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90" r:id="rId2"/>
    <p:sldId id="256" r:id="rId3"/>
    <p:sldId id="285" r:id="rId4"/>
    <p:sldId id="297" r:id="rId5"/>
    <p:sldId id="298" r:id="rId6"/>
    <p:sldId id="299" r:id="rId7"/>
    <p:sldId id="300" r:id="rId8"/>
    <p:sldId id="301" r:id="rId9"/>
    <p:sldId id="302" r:id="rId10"/>
    <p:sldId id="304" r:id="rId11"/>
    <p:sldId id="286" r:id="rId12"/>
    <p:sldId id="264" r:id="rId13"/>
    <p:sldId id="287" r:id="rId14"/>
    <p:sldId id="288" r:id="rId15"/>
    <p:sldId id="309" r:id="rId16"/>
    <p:sldId id="274" r:id="rId17"/>
    <p:sldId id="279" r:id="rId18"/>
    <p:sldId id="266" r:id="rId19"/>
    <p:sldId id="310" r:id="rId20"/>
    <p:sldId id="311" r:id="rId21"/>
    <p:sldId id="312" r:id="rId22"/>
    <p:sldId id="313" r:id="rId23"/>
    <p:sldId id="314" r:id="rId24"/>
    <p:sldId id="295" r:id="rId25"/>
    <p:sldId id="296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CAF"/>
    <a:srgbClr val="FFFF66"/>
    <a:srgbClr val="88E5A9"/>
    <a:srgbClr val="FFE88B"/>
    <a:srgbClr val="81D4DE"/>
    <a:srgbClr val="006666"/>
    <a:srgbClr val="FFE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71" autoAdjust="0"/>
  </p:normalViewPr>
  <p:slideViewPr>
    <p:cSldViewPr snapToGrid="0" showGuides="1">
      <p:cViewPr varScale="1">
        <p:scale>
          <a:sx n="68" d="100"/>
          <a:sy n="68" d="100"/>
        </p:scale>
        <p:origin x="81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D023F-D9B7-432B-B6C8-23B87A174715}" type="datetimeFigureOut">
              <a:rPr lang="zh-CN" altLang="en-US" smtClean="0"/>
              <a:t>2024/6/17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2C30C-C53A-476A-BF69-48A50D1FC4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769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193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318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008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946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638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2C30C-C53A-476A-BF69-48A50D1FC4D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997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288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301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1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0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5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358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658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121917" tIns="60958" rIns="121917" bIns="60958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991B7B95-319A-47BC-8F19-306856B3C9D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F1238564-5E22-4236-90C0-7E85C43140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2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8"/>
          <a:srcRect l="838" t="838" r="838" b="838"/>
          <a:stretch/>
        </p:blipFill>
        <p:spPr>
          <a:xfrm>
            <a:off x="-1" y="0"/>
            <a:ext cx="12192001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252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4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microsoft.com/office/2007/relationships/hdphoto" Target="../media/hdphoto12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microsoft.com/office/2007/relationships/hdphoto" Target="../media/hdphoto14.wdp"/><Relationship Id="rId5" Type="http://schemas.openxmlformats.org/officeDocument/2006/relationships/slide" Target="slide5.xml"/><Relationship Id="rId10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slide" Target="slide5.xml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image" Target="../media/image4.jp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4.png"/><Relationship Id="rId18" Type="http://schemas.openxmlformats.org/officeDocument/2006/relationships/image" Target="../media/image16.png"/><Relationship Id="rId26" Type="http://schemas.openxmlformats.org/officeDocument/2006/relationships/image" Target="../media/image20.gif"/><Relationship Id="rId3" Type="http://schemas.openxmlformats.org/officeDocument/2006/relationships/slide" Target="slide6.xml"/><Relationship Id="rId21" Type="http://schemas.openxmlformats.org/officeDocument/2006/relationships/slide" Target="slide15.xml"/><Relationship Id="rId7" Type="http://schemas.openxmlformats.org/officeDocument/2006/relationships/image" Target="../media/image12.png"/><Relationship Id="rId12" Type="http://schemas.openxmlformats.org/officeDocument/2006/relationships/slide" Target="slide9.xml"/><Relationship Id="rId17" Type="http://schemas.microsoft.com/office/2007/relationships/hdphoto" Target="../media/hdphoto9.wdp"/><Relationship Id="rId25" Type="http://schemas.microsoft.com/office/2007/relationships/hdphoto" Target="../media/hdphoto11.wdp"/><Relationship Id="rId2" Type="http://schemas.openxmlformats.org/officeDocument/2006/relationships/image" Target="../media/image10.png"/><Relationship Id="rId16" Type="http://schemas.openxmlformats.org/officeDocument/2006/relationships/image" Target="../media/image15.png"/><Relationship Id="rId20" Type="http://schemas.openxmlformats.org/officeDocument/2006/relationships/slide" Target="slide1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7.xml"/><Relationship Id="rId11" Type="http://schemas.microsoft.com/office/2007/relationships/hdphoto" Target="../media/hdphoto7.wdp"/><Relationship Id="rId24" Type="http://schemas.openxmlformats.org/officeDocument/2006/relationships/image" Target="../media/image19.png"/><Relationship Id="rId5" Type="http://schemas.microsoft.com/office/2007/relationships/hdphoto" Target="../media/hdphoto5.wdp"/><Relationship Id="rId15" Type="http://schemas.openxmlformats.org/officeDocument/2006/relationships/slide" Target="slide10.xml"/><Relationship Id="rId23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microsoft.com/office/2007/relationships/hdphoto" Target="../media/hdphoto10.wdp"/><Relationship Id="rId4" Type="http://schemas.openxmlformats.org/officeDocument/2006/relationships/image" Target="../media/image11.png"/><Relationship Id="rId9" Type="http://schemas.openxmlformats.org/officeDocument/2006/relationships/slide" Target="slide8.xml"/><Relationship Id="rId14" Type="http://schemas.microsoft.com/office/2007/relationships/hdphoto" Target="../media/hdphoto8.wdp"/><Relationship Id="rId22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FAAD2760-730B-F6B3-2C11-AD63EF5CD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64"/>
            <a:ext cx="12191999" cy="68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5">
            <a:extLst>
              <a:ext uri="{FF2B5EF4-FFF2-40B4-BE49-F238E27FC236}">
                <a16:creationId xmlns:a16="http://schemas.microsoft.com/office/drawing/2014/main" id="{5547C100-AB9A-67BA-63A6-040506AEC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7400" y="1389063"/>
            <a:ext cx="4570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LID4096" altLang="en-US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8DC794-AF7E-0BFE-B031-7A404B014C6A}"/>
              </a:ext>
            </a:extLst>
          </p:cNvPr>
          <p:cNvSpPr txBox="1"/>
          <p:nvPr/>
        </p:nvSpPr>
        <p:spPr>
          <a:xfrm>
            <a:off x="2819400" y="1863437"/>
            <a:ext cx="65532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ĐỊA LÍ 6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13: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Khoáng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. (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2)</a:t>
            </a:r>
            <a:endParaRPr lang="en-US" sz="2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66D69D-0EB5-5B60-08FF-BB867292DA68}"/>
              </a:ext>
            </a:extLst>
          </p:cNvPr>
          <p:cNvSpPr/>
          <p:nvPr/>
        </p:nvSpPr>
        <p:spPr>
          <a:xfrm>
            <a:off x="4387849" y="3125841"/>
            <a:ext cx="3416300" cy="53022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Sườn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1"/>
            <a:ext cx="5994400" cy="160043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 err="1"/>
              <a:t>Dạng</a:t>
            </a:r>
            <a:r>
              <a:rPr lang="en-US" sz="3200" b="1" dirty="0"/>
              <a:t> </a:t>
            </a:r>
            <a:r>
              <a:rPr lang="en-US" sz="3200" b="1" dirty="0" err="1"/>
              <a:t>địa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núi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cấu</a:t>
            </a:r>
            <a:r>
              <a:rPr lang="en-US" sz="3200" b="1" dirty="0"/>
              <a:t> </a:t>
            </a:r>
            <a:r>
              <a:rPr lang="en-US" sz="3200" b="1" dirty="0" err="1"/>
              <a:t>tạo</a:t>
            </a:r>
            <a:r>
              <a:rPr lang="en-US" sz="3200" b="1" dirty="0"/>
              <a:t> </a:t>
            </a:r>
            <a:r>
              <a:rPr lang="en-US" sz="3200" b="1" dirty="0" err="1"/>
              <a:t>bao</a:t>
            </a:r>
            <a:r>
              <a:rPr lang="en-US" sz="3200" b="1" dirty="0"/>
              <a:t> </a:t>
            </a:r>
            <a:r>
              <a:rPr lang="en-US" sz="3200" b="1" dirty="0" err="1"/>
              <a:t>gồm</a:t>
            </a:r>
            <a:r>
              <a:rPr lang="en-US" sz="3200" b="1" dirty="0"/>
              <a:t>: </a:t>
            </a:r>
            <a:r>
              <a:rPr lang="en-US" sz="3200" b="1" dirty="0" err="1"/>
              <a:t>đỉnh</a:t>
            </a:r>
            <a:r>
              <a:rPr lang="en-US" sz="3200" b="1" dirty="0"/>
              <a:t> </a:t>
            </a:r>
            <a:r>
              <a:rPr lang="en-US" sz="3200" b="1" dirty="0" err="1"/>
              <a:t>núi</a:t>
            </a:r>
            <a:r>
              <a:rPr lang="en-US" sz="3200" b="1" dirty="0"/>
              <a:t>, </a:t>
            </a:r>
            <a:r>
              <a:rPr lang="en-US" sz="3200" b="1" dirty="0" err="1"/>
              <a:t>chân</a:t>
            </a:r>
            <a:r>
              <a:rPr lang="en-US" sz="3200" b="1" dirty="0"/>
              <a:t> </a:t>
            </a:r>
            <a:r>
              <a:rPr lang="en-US" sz="3200" b="1" dirty="0" err="1"/>
              <a:t>núi</a:t>
            </a:r>
            <a:r>
              <a:rPr lang="en-US" sz="3200" b="1" dirty="0"/>
              <a:t>, ….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thung</a:t>
            </a:r>
            <a:r>
              <a:rPr lang="en-US" sz="3200" b="1" dirty="0"/>
              <a:t> </a:t>
            </a:r>
            <a:r>
              <a:rPr lang="en-US" sz="3200" b="1" dirty="0" err="1"/>
              <a:t>lũng</a:t>
            </a:r>
            <a:r>
              <a:rPr lang="en-US" sz="3200" b="1" dirty="0"/>
              <a:t>.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62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160007" y="1011646"/>
            <a:ext cx="6679193" cy="98860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THẢO LUẬN NHÓM 4 (3’)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en-US" sz="2000" b="1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Nhóm</a:t>
            </a:r>
            <a:r>
              <a:rPr lang="en-US" sz="20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1,3: </a:t>
            </a:r>
            <a:r>
              <a:rPr lang="en-US" sz="2000" b="1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Hoàn</a:t>
            </a:r>
            <a:r>
              <a:rPr lang="en-US" sz="20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thiện</a:t>
            </a:r>
            <a:r>
              <a:rPr lang="en-US" sz="20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phiếu</a:t>
            </a:r>
            <a:r>
              <a:rPr lang="en-US" sz="20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HT </a:t>
            </a:r>
            <a:r>
              <a:rPr lang="en-US" sz="2000" b="1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số</a:t>
            </a:r>
            <a:r>
              <a:rPr lang="en-US" sz="20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1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en-US" sz="2000" b="1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Nhóm</a:t>
            </a:r>
            <a:r>
              <a:rPr lang="en-US" sz="20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2,4: </a:t>
            </a:r>
            <a:r>
              <a:rPr lang="en-US" sz="2000" b="1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Hoàn</a:t>
            </a:r>
            <a:r>
              <a:rPr lang="en-US" sz="20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thiện</a:t>
            </a:r>
            <a:r>
              <a:rPr lang="en-US" sz="20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phiếu</a:t>
            </a:r>
            <a:r>
              <a:rPr lang="en-US" sz="20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HT </a:t>
            </a:r>
            <a:r>
              <a:rPr lang="en-US" sz="2000" b="1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số</a:t>
            </a:r>
            <a:r>
              <a:rPr lang="en-US" sz="2000" b="1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2</a:t>
            </a:r>
          </a:p>
        </p:txBody>
      </p:sp>
      <p:grpSp>
        <p:nvGrpSpPr>
          <p:cNvPr id="3" name="组合 177"/>
          <p:cNvGrpSpPr/>
          <p:nvPr/>
        </p:nvGrpSpPr>
        <p:grpSpPr>
          <a:xfrm>
            <a:off x="994819" y="289114"/>
            <a:ext cx="7680331" cy="625183"/>
            <a:chOff x="994820" y="324942"/>
            <a:chExt cx="5886671" cy="625183"/>
          </a:xfrm>
        </p:grpSpPr>
        <p:grpSp>
          <p:nvGrpSpPr>
            <p:cNvPr id="4" name="组合 178"/>
            <p:cNvGrpSpPr/>
            <p:nvPr/>
          </p:nvGrpSpPr>
          <p:grpSpPr>
            <a:xfrm>
              <a:off x="994820" y="454760"/>
              <a:ext cx="5886671" cy="495365"/>
              <a:chOff x="3532280" y="5209640"/>
              <a:chExt cx="5886671" cy="495365"/>
            </a:xfrm>
          </p:grpSpPr>
          <p:sp>
            <p:nvSpPr>
              <p:cNvPr id="6" name="Freeform 34"/>
              <p:cNvSpPr>
                <a:spLocks noEditPoints="1"/>
              </p:cNvSpPr>
              <p:nvPr/>
            </p:nvSpPr>
            <p:spPr bwMode="auto">
              <a:xfrm>
                <a:off x="8625557" y="520964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任意多边形 181"/>
              <p:cNvSpPr/>
              <p:nvPr/>
            </p:nvSpPr>
            <p:spPr>
              <a:xfrm>
                <a:off x="3532280" y="530388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文本框 179"/>
            <p:cNvSpPr txBox="1"/>
            <p:nvPr/>
          </p:nvSpPr>
          <p:spPr>
            <a:xfrm>
              <a:off x="1595870" y="324942"/>
              <a:ext cx="41174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</a:t>
              </a:r>
              <a:r>
                <a:rPr lang="en-US" altLang="zh-CN" sz="3200" dirty="0" err="1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Các</a:t>
              </a:r>
              <a:r>
                <a:rPr lang="en-US" altLang="zh-CN" sz="3200" dirty="0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dạng</a:t>
              </a:r>
              <a:r>
                <a:rPr lang="en-US" altLang="zh-CN" sz="3200" dirty="0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địa</a:t>
              </a:r>
              <a:r>
                <a:rPr lang="en-US" altLang="zh-CN" sz="3200" dirty="0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hình</a:t>
              </a:r>
              <a:r>
                <a:rPr lang="en-US" altLang="zh-CN" sz="3200" dirty="0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chính</a:t>
              </a:r>
              <a:endParaRPr lang="zh-CN" altLang="en-US" sz="3200" dirty="0">
                <a:solidFill>
                  <a:srgbClr val="FF9CAF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1" name="椭圆 31"/>
          <p:cNvSpPr/>
          <p:nvPr/>
        </p:nvSpPr>
        <p:spPr>
          <a:xfrm>
            <a:off x="511862" y="2076452"/>
            <a:ext cx="4955488" cy="4400548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291406"/>
              </p:ext>
            </p:extLst>
          </p:nvPr>
        </p:nvGraphicFramePr>
        <p:xfrm>
          <a:off x="723900" y="3789368"/>
          <a:ext cx="4419601" cy="20803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2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2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36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242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địa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hình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Núi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Đồi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1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cao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2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thái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1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dụ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723900" y="2199750"/>
            <a:ext cx="4419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PHIẾU HỌC TẬP SỐ 1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?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Nêu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sự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khác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nhau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giữa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núi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đồi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Kể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tên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một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số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dãy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núi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lớn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trên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Thế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giới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rgbClr val="FFFF66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FF66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椭圆 31"/>
          <p:cNvSpPr/>
          <p:nvPr/>
        </p:nvSpPr>
        <p:spPr>
          <a:xfrm>
            <a:off x="5932905" y="2127724"/>
            <a:ext cx="5654044" cy="4349276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3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350503"/>
              </p:ext>
            </p:extLst>
          </p:nvPr>
        </p:nvGraphicFramePr>
        <p:xfrm>
          <a:off x="6343650" y="3886627"/>
          <a:ext cx="4991100" cy="211968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663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4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605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Dạng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địa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hình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Cao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nguyên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Đồng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bằng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cao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0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Hình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thái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0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Ví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</a:rPr>
                        <a:t>dụ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6343650" y="2255411"/>
            <a:ext cx="49911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FFE88B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PHIẾU HỌC TẬP SỐ 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?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Nêu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sự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khác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nhau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giữa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cao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nguyên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đồng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bằng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Kể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tên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một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số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cao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nguyên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đồng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bằng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lớn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trên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Thế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2000" b="0" i="1" u="none" strike="noStrike" cap="none" normalizeH="0" baseline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giới</a:t>
            </a:r>
            <a:r>
              <a:rPr kumimoji="0" lang="en-US" sz="2000" b="0" i="1" u="none" strike="noStrike" cap="none" normalizeH="0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03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/>
      <p:bldP spid="14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组合 177"/>
          <p:cNvGrpSpPr/>
          <p:nvPr/>
        </p:nvGrpSpPr>
        <p:grpSpPr>
          <a:xfrm>
            <a:off x="328069" y="321410"/>
            <a:ext cx="7680331" cy="588307"/>
            <a:chOff x="483785" y="207110"/>
            <a:chExt cx="5886671" cy="588307"/>
          </a:xfrm>
        </p:grpSpPr>
        <p:grpSp>
          <p:nvGrpSpPr>
            <p:cNvPr id="179" name="组合 178"/>
            <p:cNvGrpSpPr/>
            <p:nvPr/>
          </p:nvGrpSpPr>
          <p:grpSpPr>
            <a:xfrm>
              <a:off x="483785" y="207110"/>
              <a:ext cx="5886671" cy="495365"/>
              <a:chOff x="3021245" y="4961990"/>
              <a:chExt cx="5886671" cy="495365"/>
            </a:xfrm>
          </p:grpSpPr>
          <p:sp>
            <p:nvSpPr>
              <p:cNvPr id="181" name="Freeform 34"/>
              <p:cNvSpPr>
                <a:spLocks noEditPoints="1"/>
              </p:cNvSpPr>
              <p:nvPr/>
            </p:nvSpPr>
            <p:spPr bwMode="auto">
              <a:xfrm>
                <a:off x="8114522" y="49619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FF9CAF"/>
                  </a:solidFill>
                </a:endParaRPr>
              </a:p>
            </p:txBody>
          </p:sp>
          <p:sp>
            <p:nvSpPr>
              <p:cNvPr id="182" name="任意多边形 181"/>
              <p:cNvSpPr/>
              <p:nvPr/>
            </p:nvSpPr>
            <p:spPr>
              <a:xfrm>
                <a:off x="3021245" y="50562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9CAF"/>
                  </a:solidFill>
                </a:endParaRPr>
              </a:p>
            </p:txBody>
          </p:sp>
        </p:grpSp>
        <p:sp>
          <p:nvSpPr>
            <p:cNvPr id="180" name="文本框 179"/>
            <p:cNvSpPr txBox="1"/>
            <p:nvPr/>
          </p:nvSpPr>
          <p:spPr>
            <a:xfrm>
              <a:off x="1084835" y="210642"/>
              <a:ext cx="41174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rgbClr val="88E5A9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</a:t>
              </a:r>
              <a:r>
                <a:rPr lang="en-US" altLang="zh-CN" sz="3200" dirty="0" err="1">
                  <a:solidFill>
                    <a:srgbClr val="88E5A9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Các</a:t>
              </a:r>
              <a:r>
                <a:rPr lang="en-US" altLang="zh-CN" sz="3200" dirty="0">
                  <a:solidFill>
                    <a:srgbClr val="88E5A9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>
                  <a:solidFill>
                    <a:srgbClr val="88E5A9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dạng</a:t>
              </a:r>
              <a:r>
                <a:rPr lang="en-US" altLang="zh-CN" sz="3200" dirty="0">
                  <a:solidFill>
                    <a:srgbClr val="88E5A9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>
                  <a:solidFill>
                    <a:srgbClr val="88E5A9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địa</a:t>
              </a:r>
              <a:r>
                <a:rPr lang="en-US" altLang="zh-CN" sz="3200" dirty="0">
                  <a:solidFill>
                    <a:srgbClr val="88E5A9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>
                  <a:solidFill>
                    <a:srgbClr val="88E5A9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hình</a:t>
              </a:r>
              <a:r>
                <a:rPr lang="en-US" altLang="zh-CN" sz="3200" dirty="0">
                  <a:solidFill>
                    <a:srgbClr val="88E5A9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>
                  <a:solidFill>
                    <a:srgbClr val="88E5A9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chính</a:t>
              </a:r>
              <a:endParaRPr lang="zh-CN" altLang="en-US" sz="3200" dirty="0">
                <a:solidFill>
                  <a:srgbClr val="88E5A9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150988"/>
              </p:ext>
            </p:extLst>
          </p:nvPr>
        </p:nvGraphicFramePr>
        <p:xfrm>
          <a:off x="654364" y="1592421"/>
          <a:ext cx="3810635" cy="487680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27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Dạng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địa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hình</a:t>
                      </a:r>
                      <a:endParaRPr lang="en-US" sz="20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Núi</a:t>
                      </a:r>
                      <a:endParaRPr lang="en-US" sz="20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Đồi</a:t>
                      </a:r>
                      <a:endParaRPr lang="en-US" sz="20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cao</a:t>
                      </a:r>
                      <a:endParaRPr lang="en-US" sz="20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&gt; 500m so với mực nước biển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&lt;200m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thái</a:t>
                      </a:r>
                      <a:endParaRPr lang="en-US" sz="20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Đỉnh nhọn, sườn dốc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Đỉnh tròn, sườn thoải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Ví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dụ</a:t>
                      </a:r>
                      <a:endParaRPr lang="en-US" sz="20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Himalaya, Andet…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Phú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Thọ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Thái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Nguyên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23900" y="1066800"/>
            <a:ext cx="3676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PHIẾU HỌC TẬP SỐ 1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766009"/>
              </p:ext>
            </p:extLst>
          </p:nvPr>
        </p:nvGraphicFramePr>
        <p:xfrm>
          <a:off x="5467351" y="1676400"/>
          <a:ext cx="6229350" cy="466725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7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71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78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Dạng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địa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hình</a:t>
                      </a:r>
                      <a:endParaRPr lang="en-US" sz="2000" dirty="0">
                        <a:solidFill>
                          <a:srgbClr val="7030A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Cao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nguyên</a:t>
                      </a:r>
                      <a:endParaRPr lang="en-US" sz="2000" dirty="0">
                        <a:solidFill>
                          <a:srgbClr val="7030A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bằng</a:t>
                      </a:r>
                      <a:endParaRPr lang="en-US" sz="2000" dirty="0">
                        <a:solidFill>
                          <a:srgbClr val="7030A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8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cao</a:t>
                      </a:r>
                      <a:endParaRPr lang="en-US" sz="2000" dirty="0">
                        <a:solidFill>
                          <a:srgbClr val="7030A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&gt; 500m so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mực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biển</a:t>
                      </a:r>
                      <a:endParaRPr lang="en-US" sz="20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&lt; 200m so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mực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biển</a:t>
                      </a:r>
                      <a:endParaRPr lang="en-US" sz="20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46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thái</a:t>
                      </a:r>
                      <a:endParaRPr lang="en-US" sz="2000" dirty="0">
                        <a:solidFill>
                          <a:srgbClr val="7030A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Khá bằng phẳng, có sườn dốc dựng đứng thành vách.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Tương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đối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phẳng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rộng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hàng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triệu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km2.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68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Ví</a:t>
                      </a:r>
                      <a:r>
                        <a:rPr lang="en-US" sz="2000" dirty="0">
                          <a:solidFill>
                            <a:srgbClr val="7030A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030A0"/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dụ</a:t>
                      </a:r>
                      <a:endParaRPr lang="en-US" sz="2000" dirty="0">
                        <a:solidFill>
                          <a:srgbClr val="7030A0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Mông Cổ, Tây Tạng…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Amadon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Ấn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Hằng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Sông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Cửu</a:t>
                      </a:r>
                      <a:r>
                        <a:rPr lang="en-US" sz="2000" dirty="0"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Long…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9" name="TextBox 138"/>
          <p:cNvSpPr txBox="1"/>
          <p:nvPr/>
        </p:nvSpPr>
        <p:spPr>
          <a:xfrm>
            <a:off x="7124700" y="1066800"/>
            <a:ext cx="3676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9CA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PHIẾU HỌC TẬP SỐ 2</a:t>
            </a:r>
          </a:p>
        </p:txBody>
      </p:sp>
    </p:spTree>
    <p:extLst>
      <p:ext uri="{BB962C8B-B14F-4D97-AF65-F5344CB8AC3E}">
        <p14:creationId xmlns:p14="http://schemas.microsoft.com/office/powerpoint/2010/main" val="408987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069028"/>
              </p:ext>
            </p:extLst>
          </p:nvPr>
        </p:nvGraphicFramePr>
        <p:xfrm>
          <a:off x="328069" y="1347538"/>
          <a:ext cx="11396489" cy="463906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279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9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9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9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02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933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Núi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Đồi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Cao nguyên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Đồng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bằng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18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cao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Trên 500 m so với mực nước biển</a:t>
                      </a:r>
                      <a:endParaRPr lang="en-US" sz="240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Từ</a:t>
                      </a:r>
                      <a:r>
                        <a:rPr lang="en-US" sz="2400" dirty="0">
                          <a:effectLst/>
                        </a:rPr>
                        <a:t> 200 m </a:t>
                      </a:r>
                      <a:r>
                        <a:rPr lang="en-US" sz="2400" dirty="0" err="1">
                          <a:effectLst/>
                        </a:rPr>
                        <a:t>trở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xuống</a:t>
                      </a:r>
                      <a:r>
                        <a:rPr lang="en-US" sz="2400" dirty="0">
                          <a:effectLst/>
                        </a:rPr>
                        <a:t> so </a:t>
                      </a:r>
                      <a:r>
                        <a:rPr lang="en-US" sz="2400" dirty="0" err="1">
                          <a:effectLst/>
                        </a:rPr>
                        <a:t>với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địa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hình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xung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quanh</a:t>
                      </a:r>
                      <a:endParaRPr lang="en-US" sz="2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Thường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cao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trên</a:t>
                      </a:r>
                      <a:r>
                        <a:rPr lang="en-US" sz="2400" dirty="0">
                          <a:effectLst/>
                        </a:rPr>
                        <a:t> 500 m so </a:t>
                      </a:r>
                      <a:r>
                        <a:rPr lang="en-US" sz="2400" dirty="0" err="1">
                          <a:effectLst/>
                        </a:rPr>
                        <a:t>với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mực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nước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biển</a:t>
                      </a:r>
                      <a:endParaRPr lang="en-US" sz="2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Dưới</a:t>
                      </a:r>
                      <a:r>
                        <a:rPr lang="en-US" sz="2400" dirty="0">
                          <a:effectLst/>
                        </a:rPr>
                        <a:t> 200 m so </a:t>
                      </a:r>
                      <a:r>
                        <a:rPr lang="en-US" sz="2400" dirty="0" err="1">
                          <a:effectLst/>
                        </a:rPr>
                        <a:t>với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mực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nước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biển</a:t>
                      </a:r>
                      <a:endParaRPr lang="en-US" sz="2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7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điểm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Nhô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cao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rõ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rệt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đỉnh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nhọn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sườn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dốc</a:t>
                      </a:r>
                      <a:endParaRPr lang="en-US" sz="2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Đỉnh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tròn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sườn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thoải</a:t>
                      </a:r>
                      <a:endParaRPr lang="en-US" sz="2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Bề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mặt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tương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đối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bằng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phẳng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sườn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dốc</a:t>
                      </a:r>
                      <a:endParaRPr lang="en-US" sz="2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Địa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hình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thấp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bề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mặt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tương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đối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bằng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phẳng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hoặc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hơi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gợn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sóng</a:t>
                      </a:r>
                      <a:r>
                        <a:rPr lang="en-US" sz="24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Freeform 34"/>
          <p:cNvSpPr>
            <a:spLocks noEditPoints="1"/>
          </p:cNvSpPr>
          <p:nvPr/>
        </p:nvSpPr>
        <p:spPr bwMode="auto">
          <a:xfrm>
            <a:off x="6973260" y="321410"/>
            <a:ext cx="1035140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F9CAF"/>
              </a:solidFill>
            </a:endParaRPr>
          </a:p>
        </p:txBody>
      </p:sp>
      <p:sp>
        <p:nvSpPr>
          <p:cNvPr id="5" name="任意多边形 181"/>
          <p:cNvSpPr/>
          <p:nvPr/>
        </p:nvSpPr>
        <p:spPr>
          <a:xfrm>
            <a:off x="328069" y="415659"/>
            <a:ext cx="6554906" cy="40111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53" y="connsiteY0-154"/>
              </a:cxn>
              <a:cxn ang="0">
                <a:pos x="connsiteX1-155" y="connsiteY1-156"/>
              </a:cxn>
              <a:cxn ang="0">
                <a:pos x="connsiteX2-157" y="connsiteY2-158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9CAF"/>
              </a:solidFill>
            </a:endParaRPr>
          </a:p>
        </p:txBody>
      </p:sp>
      <p:sp>
        <p:nvSpPr>
          <p:cNvPr id="6" name="文本框 179"/>
          <p:cNvSpPr txBox="1"/>
          <p:nvPr/>
        </p:nvSpPr>
        <p:spPr>
          <a:xfrm>
            <a:off x="1112258" y="324942"/>
            <a:ext cx="5371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88E5A9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1. </a:t>
            </a:r>
            <a:r>
              <a:rPr lang="en-US" altLang="zh-CN" sz="3200" dirty="0" err="1">
                <a:solidFill>
                  <a:srgbClr val="88E5A9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Các</a:t>
            </a:r>
            <a:r>
              <a:rPr lang="en-US" altLang="zh-CN" sz="3200" dirty="0">
                <a:solidFill>
                  <a:srgbClr val="88E5A9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3200" dirty="0" err="1">
                <a:solidFill>
                  <a:srgbClr val="88E5A9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dạng</a:t>
            </a:r>
            <a:r>
              <a:rPr lang="en-US" altLang="zh-CN" sz="3200" dirty="0">
                <a:solidFill>
                  <a:srgbClr val="88E5A9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3200" dirty="0" err="1">
                <a:solidFill>
                  <a:srgbClr val="88E5A9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địa</a:t>
            </a:r>
            <a:r>
              <a:rPr lang="en-US" altLang="zh-CN" sz="3200" dirty="0">
                <a:solidFill>
                  <a:srgbClr val="88E5A9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3200" dirty="0" err="1">
                <a:solidFill>
                  <a:srgbClr val="88E5A9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hình</a:t>
            </a:r>
            <a:r>
              <a:rPr lang="en-US" altLang="zh-CN" sz="3200" dirty="0">
                <a:solidFill>
                  <a:srgbClr val="88E5A9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3200" dirty="0" err="1">
                <a:solidFill>
                  <a:srgbClr val="88E5A9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chính</a:t>
            </a:r>
            <a:endParaRPr lang="zh-CN" altLang="en-US" sz="3200" dirty="0">
              <a:solidFill>
                <a:srgbClr val="88E5A9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6629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9077" y="0"/>
            <a:ext cx="11619997" cy="65692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948" y="360946"/>
            <a:ext cx="7483642" cy="620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5272644" y="1021278"/>
            <a:ext cx="1484416" cy="33607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272644" y="2303813"/>
            <a:ext cx="1484416" cy="34200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272644" y="1306286"/>
            <a:ext cx="1484416" cy="19783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272644" y="3284620"/>
            <a:ext cx="1484416" cy="13111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272644" y="2295453"/>
            <a:ext cx="1484416" cy="36778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78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77"/>
          <p:cNvGrpSpPr/>
          <p:nvPr/>
        </p:nvGrpSpPr>
        <p:grpSpPr>
          <a:xfrm>
            <a:off x="994819" y="610692"/>
            <a:ext cx="7680331" cy="625183"/>
            <a:chOff x="994820" y="496392"/>
            <a:chExt cx="5886671" cy="625183"/>
          </a:xfrm>
        </p:grpSpPr>
        <p:grpSp>
          <p:nvGrpSpPr>
            <p:cNvPr id="4" name="组合 178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6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任意多边形 181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文本框 179"/>
            <p:cNvSpPr txBox="1"/>
            <p:nvPr/>
          </p:nvSpPr>
          <p:spPr>
            <a:xfrm>
              <a:off x="1595870" y="496392"/>
              <a:ext cx="22638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rgbClr val="FFFF66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2. </a:t>
              </a:r>
              <a:r>
                <a:rPr lang="en-US" altLang="zh-CN" sz="3200" dirty="0" err="1">
                  <a:solidFill>
                    <a:srgbClr val="FFFF66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Khoáng</a:t>
              </a:r>
              <a:r>
                <a:rPr lang="en-US" altLang="zh-CN" sz="3200" dirty="0">
                  <a:solidFill>
                    <a:srgbClr val="FFFF66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>
                  <a:solidFill>
                    <a:srgbClr val="FFFF66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sản</a:t>
              </a:r>
              <a:endParaRPr lang="zh-CN" altLang="en-US" sz="32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29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94820" y="610692"/>
            <a:ext cx="10644728" cy="625183"/>
            <a:chOff x="994820" y="496392"/>
            <a:chExt cx="10644728" cy="625183"/>
          </a:xfrm>
        </p:grpSpPr>
        <p:grpSp>
          <p:nvGrpSpPr>
            <p:cNvPr id="3" name="组合 2"/>
            <p:cNvGrpSpPr/>
            <p:nvPr/>
          </p:nvGrpSpPr>
          <p:grpSpPr>
            <a:xfrm>
              <a:off x="994820" y="550010"/>
              <a:ext cx="10644728" cy="571565"/>
              <a:chOff x="3532280" y="5304890"/>
              <a:chExt cx="10644728" cy="571565"/>
            </a:xfrm>
          </p:grpSpPr>
          <p:sp>
            <p:nvSpPr>
              <p:cNvPr id="5" name="Freeform 34"/>
              <p:cNvSpPr>
                <a:spLocks noEditPoints="1"/>
              </p:cNvSpPr>
              <p:nvPr/>
            </p:nvSpPr>
            <p:spPr bwMode="auto">
              <a:xfrm flipH="1">
                <a:off x="12843509" y="5304890"/>
                <a:ext cx="1333499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" name="任意多边形 5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1595870" y="496392"/>
              <a:ext cx="87994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Dựa</a:t>
              </a:r>
              <a:r>
                <a:rPr lang="en-US" altLang="zh-CN" sz="24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vào</a:t>
              </a:r>
              <a:r>
                <a:rPr lang="en-US" altLang="zh-CN" sz="24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sgk</a:t>
              </a:r>
              <a:r>
                <a:rPr lang="en-US" altLang="zh-CN" sz="24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và</a:t>
              </a:r>
              <a:r>
                <a:rPr lang="en-US" altLang="zh-CN" sz="24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hiểu</a:t>
              </a:r>
              <a:r>
                <a:rPr lang="en-US" altLang="zh-CN" sz="24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biết</a:t>
              </a:r>
              <a:r>
                <a:rPr lang="en-US" altLang="zh-CN" sz="24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lần</a:t>
              </a:r>
              <a:r>
                <a:rPr lang="en-US" altLang="zh-CN" sz="24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lượt</a:t>
              </a:r>
              <a:r>
                <a:rPr lang="en-US" altLang="zh-CN" sz="24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trả</a:t>
              </a:r>
              <a:r>
                <a:rPr lang="en-US" altLang="zh-CN" sz="24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lời</a:t>
              </a:r>
              <a:r>
                <a:rPr lang="en-US" altLang="zh-CN" sz="24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các</a:t>
              </a:r>
              <a:r>
                <a:rPr lang="en-US" altLang="zh-CN" sz="24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câu</a:t>
              </a:r>
              <a:r>
                <a:rPr lang="en-US" altLang="zh-CN" sz="24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hỏi</a:t>
              </a:r>
              <a:r>
                <a:rPr lang="en-US" altLang="zh-CN" sz="24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sau</a:t>
              </a:r>
              <a:r>
                <a:rPr lang="en-US" altLang="zh-CN" sz="24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:</a:t>
              </a:r>
              <a:endParaRPr lang="zh-CN" altLang="en-US" sz="2400" b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203446" y="1319190"/>
            <a:ext cx="2156280" cy="2866708"/>
            <a:chOff x="1203446" y="2413000"/>
            <a:chExt cx="2156280" cy="2866708"/>
          </a:xfrm>
        </p:grpSpPr>
        <p:sp>
          <p:nvSpPr>
            <p:cNvPr id="7" name="椭圆 31"/>
            <p:cNvSpPr/>
            <p:nvPr/>
          </p:nvSpPr>
          <p:spPr>
            <a:xfrm flipV="1">
              <a:off x="1203446" y="2413000"/>
              <a:ext cx="2156280" cy="286670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accent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Verdana" pitchFamily="34" charset="0"/>
                <a:cs typeface="Verdana" pitchFamily="34" charset="0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365415" y="2844297"/>
              <a:ext cx="1832342" cy="1399933"/>
              <a:chOff x="1279158" y="2671843"/>
              <a:chExt cx="1832342" cy="1399933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279158" y="3140046"/>
                <a:ext cx="1832342" cy="93173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fr-FR" altLang="zh-CN" sz="2400" dirty="0" err="1">
                    <a:solidFill>
                      <a:srgbClr val="FFFF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Khoáng</a:t>
                </a:r>
                <a:r>
                  <a:rPr lang="fr-FR" altLang="zh-CN" sz="2400" dirty="0">
                    <a:solidFill>
                      <a:srgbClr val="FFFF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fr-FR" altLang="zh-CN" sz="2400" dirty="0" err="1">
                    <a:solidFill>
                      <a:srgbClr val="FFFF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sản</a:t>
                </a:r>
                <a:r>
                  <a:rPr lang="fr-FR" altLang="zh-CN" sz="2400" dirty="0">
                    <a:solidFill>
                      <a:srgbClr val="FFFF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là </a:t>
                </a:r>
                <a:r>
                  <a:rPr lang="fr-FR" altLang="zh-CN" sz="2400" dirty="0" err="1">
                    <a:solidFill>
                      <a:srgbClr val="FFFF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gì</a:t>
                </a:r>
                <a:r>
                  <a:rPr lang="fr-FR" altLang="zh-CN" sz="2400" dirty="0">
                    <a:solidFill>
                      <a:srgbClr val="FFFF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?</a:t>
                </a:r>
                <a:endParaRPr lang="zh-CN" altLang="en-US" sz="2400" dirty="0">
                  <a:solidFill>
                    <a:srgbClr val="FFFF00"/>
                  </a:solidFill>
                  <a:latin typeface="Verdana" pitchFamily="34" charset="0"/>
                  <a:ea typeface="汉仪喵魂体W" panose="00020600040101010101" pitchFamily="18" charset="-122"/>
                  <a:cs typeface="Verdana" pitchFamily="34" charset="0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279158" y="2671843"/>
                <a:ext cx="1832342" cy="488532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srgbClr val="FFFF00"/>
                    </a:solidFill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1.</a:t>
                </a:r>
                <a:endParaRPr lang="zh-CN" altLang="en-US" sz="2400" b="1" dirty="0">
                  <a:solidFill>
                    <a:srgbClr val="FFFF00"/>
                  </a:solidFill>
                  <a:latin typeface="Verdana" pitchFamily="34" charset="0"/>
                  <a:ea typeface="汉仪喵魂体W" panose="00020600040101010101" pitchFamily="18" charset="-122"/>
                  <a:cs typeface="Verdana" pitchFamily="34" charset="0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4821285" y="1216307"/>
            <a:ext cx="2156280" cy="2866708"/>
            <a:chOff x="4821285" y="2378357"/>
            <a:chExt cx="2156280" cy="2866708"/>
          </a:xfrm>
        </p:grpSpPr>
        <p:sp>
          <p:nvSpPr>
            <p:cNvPr id="8" name="椭圆 31"/>
            <p:cNvSpPr/>
            <p:nvPr/>
          </p:nvSpPr>
          <p:spPr>
            <a:xfrm flipV="1">
              <a:off x="4821285" y="2378357"/>
              <a:ext cx="2156280" cy="286670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accent2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983254" y="2471164"/>
              <a:ext cx="1832342" cy="2199244"/>
              <a:chOff x="2352143" y="2298710"/>
              <a:chExt cx="1832342" cy="2199244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2352143" y="2780561"/>
                <a:ext cx="1832342" cy="171739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vi-VN" altLang="zh-CN" sz="2200" dirty="0">
                    <a:solidFill>
                      <a:srgbClr val="FF9CAF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Khoáng sản được phân loại như thế nào?</a:t>
                </a:r>
                <a:endParaRPr lang="zh-CN" altLang="en-US" sz="2200" dirty="0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2352143" y="2298710"/>
                <a:ext cx="1832342" cy="49795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srgbClr val="FF9CAF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2</a:t>
                </a:r>
                <a:endParaRPr lang="zh-CN" altLang="en-US" sz="2400" b="1" dirty="0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8087514" y="1235875"/>
            <a:ext cx="2156280" cy="3295182"/>
            <a:chOff x="8087514" y="2397925"/>
            <a:chExt cx="2156280" cy="3841092"/>
          </a:xfrm>
        </p:grpSpPr>
        <p:sp>
          <p:nvSpPr>
            <p:cNvPr id="9" name="椭圆 31"/>
            <p:cNvSpPr/>
            <p:nvPr/>
          </p:nvSpPr>
          <p:spPr>
            <a:xfrm flipV="1">
              <a:off x="8087514" y="2397925"/>
              <a:ext cx="2156280" cy="3841092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8249483" y="2624606"/>
              <a:ext cx="1832342" cy="3230444"/>
              <a:chOff x="3098112" y="2452152"/>
              <a:chExt cx="1832342" cy="3230444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3098112" y="2991854"/>
                <a:ext cx="1832342" cy="2690742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sz="2000" dirty="0" err="1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Hãy</a:t>
                </a:r>
                <a:r>
                  <a:rPr lang="en-US" altLang="zh-CN" sz="2000" dirty="0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 </a:t>
                </a:r>
                <a:r>
                  <a:rPr lang="en-US" altLang="zh-CN" sz="2000" dirty="0" err="1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thực</a:t>
                </a:r>
                <a:r>
                  <a:rPr lang="en-US" altLang="zh-CN" sz="2000" dirty="0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 </a:t>
                </a:r>
                <a:r>
                  <a:rPr lang="en-US" altLang="zh-CN" sz="2000" dirty="0" err="1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hiện</a:t>
                </a:r>
                <a:r>
                  <a:rPr lang="en-US" altLang="zh-CN" sz="2000" dirty="0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 </a:t>
                </a:r>
                <a:r>
                  <a:rPr lang="en-US" altLang="zh-CN" sz="2000" dirty="0" err="1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các</a:t>
                </a:r>
                <a:r>
                  <a:rPr lang="en-US" altLang="zh-CN" sz="2000" dirty="0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 </a:t>
                </a:r>
                <a:r>
                  <a:rPr lang="en-US" altLang="zh-CN" sz="2000" dirty="0" err="1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nhiệm</a:t>
                </a:r>
                <a:r>
                  <a:rPr lang="en-US" altLang="zh-CN" sz="2000" dirty="0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 </a:t>
                </a:r>
                <a:r>
                  <a:rPr lang="en-US" altLang="zh-CN" sz="2000" dirty="0" err="1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vụ</a:t>
                </a:r>
                <a:r>
                  <a:rPr lang="en-US" altLang="zh-CN" sz="2000" dirty="0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 </a:t>
                </a:r>
                <a:r>
                  <a:rPr lang="en-US" altLang="zh-CN" sz="2000" dirty="0" err="1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học</a:t>
                </a:r>
                <a:r>
                  <a:rPr lang="en-US" altLang="zh-CN" sz="2000" dirty="0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 </a:t>
                </a:r>
                <a:r>
                  <a:rPr lang="en-US" altLang="zh-CN" sz="2000" dirty="0" err="1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tập</a:t>
                </a:r>
                <a:r>
                  <a:rPr lang="en-US" altLang="zh-CN" sz="2000" dirty="0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 </a:t>
                </a:r>
                <a:r>
                  <a:rPr lang="en-US" altLang="zh-CN" sz="2000" dirty="0" err="1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trong</a:t>
                </a:r>
                <a:r>
                  <a:rPr lang="en-US" altLang="zh-CN" sz="2000" dirty="0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 </a:t>
                </a:r>
                <a:r>
                  <a:rPr lang="en-US" altLang="zh-CN" sz="2000" dirty="0" err="1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phần</a:t>
                </a:r>
                <a:r>
                  <a:rPr lang="en-US" altLang="zh-CN" sz="2000" dirty="0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 </a:t>
                </a:r>
                <a:r>
                  <a:rPr lang="en-US" altLang="zh-CN" sz="2000" b="1" dirty="0">
                    <a:solidFill>
                      <a:srgbClr val="FFFF00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?</a:t>
                </a:r>
                <a:r>
                  <a:rPr lang="en-US" altLang="zh-CN" sz="2000" dirty="0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 </a:t>
                </a:r>
                <a:r>
                  <a:rPr lang="en-US" altLang="zh-CN" sz="2000" dirty="0" err="1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trang</a:t>
                </a:r>
                <a:r>
                  <a:rPr lang="en-US" altLang="zh-CN" sz="2000" dirty="0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 146. </a:t>
                </a:r>
                <a:endParaRPr lang="zh-CN" altLang="en-US" sz="2000" dirty="0">
                  <a:solidFill>
                    <a:srgbClr val="81D4D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3098112" y="2452152"/>
                <a:ext cx="1832342" cy="49795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srgbClr val="81D4DE"/>
                    </a:solidFill>
                    <a:latin typeface="汉仪喵魂体W" panose="00020600040101010101" pitchFamily="18" charset="-122"/>
                    <a:ea typeface="汉仪喵魂体W" panose="00020600040101010101" pitchFamily="18" charset="-122"/>
                  </a:rPr>
                  <a:t>3</a:t>
                </a:r>
                <a:endParaRPr lang="zh-CN" altLang="en-US" sz="2400" b="1" dirty="0">
                  <a:solidFill>
                    <a:srgbClr val="81D4D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232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1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2696032" y="1922938"/>
            <a:ext cx="910767" cy="744297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9" name="MH_Other_2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2696032" y="4015716"/>
            <a:ext cx="910767" cy="744297"/>
          </a:xfrm>
          <a:custGeom>
            <a:avLst/>
            <a:gdLst>
              <a:gd name="T0" fmla="*/ 174 w 208"/>
              <a:gd name="T1" fmla="*/ 31 h 169"/>
              <a:gd name="T2" fmla="*/ 27 w 208"/>
              <a:gd name="T3" fmla="*/ 14 h 169"/>
              <a:gd name="T4" fmla="*/ 167 w 208"/>
              <a:gd name="T5" fmla="*/ 18 h 169"/>
              <a:gd name="T6" fmla="*/ 181 w 208"/>
              <a:gd name="T7" fmla="*/ 22 h 169"/>
              <a:gd name="T8" fmla="*/ 32 w 208"/>
              <a:gd name="T9" fmla="*/ 9 h 169"/>
              <a:gd name="T10" fmla="*/ 19 w 208"/>
              <a:gd name="T11" fmla="*/ 27 h 169"/>
              <a:gd name="T12" fmla="*/ 169 w 208"/>
              <a:gd name="T13" fmla="*/ 22 h 169"/>
              <a:gd name="T14" fmla="*/ 78 w 208"/>
              <a:gd name="T15" fmla="*/ 102 h 169"/>
              <a:gd name="T16" fmla="*/ 173 w 208"/>
              <a:gd name="T17" fmla="*/ 90 h 169"/>
              <a:gd name="T18" fmla="*/ 107 w 208"/>
              <a:gd name="T19" fmla="*/ 120 h 169"/>
              <a:gd name="T20" fmla="*/ 21 w 208"/>
              <a:gd name="T21" fmla="*/ 24 h 169"/>
              <a:gd name="T22" fmla="*/ 80 w 208"/>
              <a:gd name="T23" fmla="*/ 97 h 169"/>
              <a:gd name="T24" fmla="*/ 63 w 208"/>
              <a:gd name="T25" fmla="*/ 86 h 169"/>
              <a:gd name="T26" fmla="*/ 175 w 208"/>
              <a:gd name="T27" fmla="*/ 31 h 169"/>
              <a:gd name="T28" fmla="*/ 91 w 208"/>
              <a:gd name="T29" fmla="*/ 103 h 169"/>
              <a:gd name="T30" fmla="*/ 135 w 208"/>
              <a:gd name="T31" fmla="*/ 21 h 169"/>
              <a:gd name="T32" fmla="*/ 113 w 208"/>
              <a:gd name="T33" fmla="*/ 100 h 169"/>
              <a:gd name="T34" fmla="*/ 109 w 208"/>
              <a:gd name="T35" fmla="*/ 135 h 169"/>
              <a:gd name="T36" fmla="*/ 99 w 208"/>
              <a:gd name="T37" fmla="*/ 116 h 169"/>
              <a:gd name="T38" fmla="*/ 86 w 208"/>
              <a:gd name="T39" fmla="*/ 106 h 169"/>
              <a:gd name="T40" fmla="*/ 16 w 208"/>
              <a:gd name="T41" fmla="*/ 59 h 169"/>
              <a:gd name="T42" fmla="*/ 44 w 208"/>
              <a:gd name="T43" fmla="*/ 79 h 169"/>
              <a:gd name="T44" fmla="*/ 199 w 208"/>
              <a:gd name="T45" fmla="*/ 42 h 169"/>
              <a:gd name="T46" fmla="*/ 196 w 208"/>
              <a:gd name="T47" fmla="*/ 39 h 169"/>
              <a:gd name="T48" fmla="*/ 40 w 208"/>
              <a:gd name="T49" fmla="*/ 17 h 169"/>
              <a:gd name="T50" fmla="*/ 12 w 208"/>
              <a:gd name="T51" fmla="*/ 41 h 169"/>
              <a:gd name="T52" fmla="*/ 35 w 208"/>
              <a:gd name="T53" fmla="*/ 79 h 169"/>
              <a:gd name="T54" fmla="*/ 31 w 208"/>
              <a:gd name="T55" fmla="*/ 77 h 169"/>
              <a:gd name="T56" fmla="*/ 53 w 208"/>
              <a:gd name="T57" fmla="*/ 51 h 169"/>
              <a:gd name="T58" fmla="*/ 35 w 208"/>
              <a:gd name="T59" fmla="*/ 74 h 169"/>
              <a:gd name="T60" fmla="*/ 199 w 208"/>
              <a:gd name="T61" fmla="*/ 58 h 169"/>
              <a:gd name="T62" fmla="*/ 193 w 208"/>
              <a:gd name="T63" fmla="*/ 59 h 169"/>
              <a:gd name="T64" fmla="*/ 176 w 208"/>
              <a:gd name="T65" fmla="*/ 54 h 169"/>
              <a:gd name="T66" fmla="*/ 174 w 208"/>
              <a:gd name="T67" fmla="*/ 49 h 169"/>
              <a:gd name="T68" fmla="*/ 185 w 208"/>
              <a:gd name="T69" fmla="*/ 37 h 169"/>
              <a:gd name="T70" fmla="*/ 166 w 208"/>
              <a:gd name="T71" fmla="*/ 40 h 169"/>
              <a:gd name="T72" fmla="*/ 162 w 208"/>
              <a:gd name="T73" fmla="*/ 31 h 169"/>
              <a:gd name="T74" fmla="*/ 170 w 208"/>
              <a:gd name="T75" fmla="*/ 20 h 169"/>
              <a:gd name="T76" fmla="*/ 149 w 208"/>
              <a:gd name="T77" fmla="*/ 25 h 169"/>
              <a:gd name="T78" fmla="*/ 102 w 208"/>
              <a:gd name="T79" fmla="*/ 43 h 169"/>
              <a:gd name="T80" fmla="*/ 49 w 208"/>
              <a:gd name="T81" fmla="*/ 11 h 169"/>
              <a:gd name="T82" fmla="*/ 47 w 208"/>
              <a:gd name="T83" fmla="*/ 26 h 169"/>
              <a:gd name="T84" fmla="*/ 15 w 208"/>
              <a:gd name="T85" fmla="*/ 57 h 169"/>
              <a:gd name="T86" fmla="*/ 59 w 208"/>
              <a:gd name="T87" fmla="*/ 48 h 169"/>
              <a:gd name="T88" fmla="*/ 69 w 208"/>
              <a:gd name="T89" fmla="*/ 56 h 169"/>
              <a:gd name="T90" fmla="*/ 61 w 208"/>
              <a:gd name="T91" fmla="*/ 83 h 169"/>
              <a:gd name="T92" fmla="*/ 92 w 208"/>
              <a:gd name="T93" fmla="*/ 77 h 169"/>
              <a:gd name="T94" fmla="*/ 78 w 208"/>
              <a:gd name="T95" fmla="*/ 95 h 169"/>
              <a:gd name="T96" fmla="*/ 99 w 208"/>
              <a:gd name="T97" fmla="*/ 98 h 169"/>
              <a:gd name="T98" fmla="*/ 100 w 208"/>
              <a:gd name="T99" fmla="*/ 110 h 169"/>
              <a:gd name="T100" fmla="*/ 117 w 208"/>
              <a:gd name="T101" fmla="*/ 117 h 169"/>
              <a:gd name="T102" fmla="*/ 185 w 208"/>
              <a:gd name="T103" fmla="*/ 80 h 169"/>
              <a:gd name="T104" fmla="*/ 185 w 208"/>
              <a:gd name="T105" fmla="*/ 66 h 169"/>
              <a:gd name="T106" fmla="*/ 193 w 208"/>
              <a:gd name="T107" fmla="*/ 59 h 169"/>
              <a:gd name="T108" fmla="*/ 14 w 208"/>
              <a:gd name="T109" fmla="*/ 70 h 169"/>
              <a:gd name="T110" fmla="*/ 52 w 208"/>
              <a:gd name="T111" fmla="*/ 1 h 169"/>
              <a:gd name="T112" fmla="*/ 198 w 208"/>
              <a:gd name="T113" fmla="*/ 7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08" h="169">
                <a:moveTo>
                  <a:pt x="169" y="22"/>
                </a:moveTo>
                <a:cubicBezTo>
                  <a:pt x="169" y="22"/>
                  <a:pt x="168" y="22"/>
                  <a:pt x="168" y="23"/>
                </a:cubicBezTo>
                <a:cubicBezTo>
                  <a:pt x="167" y="23"/>
                  <a:pt x="167" y="23"/>
                  <a:pt x="167" y="23"/>
                </a:cubicBezTo>
                <a:cubicBezTo>
                  <a:pt x="168" y="23"/>
                  <a:pt x="168" y="23"/>
                  <a:pt x="168" y="23"/>
                </a:cubicBezTo>
                <a:cubicBezTo>
                  <a:pt x="168" y="23"/>
                  <a:pt x="169" y="23"/>
                  <a:pt x="169" y="22"/>
                </a:cubicBezTo>
                <a:close/>
                <a:moveTo>
                  <a:pt x="175" y="31"/>
                </a:move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cubicBezTo>
                  <a:pt x="174" y="31"/>
                  <a:pt x="173" y="31"/>
                  <a:pt x="173" y="32"/>
                </a:cubicBezTo>
                <a:cubicBezTo>
                  <a:pt x="173" y="32"/>
                  <a:pt x="174" y="32"/>
                  <a:pt x="174" y="31"/>
                </a:cubicBezTo>
                <a:cubicBezTo>
                  <a:pt x="174" y="31"/>
                  <a:pt x="174" y="31"/>
                  <a:pt x="174" y="31"/>
                </a:cubicBezTo>
                <a:lnTo>
                  <a:pt x="175" y="31"/>
                </a:lnTo>
                <a:close/>
                <a:moveTo>
                  <a:pt x="28" y="13"/>
                </a:moveTo>
                <a:cubicBezTo>
                  <a:pt x="27" y="13"/>
                  <a:pt x="27" y="13"/>
                  <a:pt x="27" y="14"/>
                </a:cubicBezTo>
                <a:cubicBezTo>
                  <a:pt x="26" y="14"/>
                  <a:pt x="26" y="14"/>
                  <a:pt x="26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8" y="13"/>
                  <a:pt x="28" y="13"/>
                </a:cubicBezTo>
                <a:close/>
                <a:moveTo>
                  <a:pt x="7" y="48"/>
                </a:moveTo>
                <a:cubicBezTo>
                  <a:pt x="7" y="47"/>
                  <a:pt x="7" y="46"/>
                  <a:pt x="7" y="45"/>
                </a:cubicBezTo>
                <a:cubicBezTo>
                  <a:pt x="6" y="46"/>
                  <a:pt x="7" y="47"/>
                  <a:pt x="7" y="48"/>
                </a:cubicBezTo>
                <a:cubicBezTo>
                  <a:pt x="7" y="49"/>
                  <a:pt x="8" y="49"/>
                  <a:pt x="7" y="48"/>
                </a:cubicBezTo>
                <a:close/>
                <a:moveTo>
                  <a:pt x="164" y="20"/>
                </a:moveTo>
                <a:cubicBezTo>
                  <a:pt x="166" y="19"/>
                  <a:pt x="167" y="19"/>
                  <a:pt x="168" y="18"/>
                </a:cubicBezTo>
                <a:cubicBezTo>
                  <a:pt x="168" y="18"/>
                  <a:pt x="167" y="18"/>
                  <a:pt x="167" y="18"/>
                </a:cubicBezTo>
                <a:cubicBezTo>
                  <a:pt x="166" y="18"/>
                  <a:pt x="165" y="19"/>
                  <a:pt x="164" y="20"/>
                </a:cubicBezTo>
                <a:close/>
                <a:moveTo>
                  <a:pt x="106" y="117"/>
                </a:moveTo>
                <a:cubicBezTo>
                  <a:pt x="107" y="116"/>
                  <a:pt x="108" y="116"/>
                  <a:pt x="108" y="115"/>
                </a:cubicBezTo>
                <a:cubicBezTo>
                  <a:pt x="107" y="116"/>
                  <a:pt x="106" y="116"/>
                  <a:pt x="105" y="117"/>
                </a:cubicBezTo>
                <a:cubicBezTo>
                  <a:pt x="105" y="117"/>
                  <a:pt x="106" y="118"/>
                  <a:pt x="106" y="117"/>
                </a:cubicBezTo>
                <a:close/>
                <a:moveTo>
                  <a:pt x="175" y="24"/>
                </a:moveTo>
                <a:cubicBezTo>
                  <a:pt x="178" y="24"/>
                  <a:pt x="180" y="23"/>
                  <a:pt x="182" y="23"/>
                </a:cubicBezTo>
                <a:cubicBezTo>
                  <a:pt x="182" y="23"/>
                  <a:pt x="181" y="22"/>
                  <a:pt x="181" y="22"/>
                </a:cubicBezTo>
                <a:cubicBezTo>
                  <a:pt x="179" y="22"/>
                  <a:pt x="177" y="23"/>
                  <a:pt x="175" y="24"/>
                </a:cubicBezTo>
                <a:close/>
                <a:moveTo>
                  <a:pt x="11" y="58"/>
                </a:moveTo>
                <a:cubicBezTo>
                  <a:pt x="9" y="53"/>
                  <a:pt x="9" y="53"/>
                  <a:pt x="9" y="53"/>
                </a:cubicBezTo>
                <a:cubicBezTo>
                  <a:pt x="9" y="52"/>
                  <a:pt x="8" y="51"/>
                  <a:pt x="7" y="51"/>
                </a:cubicBezTo>
                <a:cubicBezTo>
                  <a:pt x="8" y="53"/>
                  <a:pt x="9" y="56"/>
                  <a:pt x="11" y="58"/>
                </a:cubicBezTo>
                <a:close/>
                <a:moveTo>
                  <a:pt x="28" y="13"/>
                </a:moveTo>
                <a:cubicBezTo>
                  <a:pt x="30" y="12"/>
                  <a:pt x="32" y="10"/>
                  <a:pt x="34" y="8"/>
                </a:cubicBezTo>
                <a:cubicBezTo>
                  <a:pt x="33" y="8"/>
                  <a:pt x="32" y="9"/>
                  <a:pt x="32" y="9"/>
                </a:cubicBezTo>
                <a:cubicBezTo>
                  <a:pt x="32" y="10"/>
                  <a:pt x="30" y="12"/>
                  <a:pt x="28" y="11"/>
                </a:cubicBezTo>
                <a:cubicBezTo>
                  <a:pt x="29" y="12"/>
                  <a:pt x="28" y="12"/>
                  <a:pt x="28" y="13"/>
                </a:cubicBezTo>
                <a:close/>
                <a:moveTo>
                  <a:pt x="20" y="24"/>
                </a:moveTo>
                <a:cubicBezTo>
                  <a:pt x="19" y="25"/>
                  <a:pt x="17" y="27"/>
                  <a:pt x="15" y="28"/>
                </a:cubicBezTo>
                <a:cubicBezTo>
                  <a:pt x="15" y="28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8"/>
                  <a:pt x="18" y="27"/>
                  <a:pt x="19" y="27"/>
                </a:cubicBezTo>
                <a:cubicBezTo>
                  <a:pt x="18" y="26"/>
                  <a:pt x="18" y="26"/>
                  <a:pt x="19" y="26"/>
                </a:cubicBezTo>
                <a:cubicBezTo>
                  <a:pt x="19" y="26"/>
                  <a:pt x="20" y="26"/>
                  <a:pt x="20" y="25"/>
                </a:cubicBezTo>
                <a:cubicBezTo>
                  <a:pt x="20" y="25"/>
                  <a:pt x="20" y="24"/>
                  <a:pt x="20" y="24"/>
                </a:cubicBezTo>
                <a:close/>
                <a:moveTo>
                  <a:pt x="169" y="22"/>
                </a:moveTo>
                <a:cubicBezTo>
                  <a:pt x="171" y="22"/>
                  <a:pt x="174" y="21"/>
                  <a:pt x="176" y="20"/>
                </a:cubicBezTo>
                <a:cubicBezTo>
                  <a:pt x="175" y="20"/>
                  <a:pt x="174" y="19"/>
                  <a:pt x="174" y="19"/>
                </a:cubicBezTo>
                <a:cubicBezTo>
                  <a:pt x="170" y="22"/>
                  <a:pt x="170" y="22"/>
                  <a:pt x="170" y="22"/>
                </a:cubicBezTo>
                <a:cubicBezTo>
                  <a:pt x="169" y="22"/>
                  <a:pt x="169" y="22"/>
                  <a:pt x="169" y="22"/>
                </a:cubicBezTo>
                <a:close/>
                <a:moveTo>
                  <a:pt x="31" y="13"/>
                </a:moveTo>
                <a:cubicBezTo>
                  <a:pt x="34" y="11"/>
                  <a:pt x="37" y="9"/>
                  <a:pt x="40" y="7"/>
                </a:cubicBezTo>
                <a:cubicBezTo>
                  <a:pt x="37" y="8"/>
                  <a:pt x="34" y="11"/>
                  <a:pt x="31" y="13"/>
                </a:cubicBezTo>
                <a:close/>
                <a:moveTo>
                  <a:pt x="78" y="102"/>
                </a:moveTo>
                <a:cubicBezTo>
                  <a:pt x="79" y="102"/>
                  <a:pt x="79" y="101"/>
                  <a:pt x="79" y="101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99"/>
                  <a:pt x="73" y="100"/>
                </a:cubicBezTo>
                <a:cubicBezTo>
                  <a:pt x="74" y="101"/>
                  <a:pt x="77" y="103"/>
                  <a:pt x="78" y="102"/>
                </a:cubicBezTo>
                <a:close/>
                <a:moveTo>
                  <a:pt x="88" y="102"/>
                </a:moveTo>
                <a:cubicBezTo>
                  <a:pt x="91" y="100"/>
                  <a:pt x="95" y="98"/>
                  <a:pt x="98" y="96"/>
                </a:cubicBezTo>
                <a:cubicBezTo>
                  <a:pt x="94" y="98"/>
                  <a:pt x="91" y="99"/>
                  <a:pt x="88" y="101"/>
                </a:cubicBezTo>
                <a:cubicBezTo>
                  <a:pt x="86" y="101"/>
                  <a:pt x="88" y="102"/>
                  <a:pt x="88" y="102"/>
                </a:cubicBezTo>
                <a:close/>
                <a:moveTo>
                  <a:pt x="172" y="90"/>
                </a:moveTo>
                <a:cubicBezTo>
                  <a:pt x="174" y="90"/>
                  <a:pt x="176" y="89"/>
                  <a:pt x="178" y="88"/>
                </a:cubicBezTo>
                <a:cubicBezTo>
                  <a:pt x="180" y="87"/>
                  <a:pt x="181" y="86"/>
                  <a:pt x="182" y="84"/>
                </a:cubicBezTo>
                <a:cubicBezTo>
                  <a:pt x="179" y="86"/>
                  <a:pt x="175" y="88"/>
                  <a:pt x="173" y="90"/>
                </a:cubicBezTo>
                <a:cubicBezTo>
                  <a:pt x="172" y="90"/>
                  <a:pt x="172" y="90"/>
                  <a:pt x="172" y="90"/>
                </a:cubicBezTo>
                <a:close/>
                <a:moveTo>
                  <a:pt x="103" y="113"/>
                </a:moveTo>
                <a:cubicBezTo>
                  <a:pt x="105" y="112"/>
                  <a:pt x="108" y="110"/>
                  <a:pt x="110" y="108"/>
                </a:cubicBezTo>
                <a:cubicBezTo>
                  <a:pt x="107" y="109"/>
                  <a:pt x="104" y="111"/>
                  <a:pt x="101" y="112"/>
                </a:cubicBezTo>
                <a:cubicBezTo>
                  <a:pt x="101" y="113"/>
                  <a:pt x="102" y="113"/>
                  <a:pt x="103" y="113"/>
                </a:cubicBezTo>
                <a:close/>
                <a:moveTo>
                  <a:pt x="111" y="121"/>
                </a:moveTo>
                <a:cubicBezTo>
                  <a:pt x="112" y="120"/>
                  <a:pt x="113" y="118"/>
                  <a:pt x="115" y="117"/>
                </a:cubicBezTo>
                <a:cubicBezTo>
                  <a:pt x="112" y="117"/>
                  <a:pt x="110" y="118"/>
                  <a:pt x="107" y="120"/>
                </a:cubicBezTo>
                <a:cubicBezTo>
                  <a:pt x="108" y="121"/>
                  <a:pt x="108" y="122"/>
                  <a:pt x="110" y="123"/>
                </a:cubicBezTo>
                <a:cubicBezTo>
                  <a:pt x="110" y="123"/>
                  <a:pt x="111" y="121"/>
                  <a:pt x="111" y="121"/>
                </a:cubicBezTo>
                <a:close/>
                <a:moveTo>
                  <a:pt x="186" y="58"/>
                </a:moveTo>
                <a:cubicBezTo>
                  <a:pt x="190" y="57"/>
                  <a:pt x="195" y="56"/>
                  <a:pt x="199" y="56"/>
                </a:cubicBezTo>
                <a:cubicBezTo>
                  <a:pt x="199" y="55"/>
                  <a:pt x="200" y="53"/>
                  <a:pt x="200" y="52"/>
                </a:cubicBezTo>
                <a:cubicBezTo>
                  <a:pt x="195" y="54"/>
                  <a:pt x="191" y="56"/>
                  <a:pt x="186" y="58"/>
                </a:cubicBezTo>
                <a:close/>
                <a:moveTo>
                  <a:pt x="20" y="24"/>
                </a:moveTo>
                <a:cubicBezTo>
                  <a:pt x="21" y="24"/>
                  <a:pt x="21" y="25"/>
                  <a:pt x="21" y="24"/>
                </a:cubicBezTo>
                <a:cubicBezTo>
                  <a:pt x="21" y="24"/>
                  <a:pt x="22" y="24"/>
                  <a:pt x="22" y="23"/>
                </a:cubicBezTo>
                <a:cubicBezTo>
                  <a:pt x="30" y="18"/>
                  <a:pt x="37" y="13"/>
                  <a:pt x="44" y="7"/>
                </a:cubicBezTo>
                <a:cubicBezTo>
                  <a:pt x="44" y="6"/>
                  <a:pt x="44" y="6"/>
                  <a:pt x="44" y="6"/>
                </a:cubicBezTo>
                <a:cubicBezTo>
                  <a:pt x="36" y="12"/>
                  <a:pt x="29" y="18"/>
                  <a:pt x="22" y="23"/>
                </a:cubicBezTo>
                <a:cubicBezTo>
                  <a:pt x="21" y="23"/>
                  <a:pt x="21" y="24"/>
                  <a:pt x="20" y="24"/>
                </a:cubicBezTo>
                <a:close/>
                <a:moveTo>
                  <a:pt x="97" y="91"/>
                </a:moveTo>
                <a:cubicBezTo>
                  <a:pt x="97" y="91"/>
                  <a:pt x="97" y="91"/>
                  <a:pt x="96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97"/>
                  <a:pt x="82" y="99"/>
                  <a:pt x="83" y="99"/>
                </a:cubicBezTo>
                <a:lnTo>
                  <a:pt x="97" y="91"/>
                </a:lnTo>
                <a:close/>
                <a:moveTo>
                  <a:pt x="186" y="51"/>
                </a:moveTo>
                <a:cubicBezTo>
                  <a:pt x="190" y="50"/>
                  <a:pt x="195" y="49"/>
                  <a:pt x="200" y="49"/>
                </a:cubicBezTo>
                <a:cubicBezTo>
                  <a:pt x="200" y="48"/>
                  <a:pt x="200" y="46"/>
                  <a:pt x="199" y="45"/>
                </a:cubicBezTo>
                <a:cubicBezTo>
                  <a:pt x="195" y="47"/>
                  <a:pt x="190" y="49"/>
                  <a:pt x="186" y="51"/>
                </a:cubicBezTo>
                <a:close/>
                <a:moveTo>
                  <a:pt x="62" y="87"/>
                </a:moveTo>
                <a:cubicBezTo>
                  <a:pt x="63" y="87"/>
                  <a:pt x="63" y="86"/>
                  <a:pt x="63" y="86"/>
                </a:cubicBezTo>
                <a:cubicBezTo>
                  <a:pt x="68" y="83"/>
                  <a:pt x="73" y="81"/>
                  <a:pt x="78" y="78"/>
                </a:cubicBezTo>
                <a:cubicBezTo>
                  <a:pt x="72" y="80"/>
                  <a:pt x="65" y="83"/>
                  <a:pt x="59" y="85"/>
                </a:cubicBezTo>
                <a:cubicBezTo>
                  <a:pt x="60" y="86"/>
                  <a:pt x="61" y="86"/>
                  <a:pt x="62" y="87"/>
                </a:cubicBezTo>
                <a:close/>
                <a:moveTo>
                  <a:pt x="175" y="31"/>
                </a:moveTo>
                <a:cubicBezTo>
                  <a:pt x="190" y="28"/>
                  <a:pt x="190" y="28"/>
                  <a:pt x="190" y="28"/>
                </a:cubicBezTo>
                <a:cubicBezTo>
                  <a:pt x="189" y="27"/>
                  <a:pt x="187" y="25"/>
                  <a:pt x="186" y="25"/>
                </a:cubicBezTo>
                <a:cubicBezTo>
                  <a:pt x="175" y="30"/>
                  <a:pt x="175" y="30"/>
                  <a:pt x="175" y="30"/>
                </a:cubicBezTo>
                <a:cubicBezTo>
                  <a:pt x="175" y="30"/>
                  <a:pt x="175" y="31"/>
                  <a:pt x="175" y="31"/>
                </a:cubicBezTo>
                <a:close/>
                <a:moveTo>
                  <a:pt x="177" y="37"/>
                </a:moveTo>
                <a:cubicBezTo>
                  <a:pt x="194" y="32"/>
                  <a:pt x="194" y="32"/>
                  <a:pt x="194" y="32"/>
                </a:cubicBezTo>
                <a:cubicBezTo>
                  <a:pt x="194" y="32"/>
                  <a:pt x="193" y="31"/>
                  <a:pt x="192" y="30"/>
                </a:cubicBezTo>
                <a:cubicBezTo>
                  <a:pt x="192" y="29"/>
                  <a:pt x="191" y="30"/>
                  <a:pt x="191" y="31"/>
                </a:cubicBezTo>
                <a:lnTo>
                  <a:pt x="177" y="37"/>
                </a:lnTo>
                <a:close/>
                <a:moveTo>
                  <a:pt x="93" y="105"/>
                </a:moveTo>
                <a:cubicBezTo>
                  <a:pt x="98" y="102"/>
                  <a:pt x="103" y="100"/>
                  <a:pt x="107" y="97"/>
                </a:cubicBezTo>
                <a:cubicBezTo>
                  <a:pt x="102" y="99"/>
                  <a:pt x="97" y="101"/>
                  <a:pt x="91" y="103"/>
                </a:cubicBezTo>
                <a:cubicBezTo>
                  <a:pt x="91" y="104"/>
                  <a:pt x="93" y="105"/>
                  <a:pt x="93" y="105"/>
                </a:cubicBezTo>
                <a:close/>
                <a:moveTo>
                  <a:pt x="135" y="20"/>
                </a:moveTo>
                <a:cubicBezTo>
                  <a:pt x="135" y="21"/>
                  <a:pt x="135" y="21"/>
                  <a:pt x="135" y="21"/>
                </a:cubicBezTo>
                <a:cubicBezTo>
                  <a:pt x="135" y="21"/>
                  <a:pt x="134" y="21"/>
                  <a:pt x="134" y="21"/>
                </a:cubicBezTo>
                <a:cubicBezTo>
                  <a:pt x="127" y="25"/>
                  <a:pt x="119" y="32"/>
                  <a:pt x="113" y="40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110" y="44"/>
                  <a:pt x="110" y="45"/>
                  <a:pt x="110" y="45"/>
                </a:cubicBezTo>
                <a:cubicBezTo>
                  <a:pt x="118" y="35"/>
                  <a:pt x="126" y="26"/>
                  <a:pt x="135" y="21"/>
                </a:cubicBezTo>
                <a:lnTo>
                  <a:pt x="135" y="20"/>
                </a:lnTo>
                <a:close/>
                <a:moveTo>
                  <a:pt x="76" y="95"/>
                </a:moveTo>
                <a:cubicBezTo>
                  <a:pt x="76" y="94"/>
                  <a:pt x="76" y="94"/>
                  <a:pt x="76" y="94"/>
                </a:cubicBezTo>
                <a:cubicBezTo>
                  <a:pt x="93" y="84"/>
                  <a:pt x="93" y="84"/>
                  <a:pt x="93" y="84"/>
                </a:cubicBezTo>
                <a:cubicBezTo>
                  <a:pt x="86" y="87"/>
                  <a:pt x="79" y="90"/>
                  <a:pt x="72" y="92"/>
                </a:cubicBezTo>
                <a:lnTo>
                  <a:pt x="76" y="95"/>
                </a:lnTo>
                <a:close/>
                <a:moveTo>
                  <a:pt x="98" y="109"/>
                </a:moveTo>
                <a:cubicBezTo>
                  <a:pt x="103" y="106"/>
                  <a:pt x="108" y="103"/>
                  <a:pt x="113" y="100"/>
                </a:cubicBezTo>
                <a:cubicBezTo>
                  <a:pt x="107" y="102"/>
                  <a:pt x="101" y="104"/>
                  <a:pt x="95" y="107"/>
                </a:cubicBezTo>
                <a:cubicBezTo>
                  <a:pt x="96" y="107"/>
                  <a:pt x="98" y="109"/>
                  <a:pt x="98" y="109"/>
                </a:cubicBezTo>
                <a:close/>
                <a:moveTo>
                  <a:pt x="109" y="136"/>
                </a:moveTo>
                <a:cubicBezTo>
                  <a:pt x="109" y="136"/>
                  <a:pt x="109" y="134"/>
                  <a:pt x="109" y="134"/>
                </a:cubicBezTo>
                <a:cubicBezTo>
                  <a:pt x="108" y="128"/>
                  <a:pt x="105" y="123"/>
                  <a:pt x="101" y="118"/>
                </a:cubicBezTo>
                <a:cubicBezTo>
                  <a:pt x="98" y="119"/>
                  <a:pt x="98" y="119"/>
                  <a:pt x="98" y="119"/>
                </a:cubicBezTo>
                <a:cubicBezTo>
                  <a:pt x="98" y="120"/>
                  <a:pt x="99" y="120"/>
                  <a:pt x="99" y="120"/>
                </a:cubicBezTo>
                <a:cubicBezTo>
                  <a:pt x="103" y="125"/>
                  <a:pt x="106" y="130"/>
                  <a:pt x="109" y="135"/>
                </a:cubicBezTo>
                <a:cubicBezTo>
                  <a:pt x="109" y="136"/>
                  <a:pt x="109" y="137"/>
                  <a:pt x="109" y="136"/>
                </a:cubicBezTo>
                <a:close/>
                <a:moveTo>
                  <a:pt x="74" y="73"/>
                </a:moveTo>
                <a:cubicBezTo>
                  <a:pt x="74" y="72"/>
                  <a:pt x="73" y="72"/>
                  <a:pt x="73" y="72"/>
                </a:cubicBezTo>
                <a:cubicBezTo>
                  <a:pt x="66" y="75"/>
                  <a:pt x="59" y="79"/>
                  <a:pt x="51" y="82"/>
                </a:cubicBezTo>
                <a:cubicBezTo>
                  <a:pt x="53" y="83"/>
                  <a:pt x="55" y="84"/>
                  <a:pt x="55" y="84"/>
                </a:cubicBezTo>
                <a:lnTo>
                  <a:pt x="74" y="73"/>
                </a:lnTo>
                <a:close/>
                <a:moveTo>
                  <a:pt x="97" y="118"/>
                </a:moveTo>
                <a:cubicBezTo>
                  <a:pt x="98" y="117"/>
                  <a:pt x="99" y="117"/>
                  <a:pt x="99" y="116"/>
                </a:cubicBezTo>
                <a:cubicBezTo>
                  <a:pt x="98" y="115"/>
                  <a:pt x="97" y="114"/>
                  <a:pt x="97" y="114"/>
                </a:cubicBezTo>
                <a:cubicBezTo>
                  <a:pt x="96" y="114"/>
                  <a:pt x="95" y="115"/>
                  <a:pt x="94" y="115"/>
                </a:cubicBezTo>
                <a:cubicBezTo>
                  <a:pt x="93" y="115"/>
                  <a:pt x="93" y="114"/>
                  <a:pt x="93" y="114"/>
                </a:cubicBezTo>
                <a:cubicBezTo>
                  <a:pt x="93" y="113"/>
                  <a:pt x="94" y="112"/>
                  <a:pt x="94" y="112"/>
                </a:cubicBezTo>
                <a:cubicBezTo>
                  <a:pt x="94" y="111"/>
                  <a:pt x="92" y="111"/>
                  <a:pt x="92" y="110"/>
                </a:cubicBezTo>
                <a:cubicBezTo>
                  <a:pt x="91" y="109"/>
                  <a:pt x="90" y="110"/>
                  <a:pt x="90" y="110"/>
                </a:cubicBezTo>
                <a:cubicBezTo>
                  <a:pt x="89" y="110"/>
                  <a:pt x="89" y="108"/>
                  <a:pt x="89" y="108"/>
                </a:cubicBezTo>
                <a:cubicBezTo>
                  <a:pt x="88" y="107"/>
                  <a:pt x="87" y="106"/>
                  <a:pt x="86" y="106"/>
                </a:cubicBezTo>
                <a:cubicBezTo>
                  <a:pt x="85" y="106"/>
                  <a:pt x="84" y="106"/>
                  <a:pt x="84" y="105"/>
                </a:cubicBezTo>
                <a:cubicBezTo>
                  <a:pt x="84" y="104"/>
                  <a:pt x="82" y="103"/>
                  <a:pt x="82" y="103"/>
                </a:cubicBezTo>
                <a:cubicBezTo>
                  <a:pt x="81" y="103"/>
                  <a:pt x="80" y="104"/>
                  <a:pt x="80" y="104"/>
                </a:cubicBezTo>
                <a:cubicBezTo>
                  <a:pt x="87" y="108"/>
                  <a:pt x="92" y="113"/>
                  <a:pt x="97" y="118"/>
                </a:cubicBezTo>
                <a:cubicBezTo>
                  <a:pt x="97" y="119"/>
                  <a:pt x="97" y="118"/>
                  <a:pt x="97" y="118"/>
                </a:cubicBezTo>
                <a:close/>
                <a:moveTo>
                  <a:pt x="18" y="61"/>
                </a:moveTo>
                <a:cubicBezTo>
                  <a:pt x="26" y="55"/>
                  <a:pt x="35" y="50"/>
                  <a:pt x="43" y="43"/>
                </a:cubicBezTo>
                <a:cubicBezTo>
                  <a:pt x="34" y="48"/>
                  <a:pt x="25" y="53"/>
                  <a:pt x="16" y="59"/>
                </a:cubicBezTo>
                <a:cubicBezTo>
                  <a:pt x="16" y="60"/>
                  <a:pt x="17" y="60"/>
                  <a:pt x="18" y="61"/>
                </a:cubicBezTo>
                <a:close/>
                <a:moveTo>
                  <a:pt x="33" y="73"/>
                </a:moveTo>
                <a:cubicBezTo>
                  <a:pt x="54" y="58"/>
                  <a:pt x="54" y="58"/>
                  <a:pt x="54" y="58"/>
                </a:cubicBezTo>
                <a:cubicBezTo>
                  <a:pt x="45" y="62"/>
                  <a:pt x="37" y="66"/>
                  <a:pt x="29" y="71"/>
                </a:cubicBezTo>
                <a:cubicBezTo>
                  <a:pt x="30" y="72"/>
                  <a:pt x="32" y="74"/>
                  <a:pt x="33" y="73"/>
                </a:cubicBezTo>
                <a:close/>
                <a:moveTo>
                  <a:pt x="48" y="81"/>
                </a:moveTo>
                <a:cubicBezTo>
                  <a:pt x="68" y="68"/>
                  <a:pt x="68" y="68"/>
                  <a:pt x="68" y="68"/>
                </a:cubicBezTo>
                <a:cubicBezTo>
                  <a:pt x="60" y="72"/>
                  <a:pt x="52" y="75"/>
                  <a:pt x="44" y="79"/>
                </a:cubicBezTo>
                <a:lnTo>
                  <a:pt x="48" y="81"/>
                </a:lnTo>
                <a:close/>
                <a:moveTo>
                  <a:pt x="69" y="91"/>
                </a:moveTo>
                <a:cubicBezTo>
                  <a:pt x="76" y="86"/>
                  <a:pt x="83" y="83"/>
                  <a:pt x="89" y="79"/>
                </a:cubicBezTo>
                <a:cubicBezTo>
                  <a:pt x="82" y="81"/>
                  <a:pt x="74" y="84"/>
                  <a:pt x="67" y="87"/>
                </a:cubicBezTo>
                <a:cubicBezTo>
                  <a:pt x="67" y="88"/>
                  <a:pt x="65" y="88"/>
                  <a:pt x="65" y="89"/>
                </a:cubicBezTo>
                <a:cubicBezTo>
                  <a:pt x="66" y="89"/>
                  <a:pt x="68" y="91"/>
                  <a:pt x="69" y="91"/>
                </a:cubicBezTo>
                <a:close/>
                <a:moveTo>
                  <a:pt x="181" y="46"/>
                </a:moveTo>
                <a:cubicBezTo>
                  <a:pt x="187" y="44"/>
                  <a:pt x="193" y="43"/>
                  <a:pt x="199" y="42"/>
                </a:cubicBezTo>
                <a:cubicBezTo>
                  <a:pt x="198" y="39"/>
                  <a:pt x="197" y="37"/>
                  <a:pt x="195" y="34"/>
                </a:cubicBezTo>
                <a:cubicBezTo>
                  <a:pt x="195" y="34"/>
                  <a:pt x="194" y="35"/>
                  <a:pt x="193" y="35"/>
                </a:cubicBezTo>
                <a:cubicBezTo>
                  <a:pt x="190" y="37"/>
                  <a:pt x="188" y="38"/>
                  <a:pt x="185" y="39"/>
                </a:cubicBezTo>
                <a:cubicBezTo>
                  <a:pt x="184" y="39"/>
                  <a:pt x="184" y="39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7" y="39"/>
                  <a:pt x="190" y="38"/>
                  <a:pt x="193" y="38"/>
                </a:cubicBezTo>
                <a:cubicBezTo>
                  <a:pt x="194" y="38"/>
                  <a:pt x="197" y="38"/>
                  <a:pt x="196" y="39"/>
                </a:cubicBezTo>
                <a:cubicBezTo>
                  <a:pt x="191" y="41"/>
                  <a:pt x="186" y="44"/>
                  <a:pt x="181" y="46"/>
                </a:cubicBezTo>
                <a:close/>
                <a:moveTo>
                  <a:pt x="40" y="17"/>
                </a:moveTo>
                <a:cubicBezTo>
                  <a:pt x="40" y="17"/>
                  <a:pt x="40" y="17"/>
                  <a:pt x="40" y="17"/>
                </a:cubicBezTo>
                <a:cubicBezTo>
                  <a:pt x="34" y="20"/>
                  <a:pt x="29" y="23"/>
                  <a:pt x="24" y="26"/>
                </a:cubicBezTo>
                <a:cubicBezTo>
                  <a:pt x="21" y="28"/>
                  <a:pt x="18" y="30"/>
                  <a:pt x="15" y="33"/>
                </a:cubicBezTo>
                <a:cubicBezTo>
                  <a:pt x="15" y="33"/>
                  <a:pt x="15" y="33"/>
                  <a:pt x="14" y="33"/>
                </a:cubicBezTo>
                <a:cubicBezTo>
                  <a:pt x="13" y="34"/>
                  <a:pt x="13" y="36"/>
                  <a:pt x="12" y="38"/>
                </a:cubicBezTo>
                <a:lnTo>
                  <a:pt x="40" y="17"/>
                </a:lnTo>
                <a:close/>
                <a:moveTo>
                  <a:pt x="21" y="64"/>
                </a:moveTo>
                <a:cubicBezTo>
                  <a:pt x="48" y="45"/>
                  <a:pt x="48" y="45"/>
                  <a:pt x="48" y="45"/>
                </a:cubicBezTo>
                <a:cubicBezTo>
                  <a:pt x="38" y="50"/>
                  <a:pt x="28" y="55"/>
                  <a:pt x="19" y="63"/>
                </a:cubicBezTo>
                <a:cubicBezTo>
                  <a:pt x="19" y="63"/>
                  <a:pt x="20" y="64"/>
                  <a:pt x="20" y="65"/>
                </a:cubicBezTo>
                <a:cubicBezTo>
                  <a:pt x="21" y="65"/>
                  <a:pt x="21" y="64"/>
                  <a:pt x="21" y="64"/>
                </a:cubicBezTo>
                <a:close/>
                <a:moveTo>
                  <a:pt x="13" y="44"/>
                </a:moveTo>
                <a:cubicBezTo>
                  <a:pt x="22" y="36"/>
                  <a:pt x="32" y="29"/>
                  <a:pt x="41" y="22"/>
                </a:cubicBezTo>
                <a:cubicBezTo>
                  <a:pt x="31" y="28"/>
                  <a:pt x="21" y="34"/>
                  <a:pt x="12" y="41"/>
                </a:cubicBezTo>
                <a:cubicBezTo>
                  <a:pt x="11" y="42"/>
                  <a:pt x="12" y="43"/>
                  <a:pt x="12" y="45"/>
                </a:cubicBezTo>
                <a:cubicBezTo>
                  <a:pt x="12" y="44"/>
                  <a:pt x="12" y="44"/>
                  <a:pt x="13" y="44"/>
                </a:cubicBezTo>
                <a:close/>
                <a:moveTo>
                  <a:pt x="14" y="51"/>
                </a:moveTo>
                <a:cubicBezTo>
                  <a:pt x="23" y="43"/>
                  <a:pt x="32" y="37"/>
                  <a:pt x="41" y="30"/>
                </a:cubicBezTo>
                <a:cubicBezTo>
                  <a:pt x="37" y="31"/>
                  <a:pt x="34" y="33"/>
                  <a:pt x="31" y="35"/>
                </a:cubicBezTo>
                <a:cubicBezTo>
                  <a:pt x="25" y="39"/>
                  <a:pt x="18" y="43"/>
                  <a:pt x="12" y="48"/>
                </a:cubicBezTo>
                <a:cubicBezTo>
                  <a:pt x="12" y="49"/>
                  <a:pt x="12" y="52"/>
                  <a:pt x="14" y="51"/>
                </a:cubicBezTo>
                <a:close/>
                <a:moveTo>
                  <a:pt x="35" y="79"/>
                </a:moveTo>
                <a:cubicBezTo>
                  <a:pt x="35" y="79"/>
                  <a:pt x="35" y="80"/>
                  <a:pt x="35" y="80"/>
                </a:cubicBezTo>
                <a:cubicBezTo>
                  <a:pt x="47" y="86"/>
                  <a:pt x="59" y="93"/>
                  <a:pt x="71" y="99"/>
                </a:cubicBezTo>
                <a:cubicBezTo>
                  <a:pt x="72" y="97"/>
                  <a:pt x="72" y="97"/>
                  <a:pt x="72" y="97"/>
                </a:cubicBezTo>
                <a:cubicBezTo>
                  <a:pt x="71" y="97"/>
                  <a:pt x="69" y="96"/>
                  <a:pt x="69" y="96"/>
                </a:cubicBezTo>
                <a:cubicBezTo>
                  <a:pt x="67" y="95"/>
                  <a:pt x="66" y="95"/>
                  <a:pt x="65" y="95"/>
                </a:cubicBezTo>
                <a:cubicBezTo>
                  <a:pt x="65" y="95"/>
                  <a:pt x="65" y="94"/>
                  <a:pt x="65" y="93"/>
                </a:cubicBezTo>
                <a:cubicBezTo>
                  <a:pt x="64" y="93"/>
                  <a:pt x="63" y="92"/>
                  <a:pt x="62" y="92"/>
                </a:cubicBezTo>
                <a:cubicBezTo>
                  <a:pt x="52" y="86"/>
                  <a:pt x="42" y="83"/>
                  <a:pt x="31" y="77"/>
                </a:cubicBezTo>
                <a:cubicBezTo>
                  <a:pt x="34" y="79"/>
                  <a:pt x="34" y="79"/>
                  <a:pt x="34" y="79"/>
                </a:cubicBezTo>
                <a:cubicBezTo>
                  <a:pt x="34" y="80"/>
                  <a:pt x="34" y="79"/>
                  <a:pt x="35" y="79"/>
                </a:cubicBezTo>
                <a:close/>
                <a:moveTo>
                  <a:pt x="15" y="55"/>
                </a:moveTo>
                <a:cubicBezTo>
                  <a:pt x="24" y="48"/>
                  <a:pt x="33" y="42"/>
                  <a:pt x="42" y="35"/>
                </a:cubicBezTo>
                <a:cubicBezTo>
                  <a:pt x="32" y="40"/>
                  <a:pt x="22" y="45"/>
                  <a:pt x="13" y="54"/>
                </a:cubicBezTo>
                <a:cubicBezTo>
                  <a:pt x="14" y="54"/>
                  <a:pt x="14" y="55"/>
                  <a:pt x="15" y="55"/>
                </a:cubicBezTo>
                <a:close/>
                <a:moveTo>
                  <a:pt x="27" y="70"/>
                </a:moveTo>
                <a:cubicBezTo>
                  <a:pt x="36" y="63"/>
                  <a:pt x="45" y="58"/>
                  <a:pt x="53" y="51"/>
                </a:cubicBezTo>
                <a:cubicBezTo>
                  <a:pt x="43" y="56"/>
                  <a:pt x="33" y="61"/>
                  <a:pt x="23" y="67"/>
                </a:cubicBezTo>
                <a:cubicBezTo>
                  <a:pt x="24" y="68"/>
                  <a:pt x="25" y="68"/>
                  <a:pt x="26" y="69"/>
                </a:cubicBezTo>
                <a:cubicBezTo>
                  <a:pt x="27" y="70"/>
                  <a:pt x="27" y="70"/>
                  <a:pt x="27" y="70"/>
                </a:cubicBezTo>
                <a:close/>
                <a:moveTo>
                  <a:pt x="41" y="77"/>
                </a:moveTo>
                <a:cubicBezTo>
                  <a:pt x="41" y="77"/>
                  <a:pt x="41" y="77"/>
                  <a:pt x="42" y="77"/>
                </a:cubicBezTo>
                <a:cubicBezTo>
                  <a:pt x="50" y="70"/>
                  <a:pt x="58" y="65"/>
                  <a:pt x="66" y="59"/>
                </a:cubicBezTo>
                <a:cubicBezTo>
                  <a:pt x="65" y="59"/>
                  <a:pt x="65" y="59"/>
                  <a:pt x="64" y="59"/>
                </a:cubicBezTo>
                <a:cubicBezTo>
                  <a:pt x="54" y="64"/>
                  <a:pt x="45" y="69"/>
                  <a:pt x="35" y="74"/>
                </a:cubicBezTo>
                <a:cubicBezTo>
                  <a:pt x="37" y="76"/>
                  <a:pt x="39" y="77"/>
                  <a:pt x="41" y="77"/>
                </a:cubicBezTo>
                <a:close/>
                <a:moveTo>
                  <a:pt x="178" y="71"/>
                </a:moveTo>
                <a:cubicBezTo>
                  <a:pt x="179" y="71"/>
                  <a:pt x="180" y="71"/>
                  <a:pt x="180" y="71"/>
                </a:cubicBezTo>
                <a:cubicBezTo>
                  <a:pt x="184" y="69"/>
                  <a:pt x="189" y="68"/>
                  <a:pt x="193" y="68"/>
                </a:cubicBezTo>
                <a:cubicBezTo>
                  <a:pt x="193" y="69"/>
                  <a:pt x="192" y="70"/>
                  <a:pt x="192" y="70"/>
                </a:cubicBezTo>
                <a:cubicBezTo>
                  <a:pt x="185" y="74"/>
                  <a:pt x="178" y="77"/>
                  <a:pt x="170" y="81"/>
                </a:cubicBezTo>
                <a:cubicBezTo>
                  <a:pt x="187" y="78"/>
                  <a:pt x="187" y="78"/>
                  <a:pt x="187" y="78"/>
                </a:cubicBezTo>
                <a:cubicBezTo>
                  <a:pt x="192" y="72"/>
                  <a:pt x="196" y="65"/>
                  <a:pt x="199" y="58"/>
                </a:cubicBezTo>
                <a:cubicBezTo>
                  <a:pt x="193" y="61"/>
                  <a:pt x="187" y="63"/>
                  <a:pt x="182" y="65"/>
                </a:cubicBezTo>
                <a:cubicBezTo>
                  <a:pt x="181" y="65"/>
                  <a:pt x="181" y="65"/>
                  <a:pt x="181" y="65"/>
                </a:cubicBezTo>
                <a:cubicBezTo>
                  <a:pt x="182" y="65"/>
                  <a:pt x="182" y="65"/>
                  <a:pt x="182" y="65"/>
                </a:cubicBezTo>
                <a:cubicBezTo>
                  <a:pt x="191" y="63"/>
                  <a:pt x="191" y="63"/>
                  <a:pt x="191" y="63"/>
                </a:cubicBezTo>
                <a:cubicBezTo>
                  <a:pt x="193" y="63"/>
                  <a:pt x="195" y="62"/>
                  <a:pt x="196" y="62"/>
                </a:cubicBezTo>
                <a:cubicBezTo>
                  <a:pt x="196" y="63"/>
                  <a:pt x="196" y="64"/>
                  <a:pt x="195" y="64"/>
                </a:cubicBezTo>
                <a:cubicBezTo>
                  <a:pt x="189" y="67"/>
                  <a:pt x="184" y="69"/>
                  <a:pt x="178" y="71"/>
                </a:cubicBezTo>
                <a:close/>
                <a:moveTo>
                  <a:pt x="193" y="59"/>
                </a:moveTo>
                <a:cubicBezTo>
                  <a:pt x="193" y="58"/>
                  <a:pt x="193" y="58"/>
                  <a:pt x="193" y="58"/>
                </a:cubicBezTo>
                <a:cubicBezTo>
                  <a:pt x="187" y="59"/>
                  <a:pt x="181" y="61"/>
                  <a:pt x="176" y="63"/>
                </a:cubicBezTo>
                <a:cubicBezTo>
                  <a:pt x="175" y="63"/>
                  <a:pt x="175" y="63"/>
                  <a:pt x="174" y="62"/>
                </a:cubicBezTo>
                <a:cubicBezTo>
                  <a:pt x="174" y="62"/>
                  <a:pt x="174" y="61"/>
                  <a:pt x="174" y="61"/>
                </a:cubicBezTo>
                <a:cubicBezTo>
                  <a:pt x="182" y="57"/>
                  <a:pt x="190" y="54"/>
                  <a:pt x="198" y="51"/>
                </a:cubicBezTo>
                <a:cubicBezTo>
                  <a:pt x="198" y="51"/>
                  <a:pt x="200" y="50"/>
                  <a:pt x="198" y="51"/>
                </a:cubicBezTo>
                <a:cubicBezTo>
                  <a:pt x="191" y="52"/>
                  <a:pt x="185" y="53"/>
                  <a:pt x="178" y="55"/>
                </a:cubicBezTo>
                <a:cubicBezTo>
                  <a:pt x="178" y="55"/>
                  <a:pt x="176" y="55"/>
                  <a:pt x="176" y="54"/>
                </a:cubicBezTo>
                <a:cubicBezTo>
                  <a:pt x="176" y="53"/>
                  <a:pt x="177" y="53"/>
                  <a:pt x="177" y="52"/>
                </a:cubicBezTo>
                <a:cubicBezTo>
                  <a:pt x="183" y="50"/>
                  <a:pt x="189" y="47"/>
                  <a:pt x="195" y="45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7" y="44"/>
                  <a:pt x="197" y="44"/>
                  <a:pt x="197" y="44"/>
                </a:cubicBezTo>
                <a:cubicBezTo>
                  <a:pt x="196" y="45"/>
                  <a:pt x="196" y="45"/>
                  <a:pt x="196" y="45"/>
                </a:cubicBezTo>
                <a:cubicBezTo>
                  <a:pt x="196" y="45"/>
                  <a:pt x="195" y="45"/>
                  <a:pt x="195" y="45"/>
                </a:cubicBezTo>
                <a:cubicBezTo>
                  <a:pt x="195" y="45"/>
                  <a:pt x="195" y="45"/>
                  <a:pt x="195" y="45"/>
                </a:cubicBezTo>
                <a:cubicBezTo>
                  <a:pt x="188" y="46"/>
                  <a:pt x="181" y="48"/>
                  <a:pt x="174" y="49"/>
                </a:cubicBezTo>
                <a:cubicBezTo>
                  <a:pt x="172" y="50"/>
                  <a:pt x="170" y="51"/>
                  <a:pt x="168" y="51"/>
                </a:cubicBezTo>
                <a:cubicBezTo>
                  <a:pt x="168" y="50"/>
                  <a:pt x="168" y="49"/>
                  <a:pt x="168" y="49"/>
                </a:cubicBezTo>
                <a:cubicBezTo>
                  <a:pt x="175" y="46"/>
                  <a:pt x="182" y="43"/>
                  <a:pt x="189" y="41"/>
                </a:cubicBezTo>
                <a:cubicBezTo>
                  <a:pt x="186" y="41"/>
                  <a:pt x="184" y="41"/>
                  <a:pt x="182" y="42"/>
                </a:cubicBezTo>
                <a:cubicBezTo>
                  <a:pt x="177" y="43"/>
                  <a:pt x="172" y="44"/>
                  <a:pt x="168" y="46"/>
                </a:cubicBezTo>
                <a:cubicBezTo>
                  <a:pt x="168" y="47"/>
                  <a:pt x="167" y="45"/>
                  <a:pt x="167" y="45"/>
                </a:cubicBezTo>
                <a:cubicBezTo>
                  <a:pt x="173" y="42"/>
                  <a:pt x="179" y="40"/>
                  <a:pt x="184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6" y="36"/>
                  <a:pt x="186" y="36"/>
                  <a:pt x="186" y="36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5" y="37"/>
                  <a:pt x="185" y="37"/>
                  <a:pt x="185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84" y="37"/>
                  <a:pt x="184" y="37"/>
                  <a:pt x="184" y="37"/>
                </a:cubicBezTo>
                <a:cubicBezTo>
                  <a:pt x="178" y="39"/>
                  <a:pt x="172" y="40"/>
                  <a:pt x="167" y="42"/>
                </a:cubicBezTo>
                <a:cubicBezTo>
                  <a:pt x="166" y="42"/>
                  <a:pt x="166" y="40"/>
                  <a:pt x="166" y="40"/>
                </a:cubicBezTo>
                <a:cubicBezTo>
                  <a:pt x="174" y="36"/>
                  <a:pt x="181" y="33"/>
                  <a:pt x="188" y="30"/>
                </a:cubicBezTo>
                <a:cubicBezTo>
                  <a:pt x="188" y="30"/>
                  <a:pt x="189" y="30"/>
                  <a:pt x="188" y="30"/>
                </a:cubicBezTo>
                <a:cubicBezTo>
                  <a:pt x="180" y="31"/>
                  <a:pt x="172" y="33"/>
                  <a:pt x="164" y="37"/>
                </a:cubicBezTo>
                <a:cubicBezTo>
                  <a:pt x="164" y="37"/>
                  <a:pt x="163" y="37"/>
                  <a:pt x="162" y="36"/>
                </a:cubicBezTo>
                <a:cubicBezTo>
                  <a:pt x="162" y="36"/>
                  <a:pt x="163" y="35"/>
                  <a:pt x="164" y="34"/>
                </a:cubicBezTo>
                <a:cubicBezTo>
                  <a:pt x="170" y="31"/>
                  <a:pt x="177" y="28"/>
                  <a:pt x="184" y="24"/>
                </a:cubicBezTo>
                <a:cubicBezTo>
                  <a:pt x="185" y="24"/>
                  <a:pt x="184" y="24"/>
                  <a:pt x="184" y="24"/>
                </a:cubicBezTo>
                <a:cubicBezTo>
                  <a:pt x="176" y="26"/>
                  <a:pt x="169" y="27"/>
                  <a:pt x="162" y="31"/>
                </a:cubicBezTo>
                <a:cubicBezTo>
                  <a:pt x="161" y="31"/>
                  <a:pt x="162" y="29"/>
                  <a:pt x="163" y="29"/>
                </a:cubicBezTo>
                <a:cubicBezTo>
                  <a:pt x="167" y="26"/>
                  <a:pt x="171" y="25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75" y="23"/>
                  <a:pt x="175" y="23"/>
                  <a:pt x="175" y="23"/>
                </a:cubicBezTo>
                <a:cubicBezTo>
                  <a:pt x="175" y="22"/>
                  <a:pt x="175" y="22"/>
                  <a:pt x="175" y="22"/>
                </a:cubicBezTo>
                <a:cubicBezTo>
                  <a:pt x="168" y="24"/>
                  <a:pt x="162" y="26"/>
                  <a:pt x="156" y="29"/>
                </a:cubicBezTo>
                <a:cubicBezTo>
                  <a:pt x="156" y="29"/>
                  <a:pt x="155" y="28"/>
                  <a:pt x="155" y="28"/>
                </a:cubicBezTo>
                <a:cubicBezTo>
                  <a:pt x="160" y="25"/>
                  <a:pt x="165" y="22"/>
                  <a:pt x="170" y="20"/>
                </a:cubicBezTo>
                <a:cubicBezTo>
                  <a:pt x="170" y="19"/>
                  <a:pt x="170" y="19"/>
                  <a:pt x="170" y="19"/>
                </a:cubicBezTo>
                <a:cubicBezTo>
                  <a:pt x="164" y="22"/>
                  <a:pt x="159" y="23"/>
                  <a:pt x="154" y="26"/>
                </a:cubicBezTo>
                <a:cubicBezTo>
                  <a:pt x="154" y="26"/>
                  <a:pt x="153" y="26"/>
                  <a:pt x="152" y="26"/>
                </a:cubicBezTo>
                <a:cubicBezTo>
                  <a:pt x="152" y="25"/>
                  <a:pt x="152" y="25"/>
                  <a:pt x="153" y="24"/>
                </a:cubicBezTo>
                <a:cubicBezTo>
                  <a:pt x="156" y="22"/>
                  <a:pt x="160" y="20"/>
                  <a:pt x="164" y="17"/>
                </a:cubicBezTo>
                <a:cubicBezTo>
                  <a:pt x="159" y="17"/>
                  <a:pt x="155" y="20"/>
                  <a:pt x="152" y="23"/>
                </a:cubicBezTo>
                <a:cubicBezTo>
                  <a:pt x="152" y="23"/>
                  <a:pt x="153" y="22"/>
                  <a:pt x="152" y="23"/>
                </a:cubicBezTo>
                <a:cubicBezTo>
                  <a:pt x="151" y="24"/>
                  <a:pt x="150" y="25"/>
                  <a:pt x="149" y="25"/>
                </a:cubicBezTo>
                <a:cubicBezTo>
                  <a:pt x="148" y="25"/>
                  <a:pt x="148" y="24"/>
                  <a:pt x="148" y="23"/>
                </a:cubicBezTo>
                <a:cubicBezTo>
                  <a:pt x="150" y="21"/>
                  <a:pt x="154" y="20"/>
                  <a:pt x="157" y="18"/>
                </a:cubicBezTo>
                <a:cubicBezTo>
                  <a:pt x="155" y="18"/>
                  <a:pt x="154" y="18"/>
                  <a:pt x="154" y="18"/>
                </a:cubicBezTo>
                <a:cubicBezTo>
                  <a:pt x="139" y="21"/>
                  <a:pt x="126" y="31"/>
                  <a:pt x="114" y="48"/>
                </a:cubicBezTo>
                <a:cubicBezTo>
                  <a:pt x="115" y="51"/>
                  <a:pt x="112" y="51"/>
                  <a:pt x="111" y="51"/>
                </a:cubicBezTo>
                <a:cubicBezTo>
                  <a:pt x="110" y="51"/>
                  <a:pt x="109" y="51"/>
                  <a:pt x="108" y="51"/>
                </a:cubicBezTo>
                <a:cubicBezTo>
                  <a:pt x="108" y="49"/>
                  <a:pt x="105" y="48"/>
                  <a:pt x="104" y="48"/>
                </a:cubicBezTo>
                <a:cubicBezTo>
                  <a:pt x="103" y="46"/>
                  <a:pt x="103" y="44"/>
                  <a:pt x="102" y="43"/>
                </a:cubicBezTo>
                <a:cubicBezTo>
                  <a:pt x="99" y="37"/>
                  <a:pt x="94" y="32"/>
                  <a:pt x="89" y="27"/>
                </a:cubicBezTo>
                <a:cubicBezTo>
                  <a:pt x="77" y="18"/>
                  <a:pt x="60" y="10"/>
                  <a:pt x="47" y="6"/>
                </a:cubicBezTo>
                <a:cubicBezTo>
                  <a:pt x="41" y="12"/>
                  <a:pt x="35" y="16"/>
                  <a:pt x="28" y="21"/>
                </a:cubicBezTo>
                <a:cubicBezTo>
                  <a:pt x="28" y="22"/>
                  <a:pt x="28" y="22"/>
                  <a:pt x="28" y="22"/>
                </a:cubicBezTo>
                <a:cubicBezTo>
                  <a:pt x="28" y="21"/>
                  <a:pt x="28" y="21"/>
                  <a:pt x="28" y="21"/>
                </a:cubicBezTo>
                <a:cubicBezTo>
                  <a:pt x="28" y="21"/>
                  <a:pt x="29" y="21"/>
                  <a:pt x="29" y="21"/>
                </a:cubicBezTo>
                <a:cubicBezTo>
                  <a:pt x="35" y="17"/>
                  <a:pt x="42" y="14"/>
                  <a:pt x="49" y="10"/>
                </a:cubicBezTo>
                <a:cubicBezTo>
                  <a:pt x="49" y="10"/>
                  <a:pt x="50" y="11"/>
                  <a:pt x="49" y="11"/>
                </a:cubicBezTo>
                <a:cubicBezTo>
                  <a:pt x="42" y="17"/>
                  <a:pt x="34" y="23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34" y="24"/>
                  <a:pt x="42" y="20"/>
                  <a:pt x="49" y="16"/>
                </a:cubicBezTo>
                <a:cubicBezTo>
                  <a:pt x="50" y="16"/>
                  <a:pt x="50" y="17"/>
                  <a:pt x="50" y="18"/>
                </a:cubicBezTo>
                <a:cubicBezTo>
                  <a:pt x="20" y="40"/>
                  <a:pt x="20" y="40"/>
                  <a:pt x="20" y="40"/>
                </a:cubicBezTo>
                <a:cubicBezTo>
                  <a:pt x="29" y="34"/>
                  <a:pt x="38" y="29"/>
                  <a:pt x="46" y="25"/>
                </a:cubicBezTo>
                <a:cubicBezTo>
                  <a:pt x="47" y="24"/>
                  <a:pt x="48" y="26"/>
                  <a:pt x="47" y="26"/>
                </a:cubicBezTo>
                <a:cubicBezTo>
                  <a:pt x="44" y="30"/>
                  <a:pt x="40" y="32"/>
                  <a:pt x="37" y="35"/>
                </a:cubicBezTo>
                <a:cubicBezTo>
                  <a:pt x="36" y="36"/>
                  <a:pt x="36" y="36"/>
                  <a:pt x="36" y="36"/>
                </a:cubicBezTo>
                <a:cubicBezTo>
                  <a:pt x="37" y="35"/>
                  <a:pt x="37" y="35"/>
                  <a:pt x="37" y="35"/>
                </a:cubicBezTo>
                <a:cubicBezTo>
                  <a:pt x="40" y="34"/>
                  <a:pt x="43" y="32"/>
                  <a:pt x="45" y="31"/>
                </a:cubicBezTo>
                <a:cubicBezTo>
                  <a:pt x="46" y="31"/>
                  <a:pt x="47" y="32"/>
                  <a:pt x="46" y="32"/>
                </a:cubicBezTo>
                <a:cubicBezTo>
                  <a:pt x="44" y="35"/>
                  <a:pt x="42" y="37"/>
                  <a:pt x="39" y="39"/>
                </a:cubicBezTo>
                <a:cubicBezTo>
                  <a:pt x="39" y="39"/>
                  <a:pt x="38" y="40"/>
                  <a:pt x="38" y="40"/>
                </a:cubicBezTo>
                <a:cubicBezTo>
                  <a:pt x="30" y="46"/>
                  <a:pt x="23" y="51"/>
                  <a:pt x="15" y="57"/>
                </a:cubicBezTo>
                <a:cubicBezTo>
                  <a:pt x="26" y="51"/>
                  <a:pt x="37" y="44"/>
                  <a:pt x="48" y="39"/>
                </a:cubicBezTo>
                <a:cubicBezTo>
                  <a:pt x="49" y="39"/>
                  <a:pt x="49" y="40"/>
                  <a:pt x="49" y="40"/>
                </a:cubicBezTo>
                <a:cubicBezTo>
                  <a:pt x="48" y="42"/>
                  <a:pt x="47" y="43"/>
                  <a:pt x="46" y="44"/>
                </a:cubicBezTo>
                <a:cubicBezTo>
                  <a:pt x="48" y="42"/>
                  <a:pt x="51" y="41"/>
                  <a:pt x="53" y="40"/>
                </a:cubicBezTo>
                <a:cubicBezTo>
                  <a:pt x="54" y="42"/>
                  <a:pt x="52" y="43"/>
                  <a:pt x="52" y="43"/>
                </a:cubicBezTo>
                <a:cubicBezTo>
                  <a:pt x="22" y="66"/>
                  <a:pt x="22" y="66"/>
                  <a:pt x="22" y="66"/>
                </a:cubicBezTo>
                <a:cubicBezTo>
                  <a:pt x="34" y="59"/>
                  <a:pt x="46" y="52"/>
                  <a:pt x="58" y="47"/>
                </a:cubicBezTo>
                <a:cubicBezTo>
                  <a:pt x="58" y="47"/>
                  <a:pt x="59" y="48"/>
                  <a:pt x="59" y="48"/>
                </a:cubicBezTo>
                <a:cubicBezTo>
                  <a:pt x="54" y="53"/>
                  <a:pt x="48" y="57"/>
                  <a:pt x="43" y="61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4"/>
                  <a:pt x="58" y="53"/>
                  <a:pt x="61" y="53"/>
                </a:cubicBezTo>
                <a:cubicBezTo>
                  <a:pt x="61" y="54"/>
                  <a:pt x="60" y="55"/>
                  <a:pt x="60" y="55"/>
                </a:cubicBezTo>
                <a:cubicBezTo>
                  <a:pt x="54" y="59"/>
                  <a:pt x="49" y="64"/>
                  <a:pt x="43" y="68"/>
                </a:cubicBezTo>
                <a:cubicBezTo>
                  <a:pt x="43" y="67"/>
                  <a:pt x="43" y="68"/>
                  <a:pt x="43" y="68"/>
                </a:cubicBezTo>
                <a:cubicBezTo>
                  <a:pt x="43" y="68"/>
                  <a:pt x="43" y="68"/>
                  <a:pt x="43" y="68"/>
                </a:cubicBezTo>
                <a:cubicBezTo>
                  <a:pt x="52" y="63"/>
                  <a:pt x="60" y="59"/>
                  <a:pt x="69" y="56"/>
                </a:cubicBezTo>
                <a:cubicBezTo>
                  <a:pt x="70" y="56"/>
                  <a:pt x="71" y="57"/>
                  <a:pt x="70" y="58"/>
                </a:cubicBezTo>
                <a:cubicBezTo>
                  <a:pt x="62" y="65"/>
                  <a:pt x="53" y="70"/>
                  <a:pt x="45" y="76"/>
                </a:cubicBezTo>
                <a:cubicBezTo>
                  <a:pt x="55" y="72"/>
                  <a:pt x="65" y="68"/>
                  <a:pt x="74" y="64"/>
                </a:cubicBezTo>
                <a:cubicBezTo>
                  <a:pt x="75" y="64"/>
                  <a:pt x="76" y="65"/>
                  <a:pt x="75" y="65"/>
                </a:cubicBezTo>
                <a:cubicBezTo>
                  <a:pt x="69" y="70"/>
                  <a:pt x="62" y="74"/>
                  <a:pt x="56" y="78"/>
                </a:cubicBezTo>
                <a:cubicBezTo>
                  <a:pt x="64" y="75"/>
                  <a:pt x="71" y="71"/>
                  <a:pt x="79" y="69"/>
                </a:cubicBezTo>
                <a:cubicBezTo>
                  <a:pt x="80" y="69"/>
                  <a:pt x="81" y="70"/>
                  <a:pt x="80" y="70"/>
                </a:cubicBezTo>
                <a:cubicBezTo>
                  <a:pt x="74" y="75"/>
                  <a:pt x="67" y="79"/>
                  <a:pt x="61" y="83"/>
                </a:cubicBezTo>
                <a:cubicBezTo>
                  <a:pt x="60" y="83"/>
                  <a:pt x="60" y="83"/>
                  <a:pt x="60" y="83"/>
                </a:cubicBezTo>
                <a:cubicBezTo>
                  <a:pt x="61" y="83"/>
                  <a:pt x="61" y="83"/>
                  <a:pt x="61" y="83"/>
                </a:cubicBezTo>
                <a:cubicBezTo>
                  <a:pt x="68" y="80"/>
                  <a:pt x="76" y="76"/>
                  <a:pt x="84" y="74"/>
                </a:cubicBezTo>
                <a:cubicBezTo>
                  <a:pt x="84" y="74"/>
                  <a:pt x="84" y="75"/>
                  <a:pt x="84" y="76"/>
                </a:cubicBezTo>
                <a:cubicBezTo>
                  <a:pt x="80" y="79"/>
                  <a:pt x="76" y="81"/>
                  <a:pt x="73" y="83"/>
                </a:cubicBezTo>
                <a:cubicBezTo>
                  <a:pt x="72" y="83"/>
                  <a:pt x="72" y="83"/>
                  <a:pt x="72" y="83"/>
                </a:cubicBezTo>
                <a:cubicBezTo>
                  <a:pt x="73" y="83"/>
                  <a:pt x="73" y="83"/>
                  <a:pt x="73" y="83"/>
                </a:cubicBezTo>
                <a:cubicBezTo>
                  <a:pt x="79" y="81"/>
                  <a:pt x="86" y="78"/>
                  <a:pt x="92" y="77"/>
                </a:cubicBezTo>
                <a:cubicBezTo>
                  <a:pt x="94" y="76"/>
                  <a:pt x="94" y="77"/>
                  <a:pt x="94" y="78"/>
                </a:cubicBezTo>
                <a:cubicBezTo>
                  <a:pt x="92" y="79"/>
                  <a:pt x="90" y="80"/>
                  <a:pt x="88" y="82"/>
                </a:cubicBezTo>
                <a:cubicBezTo>
                  <a:pt x="87" y="83"/>
                  <a:pt x="85" y="83"/>
                  <a:pt x="84" y="84"/>
                </a:cubicBezTo>
                <a:cubicBezTo>
                  <a:pt x="81" y="86"/>
                  <a:pt x="78" y="87"/>
                  <a:pt x="75" y="89"/>
                </a:cubicBezTo>
                <a:cubicBezTo>
                  <a:pt x="74" y="90"/>
                  <a:pt x="75" y="89"/>
                  <a:pt x="75" y="89"/>
                </a:cubicBezTo>
                <a:cubicBezTo>
                  <a:pt x="83" y="86"/>
                  <a:pt x="91" y="83"/>
                  <a:pt x="99" y="81"/>
                </a:cubicBezTo>
                <a:cubicBezTo>
                  <a:pt x="99" y="81"/>
                  <a:pt x="100" y="82"/>
                  <a:pt x="99" y="83"/>
                </a:cubicBezTo>
                <a:cubicBezTo>
                  <a:pt x="93" y="87"/>
                  <a:pt x="85" y="91"/>
                  <a:pt x="78" y="95"/>
                </a:cubicBezTo>
                <a:cubicBezTo>
                  <a:pt x="78" y="95"/>
                  <a:pt x="77" y="96"/>
                  <a:pt x="78" y="96"/>
                </a:cubicBezTo>
                <a:cubicBezTo>
                  <a:pt x="81" y="94"/>
                  <a:pt x="84" y="94"/>
                  <a:pt x="87" y="93"/>
                </a:cubicBezTo>
                <a:cubicBezTo>
                  <a:pt x="93" y="90"/>
                  <a:pt x="100" y="88"/>
                  <a:pt x="106" y="86"/>
                </a:cubicBezTo>
                <a:cubicBezTo>
                  <a:pt x="106" y="86"/>
                  <a:pt x="106" y="88"/>
                  <a:pt x="106" y="88"/>
                </a:cubicBezTo>
                <a:cubicBezTo>
                  <a:pt x="99" y="92"/>
                  <a:pt x="93" y="96"/>
                  <a:pt x="86" y="99"/>
                </a:cubicBezTo>
                <a:cubicBezTo>
                  <a:pt x="92" y="97"/>
                  <a:pt x="99" y="94"/>
                  <a:pt x="106" y="92"/>
                </a:cubicBezTo>
                <a:cubicBezTo>
                  <a:pt x="106" y="92"/>
                  <a:pt x="107" y="92"/>
                  <a:pt x="106" y="93"/>
                </a:cubicBezTo>
                <a:cubicBezTo>
                  <a:pt x="104" y="95"/>
                  <a:pt x="101" y="97"/>
                  <a:pt x="99" y="98"/>
                </a:cubicBezTo>
                <a:cubicBezTo>
                  <a:pt x="98" y="98"/>
                  <a:pt x="97" y="98"/>
                  <a:pt x="97" y="99"/>
                </a:cubicBezTo>
                <a:cubicBezTo>
                  <a:pt x="98" y="99"/>
                  <a:pt x="98" y="99"/>
                  <a:pt x="99" y="98"/>
                </a:cubicBezTo>
                <a:cubicBezTo>
                  <a:pt x="103" y="97"/>
                  <a:pt x="108" y="95"/>
                  <a:pt x="113" y="94"/>
                </a:cubicBezTo>
                <a:cubicBezTo>
                  <a:pt x="114" y="94"/>
                  <a:pt x="114" y="95"/>
                  <a:pt x="114" y="95"/>
                </a:cubicBezTo>
                <a:cubicBezTo>
                  <a:pt x="112" y="97"/>
                  <a:pt x="109" y="98"/>
                  <a:pt x="107" y="100"/>
                </a:cubicBezTo>
                <a:cubicBezTo>
                  <a:pt x="111" y="99"/>
                  <a:pt x="114" y="97"/>
                  <a:pt x="117" y="97"/>
                </a:cubicBezTo>
                <a:cubicBezTo>
                  <a:pt x="118" y="96"/>
                  <a:pt x="118" y="98"/>
                  <a:pt x="118" y="98"/>
                </a:cubicBezTo>
                <a:cubicBezTo>
                  <a:pt x="112" y="103"/>
                  <a:pt x="106" y="106"/>
                  <a:pt x="100" y="110"/>
                </a:cubicBezTo>
                <a:cubicBezTo>
                  <a:pt x="105" y="108"/>
                  <a:pt x="111" y="107"/>
                  <a:pt x="116" y="105"/>
                </a:cubicBezTo>
                <a:cubicBezTo>
                  <a:pt x="116" y="105"/>
                  <a:pt x="117" y="106"/>
                  <a:pt x="117" y="106"/>
                </a:cubicBezTo>
                <a:cubicBezTo>
                  <a:pt x="104" y="115"/>
                  <a:pt x="104" y="115"/>
                  <a:pt x="104" y="115"/>
                </a:cubicBezTo>
                <a:cubicBezTo>
                  <a:pt x="107" y="114"/>
                  <a:pt x="110" y="113"/>
                  <a:pt x="113" y="113"/>
                </a:cubicBezTo>
                <a:cubicBezTo>
                  <a:pt x="113" y="112"/>
                  <a:pt x="113" y="113"/>
                  <a:pt x="113" y="114"/>
                </a:cubicBezTo>
                <a:cubicBezTo>
                  <a:pt x="107" y="118"/>
                  <a:pt x="107" y="118"/>
                  <a:pt x="107" y="118"/>
                </a:cubicBezTo>
                <a:cubicBezTo>
                  <a:pt x="110" y="117"/>
                  <a:pt x="113" y="115"/>
                  <a:pt x="116" y="115"/>
                </a:cubicBezTo>
                <a:cubicBezTo>
                  <a:pt x="116" y="115"/>
                  <a:pt x="117" y="116"/>
                  <a:pt x="117" y="117"/>
                </a:cubicBezTo>
                <a:cubicBezTo>
                  <a:pt x="115" y="119"/>
                  <a:pt x="112" y="122"/>
                  <a:pt x="110" y="124"/>
                </a:cubicBezTo>
                <a:cubicBezTo>
                  <a:pt x="114" y="132"/>
                  <a:pt x="114" y="141"/>
                  <a:pt x="115" y="150"/>
                </a:cubicBezTo>
                <a:cubicBezTo>
                  <a:pt x="118" y="145"/>
                  <a:pt x="122" y="140"/>
                  <a:pt x="126" y="136"/>
                </a:cubicBezTo>
                <a:cubicBezTo>
                  <a:pt x="141" y="118"/>
                  <a:pt x="158" y="105"/>
                  <a:pt x="176" y="90"/>
                </a:cubicBezTo>
                <a:cubicBezTo>
                  <a:pt x="173" y="91"/>
                  <a:pt x="171" y="92"/>
                  <a:pt x="169" y="92"/>
                </a:cubicBezTo>
                <a:cubicBezTo>
                  <a:pt x="169" y="91"/>
                  <a:pt x="169" y="90"/>
                  <a:pt x="169" y="90"/>
                </a:cubicBezTo>
                <a:cubicBezTo>
                  <a:pt x="173" y="87"/>
                  <a:pt x="178" y="84"/>
                  <a:pt x="182" y="82"/>
                </a:cubicBezTo>
                <a:cubicBezTo>
                  <a:pt x="183" y="81"/>
                  <a:pt x="185" y="81"/>
                  <a:pt x="185" y="80"/>
                </a:cubicBezTo>
                <a:cubicBezTo>
                  <a:pt x="179" y="80"/>
                  <a:pt x="174" y="82"/>
                  <a:pt x="168" y="83"/>
                </a:cubicBezTo>
                <a:cubicBezTo>
                  <a:pt x="167" y="83"/>
                  <a:pt x="167" y="82"/>
                  <a:pt x="167" y="81"/>
                </a:cubicBezTo>
                <a:cubicBezTo>
                  <a:pt x="167" y="81"/>
                  <a:pt x="168" y="80"/>
                  <a:pt x="168" y="80"/>
                </a:cubicBezTo>
                <a:cubicBezTo>
                  <a:pt x="174" y="76"/>
                  <a:pt x="180" y="74"/>
                  <a:pt x="186" y="71"/>
                </a:cubicBezTo>
                <a:cubicBezTo>
                  <a:pt x="168" y="75"/>
                  <a:pt x="168" y="75"/>
                  <a:pt x="168" y="75"/>
                </a:cubicBezTo>
                <a:cubicBezTo>
                  <a:pt x="167" y="75"/>
                  <a:pt x="167" y="74"/>
                  <a:pt x="168" y="74"/>
                </a:cubicBezTo>
                <a:cubicBezTo>
                  <a:pt x="173" y="71"/>
                  <a:pt x="178" y="69"/>
                  <a:pt x="183" y="67"/>
                </a:cubicBezTo>
                <a:cubicBezTo>
                  <a:pt x="184" y="67"/>
                  <a:pt x="184" y="67"/>
                  <a:pt x="185" y="66"/>
                </a:cubicBezTo>
                <a:cubicBezTo>
                  <a:pt x="185" y="66"/>
                  <a:pt x="186" y="66"/>
                  <a:pt x="186" y="66"/>
                </a:cubicBezTo>
                <a:cubicBezTo>
                  <a:pt x="186" y="66"/>
                  <a:pt x="185" y="66"/>
                  <a:pt x="185" y="66"/>
                </a:cubicBezTo>
                <a:cubicBezTo>
                  <a:pt x="184" y="66"/>
                  <a:pt x="184" y="66"/>
                  <a:pt x="183" y="67"/>
                </a:cubicBezTo>
                <a:cubicBezTo>
                  <a:pt x="183" y="67"/>
                  <a:pt x="183" y="67"/>
                  <a:pt x="183" y="67"/>
                </a:cubicBezTo>
                <a:cubicBezTo>
                  <a:pt x="178" y="67"/>
                  <a:pt x="174" y="69"/>
                  <a:pt x="170" y="70"/>
                </a:cubicBezTo>
                <a:cubicBezTo>
                  <a:pt x="169" y="70"/>
                  <a:pt x="169" y="70"/>
                  <a:pt x="169" y="69"/>
                </a:cubicBezTo>
                <a:cubicBezTo>
                  <a:pt x="169" y="68"/>
                  <a:pt x="170" y="68"/>
                  <a:pt x="171" y="68"/>
                </a:cubicBezTo>
                <a:cubicBezTo>
                  <a:pt x="178" y="64"/>
                  <a:pt x="186" y="62"/>
                  <a:pt x="193" y="59"/>
                </a:cubicBezTo>
                <a:close/>
                <a:moveTo>
                  <a:pt x="107" y="169"/>
                </a:moveTo>
                <a:cubicBezTo>
                  <a:pt x="106" y="169"/>
                  <a:pt x="105" y="169"/>
                  <a:pt x="105" y="168"/>
                </a:cubicBezTo>
                <a:cubicBezTo>
                  <a:pt x="105" y="167"/>
                  <a:pt x="105" y="166"/>
                  <a:pt x="106" y="165"/>
                </a:cubicBezTo>
                <a:cubicBezTo>
                  <a:pt x="107" y="162"/>
                  <a:pt x="108" y="159"/>
                  <a:pt x="110" y="156"/>
                </a:cubicBezTo>
                <a:cubicBezTo>
                  <a:pt x="107" y="140"/>
                  <a:pt x="99" y="124"/>
                  <a:pt x="81" y="111"/>
                </a:cubicBezTo>
                <a:cubicBezTo>
                  <a:pt x="78" y="109"/>
                  <a:pt x="75" y="107"/>
                  <a:pt x="72" y="105"/>
                </a:cubicBezTo>
                <a:cubicBezTo>
                  <a:pt x="66" y="102"/>
                  <a:pt x="60" y="99"/>
                  <a:pt x="55" y="96"/>
                </a:cubicBezTo>
                <a:cubicBezTo>
                  <a:pt x="40" y="88"/>
                  <a:pt x="24" y="80"/>
                  <a:pt x="14" y="70"/>
                </a:cubicBezTo>
                <a:cubicBezTo>
                  <a:pt x="12" y="68"/>
                  <a:pt x="10" y="66"/>
                  <a:pt x="8" y="64"/>
                </a:cubicBezTo>
                <a:cubicBezTo>
                  <a:pt x="7" y="64"/>
                  <a:pt x="6" y="65"/>
                  <a:pt x="5" y="65"/>
                </a:cubicBezTo>
                <a:cubicBezTo>
                  <a:pt x="4" y="66"/>
                  <a:pt x="4" y="65"/>
                  <a:pt x="4" y="65"/>
                </a:cubicBezTo>
                <a:cubicBezTo>
                  <a:pt x="4" y="63"/>
                  <a:pt x="6" y="63"/>
                  <a:pt x="6" y="61"/>
                </a:cubicBezTo>
                <a:cubicBezTo>
                  <a:pt x="0" y="51"/>
                  <a:pt x="0" y="40"/>
                  <a:pt x="5" y="27"/>
                </a:cubicBezTo>
                <a:cubicBezTo>
                  <a:pt x="7" y="21"/>
                  <a:pt x="11" y="14"/>
                  <a:pt x="15" y="10"/>
                </a:cubicBezTo>
                <a:cubicBezTo>
                  <a:pt x="24" y="6"/>
                  <a:pt x="32" y="2"/>
                  <a:pt x="41" y="1"/>
                </a:cubicBezTo>
                <a:cubicBezTo>
                  <a:pt x="45" y="0"/>
                  <a:pt x="49" y="1"/>
                  <a:pt x="52" y="1"/>
                </a:cubicBezTo>
                <a:cubicBezTo>
                  <a:pt x="57" y="2"/>
                  <a:pt x="62" y="4"/>
                  <a:pt x="66" y="6"/>
                </a:cubicBezTo>
                <a:cubicBezTo>
                  <a:pt x="78" y="13"/>
                  <a:pt x="89" y="20"/>
                  <a:pt x="97" y="28"/>
                </a:cubicBezTo>
                <a:cubicBezTo>
                  <a:pt x="101" y="32"/>
                  <a:pt x="104" y="36"/>
                  <a:pt x="107" y="40"/>
                </a:cubicBezTo>
                <a:cubicBezTo>
                  <a:pt x="115" y="30"/>
                  <a:pt x="124" y="20"/>
                  <a:pt x="134" y="16"/>
                </a:cubicBezTo>
                <a:cubicBezTo>
                  <a:pt x="146" y="13"/>
                  <a:pt x="158" y="11"/>
                  <a:pt x="172" y="13"/>
                </a:cubicBezTo>
                <a:cubicBezTo>
                  <a:pt x="180" y="14"/>
                  <a:pt x="193" y="20"/>
                  <a:pt x="200" y="27"/>
                </a:cubicBezTo>
                <a:cubicBezTo>
                  <a:pt x="206" y="34"/>
                  <a:pt x="208" y="43"/>
                  <a:pt x="207" y="52"/>
                </a:cubicBezTo>
                <a:cubicBezTo>
                  <a:pt x="206" y="60"/>
                  <a:pt x="202" y="68"/>
                  <a:pt x="198" y="77"/>
                </a:cubicBezTo>
                <a:cubicBezTo>
                  <a:pt x="176" y="98"/>
                  <a:pt x="155" y="116"/>
                  <a:pt x="134" y="135"/>
                </a:cubicBezTo>
                <a:cubicBezTo>
                  <a:pt x="128" y="141"/>
                  <a:pt x="122" y="147"/>
                  <a:pt x="117" y="155"/>
                </a:cubicBezTo>
                <a:cubicBezTo>
                  <a:pt x="116" y="156"/>
                  <a:pt x="116" y="158"/>
                  <a:pt x="117" y="158"/>
                </a:cubicBezTo>
                <a:cubicBezTo>
                  <a:pt x="117" y="161"/>
                  <a:pt x="114" y="163"/>
                  <a:pt x="112" y="162"/>
                </a:cubicBezTo>
                <a:cubicBezTo>
                  <a:pt x="111" y="165"/>
                  <a:pt x="111" y="166"/>
                  <a:pt x="109" y="168"/>
                </a:cubicBezTo>
                <a:cubicBezTo>
                  <a:pt x="109" y="169"/>
                  <a:pt x="108" y="169"/>
                  <a:pt x="107" y="16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>
              <a:defRPr/>
            </a:pPr>
            <a:endParaRPr lang="zh-CN" altLang="en-US">
              <a:solidFill>
                <a:schemeClr val="accent1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94820" y="610692"/>
            <a:ext cx="5886671" cy="625183"/>
            <a:chOff x="994820" y="496392"/>
            <a:chExt cx="5886671" cy="625183"/>
          </a:xfrm>
        </p:grpSpPr>
        <p:grpSp>
          <p:nvGrpSpPr>
            <p:cNvPr id="14" name="组合 13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16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任意多边形 16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595870" y="496392"/>
              <a:ext cx="29536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rgbClr val="81D4D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2. </a:t>
              </a:r>
              <a:r>
                <a:rPr lang="en-US" altLang="zh-CN" sz="3200" dirty="0" err="1">
                  <a:solidFill>
                    <a:srgbClr val="81D4D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Khoáng</a:t>
              </a:r>
              <a:r>
                <a:rPr lang="en-US" altLang="zh-CN" sz="3200" dirty="0">
                  <a:solidFill>
                    <a:srgbClr val="81D4D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>
                  <a:solidFill>
                    <a:srgbClr val="81D4DE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sản</a:t>
              </a:r>
              <a:endParaRPr lang="zh-CN" altLang="en-US" sz="3200" dirty="0">
                <a:solidFill>
                  <a:srgbClr val="81D4D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3869958" y="1922938"/>
            <a:ext cx="7845792" cy="14219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vi-VN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Khoáng sản là những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khoáng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vật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và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khoáng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chất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tự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nhiên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trong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vỏ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Trái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đất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mà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con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người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có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thể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khai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thác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để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sử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dụng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trong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sản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xuất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và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đời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2400" dirty="0" err="1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sống</a:t>
            </a:r>
            <a:r>
              <a:rPr lang="en-US" altLang="zh-CN" sz="24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.</a:t>
            </a:r>
            <a:endParaRPr lang="zh-CN" altLang="en-US" sz="2400" dirty="0">
              <a:solidFill>
                <a:srgbClr val="FFFF66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869958" y="3693746"/>
            <a:ext cx="7845792" cy="1890131"/>
            <a:chOff x="1279158" y="2671843"/>
            <a:chExt cx="6607542" cy="1890131"/>
          </a:xfrm>
        </p:grpSpPr>
        <p:sp>
          <p:nvSpPr>
            <p:cNvPr id="22" name="矩形 21"/>
            <p:cNvSpPr/>
            <p:nvPr/>
          </p:nvSpPr>
          <p:spPr>
            <a:xfrm>
              <a:off x="1279158" y="3140046"/>
              <a:ext cx="6607542" cy="142192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285750" indent="-285750" algn="just">
                <a:lnSpc>
                  <a:spcPct val="120000"/>
                </a:lnSpc>
                <a:buFont typeface="Arial" pitchFamily="34" charset="0"/>
                <a:buChar char="•"/>
              </a:pPr>
              <a:r>
                <a:rPr lang="en-US" altLang="zh-CN" sz="2400" dirty="0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KS </a:t>
              </a:r>
              <a:r>
                <a:rPr lang="en-US" altLang="zh-CN" sz="2400" dirty="0" err="1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năng</a:t>
              </a:r>
              <a:r>
                <a:rPr lang="en-US" altLang="zh-CN" sz="2400" dirty="0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dirty="0" err="1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lượng</a:t>
              </a:r>
              <a:endParaRPr lang="en-US" altLang="zh-CN" sz="2400" dirty="0">
                <a:solidFill>
                  <a:srgbClr val="FF9CAF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  <a:p>
              <a:pPr marL="285750" indent="-285750" algn="just">
                <a:lnSpc>
                  <a:spcPct val="120000"/>
                </a:lnSpc>
                <a:buFont typeface="Arial" pitchFamily="34" charset="0"/>
                <a:buChar char="•"/>
              </a:pPr>
              <a:r>
                <a:rPr lang="en-US" altLang="zh-CN" sz="2400" dirty="0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KS </a:t>
              </a:r>
              <a:r>
                <a:rPr lang="en-US" altLang="zh-CN" sz="2400" dirty="0" err="1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kim</a:t>
              </a:r>
              <a:r>
                <a:rPr lang="en-US" altLang="zh-CN" sz="2400" dirty="0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dirty="0" err="1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loại</a:t>
              </a:r>
              <a:endParaRPr lang="en-US" altLang="zh-CN" sz="2400" dirty="0">
                <a:solidFill>
                  <a:srgbClr val="FF9CAF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  <a:p>
              <a:pPr marL="285750" indent="-285750" algn="just">
                <a:lnSpc>
                  <a:spcPct val="120000"/>
                </a:lnSpc>
                <a:buFont typeface="Arial" pitchFamily="34" charset="0"/>
                <a:buChar char="•"/>
              </a:pPr>
              <a:r>
                <a:rPr lang="en-US" altLang="zh-CN" sz="2400" dirty="0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KS phi </a:t>
              </a:r>
              <a:r>
                <a:rPr lang="en-US" altLang="zh-CN" sz="2400" dirty="0" err="1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kim</a:t>
              </a:r>
              <a:r>
                <a:rPr lang="en-US" altLang="zh-CN" sz="2400" dirty="0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400" dirty="0" err="1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loại</a:t>
              </a:r>
              <a:endParaRPr lang="zh-CN" altLang="en-US" sz="2400" dirty="0">
                <a:solidFill>
                  <a:srgbClr val="FF9CAF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279158" y="2671843"/>
              <a:ext cx="5312142" cy="49731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KS chia </a:t>
              </a:r>
              <a:r>
                <a:rPr lang="en-US" altLang="zh-CN" sz="2400" b="1" dirty="0" err="1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thành</a:t>
              </a:r>
              <a:r>
                <a:rPr lang="en-US" altLang="zh-CN" sz="2400" b="1" dirty="0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3 </a:t>
              </a:r>
              <a:r>
                <a:rPr lang="en-US" altLang="zh-CN" sz="2400" b="1" dirty="0" err="1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loại</a:t>
              </a:r>
              <a:r>
                <a:rPr lang="en-US" altLang="zh-CN" sz="2400" b="1" dirty="0">
                  <a:solidFill>
                    <a:srgbClr val="FF9CAF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:</a:t>
              </a:r>
              <a:endParaRPr lang="zh-CN" altLang="en-US" sz="2400" b="1" dirty="0">
                <a:solidFill>
                  <a:srgbClr val="FF9CAF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404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994820" y="610692"/>
            <a:ext cx="5886671" cy="625183"/>
            <a:chOff x="994820" y="496392"/>
            <a:chExt cx="5886671" cy="625183"/>
          </a:xfrm>
        </p:grpSpPr>
        <p:grpSp>
          <p:nvGrpSpPr>
            <p:cNvPr id="2" name="组合 1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3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" name="任意多边形 3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1595870" y="496392"/>
              <a:ext cx="25553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FF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? </a:t>
              </a:r>
              <a:r>
                <a:rPr lang="en-US" altLang="zh-CN" sz="3200" b="1" dirty="0" err="1">
                  <a:solidFill>
                    <a:srgbClr val="FFFF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Trang</a:t>
              </a:r>
              <a:r>
                <a:rPr lang="en-US" altLang="zh-CN" sz="3200" b="1" dirty="0">
                  <a:solidFill>
                    <a:srgbClr val="FFFF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146</a:t>
              </a:r>
              <a:endParaRPr lang="zh-CN" altLang="en-US" sz="3200" b="1" dirty="0">
                <a:solidFill>
                  <a:srgbClr val="FFFF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299960" y="1496456"/>
            <a:ext cx="10549139" cy="1421928"/>
            <a:chOff x="1731471" y="2161485"/>
            <a:chExt cx="2288762" cy="1421928"/>
          </a:xfrm>
        </p:grpSpPr>
        <p:sp>
          <p:nvSpPr>
            <p:cNvPr id="8" name="椭圆 31"/>
            <p:cNvSpPr/>
            <p:nvPr/>
          </p:nvSpPr>
          <p:spPr>
            <a:xfrm>
              <a:off x="1731471" y="2194561"/>
              <a:ext cx="2288762" cy="1299580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accent1"/>
            </a:solidFill>
            <a:ln w="25400" cap="rnd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803344" y="2161485"/>
              <a:ext cx="2159025" cy="142192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? 1</a:t>
              </a:r>
              <a:r>
                <a:rPr lang="vi-VN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. Các đối tượng là khoáng sản: than đá, cát, đá vôi. Vì đây là những khoáng chất thiên nhiên được con người sử dụng trong sản xuất và đời sống.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218096" y="3001911"/>
            <a:ext cx="10364302" cy="1299580"/>
            <a:chOff x="8166356" y="2194561"/>
            <a:chExt cx="2288762" cy="1299580"/>
          </a:xfrm>
        </p:grpSpPr>
        <p:sp>
          <p:nvSpPr>
            <p:cNvPr id="10" name="椭圆 31"/>
            <p:cNvSpPr/>
            <p:nvPr/>
          </p:nvSpPr>
          <p:spPr>
            <a:xfrm>
              <a:off x="8166356" y="2194561"/>
              <a:ext cx="2288762" cy="1299580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accent3"/>
            </a:solidFill>
            <a:ln w="25400" cap="rnd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204131" y="2471794"/>
              <a:ext cx="2250987" cy="5355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? 2. </a:t>
              </a:r>
              <a:r>
                <a:rPr lang="vi-VN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Vật dụng hằng ngày được làm từ khoáng sản: bút bi, kéo, dao…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217723" y="4553666"/>
            <a:ext cx="10040845" cy="1724304"/>
            <a:chOff x="8127278" y="4282441"/>
            <a:chExt cx="2288762" cy="1455905"/>
          </a:xfrm>
        </p:grpSpPr>
        <p:sp>
          <p:nvSpPr>
            <p:cNvPr id="13" name="椭圆 31"/>
            <p:cNvSpPr/>
            <p:nvPr/>
          </p:nvSpPr>
          <p:spPr>
            <a:xfrm>
              <a:off x="8127278" y="4282441"/>
              <a:ext cx="2288762" cy="1299580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591" y="connsiteY0-592"/>
                </a:cxn>
                <a:cxn ang="0">
                  <a:pos x="connsiteX1-593" y="connsiteY1-594"/>
                </a:cxn>
                <a:cxn ang="0">
                  <a:pos x="connsiteX2-595" y="connsiteY2-596"/>
                </a:cxn>
                <a:cxn ang="0">
                  <a:pos x="connsiteX3-597" y="connsiteY3-598"/>
                </a:cxn>
                <a:cxn ang="0">
                  <a:pos x="connsiteX4-599" y="connsiteY4-60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solidFill>
              <a:schemeClr val="accent2"/>
            </a:solidFill>
            <a:ln w="25400" cap="rnd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8213476" y="4354634"/>
              <a:ext cx="2193876" cy="138371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? 3. </a:t>
              </a:r>
              <a:r>
                <a:rPr lang="vi-VN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Khoáng sản nhiên liệu: than bùn, khí thiên nhiên. Khoáng sản kim loại: niken, boxit, vàng. Khoáng sản phi kim loại: nước khoáng, kim cương, cao lanh, phốt phát.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802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4"/>
          <p:cNvSpPr>
            <a:spLocks noEditPoints="1"/>
          </p:cNvSpPr>
          <p:nvPr/>
        </p:nvSpPr>
        <p:spPr bwMode="auto">
          <a:xfrm>
            <a:off x="4585648" y="395821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/>
          </a:p>
        </p:txBody>
      </p:sp>
      <p:sp>
        <p:nvSpPr>
          <p:cNvPr id="5" name="任意多边形 3"/>
          <p:cNvSpPr/>
          <p:nvPr/>
        </p:nvSpPr>
        <p:spPr>
          <a:xfrm>
            <a:off x="994819" y="575447"/>
            <a:ext cx="3590829" cy="237598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53" y="connsiteY0-154"/>
              </a:cxn>
              <a:cxn ang="0">
                <a:pos x="connsiteX1-155" y="connsiteY1-156"/>
              </a:cxn>
              <a:cxn ang="0">
                <a:pos x="connsiteX2-157" y="connsiteY2-158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1595870" y="351380"/>
            <a:ext cx="221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88E5A9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3. LUYỆN TẬP</a:t>
            </a:r>
            <a:endParaRPr lang="zh-CN" altLang="en-US" sz="2400" dirty="0">
              <a:solidFill>
                <a:srgbClr val="88E5A9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0473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4955195" y="2128591"/>
            <a:ext cx="5424882" cy="620959"/>
            <a:chOff x="3202595" y="2338141"/>
            <a:chExt cx="5424882" cy="620959"/>
          </a:xfrm>
        </p:grpSpPr>
        <p:sp>
          <p:nvSpPr>
            <p:cNvPr id="23" name="Freeform 5"/>
            <p:cNvSpPr/>
            <p:nvPr/>
          </p:nvSpPr>
          <p:spPr bwMode="auto">
            <a:xfrm>
              <a:off x="4081792" y="2810532"/>
              <a:ext cx="3672000" cy="148568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 b="1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202595" y="2338141"/>
              <a:ext cx="54248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	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Các</a:t>
              </a:r>
              <a:r>
                <a:rPr lang="en-US" altLang="zh-CN" sz="28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dạng</a:t>
              </a:r>
              <a:r>
                <a:rPr lang="en-US" altLang="zh-CN" sz="28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địa</a:t>
              </a:r>
              <a:r>
                <a:rPr lang="en-US" altLang="zh-CN" sz="28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hình</a:t>
              </a:r>
              <a:r>
                <a:rPr lang="en-US" altLang="zh-CN" sz="28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chính</a:t>
              </a:r>
              <a:endParaRPr lang="zh-CN" altLang="en-US" sz="2800" b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864542" y="3406828"/>
            <a:ext cx="3604031" cy="554048"/>
            <a:chOff x="4081792" y="2302203"/>
            <a:chExt cx="3604031" cy="554048"/>
          </a:xfrm>
        </p:grpSpPr>
        <p:sp>
          <p:nvSpPr>
            <p:cNvPr id="28" name="Freeform 5"/>
            <p:cNvSpPr/>
            <p:nvPr/>
          </p:nvSpPr>
          <p:spPr bwMode="auto">
            <a:xfrm>
              <a:off x="5110492" y="2810532"/>
              <a:ext cx="2575331" cy="45719"/>
            </a:xfrm>
            <a:custGeom>
              <a:avLst/>
              <a:gdLst>
                <a:gd name="T0" fmla="*/ 1 w 2288"/>
                <a:gd name="T1" fmla="*/ 2 h 38"/>
                <a:gd name="T2" fmla="*/ 2 w 2288"/>
                <a:gd name="T3" fmla="*/ 6 h 38"/>
                <a:gd name="T4" fmla="*/ 152 w 2288"/>
                <a:gd name="T5" fmla="*/ 19 h 38"/>
                <a:gd name="T6" fmla="*/ 199 w 2288"/>
                <a:gd name="T7" fmla="*/ 17 h 38"/>
                <a:gd name="T8" fmla="*/ 566 w 2288"/>
                <a:gd name="T9" fmla="*/ 25 h 38"/>
                <a:gd name="T10" fmla="*/ 710 w 2288"/>
                <a:gd name="T11" fmla="*/ 29 h 38"/>
                <a:gd name="T12" fmla="*/ 1040 w 2288"/>
                <a:gd name="T13" fmla="*/ 31 h 38"/>
                <a:gd name="T14" fmla="*/ 1426 w 2288"/>
                <a:gd name="T15" fmla="*/ 34 h 38"/>
                <a:gd name="T16" fmla="*/ 1706 w 2288"/>
                <a:gd name="T17" fmla="*/ 35 h 38"/>
                <a:gd name="T18" fmla="*/ 1898 w 2288"/>
                <a:gd name="T19" fmla="*/ 34 h 38"/>
                <a:gd name="T20" fmla="*/ 2020 w 2288"/>
                <a:gd name="T21" fmla="*/ 31 h 38"/>
                <a:gd name="T22" fmla="*/ 2182 w 2288"/>
                <a:gd name="T23" fmla="*/ 29 h 38"/>
                <a:gd name="T24" fmla="*/ 2210 w 2288"/>
                <a:gd name="T25" fmla="*/ 31 h 38"/>
                <a:gd name="T26" fmla="*/ 2286 w 2288"/>
                <a:gd name="T27" fmla="*/ 28 h 38"/>
                <a:gd name="T28" fmla="*/ 2287 w 2288"/>
                <a:gd name="T29" fmla="*/ 24 h 38"/>
                <a:gd name="T30" fmla="*/ 2283 w 2288"/>
                <a:gd name="T31" fmla="*/ 23 h 38"/>
                <a:gd name="T32" fmla="*/ 2210 w 2288"/>
                <a:gd name="T33" fmla="*/ 25 h 38"/>
                <a:gd name="T34" fmla="*/ 2183 w 2288"/>
                <a:gd name="T35" fmla="*/ 23 h 38"/>
                <a:gd name="T36" fmla="*/ 2020 w 2288"/>
                <a:gd name="T37" fmla="*/ 25 h 38"/>
                <a:gd name="T38" fmla="*/ 1898 w 2288"/>
                <a:gd name="T39" fmla="*/ 28 h 38"/>
                <a:gd name="T40" fmla="*/ 1706 w 2288"/>
                <a:gd name="T41" fmla="*/ 29 h 38"/>
                <a:gd name="T42" fmla="*/ 1426 w 2288"/>
                <a:gd name="T43" fmla="*/ 28 h 38"/>
                <a:gd name="T44" fmla="*/ 1040 w 2288"/>
                <a:gd name="T45" fmla="*/ 25 h 38"/>
                <a:gd name="T46" fmla="*/ 710 w 2288"/>
                <a:gd name="T47" fmla="*/ 23 h 38"/>
                <a:gd name="T48" fmla="*/ 567 w 2288"/>
                <a:gd name="T49" fmla="*/ 19 h 38"/>
                <a:gd name="T50" fmla="*/ 199 w 2288"/>
                <a:gd name="T51" fmla="*/ 11 h 38"/>
                <a:gd name="T52" fmla="*/ 152 w 2288"/>
                <a:gd name="T53" fmla="*/ 13 h 38"/>
                <a:gd name="T54" fmla="*/ 5 w 2288"/>
                <a:gd name="T55" fmla="*/ 1 h 38"/>
                <a:gd name="T56" fmla="*/ 1 w 2288"/>
                <a:gd name="T57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88" h="38">
                  <a:moveTo>
                    <a:pt x="1" y="2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9" y="25"/>
                    <a:pt x="99" y="22"/>
                    <a:pt x="152" y="19"/>
                  </a:cubicBezTo>
                  <a:cubicBezTo>
                    <a:pt x="169" y="18"/>
                    <a:pt x="185" y="17"/>
                    <a:pt x="199" y="17"/>
                  </a:cubicBezTo>
                  <a:cubicBezTo>
                    <a:pt x="322" y="17"/>
                    <a:pt x="446" y="21"/>
                    <a:pt x="566" y="25"/>
                  </a:cubicBezTo>
                  <a:cubicBezTo>
                    <a:pt x="710" y="29"/>
                    <a:pt x="710" y="29"/>
                    <a:pt x="710" y="29"/>
                  </a:cubicBezTo>
                  <a:cubicBezTo>
                    <a:pt x="820" y="32"/>
                    <a:pt x="932" y="31"/>
                    <a:pt x="1040" y="31"/>
                  </a:cubicBezTo>
                  <a:cubicBezTo>
                    <a:pt x="1167" y="30"/>
                    <a:pt x="1297" y="29"/>
                    <a:pt x="1426" y="34"/>
                  </a:cubicBezTo>
                  <a:cubicBezTo>
                    <a:pt x="1519" y="37"/>
                    <a:pt x="1614" y="36"/>
                    <a:pt x="1706" y="35"/>
                  </a:cubicBezTo>
                  <a:cubicBezTo>
                    <a:pt x="1769" y="34"/>
                    <a:pt x="1834" y="34"/>
                    <a:pt x="1898" y="34"/>
                  </a:cubicBezTo>
                  <a:cubicBezTo>
                    <a:pt x="1939" y="35"/>
                    <a:pt x="1980" y="33"/>
                    <a:pt x="2020" y="31"/>
                  </a:cubicBezTo>
                  <a:cubicBezTo>
                    <a:pt x="2073" y="28"/>
                    <a:pt x="2128" y="26"/>
                    <a:pt x="2182" y="29"/>
                  </a:cubicBezTo>
                  <a:cubicBezTo>
                    <a:pt x="2191" y="29"/>
                    <a:pt x="2200" y="30"/>
                    <a:pt x="2210" y="31"/>
                  </a:cubicBezTo>
                  <a:cubicBezTo>
                    <a:pt x="2236" y="34"/>
                    <a:pt x="2266" y="38"/>
                    <a:pt x="2286" y="28"/>
                  </a:cubicBezTo>
                  <a:cubicBezTo>
                    <a:pt x="2287" y="28"/>
                    <a:pt x="2288" y="26"/>
                    <a:pt x="2287" y="24"/>
                  </a:cubicBezTo>
                  <a:cubicBezTo>
                    <a:pt x="2286" y="23"/>
                    <a:pt x="2285" y="22"/>
                    <a:pt x="2283" y="23"/>
                  </a:cubicBezTo>
                  <a:cubicBezTo>
                    <a:pt x="2265" y="32"/>
                    <a:pt x="2236" y="28"/>
                    <a:pt x="2210" y="25"/>
                  </a:cubicBezTo>
                  <a:cubicBezTo>
                    <a:pt x="2200" y="24"/>
                    <a:pt x="2191" y="23"/>
                    <a:pt x="2183" y="23"/>
                  </a:cubicBezTo>
                  <a:cubicBezTo>
                    <a:pt x="2128" y="20"/>
                    <a:pt x="2073" y="22"/>
                    <a:pt x="2020" y="25"/>
                  </a:cubicBezTo>
                  <a:cubicBezTo>
                    <a:pt x="1980" y="27"/>
                    <a:pt x="1938" y="29"/>
                    <a:pt x="1898" y="28"/>
                  </a:cubicBezTo>
                  <a:cubicBezTo>
                    <a:pt x="1834" y="28"/>
                    <a:pt x="1769" y="28"/>
                    <a:pt x="1706" y="29"/>
                  </a:cubicBezTo>
                  <a:cubicBezTo>
                    <a:pt x="1614" y="30"/>
                    <a:pt x="1519" y="32"/>
                    <a:pt x="1426" y="28"/>
                  </a:cubicBezTo>
                  <a:cubicBezTo>
                    <a:pt x="1297" y="23"/>
                    <a:pt x="1167" y="24"/>
                    <a:pt x="1040" y="25"/>
                  </a:cubicBezTo>
                  <a:cubicBezTo>
                    <a:pt x="932" y="25"/>
                    <a:pt x="820" y="26"/>
                    <a:pt x="710" y="23"/>
                  </a:cubicBezTo>
                  <a:cubicBezTo>
                    <a:pt x="567" y="19"/>
                    <a:pt x="567" y="19"/>
                    <a:pt x="567" y="19"/>
                  </a:cubicBezTo>
                  <a:cubicBezTo>
                    <a:pt x="446" y="15"/>
                    <a:pt x="322" y="11"/>
                    <a:pt x="199" y="11"/>
                  </a:cubicBezTo>
                  <a:cubicBezTo>
                    <a:pt x="185" y="11"/>
                    <a:pt x="169" y="12"/>
                    <a:pt x="152" y="13"/>
                  </a:cubicBezTo>
                  <a:cubicBezTo>
                    <a:pt x="100" y="16"/>
                    <a:pt x="40" y="19"/>
                    <a:pt x="5" y="1"/>
                  </a:cubicBezTo>
                  <a:cubicBezTo>
                    <a:pt x="4" y="0"/>
                    <a:pt x="2" y="0"/>
                    <a:pt x="1" y="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  <a:prstDash val="sysDash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 b="1" dirty="0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081792" y="2302203"/>
              <a:ext cx="32172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2. 	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Khoáng</a:t>
              </a:r>
              <a:r>
                <a:rPr lang="en-US" altLang="zh-CN" sz="2800" b="1" dirty="0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2800" b="1" dirty="0" err="1">
                  <a:solidFill>
                    <a:schemeClr val="bg1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sản</a:t>
              </a:r>
              <a:endParaRPr lang="zh-CN" altLang="en-US" sz="2800" b="1" dirty="0">
                <a:solidFill>
                  <a:schemeClr val="bg1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grpSp>
        <p:nvGrpSpPr>
          <p:cNvPr id="19" name="Group 15"/>
          <p:cNvGrpSpPr>
            <a:grpSpLocks noChangeAspect="1"/>
          </p:cNvGrpSpPr>
          <p:nvPr/>
        </p:nvGrpSpPr>
        <p:grpSpPr bwMode="auto">
          <a:xfrm>
            <a:off x="2568575" y="2239963"/>
            <a:ext cx="2193925" cy="2959101"/>
            <a:chOff x="1618" y="1411"/>
            <a:chExt cx="1382" cy="1864"/>
          </a:xfrm>
          <a:solidFill>
            <a:srgbClr val="FFE88B"/>
          </a:solidFill>
        </p:grpSpPr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618" y="2704"/>
              <a:ext cx="657" cy="571"/>
            </a:xfrm>
            <a:custGeom>
              <a:avLst/>
              <a:gdLst>
                <a:gd name="T0" fmla="*/ 33 w 108"/>
                <a:gd name="T1" fmla="*/ 7 h 94"/>
                <a:gd name="T2" fmla="*/ 2 w 108"/>
                <a:gd name="T3" fmla="*/ 58 h 94"/>
                <a:gd name="T4" fmla="*/ 6 w 108"/>
                <a:gd name="T5" fmla="*/ 67 h 94"/>
                <a:gd name="T6" fmla="*/ 72 w 108"/>
                <a:gd name="T7" fmla="*/ 90 h 94"/>
                <a:gd name="T8" fmla="*/ 107 w 108"/>
                <a:gd name="T9" fmla="*/ 34 h 94"/>
                <a:gd name="T10" fmla="*/ 103 w 108"/>
                <a:gd name="T11" fmla="*/ 25 h 94"/>
                <a:gd name="T12" fmla="*/ 43 w 108"/>
                <a:gd name="T13" fmla="*/ 5 h 94"/>
                <a:gd name="T14" fmla="*/ 40 w 108"/>
                <a:gd name="T15" fmla="*/ 16 h 94"/>
                <a:gd name="T16" fmla="*/ 100 w 108"/>
                <a:gd name="T17" fmla="*/ 36 h 94"/>
                <a:gd name="T18" fmla="*/ 96 w 108"/>
                <a:gd name="T19" fmla="*/ 28 h 94"/>
                <a:gd name="T20" fmla="*/ 62 w 108"/>
                <a:gd name="T21" fmla="*/ 77 h 94"/>
                <a:gd name="T22" fmla="*/ 9 w 108"/>
                <a:gd name="T23" fmla="*/ 55 h 94"/>
                <a:gd name="T24" fmla="*/ 12 w 108"/>
                <a:gd name="T25" fmla="*/ 64 h 94"/>
                <a:gd name="T26" fmla="*/ 43 w 108"/>
                <a:gd name="T27" fmla="*/ 13 h 94"/>
                <a:gd name="T28" fmla="*/ 33 w 108"/>
                <a:gd name="T29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94">
                  <a:moveTo>
                    <a:pt x="33" y="7"/>
                  </a:moveTo>
                  <a:cubicBezTo>
                    <a:pt x="21" y="23"/>
                    <a:pt x="10" y="40"/>
                    <a:pt x="2" y="58"/>
                  </a:cubicBezTo>
                  <a:cubicBezTo>
                    <a:pt x="0" y="62"/>
                    <a:pt x="2" y="65"/>
                    <a:pt x="6" y="67"/>
                  </a:cubicBezTo>
                  <a:cubicBezTo>
                    <a:pt x="23" y="74"/>
                    <a:pt x="52" y="94"/>
                    <a:pt x="72" y="90"/>
                  </a:cubicBezTo>
                  <a:cubicBezTo>
                    <a:pt x="93" y="85"/>
                    <a:pt x="99" y="51"/>
                    <a:pt x="107" y="34"/>
                  </a:cubicBezTo>
                  <a:cubicBezTo>
                    <a:pt x="108" y="30"/>
                    <a:pt x="107" y="26"/>
                    <a:pt x="103" y="25"/>
                  </a:cubicBezTo>
                  <a:cubicBezTo>
                    <a:pt x="83" y="20"/>
                    <a:pt x="63" y="12"/>
                    <a:pt x="43" y="5"/>
                  </a:cubicBezTo>
                  <a:cubicBezTo>
                    <a:pt x="36" y="2"/>
                    <a:pt x="33" y="13"/>
                    <a:pt x="40" y="16"/>
                  </a:cubicBezTo>
                  <a:cubicBezTo>
                    <a:pt x="60" y="24"/>
                    <a:pt x="79" y="31"/>
                    <a:pt x="100" y="36"/>
                  </a:cubicBezTo>
                  <a:cubicBezTo>
                    <a:pt x="99" y="33"/>
                    <a:pt x="98" y="31"/>
                    <a:pt x="96" y="28"/>
                  </a:cubicBezTo>
                  <a:cubicBezTo>
                    <a:pt x="90" y="42"/>
                    <a:pt x="83" y="81"/>
                    <a:pt x="62" y="77"/>
                  </a:cubicBezTo>
                  <a:cubicBezTo>
                    <a:pt x="44" y="74"/>
                    <a:pt x="26" y="62"/>
                    <a:pt x="9" y="55"/>
                  </a:cubicBezTo>
                  <a:cubicBezTo>
                    <a:pt x="10" y="58"/>
                    <a:pt x="11" y="61"/>
                    <a:pt x="12" y="64"/>
                  </a:cubicBezTo>
                  <a:cubicBezTo>
                    <a:pt x="21" y="46"/>
                    <a:pt x="32" y="29"/>
                    <a:pt x="43" y="13"/>
                  </a:cubicBezTo>
                  <a:cubicBezTo>
                    <a:pt x="48" y="6"/>
                    <a:pt x="38" y="0"/>
                    <a:pt x="33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806" y="2765"/>
              <a:ext cx="409" cy="340"/>
            </a:xfrm>
            <a:custGeom>
              <a:avLst/>
              <a:gdLst>
                <a:gd name="T0" fmla="*/ 6 w 67"/>
                <a:gd name="T1" fmla="*/ 14 h 56"/>
                <a:gd name="T2" fmla="*/ 53 w 67"/>
                <a:gd name="T3" fmla="*/ 50 h 56"/>
                <a:gd name="T4" fmla="*/ 61 w 67"/>
                <a:gd name="T5" fmla="*/ 42 h 56"/>
                <a:gd name="T6" fmla="*/ 12 w 67"/>
                <a:gd name="T7" fmla="*/ 4 h 56"/>
                <a:gd name="T8" fmla="*/ 6 w 67"/>
                <a:gd name="T9" fmla="*/ 1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6">
                  <a:moveTo>
                    <a:pt x="6" y="14"/>
                  </a:moveTo>
                  <a:cubicBezTo>
                    <a:pt x="22" y="26"/>
                    <a:pt x="39" y="37"/>
                    <a:pt x="53" y="50"/>
                  </a:cubicBezTo>
                  <a:cubicBezTo>
                    <a:pt x="58" y="56"/>
                    <a:pt x="67" y="47"/>
                    <a:pt x="61" y="42"/>
                  </a:cubicBezTo>
                  <a:cubicBezTo>
                    <a:pt x="46" y="27"/>
                    <a:pt x="29" y="16"/>
                    <a:pt x="12" y="4"/>
                  </a:cubicBezTo>
                  <a:cubicBezTo>
                    <a:pt x="6" y="0"/>
                    <a:pt x="0" y="10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1727" y="2874"/>
              <a:ext cx="360" cy="353"/>
            </a:xfrm>
            <a:custGeom>
              <a:avLst/>
              <a:gdLst>
                <a:gd name="T0" fmla="*/ 6 w 59"/>
                <a:gd name="T1" fmla="*/ 14 h 58"/>
                <a:gd name="T2" fmla="*/ 47 w 59"/>
                <a:gd name="T3" fmla="*/ 53 h 58"/>
                <a:gd name="T4" fmla="*/ 53 w 59"/>
                <a:gd name="T5" fmla="*/ 43 h 58"/>
                <a:gd name="T6" fmla="*/ 14 w 59"/>
                <a:gd name="T7" fmla="*/ 6 h 58"/>
                <a:gd name="T8" fmla="*/ 6 w 59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8">
                  <a:moveTo>
                    <a:pt x="6" y="14"/>
                  </a:moveTo>
                  <a:cubicBezTo>
                    <a:pt x="19" y="28"/>
                    <a:pt x="32" y="42"/>
                    <a:pt x="47" y="53"/>
                  </a:cubicBezTo>
                  <a:cubicBezTo>
                    <a:pt x="53" y="58"/>
                    <a:pt x="59" y="48"/>
                    <a:pt x="53" y="43"/>
                  </a:cubicBezTo>
                  <a:cubicBezTo>
                    <a:pt x="39" y="32"/>
                    <a:pt x="27" y="19"/>
                    <a:pt x="14" y="6"/>
                  </a:cubicBezTo>
                  <a:cubicBezTo>
                    <a:pt x="9" y="0"/>
                    <a:pt x="0" y="9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636" y="1411"/>
              <a:ext cx="1364" cy="1555"/>
            </a:xfrm>
            <a:custGeom>
              <a:avLst/>
              <a:gdLst>
                <a:gd name="T0" fmla="*/ 40 w 224"/>
                <a:gd name="T1" fmla="*/ 220 h 256"/>
                <a:gd name="T2" fmla="*/ 31 w 224"/>
                <a:gd name="T3" fmla="*/ 82 h 256"/>
                <a:gd name="T4" fmla="*/ 159 w 224"/>
                <a:gd name="T5" fmla="*/ 31 h 256"/>
                <a:gd name="T6" fmla="*/ 205 w 224"/>
                <a:gd name="T7" fmla="*/ 131 h 256"/>
                <a:gd name="T8" fmla="*/ 94 w 224"/>
                <a:gd name="T9" fmla="*/ 242 h 256"/>
                <a:gd name="T10" fmla="*/ 102 w 224"/>
                <a:gd name="T11" fmla="*/ 251 h 256"/>
                <a:gd name="T12" fmla="*/ 218 w 224"/>
                <a:gd name="T13" fmla="*/ 122 h 256"/>
                <a:gd name="T14" fmla="*/ 159 w 224"/>
                <a:gd name="T15" fmla="*/ 18 h 256"/>
                <a:gd name="T16" fmla="*/ 24 w 224"/>
                <a:gd name="T17" fmla="*/ 70 h 256"/>
                <a:gd name="T18" fmla="*/ 30 w 224"/>
                <a:gd name="T19" fmla="*/ 226 h 256"/>
                <a:gd name="T20" fmla="*/ 40 w 224"/>
                <a:gd name="T21" fmla="*/ 2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4" h="256">
                  <a:moveTo>
                    <a:pt x="40" y="220"/>
                  </a:moveTo>
                  <a:cubicBezTo>
                    <a:pt x="22" y="177"/>
                    <a:pt x="15" y="126"/>
                    <a:pt x="31" y="82"/>
                  </a:cubicBezTo>
                  <a:cubicBezTo>
                    <a:pt x="50" y="32"/>
                    <a:pt x="112" y="14"/>
                    <a:pt x="159" y="31"/>
                  </a:cubicBezTo>
                  <a:cubicBezTo>
                    <a:pt x="199" y="45"/>
                    <a:pt x="213" y="93"/>
                    <a:pt x="205" y="131"/>
                  </a:cubicBezTo>
                  <a:cubicBezTo>
                    <a:pt x="193" y="188"/>
                    <a:pt x="133" y="208"/>
                    <a:pt x="94" y="242"/>
                  </a:cubicBezTo>
                  <a:cubicBezTo>
                    <a:pt x="88" y="247"/>
                    <a:pt x="96" y="256"/>
                    <a:pt x="102" y="251"/>
                  </a:cubicBezTo>
                  <a:cubicBezTo>
                    <a:pt x="147" y="211"/>
                    <a:pt x="211" y="190"/>
                    <a:pt x="218" y="122"/>
                  </a:cubicBezTo>
                  <a:cubicBezTo>
                    <a:pt x="224" y="77"/>
                    <a:pt x="203" y="34"/>
                    <a:pt x="159" y="18"/>
                  </a:cubicBezTo>
                  <a:cubicBezTo>
                    <a:pt x="109" y="0"/>
                    <a:pt x="47" y="22"/>
                    <a:pt x="24" y="70"/>
                  </a:cubicBezTo>
                  <a:cubicBezTo>
                    <a:pt x="0" y="117"/>
                    <a:pt x="10" y="179"/>
                    <a:pt x="30" y="226"/>
                  </a:cubicBezTo>
                  <a:cubicBezTo>
                    <a:pt x="33" y="233"/>
                    <a:pt x="44" y="227"/>
                    <a:pt x="40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880" y="2049"/>
              <a:ext cx="261" cy="844"/>
            </a:xfrm>
            <a:custGeom>
              <a:avLst/>
              <a:gdLst>
                <a:gd name="T0" fmla="*/ 30 w 43"/>
                <a:gd name="T1" fmla="*/ 8 h 139"/>
                <a:gd name="T2" fmla="*/ 2 w 43"/>
                <a:gd name="T3" fmla="*/ 128 h 139"/>
                <a:gd name="T4" fmla="*/ 13 w 43"/>
                <a:gd name="T5" fmla="*/ 131 h 139"/>
                <a:gd name="T6" fmla="*/ 42 w 43"/>
                <a:gd name="T7" fmla="*/ 11 h 139"/>
                <a:gd name="T8" fmla="*/ 30 w 43"/>
                <a:gd name="T9" fmla="*/ 8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39">
                  <a:moveTo>
                    <a:pt x="30" y="8"/>
                  </a:moveTo>
                  <a:cubicBezTo>
                    <a:pt x="22" y="48"/>
                    <a:pt x="11" y="88"/>
                    <a:pt x="2" y="128"/>
                  </a:cubicBezTo>
                  <a:cubicBezTo>
                    <a:pt x="0" y="136"/>
                    <a:pt x="12" y="139"/>
                    <a:pt x="13" y="131"/>
                  </a:cubicBezTo>
                  <a:cubicBezTo>
                    <a:pt x="23" y="91"/>
                    <a:pt x="33" y="51"/>
                    <a:pt x="42" y="11"/>
                  </a:cubicBezTo>
                  <a:cubicBezTo>
                    <a:pt x="43" y="3"/>
                    <a:pt x="32" y="0"/>
                    <a:pt x="3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2026" y="2182"/>
              <a:ext cx="578" cy="729"/>
            </a:xfrm>
            <a:custGeom>
              <a:avLst/>
              <a:gdLst>
                <a:gd name="T0" fmla="*/ 80 w 95"/>
                <a:gd name="T1" fmla="*/ 7 h 120"/>
                <a:gd name="T2" fmla="*/ 4 w 95"/>
                <a:gd name="T3" fmla="*/ 108 h 120"/>
                <a:gd name="T4" fmla="*/ 15 w 95"/>
                <a:gd name="T5" fmla="*/ 114 h 120"/>
                <a:gd name="T6" fmla="*/ 90 w 95"/>
                <a:gd name="T7" fmla="*/ 13 h 120"/>
                <a:gd name="T8" fmla="*/ 80 w 95"/>
                <a:gd name="T9" fmla="*/ 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0">
                  <a:moveTo>
                    <a:pt x="80" y="7"/>
                  </a:moveTo>
                  <a:cubicBezTo>
                    <a:pt x="56" y="41"/>
                    <a:pt x="25" y="71"/>
                    <a:pt x="4" y="108"/>
                  </a:cubicBezTo>
                  <a:cubicBezTo>
                    <a:pt x="0" y="114"/>
                    <a:pt x="11" y="120"/>
                    <a:pt x="15" y="114"/>
                  </a:cubicBezTo>
                  <a:cubicBezTo>
                    <a:pt x="36" y="77"/>
                    <a:pt x="66" y="47"/>
                    <a:pt x="90" y="13"/>
                  </a:cubicBezTo>
                  <a:cubicBezTo>
                    <a:pt x="95" y="6"/>
                    <a:pt x="84" y="0"/>
                    <a:pt x="8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2056" y="1964"/>
              <a:ext cx="530" cy="321"/>
            </a:xfrm>
            <a:custGeom>
              <a:avLst/>
              <a:gdLst>
                <a:gd name="T0" fmla="*/ 14 w 87"/>
                <a:gd name="T1" fmla="*/ 22 h 53"/>
                <a:gd name="T2" fmla="*/ 19 w 87"/>
                <a:gd name="T3" fmla="*/ 17 h 53"/>
                <a:gd name="T4" fmla="*/ 20 w 87"/>
                <a:gd name="T5" fmla="*/ 28 h 53"/>
                <a:gd name="T6" fmla="*/ 31 w 87"/>
                <a:gd name="T7" fmla="*/ 32 h 53"/>
                <a:gd name="T8" fmla="*/ 39 w 87"/>
                <a:gd name="T9" fmla="*/ 31 h 53"/>
                <a:gd name="T10" fmla="*/ 50 w 87"/>
                <a:gd name="T11" fmla="*/ 36 h 53"/>
                <a:gd name="T12" fmla="*/ 61 w 87"/>
                <a:gd name="T13" fmla="*/ 26 h 53"/>
                <a:gd name="T14" fmla="*/ 51 w 87"/>
                <a:gd name="T15" fmla="*/ 23 h 53"/>
                <a:gd name="T16" fmla="*/ 56 w 87"/>
                <a:gd name="T17" fmla="*/ 40 h 53"/>
                <a:gd name="T18" fmla="*/ 66 w 87"/>
                <a:gd name="T19" fmla="*/ 43 h 53"/>
                <a:gd name="T20" fmla="*/ 79 w 87"/>
                <a:gd name="T21" fmla="*/ 35 h 53"/>
                <a:gd name="T22" fmla="*/ 72 w 87"/>
                <a:gd name="T23" fmla="*/ 29 h 53"/>
                <a:gd name="T24" fmla="*/ 74 w 87"/>
                <a:gd name="T25" fmla="*/ 46 h 53"/>
                <a:gd name="T26" fmla="*/ 86 w 87"/>
                <a:gd name="T27" fmla="*/ 46 h 53"/>
                <a:gd name="T28" fmla="*/ 84 w 87"/>
                <a:gd name="T29" fmla="*/ 29 h 53"/>
                <a:gd name="T30" fmla="*/ 76 w 87"/>
                <a:gd name="T31" fmla="*/ 23 h 53"/>
                <a:gd name="T32" fmla="*/ 57 w 87"/>
                <a:gd name="T33" fmla="*/ 35 h 53"/>
                <a:gd name="T34" fmla="*/ 67 w 87"/>
                <a:gd name="T35" fmla="*/ 37 h 53"/>
                <a:gd name="T36" fmla="*/ 62 w 87"/>
                <a:gd name="T37" fmla="*/ 20 h 53"/>
                <a:gd name="T38" fmla="*/ 52 w 87"/>
                <a:gd name="T39" fmla="*/ 17 h 53"/>
                <a:gd name="T40" fmla="*/ 40 w 87"/>
                <a:gd name="T41" fmla="*/ 29 h 53"/>
                <a:gd name="T42" fmla="*/ 51 w 87"/>
                <a:gd name="T43" fmla="*/ 34 h 53"/>
                <a:gd name="T44" fmla="*/ 21 w 87"/>
                <a:gd name="T45" fmla="*/ 26 h 53"/>
                <a:gd name="T46" fmla="*/ 32 w 87"/>
                <a:gd name="T47" fmla="*/ 31 h 53"/>
                <a:gd name="T48" fmla="*/ 27 w 87"/>
                <a:gd name="T49" fmla="*/ 5 h 53"/>
                <a:gd name="T50" fmla="*/ 4 w 87"/>
                <a:gd name="T51" fmla="*/ 16 h 53"/>
                <a:gd name="T52" fmla="*/ 14 w 87"/>
                <a:gd name="T53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53">
                  <a:moveTo>
                    <a:pt x="14" y="22"/>
                  </a:moveTo>
                  <a:cubicBezTo>
                    <a:pt x="15" y="20"/>
                    <a:pt x="17" y="18"/>
                    <a:pt x="19" y="17"/>
                  </a:cubicBezTo>
                  <a:cubicBezTo>
                    <a:pt x="25" y="13"/>
                    <a:pt x="20" y="27"/>
                    <a:pt x="20" y="28"/>
                  </a:cubicBezTo>
                  <a:cubicBezTo>
                    <a:pt x="17" y="34"/>
                    <a:pt x="27" y="37"/>
                    <a:pt x="31" y="32"/>
                  </a:cubicBezTo>
                  <a:cubicBezTo>
                    <a:pt x="32" y="31"/>
                    <a:pt x="41" y="19"/>
                    <a:pt x="39" y="31"/>
                  </a:cubicBezTo>
                  <a:cubicBezTo>
                    <a:pt x="38" y="38"/>
                    <a:pt x="46" y="41"/>
                    <a:pt x="50" y="36"/>
                  </a:cubicBezTo>
                  <a:cubicBezTo>
                    <a:pt x="53" y="31"/>
                    <a:pt x="57" y="29"/>
                    <a:pt x="61" y="26"/>
                  </a:cubicBezTo>
                  <a:cubicBezTo>
                    <a:pt x="58" y="25"/>
                    <a:pt x="54" y="24"/>
                    <a:pt x="51" y="23"/>
                  </a:cubicBezTo>
                  <a:cubicBezTo>
                    <a:pt x="53" y="29"/>
                    <a:pt x="54" y="35"/>
                    <a:pt x="56" y="40"/>
                  </a:cubicBezTo>
                  <a:cubicBezTo>
                    <a:pt x="57" y="45"/>
                    <a:pt x="62" y="46"/>
                    <a:pt x="66" y="43"/>
                  </a:cubicBezTo>
                  <a:cubicBezTo>
                    <a:pt x="70" y="40"/>
                    <a:pt x="74" y="36"/>
                    <a:pt x="79" y="35"/>
                  </a:cubicBezTo>
                  <a:cubicBezTo>
                    <a:pt x="77" y="33"/>
                    <a:pt x="74" y="31"/>
                    <a:pt x="72" y="29"/>
                  </a:cubicBezTo>
                  <a:cubicBezTo>
                    <a:pt x="72" y="34"/>
                    <a:pt x="73" y="40"/>
                    <a:pt x="74" y="46"/>
                  </a:cubicBezTo>
                  <a:cubicBezTo>
                    <a:pt x="75" y="53"/>
                    <a:pt x="87" y="53"/>
                    <a:pt x="86" y="46"/>
                  </a:cubicBezTo>
                  <a:cubicBezTo>
                    <a:pt x="85" y="40"/>
                    <a:pt x="84" y="34"/>
                    <a:pt x="84" y="29"/>
                  </a:cubicBezTo>
                  <a:cubicBezTo>
                    <a:pt x="83" y="25"/>
                    <a:pt x="80" y="22"/>
                    <a:pt x="76" y="23"/>
                  </a:cubicBezTo>
                  <a:cubicBezTo>
                    <a:pt x="69" y="26"/>
                    <a:pt x="63" y="30"/>
                    <a:pt x="57" y="35"/>
                  </a:cubicBezTo>
                  <a:cubicBezTo>
                    <a:pt x="60" y="35"/>
                    <a:pt x="64" y="36"/>
                    <a:pt x="67" y="37"/>
                  </a:cubicBezTo>
                  <a:cubicBezTo>
                    <a:pt x="66" y="31"/>
                    <a:pt x="64" y="25"/>
                    <a:pt x="62" y="20"/>
                  </a:cubicBezTo>
                  <a:cubicBezTo>
                    <a:pt x="61" y="15"/>
                    <a:pt x="56" y="14"/>
                    <a:pt x="52" y="17"/>
                  </a:cubicBezTo>
                  <a:cubicBezTo>
                    <a:pt x="48" y="21"/>
                    <a:pt x="44" y="25"/>
                    <a:pt x="40" y="29"/>
                  </a:cubicBezTo>
                  <a:cubicBezTo>
                    <a:pt x="44" y="31"/>
                    <a:pt x="47" y="33"/>
                    <a:pt x="51" y="34"/>
                  </a:cubicBezTo>
                  <a:cubicBezTo>
                    <a:pt x="55" y="9"/>
                    <a:pt x="33" y="9"/>
                    <a:pt x="21" y="26"/>
                  </a:cubicBezTo>
                  <a:cubicBezTo>
                    <a:pt x="24" y="28"/>
                    <a:pt x="28" y="29"/>
                    <a:pt x="32" y="31"/>
                  </a:cubicBezTo>
                  <a:cubicBezTo>
                    <a:pt x="35" y="22"/>
                    <a:pt x="37" y="11"/>
                    <a:pt x="27" y="5"/>
                  </a:cubicBezTo>
                  <a:cubicBezTo>
                    <a:pt x="18" y="0"/>
                    <a:pt x="8" y="9"/>
                    <a:pt x="4" y="16"/>
                  </a:cubicBezTo>
                  <a:cubicBezTo>
                    <a:pt x="0" y="23"/>
                    <a:pt x="10" y="29"/>
                    <a:pt x="14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706819" y="883413"/>
            <a:ext cx="4320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E88B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NỘI DUNG BÀI HỌC</a:t>
            </a:r>
            <a:endParaRPr lang="zh-CN" altLang="en-US" sz="3200" b="1" dirty="0">
              <a:solidFill>
                <a:srgbClr val="FFE88B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385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9077" y="0"/>
            <a:ext cx="11619997" cy="65692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13981" y="308044"/>
            <a:ext cx="114049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err="1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Bài</a:t>
            </a:r>
            <a:r>
              <a:rPr lang="en-US" sz="2400" b="1" u="sng" dirty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b="1" u="sng" dirty="0" err="1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tập</a:t>
            </a:r>
            <a:r>
              <a:rPr lang="en-US" sz="2400" b="1" u="sng" dirty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1.</a:t>
            </a:r>
            <a:r>
              <a:rPr lang="en-US" sz="2400" b="1" dirty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err="1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Hãy</a:t>
            </a:r>
            <a:r>
              <a:rPr lang="en-US" sz="2400" dirty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err="1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nối</a:t>
            </a:r>
            <a:r>
              <a:rPr lang="en-US" sz="2400" dirty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err="1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các</a:t>
            </a:r>
            <a:r>
              <a:rPr lang="en-US" sz="2400" dirty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err="1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dạng</a:t>
            </a:r>
            <a:r>
              <a:rPr lang="en-US" sz="2400" dirty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err="1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địa</a:t>
            </a:r>
            <a:r>
              <a:rPr lang="en-US" sz="2400" dirty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err="1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hình</a:t>
            </a:r>
            <a:r>
              <a:rPr lang="en-US" sz="2400" dirty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err="1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với</a:t>
            </a:r>
            <a:r>
              <a:rPr lang="en-US" sz="2400" dirty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err="1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các</a:t>
            </a:r>
            <a:r>
              <a:rPr lang="en-US" sz="2400" dirty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err="1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hình</a:t>
            </a:r>
            <a:r>
              <a:rPr lang="en-US" sz="2400" dirty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err="1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ảnh</a:t>
            </a:r>
            <a:r>
              <a:rPr lang="en-US" sz="2400" dirty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err="1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tương</a:t>
            </a:r>
            <a:r>
              <a:rPr lang="en-US" sz="2400" dirty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err="1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ứng</a:t>
            </a:r>
            <a:r>
              <a:rPr lang="en-US" sz="2400" dirty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err="1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sao</a:t>
            </a:r>
            <a:r>
              <a:rPr lang="en-US" sz="2400" dirty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err="1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cho</a:t>
            </a:r>
            <a:r>
              <a:rPr lang="en-US" sz="2400" dirty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err="1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phù</a:t>
            </a:r>
            <a:r>
              <a:rPr lang="en-US" sz="2400" dirty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err="1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hợp</a:t>
            </a:r>
            <a:r>
              <a:rPr lang="en-US" sz="2400" dirty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005" y="1161683"/>
            <a:ext cx="4749244" cy="543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5379522" y="1674421"/>
            <a:ext cx="985652" cy="37763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379522" y="3040084"/>
            <a:ext cx="98565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379522" y="1840675"/>
            <a:ext cx="985652" cy="2505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379522" y="4346369"/>
            <a:ext cx="985652" cy="13537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583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213" y="338138"/>
            <a:ext cx="4484687" cy="613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34"/>
          <p:cNvSpPr>
            <a:spLocks noEditPoints="1"/>
          </p:cNvSpPr>
          <p:nvPr/>
        </p:nvSpPr>
        <p:spPr bwMode="auto">
          <a:xfrm>
            <a:off x="6088097" y="740510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任意多边形 26"/>
          <p:cNvSpPr/>
          <p:nvPr/>
        </p:nvSpPr>
        <p:spPr>
          <a:xfrm>
            <a:off x="994820" y="834759"/>
            <a:ext cx="5024077" cy="40111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53" y="connsiteY0-154"/>
              </a:cxn>
              <a:cxn ang="0">
                <a:pos x="connsiteX1-155" y="connsiteY1-156"/>
              </a:cxn>
              <a:cxn ang="0">
                <a:pos x="connsiteX2-157" y="connsiteY2-158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24"/>
          <p:cNvSpPr txBox="1"/>
          <p:nvPr/>
        </p:nvSpPr>
        <p:spPr>
          <a:xfrm>
            <a:off x="1595870" y="610692"/>
            <a:ext cx="1992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rgbClr val="81D4D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</a:t>
            </a:r>
            <a:r>
              <a:rPr lang="en-US" altLang="zh-CN" sz="3200" b="1" dirty="0">
                <a:solidFill>
                  <a:srgbClr val="81D4D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3200" b="1" dirty="0" err="1">
                <a:solidFill>
                  <a:srgbClr val="81D4D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tập</a:t>
            </a:r>
            <a:r>
              <a:rPr lang="en-US" altLang="zh-CN" sz="3200" b="1" dirty="0">
                <a:solidFill>
                  <a:srgbClr val="81D4D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2</a:t>
            </a:r>
            <a:endParaRPr lang="zh-CN" altLang="en-US" sz="3200" b="1" dirty="0">
              <a:solidFill>
                <a:srgbClr val="81D4D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654" y="1235875"/>
            <a:ext cx="63081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1" dirty="0" err="1">
                <a:solidFill>
                  <a:srgbClr val="FF9CA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Dựa</a:t>
            </a:r>
            <a:r>
              <a:rPr lang="en-US" sz="2200" b="1" i="1" dirty="0">
                <a:solidFill>
                  <a:srgbClr val="FF9CA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200" b="1" i="1" dirty="0" err="1">
                <a:solidFill>
                  <a:srgbClr val="FF9CA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vào</a:t>
            </a:r>
            <a:r>
              <a:rPr lang="en-US" sz="2200" b="1" i="1" dirty="0">
                <a:solidFill>
                  <a:srgbClr val="FF9CA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200" b="1" i="1" dirty="0" err="1">
                <a:solidFill>
                  <a:srgbClr val="FF9CA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lược</a:t>
            </a:r>
            <a:r>
              <a:rPr lang="en-US" sz="2200" b="1" i="1" dirty="0">
                <a:solidFill>
                  <a:srgbClr val="FF9CA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200" b="1" i="1" dirty="0" err="1">
                <a:solidFill>
                  <a:srgbClr val="FF9CA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đồ</a:t>
            </a:r>
            <a:r>
              <a:rPr lang="en-US" sz="2200" b="1" i="1" dirty="0">
                <a:solidFill>
                  <a:srgbClr val="FF9CA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200" b="1" i="1" dirty="0" err="1">
                <a:solidFill>
                  <a:srgbClr val="FF9CA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khoáng</a:t>
            </a:r>
            <a:r>
              <a:rPr lang="en-US" sz="2200" b="1" i="1" dirty="0">
                <a:solidFill>
                  <a:srgbClr val="FF9CA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200" b="1" i="1" dirty="0" err="1">
                <a:solidFill>
                  <a:srgbClr val="FF9CA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sản</a:t>
            </a:r>
            <a:r>
              <a:rPr lang="en-US" sz="2200" b="1" i="1" dirty="0">
                <a:solidFill>
                  <a:srgbClr val="FF9CA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200" b="1" i="1" dirty="0" err="1">
                <a:solidFill>
                  <a:srgbClr val="FF9CA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Việt</a:t>
            </a:r>
            <a:r>
              <a:rPr lang="en-US" sz="2200" b="1" i="1" dirty="0">
                <a:solidFill>
                  <a:srgbClr val="FF9CA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Nam:</a:t>
            </a:r>
            <a:endParaRPr lang="en-US" sz="2200" dirty="0">
              <a:solidFill>
                <a:srgbClr val="FF9CA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8828" y="1754654"/>
            <a:ext cx="6604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a. </a:t>
            </a:r>
            <a:r>
              <a:rPr lang="en-US" b="1" i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Sắp</a:t>
            </a:r>
            <a:r>
              <a:rPr lang="en-US" b="1" i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xếp</a:t>
            </a:r>
            <a:r>
              <a:rPr lang="en-US" b="1" i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các</a:t>
            </a:r>
            <a:r>
              <a:rPr lang="en-US" b="1" i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khoáng</a:t>
            </a:r>
            <a:r>
              <a:rPr lang="en-US" b="1" i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sản</a:t>
            </a:r>
            <a:r>
              <a:rPr lang="en-US" b="1" i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trong</a:t>
            </a:r>
            <a:r>
              <a:rPr lang="en-US" b="1" i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bảng</a:t>
            </a:r>
            <a:r>
              <a:rPr lang="en-US" b="1" i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chú</a:t>
            </a:r>
            <a:r>
              <a:rPr lang="en-US" b="1" i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giải</a:t>
            </a:r>
            <a:r>
              <a:rPr lang="en-US" b="1" i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theo</a:t>
            </a:r>
            <a:r>
              <a:rPr lang="en-US" b="1" i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mẫu</a:t>
            </a:r>
            <a:r>
              <a:rPr lang="en-US" b="1" i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:</a:t>
            </a:r>
            <a:endParaRPr lang="en-US" dirty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441388"/>
              </p:ext>
            </p:extLst>
          </p:nvPr>
        </p:nvGraphicFramePr>
        <p:xfrm>
          <a:off x="603270" y="2340769"/>
          <a:ext cx="6540479" cy="137160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179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9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0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Khoáng</a:t>
                      </a: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sản</a:t>
                      </a: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năng</a:t>
                      </a: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lượng</a:t>
                      </a:r>
                      <a:endParaRPr lang="en-US" sz="18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(</a:t>
                      </a:r>
                      <a:r>
                        <a:rPr lang="en-US" sz="1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nhiên</a:t>
                      </a: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liệu</a:t>
                      </a: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Khoáng</a:t>
                      </a: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sản</a:t>
                      </a: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kim</a:t>
                      </a: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loại</a:t>
                      </a:r>
                      <a:endParaRPr lang="en-US" sz="18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Khoáng</a:t>
                      </a: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sản</a:t>
                      </a: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phi </a:t>
                      </a:r>
                      <a:r>
                        <a:rPr lang="en-US" sz="1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kim</a:t>
                      </a:r>
                      <a:r>
                        <a:rPr lang="en-US" sz="1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loại</a:t>
                      </a:r>
                      <a:endParaRPr lang="en-US" sz="1800" b="1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708413"/>
              </p:ext>
            </p:extLst>
          </p:nvPr>
        </p:nvGraphicFramePr>
        <p:xfrm>
          <a:off x="654786" y="4610100"/>
          <a:ext cx="6488963" cy="1253929"/>
        </p:xfrm>
        <a:graphic>
          <a:graphicData uri="http://schemas.openxmlformats.org/drawingml/2006/table">
            <a:tbl>
              <a:tblPr firstRow="1" firstCol="1" bandRow="1">
                <a:tableStyleId>{E269D01E-BC32-4049-B463-5C60D7B0CCD2}</a:tableStyleId>
              </a:tblPr>
              <a:tblGrid>
                <a:gridCol w="3244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4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57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 </a:t>
                      </a:r>
                      <a:r>
                        <a:rPr lang="en-US" sz="18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Lào</a:t>
                      </a: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Cai</a:t>
                      </a: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: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 Cao Bằng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27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 </a:t>
                      </a:r>
                      <a:r>
                        <a:rPr lang="en-US" sz="18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Thái</a:t>
                      </a: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Nguyên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 </a:t>
                      </a:r>
                      <a:r>
                        <a:rPr lang="en-US" sz="18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Quảng</a:t>
                      </a: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Ninh</a:t>
                      </a:r>
                      <a:endParaRPr lang="en-US" sz="18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08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 Thạch Khê (Hà Tĩnh)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 </a:t>
                      </a:r>
                      <a:r>
                        <a:rPr lang="en-US" sz="18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Bồng</a:t>
                      </a: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Miêu</a:t>
                      </a: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(</a:t>
                      </a:r>
                      <a:r>
                        <a:rPr lang="en-US" sz="18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Quảng</a:t>
                      </a:r>
                      <a:r>
                        <a:rPr lang="en-US" sz="18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Nam)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38828" y="3731508"/>
            <a:ext cx="66049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b. Cho </a:t>
            </a:r>
            <a:r>
              <a:rPr kumimoji="0" lang="en-US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biết</a:t>
            </a: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các</a:t>
            </a: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địa</a:t>
            </a: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điểm</a:t>
            </a: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dưới</a:t>
            </a: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đây</a:t>
            </a: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có</a:t>
            </a: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các</a:t>
            </a: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loại</a:t>
            </a: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khoáng</a:t>
            </a: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sản</a:t>
            </a: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nào</a:t>
            </a: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47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4"/>
          <p:cNvSpPr>
            <a:spLocks noEditPoints="1"/>
          </p:cNvSpPr>
          <p:nvPr/>
        </p:nvSpPr>
        <p:spPr bwMode="auto">
          <a:xfrm>
            <a:off x="6088097" y="740510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任意多边形 26"/>
          <p:cNvSpPr/>
          <p:nvPr/>
        </p:nvSpPr>
        <p:spPr>
          <a:xfrm>
            <a:off x="994820" y="834759"/>
            <a:ext cx="5024077" cy="40111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53" y="connsiteY0-154"/>
              </a:cxn>
              <a:cxn ang="0">
                <a:pos x="connsiteX1-155" y="connsiteY1-156"/>
              </a:cxn>
              <a:cxn ang="0">
                <a:pos x="connsiteX2-157" y="connsiteY2-158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24"/>
          <p:cNvSpPr txBox="1"/>
          <p:nvPr/>
        </p:nvSpPr>
        <p:spPr>
          <a:xfrm>
            <a:off x="1595870" y="610692"/>
            <a:ext cx="1992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rgbClr val="81D4D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</a:t>
            </a:r>
            <a:r>
              <a:rPr lang="en-US" altLang="zh-CN" sz="3200" b="1" dirty="0">
                <a:solidFill>
                  <a:srgbClr val="81D4D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3200" b="1" dirty="0" err="1">
                <a:solidFill>
                  <a:srgbClr val="81D4D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tập</a:t>
            </a:r>
            <a:r>
              <a:rPr lang="en-US" altLang="zh-CN" sz="3200" b="1" dirty="0">
                <a:solidFill>
                  <a:srgbClr val="81D4D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2</a:t>
            </a:r>
            <a:endParaRPr lang="zh-CN" altLang="en-US" sz="3200" b="1" dirty="0">
              <a:solidFill>
                <a:srgbClr val="81D4D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504168"/>
              </p:ext>
            </p:extLst>
          </p:nvPr>
        </p:nvGraphicFramePr>
        <p:xfrm>
          <a:off x="704851" y="1676400"/>
          <a:ext cx="11010898" cy="3688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1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1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08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Khoáng</a:t>
                      </a:r>
                      <a:r>
                        <a:rPr lang="en-US" sz="2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sản</a:t>
                      </a:r>
                      <a:r>
                        <a:rPr lang="en-US" sz="2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năng</a:t>
                      </a:r>
                      <a:r>
                        <a:rPr lang="en-US" sz="2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lượng</a:t>
                      </a:r>
                      <a:endParaRPr lang="en-US" sz="2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(</a:t>
                      </a:r>
                      <a:r>
                        <a:rPr lang="en-US" sz="2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nhiên</a:t>
                      </a:r>
                      <a:r>
                        <a:rPr lang="en-US" sz="2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liệu</a:t>
                      </a:r>
                      <a:r>
                        <a:rPr lang="en-US" sz="2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Khoáng</a:t>
                      </a:r>
                      <a:r>
                        <a:rPr lang="en-US" sz="2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sản</a:t>
                      </a:r>
                      <a:r>
                        <a:rPr lang="en-US" sz="2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kim</a:t>
                      </a:r>
                      <a:r>
                        <a:rPr lang="en-US" sz="2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loại</a:t>
                      </a:r>
                      <a:endParaRPr lang="en-US" sz="2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Khoáng</a:t>
                      </a:r>
                      <a:r>
                        <a:rPr lang="en-US" sz="2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sản</a:t>
                      </a:r>
                      <a:r>
                        <a:rPr lang="en-US" sz="2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phi </a:t>
                      </a:r>
                      <a:r>
                        <a:rPr lang="en-US" sz="2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kim</a:t>
                      </a:r>
                      <a:r>
                        <a:rPr lang="en-US" sz="2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loại</a:t>
                      </a:r>
                      <a:endParaRPr lang="en-US" sz="2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 Than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Dầu</a:t>
                      </a: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mỏ</a:t>
                      </a:r>
                      <a:endParaRPr lang="en-US" sz="2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Khí</a:t>
                      </a: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đốt</a:t>
                      </a:r>
                      <a:endParaRPr lang="en-US" sz="2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 Than </a:t>
                      </a:r>
                      <a:r>
                        <a:rPr lang="en-US" sz="2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bùn</a:t>
                      </a:r>
                      <a:endParaRPr lang="en-US" sz="2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Sắt</a:t>
                      </a:r>
                      <a:endParaRPr lang="en-US" sz="2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Mangan</a:t>
                      </a:r>
                      <a:endParaRPr lang="en-US" sz="2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 Titan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Crôm</a:t>
                      </a:r>
                      <a:endParaRPr lang="en-US" sz="2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Boxit</a:t>
                      </a: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Chì</a:t>
                      </a: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kẽm</a:t>
                      </a:r>
                      <a:endParaRPr lang="en-US" sz="2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Vàng</a:t>
                      </a:r>
                      <a:endParaRPr lang="en-US" sz="2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Đồng</a:t>
                      </a:r>
                      <a:endParaRPr lang="en-US" sz="2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Đất</a:t>
                      </a: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hiếm</a:t>
                      </a:r>
                      <a:endParaRPr lang="en-US" sz="2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Cát</a:t>
                      </a: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thủy</a:t>
                      </a: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tinh</a:t>
                      </a:r>
                      <a:endParaRPr lang="en-US" sz="2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Apatit</a:t>
                      </a:r>
                      <a:endParaRPr lang="en-US" sz="2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Đá</a:t>
                      </a: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quý</a:t>
                      </a:r>
                      <a:endParaRPr lang="en-US" sz="2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09070" y="1139816"/>
            <a:ext cx="20341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a.</a:t>
            </a:r>
            <a:endParaRPr kumimoji="0" lang="en-US" sz="2400" b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837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4"/>
          <p:cNvSpPr>
            <a:spLocks noEditPoints="1"/>
          </p:cNvSpPr>
          <p:nvPr/>
        </p:nvSpPr>
        <p:spPr bwMode="auto">
          <a:xfrm>
            <a:off x="6088097" y="740510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任意多边形 26"/>
          <p:cNvSpPr/>
          <p:nvPr/>
        </p:nvSpPr>
        <p:spPr>
          <a:xfrm>
            <a:off x="994820" y="834759"/>
            <a:ext cx="5024077" cy="40111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53" y="connsiteY0-154"/>
              </a:cxn>
              <a:cxn ang="0">
                <a:pos x="connsiteX1-155" y="connsiteY1-156"/>
              </a:cxn>
              <a:cxn ang="0">
                <a:pos x="connsiteX2-157" y="connsiteY2-158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24"/>
          <p:cNvSpPr txBox="1"/>
          <p:nvPr/>
        </p:nvSpPr>
        <p:spPr>
          <a:xfrm>
            <a:off x="1595870" y="610692"/>
            <a:ext cx="1992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rgbClr val="81D4D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</a:t>
            </a:r>
            <a:r>
              <a:rPr lang="en-US" altLang="zh-CN" sz="3200" b="1" dirty="0">
                <a:solidFill>
                  <a:srgbClr val="81D4D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3200" b="1" dirty="0" err="1">
                <a:solidFill>
                  <a:srgbClr val="81D4D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tập</a:t>
            </a:r>
            <a:r>
              <a:rPr lang="en-US" altLang="zh-CN" sz="3200" b="1" dirty="0">
                <a:solidFill>
                  <a:srgbClr val="81D4DE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2</a:t>
            </a:r>
            <a:endParaRPr lang="zh-CN" altLang="en-US" sz="3200" b="1" dirty="0">
              <a:solidFill>
                <a:srgbClr val="81D4DE"/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09070" y="1292216"/>
            <a:ext cx="20341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b.</a:t>
            </a:r>
            <a:endParaRPr kumimoji="0" lang="en-US" sz="2400" b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6" name="组合 11"/>
          <p:cNvGrpSpPr/>
          <p:nvPr/>
        </p:nvGrpSpPr>
        <p:grpSpPr>
          <a:xfrm>
            <a:off x="1905000" y="1195467"/>
            <a:ext cx="7924800" cy="5203829"/>
            <a:chOff x="8301835" y="1735654"/>
            <a:chExt cx="1887220" cy="2733955"/>
          </a:xfrm>
        </p:grpSpPr>
        <p:sp>
          <p:nvSpPr>
            <p:cNvPr id="7" name="MH_Other_2"/>
            <p:cNvSpPr/>
            <p:nvPr>
              <p:custDataLst>
                <p:tags r:id="rId1"/>
              </p:custDataLst>
            </p:nvPr>
          </p:nvSpPr>
          <p:spPr>
            <a:xfrm>
              <a:off x="9176558" y="1735654"/>
              <a:ext cx="383902" cy="271062"/>
            </a:xfrm>
            <a:custGeom>
              <a:avLst/>
              <a:gdLst>
                <a:gd name="connsiteX0" fmla="*/ 47798 w 290835"/>
                <a:gd name="connsiteY0" fmla="*/ 649613 h 649764"/>
                <a:gd name="connsiteX1" fmla="*/ 109710 w 290835"/>
                <a:gd name="connsiteY1" fmla="*/ 316238 h 649764"/>
                <a:gd name="connsiteX2" fmla="*/ 290685 w 290835"/>
                <a:gd name="connsiteY2" fmla="*/ 54301 h 649764"/>
                <a:gd name="connsiteX3" fmla="*/ 138285 w 290835"/>
                <a:gd name="connsiteY3" fmla="*/ 25726 h 649764"/>
                <a:gd name="connsiteX4" fmla="*/ 4935 w 290835"/>
                <a:gd name="connsiteY4" fmla="*/ 354338 h 649764"/>
                <a:gd name="connsiteX5" fmla="*/ 47798 w 290835"/>
                <a:gd name="connsiteY5" fmla="*/ 649613 h 64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0835" h="649764">
                  <a:moveTo>
                    <a:pt x="47798" y="649613"/>
                  </a:moveTo>
                  <a:cubicBezTo>
                    <a:pt x="65260" y="643263"/>
                    <a:pt x="69229" y="415457"/>
                    <a:pt x="109710" y="316238"/>
                  </a:cubicBezTo>
                  <a:cubicBezTo>
                    <a:pt x="150191" y="217019"/>
                    <a:pt x="285923" y="102720"/>
                    <a:pt x="290685" y="54301"/>
                  </a:cubicBezTo>
                  <a:cubicBezTo>
                    <a:pt x="295447" y="5882"/>
                    <a:pt x="185910" y="-24280"/>
                    <a:pt x="138285" y="25726"/>
                  </a:cubicBezTo>
                  <a:cubicBezTo>
                    <a:pt x="90660" y="75732"/>
                    <a:pt x="24779" y="247975"/>
                    <a:pt x="4935" y="354338"/>
                  </a:cubicBezTo>
                  <a:cubicBezTo>
                    <a:pt x="-14909" y="460700"/>
                    <a:pt x="30336" y="655963"/>
                    <a:pt x="47798" y="649613"/>
                  </a:cubicBezTo>
                  <a:close/>
                </a:path>
              </a:pathLst>
            </a:custGeom>
            <a:noFill/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" name="MH_Other_3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8301835" y="2006716"/>
              <a:ext cx="1887220" cy="2462893"/>
            </a:xfrm>
            <a:custGeom>
              <a:avLst/>
              <a:gdLst>
                <a:gd name="T0" fmla="*/ 114804 w 2743200"/>
                <a:gd name="T1" fmla="*/ 600 h 2743200"/>
                <a:gd name="T2" fmla="*/ 110685 w 2743200"/>
                <a:gd name="T3" fmla="*/ 4735 h 2743200"/>
                <a:gd name="T4" fmla="*/ 114804 w 2743200"/>
                <a:gd name="T5" fmla="*/ 8870 h 2743200"/>
                <a:gd name="T6" fmla="*/ 118923 w 2743200"/>
                <a:gd name="T7" fmla="*/ 4735 h 2743200"/>
                <a:gd name="T8" fmla="*/ 114804 w 2743200"/>
                <a:gd name="T9" fmla="*/ 600 h 2743200"/>
                <a:gd name="T10" fmla="*/ 114804 w 2743200"/>
                <a:gd name="T11" fmla="*/ 0 h 2743200"/>
                <a:gd name="T12" fmla="*/ 229608 w 2743200"/>
                <a:gd name="T13" fmla="*/ 115241 h 2743200"/>
                <a:gd name="T14" fmla="*/ 114804 w 2743200"/>
                <a:gd name="T15" fmla="*/ 230482 h 2743200"/>
                <a:gd name="T16" fmla="*/ 0 w 2743200"/>
                <a:gd name="T17" fmla="*/ 115241 h 2743200"/>
                <a:gd name="T18" fmla="*/ 114804 w 2743200"/>
                <a:gd name="T19" fmla="*/ 0 h 2743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743200" h="2743200">
                  <a:moveTo>
                    <a:pt x="1371600" y="7143"/>
                  </a:moveTo>
                  <a:cubicBezTo>
                    <a:pt x="1344421" y="7143"/>
                    <a:pt x="1322388" y="29176"/>
                    <a:pt x="1322388" y="56355"/>
                  </a:cubicBezTo>
                  <a:cubicBezTo>
                    <a:pt x="1322388" y="83534"/>
                    <a:pt x="1344421" y="105567"/>
                    <a:pt x="1371600" y="105567"/>
                  </a:cubicBezTo>
                  <a:cubicBezTo>
                    <a:pt x="1398779" y="105567"/>
                    <a:pt x="1420812" y="83534"/>
                    <a:pt x="1420812" y="56355"/>
                  </a:cubicBezTo>
                  <a:cubicBezTo>
                    <a:pt x="1420812" y="29176"/>
                    <a:pt x="1398779" y="7143"/>
                    <a:pt x="1371600" y="7143"/>
                  </a:cubicBezTo>
                  <a:close/>
                  <a:moveTo>
                    <a:pt x="1371600" y="0"/>
                  </a:moveTo>
                  <a:cubicBezTo>
                    <a:pt x="2129114" y="0"/>
                    <a:pt x="2743200" y="614086"/>
                    <a:pt x="2743200" y="1371600"/>
                  </a:cubicBezTo>
                  <a:cubicBezTo>
                    <a:pt x="2743200" y="2129114"/>
                    <a:pt x="2129114" y="2743200"/>
                    <a:pt x="1371600" y="2743200"/>
                  </a:cubicBezTo>
                  <a:cubicBezTo>
                    <a:pt x="614086" y="2743200"/>
                    <a:pt x="0" y="2129114"/>
                    <a:pt x="0" y="1371600"/>
                  </a:cubicBezTo>
                  <a:cubicBezTo>
                    <a:pt x="0" y="614086"/>
                    <a:pt x="614086" y="0"/>
                    <a:pt x="13716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3040097" y="2531858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>
                <a:solidFill>
                  <a:srgbClr val="0066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Lào Cai: Đất hiếm, đồng, apatit.</a:t>
            </a:r>
          </a:p>
          <a:p>
            <a:r>
              <a:rPr lang="vi-VN" sz="2400" dirty="0">
                <a:solidFill>
                  <a:srgbClr val="0066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Thái Nguyên: Sắt, titan</a:t>
            </a:r>
          </a:p>
          <a:p>
            <a:r>
              <a:rPr lang="vi-VN" sz="2400" dirty="0">
                <a:solidFill>
                  <a:srgbClr val="0066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Thạch Khê (Hà Tĩnh): titan, sắt, mangan</a:t>
            </a:r>
          </a:p>
          <a:p>
            <a:r>
              <a:rPr lang="vi-VN" sz="2400" dirty="0">
                <a:solidFill>
                  <a:srgbClr val="0066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Cao Bằng: Bô-xit</a:t>
            </a:r>
          </a:p>
          <a:p>
            <a:r>
              <a:rPr lang="vi-VN" sz="2400" dirty="0">
                <a:solidFill>
                  <a:srgbClr val="0066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Quảng Ninh: than, cát thủy tinh</a:t>
            </a:r>
          </a:p>
          <a:p>
            <a:r>
              <a:rPr lang="vi-VN" sz="2400" dirty="0">
                <a:solidFill>
                  <a:srgbClr val="0066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Bồng Miêu (Quảng Nam): than bùn, vàng.</a:t>
            </a:r>
          </a:p>
        </p:txBody>
      </p:sp>
    </p:spTree>
    <p:extLst>
      <p:ext uri="{BB962C8B-B14F-4D97-AF65-F5344CB8AC3E}">
        <p14:creationId xmlns:p14="http://schemas.microsoft.com/office/powerpoint/2010/main" val="311028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椭圆 31"/>
          <p:cNvSpPr/>
          <p:nvPr/>
        </p:nvSpPr>
        <p:spPr>
          <a:xfrm>
            <a:off x="742951" y="1396794"/>
            <a:ext cx="10553700" cy="415290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2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94820" y="610692"/>
            <a:ext cx="8111080" cy="584775"/>
            <a:chOff x="994820" y="496392"/>
            <a:chExt cx="5886671" cy="625183"/>
          </a:xfrm>
        </p:grpSpPr>
        <p:grpSp>
          <p:nvGrpSpPr>
            <p:cNvPr id="21" name="组合 20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26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 26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1595870" y="496392"/>
              <a:ext cx="4259404" cy="625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rgbClr val="88E5A9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BÀI TẬP VẬN DỤNG </a:t>
              </a:r>
              <a:r>
                <a:rPr lang="en-US" altLang="zh-CN" sz="3200" dirty="0">
                  <a:solidFill>
                    <a:srgbClr val="FFC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(</a:t>
              </a:r>
              <a:r>
                <a:rPr lang="en-US" altLang="zh-CN" sz="3200" dirty="0" err="1">
                  <a:solidFill>
                    <a:srgbClr val="FFC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Về</a:t>
              </a:r>
              <a:r>
                <a:rPr lang="en-US" altLang="zh-CN" sz="3200" dirty="0">
                  <a:solidFill>
                    <a:srgbClr val="FFC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>
                  <a:solidFill>
                    <a:srgbClr val="FFC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nhà</a:t>
              </a:r>
              <a:r>
                <a:rPr lang="en-US" altLang="zh-CN" sz="3200" dirty="0">
                  <a:solidFill>
                    <a:srgbClr val="FFC000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)</a:t>
              </a:r>
              <a:endParaRPr lang="zh-CN" altLang="en-US" sz="3200" dirty="0">
                <a:solidFill>
                  <a:srgbClr val="FFC000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179206" y="1663494"/>
            <a:ext cx="98888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i="1" dirty="0">
                <a:solidFill>
                  <a:srgbClr val="FF9CA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Bài 1: </a:t>
            </a:r>
          </a:p>
          <a:p>
            <a:r>
              <a:rPr lang="vi-VN" sz="2400" dirty="0">
                <a:solidFill>
                  <a:srgbClr val="FF9CA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a. Đỉnh núi cao nhất nước ta có độ cao 3143m. Em hãy cho biết tên của đỉnh núi đó.</a:t>
            </a:r>
          </a:p>
          <a:p>
            <a:r>
              <a:rPr lang="vi-VN" sz="2400" dirty="0">
                <a:solidFill>
                  <a:srgbClr val="FF9CA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b. Độ cao của các đỉnh núi ghi trên bản đồ là độ cao tương đối hay độ cao tuyệt đối?</a:t>
            </a:r>
          </a:p>
          <a:p>
            <a:endParaRPr lang="vi-VN" sz="2400" i="1" dirty="0">
              <a:solidFill>
                <a:srgbClr val="FF9CA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vi-VN" sz="2400" b="1" i="1" dirty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Bài </a:t>
            </a:r>
            <a:r>
              <a:rPr lang="en-US" sz="2400" b="1" i="1" dirty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vi-VN" sz="2400" i="1" dirty="0">
                <a:solidFill>
                  <a:srgbClr val="FFFF66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Nêu công dụng của từng nhóm khoáng sản: khoáng sản năng lượng, khoáng sản kim loại, khoáng sản phi kim loại.</a:t>
            </a:r>
            <a:endParaRPr lang="vi-VN" sz="2400" i="1" dirty="0">
              <a:solidFill>
                <a:srgbClr val="FFC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24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230" y="4085868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601"/>
            <a:ext cx="583267" cy="4095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9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3" y="991466"/>
            <a:ext cx="1487439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7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3" y="2087413"/>
            <a:ext cx="1354087" cy="1168595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552671" y="2256209"/>
              <a:ext cx="10406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54"/>
              <a:r>
                <a:rPr lang="en-US" altLang="zh-CN" sz="4800" dirty="0" err="1">
                  <a:solidFill>
                    <a:srgbClr val="FF69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em</a:t>
              </a:r>
              <a:endParaRPr lang="zh-CN" altLang="en-US" sz="4800" dirty="0">
                <a:solidFill>
                  <a:srgbClr val="FF69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974301" y="1678433"/>
            <a:ext cx="1446959" cy="1168595"/>
            <a:chOff x="2974300" y="1678431"/>
            <a:chExt cx="1446958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2974300" y="1884764"/>
              <a:ext cx="141737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en-US" altLang="zh-CN" sz="4800" dirty="0" err="1">
                  <a:solidFill>
                    <a:srgbClr val="099F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Tạm</a:t>
              </a:r>
              <a:endParaRPr lang="zh-CN" altLang="en-US" sz="4800" dirty="0">
                <a:solidFill>
                  <a:srgbClr val="099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3" y="2031261"/>
            <a:ext cx="1354087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4837888" y="2203502"/>
              <a:ext cx="117852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en-US" altLang="zh-CN" sz="4800" dirty="0" err="1">
                  <a:solidFill>
                    <a:srgbClr val="FFC000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biệt</a:t>
              </a:r>
              <a:endParaRPr lang="zh-CN" altLang="en-US" sz="4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45750" y="1967333"/>
            <a:ext cx="1354086" cy="1168595"/>
            <a:chOff x="6545751" y="1967332"/>
            <a:chExt cx="1354086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654365" y="2175922"/>
              <a:ext cx="114326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54"/>
              <a:r>
                <a:rPr lang="en-US" altLang="zh-CN" sz="4800" dirty="0" err="1">
                  <a:solidFill>
                    <a:srgbClr val="FF4F66"/>
                  </a:solidFill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các</a:t>
              </a:r>
              <a:endParaRPr lang="zh-CN" altLang="en-US" sz="4800" dirty="0">
                <a:solidFill>
                  <a:srgbClr val="FF4F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3" y="180500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5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2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1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691736" y="1808329"/>
            <a:ext cx="6564574" cy="9144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TRÒ CHƠI: AI NHANH HƠN</a:t>
            </a:r>
          </a:p>
        </p:txBody>
      </p:sp>
      <p:grpSp>
        <p:nvGrpSpPr>
          <p:cNvPr id="3" name="组合 177"/>
          <p:cNvGrpSpPr/>
          <p:nvPr/>
        </p:nvGrpSpPr>
        <p:grpSpPr>
          <a:xfrm>
            <a:off x="994819" y="610692"/>
            <a:ext cx="7680331" cy="625183"/>
            <a:chOff x="994820" y="496392"/>
            <a:chExt cx="5886671" cy="625183"/>
          </a:xfrm>
        </p:grpSpPr>
        <p:grpSp>
          <p:nvGrpSpPr>
            <p:cNvPr id="4" name="组合 178"/>
            <p:cNvGrpSpPr/>
            <p:nvPr/>
          </p:nvGrpSpPr>
          <p:grpSpPr>
            <a:xfrm>
              <a:off x="994820" y="626210"/>
              <a:ext cx="5886671" cy="495365"/>
              <a:chOff x="3532280" y="5381090"/>
              <a:chExt cx="5886671" cy="495365"/>
            </a:xfrm>
          </p:grpSpPr>
          <p:sp>
            <p:nvSpPr>
              <p:cNvPr id="6" name="Freeform 34"/>
              <p:cNvSpPr>
                <a:spLocks noEditPoints="1"/>
              </p:cNvSpPr>
              <p:nvPr/>
            </p:nvSpPr>
            <p:spPr bwMode="auto">
              <a:xfrm>
                <a:off x="8625557" y="5381090"/>
                <a:ext cx="793394" cy="459363"/>
              </a:xfrm>
              <a:custGeom>
                <a:avLst/>
                <a:gdLst>
                  <a:gd name="T0" fmla="*/ 97 w 97"/>
                  <a:gd name="T1" fmla="*/ 16 h 63"/>
                  <a:gd name="T2" fmla="*/ 90 w 97"/>
                  <a:gd name="T3" fmla="*/ 22 h 63"/>
                  <a:gd name="T4" fmla="*/ 75 w 97"/>
                  <a:gd name="T5" fmla="*/ 33 h 63"/>
                  <a:gd name="T6" fmla="*/ 46 w 97"/>
                  <a:gd name="T7" fmla="*/ 51 h 63"/>
                  <a:gd name="T8" fmla="*/ 29 w 97"/>
                  <a:gd name="T9" fmla="*/ 63 h 63"/>
                  <a:gd name="T10" fmla="*/ 26 w 97"/>
                  <a:gd name="T11" fmla="*/ 62 h 63"/>
                  <a:gd name="T12" fmla="*/ 16 w 97"/>
                  <a:gd name="T13" fmla="*/ 47 h 63"/>
                  <a:gd name="T14" fmla="*/ 2 w 97"/>
                  <a:gd name="T15" fmla="*/ 48 h 63"/>
                  <a:gd name="T16" fmla="*/ 10 w 97"/>
                  <a:gd name="T17" fmla="*/ 28 h 63"/>
                  <a:gd name="T18" fmla="*/ 10 w 97"/>
                  <a:gd name="T19" fmla="*/ 26 h 63"/>
                  <a:gd name="T20" fmla="*/ 18 w 97"/>
                  <a:gd name="T21" fmla="*/ 0 h 63"/>
                  <a:gd name="T22" fmla="*/ 40 w 97"/>
                  <a:gd name="T23" fmla="*/ 5 h 63"/>
                  <a:gd name="T24" fmla="*/ 75 w 97"/>
                  <a:gd name="T25" fmla="*/ 13 h 63"/>
                  <a:gd name="T26" fmla="*/ 94 w 97"/>
                  <a:gd name="T27" fmla="*/ 15 h 63"/>
                  <a:gd name="T28" fmla="*/ 97 w 97"/>
                  <a:gd name="T29" fmla="*/ 16 h 63"/>
                  <a:gd name="T30" fmla="*/ 20 w 97"/>
                  <a:gd name="T31" fmla="*/ 3 h 63"/>
                  <a:gd name="T32" fmla="*/ 16 w 97"/>
                  <a:gd name="T33" fmla="*/ 18 h 63"/>
                  <a:gd name="T34" fmla="*/ 14 w 97"/>
                  <a:gd name="T35" fmla="*/ 26 h 63"/>
                  <a:gd name="T36" fmla="*/ 65 w 97"/>
                  <a:gd name="T37" fmla="*/ 20 h 63"/>
                  <a:gd name="T38" fmla="*/ 86 w 97"/>
                  <a:gd name="T39" fmla="*/ 17 h 63"/>
                  <a:gd name="T40" fmla="*/ 20 w 97"/>
                  <a:gd name="T41" fmla="*/ 3 h 63"/>
                  <a:gd name="T42" fmla="*/ 14 w 97"/>
                  <a:gd name="T43" fmla="*/ 38 h 63"/>
                  <a:gd name="T44" fmla="*/ 28 w 97"/>
                  <a:gd name="T45" fmla="*/ 60 h 63"/>
                  <a:gd name="T46" fmla="*/ 82 w 97"/>
                  <a:gd name="T47" fmla="*/ 24 h 63"/>
                  <a:gd name="T48" fmla="*/ 82 w 97"/>
                  <a:gd name="T49" fmla="*/ 23 h 63"/>
                  <a:gd name="T50" fmla="*/ 14 w 97"/>
                  <a:gd name="T51" fmla="*/ 38 h 63"/>
                  <a:gd name="T52" fmla="*/ 13 w 97"/>
                  <a:gd name="T53" fmla="*/ 29 h 63"/>
                  <a:gd name="T54" fmla="*/ 7 w 97"/>
                  <a:gd name="T55" fmla="*/ 40 h 63"/>
                  <a:gd name="T56" fmla="*/ 12 w 97"/>
                  <a:gd name="T57" fmla="*/ 35 h 63"/>
                  <a:gd name="T58" fmla="*/ 15 w 97"/>
                  <a:gd name="T59" fmla="*/ 36 h 63"/>
                  <a:gd name="T60" fmla="*/ 57 w 97"/>
                  <a:gd name="T61" fmla="*/ 27 h 63"/>
                  <a:gd name="T62" fmla="*/ 77 w 97"/>
                  <a:gd name="T63" fmla="*/ 21 h 63"/>
                  <a:gd name="T64" fmla="*/ 13 w 97"/>
                  <a:gd name="T65" fmla="*/ 29 h 63"/>
                  <a:gd name="T66" fmla="*/ 6 w 97"/>
                  <a:gd name="T67" fmla="*/ 45 h 63"/>
                  <a:gd name="T68" fmla="*/ 14 w 97"/>
                  <a:gd name="T69" fmla="*/ 44 h 63"/>
                  <a:gd name="T70" fmla="*/ 11 w 97"/>
                  <a:gd name="T71" fmla="*/ 39 h 63"/>
                  <a:gd name="T72" fmla="*/ 6 w 97"/>
                  <a:gd name="T73" fmla="*/ 4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7" h="63">
                    <a:moveTo>
                      <a:pt x="97" y="16"/>
                    </a:moveTo>
                    <a:cubicBezTo>
                      <a:pt x="96" y="20"/>
                      <a:pt x="92" y="19"/>
                      <a:pt x="90" y="22"/>
                    </a:cubicBezTo>
                    <a:cubicBezTo>
                      <a:pt x="85" y="24"/>
                      <a:pt x="80" y="29"/>
                      <a:pt x="75" y="33"/>
                    </a:cubicBezTo>
                    <a:cubicBezTo>
                      <a:pt x="65" y="38"/>
                      <a:pt x="56" y="45"/>
                      <a:pt x="46" y="51"/>
                    </a:cubicBezTo>
                    <a:cubicBezTo>
                      <a:pt x="40" y="54"/>
                      <a:pt x="35" y="58"/>
                      <a:pt x="29" y="63"/>
                    </a:cubicBezTo>
                    <a:cubicBezTo>
                      <a:pt x="28" y="62"/>
                      <a:pt x="27" y="62"/>
                      <a:pt x="26" y="62"/>
                    </a:cubicBezTo>
                    <a:cubicBezTo>
                      <a:pt x="22" y="57"/>
                      <a:pt x="20" y="52"/>
                      <a:pt x="16" y="47"/>
                    </a:cubicBezTo>
                    <a:cubicBezTo>
                      <a:pt x="12" y="47"/>
                      <a:pt x="6" y="49"/>
                      <a:pt x="2" y="48"/>
                    </a:cubicBezTo>
                    <a:cubicBezTo>
                      <a:pt x="0" y="42"/>
                      <a:pt x="7" y="35"/>
                      <a:pt x="10" y="28"/>
                    </a:cubicBezTo>
                    <a:cubicBezTo>
                      <a:pt x="10" y="27"/>
                      <a:pt x="10" y="26"/>
                      <a:pt x="10" y="26"/>
                    </a:cubicBezTo>
                    <a:cubicBezTo>
                      <a:pt x="13" y="17"/>
                      <a:pt x="15" y="8"/>
                      <a:pt x="18" y="0"/>
                    </a:cubicBezTo>
                    <a:cubicBezTo>
                      <a:pt x="25" y="0"/>
                      <a:pt x="33" y="4"/>
                      <a:pt x="40" y="5"/>
                    </a:cubicBezTo>
                    <a:cubicBezTo>
                      <a:pt x="51" y="8"/>
                      <a:pt x="63" y="10"/>
                      <a:pt x="75" y="13"/>
                    </a:cubicBezTo>
                    <a:cubicBezTo>
                      <a:pt x="81" y="13"/>
                      <a:pt x="88" y="15"/>
                      <a:pt x="94" y="15"/>
                    </a:cubicBezTo>
                    <a:cubicBezTo>
                      <a:pt x="95" y="15"/>
                      <a:pt x="96" y="14"/>
                      <a:pt x="97" y="16"/>
                    </a:cubicBezTo>
                    <a:close/>
                    <a:moveTo>
                      <a:pt x="20" y="3"/>
                    </a:moveTo>
                    <a:cubicBezTo>
                      <a:pt x="18" y="8"/>
                      <a:pt x="16" y="13"/>
                      <a:pt x="16" y="18"/>
                    </a:cubicBezTo>
                    <a:cubicBezTo>
                      <a:pt x="15" y="21"/>
                      <a:pt x="13" y="23"/>
                      <a:pt x="14" y="26"/>
                    </a:cubicBezTo>
                    <a:cubicBezTo>
                      <a:pt x="31" y="24"/>
                      <a:pt x="48" y="21"/>
                      <a:pt x="65" y="20"/>
                    </a:cubicBezTo>
                    <a:cubicBezTo>
                      <a:pt x="72" y="18"/>
                      <a:pt x="80" y="19"/>
                      <a:pt x="86" y="17"/>
                    </a:cubicBezTo>
                    <a:cubicBezTo>
                      <a:pt x="64" y="14"/>
                      <a:pt x="41" y="7"/>
                      <a:pt x="20" y="3"/>
                    </a:cubicBezTo>
                    <a:close/>
                    <a:moveTo>
                      <a:pt x="14" y="38"/>
                    </a:moveTo>
                    <a:cubicBezTo>
                      <a:pt x="19" y="45"/>
                      <a:pt x="22" y="53"/>
                      <a:pt x="28" y="60"/>
                    </a:cubicBezTo>
                    <a:cubicBezTo>
                      <a:pt x="46" y="48"/>
                      <a:pt x="64" y="37"/>
                      <a:pt x="82" y="24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59" y="29"/>
                      <a:pt x="37" y="35"/>
                      <a:pt x="14" y="38"/>
                    </a:cubicBezTo>
                    <a:close/>
                    <a:moveTo>
                      <a:pt x="13" y="29"/>
                    </a:moveTo>
                    <a:cubicBezTo>
                      <a:pt x="11" y="33"/>
                      <a:pt x="8" y="37"/>
                      <a:pt x="7" y="40"/>
                    </a:cubicBezTo>
                    <a:cubicBezTo>
                      <a:pt x="9" y="39"/>
                      <a:pt x="9" y="36"/>
                      <a:pt x="12" y="35"/>
                    </a:cubicBezTo>
                    <a:cubicBezTo>
                      <a:pt x="13" y="35"/>
                      <a:pt x="14" y="35"/>
                      <a:pt x="15" y="36"/>
                    </a:cubicBezTo>
                    <a:cubicBezTo>
                      <a:pt x="29" y="33"/>
                      <a:pt x="43" y="30"/>
                      <a:pt x="57" y="27"/>
                    </a:cubicBezTo>
                    <a:cubicBezTo>
                      <a:pt x="64" y="24"/>
                      <a:pt x="70" y="23"/>
                      <a:pt x="77" y="21"/>
                    </a:cubicBezTo>
                    <a:cubicBezTo>
                      <a:pt x="55" y="23"/>
                      <a:pt x="34" y="25"/>
                      <a:pt x="13" y="29"/>
                    </a:cubicBezTo>
                    <a:close/>
                    <a:moveTo>
                      <a:pt x="6" y="45"/>
                    </a:moveTo>
                    <a:cubicBezTo>
                      <a:pt x="9" y="46"/>
                      <a:pt x="12" y="44"/>
                      <a:pt x="14" y="44"/>
                    </a:cubicBezTo>
                    <a:cubicBezTo>
                      <a:pt x="13" y="42"/>
                      <a:pt x="13" y="41"/>
                      <a:pt x="11" y="39"/>
                    </a:cubicBezTo>
                    <a:cubicBezTo>
                      <a:pt x="10" y="41"/>
                      <a:pt x="8" y="43"/>
                      <a:pt x="6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任意多边形 181"/>
              <p:cNvSpPr/>
              <p:nvPr/>
            </p:nvSpPr>
            <p:spPr>
              <a:xfrm>
                <a:off x="3532280" y="5475339"/>
                <a:ext cx="5024077" cy="401116"/>
              </a:xfrm>
              <a:custGeom>
                <a:avLst/>
                <a:gdLst>
                  <a:gd name="connsiteX0" fmla="*/ 0 w 6766560"/>
                  <a:gd name="connsiteY0" fmla="*/ 39809 h 361457"/>
                  <a:gd name="connsiteX1" fmla="*/ 4411980 w 6766560"/>
                  <a:gd name="connsiteY1" fmla="*/ 28379 h 361457"/>
                  <a:gd name="connsiteX2" fmla="*/ 4023360 w 6766560"/>
                  <a:gd name="connsiteY2" fmla="*/ 359849 h 361457"/>
                  <a:gd name="connsiteX3" fmla="*/ 6766560 w 6766560"/>
                  <a:gd name="connsiteY3" fmla="*/ 131249 h 361457"/>
                  <a:gd name="connsiteX0-1" fmla="*/ 0 w 6766560"/>
                  <a:gd name="connsiteY0-2" fmla="*/ 75291 h 398381"/>
                  <a:gd name="connsiteX1-3" fmla="*/ 4369154 w 6766560"/>
                  <a:gd name="connsiteY1-4" fmla="*/ 18141 h 398381"/>
                  <a:gd name="connsiteX2-5" fmla="*/ 4023360 w 6766560"/>
                  <a:gd name="connsiteY2-6" fmla="*/ 395331 h 398381"/>
                  <a:gd name="connsiteX3-7" fmla="*/ 6766560 w 6766560"/>
                  <a:gd name="connsiteY3-8" fmla="*/ 166731 h 398381"/>
                  <a:gd name="connsiteX0-9" fmla="*/ 0 w 6766560"/>
                  <a:gd name="connsiteY0-10" fmla="*/ 71354 h 339035"/>
                  <a:gd name="connsiteX1-11" fmla="*/ 4369154 w 6766560"/>
                  <a:gd name="connsiteY1-12" fmla="*/ 14204 h 339035"/>
                  <a:gd name="connsiteX2-13" fmla="*/ 4351696 w 6766560"/>
                  <a:gd name="connsiteY2-14" fmla="*/ 334244 h 339035"/>
                  <a:gd name="connsiteX3-15" fmla="*/ 6766560 w 6766560"/>
                  <a:gd name="connsiteY3-16" fmla="*/ 162794 h 339035"/>
                  <a:gd name="connsiteX0-17" fmla="*/ 0 w 7194823"/>
                  <a:gd name="connsiteY0-18" fmla="*/ 71354 h 334304"/>
                  <a:gd name="connsiteX1-19" fmla="*/ 4369154 w 7194823"/>
                  <a:gd name="connsiteY1-20" fmla="*/ 14204 h 334304"/>
                  <a:gd name="connsiteX2-21" fmla="*/ 4351696 w 7194823"/>
                  <a:gd name="connsiteY2-22" fmla="*/ 334244 h 334304"/>
                  <a:gd name="connsiteX3-23" fmla="*/ 7194823 w 7194823"/>
                  <a:gd name="connsiteY3-24" fmla="*/ 37064 h 334304"/>
                  <a:gd name="connsiteX0-25" fmla="*/ 0 w 7194823"/>
                  <a:gd name="connsiteY0-26" fmla="*/ 72918 h 358721"/>
                  <a:gd name="connsiteX1-27" fmla="*/ 4369154 w 7194823"/>
                  <a:gd name="connsiteY1-28" fmla="*/ 15768 h 358721"/>
                  <a:gd name="connsiteX2-29" fmla="*/ 4051911 w 7194823"/>
                  <a:gd name="connsiteY2-30" fmla="*/ 358668 h 358721"/>
                  <a:gd name="connsiteX3-31" fmla="*/ 7194823 w 7194823"/>
                  <a:gd name="connsiteY3-32" fmla="*/ 38628 h 358721"/>
                  <a:gd name="connsiteX0-33" fmla="*/ 0 w 6454042"/>
                  <a:gd name="connsiteY0-34" fmla="*/ 72918 h 359955"/>
                  <a:gd name="connsiteX1-35" fmla="*/ 4369154 w 6454042"/>
                  <a:gd name="connsiteY1-36" fmla="*/ 15768 h 359955"/>
                  <a:gd name="connsiteX2-37" fmla="*/ 4051911 w 6454042"/>
                  <a:gd name="connsiteY2-38" fmla="*/ 358668 h 359955"/>
                  <a:gd name="connsiteX3-39" fmla="*/ 6454042 w 6454042"/>
                  <a:gd name="connsiteY3-40" fmla="*/ 112769 h 359955"/>
                  <a:gd name="connsiteX0-41" fmla="*/ 0 w 6454042"/>
                  <a:gd name="connsiteY0-42" fmla="*/ 62493 h 349247"/>
                  <a:gd name="connsiteX1-43" fmla="*/ 4122228 w 6454042"/>
                  <a:gd name="connsiteY1-44" fmla="*/ 17700 h 349247"/>
                  <a:gd name="connsiteX2-45" fmla="*/ 4051911 w 6454042"/>
                  <a:gd name="connsiteY2-46" fmla="*/ 348243 h 349247"/>
                  <a:gd name="connsiteX3-47" fmla="*/ 6454042 w 6454042"/>
                  <a:gd name="connsiteY3-48" fmla="*/ 102344 h 349247"/>
                  <a:gd name="connsiteX0-49" fmla="*/ 0 w 4341830"/>
                  <a:gd name="connsiteY0-50" fmla="*/ 62493 h 348243"/>
                  <a:gd name="connsiteX1-51" fmla="*/ 4122228 w 4341830"/>
                  <a:gd name="connsiteY1-52" fmla="*/ 17700 h 348243"/>
                  <a:gd name="connsiteX2-53" fmla="*/ 4051911 w 4341830"/>
                  <a:gd name="connsiteY2-54" fmla="*/ 348243 h 348243"/>
                  <a:gd name="connsiteX0-55" fmla="*/ 0 w 4122228"/>
                  <a:gd name="connsiteY0-56" fmla="*/ 62493 h 62493"/>
                  <a:gd name="connsiteX1-57" fmla="*/ 4122228 w 4122228"/>
                  <a:gd name="connsiteY1-58" fmla="*/ 17700 h 62493"/>
                  <a:gd name="connsiteX0-59" fmla="*/ 0 w 4122228"/>
                  <a:gd name="connsiteY0-60" fmla="*/ 44793 h 66159"/>
                  <a:gd name="connsiteX1-61" fmla="*/ 4122228 w 4122228"/>
                  <a:gd name="connsiteY1-62" fmla="*/ 0 h 66159"/>
                  <a:gd name="connsiteX0-63" fmla="*/ 0 w 4245691"/>
                  <a:gd name="connsiteY0-64" fmla="*/ 156004 h 156004"/>
                  <a:gd name="connsiteX1-65" fmla="*/ 4245691 w 4245691"/>
                  <a:gd name="connsiteY1-66" fmla="*/ 0 h 156004"/>
                  <a:gd name="connsiteX0-67" fmla="*/ 0 w 4245691"/>
                  <a:gd name="connsiteY0-68" fmla="*/ 156004 h 163985"/>
                  <a:gd name="connsiteX1-69" fmla="*/ 4245691 w 4245691"/>
                  <a:gd name="connsiteY1-70" fmla="*/ 0 h 163985"/>
                  <a:gd name="connsiteX0-71" fmla="*/ 0 w 5449458"/>
                  <a:gd name="connsiteY0-72" fmla="*/ 143648 h 143648"/>
                  <a:gd name="connsiteX1-73" fmla="*/ 5449458 w 5449458"/>
                  <a:gd name="connsiteY1-74" fmla="*/ 0 h 143648"/>
                  <a:gd name="connsiteX0-75" fmla="*/ 0 w 5449458"/>
                  <a:gd name="connsiteY0-76" fmla="*/ 143648 h 260913"/>
                  <a:gd name="connsiteX1-77" fmla="*/ 1990356 w 5449458"/>
                  <a:gd name="connsiteY1-78" fmla="*/ 260339 h 260913"/>
                  <a:gd name="connsiteX2-79" fmla="*/ 5449458 w 5449458"/>
                  <a:gd name="connsiteY2-80" fmla="*/ 0 h 260913"/>
                  <a:gd name="connsiteX0-81" fmla="*/ 0 w 4693246"/>
                  <a:gd name="connsiteY0-82" fmla="*/ 169 h 463018"/>
                  <a:gd name="connsiteX1-83" fmla="*/ 1234144 w 4693246"/>
                  <a:gd name="connsiteY1-84" fmla="*/ 462849 h 463018"/>
                  <a:gd name="connsiteX2-85" fmla="*/ 4693246 w 4693246"/>
                  <a:gd name="connsiteY2-86" fmla="*/ 202510 h 463018"/>
                  <a:gd name="connsiteX0-87" fmla="*/ 153395 w 4846641"/>
                  <a:gd name="connsiteY0-88" fmla="*/ 0 h 462988"/>
                  <a:gd name="connsiteX1-89" fmla="*/ 1387539 w 4846641"/>
                  <a:gd name="connsiteY1-90" fmla="*/ 462680 h 462988"/>
                  <a:gd name="connsiteX2-91" fmla="*/ 4846641 w 4846641"/>
                  <a:gd name="connsiteY2-92" fmla="*/ 202341 h 462988"/>
                  <a:gd name="connsiteX0-93" fmla="*/ 212160 w 4457851"/>
                  <a:gd name="connsiteY0-94" fmla="*/ 0 h 462988"/>
                  <a:gd name="connsiteX1-95" fmla="*/ 998749 w 4457851"/>
                  <a:gd name="connsiteY1-96" fmla="*/ 462680 h 462988"/>
                  <a:gd name="connsiteX2-97" fmla="*/ 4457851 w 4457851"/>
                  <a:gd name="connsiteY2-98" fmla="*/ 202341 h 462988"/>
                  <a:gd name="connsiteX0-99" fmla="*/ 238795 w 4484486"/>
                  <a:gd name="connsiteY0-100" fmla="*/ 0 h 462868"/>
                  <a:gd name="connsiteX1-101" fmla="*/ 1025384 w 4484486"/>
                  <a:gd name="connsiteY1-102" fmla="*/ 462680 h 462868"/>
                  <a:gd name="connsiteX2-103" fmla="*/ 4484486 w 4484486"/>
                  <a:gd name="connsiteY2-104" fmla="*/ 202341 h 462868"/>
                  <a:gd name="connsiteX0-105" fmla="*/ 410770 w 4656461"/>
                  <a:gd name="connsiteY0-106" fmla="*/ 0 h 425815"/>
                  <a:gd name="connsiteX1-107" fmla="*/ 595476 w 4656461"/>
                  <a:gd name="connsiteY1-108" fmla="*/ 425610 h 425815"/>
                  <a:gd name="connsiteX2-109" fmla="*/ 4656461 w 4656461"/>
                  <a:gd name="connsiteY2-110" fmla="*/ 202341 h 425815"/>
                  <a:gd name="connsiteX0-111" fmla="*/ 410770 w 4656461"/>
                  <a:gd name="connsiteY0-112" fmla="*/ 0 h 364069"/>
                  <a:gd name="connsiteX1-113" fmla="*/ 595476 w 4656461"/>
                  <a:gd name="connsiteY1-114" fmla="*/ 363827 h 364069"/>
                  <a:gd name="connsiteX2-115" fmla="*/ 4656461 w 4656461"/>
                  <a:gd name="connsiteY2-116" fmla="*/ 202341 h 364069"/>
                  <a:gd name="connsiteX0-117" fmla="*/ 558636 w 4511100"/>
                  <a:gd name="connsiteY0-118" fmla="*/ 0 h 388767"/>
                  <a:gd name="connsiteX1-119" fmla="*/ 450115 w 4511100"/>
                  <a:gd name="connsiteY1-120" fmla="*/ 388541 h 388767"/>
                  <a:gd name="connsiteX2-121" fmla="*/ 4511100 w 4511100"/>
                  <a:gd name="connsiteY2-122" fmla="*/ 227055 h 388767"/>
                  <a:gd name="connsiteX0-123" fmla="*/ 445007 w 4613533"/>
                  <a:gd name="connsiteY0-124" fmla="*/ 0 h 413467"/>
                  <a:gd name="connsiteX1-125" fmla="*/ 552548 w 4613533"/>
                  <a:gd name="connsiteY1-126" fmla="*/ 413255 h 413467"/>
                  <a:gd name="connsiteX2-127" fmla="*/ 4613533 w 4613533"/>
                  <a:gd name="connsiteY2-128" fmla="*/ 251769 h 413467"/>
                  <a:gd name="connsiteX0-129" fmla="*/ 437894 w 4606420"/>
                  <a:gd name="connsiteY0-130" fmla="*/ 0 h 351722"/>
                  <a:gd name="connsiteX1-131" fmla="*/ 560868 w 4606420"/>
                  <a:gd name="connsiteY1-132" fmla="*/ 351471 h 351722"/>
                  <a:gd name="connsiteX2-133" fmla="*/ 4606420 w 4606420"/>
                  <a:gd name="connsiteY2-134" fmla="*/ 251769 h 351722"/>
                  <a:gd name="connsiteX0-135" fmla="*/ 424068 w 4592594"/>
                  <a:gd name="connsiteY0-136" fmla="*/ 0 h 401116"/>
                  <a:gd name="connsiteX1-137" fmla="*/ 577907 w 4592594"/>
                  <a:gd name="connsiteY1-138" fmla="*/ 400898 h 401116"/>
                  <a:gd name="connsiteX2-139" fmla="*/ 4592594 w 4592594"/>
                  <a:gd name="connsiteY2-140" fmla="*/ 251769 h 401116"/>
                  <a:gd name="connsiteX0-141" fmla="*/ 424068 w 4592594"/>
                  <a:gd name="connsiteY0-142" fmla="*/ 0 h 401116"/>
                  <a:gd name="connsiteX1-143" fmla="*/ 577907 w 4592594"/>
                  <a:gd name="connsiteY1-144" fmla="*/ 400898 h 401116"/>
                  <a:gd name="connsiteX2-145" fmla="*/ 4592594 w 4592594"/>
                  <a:gd name="connsiteY2-146" fmla="*/ 338266 h 401116"/>
                  <a:gd name="connsiteX0-147" fmla="*/ 391353 w 4638179"/>
                  <a:gd name="connsiteY0-148" fmla="*/ 0 h 401116"/>
                  <a:gd name="connsiteX1-149" fmla="*/ 623492 w 4638179"/>
                  <a:gd name="connsiteY1-150" fmla="*/ 400898 h 401116"/>
                  <a:gd name="connsiteX2-151" fmla="*/ 4638179 w 4638179"/>
                  <a:gd name="connsiteY2-152" fmla="*/ 338266 h 401116"/>
                  <a:gd name="connsiteX0-153" fmla="*/ 391353 w 4904398"/>
                  <a:gd name="connsiteY0-154" fmla="*/ 0 h 401116"/>
                  <a:gd name="connsiteX1-155" fmla="*/ 623492 w 4904398"/>
                  <a:gd name="connsiteY1-156" fmla="*/ 400898 h 401116"/>
                  <a:gd name="connsiteX2-157" fmla="*/ 4904398 w 4904398"/>
                  <a:gd name="connsiteY2-158" fmla="*/ 322224 h 401116"/>
                </a:gdLst>
                <a:ahLst/>
                <a:cxnLst>
                  <a:cxn ang="0">
                    <a:pos x="connsiteX0-153" y="connsiteY0-154"/>
                  </a:cxn>
                  <a:cxn ang="0">
                    <a:pos x="connsiteX1-155" y="connsiteY1-156"/>
                  </a:cxn>
                  <a:cxn ang="0">
                    <a:pos x="connsiteX2-157" y="connsiteY2-158"/>
                  </a:cxn>
                </a:cxnLst>
                <a:rect l="l" t="t" r="r" b="b"/>
                <a:pathLst>
                  <a:path w="4904398" h="401116">
                    <a:moveTo>
                      <a:pt x="391353" y="0"/>
                    </a:moveTo>
                    <a:cubicBezTo>
                      <a:pt x="-226127" y="38897"/>
                      <a:pt x="-86259" y="411428"/>
                      <a:pt x="623492" y="400898"/>
                    </a:cubicBezTo>
                    <a:lnTo>
                      <a:pt x="4904398" y="322224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" name="文本框 179"/>
            <p:cNvSpPr txBox="1"/>
            <p:nvPr/>
          </p:nvSpPr>
          <p:spPr>
            <a:xfrm>
              <a:off x="1595870" y="496392"/>
              <a:ext cx="41174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rgbClr val="FFFF66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1. </a:t>
              </a:r>
              <a:r>
                <a:rPr lang="en-US" altLang="zh-CN" sz="3200" dirty="0" err="1">
                  <a:solidFill>
                    <a:srgbClr val="FFFF66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Các</a:t>
              </a:r>
              <a:r>
                <a:rPr lang="en-US" altLang="zh-CN" sz="3200" dirty="0">
                  <a:solidFill>
                    <a:srgbClr val="FFFF66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>
                  <a:solidFill>
                    <a:srgbClr val="FFFF66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dạng</a:t>
              </a:r>
              <a:r>
                <a:rPr lang="en-US" altLang="zh-CN" sz="3200" dirty="0">
                  <a:solidFill>
                    <a:srgbClr val="FFFF66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>
                  <a:solidFill>
                    <a:srgbClr val="FFFF66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địa</a:t>
              </a:r>
              <a:r>
                <a:rPr lang="en-US" altLang="zh-CN" sz="3200" dirty="0">
                  <a:solidFill>
                    <a:srgbClr val="FFFF66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>
                  <a:solidFill>
                    <a:srgbClr val="FFFF66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hình</a:t>
              </a:r>
              <a:r>
                <a:rPr lang="en-US" altLang="zh-CN" sz="3200" dirty="0">
                  <a:solidFill>
                    <a:srgbClr val="FFFF66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 </a:t>
              </a:r>
              <a:r>
                <a:rPr lang="en-US" altLang="zh-CN" sz="3200" dirty="0" err="1">
                  <a:solidFill>
                    <a:srgbClr val="FFFF66"/>
                  </a:solidFill>
                  <a:latin typeface="汉仪喵魂体W" panose="00020600040101010101" pitchFamily="18" charset="-122"/>
                  <a:ea typeface="汉仪喵魂体W" panose="00020600040101010101" pitchFamily="18" charset="-122"/>
                </a:rPr>
                <a:t>chính</a:t>
              </a:r>
              <a:endParaRPr lang="zh-CN" altLang="en-US" sz="3200" dirty="0">
                <a:solidFill>
                  <a:srgbClr val="FFFF66"/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97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1" y="859552"/>
            <a:ext cx="6584953" cy="9438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2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5" y="5610193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38051" y="6151880"/>
            <a:ext cx="812800" cy="731520"/>
          </a:xfrm>
          <a:prstGeom prst="rect">
            <a:avLst/>
          </a:prstGeom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5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1" y="3274061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13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0240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0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4" y="3290936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9565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57536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19357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5355505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3351710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51" y="2380607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942" y="-15274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1" y="5408521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784499" y="3652378"/>
            <a:ext cx="8038953" cy="1600439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772177" y="3667864"/>
            <a:ext cx="8038953" cy="1600439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963" y="2980448"/>
            <a:ext cx="5320122" cy="469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991" y="2980448"/>
            <a:ext cx="5161519" cy="455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35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14450" y="4203679"/>
            <a:ext cx="6867231" cy="209287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 err="1"/>
              <a:t>Dạng</a:t>
            </a:r>
            <a:r>
              <a:rPr lang="en-US" sz="3200" b="1" dirty="0"/>
              <a:t> </a:t>
            </a:r>
            <a:r>
              <a:rPr lang="en-US" sz="3200" b="1" dirty="0" err="1"/>
              <a:t>địa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nhô</a:t>
            </a:r>
            <a:r>
              <a:rPr lang="en-US" sz="3200" b="1" dirty="0"/>
              <a:t> </a:t>
            </a:r>
            <a:r>
              <a:rPr lang="en-US" sz="3200" b="1" dirty="0" err="1"/>
              <a:t>cao</a:t>
            </a:r>
            <a:r>
              <a:rPr lang="en-US" sz="3200" b="1" dirty="0"/>
              <a:t> </a:t>
            </a:r>
            <a:r>
              <a:rPr lang="en-US" sz="3200" b="1" dirty="0" err="1"/>
              <a:t>rõ</a:t>
            </a:r>
            <a:r>
              <a:rPr lang="en-US" sz="3200" b="1" dirty="0"/>
              <a:t> </a:t>
            </a:r>
            <a:r>
              <a:rPr lang="en-US" sz="3200" b="1" dirty="0" err="1"/>
              <a:t>rệt</a:t>
            </a:r>
            <a:r>
              <a:rPr lang="en-US" sz="3200" b="1" dirty="0"/>
              <a:t> </a:t>
            </a:r>
            <a:r>
              <a:rPr lang="en-US" sz="3200" b="1" dirty="0" err="1"/>
              <a:t>trên</a:t>
            </a:r>
            <a:r>
              <a:rPr lang="en-US" sz="3200" b="1" dirty="0"/>
              <a:t> </a:t>
            </a:r>
            <a:r>
              <a:rPr lang="en-US" sz="3200" b="1" dirty="0" err="1"/>
              <a:t>mặt</a:t>
            </a:r>
            <a:r>
              <a:rPr lang="en-US" sz="3200" b="1" dirty="0"/>
              <a:t> </a:t>
            </a:r>
            <a:r>
              <a:rPr lang="en-US" sz="3200" b="1" dirty="0" err="1"/>
              <a:t>đất</a:t>
            </a:r>
            <a:r>
              <a:rPr lang="en-US" sz="3200" b="1" dirty="0"/>
              <a:t>,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độ</a:t>
            </a:r>
            <a:r>
              <a:rPr lang="en-US" sz="3200" b="1" dirty="0"/>
              <a:t> </a:t>
            </a:r>
            <a:r>
              <a:rPr lang="en-US" sz="3200" b="1" dirty="0" err="1"/>
              <a:t>cao</a:t>
            </a:r>
            <a:r>
              <a:rPr lang="en-US" sz="3200" b="1" dirty="0"/>
              <a:t> </a:t>
            </a:r>
            <a:r>
              <a:rPr lang="en-US" sz="3200" b="1" dirty="0" err="1"/>
              <a:t>thường</a:t>
            </a:r>
            <a:r>
              <a:rPr lang="en-US" sz="3200" b="1" dirty="0"/>
              <a:t> &gt; 500m so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mực</a:t>
            </a:r>
            <a:r>
              <a:rPr lang="en-US" sz="3200" b="1" dirty="0"/>
              <a:t> </a:t>
            </a:r>
            <a:r>
              <a:rPr lang="en-US" sz="3200" b="1" dirty="0" err="1"/>
              <a:t>nước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gọi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?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07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241800"/>
            <a:ext cx="5994400" cy="25853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 err="1"/>
              <a:t>Dạng</a:t>
            </a:r>
            <a:r>
              <a:rPr lang="en-US" sz="3200" b="1" dirty="0"/>
              <a:t> </a:t>
            </a:r>
            <a:r>
              <a:rPr lang="en-US" sz="3200" b="1" dirty="0" err="1"/>
              <a:t>địa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thấp</a:t>
            </a:r>
            <a:r>
              <a:rPr lang="en-US" sz="3200" b="1" dirty="0"/>
              <a:t>, </a:t>
            </a:r>
            <a:r>
              <a:rPr lang="en-US" sz="3200" b="1" dirty="0" err="1"/>
              <a:t>tương</a:t>
            </a:r>
            <a:r>
              <a:rPr lang="en-US" sz="3200" b="1" dirty="0"/>
              <a:t> </a:t>
            </a:r>
            <a:r>
              <a:rPr lang="en-US" sz="3200" b="1" dirty="0" err="1"/>
              <a:t>đối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phẳng</a:t>
            </a:r>
            <a:r>
              <a:rPr lang="en-US" sz="3200" b="1" dirty="0"/>
              <a:t>,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độ</a:t>
            </a:r>
            <a:r>
              <a:rPr lang="en-US" sz="3200" b="1" dirty="0"/>
              <a:t> </a:t>
            </a:r>
            <a:r>
              <a:rPr lang="en-US" sz="3200" b="1" dirty="0" err="1"/>
              <a:t>cao</a:t>
            </a:r>
            <a:r>
              <a:rPr lang="en-US" sz="3200" b="1" dirty="0"/>
              <a:t> </a:t>
            </a:r>
            <a:r>
              <a:rPr lang="en-US" sz="3200" b="1" dirty="0" err="1"/>
              <a:t>thường</a:t>
            </a:r>
            <a:r>
              <a:rPr lang="en-US" sz="3200" b="1" dirty="0"/>
              <a:t> </a:t>
            </a:r>
            <a:r>
              <a:rPr lang="en-US" sz="3200" b="1" dirty="0" err="1"/>
              <a:t>dưới</a:t>
            </a:r>
            <a:r>
              <a:rPr lang="en-US" sz="3200" b="1" dirty="0"/>
              <a:t> 200m so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mực</a:t>
            </a:r>
            <a:r>
              <a:rPr lang="en-US" sz="3200" b="1" dirty="0"/>
              <a:t> </a:t>
            </a:r>
            <a:r>
              <a:rPr lang="en-US" sz="3200" b="1" dirty="0" err="1"/>
              <a:t>nước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gọi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endParaRPr lang="en-US" sz="3200" b="1" dirty="0"/>
          </a:p>
          <a:p>
            <a:pPr algn="ctr"/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69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0" y="4368562"/>
            <a:ext cx="6604000" cy="209287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 err="1"/>
              <a:t>Dạng</a:t>
            </a:r>
            <a:r>
              <a:rPr lang="en-US" sz="3200" b="1" dirty="0"/>
              <a:t> </a:t>
            </a:r>
            <a:r>
              <a:rPr lang="en-US" sz="3200" b="1" dirty="0" err="1"/>
              <a:t>địa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tương</a:t>
            </a:r>
            <a:r>
              <a:rPr lang="en-US" sz="3200" b="1" dirty="0"/>
              <a:t> </a:t>
            </a:r>
            <a:r>
              <a:rPr lang="en-US" sz="3200" b="1" dirty="0" err="1"/>
              <a:t>đối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phẳng</a:t>
            </a:r>
            <a:r>
              <a:rPr lang="en-US" sz="3200" b="1" dirty="0"/>
              <a:t>, </a:t>
            </a:r>
            <a:r>
              <a:rPr lang="en-US" sz="3200" b="1" dirty="0" err="1"/>
              <a:t>rộng</a:t>
            </a:r>
            <a:r>
              <a:rPr lang="en-US" sz="3200" b="1" dirty="0"/>
              <a:t> </a:t>
            </a:r>
            <a:r>
              <a:rPr lang="en-US" sz="3200" b="1" dirty="0" err="1"/>
              <a:t>lớn</a:t>
            </a:r>
            <a:r>
              <a:rPr lang="en-US" sz="3200" b="1" dirty="0"/>
              <a:t>,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độ</a:t>
            </a:r>
            <a:r>
              <a:rPr lang="en-US" sz="3200" b="1" dirty="0"/>
              <a:t> </a:t>
            </a:r>
            <a:r>
              <a:rPr lang="en-US" sz="3200" b="1" dirty="0" err="1"/>
              <a:t>cao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500 - 1000m so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mực</a:t>
            </a:r>
            <a:r>
              <a:rPr lang="en-US" sz="3200" b="1" dirty="0"/>
              <a:t> </a:t>
            </a:r>
            <a:r>
              <a:rPr lang="en-US" sz="3200" b="1" dirty="0" err="1"/>
              <a:t>nước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gọi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</a:t>
            </a:r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0800" y="4470162"/>
            <a:ext cx="7127581" cy="160043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đỉnh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, </a:t>
            </a:r>
            <a:r>
              <a:rPr lang="en-US" sz="3200" b="1" dirty="0" err="1"/>
              <a:t>sườn</a:t>
            </a:r>
            <a:r>
              <a:rPr lang="en-US" sz="3200" b="1" dirty="0"/>
              <a:t> </a:t>
            </a:r>
            <a:r>
              <a:rPr lang="en-US" sz="3200" b="1" dirty="0" err="1"/>
              <a:t>thoải</a:t>
            </a:r>
            <a:r>
              <a:rPr lang="en-US" sz="3200" b="1" dirty="0"/>
              <a:t>, </a:t>
            </a:r>
            <a:r>
              <a:rPr lang="en-US" sz="3200" b="1" dirty="0" err="1"/>
              <a:t>độ</a:t>
            </a:r>
            <a:r>
              <a:rPr lang="en-US" sz="3200" b="1" dirty="0"/>
              <a:t> </a:t>
            </a:r>
            <a:r>
              <a:rPr lang="en-US" sz="3200" b="1" dirty="0" err="1"/>
              <a:t>cao</a:t>
            </a:r>
            <a:r>
              <a:rPr lang="en-US" sz="3200" b="1" dirty="0"/>
              <a:t>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chân</a:t>
            </a:r>
            <a:r>
              <a:rPr lang="en-US" sz="3200" b="1" dirty="0"/>
              <a:t>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đỉnh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quá</a:t>
            </a:r>
            <a:r>
              <a:rPr lang="en-US" sz="3200" b="1" dirty="0"/>
              <a:t> 200m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gọi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90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blinds dir="vert"/>
      </p:transition>
    </mc:Choice>
    <mc:Fallback xmlns="">
      <p:transition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704214819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819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819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503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214503"/>
  <p:tag name="MH_LIBRARY" val="GRAPHIC"/>
  <p:tag name="MH_TYPE" val="Other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SubTitle"/>
  <p:tag name="MH" val="20170704213636"/>
  <p:tag name="MH_LIBRARY" val="GRAPHIC"/>
</p:tagLst>
</file>

<file path=ppt/theme/theme1.xml><?xml version="1.0" encoding="utf-8"?>
<a:theme xmlns:a="http://schemas.openxmlformats.org/drawingml/2006/main" name="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1417</TotalTime>
  <Words>1088</Words>
  <Application>Microsoft Office PowerPoint</Application>
  <PresentationFormat>Widescreen</PresentationFormat>
  <Paragraphs>188</Paragraphs>
  <Slides>25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等线</vt:lpstr>
      <vt:lpstr>Arial</vt:lpstr>
      <vt:lpstr>Times New Roman</vt:lpstr>
      <vt:lpstr>Verdana</vt:lpstr>
      <vt:lpstr>方正静蕾简体</vt:lpstr>
      <vt:lpstr>汉仪喵魂体W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phuclamn26@gmail.com</cp:lastModifiedBy>
  <cp:revision>95</cp:revision>
  <dcterms:created xsi:type="dcterms:W3CDTF">2017-07-04T12:34:02Z</dcterms:created>
  <dcterms:modified xsi:type="dcterms:W3CDTF">2024-06-17T13:22:09Z</dcterms:modified>
</cp:coreProperties>
</file>