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5.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13" r:id="rId5"/>
    <p:sldMasterId id="2147484002" r:id="rId6"/>
    <p:sldMasterId id="2147484015" r:id="rId7"/>
  </p:sldMasterIdLst>
  <p:notesMasterIdLst>
    <p:notesMasterId r:id="rId51"/>
  </p:notesMasterIdLst>
  <p:sldIdLst>
    <p:sldId id="311" r:id="rId8"/>
    <p:sldId id="257" r:id="rId9"/>
    <p:sldId id="258" r:id="rId10"/>
    <p:sldId id="259" r:id="rId11"/>
    <p:sldId id="260" r:id="rId12"/>
    <p:sldId id="261" r:id="rId13"/>
    <p:sldId id="263" r:id="rId14"/>
    <p:sldId id="264" r:id="rId15"/>
    <p:sldId id="265" r:id="rId16"/>
    <p:sldId id="266" r:id="rId17"/>
    <p:sldId id="267" r:id="rId18"/>
    <p:sldId id="304" r:id="rId19"/>
    <p:sldId id="305" r:id="rId20"/>
    <p:sldId id="306" r:id="rId21"/>
    <p:sldId id="307" r:id="rId22"/>
    <p:sldId id="309" r:id="rId23"/>
    <p:sldId id="310" r:id="rId24"/>
    <p:sldId id="275" r:id="rId25"/>
    <p:sldId id="277" r:id="rId26"/>
    <p:sldId id="278" r:id="rId27"/>
    <p:sldId id="279" r:id="rId28"/>
    <p:sldId id="280" r:id="rId29"/>
    <p:sldId id="281" r:id="rId30"/>
    <p:sldId id="282" r:id="rId31"/>
    <p:sldId id="283" r:id="rId32"/>
    <p:sldId id="284" r:id="rId33"/>
    <p:sldId id="285" r:id="rId34"/>
    <p:sldId id="286"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804AF2-B763-4BD1-82D5-B1DC63892431}" type="datetimeFigureOut">
              <a:rPr lang="en-US" smtClean="0"/>
              <a:t>6/17/2024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E6C195-934E-4C9E-9FA2-862BAC0E01FF}" type="slidenum">
              <a:rPr lang="en-US" smtClean="0"/>
              <a:t>‹#›</a:t>
            </a:fld>
            <a:endParaRPr lang="en-US"/>
          </a:p>
        </p:txBody>
      </p:sp>
    </p:spTree>
    <p:extLst>
      <p:ext uri="{BB962C8B-B14F-4D97-AF65-F5344CB8AC3E}">
        <p14:creationId xmlns:p14="http://schemas.microsoft.com/office/powerpoint/2010/main" val="201494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6</a:t>
            </a:fld>
            <a:endParaRPr lang="vi-VN">
              <a:solidFill>
                <a:prstClr val="black"/>
              </a:solidFill>
            </a:endParaRPr>
          </a:p>
        </p:txBody>
      </p:sp>
    </p:spTree>
    <p:extLst>
      <p:ext uri="{BB962C8B-B14F-4D97-AF65-F5344CB8AC3E}">
        <p14:creationId xmlns:p14="http://schemas.microsoft.com/office/powerpoint/2010/main" val="124037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929DF570-901B-469F-A7EE-ED58B5A4D05E}"/>
              </a:ext>
            </a:extLst>
          </p:cNvPr>
          <p:cNvSpPr>
            <a:spLocks noGrp="1" noRot="1" noChangeAspect="1" noTextEdit="1"/>
          </p:cNvSpPr>
          <p:nvPr>
            <p:ph type="sldImg"/>
          </p:nvPr>
        </p:nvSpPr>
        <p:spPr>
          <a:xfrm>
            <a:off x="1371600" y="1143000"/>
            <a:ext cx="4114800" cy="3086100"/>
          </a:xfrm>
          <a:ln/>
        </p:spPr>
      </p:sp>
      <p:sp>
        <p:nvSpPr>
          <p:cNvPr id="57347" name="Notes Placeholder 2">
            <a:extLst>
              <a:ext uri="{FF2B5EF4-FFF2-40B4-BE49-F238E27FC236}">
                <a16:creationId xmlns:a16="http://schemas.microsoft.com/office/drawing/2014/main" id="{0D781DB1-4677-4AE7-8A5B-2044E27727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a16="http://schemas.microsoft.com/office/drawing/2014/main" id="{7A489EFA-BE28-48A9-A82F-86BD7CB4CD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B8E10F79-7E65-4264-8A3C-BEF81EA453C7}" type="slidenum">
              <a:rPr lang="en-US" altLang="en-US" smtClean="0">
                <a:solidFill>
                  <a:srgbClr val="000000"/>
                </a:solidFill>
              </a:rPr>
              <a:pPr fontAlgn="base">
                <a:spcBef>
                  <a:spcPct val="0"/>
                </a:spcBef>
                <a:spcAft>
                  <a:spcPct val="0"/>
                </a:spcAft>
                <a:defRPr/>
              </a:pPr>
              <a:t>10</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B64FFDB-34BF-475B-817B-8F210EB91813}"/>
              </a:ext>
            </a:extLst>
          </p:cNvPr>
          <p:cNvSpPr>
            <a:spLocks noGrp="1" noRot="1" noChangeAspect="1" noTextEdit="1"/>
          </p:cNvSpPr>
          <p:nvPr>
            <p:ph type="sldImg"/>
          </p:nvPr>
        </p:nvSpPr>
        <p:spPr>
          <a:xfrm>
            <a:off x="1371600" y="1143000"/>
            <a:ext cx="4114800" cy="3086100"/>
          </a:xfrm>
          <a:ln/>
        </p:spPr>
      </p:sp>
      <p:sp>
        <p:nvSpPr>
          <p:cNvPr id="61443" name="Notes Placeholder 2">
            <a:extLst>
              <a:ext uri="{FF2B5EF4-FFF2-40B4-BE49-F238E27FC236}">
                <a16:creationId xmlns:a16="http://schemas.microsoft.com/office/drawing/2014/main"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14</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025DDA9-1115-49AB-8061-C62A8CE752A3}"/>
              </a:ext>
            </a:extLst>
          </p:cNvPr>
          <p:cNvSpPr>
            <a:spLocks noGrp="1" noRot="1" noChangeAspect="1" noTextEdit="1"/>
          </p:cNvSpPr>
          <p:nvPr>
            <p:ph type="sldImg"/>
          </p:nvPr>
        </p:nvSpPr>
        <p:spPr>
          <a:xfrm>
            <a:off x="1371600" y="1143000"/>
            <a:ext cx="4114800" cy="3086100"/>
          </a:xfrm>
          <a:ln/>
        </p:spPr>
      </p:sp>
      <p:sp>
        <p:nvSpPr>
          <p:cNvPr id="63491" name="Notes Placeholder 2">
            <a:extLst>
              <a:ext uri="{FF2B5EF4-FFF2-40B4-BE49-F238E27FC236}">
                <a16:creationId xmlns:a16="http://schemas.microsoft.com/office/drawing/2014/main" id="{1737279A-AA18-4681-AB17-E3E902E9BC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3492" name="Slide Number Placeholder 3">
            <a:extLst>
              <a:ext uri="{FF2B5EF4-FFF2-40B4-BE49-F238E27FC236}">
                <a16:creationId xmlns:a16="http://schemas.microsoft.com/office/drawing/2014/main" id="{1D2C1F43-8F0E-4749-8184-60F75EACD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A28E7F9E-6389-4F77-B3AD-EE51E869E186}" type="slidenum">
              <a:rPr lang="en-US" altLang="en-US" smtClean="0">
                <a:solidFill>
                  <a:srgbClr val="000000"/>
                </a:solidFill>
              </a:rPr>
              <a:pPr fontAlgn="base">
                <a:spcBef>
                  <a:spcPct val="0"/>
                </a:spcBef>
                <a:spcAft>
                  <a:spcPct val="0"/>
                </a:spcAft>
                <a:defRPr/>
              </a:pPr>
              <a:t>15</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19</a:t>
            </a:fld>
            <a:endParaRPr lang="vi-VN">
              <a:solidFill>
                <a:prstClr val="black"/>
              </a:solidFill>
            </a:endParaRPr>
          </a:p>
        </p:txBody>
      </p:sp>
    </p:spTree>
    <p:extLst>
      <p:ext uri="{BB962C8B-B14F-4D97-AF65-F5344CB8AC3E}">
        <p14:creationId xmlns:p14="http://schemas.microsoft.com/office/powerpoint/2010/main" val="304101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2955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222029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895260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6353785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6023081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3669267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32344190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34711640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1208214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2192868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39483708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2024/6/17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555429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978575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2024/6/17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9970390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2024/6/17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8510078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2024/6/17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37306729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2024/6/17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5549796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5263571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5347052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6000536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0141731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40227604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491243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9079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567076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6977767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31729723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4833780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40716399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30751946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40779033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4817398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9978417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a:latin typeface="Arial" pitchFamily="34" charset="0"/>
              <a:cs typeface="Arial" pitchFamily="34" charset="0"/>
            </a:endParaRPr>
          </a:p>
        </p:txBody>
      </p:sp>
    </p:spTree>
    <p:extLst>
      <p:ext uri="{BB962C8B-B14F-4D97-AF65-F5344CB8AC3E}">
        <p14:creationId xmlns:p14="http://schemas.microsoft.com/office/powerpoint/2010/main" val="1608624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111A61-7569-4286-8CCE-B01ADDD8B4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0CB9FCAD-83C3-44FA-BCC5-42FAB5ADCF8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65CDD13-7160-43EE-8CEB-6CD377B71E20}"/>
              </a:ext>
            </a:extLst>
          </p:cNvPr>
          <p:cNvSpPr>
            <a:spLocks noGrp="1" noChangeArrowheads="1"/>
          </p:cNvSpPr>
          <p:nvPr>
            <p:ph type="sldNum" sz="quarter" idx="12"/>
          </p:nvPr>
        </p:nvSpPr>
        <p:spPr>
          <a:ln/>
        </p:spPr>
        <p:txBody>
          <a:bodyPr/>
          <a:lstStyle>
            <a:lvl1pPr>
              <a:defRPr/>
            </a:lvl1pPr>
          </a:lstStyle>
          <a:p>
            <a:fld id="{D828B0ED-EDA9-4912-A6C1-ABB642B4FA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02352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2024/6/17</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3852773900"/>
      </p:ext>
    </p:extLst>
  </p:cSld>
  <p:clrMapOvr>
    <a:masterClrMapping/>
  </p:clrMapOvr>
  <p:transition spd="slow" advTm="3000">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2024/6/17</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3055576365"/>
      </p:ext>
    </p:extLst>
  </p:cSld>
  <p:clrMapOvr>
    <a:masterClrMapping/>
  </p:clrMapOvr>
  <p:transition spd="slow" advTm="3000">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2024/6/17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2027624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336987"/>
      </p:ext>
    </p:extLst>
  </p:cSld>
  <p:clrMapOvr>
    <a:masterClrMapping/>
  </p:clrMapOvr>
  <p:transition spd="slow" advClick="0" advTm="4000">
    <p:comb/>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14484"/>
      </p:ext>
    </p:extLst>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230548764"/>
      </p:ext>
    </p:extLst>
  </p:cSld>
  <p:clrMapOvr>
    <a:masterClrMapping/>
  </p:clrMapOvr>
  <p:transition spd="slow"/>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4524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2024/6/17</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2229734585"/>
      </p:ext>
    </p:extLst>
  </p:cSld>
  <p:clrMapOvr>
    <a:masterClrMapping/>
  </p:clrMapOvr>
  <p:transition spd="slow" advTm="3000">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2024/6/17</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2043444856"/>
      </p:ext>
    </p:extLst>
  </p:cSld>
  <p:clrMapOvr>
    <a:masterClrMapping/>
  </p:clrMapOvr>
  <p:transition spd="slow" advTm="3000">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2024/6/17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1655523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80A2A7-F21A-4F5D-89BD-7B98B2A99C7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215E7F9-2425-46D0-A995-7CF5AB27F04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C6E0E90-D594-4BAA-B3D8-850C3991774C}"/>
              </a:ext>
            </a:extLst>
          </p:cNvPr>
          <p:cNvSpPr>
            <a:spLocks noGrp="1" noChangeArrowheads="1"/>
          </p:cNvSpPr>
          <p:nvPr>
            <p:ph type="sldNum" sz="quarter" idx="12"/>
          </p:nvPr>
        </p:nvSpPr>
        <p:spPr>
          <a:ln/>
        </p:spPr>
        <p:txBody>
          <a:bodyPr/>
          <a:lstStyle>
            <a:lvl1pPr>
              <a:defRPr/>
            </a:lvl1pPr>
          </a:lstStyle>
          <a:p>
            <a:fld id="{7DCA0353-9F57-40DA-8703-E8D1D5CA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367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2024/6/17</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450204774"/>
      </p:ext>
    </p:extLst>
  </p:cSld>
  <p:clrMapOvr>
    <a:masterClrMapping/>
  </p:clrMapOvr>
  <p:transition spd="slow" advTm="3000">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2024/6/17</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618910407"/>
      </p:ext>
    </p:extLst>
  </p:cSld>
  <p:clrMapOvr>
    <a:masterClrMapping/>
  </p:clrMapOvr>
  <p:transition spd="slow" advTm="3000">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2024/6/17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18220236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2024/6/17</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643873"/>
      </p:ext>
    </p:extLst>
  </p:cSld>
  <p:clrMapOvr>
    <a:masterClrMapping/>
  </p:clrMapOvr>
  <p:transition spd="slow" advTm="3000">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2024/6/17</a:t>
            </a:fld>
            <a:endParaRPr lang="zh-CN" altLang="en-US">
              <a:latin typeface="Arial" pitchFamily="34" charset="0"/>
              <a:cs typeface="Arial" pitchFamily="34" charset="0"/>
            </a:endParaRPr>
          </a:p>
        </p:txBody>
      </p:sp>
      <p:sp>
        <p:nvSpPr>
          <p:cNvPr id="3" name="页脚占位符 4"/>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2192363881"/>
      </p:ext>
    </p:extLst>
  </p:cSld>
  <p:clrMapOvr>
    <a:masterClrMapping/>
  </p:clrMapOvr>
  <p:transition spd="slow" advTm="3000">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2024/6/17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37140853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2024/6/17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33332673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376479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85261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28748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1BE1F2B-2287-4B55-92A6-44D881B666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671591B-9AC0-4069-A232-E972231CF2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B273C88-4B9D-4504-A185-278AB218D429}"/>
              </a:ext>
            </a:extLst>
          </p:cNvPr>
          <p:cNvSpPr>
            <a:spLocks noGrp="1" noChangeArrowheads="1"/>
          </p:cNvSpPr>
          <p:nvPr>
            <p:ph type="sldNum" sz="quarter" idx="12"/>
          </p:nvPr>
        </p:nvSpPr>
        <p:spPr>
          <a:ln/>
        </p:spPr>
        <p:txBody>
          <a:bodyPr/>
          <a:lstStyle>
            <a:lvl1pPr>
              <a:defRPr/>
            </a:lvl1pPr>
          </a:lstStyle>
          <a:p>
            <a:fld id="{AE417C0E-2FE2-4008-8157-D201F4A000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95752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35628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331687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3457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322208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45748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4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473803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977984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813397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3682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4D9839-9F0E-459F-B628-143F160DEC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8370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2D7BBF3-6690-488D-BBC1-4B1935887BB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A8B83B17-BFC6-4A85-A085-E9F451CCEF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134EC2C-1C46-4CF0-B5A2-44734FCF74A1}"/>
              </a:ext>
            </a:extLst>
          </p:cNvPr>
          <p:cNvSpPr>
            <a:spLocks noGrp="1" noChangeArrowheads="1"/>
          </p:cNvSpPr>
          <p:nvPr>
            <p:ph type="sldNum" sz="quarter" idx="12"/>
          </p:nvPr>
        </p:nvSpPr>
        <p:spPr>
          <a:ln/>
        </p:spPr>
        <p:txBody>
          <a:bodyPr/>
          <a:lstStyle>
            <a:lvl1pPr>
              <a:defRPr/>
            </a:lvl1pPr>
          </a:lstStyle>
          <a:p>
            <a:fld id="{9A7470CA-71CC-4A65-8920-27C8F7BC8C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90242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45B02E-9D7D-428C-9376-D034872351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74812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E49C6E-0C9E-4E60-A898-11CEEDB30D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92847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B60ECC-1513-4422-9871-880722EDE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73277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E52B99D-D31A-444C-8BE7-019560BA26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1190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F1C3BA-18DF-4DC2-89A7-1BE24FD016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5559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2F775F9-409F-4AA2-848A-5F9F7BAD87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1246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833A7D-67B2-4FA3-851C-0A06C54F24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6202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05E751-0DEB-4249-B8C6-2993B9A20C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7193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D9DBD3-F949-4188-B6CD-5AFF93150F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1153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A6BE61-91F2-4B59-924A-43B7E27B06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3823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5529F2-108E-4935-BA9E-F923448BDF4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E164B726-8D2E-4148-A766-2A0A99E260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0D72791C-06EF-4E4F-8BFD-43BC706B6DF3}"/>
              </a:ext>
            </a:extLst>
          </p:cNvPr>
          <p:cNvSpPr>
            <a:spLocks noGrp="1" noChangeArrowheads="1"/>
          </p:cNvSpPr>
          <p:nvPr>
            <p:ph type="sldNum" sz="quarter" idx="12"/>
          </p:nvPr>
        </p:nvSpPr>
        <p:spPr>
          <a:ln/>
        </p:spPr>
        <p:txBody>
          <a:bodyPr/>
          <a:lstStyle>
            <a:lvl1pPr>
              <a:defRPr/>
            </a:lvl1pPr>
          </a:lstStyle>
          <a:p>
            <a:fld id="{5C3643E2-0939-4C3E-9A38-B42534E38D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838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8A9E43-7BDB-4193-8835-D9EF41E1FC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F3BF6267-BBAE-4B16-86A7-063A440D49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2A0A674-ABB5-44B7-8A00-D8EC7C7CAE06}"/>
              </a:ext>
            </a:extLst>
          </p:cNvPr>
          <p:cNvSpPr>
            <a:spLocks noGrp="1" noChangeArrowheads="1"/>
          </p:cNvSpPr>
          <p:nvPr>
            <p:ph type="sldNum" sz="quarter" idx="12"/>
          </p:nvPr>
        </p:nvSpPr>
        <p:spPr>
          <a:ln/>
        </p:spPr>
        <p:txBody>
          <a:bodyPr/>
          <a:lstStyle>
            <a:lvl1pPr>
              <a:defRPr/>
            </a:lvl1pPr>
          </a:lstStyle>
          <a:p>
            <a:fld id="{43831593-A0FB-4CA7-BE6D-83B122CE7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764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FCA437-C9E4-437B-ADD2-0D990F1002B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789D3F87-45BC-4796-A5C8-9D6C356177D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21631AF7-734A-4058-92A9-1EB07F4C3AD7}"/>
              </a:ext>
            </a:extLst>
          </p:cNvPr>
          <p:cNvSpPr>
            <a:spLocks noGrp="1" noChangeArrowheads="1"/>
          </p:cNvSpPr>
          <p:nvPr>
            <p:ph type="sldNum" sz="quarter" idx="12"/>
          </p:nvPr>
        </p:nvSpPr>
        <p:spPr>
          <a:ln/>
        </p:spPr>
        <p:txBody>
          <a:bodyPr/>
          <a:lstStyle>
            <a:lvl1pPr>
              <a:defRPr/>
            </a:lvl1pPr>
          </a:lstStyle>
          <a:p>
            <a:fld id="{5ED8A1F4-4B53-44CD-A7FF-02BA20CA3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24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13078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4F7343-0A56-4BAB-BFCC-4518794E874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1EA9E371-3AB2-44E7-92E3-50C720A8C43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E5A6D34C-1560-4597-882E-0A0E246226CC}"/>
              </a:ext>
            </a:extLst>
          </p:cNvPr>
          <p:cNvSpPr>
            <a:spLocks noGrp="1" noChangeArrowheads="1"/>
          </p:cNvSpPr>
          <p:nvPr>
            <p:ph type="sldNum" sz="quarter" idx="12"/>
          </p:nvPr>
        </p:nvSpPr>
        <p:spPr>
          <a:ln/>
        </p:spPr>
        <p:txBody>
          <a:bodyPr/>
          <a:lstStyle>
            <a:lvl1pPr>
              <a:defRPr/>
            </a:lvl1pPr>
          </a:lstStyle>
          <a:p>
            <a:fld id="{7A16E76D-267A-425E-8807-CD2DE01BCD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589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14E375-E52C-47E2-A971-06AC531D640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AF7E0CC6-C349-48B1-A163-A55A110CFAE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2D4FDFE-A17D-421E-9D06-A1345B317E67}"/>
              </a:ext>
            </a:extLst>
          </p:cNvPr>
          <p:cNvSpPr>
            <a:spLocks noGrp="1" noChangeArrowheads="1"/>
          </p:cNvSpPr>
          <p:nvPr>
            <p:ph type="sldNum" sz="quarter" idx="12"/>
          </p:nvPr>
        </p:nvSpPr>
        <p:spPr>
          <a:ln/>
        </p:spPr>
        <p:txBody>
          <a:bodyPr/>
          <a:lstStyle>
            <a:lvl1pPr>
              <a:defRPr/>
            </a:lvl1pPr>
          </a:lstStyle>
          <a:p>
            <a:fld id="{AB416BBD-E58D-424C-B503-5E5EF786A4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9223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62E44F-6257-4F64-B0AE-A0F9000D591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6247532E-1905-4370-B883-54FF8A73D83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E5FE6274-4434-4261-B285-120212018C03}"/>
              </a:ext>
            </a:extLst>
          </p:cNvPr>
          <p:cNvSpPr>
            <a:spLocks noGrp="1" noChangeArrowheads="1"/>
          </p:cNvSpPr>
          <p:nvPr>
            <p:ph type="sldNum" sz="quarter" idx="12"/>
          </p:nvPr>
        </p:nvSpPr>
        <p:spPr>
          <a:ln/>
        </p:spPr>
        <p:txBody>
          <a:bodyPr/>
          <a:lstStyle>
            <a:lvl1pPr>
              <a:defRPr/>
            </a:lvl1pPr>
          </a:lstStyle>
          <a:p>
            <a:fld id="{395261E7-14A7-43FD-8FFA-4623463D3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95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197446-49D9-444E-A711-62A9D6CB548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18AB5CB-79B9-4923-A2EC-D1F9D34A157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399CFDF8-887C-4D7F-881D-76FC8625C982}"/>
              </a:ext>
            </a:extLst>
          </p:cNvPr>
          <p:cNvSpPr>
            <a:spLocks noGrp="1" noChangeArrowheads="1"/>
          </p:cNvSpPr>
          <p:nvPr>
            <p:ph type="sldNum" sz="quarter" idx="12"/>
          </p:nvPr>
        </p:nvSpPr>
        <p:spPr>
          <a:ln/>
        </p:spPr>
        <p:txBody>
          <a:bodyPr/>
          <a:lstStyle>
            <a:lvl1pPr>
              <a:defRPr/>
            </a:lvl1pPr>
          </a:lstStyle>
          <a:p>
            <a:fld id="{D451BA04-EAA9-4320-829D-36791C4F70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6467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6"/>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3528B64-EDEC-446B-8D1C-542A53B321A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D96BBA84-A3E5-4331-81C8-E926630E3F2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99AAED0-C312-471D-9C6B-F85376ED19DC}"/>
              </a:ext>
            </a:extLst>
          </p:cNvPr>
          <p:cNvSpPr>
            <a:spLocks noGrp="1" noChangeArrowheads="1"/>
          </p:cNvSpPr>
          <p:nvPr>
            <p:ph type="sldNum" sz="quarter" idx="12"/>
          </p:nvPr>
        </p:nvSpPr>
        <p:spPr>
          <a:ln/>
        </p:spPr>
        <p:txBody>
          <a:bodyPr/>
          <a:lstStyle>
            <a:lvl1pPr>
              <a:defRPr/>
            </a:lvl1pPr>
          </a:lstStyle>
          <a:p>
            <a:fld id="{AB69B89E-E227-4556-8293-ADD6E7D483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550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498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1886206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1718084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3709961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3602870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8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1740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3633664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4032253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939927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752128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1542590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3773899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2615160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76307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122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7"/>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9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8218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35644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57842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16223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79608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3074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77834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24557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99960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54345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86037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940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9769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958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5820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5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009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0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58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4620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091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85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60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239670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370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60"/>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6/17/2024</a:t>
            </a:fld>
            <a:endParaRPr lang="en-US"/>
          </a:p>
        </p:txBody>
      </p:sp>
      <p:sp>
        <p:nvSpPr>
          <p:cNvPr id="5" name="Footer Placeholder 4"/>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a:cs typeface="Arial" pitchFamily="34" charset="0"/>
            </a:endParaRPr>
          </a:p>
        </p:txBody>
      </p:sp>
    </p:spTree>
    <p:extLst>
      <p:ext uri="{BB962C8B-B14F-4D97-AF65-F5344CB8AC3E}">
        <p14:creationId xmlns:p14="http://schemas.microsoft.com/office/powerpoint/2010/main" val="2327467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252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10320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7045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2485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74522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19790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17037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3703548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83209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693775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5144522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42261561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03840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483311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3141909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0646414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7539606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837001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476002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12758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4402356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2853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4847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7709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9879594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2236308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565512"/>
      </p:ext>
    </p:extLst>
  </p:cSld>
  <p:clrMapOvr>
    <a:masterClrMapping/>
  </p:clrMapOvr>
  <p:transition spd="slow" advClick="0" advTm="0">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5912309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4259" y="6042048"/>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09" y="6042048"/>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73" y="6042048"/>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a:cs typeface="Arial" pitchFamily="34" charset="0"/>
            </a:endParaRPr>
          </a:p>
        </p:txBody>
      </p:sp>
    </p:spTree>
    <p:extLst>
      <p:ext uri="{BB962C8B-B14F-4D97-AF65-F5344CB8AC3E}">
        <p14:creationId xmlns:p14="http://schemas.microsoft.com/office/powerpoint/2010/main" val="9435875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2024/6/17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3384758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17/06/2024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617394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2024/6/17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a:latin typeface="Arial" pitchFamily="34" charset="0"/>
              <a:cs typeface="Arial" pitchFamily="34" charset="0"/>
            </a:endParaRPr>
          </a:p>
        </p:txBody>
      </p:sp>
    </p:spTree>
    <p:extLst>
      <p:ext uri="{BB962C8B-B14F-4D97-AF65-F5344CB8AC3E}">
        <p14:creationId xmlns:p14="http://schemas.microsoft.com/office/powerpoint/2010/main" val="27338865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0506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358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9402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5573912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27775312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8669327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7749768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148756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2024/6/17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a:cs typeface="Arial" pitchFamily="34" charset="0"/>
            </a:endParaRPr>
          </a:p>
        </p:txBody>
      </p:sp>
    </p:spTree>
    <p:extLst>
      <p:ext uri="{BB962C8B-B14F-4D97-AF65-F5344CB8AC3E}">
        <p14:creationId xmlns:p14="http://schemas.microsoft.com/office/powerpoint/2010/main" val="853639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75.xml"/><Relationship Id="rId21" Type="http://schemas.openxmlformats.org/officeDocument/2006/relationships/slideLayout" Target="../slideLayouts/slideLayout70.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63" Type="http://schemas.openxmlformats.org/officeDocument/2006/relationships/slideLayout" Target="../slideLayouts/slideLayout112.xml"/><Relationship Id="rId68" Type="http://schemas.openxmlformats.org/officeDocument/2006/relationships/slideLayout" Target="../slideLayouts/slideLayout117.xml"/><Relationship Id="rId84" Type="http://schemas.openxmlformats.org/officeDocument/2006/relationships/slideLayout" Target="../slideLayouts/slideLayout133.xml"/><Relationship Id="rId89" Type="http://schemas.openxmlformats.org/officeDocument/2006/relationships/slideLayout" Target="../slideLayouts/slideLayout138.xml"/><Relationship Id="rId7" Type="http://schemas.openxmlformats.org/officeDocument/2006/relationships/slideLayout" Target="../slideLayouts/slideLayout56.xml"/><Relationship Id="rId71" Type="http://schemas.openxmlformats.org/officeDocument/2006/relationships/slideLayout" Target="../slideLayouts/slideLayout120.xml"/><Relationship Id="rId92" Type="http://schemas.openxmlformats.org/officeDocument/2006/relationships/slideLayout" Target="../slideLayouts/slideLayout141.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3" Type="http://schemas.openxmlformats.org/officeDocument/2006/relationships/slideLayout" Target="../slideLayouts/slideLayout102.xml"/><Relationship Id="rId58" Type="http://schemas.openxmlformats.org/officeDocument/2006/relationships/slideLayout" Target="../slideLayouts/slideLayout107.xml"/><Relationship Id="rId66" Type="http://schemas.openxmlformats.org/officeDocument/2006/relationships/slideLayout" Target="../slideLayouts/slideLayout115.xml"/><Relationship Id="rId74" Type="http://schemas.openxmlformats.org/officeDocument/2006/relationships/slideLayout" Target="../slideLayouts/slideLayout123.xml"/><Relationship Id="rId79" Type="http://schemas.openxmlformats.org/officeDocument/2006/relationships/slideLayout" Target="../slideLayouts/slideLayout128.xml"/><Relationship Id="rId87" Type="http://schemas.openxmlformats.org/officeDocument/2006/relationships/slideLayout" Target="../slideLayouts/slideLayout136.xml"/><Relationship Id="rId102" Type="http://schemas.openxmlformats.org/officeDocument/2006/relationships/image" Target="../media/image4.emf"/><Relationship Id="rId5" Type="http://schemas.openxmlformats.org/officeDocument/2006/relationships/slideLayout" Target="../slideLayouts/slideLayout54.xml"/><Relationship Id="rId61" Type="http://schemas.openxmlformats.org/officeDocument/2006/relationships/slideLayout" Target="../slideLayouts/slideLayout110.xml"/><Relationship Id="rId82" Type="http://schemas.openxmlformats.org/officeDocument/2006/relationships/slideLayout" Target="../slideLayouts/slideLayout131.xml"/><Relationship Id="rId90" Type="http://schemas.openxmlformats.org/officeDocument/2006/relationships/slideLayout" Target="../slideLayouts/slideLayout139.xml"/><Relationship Id="rId95" Type="http://schemas.openxmlformats.org/officeDocument/2006/relationships/slideLayout" Target="../slideLayouts/slideLayout144.xml"/><Relationship Id="rId19" Type="http://schemas.openxmlformats.org/officeDocument/2006/relationships/slideLayout" Target="../slideLayouts/slideLayout6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56" Type="http://schemas.openxmlformats.org/officeDocument/2006/relationships/slideLayout" Target="../slideLayouts/slideLayout105.xml"/><Relationship Id="rId64" Type="http://schemas.openxmlformats.org/officeDocument/2006/relationships/slideLayout" Target="../slideLayouts/slideLayout113.xml"/><Relationship Id="rId69" Type="http://schemas.openxmlformats.org/officeDocument/2006/relationships/slideLayout" Target="../slideLayouts/slideLayout118.xml"/><Relationship Id="rId77" Type="http://schemas.openxmlformats.org/officeDocument/2006/relationships/slideLayout" Target="../slideLayouts/slideLayout126.xml"/><Relationship Id="rId100" Type="http://schemas.openxmlformats.org/officeDocument/2006/relationships/image" Target="../media/image2.emf"/><Relationship Id="rId105" Type="http://schemas.openxmlformats.org/officeDocument/2006/relationships/image" Target="../media/image7.emf"/><Relationship Id="rId8" Type="http://schemas.openxmlformats.org/officeDocument/2006/relationships/slideLayout" Target="../slideLayouts/slideLayout5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80" Type="http://schemas.openxmlformats.org/officeDocument/2006/relationships/slideLayout" Target="../slideLayouts/slideLayout129.xml"/><Relationship Id="rId85" Type="http://schemas.openxmlformats.org/officeDocument/2006/relationships/slideLayout" Target="../slideLayouts/slideLayout134.xml"/><Relationship Id="rId93" Type="http://schemas.openxmlformats.org/officeDocument/2006/relationships/slideLayout" Target="../slideLayouts/slideLayout142.xml"/><Relationship Id="rId98" Type="http://schemas.openxmlformats.org/officeDocument/2006/relationships/theme" Target="../theme/theme5.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59" Type="http://schemas.openxmlformats.org/officeDocument/2006/relationships/slideLayout" Target="../slideLayouts/slideLayout108.xml"/><Relationship Id="rId67" Type="http://schemas.openxmlformats.org/officeDocument/2006/relationships/slideLayout" Target="../slideLayouts/slideLayout116.xml"/><Relationship Id="rId103" Type="http://schemas.openxmlformats.org/officeDocument/2006/relationships/image" Target="../media/image5.emf"/><Relationship Id="rId20" Type="http://schemas.openxmlformats.org/officeDocument/2006/relationships/slideLayout" Target="../slideLayouts/slideLayout69.xml"/><Relationship Id="rId41" Type="http://schemas.openxmlformats.org/officeDocument/2006/relationships/slideLayout" Target="../slideLayouts/slideLayout90.xml"/><Relationship Id="rId54" Type="http://schemas.openxmlformats.org/officeDocument/2006/relationships/slideLayout" Target="../slideLayouts/slideLayout103.xml"/><Relationship Id="rId62" Type="http://schemas.openxmlformats.org/officeDocument/2006/relationships/slideLayout" Target="../slideLayouts/slideLayout111.xml"/><Relationship Id="rId70" Type="http://schemas.openxmlformats.org/officeDocument/2006/relationships/slideLayout" Target="../slideLayouts/slideLayout119.xml"/><Relationship Id="rId75" Type="http://schemas.openxmlformats.org/officeDocument/2006/relationships/slideLayout" Target="../slideLayouts/slideLayout124.xml"/><Relationship Id="rId83" Type="http://schemas.openxmlformats.org/officeDocument/2006/relationships/slideLayout" Target="../slideLayouts/slideLayout132.xml"/><Relationship Id="rId88" Type="http://schemas.openxmlformats.org/officeDocument/2006/relationships/slideLayout" Target="../slideLayouts/slideLayout137.xml"/><Relationship Id="rId91" Type="http://schemas.openxmlformats.org/officeDocument/2006/relationships/slideLayout" Target="../slideLayouts/slideLayout140.xml"/><Relationship Id="rId96" Type="http://schemas.openxmlformats.org/officeDocument/2006/relationships/slideLayout" Target="../slideLayouts/slideLayout14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57" Type="http://schemas.openxmlformats.org/officeDocument/2006/relationships/slideLayout" Target="../slideLayouts/slideLayout106.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slideLayout" Target="../slideLayouts/slideLayout101.xml"/><Relationship Id="rId60" Type="http://schemas.openxmlformats.org/officeDocument/2006/relationships/slideLayout" Target="../slideLayouts/slideLayout109.xml"/><Relationship Id="rId65" Type="http://schemas.openxmlformats.org/officeDocument/2006/relationships/slideLayout" Target="../slideLayouts/slideLayout114.xml"/><Relationship Id="rId73" Type="http://schemas.openxmlformats.org/officeDocument/2006/relationships/slideLayout" Target="../slideLayouts/slideLayout122.xml"/><Relationship Id="rId78" Type="http://schemas.openxmlformats.org/officeDocument/2006/relationships/slideLayout" Target="../slideLayouts/slideLayout127.xml"/><Relationship Id="rId81" Type="http://schemas.openxmlformats.org/officeDocument/2006/relationships/slideLayout" Target="../slideLayouts/slideLayout130.xml"/><Relationship Id="rId86" Type="http://schemas.openxmlformats.org/officeDocument/2006/relationships/slideLayout" Target="../slideLayouts/slideLayout135.xml"/><Relationship Id="rId94" Type="http://schemas.openxmlformats.org/officeDocument/2006/relationships/slideLayout" Target="../slideLayouts/slideLayout143.xml"/><Relationship Id="rId99" Type="http://schemas.openxmlformats.org/officeDocument/2006/relationships/image" Target="../media/image1.emf"/><Relationship Id="rId101" Type="http://schemas.openxmlformats.org/officeDocument/2006/relationships/image" Target="../media/image3.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9" Type="http://schemas.openxmlformats.org/officeDocument/2006/relationships/slideLayout" Target="../slideLayouts/slideLayout88.xml"/><Relationship Id="rId34" Type="http://schemas.openxmlformats.org/officeDocument/2006/relationships/slideLayout" Target="../slideLayouts/slideLayout83.xml"/><Relationship Id="rId50" Type="http://schemas.openxmlformats.org/officeDocument/2006/relationships/slideLayout" Target="../slideLayouts/slideLayout99.xml"/><Relationship Id="rId55" Type="http://schemas.openxmlformats.org/officeDocument/2006/relationships/slideLayout" Target="../slideLayouts/slideLayout104.xml"/><Relationship Id="rId76" Type="http://schemas.openxmlformats.org/officeDocument/2006/relationships/slideLayout" Target="../slideLayouts/slideLayout125.xml"/><Relationship Id="rId97" Type="http://schemas.openxmlformats.org/officeDocument/2006/relationships/slideLayout" Target="../slideLayouts/slideLayout146.xml"/><Relationship Id="rId104" Type="http://schemas.openxmlformats.org/officeDocument/2006/relationships/image" Target="../media/image6.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6.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6/17/2024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9855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EA7F4F-5431-4BAE-AFDB-2E2EA54A90C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ABAC0F5-EBCF-4124-A1FF-C23390B09782}"/>
              </a:ext>
            </a:extLst>
          </p:cNvPr>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AC9923D-EDCB-48E4-BDA3-6435CDDDED0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EA1B207A-BEE9-4D68-9C4A-059EA8E248B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9073B236-F336-474C-8D91-918B4ED4431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6DA600-6AAB-445B-A075-A7DE036BC5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476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0DF8AB3-2DD9-4CA7-95AE-3F60014DC59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69038F-D7BC-45C5-9FE6-46922B6759A6}"/>
              </a:ext>
            </a:extLst>
          </p:cNvPr>
          <p:cNvSpPr>
            <a:spLocks noGrp="1"/>
          </p:cNvSpPr>
          <p:nvPr>
            <p:ph type="dt" sz="half" idx="2"/>
          </p:nvPr>
        </p:nvSpPr>
        <p:spPr>
          <a:xfrm>
            <a:off x="457200" y="635638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id="{1E362686-067F-490A-A0DC-A667DAEA8400}"/>
              </a:ext>
            </a:extLst>
          </p:cNvPr>
          <p:cNvSpPr>
            <a:spLocks noGrp="1"/>
          </p:cNvSpPr>
          <p:nvPr>
            <p:ph type="ftr" sz="quarter" idx="3"/>
          </p:nvPr>
        </p:nvSpPr>
        <p:spPr>
          <a:xfrm>
            <a:off x="3124200" y="635638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id="{BC67A6AE-F192-41A1-8EDA-461BBC8C8650}"/>
              </a:ext>
            </a:extLst>
          </p:cNvPr>
          <p:cNvSpPr>
            <a:spLocks noGrp="1"/>
          </p:cNvSpPr>
          <p:nvPr>
            <p:ph type="sldNum" sz="quarter" idx="4"/>
          </p:nvPr>
        </p:nvSpPr>
        <p:spPr>
          <a:xfrm>
            <a:off x="6553200" y="635638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31890577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6/17/2024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55423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99">
            <a:extLst>
              <a:ext uri="{28A0092B-C50C-407E-A947-70E740481C1C}">
                <a14:useLocalDpi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100">
            <a:extLst>
              <a:ext uri="{28A0092B-C50C-407E-A947-70E740481C1C}">
                <a14:useLocalDpi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101">
            <a:extLst>
              <a:ext uri="{28A0092B-C50C-407E-A947-70E740481C1C}">
                <a14:useLocalDpi xmlns:a14="http://schemas.microsoft.com/office/drawing/2010/main" val="0"/>
              </a:ext>
            </a:extLst>
          </a:blip>
          <a:srcRect/>
          <a:stretch>
            <a:fillRect/>
          </a:stretch>
        </p:blipFill>
        <p:spPr bwMode="auto">
          <a:xfrm>
            <a:off x="260759" y="5437211"/>
            <a:ext cx="46791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102">
            <a:extLst>
              <a:ext uri="{28A0092B-C50C-407E-A947-70E740481C1C}">
                <a14:useLocalDpi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103">
            <a:extLst>
              <a:ext uri="{28A0092B-C50C-407E-A947-70E740481C1C}">
                <a14:useLocalDpi xmlns:a14="http://schemas.microsoft.com/office/drawing/2010/main" val="0"/>
              </a:ext>
            </a:extLst>
          </a:blip>
          <a:srcRect/>
          <a:stretch>
            <a:fillRect/>
          </a:stretch>
        </p:blipFill>
        <p:spPr bwMode="auto">
          <a:xfrm>
            <a:off x="-435769" y="5124473"/>
            <a:ext cx="98298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104">
            <a:extLst>
              <a:ext uri="{28A0092B-C50C-407E-A947-70E740481C1C}">
                <a14:useLocalDpi xmlns:a14="http://schemas.microsoft.com/office/drawing/2010/main" val="0"/>
              </a:ext>
            </a:extLst>
          </a:blip>
          <a:srcRect b="57274"/>
          <a:stretch>
            <a:fillRect/>
          </a:stretch>
        </p:blipFill>
        <p:spPr bwMode="auto">
          <a:xfrm>
            <a:off x="-89297" y="6061098"/>
            <a:ext cx="94249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105">
            <a:extLst>
              <a:ext uri="{28A0092B-C50C-407E-A947-70E740481C1C}">
                <a14:useLocalDpi xmlns:a14="http://schemas.microsoft.com/office/drawing/2010/main" val="0"/>
              </a:ext>
            </a:extLst>
          </a:blip>
          <a:srcRect/>
          <a:stretch>
            <a:fillRect/>
          </a:stretch>
        </p:blipFill>
        <p:spPr bwMode="auto">
          <a:xfrm rot="-5400000">
            <a:off x="1057672" y="-1318022"/>
            <a:ext cx="7145338" cy="9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8939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2" r:id="rId7"/>
    <p:sldLayoutId id="2147483723" r:id="rId8"/>
    <p:sldLayoutId id="2147483724" r:id="rId9"/>
    <p:sldLayoutId id="2147483725" r:id="rId10"/>
    <p:sldLayoutId id="2147483726"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5" r:id="rId21"/>
    <p:sldLayoutId id="2147483747" r:id="rId22"/>
    <p:sldLayoutId id="2147483749" r:id="rId23"/>
    <p:sldLayoutId id="2147483751" r:id="rId24"/>
    <p:sldLayoutId id="2147483760" r:id="rId25"/>
    <p:sldLayoutId id="2147483762" r:id="rId26"/>
    <p:sldLayoutId id="2147483764" r:id="rId27"/>
    <p:sldLayoutId id="2147483766" r:id="rId28"/>
    <p:sldLayoutId id="2147483768"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 id="2147483779" r:id="rId39"/>
    <p:sldLayoutId id="2147483786" r:id="rId40"/>
    <p:sldLayoutId id="2147483787" r:id="rId41"/>
    <p:sldLayoutId id="2147483788" r:id="rId42"/>
    <p:sldLayoutId id="2147483789" r:id="rId43"/>
    <p:sldLayoutId id="2147483790" r:id="rId44"/>
    <p:sldLayoutId id="2147483818" r:id="rId45"/>
    <p:sldLayoutId id="2147483820" r:id="rId46"/>
    <p:sldLayoutId id="2147483822" r:id="rId47"/>
    <p:sldLayoutId id="2147483824" r:id="rId48"/>
    <p:sldLayoutId id="2147483826" r:id="rId49"/>
    <p:sldLayoutId id="2147483835" r:id="rId50"/>
    <p:sldLayoutId id="2147483837" r:id="rId51"/>
    <p:sldLayoutId id="2147483839" r:id="rId52"/>
    <p:sldLayoutId id="2147483841" r:id="rId53"/>
    <p:sldLayoutId id="2147483843" r:id="rId54"/>
    <p:sldLayoutId id="2147483845" r:id="rId55"/>
    <p:sldLayoutId id="2147483846" r:id="rId56"/>
    <p:sldLayoutId id="2147483850" r:id="rId57"/>
    <p:sldLayoutId id="2147483851" r:id="rId58"/>
    <p:sldLayoutId id="2147483853" r:id="rId59"/>
    <p:sldLayoutId id="2147483854" r:id="rId60"/>
    <p:sldLayoutId id="2147483856" r:id="rId61"/>
    <p:sldLayoutId id="2147483858" r:id="rId62"/>
    <p:sldLayoutId id="2147483860" r:id="rId63"/>
    <p:sldLayoutId id="2147483862" r:id="rId64"/>
    <p:sldLayoutId id="2147483871" r:id="rId65"/>
    <p:sldLayoutId id="2147483873" r:id="rId66"/>
    <p:sldLayoutId id="2147483875" r:id="rId67"/>
    <p:sldLayoutId id="2147483877" r:id="rId68"/>
    <p:sldLayoutId id="2147483879" r:id="rId69"/>
    <p:sldLayoutId id="2147483888" r:id="rId70"/>
    <p:sldLayoutId id="2147483890" r:id="rId71"/>
    <p:sldLayoutId id="2147483892" r:id="rId72"/>
    <p:sldLayoutId id="2147483894" r:id="rId73"/>
    <p:sldLayoutId id="2147483896" r:id="rId74"/>
    <p:sldLayoutId id="2147483898" r:id="rId75"/>
    <p:sldLayoutId id="2147483899" r:id="rId76"/>
    <p:sldLayoutId id="2147483903" r:id="rId77"/>
    <p:sldLayoutId id="2147483904" r:id="rId78"/>
    <p:sldLayoutId id="2147483906" r:id="rId79"/>
    <p:sldLayoutId id="2147483907" r:id="rId80"/>
    <p:sldLayoutId id="2147483909" r:id="rId81"/>
    <p:sldLayoutId id="2147483918" r:id="rId82"/>
    <p:sldLayoutId id="2147483927" r:id="rId83"/>
    <p:sldLayoutId id="2147483928" r:id="rId84"/>
    <p:sldLayoutId id="2147483929" r:id="rId85"/>
    <p:sldLayoutId id="2147483930" r:id="rId86"/>
    <p:sldLayoutId id="2147483931" r:id="rId87"/>
    <p:sldLayoutId id="2147483933" r:id="rId88"/>
    <p:sldLayoutId id="2147483942" r:id="rId89"/>
    <p:sldLayoutId id="2147483951" r:id="rId90"/>
    <p:sldLayoutId id="2147483956" r:id="rId91"/>
    <p:sldLayoutId id="2147483965" r:id="rId92"/>
    <p:sldLayoutId id="2147483974" r:id="rId93"/>
    <p:sldLayoutId id="2147483979" r:id="rId94"/>
    <p:sldLayoutId id="2147483988" r:id="rId95"/>
    <p:sldLayoutId id="2147483997" r:id="rId96"/>
    <p:sldLayoutId id="2147484001" r:id="rId97"/>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6/17/2024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827456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1A827FB-E2E2-4484-94B2-D2227AC47374}"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877001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gif"/><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18.wmf"/><Relationship Id="rId4" Type="http://schemas.openxmlformats.org/officeDocument/2006/relationships/image" Target="../media/image17.gif"/></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9.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36.xml"/><Relationship Id="rId1" Type="http://schemas.openxmlformats.org/officeDocument/2006/relationships/video" Target="file:///D:\136.avi" TargetMode="Externa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9.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6.xml"/><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65.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 Target="slide36.xml"/><Relationship Id="rId7" Type="http://schemas.openxmlformats.org/officeDocument/2006/relationships/slide" Target="slide38.xml"/><Relationship Id="rId2" Type="http://schemas.openxmlformats.org/officeDocument/2006/relationships/image" Target="../media/image70.png"/><Relationship Id="rId1" Type="http://schemas.openxmlformats.org/officeDocument/2006/relationships/slideLayout" Target="../slideLayouts/slideLayout88.xml"/><Relationship Id="rId6" Type="http://schemas.openxmlformats.org/officeDocument/2006/relationships/image" Target="../media/image72.jpeg"/><Relationship Id="rId11" Type="http://schemas.openxmlformats.org/officeDocument/2006/relationships/slide" Target="slide23.xml"/><Relationship Id="rId5" Type="http://schemas.openxmlformats.org/officeDocument/2006/relationships/slide" Target="slide39.xm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slide" Target="slide37.xml"/></Relationships>
</file>

<file path=ppt/slides/_rels/slide3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75.jpeg"/><Relationship Id="rId1" Type="http://schemas.openxmlformats.org/officeDocument/2006/relationships/slideLayout" Target="../slideLayouts/slideLayout88.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 Target="slide36.xml"/><Relationship Id="rId7" Type="http://schemas.openxmlformats.org/officeDocument/2006/relationships/slide" Target="slide38.xml"/><Relationship Id="rId2" Type="http://schemas.openxmlformats.org/officeDocument/2006/relationships/image" Target="../media/image70.png"/><Relationship Id="rId1" Type="http://schemas.openxmlformats.org/officeDocument/2006/relationships/slideLayout" Target="../slideLayouts/slideLayout88.xml"/><Relationship Id="rId6" Type="http://schemas.openxmlformats.org/officeDocument/2006/relationships/image" Target="../media/image72.jpeg"/><Relationship Id="rId11" Type="http://schemas.openxmlformats.org/officeDocument/2006/relationships/slide" Target="slide23.xml"/><Relationship Id="rId5" Type="http://schemas.openxmlformats.org/officeDocument/2006/relationships/slide" Target="slide39.xm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8.xml"/><Relationship Id="rId4" Type="http://schemas.openxmlformats.org/officeDocument/2006/relationships/slide" Target="slide33.xml"/></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8.xml"/><Relationship Id="rId5" Type="http://schemas.openxmlformats.org/officeDocument/2006/relationships/slide" Target="slide33.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8.xml"/><Relationship Id="rId4" Type="http://schemas.openxmlformats.org/officeDocument/2006/relationships/slide" Target="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8.xml"/><Relationship Id="rId5" Type="http://schemas.openxmlformats.org/officeDocument/2006/relationships/slide" Target="slide33.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jpeg"/><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FAAD2760-730B-F6B3-2C11-AD63EF5CD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5">
            <a:extLst>
              <a:ext uri="{FF2B5EF4-FFF2-40B4-BE49-F238E27FC236}">
                <a16:creationId xmlns:a16="http://schemas.microsoft.com/office/drawing/2014/main" id="{5547C100-AB9A-67BA-63A6-040506AEC13F}"/>
              </a:ext>
            </a:extLst>
          </p:cNvPr>
          <p:cNvSpPr txBox="1">
            <a:spLocks noChangeArrowheads="1"/>
          </p:cNvSpPr>
          <p:nvPr/>
        </p:nvSpPr>
        <p:spPr bwMode="auto">
          <a:xfrm>
            <a:off x="3275856" y="827332"/>
            <a:ext cx="35632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err="1">
                <a:solidFill>
                  <a:schemeClr val="bg1"/>
                </a:solidFill>
                <a:latin typeface="Times New Roman" panose="02020603050405020304" pitchFamily="18" charset="0"/>
                <a:cs typeface="Times New Roman" panose="02020603050405020304" pitchFamily="18" charset="0"/>
              </a:rPr>
              <a:t>TRƯỜNG</a:t>
            </a:r>
            <a:r>
              <a:rPr lang="en-US" altLang="en-US" sz="1600" b="1" dirty="0">
                <a:solidFill>
                  <a:schemeClr val="bg1"/>
                </a:solidFill>
                <a:latin typeface="Times New Roman" panose="02020603050405020304" pitchFamily="18" charset="0"/>
                <a:cs typeface="Times New Roman" panose="02020603050405020304" pitchFamily="18" charset="0"/>
              </a:rPr>
              <a:t> THCS LONG </a:t>
            </a:r>
            <a:r>
              <a:rPr lang="en-US" altLang="en-US" sz="1600" b="1" dirty="0" err="1">
                <a:solidFill>
                  <a:schemeClr val="bg1"/>
                </a:solidFill>
                <a:latin typeface="Times New Roman" panose="02020603050405020304" pitchFamily="18" charset="0"/>
                <a:cs typeface="Times New Roman" panose="02020603050405020304" pitchFamily="18" charset="0"/>
              </a:rPr>
              <a:t>BIÊN</a:t>
            </a:r>
            <a:endParaRPr lang="LID4096" altLang="en-US" sz="1600" b="1"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E8DC794-AF7E-0BFE-B031-7A404B014C6A}"/>
              </a:ext>
            </a:extLst>
          </p:cNvPr>
          <p:cNvSpPr txBox="1"/>
          <p:nvPr/>
        </p:nvSpPr>
        <p:spPr>
          <a:xfrm>
            <a:off x="2078182" y="1747635"/>
            <a:ext cx="5193754" cy="745076"/>
          </a:xfrm>
          <a:prstGeom prst="rect">
            <a:avLst/>
          </a:prstGeom>
          <a:noFill/>
        </p:spPr>
        <p:txBody>
          <a:bodyPr wrap="square">
            <a:spAutoFit/>
          </a:bodyPr>
          <a:lstStyle/>
          <a:p>
            <a:pPr algn="ctr">
              <a:defRPr/>
            </a:pPr>
            <a:r>
              <a:rPr lang="en-US" b="1" dirty="0">
                <a:ln w="38100">
                  <a:no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GIẢNG ĐIỆN TỬ MÔN ĐỊA LÍ 6</a:t>
            </a:r>
          </a:p>
          <a:p>
            <a:pPr marL="0" marR="0" algn="ctr">
              <a:lnSpc>
                <a:spcPct val="107000"/>
              </a:lnSpc>
              <a:spcBef>
                <a:spcPts val="0"/>
              </a:spcBef>
              <a:spcAft>
                <a:spcPts val="800"/>
              </a:spcAft>
            </a:pP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Bài</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12: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Núi</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lửa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endParaRPr lang="en-US" sz="24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9" name="Rectangle 8">
            <a:extLst>
              <a:ext uri="{FF2B5EF4-FFF2-40B4-BE49-F238E27FC236}">
                <a16:creationId xmlns:a16="http://schemas.microsoft.com/office/drawing/2014/main" id="{4766D69D-0EB5-5B60-08FF-BB867292DA68}"/>
              </a:ext>
            </a:extLst>
          </p:cNvPr>
          <p:cNvSpPr/>
          <p:nvPr/>
        </p:nvSpPr>
        <p:spPr>
          <a:xfrm>
            <a:off x="3291745" y="2885827"/>
            <a:ext cx="2560509" cy="398187"/>
          </a:xfrm>
          <a:prstGeom prst="rect">
            <a:avLst/>
          </a:prstGeom>
          <a:noFill/>
        </p:spPr>
        <p:txBody>
          <a:bodyPr wrap="none" lIns="51435" tIns="25718" rIns="51435" bIns="25718">
            <a:spAutoFit/>
          </a:bodyPr>
          <a:lstStyle/>
          <a:p>
            <a:pPr algn="ctr">
              <a:defRPr/>
            </a:pPr>
            <a:r>
              <a:rPr lang="en-US" sz="225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GV: </a:t>
            </a:r>
            <a:r>
              <a:rPr lang="en-US" sz="225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Trần</a:t>
            </a:r>
            <a:r>
              <a:rPr lang="en-US" sz="225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25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Kiều</a:t>
            </a:r>
            <a:r>
              <a:rPr lang="en-US" sz="225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Trang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id="{9FB07B2A-EF50-4EDD-99D1-9672A49E5C51}"/>
              </a:ext>
            </a:extLst>
          </p:cNvPr>
          <p:cNvSpPr txBox="1">
            <a:spLocks noChangeArrowheads="1"/>
          </p:cNvSpPr>
          <p:nvPr/>
        </p:nvSpPr>
        <p:spPr bwMode="auto">
          <a:xfrm>
            <a:off x="6743700" y="1143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000000"/>
                </a:solidFill>
              </a:rPr>
              <a:t>O</a:t>
            </a:r>
          </a:p>
        </p:txBody>
      </p:sp>
      <p:sp>
        <p:nvSpPr>
          <p:cNvPr id="56323" name="Text Box 3">
            <a:extLst>
              <a:ext uri="{FF2B5EF4-FFF2-40B4-BE49-F238E27FC236}">
                <a16:creationId xmlns:a16="http://schemas.microsoft.com/office/drawing/2014/main" id="{1B52EB1E-EB31-47C7-9725-DADE0AC37EB4}"/>
              </a:ext>
            </a:extLst>
          </p:cNvPr>
          <p:cNvSpPr txBox="1">
            <a:spLocks noChangeArrowheads="1"/>
          </p:cNvSpPr>
          <p:nvPr/>
        </p:nvSpPr>
        <p:spPr bwMode="auto">
          <a:xfrm>
            <a:off x="6515100" y="624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endParaRPr lang="en-CA" altLang="en-US" sz="2000">
              <a:solidFill>
                <a:srgbClr val="000000"/>
              </a:solidFill>
            </a:endParaRPr>
          </a:p>
        </p:txBody>
      </p:sp>
      <p:pic>
        <p:nvPicPr>
          <p:cNvPr id="56324" name="Picture 4" descr="01">
            <a:extLst>
              <a:ext uri="{FF2B5EF4-FFF2-40B4-BE49-F238E27FC236}">
                <a16:creationId xmlns:a16="http://schemas.microsoft.com/office/drawing/2014/main" id="{7761EB98-0BA3-41FD-ACD7-31C5E257A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4008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5">
            <a:extLst>
              <a:ext uri="{FF2B5EF4-FFF2-40B4-BE49-F238E27FC236}">
                <a16:creationId xmlns:a16="http://schemas.microsoft.com/office/drawing/2014/main" id="{C3504508-A15B-4B69-B062-6F6EF3D92905}"/>
              </a:ext>
            </a:extLst>
          </p:cNvPr>
          <p:cNvSpPr txBox="1">
            <a:spLocks noChangeArrowheads="1"/>
          </p:cNvSpPr>
          <p:nvPr/>
        </p:nvSpPr>
        <p:spPr bwMode="auto">
          <a:xfrm>
            <a:off x="6858000" y="1905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8" name="Text Box 6">
            <a:extLst>
              <a:ext uri="{FF2B5EF4-FFF2-40B4-BE49-F238E27FC236}">
                <a16:creationId xmlns:a16="http://schemas.microsoft.com/office/drawing/2014/main" id="{5DA7F8E4-4313-4C52-8F60-CE440C3876F7}"/>
              </a:ext>
            </a:extLst>
          </p:cNvPr>
          <p:cNvSpPr txBox="1">
            <a:spLocks noChangeArrowheads="1"/>
          </p:cNvSpPr>
          <p:nvPr/>
        </p:nvSpPr>
        <p:spPr bwMode="auto">
          <a:xfrm>
            <a:off x="6915150" y="838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9" name="Text Box 7">
            <a:extLst>
              <a:ext uri="{FF2B5EF4-FFF2-40B4-BE49-F238E27FC236}">
                <a16:creationId xmlns:a16="http://schemas.microsoft.com/office/drawing/2014/main" id="{E1632821-EA65-4FBD-AC50-E8E9A85EA1C8}"/>
              </a:ext>
            </a:extLst>
          </p:cNvPr>
          <p:cNvSpPr txBox="1">
            <a:spLocks noChangeArrowheads="1"/>
          </p:cNvSpPr>
          <p:nvPr/>
        </p:nvSpPr>
        <p:spPr bwMode="auto">
          <a:xfrm>
            <a:off x="6972315" y="1676400"/>
            <a:ext cx="440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0" name="Text Box 8">
            <a:extLst>
              <a:ext uri="{FF2B5EF4-FFF2-40B4-BE49-F238E27FC236}">
                <a16:creationId xmlns:a16="http://schemas.microsoft.com/office/drawing/2014/main" id="{9075B408-E6D3-4414-95E8-CDA943A07B9A}"/>
              </a:ext>
            </a:extLst>
          </p:cNvPr>
          <p:cNvSpPr txBox="1">
            <a:spLocks noChangeArrowheads="1"/>
          </p:cNvSpPr>
          <p:nvPr/>
        </p:nvSpPr>
        <p:spPr bwMode="auto">
          <a:xfrm>
            <a:off x="6572250" y="3540125"/>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1" name="Text Box 9">
            <a:extLst>
              <a:ext uri="{FF2B5EF4-FFF2-40B4-BE49-F238E27FC236}">
                <a16:creationId xmlns:a16="http://schemas.microsoft.com/office/drawing/2014/main" id="{625B4D68-2AE1-405D-A90E-31C13F409CD2}"/>
              </a:ext>
            </a:extLst>
          </p:cNvPr>
          <p:cNvSpPr txBox="1">
            <a:spLocks noChangeArrowheads="1"/>
          </p:cNvSpPr>
          <p:nvPr/>
        </p:nvSpPr>
        <p:spPr bwMode="auto">
          <a:xfrm flipH="1">
            <a:off x="6343650" y="3276600"/>
            <a:ext cx="342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2" name="Text Box 10">
            <a:extLst>
              <a:ext uri="{FF2B5EF4-FFF2-40B4-BE49-F238E27FC236}">
                <a16:creationId xmlns:a16="http://schemas.microsoft.com/office/drawing/2014/main" id="{F5958625-3AEB-4D61-AABF-7E7E63B341A6}"/>
              </a:ext>
            </a:extLst>
          </p:cNvPr>
          <p:cNvSpPr txBox="1">
            <a:spLocks noChangeArrowheads="1"/>
          </p:cNvSpPr>
          <p:nvPr/>
        </p:nvSpPr>
        <p:spPr bwMode="auto">
          <a:xfrm>
            <a:off x="1771650" y="2590800"/>
            <a:ext cx="22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3" name="Rectangle 11">
            <a:extLst>
              <a:ext uri="{FF2B5EF4-FFF2-40B4-BE49-F238E27FC236}">
                <a16:creationId xmlns:a16="http://schemas.microsoft.com/office/drawing/2014/main" id="{46BC83BF-7EB6-4CE7-9BE0-EB321C18455F}"/>
              </a:ext>
            </a:extLst>
          </p:cNvPr>
          <p:cNvSpPr>
            <a:spLocks noChangeArrowheads="1"/>
          </p:cNvSpPr>
          <p:nvPr/>
        </p:nvSpPr>
        <p:spPr bwMode="auto">
          <a:xfrm>
            <a:off x="6858000" y="26670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64" name="Rectangle 12">
            <a:extLst>
              <a:ext uri="{FF2B5EF4-FFF2-40B4-BE49-F238E27FC236}">
                <a16:creationId xmlns:a16="http://schemas.microsoft.com/office/drawing/2014/main" id="{2B2111F6-0894-4E4A-9E95-ECB4D9DF325E}"/>
              </a:ext>
            </a:extLst>
          </p:cNvPr>
          <p:cNvSpPr>
            <a:spLocks noChangeArrowheads="1"/>
          </p:cNvSpPr>
          <p:nvPr/>
        </p:nvSpPr>
        <p:spPr bwMode="auto">
          <a:xfrm>
            <a:off x="1393031" y="1371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5" name="Text Box 13">
            <a:extLst>
              <a:ext uri="{FF2B5EF4-FFF2-40B4-BE49-F238E27FC236}">
                <a16:creationId xmlns:a16="http://schemas.microsoft.com/office/drawing/2014/main" id="{A1E70447-8D4D-4BE1-80BB-7BBDCE059215}"/>
              </a:ext>
            </a:extLst>
          </p:cNvPr>
          <p:cNvSpPr txBox="1">
            <a:spLocks noChangeArrowheads="1"/>
          </p:cNvSpPr>
          <p:nvPr/>
        </p:nvSpPr>
        <p:spPr bwMode="auto">
          <a:xfrm>
            <a:off x="16002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6" name="Text Box 14">
            <a:extLst>
              <a:ext uri="{FF2B5EF4-FFF2-40B4-BE49-F238E27FC236}">
                <a16:creationId xmlns:a16="http://schemas.microsoft.com/office/drawing/2014/main" id="{ACF43CDC-A684-46B5-A7D6-422FD2067BA1}"/>
              </a:ext>
            </a:extLst>
          </p:cNvPr>
          <p:cNvSpPr txBox="1">
            <a:spLocks noChangeArrowheads="1"/>
          </p:cNvSpPr>
          <p:nvPr/>
        </p:nvSpPr>
        <p:spPr bwMode="auto">
          <a:xfrm>
            <a:off x="1885950" y="2743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7" name="Rectangle 15">
            <a:extLst>
              <a:ext uri="{FF2B5EF4-FFF2-40B4-BE49-F238E27FC236}">
                <a16:creationId xmlns:a16="http://schemas.microsoft.com/office/drawing/2014/main" id="{E045CAF8-0668-436E-828F-40E88CE50976}"/>
              </a:ext>
            </a:extLst>
          </p:cNvPr>
          <p:cNvSpPr>
            <a:spLocks noChangeArrowheads="1"/>
          </p:cNvSpPr>
          <p:nvPr/>
        </p:nvSpPr>
        <p:spPr bwMode="auto">
          <a:xfrm>
            <a:off x="2114550" y="3276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8" name="Text Box 16">
            <a:extLst>
              <a:ext uri="{FF2B5EF4-FFF2-40B4-BE49-F238E27FC236}">
                <a16:creationId xmlns:a16="http://schemas.microsoft.com/office/drawing/2014/main" id="{522DC1C2-DF72-4926-8EFD-6659EC96E292}"/>
              </a:ext>
            </a:extLst>
          </p:cNvPr>
          <p:cNvSpPr txBox="1">
            <a:spLocks noChangeArrowheads="1"/>
          </p:cNvSpPr>
          <p:nvPr/>
        </p:nvSpPr>
        <p:spPr bwMode="auto">
          <a:xfrm>
            <a:off x="2343150" y="3886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9" name="Rectangle 17">
            <a:extLst>
              <a:ext uri="{FF2B5EF4-FFF2-40B4-BE49-F238E27FC236}">
                <a16:creationId xmlns:a16="http://schemas.microsoft.com/office/drawing/2014/main" id="{24FB9903-2F5F-4EDE-9D29-0B3365A9DBB5}"/>
              </a:ext>
            </a:extLst>
          </p:cNvPr>
          <p:cNvSpPr>
            <a:spLocks noChangeArrowheads="1"/>
          </p:cNvSpPr>
          <p:nvPr/>
        </p:nvSpPr>
        <p:spPr bwMode="auto">
          <a:xfrm>
            <a:off x="2426494" y="48625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70" name="Text Box 18">
            <a:extLst>
              <a:ext uri="{FF2B5EF4-FFF2-40B4-BE49-F238E27FC236}">
                <a16:creationId xmlns:a16="http://schemas.microsoft.com/office/drawing/2014/main" id="{84213366-5F4E-4D85-B3CC-26553A9CF3F5}"/>
              </a:ext>
            </a:extLst>
          </p:cNvPr>
          <p:cNvSpPr txBox="1">
            <a:spLocks noChangeArrowheads="1"/>
          </p:cNvSpPr>
          <p:nvPr/>
        </p:nvSpPr>
        <p:spPr bwMode="auto">
          <a:xfrm>
            <a:off x="2343150" y="41148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1" name="Text Box 19">
            <a:extLst>
              <a:ext uri="{FF2B5EF4-FFF2-40B4-BE49-F238E27FC236}">
                <a16:creationId xmlns:a16="http://schemas.microsoft.com/office/drawing/2014/main" id="{6F45FFE2-69B7-4563-8E92-C6DFAB3AA83F}"/>
              </a:ext>
            </a:extLst>
          </p:cNvPr>
          <p:cNvSpPr txBox="1">
            <a:spLocks noChangeArrowheads="1"/>
          </p:cNvSpPr>
          <p:nvPr/>
        </p:nvSpPr>
        <p:spPr bwMode="auto">
          <a:xfrm>
            <a:off x="7029450" y="914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2" name="Rectangle 20">
            <a:extLst>
              <a:ext uri="{FF2B5EF4-FFF2-40B4-BE49-F238E27FC236}">
                <a16:creationId xmlns:a16="http://schemas.microsoft.com/office/drawing/2014/main" id="{D357C834-CA34-48E4-B8AF-FDA386FF324C}"/>
              </a:ext>
            </a:extLst>
          </p:cNvPr>
          <p:cNvSpPr>
            <a:spLocks noChangeArrowheads="1"/>
          </p:cNvSpPr>
          <p:nvPr/>
        </p:nvSpPr>
        <p:spPr bwMode="auto">
          <a:xfrm>
            <a:off x="1371600" y="6969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3" name="Rectangle 21">
            <a:extLst>
              <a:ext uri="{FF2B5EF4-FFF2-40B4-BE49-F238E27FC236}">
                <a16:creationId xmlns:a16="http://schemas.microsoft.com/office/drawing/2014/main" id="{E4B5A284-E687-4E6E-8245-92B76D385190}"/>
              </a:ext>
            </a:extLst>
          </p:cNvPr>
          <p:cNvSpPr>
            <a:spLocks noChangeArrowheads="1"/>
          </p:cNvSpPr>
          <p:nvPr/>
        </p:nvSpPr>
        <p:spPr bwMode="auto">
          <a:xfrm>
            <a:off x="1308497" y="5229225"/>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56342" name="Text Box 22">
            <a:extLst>
              <a:ext uri="{FF2B5EF4-FFF2-40B4-BE49-F238E27FC236}">
                <a16:creationId xmlns:a16="http://schemas.microsoft.com/office/drawing/2014/main" id="{54EE4420-8246-42FA-ABF5-64A92AE7002E}"/>
              </a:ext>
            </a:extLst>
          </p:cNvPr>
          <p:cNvSpPr txBox="1">
            <a:spLocks noChangeArrowheads="1"/>
          </p:cNvSpPr>
          <p:nvPr/>
        </p:nvSpPr>
        <p:spPr bwMode="auto">
          <a:xfrm>
            <a:off x="1143000" y="5943630"/>
            <a:ext cx="6858000"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800" b="1">
                <a:solidFill>
                  <a:srgbClr val="000000"/>
                </a:solidFill>
              </a:rPr>
              <a:t>VÀNH ĐAI NÚI LỬA THÁI BÌNH DƯƠNG</a:t>
            </a:r>
            <a:endParaRPr lang="en-US" altLang="en-US" sz="2800" b="1">
              <a:solidFill>
                <a:srgbClr val="000000"/>
              </a:solidFill>
            </a:endParaRPr>
          </a:p>
        </p:txBody>
      </p:sp>
      <p:sp>
        <p:nvSpPr>
          <p:cNvPr id="49175" name="Text Box 23">
            <a:extLst>
              <a:ext uri="{FF2B5EF4-FFF2-40B4-BE49-F238E27FC236}">
                <a16:creationId xmlns:a16="http://schemas.microsoft.com/office/drawing/2014/main" id="{E5E0CCEA-91B0-4D30-A81D-27F10FDEB461}"/>
              </a:ext>
            </a:extLst>
          </p:cNvPr>
          <p:cNvSpPr txBox="1">
            <a:spLocks noChangeArrowheads="1"/>
          </p:cNvSpPr>
          <p:nvPr/>
        </p:nvSpPr>
        <p:spPr bwMode="auto">
          <a:xfrm>
            <a:off x="17145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6" name="Text Box 24">
            <a:extLst>
              <a:ext uri="{FF2B5EF4-FFF2-40B4-BE49-F238E27FC236}">
                <a16:creationId xmlns:a16="http://schemas.microsoft.com/office/drawing/2014/main" id="{9393206A-ACDC-47AE-AC4D-A80BD6B9988D}"/>
              </a:ext>
            </a:extLst>
          </p:cNvPr>
          <p:cNvSpPr txBox="1">
            <a:spLocks noChangeArrowheads="1"/>
          </p:cNvSpPr>
          <p:nvPr/>
        </p:nvSpPr>
        <p:spPr bwMode="auto">
          <a:xfrm>
            <a:off x="4429125" y="1738313"/>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2" name="TextBox 1"/>
          <p:cNvSpPr txBox="1"/>
          <p:nvPr/>
        </p:nvSpPr>
        <p:spPr>
          <a:xfrm>
            <a:off x="102870" y="313279"/>
            <a:ext cx="1040130" cy="6740307"/>
          </a:xfrm>
          <a:prstGeom prst="rect">
            <a:avLst/>
          </a:prstGeom>
          <a:noFill/>
        </p:spPr>
        <p:txBody>
          <a:bodyPr wrap="square" rtlCol="0">
            <a:spAutoFit/>
          </a:bodyPr>
          <a:lstStyle/>
          <a:p>
            <a:r>
              <a:rPr lang="en-US" sz="2800">
                <a:solidFill>
                  <a:srgbClr val="000000"/>
                </a:solidFill>
                <a:latin typeface="Times New Roman" pitchFamily="18" charset="0"/>
                <a:cs typeface="Times New Roman" pitchFamily="18" charset="0"/>
              </a:rPr>
              <a:t>Phần lớn núi lửa nằm dọc ven biển hoặc giữa đại dương. </a:t>
            </a:r>
            <a:endParaRPr lang="en-US" sz="2800">
              <a:solidFill>
                <a:srgbClr val="000000"/>
              </a:solidFill>
            </a:endParaRPr>
          </a:p>
          <a:p>
            <a:endParaRPr lang="en-US" sz="3200">
              <a:solidFill>
                <a:srgbClr val="000000"/>
              </a:solidFill>
            </a:endParaRPr>
          </a:p>
          <a:p>
            <a:endParaRPr lang="en-US">
              <a:solidFill>
                <a:srgbClr val="000000"/>
              </a:solidFill>
            </a:endParaRPr>
          </a:p>
          <a:p>
            <a:endParaRPr lang="en-US">
              <a:solidFill>
                <a:srgbClr val="000000"/>
              </a:solidFill>
            </a:endParaRPr>
          </a:p>
        </p:txBody>
      </p:sp>
      <p:sp>
        <p:nvSpPr>
          <p:cNvPr id="3" name="TextBox 2"/>
          <p:cNvSpPr txBox="1"/>
          <p:nvPr/>
        </p:nvSpPr>
        <p:spPr>
          <a:xfrm>
            <a:off x="8186738" y="148605"/>
            <a:ext cx="822960" cy="8402300"/>
          </a:xfrm>
          <a:prstGeom prst="rect">
            <a:avLst/>
          </a:prstGeom>
          <a:noFill/>
        </p:spPr>
        <p:txBody>
          <a:bodyPr wrap="square" rtlCol="0">
            <a:spAutoFit/>
          </a:bodyPr>
          <a:lstStyle/>
          <a:p>
            <a:pPr algn="just"/>
            <a:r>
              <a:rPr lang="en-US" sz="2000">
                <a:solidFill>
                  <a:srgbClr val="000000"/>
                </a:solidFill>
                <a:latin typeface="Times New Roman" pitchFamily="18" charset="0"/>
                <a:cs typeface="Times New Roman" pitchFamily="18" charset="0"/>
              </a:rPr>
              <a:t>Trên các đảo và ven bờ Thái Bình Dương có nhiều núi lửa nhất trên Thế Giới được gọi là Vành đai lửa Thái Bình Dương.</a:t>
            </a:r>
          </a:p>
          <a:p>
            <a:pPr algn="just"/>
            <a:endParaRPr lang="en-US" sz="2000">
              <a:solidFill>
                <a:srgbClr val="000000"/>
              </a:solidFill>
            </a:endParaRPr>
          </a:p>
        </p:txBody>
      </p:sp>
    </p:spTree>
    <p:extLst>
      <p:ext uri="{BB962C8B-B14F-4D97-AF65-F5344CB8AC3E}">
        <p14:creationId xmlns:p14="http://schemas.microsoft.com/office/powerpoint/2010/main" val="1190853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49163"/>
                                        </p:tgtEl>
                                        <p:attrNameLst>
                                          <p:attrName>style.visibility</p:attrName>
                                        </p:attrNameLst>
                                      </p:cBhvr>
                                      <p:to>
                                        <p:strVal val="visible"/>
                                      </p:to>
                                    </p:set>
                                    <p:animEffect transition="in" filter="wipe(down)">
                                      <p:cBhvr>
                                        <p:cTn id="7" dur="500"/>
                                        <p:tgtEl>
                                          <p:spTgt spid="4916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49159">
                                            <p:txEl>
                                              <p:pRg st="0" end="0"/>
                                            </p:txEl>
                                          </p:spTgt>
                                        </p:tgtEl>
                                        <p:attrNameLst>
                                          <p:attrName>style.visibility</p:attrName>
                                        </p:attrNameLst>
                                      </p:cBhvr>
                                      <p:to>
                                        <p:strVal val="visible"/>
                                      </p:to>
                                    </p:set>
                                    <p:animEffect transition="in" filter="wipe(down)">
                                      <p:cBhvr>
                                        <p:cTn id="10" dur="500"/>
                                        <p:tgtEl>
                                          <p:spTgt spid="49159">
                                            <p:txEl>
                                              <p:pRg st="0" end="0"/>
                                            </p:txEl>
                                          </p:spTgt>
                                        </p:tgtEl>
                                      </p:cBhvr>
                                    </p:animEffect>
                                  </p:childTnLst>
                                </p:cTn>
                              </p:par>
                              <p:par>
                                <p:cTn id="11" presetID="22" presetClass="entr" presetSubtype="4" repeatCount="indefinite" fill="hold" grpId="0" nodeType="withEffect">
                                  <p:stCondLst>
                                    <p:cond delay="0"/>
                                  </p:stCondLst>
                                  <p:childTnLst>
                                    <p:set>
                                      <p:cBhvr>
                                        <p:cTn id="12" dur="1" fill="hold">
                                          <p:stCondLst>
                                            <p:cond delay="0"/>
                                          </p:stCondLst>
                                        </p:cTn>
                                        <p:tgtEl>
                                          <p:spTgt spid="49158"/>
                                        </p:tgtEl>
                                        <p:attrNameLst>
                                          <p:attrName>style.visibility</p:attrName>
                                        </p:attrNameLst>
                                      </p:cBhvr>
                                      <p:to>
                                        <p:strVal val="visible"/>
                                      </p:to>
                                    </p:set>
                                    <p:animEffect transition="in" filter="wipe(down)">
                                      <p:cBhvr>
                                        <p:cTn id="13" dur="500"/>
                                        <p:tgtEl>
                                          <p:spTgt spid="49158"/>
                                        </p:tgtEl>
                                      </p:cBhvr>
                                    </p:animEffect>
                                  </p:childTnLst>
                                </p:cTn>
                              </p:par>
                              <p:par>
                                <p:cTn id="14" presetID="22" presetClass="entr" presetSubtype="4" repeatCount="indefinite" fill="hold" grpId="0" nodeType="withEffect">
                                  <p:stCondLst>
                                    <p:cond delay="0"/>
                                  </p:stCondLst>
                                  <p:childTnLst>
                                    <p:set>
                                      <p:cBhvr>
                                        <p:cTn id="15" dur="1" fill="hold">
                                          <p:stCondLst>
                                            <p:cond delay="0"/>
                                          </p:stCondLst>
                                        </p:cTn>
                                        <p:tgtEl>
                                          <p:spTgt spid="49170"/>
                                        </p:tgtEl>
                                        <p:attrNameLst>
                                          <p:attrName>style.visibility</p:attrName>
                                        </p:attrNameLst>
                                      </p:cBhvr>
                                      <p:to>
                                        <p:strVal val="visible"/>
                                      </p:to>
                                    </p:set>
                                    <p:animEffect transition="in" filter="wipe(down)">
                                      <p:cBhvr>
                                        <p:cTn id="16" dur="500"/>
                                        <p:tgtEl>
                                          <p:spTgt spid="49170"/>
                                        </p:tgtEl>
                                      </p:cBhvr>
                                    </p:animEffect>
                                  </p:childTnLst>
                                </p:cTn>
                              </p:par>
                              <p:par>
                                <p:cTn id="17" presetID="22" presetClass="entr" presetSubtype="4" repeatCount="indefinite" fill="hold" grpId="0" nodeType="withEffect">
                                  <p:stCondLst>
                                    <p:cond delay="0"/>
                                  </p:stCondLst>
                                  <p:childTnLst>
                                    <p:set>
                                      <p:cBhvr>
                                        <p:cTn id="18" dur="1" fill="hold">
                                          <p:stCondLst>
                                            <p:cond delay="0"/>
                                          </p:stCondLst>
                                        </p:cTn>
                                        <p:tgtEl>
                                          <p:spTgt spid="49157"/>
                                        </p:tgtEl>
                                        <p:attrNameLst>
                                          <p:attrName>style.visibility</p:attrName>
                                        </p:attrNameLst>
                                      </p:cBhvr>
                                      <p:to>
                                        <p:strVal val="visible"/>
                                      </p:to>
                                    </p:set>
                                    <p:animEffect transition="in" filter="wipe(down)">
                                      <p:cBhvr>
                                        <p:cTn id="19" dur="500"/>
                                        <p:tgtEl>
                                          <p:spTgt spid="49157"/>
                                        </p:tgtEl>
                                      </p:cBhvr>
                                    </p:animEffect>
                                  </p:childTnLst>
                                </p:cTn>
                              </p:par>
                              <p:par>
                                <p:cTn id="20" presetID="22" presetClass="entr" presetSubtype="4" repeatCount="indefinite" fill="hold" grpId="0" nodeType="withEffect">
                                  <p:stCondLst>
                                    <p:cond delay="0"/>
                                  </p:stCondLst>
                                  <p:childTnLst>
                                    <p:set>
                                      <p:cBhvr>
                                        <p:cTn id="21" dur="1" fill="hold">
                                          <p:stCondLst>
                                            <p:cond delay="0"/>
                                          </p:stCondLst>
                                        </p:cTn>
                                        <p:tgtEl>
                                          <p:spTgt spid="49162"/>
                                        </p:tgtEl>
                                        <p:attrNameLst>
                                          <p:attrName>style.visibility</p:attrName>
                                        </p:attrNameLst>
                                      </p:cBhvr>
                                      <p:to>
                                        <p:strVal val="visible"/>
                                      </p:to>
                                    </p:set>
                                    <p:animEffect transition="in" filter="wipe(down)">
                                      <p:cBhvr>
                                        <p:cTn id="22" dur="500"/>
                                        <p:tgtEl>
                                          <p:spTgt spid="49162"/>
                                        </p:tgtEl>
                                      </p:cBhvr>
                                    </p:animEffect>
                                  </p:childTnLst>
                                </p:cTn>
                              </p:par>
                              <p:par>
                                <p:cTn id="23" presetID="22" presetClass="entr" presetSubtype="4" repeatCount="indefinite" fill="hold" grpId="0" nodeType="withEffect">
                                  <p:stCondLst>
                                    <p:cond delay="0"/>
                                  </p:stCondLst>
                                  <p:childTnLst>
                                    <p:set>
                                      <p:cBhvr>
                                        <p:cTn id="24" dur="1" fill="hold">
                                          <p:stCondLst>
                                            <p:cond delay="0"/>
                                          </p:stCondLst>
                                        </p:cTn>
                                        <p:tgtEl>
                                          <p:spTgt spid="49161"/>
                                        </p:tgtEl>
                                        <p:attrNameLst>
                                          <p:attrName>style.visibility</p:attrName>
                                        </p:attrNameLst>
                                      </p:cBhvr>
                                      <p:to>
                                        <p:strVal val="visible"/>
                                      </p:to>
                                    </p:set>
                                    <p:animEffect transition="in" filter="wipe(down)">
                                      <p:cBhvr>
                                        <p:cTn id="25" dur="500"/>
                                        <p:tgtEl>
                                          <p:spTgt spid="49161"/>
                                        </p:tgtEl>
                                      </p:cBhvr>
                                    </p:animEffect>
                                  </p:childTnLst>
                                </p:cTn>
                              </p:par>
                              <p:par>
                                <p:cTn id="26" presetID="22" presetClass="entr" presetSubtype="4" repeatCount="indefinite" fill="hold" grpId="0" nodeType="withEffect">
                                  <p:stCondLst>
                                    <p:cond delay="0"/>
                                  </p:stCondLst>
                                  <p:childTnLst>
                                    <p:set>
                                      <p:cBhvr>
                                        <p:cTn id="27" dur="1" fill="hold">
                                          <p:stCondLst>
                                            <p:cond delay="0"/>
                                          </p:stCondLst>
                                        </p:cTn>
                                        <p:tgtEl>
                                          <p:spTgt spid="49160"/>
                                        </p:tgtEl>
                                        <p:attrNameLst>
                                          <p:attrName>style.visibility</p:attrName>
                                        </p:attrNameLst>
                                      </p:cBhvr>
                                      <p:to>
                                        <p:strVal val="visible"/>
                                      </p:to>
                                    </p:set>
                                    <p:animEffect transition="in" filter="wipe(down)">
                                      <p:cBhvr>
                                        <p:cTn id="28" dur="500"/>
                                        <p:tgtEl>
                                          <p:spTgt spid="49160"/>
                                        </p:tgtEl>
                                      </p:cBhvr>
                                    </p:animEffect>
                                  </p:childTnLst>
                                </p:cTn>
                              </p:par>
                              <p:par>
                                <p:cTn id="29" presetID="22" presetClass="entr" presetSubtype="4" repeatCount="indefinite" fill="hold" grpId="0" nodeType="withEffect">
                                  <p:stCondLst>
                                    <p:cond delay="0"/>
                                  </p:stCondLst>
                                  <p:childTnLst>
                                    <p:set>
                                      <p:cBhvr>
                                        <p:cTn id="30" dur="1" fill="hold">
                                          <p:stCondLst>
                                            <p:cond delay="0"/>
                                          </p:stCondLst>
                                        </p:cTn>
                                        <p:tgtEl>
                                          <p:spTgt spid="49164"/>
                                        </p:tgtEl>
                                        <p:attrNameLst>
                                          <p:attrName>style.visibility</p:attrName>
                                        </p:attrNameLst>
                                      </p:cBhvr>
                                      <p:to>
                                        <p:strVal val="visible"/>
                                      </p:to>
                                    </p:set>
                                    <p:animEffect transition="in" filter="wipe(down)">
                                      <p:cBhvr>
                                        <p:cTn id="31" dur="500"/>
                                        <p:tgtEl>
                                          <p:spTgt spid="49164"/>
                                        </p:tgtEl>
                                      </p:cBhvr>
                                    </p:animEffect>
                                  </p:childTnLst>
                                </p:cTn>
                              </p:par>
                              <p:par>
                                <p:cTn id="32" presetID="22" presetClass="entr" presetSubtype="4" repeatCount="indefinite" fill="hold" grpId="0" nodeType="withEffect">
                                  <p:stCondLst>
                                    <p:cond delay="0"/>
                                  </p:stCondLst>
                                  <p:childTnLst>
                                    <p:set>
                                      <p:cBhvr>
                                        <p:cTn id="33" dur="1" fill="hold">
                                          <p:stCondLst>
                                            <p:cond delay="0"/>
                                          </p:stCondLst>
                                        </p:cTn>
                                        <p:tgtEl>
                                          <p:spTgt spid="49165"/>
                                        </p:tgtEl>
                                        <p:attrNameLst>
                                          <p:attrName>style.visibility</p:attrName>
                                        </p:attrNameLst>
                                      </p:cBhvr>
                                      <p:to>
                                        <p:strVal val="visible"/>
                                      </p:to>
                                    </p:set>
                                    <p:animEffect transition="in" filter="wipe(down)">
                                      <p:cBhvr>
                                        <p:cTn id="34" dur="500"/>
                                        <p:tgtEl>
                                          <p:spTgt spid="49165"/>
                                        </p:tgtEl>
                                      </p:cBhvr>
                                    </p:animEffect>
                                  </p:childTnLst>
                                </p:cTn>
                              </p:par>
                              <p:par>
                                <p:cTn id="35" presetID="22" presetClass="entr" presetSubtype="4" repeatCount="indefinite" fill="hold" grpId="0" nodeType="withEffect">
                                  <p:stCondLst>
                                    <p:cond delay="0"/>
                                  </p:stCondLst>
                                  <p:childTnLst>
                                    <p:set>
                                      <p:cBhvr>
                                        <p:cTn id="36" dur="1" fill="hold">
                                          <p:stCondLst>
                                            <p:cond delay="0"/>
                                          </p:stCondLst>
                                        </p:cTn>
                                        <p:tgtEl>
                                          <p:spTgt spid="49167"/>
                                        </p:tgtEl>
                                        <p:attrNameLst>
                                          <p:attrName>style.visibility</p:attrName>
                                        </p:attrNameLst>
                                      </p:cBhvr>
                                      <p:to>
                                        <p:strVal val="visible"/>
                                      </p:to>
                                    </p:set>
                                    <p:animEffect transition="in" filter="wipe(down)">
                                      <p:cBhvr>
                                        <p:cTn id="37" dur="500"/>
                                        <p:tgtEl>
                                          <p:spTgt spid="49167"/>
                                        </p:tgtEl>
                                      </p:cBhvr>
                                    </p:animEffect>
                                  </p:childTnLst>
                                </p:cTn>
                              </p:par>
                              <p:par>
                                <p:cTn id="38" presetID="22" presetClass="entr" presetSubtype="4" repeatCount="indefinite" fill="hold" grpId="0" nodeType="withEffect">
                                  <p:stCondLst>
                                    <p:cond delay="0"/>
                                  </p:stCondLst>
                                  <p:childTnLst>
                                    <p:set>
                                      <p:cBhvr>
                                        <p:cTn id="39" dur="1" fill="hold">
                                          <p:stCondLst>
                                            <p:cond delay="0"/>
                                          </p:stCondLst>
                                        </p:cTn>
                                        <p:tgtEl>
                                          <p:spTgt spid="49168"/>
                                        </p:tgtEl>
                                        <p:attrNameLst>
                                          <p:attrName>style.visibility</p:attrName>
                                        </p:attrNameLst>
                                      </p:cBhvr>
                                      <p:to>
                                        <p:strVal val="visible"/>
                                      </p:to>
                                    </p:set>
                                    <p:animEffect transition="in" filter="wipe(down)">
                                      <p:cBhvr>
                                        <p:cTn id="40" dur="500"/>
                                        <p:tgtEl>
                                          <p:spTgt spid="49168"/>
                                        </p:tgtEl>
                                      </p:cBhvr>
                                    </p:animEffect>
                                  </p:childTnLst>
                                </p:cTn>
                              </p:par>
                              <p:par>
                                <p:cTn id="41" presetID="22" presetClass="entr" presetSubtype="4" repeatCount="indefinite" fill="hold" grpId="0" nodeType="withEffect">
                                  <p:stCondLst>
                                    <p:cond delay="0"/>
                                  </p:stCondLst>
                                  <p:childTnLst>
                                    <p:set>
                                      <p:cBhvr>
                                        <p:cTn id="42" dur="1" fill="hold">
                                          <p:stCondLst>
                                            <p:cond delay="0"/>
                                          </p:stCondLst>
                                        </p:cTn>
                                        <p:tgtEl>
                                          <p:spTgt spid="49169"/>
                                        </p:tgtEl>
                                        <p:attrNameLst>
                                          <p:attrName>style.visibility</p:attrName>
                                        </p:attrNameLst>
                                      </p:cBhvr>
                                      <p:to>
                                        <p:strVal val="visible"/>
                                      </p:to>
                                    </p:set>
                                    <p:animEffect transition="in" filter="wipe(down)">
                                      <p:cBhvr>
                                        <p:cTn id="43" dur="500"/>
                                        <p:tgtEl>
                                          <p:spTgt spid="49169"/>
                                        </p:tgtEl>
                                      </p:cBhvr>
                                    </p:animEffect>
                                  </p:childTnLst>
                                </p:cTn>
                              </p:par>
                              <p:par>
                                <p:cTn id="44" presetID="22" presetClass="entr" presetSubtype="4" repeatCount="indefinite" fill="hold" grpId="0" nodeType="withEffect">
                                  <p:stCondLst>
                                    <p:cond delay="0"/>
                                  </p:stCondLst>
                                  <p:childTnLst>
                                    <p:set>
                                      <p:cBhvr>
                                        <p:cTn id="45" dur="1" fill="hold">
                                          <p:stCondLst>
                                            <p:cond delay="0"/>
                                          </p:stCondLst>
                                        </p:cTn>
                                        <p:tgtEl>
                                          <p:spTgt spid="49171"/>
                                        </p:tgtEl>
                                        <p:attrNameLst>
                                          <p:attrName>style.visibility</p:attrName>
                                        </p:attrNameLst>
                                      </p:cBhvr>
                                      <p:to>
                                        <p:strVal val="visible"/>
                                      </p:to>
                                    </p:set>
                                    <p:animEffect transition="in" filter="wipe(down)">
                                      <p:cBhvr>
                                        <p:cTn id="46" dur="500"/>
                                        <p:tgtEl>
                                          <p:spTgt spid="49171"/>
                                        </p:tgtEl>
                                      </p:cBhvr>
                                    </p:animEffect>
                                  </p:childTnLst>
                                </p:cTn>
                              </p:par>
                              <p:par>
                                <p:cTn id="47" presetID="22" presetClass="entr" presetSubtype="4" repeatCount="indefinite" fill="hold" grpId="0" nodeType="withEffect">
                                  <p:stCondLst>
                                    <p:cond delay="0"/>
                                  </p:stCondLst>
                                  <p:childTnLst>
                                    <p:set>
                                      <p:cBhvr>
                                        <p:cTn id="48" dur="1" fill="hold">
                                          <p:stCondLst>
                                            <p:cond delay="0"/>
                                          </p:stCondLst>
                                        </p:cTn>
                                        <p:tgtEl>
                                          <p:spTgt spid="49166"/>
                                        </p:tgtEl>
                                        <p:attrNameLst>
                                          <p:attrName>style.visibility</p:attrName>
                                        </p:attrNameLst>
                                      </p:cBhvr>
                                      <p:to>
                                        <p:strVal val="visible"/>
                                      </p:to>
                                    </p:set>
                                    <p:animEffect transition="in" filter="wipe(down)">
                                      <p:cBhvr>
                                        <p:cTn id="49" dur="500"/>
                                        <p:tgtEl>
                                          <p:spTgt spid="49166"/>
                                        </p:tgtEl>
                                      </p:cBhvr>
                                    </p:animEffect>
                                  </p:childTnLst>
                                </p:cTn>
                              </p:par>
                              <p:par>
                                <p:cTn id="50" presetID="22" presetClass="entr" presetSubtype="4" repeatCount="indefinite" fill="hold" grpId="0" nodeType="withEffect">
                                  <p:stCondLst>
                                    <p:cond delay="0"/>
                                  </p:stCondLst>
                                  <p:childTnLst>
                                    <p:set>
                                      <p:cBhvr>
                                        <p:cTn id="51" dur="1" fill="hold">
                                          <p:stCondLst>
                                            <p:cond delay="0"/>
                                          </p:stCondLst>
                                        </p:cTn>
                                        <p:tgtEl>
                                          <p:spTgt spid="49172"/>
                                        </p:tgtEl>
                                        <p:attrNameLst>
                                          <p:attrName>style.visibility</p:attrName>
                                        </p:attrNameLst>
                                      </p:cBhvr>
                                      <p:to>
                                        <p:strVal val="visible"/>
                                      </p:to>
                                    </p:set>
                                    <p:animEffect transition="in" filter="wipe(down)">
                                      <p:cBhvr>
                                        <p:cTn id="52" dur="500"/>
                                        <p:tgtEl>
                                          <p:spTgt spid="49172"/>
                                        </p:tgtEl>
                                      </p:cBhvr>
                                    </p:animEffect>
                                  </p:childTnLst>
                                </p:cTn>
                              </p:par>
                              <p:par>
                                <p:cTn id="53" presetID="22" presetClass="entr" presetSubtype="4" repeatCount="indefinite" fill="hold" grpId="0" nodeType="withEffect">
                                  <p:stCondLst>
                                    <p:cond delay="0"/>
                                  </p:stCondLst>
                                  <p:childTnLst>
                                    <p:set>
                                      <p:cBhvr>
                                        <p:cTn id="54" dur="1" fill="hold">
                                          <p:stCondLst>
                                            <p:cond delay="0"/>
                                          </p:stCondLst>
                                        </p:cTn>
                                        <p:tgtEl>
                                          <p:spTgt spid="49173"/>
                                        </p:tgtEl>
                                        <p:attrNameLst>
                                          <p:attrName>style.visibility</p:attrName>
                                        </p:attrNameLst>
                                      </p:cBhvr>
                                      <p:to>
                                        <p:strVal val="visible"/>
                                      </p:to>
                                    </p:set>
                                    <p:animEffect transition="in" filter="wipe(down)">
                                      <p:cBhvr>
                                        <p:cTn id="55" dur="500"/>
                                        <p:tgtEl>
                                          <p:spTgt spid="49173"/>
                                        </p:tgtEl>
                                      </p:cBhvr>
                                    </p:animEffect>
                                  </p:childTnLst>
                                </p:cTn>
                              </p:par>
                              <p:par>
                                <p:cTn id="56" presetID="22" presetClass="entr" presetSubtype="4" repeatCount="indefinite" fill="hold" grpId="0" nodeType="withEffect">
                                  <p:stCondLst>
                                    <p:cond delay="0"/>
                                  </p:stCondLst>
                                  <p:childTnLst>
                                    <p:set>
                                      <p:cBhvr>
                                        <p:cTn id="57" dur="1" fill="hold">
                                          <p:stCondLst>
                                            <p:cond delay="0"/>
                                          </p:stCondLst>
                                        </p:cTn>
                                        <p:tgtEl>
                                          <p:spTgt spid="49175"/>
                                        </p:tgtEl>
                                        <p:attrNameLst>
                                          <p:attrName>style.visibility</p:attrName>
                                        </p:attrNameLst>
                                      </p:cBhvr>
                                      <p:to>
                                        <p:strVal val="visible"/>
                                      </p:to>
                                    </p:set>
                                    <p:animEffect transition="in" filter="wipe(down)">
                                      <p:cBhvr>
                                        <p:cTn id="58" dur="500"/>
                                        <p:tgtEl>
                                          <p:spTgt spid="49175"/>
                                        </p:tgtEl>
                                      </p:cBhvr>
                                    </p:animEffect>
                                  </p:childTnLst>
                                </p:cTn>
                              </p:par>
                              <p:par>
                                <p:cTn id="59" presetID="22" presetClass="entr" presetSubtype="4" repeatCount="indefinite" fill="hold" grpId="0" nodeType="withEffect">
                                  <p:stCondLst>
                                    <p:cond delay="0"/>
                                  </p:stCondLst>
                                  <p:childTnLst>
                                    <p:set>
                                      <p:cBhvr>
                                        <p:cTn id="60" dur="1" fill="hold">
                                          <p:stCondLst>
                                            <p:cond delay="0"/>
                                          </p:stCondLst>
                                        </p:cTn>
                                        <p:tgtEl>
                                          <p:spTgt spid="49176"/>
                                        </p:tgtEl>
                                        <p:attrNameLst>
                                          <p:attrName>style.visibility</p:attrName>
                                        </p:attrNameLst>
                                      </p:cBhvr>
                                      <p:to>
                                        <p:strVal val="visible"/>
                                      </p:to>
                                    </p:set>
                                    <p:animEffect transition="in" filter="wipe(down)">
                                      <p:cBhvr>
                                        <p:cTn id="61" dur="500"/>
                                        <p:tgtEl>
                                          <p:spTgt spid="4917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p:bldP spid="49160" grpId="0"/>
      <p:bldP spid="49161" grpId="0"/>
      <p:bldP spid="49162" grpId="0"/>
      <p:bldP spid="49163" grpId="0"/>
      <p:bldP spid="49164" grpId="0"/>
      <p:bldP spid="49165" grpId="0"/>
      <p:bldP spid="49166" grpId="0"/>
      <p:bldP spid="49167" grpId="0"/>
      <p:bldP spid="49168" grpId="0"/>
      <p:bldP spid="49169" grpId="0"/>
      <p:bldP spid="49170" grpId="0"/>
      <p:bldP spid="49171" grpId="0"/>
      <p:bldP spid="49172" grpId="0"/>
      <p:bldP spid="49173" grpId="0"/>
      <p:bldP spid="49175" grpId="0"/>
      <p:bldP spid="49176"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a16="http://schemas.microsoft.com/office/drawing/2014/main" id="{AD467E89-2096-4409-BD63-D25AE55A1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57200"/>
            <a:ext cx="565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a16="http://schemas.microsoft.com/office/drawing/2014/main" id="{43D1E3E1-E4F8-4788-BBFC-CFA6339341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1524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a16="http://schemas.microsoft.com/office/drawing/2014/main" id="{5186D4EB-5870-4320-9A1D-09A331292D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447800"/>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a16="http://schemas.microsoft.com/office/drawing/2014/main" id="{B24AFA6D-7511-46FC-BD91-8FD3FFC6BA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8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a16="http://schemas.microsoft.com/office/drawing/2014/main" id="{A8E3B7BA-818A-4582-B455-7214BC70C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514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a16="http://schemas.microsoft.com/office/drawing/2014/main" id="{203F10BD-2AB1-4107-9BA7-57BBED1CCC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191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a16="http://schemas.microsoft.com/office/drawing/2014/main" id="{C641CE90-A81F-4B48-97BA-7B5A5B1AFC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00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a16="http://schemas.microsoft.com/office/drawing/2014/main" id="{33A11DE9-A85A-425F-988F-4895C561F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9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91E764E2-C92D-4985-8666-0F553B3F4C45}"/>
              </a:ext>
            </a:extLst>
          </p:cNvPr>
          <p:cNvSpPr txBox="1">
            <a:spLocks noChangeArrowheads="1"/>
          </p:cNvSpPr>
          <p:nvPr/>
        </p:nvSpPr>
        <p:spPr bwMode="auto">
          <a:xfrm>
            <a:off x="3486166" y="2686065"/>
            <a:ext cx="22038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a:solidFill>
                  <a:prstClr val="white"/>
                </a:solidFill>
                <a:latin typeface="Times New Roman" panose="02020603050405020304" pitchFamily="18" charset="0"/>
                <a:cs typeface="Times New Roman" panose="02020603050405020304" pitchFamily="18" charset="0"/>
              </a:rPr>
              <a:t>“Vành đai lửa TBD” có gần 300 núi lửa đang hoạt động</a:t>
            </a:r>
          </a:p>
        </p:txBody>
      </p:sp>
      <p:pic>
        <p:nvPicPr>
          <p:cNvPr id="24" name="Picture 25" descr="Explode-03-june">
            <a:extLst>
              <a:ext uri="{FF2B5EF4-FFF2-40B4-BE49-F238E27FC236}">
                <a16:creationId xmlns:a16="http://schemas.microsoft.com/office/drawing/2014/main" id="{6FED6858-B190-4B30-A22C-480385DEC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066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a16="http://schemas.microsoft.com/office/drawing/2014/main" id="{2A89A7E2-3851-486E-81F5-74D4CBC5EA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76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a16="http://schemas.microsoft.com/office/drawing/2014/main" id="{75DFC9F6-9FD3-4BC5-BFE7-B87C2002B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42672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a16="http://schemas.microsoft.com/office/drawing/2014/main" id="{6A767B8E-8DB6-4C29-8800-D490EC2A3F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74497" y="4267200"/>
            <a:ext cx="2405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a16="http://schemas.microsoft.com/office/drawing/2014/main" id="{7537A760-B2AD-43FA-A11E-41C4B0BBF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46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a16="http://schemas.microsoft.com/office/drawing/2014/main" id="{F5A7A0EB-37AB-4F26-8FA6-9AF3E4511C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876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a16="http://schemas.microsoft.com/office/drawing/2014/main" id="{9DBABB0C-FA43-41B1-BBD4-5EC90564F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3151" y="29718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a16="http://schemas.microsoft.com/office/drawing/2014/main" id="{ABDE61DF-D438-4B8F-A17A-0EEFCD2FD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600700"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a16="http://schemas.microsoft.com/office/drawing/2014/main" id="{D375DA14-AC9A-42E4-B3C2-04119DFBE1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800615"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a16="http://schemas.microsoft.com/office/drawing/2014/main" id="{0804F870-33D7-40BF-B44B-39C625AD3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743450" y="5986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a16="http://schemas.microsoft.com/office/drawing/2014/main" id="{E37F7373-4DFA-4013-8D49-75DDC990F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025753" y="3581400"/>
            <a:ext cx="2845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a16="http://schemas.microsoft.com/office/drawing/2014/main" id="{0001066C-D06F-4A24-9DE8-1E936A14EB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657600"/>
            <a:ext cx="22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a16="http://schemas.microsoft.com/office/drawing/2014/main" id="{A84642E0-0E7A-4906-8A40-93F4877736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810003"/>
            <a:ext cx="114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a16="http://schemas.microsoft.com/office/drawing/2014/main" id="{C6FD8417-D7DC-4204-8D3B-EEF909D930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71815" y="30146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a16="http://schemas.microsoft.com/office/drawing/2014/main" id="{6DE5D3FB-110B-42D3-97FE-D62C09799A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171965" y="27860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a16="http://schemas.microsoft.com/office/drawing/2014/main" id="{BFE3E443-933E-4741-9E47-F0F52299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00565" y="2938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a16="http://schemas.microsoft.com/office/drawing/2014/main" id="{E051DE98-BB07-4B07-B355-1BD70FA0D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5720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a16="http://schemas.microsoft.com/office/drawing/2014/main" id="{DDE60716-0D1F-448B-A5F0-111496EC3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14665" y="2590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a16="http://schemas.microsoft.com/office/drawing/2014/main" id="{3669CA36-20CA-4980-836C-9DB269653D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28956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a16="http://schemas.microsoft.com/office/drawing/2014/main" id="{291BFFFC-7DB1-4EF9-9CA3-F64222F7E6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2954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a16="http://schemas.microsoft.com/office/drawing/2014/main" id="{34FDE981-CF18-4A98-96BC-AC6E91DD4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49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a16="http://schemas.microsoft.com/office/drawing/2014/main" id="{D0D094E9-1E21-455B-A658-3C062299C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3505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a16="http://schemas.microsoft.com/office/drawing/2014/main" id="{23417C06-6AF8-45EC-98E7-19F1702EC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051" y="3124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5762" y="457227"/>
            <a:ext cx="1311593" cy="8125301"/>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Vành đai lửa Thái Bình Dương kéo dài từ Niu di lân qua Nhật Bản, A - lax- ca trải suốt bờ tây của Bắc Mĩ và Nam Mĩ</a:t>
            </a:r>
          </a:p>
          <a:p>
            <a:endParaRPr lang="en-US">
              <a:solidFill>
                <a:prstClr val="black"/>
              </a:solidFill>
            </a:endParaRPr>
          </a:p>
        </p:txBody>
      </p:sp>
    </p:spTree>
    <p:extLst>
      <p:ext uri="{BB962C8B-B14F-4D97-AF65-F5344CB8AC3E}">
        <p14:creationId xmlns:p14="http://schemas.microsoft.com/office/powerpoint/2010/main" val="3205665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088572" y="194888"/>
            <a:ext cx="5166360" cy="78584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Times New Roman" panose="02020603050405020304" pitchFamily="18" charset="0"/>
              </a:rPr>
              <a:t>NHÓM 4,5,6</a:t>
            </a:r>
            <a:r>
              <a:rPr lang="en-US" sz="2800" b="1" dirty="0">
                <a:solidFill>
                  <a:schemeClr val="tx1"/>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a:stCxn id="6" idx="2"/>
          </p:cNvCxnSpPr>
          <p:nvPr/>
        </p:nvCxnSpPr>
        <p:spPr>
          <a:xfrm>
            <a:off x="4671752" y="980728"/>
            <a:ext cx="2260415" cy="641853"/>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481737" y="1622581"/>
            <a:ext cx="3963287" cy="271938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solidFill>
                <a:prstClr val="black"/>
              </a:solidFill>
              <a:latin typeface="Times New Roman" pitchFamily="18" charset="0"/>
              <a:cs typeface="Times New Roman" pitchFamily="18" charset="0"/>
            </a:endParaRPr>
          </a:p>
          <a:p>
            <a:r>
              <a:rPr lang="en-US" sz="2800">
                <a:solidFill>
                  <a:prstClr val="black"/>
                </a:solidFill>
                <a:latin typeface="Times New Roman" pitchFamily="18" charset="0"/>
                <a:cs typeface="Times New Roman" pitchFamily="18" charset="0"/>
              </a:rPr>
              <a:t>T</a:t>
            </a:r>
            <a:r>
              <a:rPr lang="vi-VN" sz="2800">
                <a:solidFill>
                  <a:prstClr val="black"/>
                </a:solidFill>
                <a:latin typeface="Times New Roman" pitchFamily="18" charset="0"/>
                <a:cs typeface="Times New Roman" pitchFamily="18" charset="0"/>
              </a:rPr>
              <a:t>ại sao ở những khu vực núi lửa ngừng hoạt động lại có sức hấp dẫ</a:t>
            </a:r>
            <a:r>
              <a:rPr lang="en-US" sz="2800">
                <a:solidFill>
                  <a:prstClr val="black"/>
                </a:solidFill>
                <a:latin typeface="Times New Roman" pitchFamily="18" charset="0"/>
                <a:cs typeface="Times New Roman" pitchFamily="18" charset="0"/>
              </a:rPr>
              <a:t>n</a:t>
            </a:r>
            <a:r>
              <a:rPr lang="vi-VN" sz="2800">
                <a:solidFill>
                  <a:prstClr val="black"/>
                </a:solidFill>
                <a:latin typeface="Times New Roman" pitchFamily="18" charset="0"/>
                <a:cs typeface="Times New Roman" pitchFamily="18" charset="0"/>
              </a:rPr>
              <a:t> lớn đối với dân cư? Liên hệ với Việt Nam?</a:t>
            </a:r>
            <a:endParaRPr lang="en-US" sz="2800">
              <a:solidFill>
                <a:prstClr val="black"/>
              </a:solidFill>
              <a:latin typeface="Times New Roman" pitchFamily="18" charset="0"/>
              <a:cs typeface="Times New Roman" pitchFamily="18" charset="0"/>
            </a:endParaRPr>
          </a:p>
          <a:p>
            <a:endParaRPr lang="en-US" sz="2800">
              <a:solidFill>
                <a:prstClr val="white"/>
              </a:solidFill>
              <a:latin typeface="Times New Roman" pitchFamily="18" charset="0"/>
              <a:cs typeface="Times New Roman"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536704" y="4629728"/>
            <a:ext cx="3526675"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latin typeface="Times New Roman" panose="02020603050405020304" pitchFamily="18" charset="0"/>
                <a:ea typeface="Times New Roman" panose="02020603050405020304" pitchFamily="18" charset="0"/>
              </a:rPr>
              <a:t>...................................................................................................................................................................................................</a:t>
            </a:r>
            <a:endParaRPr lang="en-US" sz="2000" b="1" i="1" dirty="0">
              <a:solidFill>
                <a:srgbClr val="000000"/>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5074921" y="4725144"/>
            <a:ext cx="3714492" cy="20266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189538" y="980728"/>
            <a:ext cx="2533650" cy="660400"/>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4860032" y="1622581"/>
            <a:ext cx="4031989" cy="271938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Núi lửa phun trào gây ra những hậu quả nghiêm trọng như thế nào đối với người dân?</a:t>
            </a:r>
          </a:p>
          <a:p>
            <a:pPr algn="ct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4" name="Down Arrow 3"/>
          <p:cNvSpPr/>
          <p:nvPr/>
        </p:nvSpPr>
        <p:spPr>
          <a:xfrm>
            <a:off x="2023126" y="436051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own Arrow 4"/>
          <p:cNvSpPr/>
          <p:nvPr/>
        </p:nvSpPr>
        <p:spPr>
          <a:xfrm>
            <a:off x="6983486" y="436051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860764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a16="http://schemas.microsoft.com/office/drawing/2014/main" id="{EA5C9977-C351-4C17-BB37-E8C028CD5B82}"/>
              </a:ext>
            </a:extLst>
          </p:cNvPr>
          <p:cNvPicPr/>
          <p:nvPr/>
        </p:nvPicPr>
        <p:blipFill>
          <a:blip r:embed="rId2"/>
          <a:stretch>
            <a:fillRect/>
          </a:stretch>
        </p:blipFill>
        <p:spPr>
          <a:xfrm>
            <a:off x="680928" y="2132857"/>
            <a:ext cx="3528391" cy="4214934"/>
          </a:xfrm>
          <a:prstGeom prst="rect">
            <a:avLst/>
          </a:prstGeom>
        </p:spPr>
      </p:pic>
      <p:pic>
        <p:nvPicPr>
          <p:cNvPr id="7" name="Hình ảnh 12">
            <a:extLst>
              <a:ext uri="{FF2B5EF4-FFF2-40B4-BE49-F238E27FC236}">
                <a16:creationId xmlns:a16="http://schemas.microsoft.com/office/drawing/2014/main" id="{8E101355-8FFC-43CB-966F-D586FD4B1C4E}"/>
              </a:ext>
            </a:extLst>
          </p:cNvPr>
          <p:cNvPicPr/>
          <p:nvPr/>
        </p:nvPicPr>
        <p:blipFill>
          <a:blip r:embed="rId3"/>
          <a:stretch>
            <a:fillRect/>
          </a:stretch>
        </p:blipFill>
        <p:spPr>
          <a:xfrm>
            <a:off x="4651529" y="2132857"/>
            <a:ext cx="3528391" cy="4214933"/>
          </a:xfrm>
          <a:prstGeom prst="rect">
            <a:avLst/>
          </a:prstGeom>
        </p:spPr>
      </p:pic>
      <p:sp>
        <p:nvSpPr>
          <p:cNvPr id="2" name="TextBox 1"/>
          <p:cNvSpPr txBox="1"/>
          <p:nvPr/>
        </p:nvSpPr>
        <p:spPr>
          <a:xfrm>
            <a:off x="680913" y="187569"/>
            <a:ext cx="8041056" cy="2308324"/>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Ở những vùng đất đỏ phì nhiêu do nhung nham phong hóa, sẽ tạo thành lớp đất đỏ màu mỡ rất thuận lợi cho sản xuất nông nghiệp. Ngoài ra phong cảnh núi lửa rất có giá trị về du lịch, gần núi lử có thể xây dựng các nhà máy điện địa nhiệtvà có thể khai thác nguồn nước khoáng nóng cho du lịch nghỉ dưỡng.</a:t>
            </a:r>
          </a:p>
          <a:p>
            <a:endParaRPr lang="en-US" sz="24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36954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a16="http://schemas.microsoft.com/office/drawing/2014/main"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40"/>
            <a:ext cx="6858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id="{D5E13E5D-6700-4FFD-9FD5-DBCEE5DF6B87}"/>
              </a:ext>
            </a:extLst>
          </p:cNvPr>
          <p:cNvSpPr txBox="1">
            <a:spLocks noChangeArrowheads="1"/>
          </p:cNvSpPr>
          <p:nvPr/>
        </p:nvSpPr>
        <p:spPr bwMode="auto">
          <a:xfrm>
            <a:off x="240201" y="2540"/>
            <a:ext cx="8637104"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None/>
            </a:pPr>
            <a:r>
              <a:rPr lang="vi-VN" altLang="en-US" dirty="0">
                <a:solidFill>
                  <a:srgbClr val="000000"/>
                </a:solidFill>
                <a:latin typeface="Times New Roman" panose="02020603050405020304" pitchFamily="18" charset="0"/>
                <a:cs typeface="Times New Roman" panose="02020603050405020304" pitchFamily="18" charset="0"/>
              </a:rPr>
              <a:t>Đất đỏ ba </a:t>
            </a:r>
            <a:r>
              <a:rPr lang="vi-VN" altLang="en-US">
                <a:solidFill>
                  <a:srgbClr val="000000"/>
                </a:solidFill>
                <a:latin typeface="Times New Roman" panose="02020603050405020304" pitchFamily="18" charset="0"/>
                <a:cs typeface="Times New Roman" panose="02020603050405020304" pitchFamily="18" charset="0"/>
              </a:rPr>
              <a:t>dan </a:t>
            </a:r>
            <a:r>
              <a:rPr lang="en-US" altLang="en-US">
                <a:solidFill>
                  <a:srgbClr val="000000"/>
                </a:solidFill>
                <a:latin typeface="Times New Roman" panose="02020603050405020304" pitchFamily="18" charset="0"/>
                <a:cs typeface="Times New Roman" panose="02020603050405020304" pitchFamily="18" charset="0"/>
              </a:rPr>
              <a:t>có </a:t>
            </a:r>
            <a:r>
              <a:rPr lang="en-US" altLang="en-US" dirty="0" err="1">
                <a:solidFill>
                  <a:srgbClr val="000000"/>
                </a:solidFill>
                <a:latin typeface="Times New Roman" panose="02020603050405020304" pitchFamily="18" charset="0"/>
                <a:cs typeface="Times New Roman" panose="02020603050405020304" pitchFamily="18" charset="0"/>
              </a:rPr>
              <a:t>nhiều</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vùng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Nguyên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Đông</a:t>
            </a:r>
            <a:r>
              <a:rPr lang="en-US" altLang="en-US" dirty="0">
                <a:solidFill>
                  <a:srgbClr val="000000"/>
                </a:solidFill>
                <a:latin typeface="Times New Roman" panose="02020603050405020304" pitchFamily="18" charset="0"/>
                <a:cs typeface="Times New Roman" panose="02020603050405020304" pitchFamily="18" charset="0"/>
              </a:rPr>
              <a:t> Nam </a:t>
            </a:r>
            <a:r>
              <a:rPr lang="en-US" altLang="en-US" dirty="0" err="1">
                <a:solidFill>
                  <a:srgbClr val="000000"/>
                </a:solidFill>
                <a:latin typeface="Times New Roman" panose="02020603050405020304" pitchFamily="18" charset="0"/>
                <a:cs typeface="Times New Roman" panose="02020603050405020304" pitchFamily="18" charset="0"/>
              </a:rPr>
              <a:t>Bộ</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nước</a:t>
            </a:r>
            <a:r>
              <a:rPr lang="en-US" altLang="en-US" dirty="0">
                <a:solidFill>
                  <a:srgbClr val="00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1806835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à phê">
            <a:extLst>
              <a:ext uri="{FF2B5EF4-FFF2-40B4-BE49-F238E27FC236}">
                <a16:creationId xmlns:a16="http://schemas.microsoft.com/office/drawing/2014/main" id="{7C91BCC5-3601-414D-9879-A98E7120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3" y="1497330"/>
            <a:ext cx="35433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5">
            <a:extLst>
              <a:ext uri="{FF2B5EF4-FFF2-40B4-BE49-F238E27FC236}">
                <a16:creationId xmlns:a16="http://schemas.microsoft.com/office/drawing/2014/main" id="{873BAEE3-76C7-4635-9CE5-082591FC1F8F}"/>
              </a:ext>
            </a:extLst>
          </p:cNvPr>
          <p:cNvSpPr txBox="1">
            <a:spLocks noChangeArrowheads="1"/>
          </p:cNvSpPr>
          <p:nvPr/>
        </p:nvSpPr>
        <p:spPr bwMode="auto">
          <a:xfrm>
            <a:off x="771525" y="332656"/>
            <a:ext cx="702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400" b="1">
                <a:solidFill>
                  <a:srgbClr val="000000"/>
                </a:solidFill>
              </a:rPr>
              <a:t>CÂY CÀ PHÊ, CAO SU Ở TÂY NGUYÊN</a:t>
            </a:r>
            <a:endParaRPr lang="en-US" altLang="en-US" sz="2400" b="1">
              <a:solidFill>
                <a:srgbClr val="000000"/>
              </a:solidFill>
            </a:endParaRPr>
          </a:p>
        </p:txBody>
      </p:sp>
      <p:pic>
        <p:nvPicPr>
          <p:cNvPr id="12" name="Picture 7" descr="Cay_cao_su">
            <a:extLst>
              <a:ext uri="{FF2B5EF4-FFF2-40B4-BE49-F238E27FC236}">
                <a16:creationId xmlns:a16="http://schemas.microsoft.com/office/drawing/2014/main" id="{B2646DD9-44FE-49D7-A302-D43ED92F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497330"/>
            <a:ext cx="3314700" cy="474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051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756"/>
            <a:ext cx="3894992"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230981" y="79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345281" y="1603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459581" y="31274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363" y="160368"/>
            <a:ext cx="4369778"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57600"/>
            <a:ext cx="389499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377" y="3657600"/>
            <a:ext cx="43697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91680" y="3284984"/>
            <a:ext cx="4392488"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Hậu quả núi lửa phun</a:t>
            </a:r>
          </a:p>
        </p:txBody>
      </p:sp>
    </p:spTree>
    <p:extLst>
      <p:ext uri="{BB962C8B-B14F-4D97-AF65-F5344CB8AC3E}">
        <p14:creationId xmlns:p14="http://schemas.microsoft.com/office/powerpoint/2010/main" val="663032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671841" y="2076896"/>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niệng phụ, ống phun.</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17" name="Rounded Rectangle 16"/>
          <p:cNvSpPr/>
          <p:nvPr/>
        </p:nvSpPr>
        <p:spPr>
          <a:xfrm>
            <a:off x="28449" y="1682713"/>
            <a:ext cx="1424863" cy="2880219"/>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3200" b="1">
                <a:solidFill>
                  <a:srgbClr val="66FF99"/>
                </a:solidFill>
                <a:latin typeface="Times New Roman" pitchFamily="18" charset="0"/>
                <a:cs typeface="Times New Roman" pitchFamily="18" charset="0"/>
              </a:rPr>
              <a:t>Núi lửa</a:t>
            </a:r>
            <a:endParaRPr lang="en-US" sz="1016">
              <a:solidFill>
                <a:prstClr val="white"/>
              </a:solidFill>
            </a:endParaRPr>
          </a:p>
        </p:txBody>
      </p:sp>
      <p:cxnSp>
        <p:nvCxnSpPr>
          <p:cNvPr id="22" name="Straight Connector 21"/>
          <p:cNvCxnSpPr/>
          <p:nvPr/>
        </p:nvCxnSpPr>
        <p:spPr>
          <a:xfrm flipV="1">
            <a:off x="1471247" y="2924227"/>
            <a:ext cx="286638"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1743861" y="1344521"/>
            <a:ext cx="14039" cy="529543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1743861" y="3323006"/>
            <a:ext cx="322639"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70431" y="1315706"/>
            <a:ext cx="321981"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1789228" y="4689202"/>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034315" y="136627"/>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ea typeface="Times New Roman" pitchFamily="18" charset="0"/>
                <a:cs typeface="Times New Roman" pitchFamily="18" charset="0"/>
              </a:rPr>
              <a:t>Khái niệm</a:t>
            </a:r>
            <a:endParaRPr lang="en-US" sz="2800">
              <a:solidFill>
                <a:prstClr val="black"/>
              </a:solidFill>
              <a:latin typeface="Times New Roman" pitchFamily="18" charset="0"/>
              <a:ea typeface="Calibri" panose="020F0502020204030204" pitchFamily="34" charset="0"/>
              <a:cs typeface="Times New Roman" pitchFamily="18" charset="0"/>
            </a:endParaRPr>
          </a:p>
          <a:p>
            <a:pPr algn="ctr" defTabSz="816368">
              <a:defRPr/>
            </a:pPr>
            <a:endParaRPr lang="en-US" sz="1016">
              <a:solidFill>
                <a:prstClr val="white"/>
              </a:solidFill>
            </a:endParaRPr>
          </a:p>
        </p:txBody>
      </p:sp>
      <p:sp>
        <p:nvSpPr>
          <p:cNvPr id="41" name="Rounded Rectangle 40"/>
          <p:cNvSpPr/>
          <p:nvPr/>
        </p:nvSpPr>
        <p:spPr>
          <a:xfrm>
            <a:off x="2151599" y="1984855"/>
            <a:ext cx="2118381" cy="1503775"/>
          </a:xfrm>
          <a:prstGeom prst="roundRect">
            <a:avLst/>
          </a:prstGeom>
          <a:solidFill>
            <a:srgbClr val="00B05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Cấu tạo</a:t>
            </a:r>
          </a:p>
        </p:txBody>
      </p:sp>
      <p:sp>
        <p:nvSpPr>
          <p:cNvPr id="45" name="Rounded Rectangle 44"/>
          <p:cNvSpPr/>
          <p:nvPr/>
        </p:nvSpPr>
        <p:spPr>
          <a:xfrm>
            <a:off x="2172491" y="3709767"/>
            <a:ext cx="2179431" cy="134053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Nguyên  nhân hình thành</a:t>
            </a:r>
          </a:p>
        </p:txBody>
      </p:sp>
      <p:sp>
        <p:nvSpPr>
          <p:cNvPr id="26" name="Rounded Rectangle 25"/>
          <p:cNvSpPr/>
          <p:nvPr/>
        </p:nvSpPr>
        <p:spPr>
          <a:xfrm>
            <a:off x="4478975" y="128672"/>
            <a:ext cx="4578881" cy="1554010"/>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0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915078"/>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3" y="2771300"/>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69980" y="4436600"/>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49687" y="3488600"/>
            <a:ext cx="4478424" cy="1561704"/>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panose="02020603050405020304" pitchFamily="18" charset="0"/>
              <a:cs typeface="Times New Roman" panose="02020603050405020304" pitchFamily="18" charset="0"/>
            </a:endParaRPr>
          </a:p>
          <a:p>
            <a:pPr algn="ctr" defTabSz="816368">
              <a:defRPr/>
            </a:pPr>
            <a:r>
              <a:rPr lang="vi-VN" sz="280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dất hình thành núi lửa.</a:t>
            </a:r>
            <a:endParaRPr lang="en-US" sz="280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a:solidFill>
                <a:prstClr val="white"/>
              </a:solidFill>
              <a:latin typeface="Calibri Light"/>
            </a:endParaRPr>
          </a:p>
        </p:txBody>
      </p:sp>
      <p:sp>
        <p:nvSpPr>
          <p:cNvPr id="24" name="Rounded Rectangle 23"/>
          <p:cNvSpPr/>
          <p:nvPr/>
        </p:nvSpPr>
        <p:spPr>
          <a:xfrm>
            <a:off x="2066486" y="5328871"/>
            <a:ext cx="2179431" cy="1311111"/>
          </a:xfrm>
          <a:prstGeom prst="roundRect">
            <a:avLst/>
          </a:prstGeom>
          <a:solidFill>
            <a:srgbClr val="00B0F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Hậu quả</a:t>
            </a:r>
          </a:p>
        </p:txBody>
      </p:sp>
      <p:sp>
        <p:nvSpPr>
          <p:cNvPr id="25" name="Rounded Rectangle 24"/>
          <p:cNvSpPr/>
          <p:nvPr/>
        </p:nvSpPr>
        <p:spPr>
          <a:xfrm>
            <a:off x="4579417" y="5328871"/>
            <a:ext cx="4478424" cy="1564035"/>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a:endParaRPr>
          </a:p>
          <a:p>
            <a:pPr algn="ctr" defTabSz="816368">
              <a:defRPr/>
            </a:pPr>
            <a:r>
              <a:rPr lang="vi-VN" sz="2800">
                <a:solidFill>
                  <a:prstClr val="black"/>
                </a:solidFill>
                <a:latin typeface="Times New Roman"/>
                <a:ea typeface="Times New Roman"/>
              </a:rPr>
              <a:t>Vùi lấp các thành thị, làng mạc, ruộng nương, gây thiệt hại lớn về người và tài sản.</a:t>
            </a:r>
            <a:endParaRPr lang="en-US" sz="2800">
              <a:solidFill>
                <a:prstClr val="black"/>
              </a:solidFill>
              <a:latin typeface="Times New Roman"/>
              <a:ea typeface="Times New Roman"/>
            </a:endParaRPr>
          </a:p>
          <a:p>
            <a:pPr algn="ctr" defTabSz="816368">
              <a:defRPr/>
            </a:pPr>
            <a:endParaRPr lang="en-US" sz="2800">
              <a:solidFill>
                <a:prstClr val="white"/>
              </a:solidFill>
              <a:latin typeface="Calibri Light"/>
            </a:endParaRPr>
          </a:p>
        </p:txBody>
      </p:sp>
      <p:sp>
        <p:nvSpPr>
          <p:cNvPr id="27" name="Right Arrow 26"/>
          <p:cNvSpPr/>
          <p:nvPr/>
        </p:nvSpPr>
        <p:spPr>
          <a:xfrm flipV="1">
            <a:off x="4297787" y="5876983"/>
            <a:ext cx="281645"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9" name="Straight Connector 28"/>
          <p:cNvCxnSpPr/>
          <p:nvPr/>
        </p:nvCxnSpPr>
        <p:spPr>
          <a:xfrm>
            <a:off x="1724746" y="6639951"/>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21565170"/>
      </p:ext>
    </p:extLst>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D1C87-CDF4-4F43-8BBF-5CD12F024A2C}"/>
              </a:ext>
            </a:extLst>
          </p:cNvPr>
          <p:cNvSpPr txBox="1"/>
          <p:nvPr/>
        </p:nvSpPr>
        <p:spPr>
          <a:xfrm>
            <a:off x="357809" y="516866"/>
            <a:ext cx="8257554" cy="1200329"/>
          </a:xfrm>
          <a:prstGeom prst="rect">
            <a:avLst/>
          </a:prstGeom>
          <a:solidFill>
            <a:schemeClr val="accent6">
              <a:lumMod val="60000"/>
              <a:lumOff val="40000"/>
            </a:schemeClr>
          </a:solidFill>
        </p:spPr>
        <p:txBody>
          <a:bodyPr wrap="square" rtlCol="0">
            <a:spAutoFit/>
          </a:bodyPr>
          <a:lstStyle/>
          <a:p>
            <a:pPr>
              <a:defRPr/>
            </a:pPr>
            <a:r>
              <a:rPr lang="vi-VN" sz="3600" dirty="0">
                <a:solidFill>
                  <a:prstClr val="black"/>
                </a:solidFill>
                <a:latin typeface="Times New Roman" panose="02020603050405020304" pitchFamily="18" charset="0"/>
                <a:ea typeface="Calibri" panose="020F0502020204030204" pitchFamily="34" charset="0"/>
              </a:rPr>
              <a:t>- Để ứng phó với hoạt động núi lửa chúng ta cần làm gì?</a:t>
            </a:r>
            <a:endParaRPr lang="en-US" sz="3600" dirty="0">
              <a:solidFill>
                <a:prstClr val="black"/>
              </a:solidFill>
            </a:endParaRPr>
          </a:p>
        </p:txBody>
      </p:sp>
      <p:sp>
        <p:nvSpPr>
          <p:cNvPr id="2" name="TextBox 1">
            <a:extLst>
              <a:ext uri="{FF2B5EF4-FFF2-40B4-BE49-F238E27FC236}">
                <a16:creationId xmlns:a16="http://schemas.microsoft.com/office/drawing/2014/main" id="{FE6F1AD9-3D33-45D7-99BA-B1A24D835613}"/>
              </a:ext>
            </a:extLst>
          </p:cNvPr>
          <p:cNvSpPr txBox="1"/>
          <p:nvPr/>
        </p:nvSpPr>
        <p:spPr>
          <a:xfrm>
            <a:off x="397565" y="2367171"/>
            <a:ext cx="8217798" cy="2308324"/>
          </a:xfrm>
          <a:prstGeom prst="rect">
            <a:avLst/>
          </a:prstGeom>
          <a:solidFill>
            <a:schemeClr val="accent3">
              <a:lumMod val="60000"/>
              <a:lumOff val="40000"/>
            </a:schemeClr>
          </a:solidFill>
        </p:spPr>
        <p:txBody>
          <a:bodyPr wrap="square" rtlCol="0">
            <a:spAutoFit/>
          </a:bodyPr>
          <a:lstStyle/>
          <a:p>
            <a:pPr algn="just"/>
            <a:r>
              <a:rPr lang="en-US" sz="3600">
                <a:solidFill>
                  <a:prstClr val="black"/>
                </a:solidFill>
                <a:latin typeface="Times New Roman" panose="02020603050405020304" pitchFamily="18" charset="0"/>
                <a:cs typeface="Times New Roman" panose="02020603050405020304" pitchFamily="18" charset="0"/>
              </a:rPr>
              <a:t>	Khi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rung </a:t>
            </a:r>
            <a:r>
              <a:rPr lang="en-US" sz="3600" dirty="0" err="1">
                <a:solidFill>
                  <a:prstClr val="black"/>
                </a:solidFill>
                <a:latin typeface="Times New Roman" panose="02020603050405020304" pitchFamily="18" charset="0"/>
                <a:cs typeface="Times New Roman" panose="02020603050405020304" pitchFamily="18" charset="0"/>
              </a:rPr>
              <a:t>nhẹ</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miệng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núi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này</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12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11" name="TextBox 10"/>
          <p:cNvSpPr txBox="1"/>
          <p:nvPr/>
        </p:nvSpPr>
        <p:spPr>
          <a:xfrm>
            <a:off x="1804035" y="1401104"/>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4636" y="257176"/>
            <a:ext cx="8641897" cy="1077218"/>
          </a:xfrm>
          <a:prstGeom prst="rect">
            <a:avLst/>
          </a:prstGeom>
          <a:noFill/>
        </p:spPr>
        <p:txBody>
          <a:bodyPr wrap="square" rtlCol="0">
            <a:spAutoFit/>
          </a:bodyPr>
          <a:lstStyle/>
          <a:p>
            <a:pPr algn="ctr">
              <a:defRPr/>
            </a:pPr>
            <a:r>
              <a:rPr lang="vi-VN" sz="2800" b="1" dirty="0">
                <a:solidFill>
                  <a:srgbClr val="FF0066"/>
                </a:solidFill>
                <a:latin typeface="Times New Roman" panose="02020603050405020304" pitchFamily="18" charset="0"/>
                <a:cs typeface="Times New Roman" panose="02020603050405020304" pitchFamily="18" charset="0"/>
              </a:rPr>
              <a:t>B</a:t>
            </a:r>
            <a:r>
              <a:rPr lang="en-US" sz="2800" b="1" dirty="0">
                <a:solidFill>
                  <a:srgbClr val="FF0066"/>
                </a:solidFill>
                <a:latin typeface="Times New Roman" panose="02020603050405020304" pitchFamily="18" charset="0"/>
                <a:cs typeface="Times New Roman" panose="02020603050405020304" pitchFamily="18" charset="0"/>
              </a:rPr>
              <a:t>ÀI</a:t>
            </a:r>
            <a:r>
              <a:rPr lang="vi-VN" sz="2800" b="1" dirty="0">
                <a:solidFill>
                  <a:srgbClr val="FF0066"/>
                </a:solidFill>
                <a:latin typeface="Times New Roman" panose="02020603050405020304" pitchFamily="18" charset="0"/>
                <a:cs typeface="Times New Roman" panose="02020603050405020304" pitchFamily="18" charset="0"/>
              </a:rPr>
              <a:t> 1</a:t>
            </a:r>
            <a:r>
              <a:rPr lang="en-US" sz="2800" b="1" dirty="0">
                <a:solidFill>
                  <a:srgbClr val="FF0066"/>
                </a:solidFill>
                <a:latin typeface="Times New Roman" panose="02020603050405020304" pitchFamily="18" charset="0"/>
                <a:cs typeface="Times New Roman" panose="02020603050405020304" pitchFamily="18" charset="0"/>
              </a:rPr>
              <a:t>2: </a:t>
            </a:r>
            <a:r>
              <a:rPr lang="en-US" sz="28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28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B623E62-DAB6-4B1E-8A18-6DBC42ED7D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074" y="1249570"/>
            <a:ext cx="985124" cy="1010954"/>
          </a:xfrm>
          <a:prstGeom prst="rect">
            <a:avLst/>
          </a:prstGeom>
          <a:noFill/>
          <a:ln>
            <a:noFill/>
          </a:ln>
        </p:spPr>
      </p:pic>
    </p:spTree>
    <p:extLst>
      <p:ext uri="{BB962C8B-B14F-4D97-AF65-F5344CB8AC3E}">
        <p14:creationId xmlns:p14="http://schemas.microsoft.com/office/powerpoint/2010/main" val="1817130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EARTH3"/>
          <p:cNvPicPr>
            <a:picLocks noChangeAspect="1" noChangeArrowheads="1" noCrop="1"/>
          </p:cNvPicPr>
          <p:nvPr/>
        </p:nvPicPr>
        <p:blipFill>
          <a:blip r:embed="rId2"/>
          <a:srcRect/>
          <a:stretch>
            <a:fillRect/>
          </a:stretch>
        </p:blipFill>
        <p:spPr bwMode="auto">
          <a:xfrm>
            <a:off x="3924302" y="4343428"/>
            <a:ext cx="1476375" cy="1633537"/>
          </a:xfrm>
          <a:prstGeom prst="rect">
            <a:avLst/>
          </a:prstGeom>
          <a:noFill/>
          <a:ln w="9525">
            <a:noFill/>
            <a:miter lim="800000"/>
            <a:headEnd/>
            <a:tailEnd/>
          </a:ln>
        </p:spPr>
      </p:pic>
      <p:sp>
        <p:nvSpPr>
          <p:cNvPr id="2057" name="WordArt 9"/>
          <p:cNvSpPr>
            <a:spLocks noChangeArrowheads="1" noChangeShapeType="1" noTextEdit="1"/>
          </p:cNvSpPr>
          <p:nvPr/>
        </p:nvSpPr>
        <p:spPr bwMode="auto">
          <a:xfrm>
            <a:off x="2800350" y="2971800"/>
            <a:ext cx="3714750" cy="15240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sp3d>
          </a:bodyPr>
          <a:lstStyle/>
          <a:p>
            <a:pPr algn="ctr"/>
            <a:r>
              <a:rPr lang="en-US" sz="3600" kern="10" dirty="0" err="1">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Địa</a:t>
            </a:r>
            <a:r>
              <a:rPr lang="en-US" sz="3600" kern="10" dirty="0">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 </a:t>
            </a:r>
            <a:r>
              <a:rPr lang="en-US" sz="3600" kern="10" dirty="0" err="1">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lý</a:t>
            </a:r>
            <a:endParaRPr lang="en-US" sz="3600" kern="10" dirty="0">
              <a:ln w="9525">
                <a:round/>
                <a:headEnd/>
                <a:tailEnd/>
              </a:ln>
              <a:gradFill rotWithShape="1">
                <a:gsLst>
                  <a:gs pos="0">
                    <a:srgbClr val="FFFF00"/>
                  </a:gs>
                  <a:gs pos="100000">
                    <a:srgbClr val="FF3300"/>
                  </a:gs>
                </a:gsLst>
                <a:path path="rect">
                  <a:fillToRect l="50000" t="50000" r="50000" b="50000"/>
                </a:path>
              </a:gradFill>
              <a:latin typeface="Times New Roman"/>
              <a:cs typeface="Times New Roman"/>
            </a:endParaRPr>
          </a:p>
        </p:txBody>
      </p:sp>
      <p:pic>
        <p:nvPicPr>
          <p:cNvPr id="2052" name="Picture 10" descr="BOOK1"/>
          <p:cNvPicPr>
            <a:picLocks noChangeAspect="1" noChangeArrowheads="1"/>
          </p:cNvPicPr>
          <p:nvPr/>
        </p:nvPicPr>
        <p:blipFill>
          <a:blip r:embed="rId3"/>
          <a:srcRect/>
          <a:stretch>
            <a:fillRect/>
          </a:stretch>
        </p:blipFill>
        <p:spPr bwMode="auto">
          <a:xfrm>
            <a:off x="3143250" y="5861050"/>
            <a:ext cx="3028950" cy="996950"/>
          </a:xfrm>
          <a:prstGeom prst="rect">
            <a:avLst/>
          </a:prstGeom>
          <a:noFill/>
          <a:ln w="9525">
            <a:noFill/>
            <a:miter lim="800000"/>
            <a:headEnd/>
            <a:tailEnd/>
          </a:ln>
        </p:spPr>
      </p:pic>
      <p:pic>
        <p:nvPicPr>
          <p:cNvPr id="2053" name="Picture 11" descr="image"/>
          <p:cNvPicPr>
            <a:picLocks noChangeAspect="1" noChangeArrowheads="1" noCrop="1"/>
          </p:cNvPicPr>
          <p:nvPr/>
        </p:nvPicPr>
        <p:blipFill>
          <a:blip r:embed="rId4"/>
          <a:srcRect/>
          <a:stretch>
            <a:fillRect/>
          </a:stretch>
        </p:blipFill>
        <p:spPr bwMode="auto">
          <a:xfrm>
            <a:off x="942976" y="4876800"/>
            <a:ext cx="1032272" cy="1981200"/>
          </a:xfrm>
          <a:prstGeom prst="rect">
            <a:avLst/>
          </a:prstGeom>
          <a:noFill/>
          <a:ln w="9525">
            <a:noFill/>
            <a:miter lim="800000"/>
            <a:headEnd/>
            <a:tailEnd/>
          </a:ln>
        </p:spPr>
      </p:pic>
      <p:pic>
        <p:nvPicPr>
          <p:cNvPr id="2054" name="Picture 12" descr="POINSET3"/>
          <p:cNvPicPr>
            <a:picLocks noChangeAspect="1" noChangeArrowheads="1"/>
          </p:cNvPicPr>
          <p:nvPr/>
        </p:nvPicPr>
        <p:blipFill>
          <a:blip r:embed="rId5"/>
          <a:srcRect/>
          <a:stretch>
            <a:fillRect/>
          </a:stretch>
        </p:blipFill>
        <p:spPr bwMode="auto">
          <a:xfrm>
            <a:off x="5886450" y="4276753"/>
            <a:ext cx="2114550" cy="2581275"/>
          </a:xfrm>
          <a:prstGeom prst="rect">
            <a:avLst/>
          </a:prstGeom>
          <a:noFill/>
          <a:ln w="9525">
            <a:noFill/>
            <a:miter lim="800000"/>
            <a:headEnd/>
            <a:tailEnd/>
          </a:ln>
        </p:spPr>
      </p:pic>
      <p:pic>
        <p:nvPicPr>
          <p:cNvPr id="2061" name="Picture 13" descr="DSTARS-P"/>
          <p:cNvPicPr>
            <a:picLocks noChangeAspect="1" noChangeArrowheads="1" noCrop="1"/>
          </p:cNvPicPr>
          <p:nvPr/>
        </p:nvPicPr>
        <p:blipFill>
          <a:blip r:embed="rId6"/>
          <a:srcRect/>
          <a:stretch>
            <a:fillRect/>
          </a:stretch>
        </p:blipFill>
        <p:spPr bwMode="auto">
          <a:xfrm>
            <a:off x="4867277" y="2667028"/>
            <a:ext cx="771525" cy="688975"/>
          </a:xfrm>
          <a:prstGeom prst="rect">
            <a:avLst/>
          </a:prstGeom>
          <a:noFill/>
          <a:ln w="9525">
            <a:noFill/>
            <a:miter lim="800000"/>
            <a:headEnd/>
            <a:tailEnd/>
          </a:ln>
        </p:spPr>
      </p:pic>
      <p:pic>
        <p:nvPicPr>
          <p:cNvPr id="2062" name="Picture 14" descr="DSTARS-P"/>
          <p:cNvPicPr>
            <a:picLocks noChangeAspect="1" noChangeArrowheads="1" noCrop="1"/>
          </p:cNvPicPr>
          <p:nvPr/>
        </p:nvPicPr>
        <p:blipFill>
          <a:blip r:embed="rId6"/>
          <a:srcRect/>
          <a:stretch>
            <a:fillRect/>
          </a:stretch>
        </p:blipFill>
        <p:spPr bwMode="auto">
          <a:xfrm>
            <a:off x="6505577" y="673104"/>
            <a:ext cx="771525" cy="688975"/>
          </a:xfrm>
          <a:prstGeom prst="rect">
            <a:avLst/>
          </a:prstGeom>
          <a:noFill/>
          <a:ln w="9525">
            <a:noFill/>
            <a:miter lim="800000"/>
            <a:headEnd/>
            <a:tailEnd/>
          </a:ln>
        </p:spPr>
      </p:pic>
      <p:pic>
        <p:nvPicPr>
          <p:cNvPr id="2063" name="Picture 15" descr="DSTARS-P"/>
          <p:cNvPicPr>
            <a:picLocks noChangeAspect="1" noChangeArrowheads="1" noCrop="1"/>
          </p:cNvPicPr>
          <p:nvPr/>
        </p:nvPicPr>
        <p:blipFill>
          <a:blip r:embed="rId6"/>
          <a:srcRect/>
          <a:stretch>
            <a:fillRect/>
          </a:stretch>
        </p:blipFill>
        <p:spPr bwMode="auto">
          <a:xfrm>
            <a:off x="1485902" y="2743200"/>
            <a:ext cx="1514475" cy="1352550"/>
          </a:xfrm>
          <a:prstGeom prst="rect">
            <a:avLst/>
          </a:prstGeom>
          <a:noFill/>
          <a:ln w="9525">
            <a:noFill/>
            <a:miter lim="800000"/>
            <a:headEnd/>
            <a:tailEnd/>
          </a:ln>
        </p:spPr>
      </p:pic>
      <p:pic>
        <p:nvPicPr>
          <p:cNvPr id="2064" name="Picture 16" descr="DSTARS-P"/>
          <p:cNvPicPr>
            <a:picLocks noChangeAspect="1" noChangeArrowheads="1" noCrop="1"/>
          </p:cNvPicPr>
          <p:nvPr/>
        </p:nvPicPr>
        <p:blipFill>
          <a:blip r:embed="rId6"/>
          <a:srcRect/>
          <a:stretch>
            <a:fillRect/>
          </a:stretch>
        </p:blipFill>
        <p:spPr bwMode="auto">
          <a:xfrm>
            <a:off x="6915152" y="3200404"/>
            <a:ext cx="771525" cy="688975"/>
          </a:xfrm>
          <a:prstGeom prst="rect">
            <a:avLst/>
          </a:prstGeom>
          <a:noFill/>
          <a:ln w="9525">
            <a:noFill/>
            <a:miter lim="800000"/>
            <a:headEnd/>
            <a:tailEnd/>
          </a:ln>
        </p:spPr>
      </p:pic>
      <p:pic>
        <p:nvPicPr>
          <p:cNvPr id="2065" name="Picture 17" descr="DSTARS-P"/>
          <p:cNvPicPr>
            <a:picLocks noChangeAspect="1" noChangeArrowheads="1" noCrop="1"/>
          </p:cNvPicPr>
          <p:nvPr/>
        </p:nvPicPr>
        <p:blipFill>
          <a:blip r:embed="rId6"/>
          <a:srcRect/>
          <a:stretch>
            <a:fillRect/>
          </a:stretch>
        </p:blipFill>
        <p:spPr bwMode="auto">
          <a:xfrm>
            <a:off x="2457452" y="4876828"/>
            <a:ext cx="771525" cy="688975"/>
          </a:xfrm>
          <a:prstGeom prst="rect">
            <a:avLst/>
          </a:prstGeom>
          <a:noFill/>
          <a:ln w="9525">
            <a:noFill/>
            <a:miter lim="800000"/>
            <a:headEnd/>
            <a:tailEnd/>
          </a:ln>
        </p:spPr>
      </p:pic>
      <p:pic>
        <p:nvPicPr>
          <p:cNvPr id="2066" name="Picture 18" descr="DSTARS-P"/>
          <p:cNvPicPr>
            <a:picLocks noChangeAspect="1" noChangeArrowheads="1" noCrop="1"/>
          </p:cNvPicPr>
          <p:nvPr/>
        </p:nvPicPr>
        <p:blipFill>
          <a:blip r:embed="rId6"/>
          <a:srcRect/>
          <a:stretch>
            <a:fillRect/>
          </a:stretch>
        </p:blipFill>
        <p:spPr bwMode="auto">
          <a:xfrm>
            <a:off x="6057902" y="5105428"/>
            <a:ext cx="771525" cy="688975"/>
          </a:xfrm>
          <a:prstGeom prst="rect">
            <a:avLst/>
          </a:prstGeom>
          <a:noFill/>
          <a:ln w="9525">
            <a:noFill/>
            <a:miter lim="800000"/>
            <a:headEnd/>
            <a:tailEnd/>
          </a:ln>
        </p:spPr>
      </p:pic>
      <p:pic>
        <p:nvPicPr>
          <p:cNvPr id="2" name="Picture 26" descr="DSTARS-P"/>
          <p:cNvPicPr>
            <a:picLocks noChangeAspect="1" noChangeArrowheads="1" noCrop="1"/>
          </p:cNvPicPr>
          <p:nvPr/>
        </p:nvPicPr>
        <p:blipFill>
          <a:blip r:embed="rId6"/>
          <a:srcRect/>
          <a:stretch>
            <a:fillRect/>
          </a:stretch>
        </p:blipFill>
        <p:spPr bwMode="auto">
          <a:xfrm>
            <a:off x="5029202" y="2882928"/>
            <a:ext cx="771525" cy="688975"/>
          </a:xfrm>
          <a:prstGeom prst="rect">
            <a:avLst/>
          </a:prstGeom>
          <a:noFill/>
          <a:ln w="9525">
            <a:noFill/>
            <a:miter lim="800000"/>
            <a:headEnd/>
            <a:tailEnd/>
          </a:ln>
        </p:spPr>
      </p:pic>
      <p:pic>
        <p:nvPicPr>
          <p:cNvPr id="3" name="Picture 27" descr="DSTARS-P"/>
          <p:cNvPicPr>
            <a:picLocks noChangeAspect="1" noChangeArrowheads="1" noCrop="1"/>
          </p:cNvPicPr>
          <p:nvPr/>
        </p:nvPicPr>
        <p:blipFill>
          <a:blip r:embed="rId6"/>
          <a:srcRect/>
          <a:stretch>
            <a:fillRect/>
          </a:stretch>
        </p:blipFill>
        <p:spPr bwMode="auto">
          <a:xfrm>
            <a:off x="6667502" y="889028"/>
            <a:ext cx="771525" cy="688975"/>
          </a:xfrm>
          <a:prstGeom prst="rect">
            <a:avLst/>
          </a:prstGeom>
          <a:noFill/>
          <a:ln w="9525">
            <a:noFill/>
            <a:miter lim="800000"/>
            <a:headEnd/>
            <a:tailEnd/>
          </a:ln>
        </p:spPr>
      </p:pic>
      <p:pic>
        <p:nvPicPr>
          <p:cNvPr id="4" name="Picture 28" descr="DSTARS-P"/>
          <p:cNvPicPr>
            <a:picLocks noChangeAspect="1" noChangeArrowheads="1" noCrop="1"/>
          </p:cNvPicPr>
          <p:nvPr/>
        </p:nvPicPr>
        <p:blipFill>
          <a:blip r:embed="rId6"/>
          <a:srcRect/>
          <a:stretch>
            <a:fillRect/>
          </a:stretch>
        </p:blipFill>
        <p:spPr bwMode="auto">
          <a:xfrm>
            <a:off x="1647827" y="2959100"/>
            <a:ext cx="1514475" cy="1352550"/>
          </a:xfrm>
          <a:prstGeom prst="rect">
            <a:avLst/>
          </a:prstGeom>
          <a:noFill/>
          <a:ln w="9525">
            <a:noFill/>
            <a:miter lim="800000"/>
            <a:headEnd/>
            <a:tailEnd/>
          </a:ln>
        </p:spPr>
      </p:pic>
      <p:pic>
        <p:nvPicPr>
          <p:cNvPr id="5" name="Picture 29" descr="DSTARS-P"/>
          <p:cNvPicPr>
            <a:picLocks noChangeAspect="1" noChangeArrowheads="1" noCrop="1"/>
          </p:cNvPicPr>
          <p:nvPr/>
        </p:nvPicPr>
        <p:blipFill>
          <a:blip r:embed="rId6"/>
          <a:srcRect/>
          <a:stretch>
            <a:fillRect/>
          </a:stretch>
        </p:blipFill>
        <p:spPr bwMode="auto">
          <a:xfrm>
            <a:off x="7077077" y="3416301"/>
            <a:ext cx="771525" cy="688975"/>
          </a:xfrm>
          <a:prstGeom prst="rect">
            <a:avLst/>
          </a:prstGeom>
          <a:noFill/>
          <a:ln w="9525">
            <a:noFill/>
            <a:miter lim="800000"/>
            <a:headEnd/>
            <a:tailEnd/>
          </a:ln>
        </p:spPr>
      </p:pic>
      <p:pic>
        <p:nvPicPr>
          <p:cNvPr id="6" name="Picture 30" descr="DSTARS-P"/>
          <p:cNvPicPr>
            <a:picLocks noChangeAspect="1" noChangeArrowheads="1" noCrop="1"/>
          </p:cNvPicPr>
          <p:nvPr/>
        </p:nvPicPr>
        <p:blipFill>
          <a:blip r:embed="rId6"/>
          <a:srcRect/>
          <a:stretch>
            <a:fillRect/>
          </a:stretch>
        </p:blipFill>
        <p:spPr bwMode="auto">
          <a:xfrm>
            <a:off x="2619377" y="5092728"/>
            <a:ext cx="771525" cy="688975"/>
          </a:xfrm>
          <a:prstGeom prst="rect">
            <a:avLst/>
          </a:prstGeom>
          <a:noFill/>
          <a:ln w="9525">
            <a:noFill/>
            <a:miter lim="800000"/>
            <a:headEnd/>
            <a:tailEnd/>
          </a:ln>
        </p:spPr>
      </p:pic>
      <p:pic>
        <p:nvPicPr>
          <p:cNvPr id="7" name="Picture 31" descr="DSTARS-P"/>
          <p:cNvPicPr>
            <a:picLocks noChangeAspect="1" noChangeArrowheads="1" noCrop="1"/>
          </p:cNvPicPr>
          <p:nvPr/>
        </p:nvPicPr>
        <p:blipFill>
          <a:blip r:embed="rId6"/>
          <a:srcRect/>
          <a:stretch>
            <a:fillRect/>
          </a:stretch>
        </p:blipFill>
        <p:spPr bwMode="auto">
          <a:xfrm>
            <a:off x="6219827" y="5321328"/>
            <a:ext cx="771525" cy="688975"/>
          </a:xfrm>
          <a:prstGeom prst="rect">
            <a:avLst/>
          </a:prstGeom>
          <a:noFill/>
          <a:ln w="9525">
            <a:noFill/>
            <a:miter lim="800000"/>
            <a:headEnd/>
            <a:tailEnd/>
          </a:ln>
        </p:spPr>
      </p:pic>
      <p:sp>
        <p:nvSpPr>
          <p:cNvPr id="2067" name="WordArt 32"/>
          <p:cNvSpPr>
            <a:spLocks noChangeArrowheads="1" noChangeShapeType="1" noTextEdit="1"/>
          </p:cNvSpPr>
          <p:nvPr/>
        </p:nvSpPr>
        <p:spPr bwMode="auto">
          <a:xfrm>
            <a:off x="1485900" y="1257300"/>
            <a:ext cx="6229350" cy="1397000"/>
          </a:xfrm>
          <a:prstGeom prst="rect">
            <a:avLst/>
          </a:prstGeom>
        </p:spPr>
        <p:txBody>
          <a:bodyPr wrap="none" fromWordArt="1">
            <a:prstTxWarp prst="textPlain">
              <a:avLst>
                <a:gd name="adj" fmla="val 50000"/>
              </a:avLst>
            </a:prstTxWarp>
          </a:bodyPr>
          <a:lstStyle/>
          <a:p>
            <a:pPr algn="ctr"/>
            <a:r>
              <a:rPr lang="vi-VN"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Chào mừng các thầy, cô giáo đến </a:t>
            </a:r>
            <a:r>
              <a:rPr lang="en-US" sz="6600" b="1" kern="10" dirty="0" err="1">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giờ</a:t>
            </a:r>
            <a:r>
              <a:rPr lang="en-US"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 </a:t>
            </a:r>
            <a:r>
              <a:rPr lang="en-US" sz="6600" b="1" kern="10" dirty="0" err="1">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học</a:t>
            </a:r>
            <a:r>
              <a:rPr lang="vi-VN"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 !</a:t>
            </a:r>
            <a:endParaRPr lang="en-US"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3898336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checkerboard(across)">
                                      <p:cBhvr>
                                        <p:cTn id="7" dur="500"/>
                                        <p:tgtEl>
                                          <p:spTgt spid="2057"/>
                                        </p:tgtEl>
                                      </p:cBhvr>
                                    </p:animEffect>
                                  </p:childTnLst>
                                </p:cTn>
                              </p:par>
                              <p:par>
                                <p:cTn id="8" presetID="23" presetClass="entr" presetSubtype="16" fill="hold" nodeType="withEffect">
                                  <p:stCondLst>
                                    <p:cond delay="0"/>
                                  </p:stCondLst>
                                  <p:childTnLst>
                                    <p:set>
                                      <p:cBhvr>
                                        <p:cTn id="9" dur="1" fill="hold">
                                          <p:stCondLst>
                                            <p:cond delay="0"/>
                                          </p:stCondLst>
                                        </p:cTn>
                                        <p:tgtEl>
                                          <p:spTgt spid="2065"/>
                                        </p:tgtEl>
                                        <p:attrNameLst>
                                          <p:attrName>style.visibility</p:attrName>
                                        </p:attrNameLst>
                                      </p:cBhvr>
                                      <p:to>
                                        <p:strVal val="visible"/>
                                      </p:to>
                                    </p:set>
                                    <p:anim calcmode="lin" valueType="num">
                                      <p:cBhvr>
                                        <p:cTn id="10" dur="500" fill="hold"/>
                                        <p:tgtEl>
                                          <p:spTgt spid="2065"/>
                                        </p:tgtEl>
                                        <p:attrNameLst>
                                          <p:attrName>ppt_w</p:attrName>
                                        </p:attrNameLst>
                                      </p:cBhvr>
                                      <p:tavLst>
                                        <p:tav tm="0">
                                          <p:val>
                                            <p:fltVal val="0"/>
                                          </p:val>
                                        </p:tav>
                                        <p:tav tm="100000">
                                          <p:val>
                                            <p:strVal val="#ppt_w"/>
                                          </p:val>
                                        </p:tav>
                                      </p:tavLst>
                                    </p:anim>
                                    <p:anim calcmode="lin" valueType="num">
                                      <p:cBhvr>
                                        <p:cTn id="11" dur="500" fill="hold"/>
                                        <p:tgtEl>
                                          <p:spTgt spid="2065"/>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2063"/>
                                        </p:tgtEl>
                                        <p:attrNameLst>
                                          <p:attrName>style.visibility</p:attrName>
                                        </p:attrNameLst>
                                      </p:cBhvr>
                                      <p:to>
                                        <p:strVal val="visible"/>
                                      </p:to>
                                    </p:set>
                                    <p:anim calcmode="lin" valueType="num">
                                      <p:cBhvr>
                                        <p:cTn id="14" dur="500" fill="hold"/>
                                        <p:tgtEl>
                                          <p:spTgt spid="2063"/>
                                        </p:tgtEl>
                                        <p:attrNameLst>
                                          <p:attrName>ppt_w</p:attrName>
                                        </p:attrNameLst>
                                      </p:cBhvr>
                                      <p:tavLst>
                                        <p:tav tm="0">
                                          <p:val>
                                            <p:fltVal val="0"/>
                                          </p:val>
                                        </p:tav>
                                        <p:tav tm="100000">
                                          <p:val>
                                            <p:strVal val="#ppt_w"/>
                                          </p:val>
                                        </p:tav>
                                      </p:tavLst>
                                    </p:anim>
                                    <p:anim calcmode="lin" valueType="num">
                                      <p:cBhvr>
                                        <p:cTn id="15" dur="500" fill="hold"/>
                                        <p:tgtEl>
                                          <p:spTgt spid="2063"/>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062"/>
                                        </p:tgtEl>
                                        <p:attrNameLst>
                                          <p:attrName>style.visibility</p:attrName>
                                        </p:attrNameLst>
                                      </p:cBhvr>
                                      <p:to>
                                        <p:strVal val="visible"/>
                                      </p:to>
                                    </p:set>
                                    <p:anim calcmode="lin" valueType="num">
                                      <p:cBhvr>
                                        <p:cTn id="18" dur="500" fill="hold"/>
                                        <p:tgtEl>
                                          <p:spTgt spid="2062"/>
                                        </p:tgtEl>
                                        <p:attrNameLst>
                                          <p:attrName>ppt_w</p:attrName>
                                        </p:attrNameLst>
                                      </p:cBhvr>
                                      <p:tavLst>
                                        <p:tav tm="0">
                                          <p:val>
                                            <p:fltVal val="0"/>
                                          </p:val>
                                        </p:tav>
                                        <p:tav tm="100000">
                                          <p:val>
                                            <p:strVal val="#ppt_w"/>
                                          </p:val>
                                        </p:tav>
                                      </p:tavLst>
                                    </p:anim>
                                    <p:anim calcmode="lin" valueType="num">
                                      <p:cBhvr>
                                        <p:cTn id="19" dur="500" fill="hold"/>
                                        <p:tgtEl>
                                          <p:spTgt spid="2062"/>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2064"/>
                                        </p:tgtEl>
                                        <p:attrNameLst>
                                          <p:attrName>style.visibility</p:attrName>
                                        </p:attrNameLst>
                                      </p:cBhvr>
                                      <p:to>
                                        <p:strVal val="visible"/>
                                      </p:to>
                                    </p:set>
                                    <p:anim calcmode="lin" valueType="num">
                                      <p:cBhvr>
                                        <p:cTn id="22" dur="500" fill="hold"/>
                                        <p:tgtEl>
                                          <p:spTgt spid="2064"/>
                                        </p:tgtEl>
                                        <p:attrNameLst>
                                          <p:attrName>ppt_w</p:attrName>
                                        </p:attrNameLst>
                                      </p:cBhvr>
                                      <p:tavLst>
                                        <p:tav tm="0">
                                          <p:val>
                                            <p:fltVal val="0"/>
                                          </p:val>
                                        </p:tav>
                                        <p:tav tm="100000">
                                          <p:val>
                                            <p:strVal val="#ppt_w"/>
                                          </p:val>
                                        </p:tav>
                                      </p:tavLst>
                                    </p:anim>
                                    <p:anim calcmode="lin" valueType="num">
                                      <p:cBhvr>
                                        <p:cTn id="23" dur="500" fill="hold"/>
                                        <p:tgtEl>
                                          <p:spTgt spid="2064"/>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2061"/>
                                        </p:tgtEl>
                                        <p:attrNameLst>
                                          <p:attrName>style.visibility</p:attrName>
                                        </p:attrNameLst>
                                      </p:cBhvr>
                                      <p:to>
                                        <p:strVal val="visible"/>
                                      </p:to>
                                    </p:set>
                                    <p:anim calcmode="lin" valueType="num">
                                      <p:cBhvr>
                                        <p:cTn id="26" dur="500" fill="hold"/>
                                        <p:tgtEl>
                                          <p:spTgt spid="2061"/>
                                        </p:tgtEl>
                                        <p:attrNameLst>
                                          <p:attrName>ppt_w</p:attrName>
                                        </p:attrNameLst>
                                      </p:cBhvr>
                                      <p:tavLst>
                                        <p:tav tm="0">
                                          <p:val>
                                            <p:fltVal val="0"/>
                                          </p:val>
                                        </p:tav>
                                        <p:tav tm="100000">
                                          <p:val>
                                            <p:strVal val="#ppt_w"/>
                                          </p:val>
                                        </p:tav>
                                      </p:tavLst>
                                    </p:anim>
                                    <p:anim calcmode="lin" valueType="num">
                                      <p:cBhvr>
                                        <p:cTn id="27" dur="500" fill="hold"/>
                                        <p:tgtEl>
                                          <p:spTgt spid="2061"/>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2066"/>
                                        </p:tgtEl>
                                        <p:attrNameLst>
                                          <p:attrName>style.visibility</p:attrName>
                                        </p:attrNameLst>
                                      </p:cBhvr>
                                      <p:to>
                                        <p:strVal val="visible"/>
                                      </p:to>
                                    </p:set>
                                    <p:anim calcmode="lin" valueType="num">
                                      <p:cBhvr>
                                        <p:cTn id="30" dur="500" fill="hold"/>
                                        <p:tgtEl>
                                          <p:spTgt spid="2066"/>
                                        </p:tgtEl>
                                        <p:attrNameLst>
                                          <p:attrName>ppt_w</p:attrName>
                                        </p:attrNameLst>
                                      </p:cBhvr>
                                      <p:tavLst>
                                        <p:tav tm="0">
                                          <p:val>
                                            <p:fltVal val="0"/>
                                          </p:val>
                                        </p:tav>
                                        <p:tav tm="100000">
                                          <p:val>
                                            <p:strVal val="#ppt_w"/>
                                          </p:val>
                                        </p:tav>
                                      </p:tavLst>
                                    </p:anim>
                                    <p:anim calcmode="lin" valueType="num">
                                      <p:cBhvr>
                                        <p:cTn id="31" dur="500" fill="hold"/>
                                        <p:tgtEl>
                                          <p:spTgt spid="20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1083366" y="775061"/>
            <a:ext cx="6450496" cy="861774"/>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rPr>
              <a:t>?</a:t>
            </a:r>
          </a:p>
          <a:p>
            <a:endParaRPr lang="en-US" dirty="0">
              <a:solidFill>
                <a:prstClr val="black"/>
              </a:solidFill>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668572"/>
            <a:ext cx="5824330" cy="4081669"/>
          </a:xfrm>
          <a:prstGeom prst="rect">
            <a:avLst/>
          </a:prstGeom>
          <a:noFill/>
          <a:ln>
            <a:noFill/>
          </a:ln>
        </p:spPr>
      </p:pic>
      <p:sp>
        <p:nvSpPr>
          <p:cNvPr id="8" name="TextBox 7"/>
          <p:cNvSpPr txBox="1"/>
          <p:nvPr/>
        </p:nvSpPr>
        <p:spPr>
          <a:xfrm>
            <a:off x="107504" y="251841"/>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27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123930" y="1917700"/>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1" name="Rounded Rectangle 20"/>
          <p:cNvSpPr/>
          <p:nvPr/>
        </p:nvSpPr>
        <p:spPr>
          <a:xfrm>
            <a:off x="2657475" y="3773684"/>
            <a:ext cx="3188970" cy="238178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4" name="Text Box 20"/>
          <p:cNvSpPr txBox="1">
            <a:spLocks noChangeArrowheads="1"/>
          </p:cNvSpPr>
          <p:nvPr/>
        </p:nvSpPr>
        <p:spPr bwMode="auto">
          <a:xfrm>
            <a:off x="2831318" y="4137756"/>
            <a:ext cx="2957513"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a:solidFill>
                <a:srgbClr val="000000"/>
              </a:solidFill>
              <a:latin typeface="Times New Roman" pitchFamily="18" charset="0"/>
            </a:endParaRPr>
          </a:p>
        </p:txBody>
      </p:sp>
      <p:cxnSp>
        <p:nvCxnSpPr>
          <p:cNvPr id="5" name="Straight Arrow Connector 4"/>
          <p:cNvCxnSpPr/>
          <p:nvPr/>
        </p:nvCxnSpPr>
        <p:spPr>
          <a:xfrm>
            <a:off x="4057651" y="1155700"/>
            <a:ext cx="0" cy="762000"/>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084202" y="315923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3124206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644"/>
                                        </p:tgtEl>
                                        <p:attrNameLst>
                                          <p:attrName>style.visibility</p:attrName>
                                        </p:attrNameLst>
                                      </p:cBhvr>
                                      <p:to>
                                        <p:strVal val="visible"/>
                                      </p:to>
                                    </p:set>
                                    <p:animEffect transition="in" filter="barn(inVertical)">
                                      <p:cBhvr>
                                        <p:cTn id="34" dur="500"/>
                                        <p:tgtEl>
                                          <p:spTgt spid="26644"/>
                                        </p:tgtEl>
                                      </p:cBhvr>
                                    </p:animEffect>
                                  </p:childTnLst>
                                </p:cTn>
                              </p:par>
                              <p:par>
                                <p:cTn id="35" presetID="42" presetClass="entr" presetSubtype="0" fill="hold" grpId="0" nodeType="withEffect" nodePh="1">
                                  <p:stCondLst>
                                    <p:cond delay="0"/>
                                  </p:stCondLst>
                                  <p:endCondLst>
                                    <p:cond evt="begin" delay="0">
                                      <p:tn val="35"/>
                                    </p:cond>
                                  </p:end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nodePh="1">
                                  <p:stCondLst>
                                    <p:cond delay="0"/>
                                  </p:stCondLst>
                                  <p:endCondLst>
                                    <p:cond evt="begin" delay="0">
                                      <p:tn val="40"/>
                                    </p:cond>
                                  </p:end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4" grpId="0"/>
      <p:bldP spid="40"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1006215" y="451734"/>
            <a:ext cx="6450496" cy="861774"/>
          </a:xfrm>
          <a:prstGeom prst="rect">
            <a:avLst/>
          </a:prstGeom>
          <a:noFill/>
        </p:spPr>
        <p:txBody>
          <a:bodyPr wrap="square" rtlCol="0">
            <a:spAutoFit/>
          </a:bodyPr>
          <a:lstStyle/>
          <a:p>
            <a:pPr>
              <a:defRPr/>
            </a:pPr>
            <a:r>
              <a:rPr lang="en-US" sz="3200" dirty="0" err="1">
                <a:solidFill>
                  <a:srgbClr val="FF0000"/>
                </a:solidFill>
                <a:latin typeface="Times New Roman" panose="02020603050405020304" pitchFamily="18" charset="0"/>
                <a:ea typeface="Times New Roman" panose="02020603050405020304" pitchFamily="18" charset="0"/>
              </a:rPr>
              <a:t>Nguyên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sinh</a:t>
            </a:r>
            <a:r>
              <a:rPr lang="en-US" sz="3200" dirty="0">
                <a:solidFill>
                  <a:srgbClr val="FF0000"/>
                </a:solidFill>
                <a:latin typeface="Times New Roman" panose="02020603050405020304" pitchFamily="18" charset="0"/>
                <a:ea typeface="Times New Roman" panose="02020603050405020304" pitchFamily="18" charset="0"/>
              </a:rPr>
              <a:t> ra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a:t>
            </a:r>
          </a:p>
          <a:p>
            <a:pPr>
              <a:defRPr/>
            </a:pPr>
            <a:endParaRPr lang="en-US" dirty="0">
              <a:solidFill>
                <a:prstClr val="black"/>
              </a:solidFill>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205973"/>
            <a:ext cx="5824330" cy="4081669"/>
          </a:xfrm>
          <a:prstGeom prst="rect">
            <a:avLst/>
          </a:prstGeom>
          <a:noFill/>
          <a:ln>
            <a:noFill/>
          </a:ln>
        </p:spPr>
      </p:pic>
      <p:sp>
        <p:nvSpPr>
          <p:cNvPr id="7" name="TextBox 6">
            <a:extLst>
              <a:ext uri="{FF2B5EF4-FFF2-40B4-BE49-F238E27FC236}">
                <a16:creationId xmlns:a16="http://schemas.microsoft.com/office/drawing/2014/main" id="{B6B9280F-F17D-4EB3-9EB3-96849DA52DCF}"/>
              </a:ext>
            </a:extLst>
          </p:cNvPr>
          <p:cNvSpPr txBox="1"/>
          <p:nvPr/>
        </p:nvSpPr>
        <p:spPr>
          <a:xfrm>
            <a:off x="775254" y="5449668"/>
            <a:ext cx="7464286" cy="1014380"/>
          </a:xfrm>
          <a:prstGeom prst="rect">
            <a:avLst/>
          </a:prstGeom>
          <a:noFill/>
        </p:spPr>
        <p:txBody>
          <a:bodyPr wrap="square">
            <a:spAutoFit/>
          </a:bodyPr>
          <a:lstStyle/>
          <a:p>
            <a:pPr algn="just">
              <a:lnSpc>
                <a:spcPct val="107000"/>
              </a:lnSpc>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Do hoạt động của núi lửa, sự dịch chuyển của các mảng kiến tạo, đứt gãy trong vỏ Trái Đất.</a:t>
            </a:r>
            <a:endParaRPr lang="en-US" sz="28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556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361157" y="1791041"/>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965759" y="1816736"/>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4653746" y="3075783"/>
            <a:ext cx="2747533"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582931" y="3281366"/>
            <a:ext cx="2774198" cy="299282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1361146" y="2040236"/>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805827" y="3402784"/>
            <a:ext cx="2422793"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a:solidFill>
                <a:srgbClr val="000000"/>
              </a:solidFill>
              <a:latin typeface="Times New Roman" pitchFamily="18" charset="0"/>
            </a:endParaRPr>
          </a:p>
        </p:txBody>
      </p:sp>
      <p:sp>
        <p:nvSpPr>
          <p:cNvPr id="26647" name="Rectangle 23"/>
          <p:cNvSpPr>
            <a:spLocks noChangeArrowheads="1"/>
          </p:cNvSpPr>
          <p:nvPr/>
        </p:nvSpPr>
        <p:spPr bwMode="auto">
          <a:xfrm>
            <a:off x="5315796" y="2040259"/>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4931923" y="3531480"/>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cxnSp>
        <p:nvCxnSpPr>
          <p:cNvPr id="5" name="Straight Arrow Connector 4"/>
          <p:cNvCxnSpPr/>
          <p:nvPr/>
        </p:nvCxnSpPr>
        <p:spPr>
          <a:xfrm flipH="1">
            <a:off x="2974658" y="1155723"/>
            <a:ext cx="459861" cy="635341"/>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45068" y="2921880"/>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15097" y="1036151"/>
            <a:ext cx="590365" cy="778362"/>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684037" y="2792569"/>
            <a:ext cx="1" cy="33806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2153433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644"/>
                                        </p:tgtEl>
                                        <p:attrNameLst>
                                          <p:attrName>style.visibility</p:attrName>
                                        </p:attrNameLst>
                                      </p:cBhvr>
                                      <p:to>
                                        <p:strVal val="visible"/>
                                      </p:to>
                                    </p:set>
                                    <p:animEffect transition="in" filter="barn(inVertical)">
                                      <p:cBhvr>
                                        <p:cTn id="52" dur="500"/>
                                        <p:tgtEl>
                                          <p:spTgt spid="266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6649"/>
                                        </p:tgtEl>
                                        <p:attrNameLst>
                                          <p:attrName>style.visibility</p:attrName>
                                        </p:attrNameLst>
                                      </p:cBhvr>
                                      <p:to>
                                        <p:strVal val="visible"/>
                                      </p:to>
                                    </p:set>
                                    <p:animEffect transition="in" filter="wipe(down)">
                                      <p:cBhvr>
                                        <p:cTn id="60" dur="500"/>
                                        <p:tgtEl>
                                          <p:spTgt spid="26649"/>
                                        </p:tgtEl>
                                      </p:cBhvr>
                                    </p:animEffec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par>
                                <p:cTn id="64" presetID="42" presetClass="entr" presetSubtype="0" fill="hold" grpId="0" nodeType="withEffect" nodePh="1">
                                  <p:stCondLst>
                                    <p:cond delay="0"/>
                                  </p:stCondLst>
                                  <p:endCondLst>
                                    <p:cond evt="begin" delay="0">
                                      <p:tn val="64"/>
                                    </p:cond>
                                  </p:end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nodePh="1">
                                  <p:stCondLst>
                                    <p:cond delay="0"/>
                                  </p:stCondLst>
                                  <p:endCondLst>
                                    <p:cond evt="begin" delay="0">
                                      <p:tn val="69"/>
                                    </p:cond>
                                  </p:end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000"/>
                                        <p:tgtEl>
                                          <p:spTgt spid="42"/>
                                        </p:tgtEl>
                                      </p:cBhvr>
                                    </p:animEffect>
                                    <p:anim calcmode="lin" valueType="num">
                                      <p:cBhvr>
                                        <p:cTn id="72" dur="1000" fill="hold"/>
                                        <p:tgtEl>
                                          <p:spTgt spid="42"/>
                                        </p:tgtEl>
                                        <p:attrNameLst>
                                          <p:attrName>ppt_x</p:attrName>
                                        </p:attrNameLst>
                                      </p:cBhvr>
                                      <p:tavLst>
                                        <p:tav tm="0">
                                          <p:val>
                                            <p:strVal val="#ppt_x"/>
                                          </p:val>
                                        </p:tav>
                                        <p:tav tm="100000">
                                          <p:val>
                                            <p:strVal val="#ppt_x"/>
                                          </p:val>
                                        </p:tav>
                                      </p:tavLst>
                                    </p:anim>
                                    <p:anim calcmode="lin" valueType="num">
                                      <p:cBhvr>
                                        <p:cTn id="7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40"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21295-DE15-4EEE-BA84-96AF06643EC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264" y="746084"/>
            <a:ext cx="3086245" cy="3331624"/>
          </a:xfrm>
          <a:prstGeom prst="rect">
            <a:avLst/>
          </a:prstGeom>
          <a:noFill/>
          <a:ln>
            <a:noFill/>
          </a:ln>
        </p:spPr>
      </p:pic>
      <p:sp>
        <p:nvSpPr>
          <p:cNvPr id="5" name="TextBox 4">
            <a:extLst>
              <a:ext uri="{FF2B5EF4-FFF2-40B4-BE49-F238E27FC236}">
                <a16:creationId xmlns:a16="http://schemas.microsoft.com/office/drawing/2014/main" id="{245C86E2-B3B0-441F-A332-6CC602813EAB}"/>
              </a:ext>
            </a:extLst>
          </p:cNvPr>
          <p:cNvSpPr txBox="1"/>
          <p:nvPr/>
        </p:nvSpPr>
        <p:spPr>
          <a:xfrm>
            <a:off x="854767" y="311947"/>
            <a:ext cx="7245626"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hậu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quả</a:t>
            </a:r>
            <a:r>
              <a:rPr lang="en-US" sz="3200" dirty="0">
                <a:solidFill>
                  <a:srgbClr val="FF0000"/>
                </a:solidFill>
                <a:latin typeface="Times New Roman" panose="02020603050405020304" pitchFamily="18" charset="0"/>
                <a:ea typeface="Times New Roman" panose="02020603050405020304" pitchFamily="18" charset="0"/>
              </a:rPr>
              <a:t> do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gây</a:t>
            </a:r>
            <a:r>
              <a:rPr lang="en-US" sz="3200" dirty="0">
                <a:solidFill>
                  <a:srgbClr val="FF0000"/>
                </a:solidFill>
                <a:latin typeface="Times New Roman" panose="02020603050405020304" pitchFamily="18" charset="0"/>
                <a:ea typeface="Times New Roman" panose="02020603050405020304" pitchFamily="18" charset="0"/>
              </a:rPr>
              <a:t> ra.</a:t>
            </a:r>
            <a:endParaRPr lang="en-US" sz="3200" dirty="0">
              <a:solidFill>
                <a:srgbClr val="FF0000"/>
              </a:solidFill>
            </a:endParaRPr>
          </a:p>
        </p:txBody>
      </p:sp>
      <p:pic>
        <p:nvPicPr>
          <p:cNvPr id="1026" name="Picture 2" descr="Vì sao có động đất, động đất thường kéo dài bao lâu? | Báo dân sinh">
            <a:extLst>
              <a:ext uri="{FF2B5EF4-FFF2-40B4-BE49-F238E27FC236}">
                <a16:creationId xmlns:a16="http://schemas.microsoft.com/office/drawing/2014/main" id="{DED9B99E-0532-4FD2-9919-E1289AF6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874" y="861416"/>
            <a:ext cx="3608526" cy="2835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a16="http://schemas.microsoft.com/office/drawing/2014/main" id="{F24A5902-105D-4DFA-8933-07419C986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67" y="4368866"/>
            <a:ext cx="2862470" cy="2177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AB4C95F-BCBB-4AF6-93DA-6D8107C3DE15}"/>
              </a:ext>
            </a:extLst>
          </p:cNvPr>
          <p:cNvPicPr>
            <a:picLocks noChangeAspect="1"/>
          </p:cNvPicPr>
          <p:nvPr/>
        </p:nvPicPr>
        <p:blipFill>
          <a:blip r:embed="rId6"/>
          <a:stretch>
            <a:fillRect/>
          </a:stretch>
        </p:blipFill>
        <p:spPr>
          <a:xfrm>
            <a:off x="4163874" y="4368865"/>
            <a:ext cx="3608526" cy="2177237"/>
          </a:xfrm>
          <a:prstGeom prst="rect">
            <a:avLst/>
          </a:prstGeom>
        </p:spPr>
      </p:pic>
    </p:spTree>
    <p:extLst>
      <p:ext uri="{BB962C8B-B14F-4D97-AF65-F5344CB8AC3E}">
        <p14:creationId xmlns:p14="http://schemas.microsoft.com/office/powerpoint/2010/main" val="2866765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a:extLst>
              <a:ext uri="{FF2B5EF4-FFF2-40B4-BE49-F238E27FC236}">
                <a16:creationId xmlns:a16="http://schemas.microsoft.com/office/drawing/2014/main" id="{1BF2800F-8A1A-4347-9512-29E5DE0A2690}"/>
              </a:ext>
            </a:extLst>
          </p:cNvPr>
          <p:cNvSpPr txBox="1">
            <a:spLocks noChangeArrowheads="1"/>
          </p:cNvSpPr>
          <p:nvPr/>
        </p:nvSpPr>
        <p:spPr bwMode="auto">
          <a:xfrm>
            <a:off x="1627585" y="3306769"/>
            <a:ext cx="64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Tác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nhiều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hủy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trình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2" name="Picture 4" descr="dộng dất nhât 7">
            <a:extLst>
              <a:ext uri="{FF2B5EF4-FFF2-40B4-BE49-F238E27FC236}">
                <a16:creationId xmlns:a16="http://schemas.microsoft.com/office/drawing/2014/main" id="{89BC18B3-665B-446B-BAE2-F93617EF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3810000"/>
            <a:ext cx="2971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a16="http://schemas.microsoft.com/office/drawing/2014/main" id="{F7DF3815-F618-4F6E-9010-9AE15108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228600"/>
            <a:ext cx="3429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a16="http://schemas.microsoft.com/office/drawing/2014/main" id="{685FD3EE-6069-4AF3-8331-1178A22EF9DD}"/>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286250" y="3733800"/>
            <a:ext cx="3600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a16="http://schemas.microsoft.com/office/drawing/2014/main" id="{E4FA0DB6-CCC8-4644-9DEB-BCF73CC44D57}"/>
              </a:ext>
            </a:extLst>
          </p:cNvPr>
          <p:cNvPicPr>
            <a:picLocks noChangeAspect="1" noChangeArrowheads="1"/>
          </p:cNvPicPr>
          <p:nvPr/>
        </p:nvPicPr>
        <p:blipFill>
          <a:blip r:embed="rId6"/>
          <a:srcRect/>
          <a:stretch>
            <a:fillRect/>
          </a:stretch>
        </p:blipFill>
        <p:spPr bwMode="auto">
          <a:xfrm>
            <a:off x="1200150" y="152400"/>
            <a:ext cx="30861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420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ox(in)">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2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355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84978" y="1836465"/>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2570734" y="1887294"/>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 name="Rounded Rectangle 25"/>
          <p:cNvSpPr/>
          <p:nvPr/>
        </p:nvSpPr>
        <p:spPr>
          <a:xfrm>
            <a:off x="5582043" y="1772877"/>
            <a:ext cx="2860288" cy="932483"/>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1837917" y="3281254"/>
            <a:ext cx="2448334"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3" y="3243600"/>
            <a:ext cx="1618744" cy="348408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269083" y="1917700"/>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110728" y="3317887"/>
            <a:ext cx="1652960"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a:solidFill>
                <a:srgbClr val="000000"/>
              </a:solidFill>
              <a:latin typeface="Times New Roman" pitchFamily="18" charset="0"/>
            </a:endParaRPr>
          </a:p>
        </p:txBody>
      </p:sp>
      <p:sp>
        <p:nvSpPr>
          <p:cNvPr id="26647" name="Rectangle 23"/>
          <p:cNvSpPr>
            <a:spLocks noChangeArrowheads="1"/>
          </p:cNvSpPr>
          <p:nvPr/>
        </p:nvSpPr>
        <p:spPr bwMode="auto">
          <a:xfrm>
            <a:off x="2738449" y="1928838"/>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1862140" y="3406800"/>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sp>
        <p:nvSpPr>
          <p:cNvPr id="26653" name="Rectangle 29"/>
          <p:cNvSpPr>
            <a:spLocks noChangeArrowheads="1"/>
          </p:cNvSpPr>
          <p:nvPr/>
        </p:nvSpPr>
        <p:spPr bwMode="auto">
          <a:xfrm>
            <a:off x="5950746" y="2016125"/>
            <a:ext cx="2083594"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Hậu quả</a:t>
            </a:r>
          </a:p>
        </p:txBody>
      </p:sp>
      <p:cxnSp>
        <p:nvCxnSpPr>
          <p:cNvPr id="5" name="Straight Arrow Connector 4"/>
          <p:cNvCxnSpPr/>
          <p:nvPr/>
        </p:nvCxnSpPr>
        <p:spPr>
          <a:xfrm flipH="1">
            <a:off x="1506142" y="1155700"/>
            <a:ext cx="2551509" cy="61118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973931" y="286387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027897" y="1201763"/>
            <a:ext cx="2258615" cy="54927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008835" y="1182713"/>
            <a:ext cx="0" cy="60642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086113" y="2797175"/>
            <a:ext cx="2381" cy="6096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4440314" y="3472055"/>
            <a:ext cx="2134509" cy="3041483"/>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Đổ nhà cửa, các công trình xây dựng, gây thiệt hại lớn về người và tài sản.</a:t>
            </a:r>
          </a:p>
        </p:txBody>
      </p:sp>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1" name="Rounded Rectangle 40"/>
          <p:cNvSpPr/>
          <p:nvPr/>
        </p:nvSpPr>
        <p:spPr>
          <a:xfrm>
            <a:off x="6752844" y="3410451"/>
            <a:ext cx="2234897" cy="3103062"/>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Có thể gây nên lở đất, biến dạng đáy biển, làm phát sinh sóng thần khi xảy ra ở biển.</a:t>
            </a: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cxnSp>
        <p:nvCxnSpPr>
          <p:cNvPr id="43" name="Straight Arrow Connector 42"/>
          <p:cNvCxnSpPr/>
          <p:nvPr/>
        </p:nvCxnSpPr>
        <p:spPr>
          <a:xfrm flipH="1">
            <a:off x="5462600" y="2743225"/>
            <a:ext cx="1265635" cy="70802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736558" y="2767013"/>
            <a:ext cx="1282304" cy="6223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32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3"/>
                                        </p:tgtEl>
                                        <p:attrNameLst>
                                          <p:attrName>style.visibility</p:attrName>
                                        </p:attrNameLst>
                                      </p:cBhvr>
                                      <p:to>
                                        <p:strVal val="visible"/>
                                      </p:to>
                                    </p:set>
                                    <p:animEffect transition="in" filter="fade">
                                      <p:cBhvr>
                                        <p:cTn id="36" dur="1000"/>
                                        <p:tgtEl>
                                          <p:spTgt spid="26643"/>
                                        </p:tgtEl>
                                      </p:cBhvr>
                                    </p:animEffect>
                                    <p:anim calcmode="lin" valueType="num">
                                      <p:cBhvr>
                                        <p:cTn id="37" dur="1000" fill="hold"/>
                                        <p:tgtEl>
                                          <p:spTgt spid="26643"/>
                                        </p:tgtEl>
                                        <p:attrNameLst>
                                          <p:attrName>ppt_x</p:attrName>
                                        </p:attrNameLst>
                                      </p:cBhvr>
                                      <p:tavLst>
                                        <p:tav tm="0">
                                          <p:val>
                                            <p:strVal val="#ppt_x"/>
                                          </p:val>
                                        </p:tav>
                                        <p:tav tm="100000">
                                          <p:val>
                                            <p:strVal val="#ppt_x"/>
                                          </p:val>
                                        </p:tav>
                                      </p:tavLst>
                                    </p:anim>
                                    <p:anim calcmode="lin" valueType="num">
                                      <p:cBhvr>
                                        <p:cTn id="38" dur="1000" fill="hold"/>
                                        <p:tgtEl>
                                          <p:spTgt spid="26643"/>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653"/>
                                        </p:tgtEl>
                                        <p:attrNameLst>
                                          <p:attrName>style.visibility</p:attrName>
                                        </p:attrNameLst>
                                      </p:cBhvr>
                                      <p:to>
                                        <p:strVal val="visible"/>
                                      </p:to>
                                    </p:set>
                                    <p:animEffect transition="in" filter="fade">
                                      <p:cBhvr>
                                        <p:cTn id="44" dur="1000"/>
                                        <p:tgtEl>
                                          <p:spTgt spid="26653"/>
                                        </p:tgtEl>
                                      </p:cBhvr>
                                    </p:animEffect>
                                    <p:anim calcmode="lin" valueType="num">
                                      <p:cBhvr>
                                        <p:cTn id="45" dur="1000" fill="hold"/>
                                        <p:tgtEl>
                                          <p:spTgt spid="26653"/>
                                        </p:tgtEl>
                                        <p:attrNameLst>
                                          <p:attrName>ppt_x</p:attrName>
                                        </p:attrNameLst>
                                      </p:cBhvr>
                                      <p:tavLst>
                                        <p:tav tm="0">
                                          <p:val>
                                            <p:strVal val="#ppt_x"/>
                                          </p:val>
                                        </p:tav>
                                        <p:tav tm="100000">
                                          <p:val>
                                            <p:strVal val="#ppt_x"/>
                                          </p:val>
                                        </p:tav>
                                      </p:tavLst>
                                    </p:anim>
                                    <p:anim calcmode="lin" valueType="num">
                                      <p:cBhvr>
                                        <p:cTn id="46" dur="1000" fill="hold"/>
                                        <p:tgtEl>
                                          <p:spTgt spid="2665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647"/>
                                        </p:tgtEl>
                                        <p:attrNameLst>
                                          <p:attrName>style.visibility</p:attrName>
                                        </p:attrNameLst>
                                      </p:cBhvr>
                                      <p:to>
                                        <p:strVal val="visible"/>
                                      </p:to>
                                    </p:set>
                                    <p:animEffect transition="in" filter="fade">
                                      <p:cBhvr>
                                        <p:cTn id="49" dur="1000"/>
                                        <p:tgtEl>
                                          <p:spTgt spid="26647"/>
                                        </p:tgtEl>
                                      </p:cBhvr>
                                    </p:animEffect>
                                    <p:anim calcmode="lin" valueType="num">
                                      <p:cBhvr>
                                        <p:cTn id="50" dur="1000" fill="hold"/>
                                        <p:tgtEl>
                                          <p:spTgt spid="26647"/>
                                        </p:tgtEl>
                                        <p:attrNameLst>
                                          <p:attrName>ppt_x</p:attrName>
                                        </p:attrNameLst>
                                      </p:cBhvr>
                                      <p:tavLst>
                                        <p:tav tm="0">
                                          <p:val>
                                            <p:strVal val="#ppt_x"/>
                                          </p:val>
                                        </p:tav>
                                        <p:tav tm="100000">
                                          <p:val>
                                            <p:strVal val="#ppt_x"/>
                                          </p:val>
                                        </p:tav>
                                      </p:tavLst>
                                    </p:anim>
                                    <p:anim calcmode="lin" valueType="num">
                                      <p:cBhvr>
                                        <p:cTn id="51" dur="1000" fill="hold"/>
                                        <p:tgtEl>
                                          <p:spTgt spid="26647"/>
                                        </p:tgtEl>
                                        <p:attrNameLst>
                                          <p:attrName>ppt_y</p:attrName>
                                        </p:attrNameLst>
                                      </p:cBhvr>
                                      <p:tavLst>
                                        <p:tav tm="0">
                                          <p:val>
                                            <p:strVal val="#ppt_y+.1"/>
                                          </p:val>
                                        </p:tav>
                                        <p:tav tm="100000">
                                          <p:val>
                                            <p:strVal val="#ppt_y"/>
                                          </p:val>
                                        </p:tav>
                                      </p:tavLst>
                                    </p:anim>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644"/>
                                        </p:tgtEl>
                                        <p:attrNameLst>
                                          <p:attrName>style.visibility</p:attrName>
                                        </p:attrNameLst>
                                      </p:cBhvr>
                                      <p:to>
                                        <p:strVal val="visible"/>
                                      </p:to>
                                    </p:set>
                                    <p:animEffect transition="in" filter="barn(inVertical)">
                                      <p:cBhvr>
                                        <p:cTn id="65" dur="500"/>
                                        <p:tgtEl>
                                          <p:spTgt spid="2664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6649"/>
                                        </p:tgtEl>
                                        <p:attrNameLst>
                                          <p:attrName>style.visibility</p:attrName>
                                        </p:attrNameLst>
                                      </p:cBhvr>
                                      <p:to>
                                        <p:strVal val="visible"/>
                                      </p:to>
                                    </p:set>
                                    <p:animEffect transition="in" filter="wipe(down)">
                                      <p:cBhvr>
                                        <p:cTn id="73" dur="500"/>
                                        <p:tgtEl>
                                          <p:spTgt spid="26649"/>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500"/>
                                        <p:tgtEl>
                                          <p:spTgt spid="43"/>
                                        </p:tgtEl>
                                      </p:cBhvr>
                                    </p:animEffect>
                                  </p:childTnLst>
                                </p:cTn>
                              </p:par>
                              <p:par>
                                <p:cTn id="82" presetID="22" presetClass="entr" presetSubtype="4"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par>
                                <p:cTn id="85" presetID="16" presetClass="entr" presetSubtype="21"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42" presetClass="entr" presetSubtype="0" fill="hold" grpId="0" nodeType="withEffect" nodePh="1">
                                  <p:stCondLst>
                                    <p:cond delay="0"/>
                                  </p:stCondLst>
                                  <p:endCondLst>
                                    <p:cond evt="begin" delay="0">
                                      <p:tn val="88"/>
                                    </p:cond>
                                  </p:end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anim calcmode="lin" valueType="num">
                                      <p:cBhvr>
                                        <p:cTn id="91" dur="1000" fill="hold"/>
                                        <p:tgtEl>
                                          <p:spTgt spid="40"/>
                                        </p:tgtEl>
                                        <p:attrNameLst>
                                          <p:attrName>ppt_x</p:attrName>
                                        </p:attrNameLst>
                                      </p:cBhvr>
                                      <p:tavLst>
                                        <p:tav tm="0">
                                          <p:val>
                                            <p:strVal val="#ppt_x"/>
                                          </p:val>
                                        </p:tav>
                                        <p:tav tm="100000">
                                          <p:val>
                                            <p:strVal val="#ppt_x"/>
                                          </p:val>
                                        </p:tav>
                                      </p:tavLst>
                                    </p:anim>
                                    <p:anim calcmode="lin" valueType="num">
                                      <p:cBhvr>
                                        <p:cTn id="92" dur="1000" fill="hold"/>
                                        <p:tgtEl>
                                          <p:spTgt spid="40"/>
                                        </p:tgtEl>
                                        <p:attrNameLst>
                                          <p:attrName>ppt_y</p:attrName>
                                        </p:attrNameLst>
                                      </p:cBhvr>
                                      <p:tavLst>
                                        <p:tav tm="0">
                                          <p:val>
                                            <p:strVal val="#ppt_y+.1"/>
                                          </p:val>
                                        </p:tav>
                                        <p:tav tm="100000">
                                          <p:val>
                                            <p:strVal val="#ppt_y"/>
                                          </p:val>
                                        </p:tav>
                                      </p:tavLst>
                                    </p:anim>
                                  </p:childTnLst>
                                </p:cTn>
                              </p:par>
                              <p:par>
                                <p:cTn id="93" presetID="16" presetClass="entr" presetSubtype="21"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arn(inVertical)">
                                      <p:cBhvr>
                                        <p:cTn id="95" dur="500"/>
                                        <p:tgtEl>
                                          <p:spTgt spid="41"/>
                                        </p:tgtEl>
                                      </p:cBhvr>
                                    </p:animEffect>
                                  </p:childTnLst>
                                </p:cTn>
                              </p:par>
                              <p:par>
                                <p:cTn id="96" presetID="42" presetClass="entr" presetSubtype="0" fill="hold" grpId="0" nodeType="withEffect" nodePh="1">
                                  <p:stCondLst>
                                    <p:cond delay="0"/>
                                  </p:stCondLst>
                                  <p:endCondLst>
                                    <p:cond evt="begin" delay="0">
                                      <p:tn val="96"/>
                                    </p:cond>
                                  </p:endCondLst>
                                  <p:childTnLst>
                                    <p:set>
                                      <p:cBhvr>
                                        <p:cTn id="97" dur="1" fill="hold">
                                          <p:stCondLst>
                                            <p:cond delay="0"/>
                                          </p:stCondLst>
                                        </p:cTn>
                                        <p:tgtEl>
                                          <p:spTgt spid="42"/>
                                        </p:tgtEl>
                                        <p:attrNameLst>
                                          <p:attrName>style.visibility</p:attrName>
                                        </p:attrNameLst>
                                      </p:cBhvr>
                                      <p:to>
                                        <p:strVal val="visible"/>
                                      </p:to>
                                    </p:set>
                                    <p:animEffect transition="in" filter="fade">
                                      <p:cBhvr>
                                        <p:cTn id="98" dur="1000"/>
                                        <p:tgtEl>
                                          <p:spTgt spid="42"/>
                                        </p:tgtEl>
                                      </p:cBhvr>
                                    </p:animEffect>
                                    <p:anim calcmode="lin" valueType="num">
                                      <p:cBhvr>
                                        <p:cTn id="99" dur="1000" fill="hold"/>
                                        <p:tgtEl>
                                          <p:spTgt spid="42"/>
                                        </p:tgtEl>
                                        <p:attrNameLst>
                                          <p:attrName>ppt_x</p:attrName>
                                        </p:attrNameLst>
                                      </p:cBhvr>
                                      <p:tavLst>
                                        <p:tav tm="0">
                                          <p:val>
                                            <p:strVal val="#ppt_x"/>
                                          </p:val>
                                        </p:tav>
                                        <p:tav tm="100000">
                                          <p:val>
                                            <p:strVal val="#ppt_x"/>
                                          </p:val>
                                        </p:tav>
                                      </p:tavLst>
                                    </p:anim>
                                    <p:anim calcmode="lin" valueType="num">
                                      <p:cBhvr>
                                        <p:cTn id="10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26653" grpId="0"/>
      <p:bldP spid="40" grpId="0"/>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1C5536-BBAE-4B02-829A-F6889887C0BE}"/>
              </a:ext>
            </a:extLst>
          </p:cNvPr>
          <p:cNvSpPr txBox="1"/>
          <p:nvPr/>
        </p:nvSpPr>
        <p:spPr>
          <a:xfrm>
            <a:off x="457212" y="225313"/>
            <a:ext cx="7851913" cy="2350131"/>
          </a:xfrm>
          <a:prstGeom prst="rect">
            <a:avLst/>
          </a:prstGeom>
          <a:noFill/>
        </p:spPr>
        <p:txBody>
          <a:bodyPr wrap="square" rtlCol="0">
            <a:spAutoFit/>
          </a:bodyPr>
          <a:lstStyle/>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Dựa vào mục em có biết, và hình ảnh sau, em hãy cho biết: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Đơn vị để đo cường độ của động đất?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Cường độ động đất được tính bằng thang Richter, được phân loại như thế nào?</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Kể tên một số trận động đất lớn trong lịch sử?</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5" name="Hình ảnh 26">
            <a:extLst>
              <a:ext uri="{FF2B5EF4-FFF2-40B4-BE49-F238E27FC236}">
                <a16:creationId xmlns:a16="http://schemas.microsoft.com/office/drawing/2014/main" id="{85DE1B74-3710-4C26-9E6B-0CF263DA7AF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7895" y="2544014"/>
            <a:ext cx="7538572" cy="4314011"/>
          </a:xfrm>
          <a:prstGeom prst="rect">
            <a:avLst/>
          </a:prstGeom>
          <a:noFill/>
        </p:spPr>
      </p:pic>
    </p:spTree>
    <p:extLst>
      <p:ext uri="{BB962C8B-B14F-4D97-AF65-F5344CB8AC3E}">
        <p14:creationId xmlns:p14="http://schemas.microsoft.com/office/powerpoint/2010/main" val="31240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7CF1BD-E17C-45AE-BF2B-5324E0DD9DC4}"/>
              </a:ext>
            </a:extLst>
          </p:cNvPr>
          <p:cNvSpPr txBox="1"/>
          <p:nvPr/>
        </p:nvSpPr>
        <p:spPr>
          <a:xfrm>
            <a:off x="844828" y="68292"/>
            <a:ext cx="7414592" cy="1014380"/>
          </a:xfrm>
          <a:prstGeom prst="rect">
            <a:avLst/>
          </a:prstGeom>
          <a:noFill/>
        </p:spPr>
        <p:txBody>
          <a:bodyPr wrap="square" rtlCol="0">
            <a:spAutoFit/>
          </a:bodyPr>
          <a:lstStyle/>
          <a:p>
            <a:pPr algn="just">
              <a:lnSpc>
                <a:spcPct val="107000"/>
              </a:lnSpc>
              <a:spcAft>
                <a:spcPts val="800"/>
              </a:spcAft>
            </a:pPr>
            <a:r>
              <a:rPr lang="vi-VN" sz="2800" dirty="0">
                <a:solidFill>
                  <a:prstClr val="black"/>
                </a:solidFill>
                <a:latin typeface="Times New Roman"/>
                <a:ea typeface="Calibri" panose="020F0502020204030204" pitchFamily="34" charset="0"/>
                <a:cs typeface="Times New Roman" panose="02020603050405020304" pitchFamily="18" charset="0"/>
              </a:rPr>
              <a:t> </a:t>
            </a:r>
            <a:r>
              <a:rPr lang="vi-VN" sz="2800" dirty="0">
                <a:solidFill>
                  <a:srgbClr val="FF0000"/>
                </a:solidFill>
                <a:latin typeface="Times New Roman"/>
                <a:ea typeface="Calibri" panose="020F0502020204030204" pitchFamily="34" charset="0"/>
                <a:cs typeface="Times New Roman" panose="02020603050405020304" pitchFamily="18" charset="0"/>
              </a:rPr>
              <a:t>EM CÓ BIẾT</a:t>
            </a:r>
            <a:r>
              <a:rPr lang="en-US" sz="2800" dirty="0">
                <a:solidFill>
                  <a:srgbClr val="FF0000"/>
                </a:solidFill>
                <a:latin typeface="Calibri Light"/>
                <a:ea typeface="Calibri" panose="020F0502020204030204" pitchFamily="34" charset="0"/>
                <a:cs typeface="Times New Roman" panose="02020603050405020304" pitchFamily="18" charset="0"/>
              </a:rPr>
              <a:t>: </a:t>
            </a:r>
            <a:r>
              <a:rPr lang="vi-VN" sz="2800" dirty="0">
                <a:solidFill>
                  <a:prstClr val="black"/>
                </a:solidFill>
                <a:latin typeface="Times New Roman"/>
                <a:ea typeface="Calibri" panose="020F0502020204030204" pitchFamily="34" charset="0"/>
                <a:cs typeface="Times New Roman" panose="02020603050405020304" pitchFamily="18" charset="0"/>
              </a:rPr>
              <a:t>Quan sát hình ảnh và cho biết đây là quốc gia nào</a:t>
            </a:r>
            <a:r>
              <a:rPr lang="en-US" sz="2800" dirty="0">
                <a:solidFill>
                  <a:prstClr val="black"/>
                </a:solidFill>
                <a:latin typeface="Calibri Light"/>
                <a:ea typeface="Calibri" panose="020F0502020204030204" pitchFamily="34" charset="0"/>
                <a:cs typeface="Times New Roman" panose="02020603050405020304" pitchFamily="18" charset="0"/>
              </a:rPr>
              <a:t>? </a:t>
            </a:r>
            <a:endParaRPr lang="en-US" dirty="0">
              <a:solidFill>
                <a:prstClr val="black"/>
              </a:solidFill>
            </a:endParaRPr>
          </a:p>
        </p:txBody>
      </p:sp>
      <p:pic>
        <p:nvPicPr>
          <p:cNvPr id="7" name="Hình ảnh 27">
            <a:extLst>
              <a:ext uri="{FF2B5EF4-FFF2-40B4-BE49-F238E27FC236}">
                <a16:creationId xmlns:a16="http://schemas.microsoft.com/office/drawing/2014/main" id="{48346EBC-F915-41EE-AC3A-50236D389F6C}"/>
              </a:ext>
            </a:extLst>
          </p:cNvPr>
          <p:cNvPicPr/>
          <p:nvPr/>
        </p:nvPicPr>
        <p:blipFill>
          <a:blip r:embed="rId2"/>
          <a:stretch>
            <a:fillRect/>
          </a:stretch>
        </p:blipFill>
        <p:spPr>
          <a:xfrm>
            <a:off x="1202636" y="1582107"/>
            <a:ext cx="4104861" cy="4937967"/>
          </a:xfrm>
          <a:prstGeom prst="rect">
            <a:avLst/>
          </a:prstGeom>
        </p:spPr>
      </p:pic>
      <p:pic>
        <p:nvPicPr>
          <p:cNvPr id="8" name="Hình ảnh 29">
            <a:extLst>
              <a:ext uri="{FF2B5EF4-FFF2-40B4-BE49-F238E27FC236}">
                <a16:creationId xmlns:a16="http://schemas.microsoft.com/office/drawing/2014/main" id="{1E439F17-C31F-4ADD-9028-6E0CA434D5D4}"/>
              </a:ext>
            </a:extLst>
          </p:cNvPr>
          <p:cNvPicPr/>
          <p:nvPr/>
        </p:nvPicPr>
        <p:blipFill>
          <a:blip r:embed="rId3"/>
          <a:stretch>
            <a:fillRect/>
          </a:stretch>
        </p:blipFill>
        <p:spPr>
          <a:xfrm>
            <a:off x="5307508" y="2275285"/>
            <a:ext cx="3409121" cy="4244809"/>
          </a:xfrm>
          <a:prstGeom prst="rect">
            <a:avLst/>
          </a:prstGeom>
        </p:spPr>
      </p:pic>
      <p:sp>
        <p:nvSpPr>
          <p:cNvPr id="6" name="TextBox 5">
            <a:extLst>
              <a:ext uri="{FF2B5EF4-FFF2-40B4-BE49-F238E27FC236}">
                <a16:creationId xmlns:a16="http://schemas.microsoft.com/office/drawing/2014/main" id="{2DFDF4F3-2611-4469-B7C3-3175D5F66FEC}"/>
              </a:ext>
            </a:extLst>
          </p:cNvPr>
          <p:cNvSpPr txBox="1"/>
          <p:nvPr/>
        </p:nvSpPr>
        <p:spPr>
          <a:xfrm>
            <a:off x="4572013" y="728870"/>
            <a:ext cx="184731" cy="369332"/>
          </a:xfrm>
          <a:prstGeom prst="rect">
            <a:avLst/>
          </a:prstGeom>
          <a:noFill/>
        </p:spPr>
        <p:txBody>
          <a:bodyPr wrap="none" rtlCol="0">
            <a:spAutoFit/>
          </a:bodyPr>
          <a:lstStyle/>
          <a:p>
            <a:endParaRPr lang="en-US" dirty="0">
              <a:solidFill>
                <a:prstClr val="black"/>
              </a:solidFill>
            </a:endParaRPr>
          </a:p>
        </p:txBody>
      </p:sp>
      <p:sp>
        <p:nvSpPr>
          <p:cNvPr id="2" name="TextBox 1">
            <a:extLst>
              <a:ext uri="{FF2B5EF4-FFF2-40B4-BE49-F238E27FC236}">
                <a16:creationId xmlns:a16="http://schemas.microsoft.com/office/drawing/2014/main" id="{D1A86E41-D795-4044-B0FC-C8907C44B05D}"/>
              </a:ext>
            </a:extLst>
          </p:cNvPr>
          <p:cNvSpPr txBox="1"/>
          <p:nvPr/>
        </p:nvSpPr>
        <p:spPr>
          <a:xfrm>
            <a:off x="924339" y="887921"/>
            <a:ext cx="5327374" cy="830997"/>
          </a:xfrm>
          <a:prstGeom prst="rect">
            <a:avLst/>
          </a:prstGeom>
          <a:noFill/>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tai?</a:t>
            </a:r>
          </a:p>
        </p:txBody>
      </p:sp>
    </p:spTree>
    <p:extLst>
      <p:ext uri="{BB962C8B-B14F-4D97-AF65-F5344CB8AC3E}">
        <p14:creationId xmlns:p14="http://schemas.microsoft.com/office/powerpoint/2010/main" val="289023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BE3979-B03B-4462-AFC2-AC7A8B9BE561}"/>
              </a:ext>
            </a:extLst>
          </p:cNvPr>
          <p:cNvSpPr txBox="1"/>
          <p:nvPr/>
        </p:nvSpPr>
        <p:spPr>
          <a:xfrm>
            <a:off x="735508" y="387339"/>
            <a:ext cx="7026965" cy="1569660"/>
          </a:xfrm>
          <a:prstGeom prst="rect">
            <a:avLst/>
          </a:prstGeom>
          <a:noFill/>
        </p:spPr>
        <p:txBody>
          <a:bodyPr wrap="square" rtlCol="0">
            <a:spAutoFit/>
          </a:bodyPr>
          <a:lstStyle/>
          <a:p>
            <a:pPr>
              <a:defRPr/>
            </a:pPr>
            <a:r>
              <a:rPr lang="vi-VN" sz="3200" dirty="0">
                <a:solidFill>
                  <a:prstClr val="black"/>
                </a:solidFill>
                <a:latin typeface="Times New Roman"/>
                <a:ea typeface="Times New Roman" panose="02020603050405020304" pitchFamily="18" charset="0"/>
                <a:cs typeface="Times New Roman" panose="02020603050405020304" pitchFamily="18" charset="0"/>
              </a:rPr>
              <a:t>-Trước khi xảy ra động đất thường có các dấu hiệu nào?</a:t>
            </a:r>
            <a:endParaRPr lang="en-US" sz="3200" dirty="0">
              <a:solidFill>
                <a:prstClr val="black"/>
              </a:solidFill>
              <a:latin typeface="Calibri Light"/>
              <a:ea typeface="Calibri" panose="020F0502020204030204" pitchFamily="34" charset="0"/>
              <a:cs typeface="Times New Roman" panose="02020603050405020304" pitchFamily="18" charset="0"/>
            </a:endParaRPr>
          </a:p>
          <a:p>
            <a:pPr>
              <a:defRPr/>
            </a:pPr>
            <a:endParaRPr lang="en-US" sz="3200" dirty="0">
              <a:solidFill>
                <a:prstClr val="black"/>
              </a:solidFill>
              <a:latin typeface="Calibri Light"/>
            </a:endParaRPr>
          </a:p>
        </p:txBody>
      </p:sp>
      <p:sp>
        <p:nvSpPr>
          <p:cNvPr id="5" name="TextBox 4">
            <a:extLst>
              <a:ext uri="{FF2B5EF4-FFF2-40B4-BE49-F238E27FC236}">
                <a16:creationId xmlns:a16="http://schemas.microsoft.com/office/drawing/2014/main" id="{240233EE-7F4F-4B6A-A58C-B5BE4BF1A19D}"/>
              </a:ext>
            </a:extLst>
          </p:cNvPr>
          <p:cNvSpPr txBox="1"/>
          <p:nvPr/>
        </p:nvSpPr>
        <p:spPr>
          <a:xfrm>
            <a:off x="735508" y="2116046"/>
            <a:ext cx="7921487" cy="1846659"/>
          </a:xfrm>
          <a:prstGeom prst="rect">
            <a:avLst/>
          </a:prstGeom>
          <a:noFill/>
        </p:spPr>
        <p:txBody>
          <a:bodyPr wrap="square" rtlCol="0">
            <a:spAutoFit/>
          </a:bodyPr>
          <a:lstStyle/>
          <a:p>
            <a:pPr>
              <a:defRPr/>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giếng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bong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defRPr/>
            </a:pPr>
            <a:endParaRPr lang="en-US" dirty="0">
              <a:solidFill>
                <a:prstClr val="black"/>
              </a:solidFill>
            </a:endParaRPr>
          </a:p>
        </p:txBody>
      </p:sp>
    </p:spTree>
    <p:extLst>
      <p:ext uri="{BB962C8B-B14F-4D97-AF65-F5344CB8AC3E}">
        <p14:creationId xmlns:p14="http://schemas.microsoft.com/office/powerpoint/2010/main" val="30329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8509A8-CA01-4E3C-9CB1-069B35D462EC}"/>
              </a:ext>
            </a:extLst>
          </p:cNvPr>
          <p:cNvSpPr txBox="1"/>
          <p:nvPr/>
        </p:nvSpPr>
        <p:spPr>
          <a:xfrm>
            <a:off x="815009" y="437348"/>
            <a:ext cx="7752522" cy="2529219"/>
          </a:xfrm>
          <a:prstGeom prst="rect">
            <a:avLst/>
          </a:prstGeom>
          <a:noFill/>
        </p:spPr>
        <p:txBody>
          <a:bodyPr wrap="square" rtlCol="0">
            <a:spAutoFit/>
          </a:bodyPr>
          <a:lstStyle/>
          <a:p>
            <a:pPr algn="just">
              <a:lnSpc>
                <a:spcPct val="107000"/>
              </a:lnSpc>
              <a:defRPr/>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khởi động</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buFontTx/>
              <a:buChar char="-"/>
              <a:defRP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 CHỮ</a:t>
            </a:r>
          </a:p>
          <a:p>
            <a:pPr marL="457200" indent="-457200" algn="just">
              <a:lnSpc>
                <a:spcPct val="107000"/>
              </a:lnSpc>
              <a:buFontTx/>
              <a:buChar char="-"/>
              <a:defRPr/>
            </a:pP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defRPr/>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a16="http://schemas.microsoft.com/office/drawing/2014/main" id="{800745D2-EB92-4180-9276-8F5758CDCC1B}"/>
              </a:ext>
            </a:extLst>
          </p:cNvPr>
          <p:cNvPicPr/>
          <p:nvPr/>
        </p:nvPicPr>
        <p:blipFill>
          <a:blip r:embed="rId2"/>
          <a:stretch>
            <a:fillRect/>
          </a:stretch>
        </p:blipFill>
        <p:spPr>
          <a:xfrm>
            <a:off x="1590263" y="2122494"/>
            <a:ext cx="5933661" cy="4132539"/>
          </a:xfrm>
          <a:prstGeom prst="rect">
            <a:avLst/>
          </a:prstGeom>
        </p:spPr>
      </p:pic>
    </p:spTree>
    <p:extLst>
      <p:ext uri="{BB962C8B-B14F-4D97-AF65-F5344CB8AC3E}">
        <p14:creationId xmlns:p14="http://schemas.microsoft.com/office/powerpoint/2010/main" val="2297424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467544" y="692696"/>
            <a:ext cx="8424936" cy="5544616"/>
          </a:xfrm>
          <a:prstGeom prst="cloud">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en-US" sz="3600" b="1">
                <a:solidFill>
                  <a:schemeClr val="tx1"/>
                </a:solidFill>
                <a:latin typeface="Times New Roman" pitchFamily="18" charset="0"/>
                <a:cs typeface="Times New Roman" pitchFamily="18" charset="0"/>
              </a:rPr>
              <a:t>Câu hỏi thảo luận nhóm : 3 phút</a:t>
            </a:r>
            <a:endParaRPr lang="en-US" sz="3600">
              <a:solidFill>
                <a:schemeClr val="tx1"/>
              </a:solidFill>
              <a:latin typeface="Times New Roman" pitchFamily="18" charset="0"/>
              <a:cs typeface="Times New Roman" pitchFamily="18" charset="0"/>
            </a:endParaRPr>
          </a:p>
          <a:p>
            <a:pPr lvl="0" algn="just">
              <a:lnSpc>
                <a:spcPct val="115000"/>
              </a:lnSpc>
            </a:pPr>
            <a:r>
              <a:rPr lang="en-US" sz="3600" i="1">
                <a:solidFill>
                  <a:schemeClr val="tx1"/>
                </a:solidFill>
                <a:latin typeface="Times New Roman" pitchFamily="18" charset="0"/>
                <a:cs typeface="Times New Roman" pitchFamily="18" charset="0"/>
              </a:rPr>
              <a:t>Nêu các biện pháp phòng tránh khi có động đất xảy ra.   </a:t>
            </a:r>
            <a:endParaRPr lang="en-US" sz="36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36390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5C6304-8295-4A8B-BA11-94A9356EB05F}"/>
              </a:ext>
            </a:extLst>
          </p:cNvPr>
          <p:cNvSpPr txBox="1">
            <a:spLocks noChangeArrowheads="1"/>
          </p:cNvSpPr>
          <p:nvPr/>
        </p:nvSpPr>
        <p:spPr bwMode="auto">
          <a:xfrm>
            <a:off x="1314450" y="3276600"/>
            <a:ext cx="3143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Lập trạm dự báo để sơ tán dân cư</a:t>
            </a:r>
          </a:p>
        </p:txBody>
      </p:sp>
      <p:pic>
        <p:nvPicPr>
          <p:cNvPr id="16391" name="Picture 7" descr="C:\Users\user\Desktop\imagesCAYGP8OR.jpg">
            <a:extLst>
              <a:ext uri="{FF2B5EF4-FFF2-40B4-BE49-F238E27FC236}">
                <a16:creationId xmlns:a16="http://schemas.microsoft.com/office/drawing/2014/main" id="{5E185EEE-13C5-4ADC-B677-9434BFF4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609601"/>
            <a:ext cx="31432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http://tinmoidoday.com/wp-content/uploads/phong-chong-dong-dat-230912-150x150.jpg">
            <a:extLst>
              <a:ext uri="{FF2B5EF4-FFF2-40B4-BE49-F238E27FC236}">
                <a16:creationId xmlns:a16="http://schemas.microsoft.com/office/drawing/2014/main" id="{15095FF0-6976-428E-8C4F-CE256006E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77072"/>
            <a:ext cx="3086100" cy="249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MIX35043">
            <a:extLst>
              <a:ext uri="{FF2B5EF4-FFF2-40B4-BE49-F238E27FC236}">
                <a16:creationId xmlns:a16="http://schemas.microsoft.com/office/drawing/2014/main" id="{13DD2CCC-100E-4565-9F09-3D0F2ABAB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565150"/>
            <a:ext cx="33718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83E2895-0FF7-40FC-8491-F406A80C17C1}"/>
              </a:ext>
            </a:extLst>
          </p:cNvPr>
          <p:cNvSpPr txBox="1">
            <a:spLocks noChangeArrowheads="1"/>
          </p:cNvSpPr>
          <p:nvPr/>
        </p:nvSpPr>
        <p:spPr bwMode="auto">
          <a:xfrm>
            <a:off x="4572000" y="3257550"/>
            <a:ext cx="3543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Làm nhà vật liệu nhẹ: bằng gỗ, giấy.</a:t>
            </a:r>
          </a:p>
        </p:txBody>
      </p:sp>
      <p:pic>
        <p:nvPicPr>
          <p:cNvPr id="29707" name="Picture 11" descr="Kết quả hình ảnh cho trú ẩn khi có động đất">
            <a:extLst>
              <a:ext uri="{FF2B5EF4-FFF2-40B4-BE49-F238E27FC236}">
                <a16:creationId xmlns:a16="http://schemas.microsoft.com/office/drawing/2014/main" id="{53A42146-0ECB-4CD1-A014-60D56A54A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49080"/>
            <a:ext cx="3257550" cy="248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38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box(in)">
                                      <p:cBhvr>
                                        <p:cTn id="17" dur="500"/>
                                        <p:tgtEl>
                                          <p:spTgt spid="18443"/>
                                        </p:tgtEl>
                                      </p:cBhvr>
                                    </p:animEffect>
                                  </p:childTnLst>
                                </p:cTn>
                              </p:par>
                              <p:par>
                                <p:cTn id="18" presetID="4" presetClass="entr" presetSubtype="16" fill="hold" nodeType="withEffect">
                                  <p:stCondLst>
                                    <p:cond delay="0"/>
                                  </p:stCondLst>
                                  <p:childTnLst>
                                    <p:set>
                                      <p:cBhvr>
                                        <p:cTn id="19" dur="1" fill="hold">
                                          <p:stCondLst>
                                            <p:cond delay="0"/>
                                          </p:stCondLst>
                                        </p:cTn>
                                        <p:tgtEl>
                                          <p:spTgt spid="29707"/>
                                        </p:tgtEl>
                                        <p:attrNameLst>
                                          <p:attrName>style.visibility</p:attrName>
                                        </p:attrNameLst>
                                      </p:cBhvr>
                                      <p:to>
                                        <p:strVal val="visible"/>
                                      </p:to>
                                    </p:set>
                                    <p:animEffect transition="in" filter="box(in)">
                                      <p:cBhvr>
                                        <p:cTn id="20"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515D66-5BE3-4B9F-90F4-A350307091B9}"/>
              </a:ext>
            </a:extLst>
          </p:cNvPr>
          <p:cNvSpPr txBox="1"/>
          <p:nvPr/>
        </p:nvSpPr>
        <p:spPr>
          <a:xfrm>
            <a:off x="785192" y="188640"/>
            <a:ext cx="6848061" cy="1231106"/>
          </a:xfrm>
          <a:prstGeom prst="rect">
            <a:avLst/>
          </a:prstGeom>
          <a:noFill/>
        </p:spPr>
        <p:txBody>
          <a:bodyPr wrap="square" rtlCol="0">
            <a:spAutoFit/>
          </a:bodyPr>
          <a:lstStyle/>
          <a:p>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Nếu đang trong giờ học có động đất xảy ra, em sẽ làm gì để bảo vệ mình?</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
        <p:nvSpPr>
          <p:cNvPr id="6" name="TextBox 5">
            <a:extLst>
              <a:ext uri="{FF2B5EF4-FFF2-40B4-BE49-F238E27FC236}">
                <a16:creationId xmlns:a16="http://schemas.microsoft.com/office/drawing/2014/main" id="{CF4F4154-945D-4214-B0BA-B636EAFB7577}"/>
              </a:ext>
            </a:extLst>
          </p:cNvPr>
          <p:cNvSpPr txBox="1"/>
          <p:nvPr/>
        </p:nvSpPr>
        <p:spPr>
          <a:xfrm>
            <a:off x="785192" y="1419746"/>
            <a:ext cx="6848061" cy="4518545"/>
          </a:xfrm>
          <a:prstGeom prst="rect">
            <a:avLst/>
          </a:prstGeom>
          <a:noFill/>
        </p:spPr>
        <p:txBody>
          <a:bodyPr wrap="square" rtlCol="0">
            <a:spAutoFit/>
          </a:bodyPr>
          <a:lstStyle/>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giữa</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nổ</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426271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22" y="3186113"/>
            <a:ext cx="5557837" cy="358616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22" y="3186113"/>
            <a:ext cx="5557837" cy="21526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613" y="3186114"/>
            <a:ext cx="5594350" cy="112553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2333643"/>
            <a:ext cx="2862262" cy="13366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1226" y="301629"/>
            <a:ext cx="5580063" cy="31861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225" y="301643"/>
            <a:ext cx="56261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1227" y="301643"/>
            <a:ext cx="5594350" cy="16684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1227" y="60325"/>
            <a:ext cx="5678488" cy="10350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876" y="120668"/>
            <a:ext cx="283210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 y="1805006"/>
            <a:ext cx="2030413" cy="156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046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836867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0" descr="http://www.freepptbackgrounds.net/wp-content/uploads/2013/12/Back-to-School-PPT-Backgrounds-8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Box 5"/>
          <p:cNvSpPr txBox="1">
            <a:spLocks noChangeArrowheads="1"/>
          </p:cNvSpPr>
          <p:nvPr/>
        </p:nvSpPr>
        <p:spPr bwMode="auto">
          <a:xfrm>
            <a:off x="1454944" y="2743215"/>
            <a:ext cx="6172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fontAlgn="base">
              <a:spcBef>
                <a:spcPct val="0"/>
              </a:spcBef>
              <a:spcAft>
                <a:spcPts val="600"/>
              </a:spcAft>
              <a:buFont typeface="Wingdings" pitchFamily="2" charset="2"/>
              <a:buChar char="v"/>
            </a:pPr>
            <a:r>
              <a:rPr lang="en-US" altLang="en-US" sz="3000">
                <a:solidFill>
                  <a:srgbClr val="5F5F5F"/>
                </a:solidFill>
                <a:latin typeface="Times New Roman" pitchFamily="18" charset="0"/>
                <a:cs typeface="Times New Roman" pitchFamily="18" charset="0"/>
              </a:rPr>
              <a:t>Có 4 chiếc hộp với các màu sắc khác nhau. Mỗi đội có 1 lượt chọn và trả lời câu hỏi.</a:t>
            </a:r>
          </a:p>
          <a:p>
            <a:pPr algn="just" fontAlgn="base">
              <a:spcBef>
                <a:spcPct val="0"/>
              </a:spcBef>
              <a:spcAft>
                <a:spcPts val="600"/>
              </a:spcAft>
              <a:buFont typeface="Wingdings" pitchFamily="2" charset="2"/>
              <a:buChar char="v"/>
            </a:pPr>
            <a:r>
              <a:rPr lang="en-US" altLang="en-US" sz="3000">
                <a:solidFill>
                  <a:srgbClr val="5F5F5F"/>
                </a:solidFill>
                <a:latin typeface="Times New Roman" pitchFamily="18" charset="0"/>
                <a:cs typeface="Times New Roman" pitchFamily="18" charset="0"/>
              </a:rPr>
              <a:t>Mỗi đội có 10 giây suy nghĩ để đưa ra câu trả lời.</a:t>
            </a:r>
          </a:p>
          <a:p>
            <a:pPr algn="just" fontAlgn="base">
              <a:spcBef>
                <a:spcPct val="0"/>
              </a:spcBef>
              <a:spcAft>
                <a:spcPts val="600"/>
              </a:spcAft>
              <a:buFont typeface="Wingdings" pitchFamily="2" charset="2"/>
              <a:buChar char="v"/>
            </a:pPr>
            <a:r>
              <a:rPr lang="en-US" altLang="en-US" sz="3000">
                <a:solidFill>
                  <a:srgbClr val="5F5F5F"/>
                </a:solidFill>
                <a:latin typeface="Times New Roman" pitchFamily="18" charset="0"/>
                <a:cs typeface="Times New Roman" pitchFamily="18" charset="0"/>
              </a:rPr>
              <a:t>Mỗi câu hỏi trả lời đúng đạt 10 điểm, trả lời sai không có điểm.</a:t>
            </a:r>
          </a:p>
        </p:txBody>
      </p:sp>
      <p:sp>
        <p:nvSpPr>
          <p:cNvPr id="132100" name="TextBox 4"/>
          <p:cNvSpPr txBox="1">
            <a:spLocks noChangeArrowheads="1"/>
          </p:cNvSpPr>
          <p:nvPr/>
        </p:nvSpPr>
        <p:spPr bwMode="auto">
          <a:xfrm>
            <a:off x="3543302" y="762009"/>
            <a:ext cx="24860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4000" b="1">
                <a:solidFill>
                  <a:srgbClr val="0000FF"/>
                </a:solidFill>
                <a:latin typeface="Times New Roman" pitchFamily="18" charset="0"/>
                <a:cs typeface="Times New Roman" pitchFamily="18" charset="0"/>
              </a:rPr>
              <a:t>LUẬT CHƠI</a:t>
            </a:r>
          </a:p>
        </p:txBody>
      </p:sp>
      <p:pic>
        <p:nvPicPr>
          <p:cNvPr id="132101" name="Picture 8" descr="http://az616578.vo.msecnd.net/files/2016/03/14/635935204327573244-1084282554_Home.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5322" y="5334017"/>
            <a:ext cx="12573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164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78591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8"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9"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0"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4"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5"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6"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3"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11" name="Group 19"/>
            <p:cNvGrpSpPr>
              <a:grpSpLocks/>
            </p:cNvGrpSpPr>
            <p:nvPr/>
          </p:nvGrpSpPr>
          <p:grpSpPr bwMode="auto">
            <a:xfrm>
              <a:off x="2160" y="2256"/>
              <a:ext cx="672" cy="672"/>
              <a:chOff x="864" y="1344"/>
              <a:chExt cx="672" cy="672"/>
            </a:xfrm>
            <a:grpFill/>
          </p:grpSpPr>
          <p:sp>
            <p:nvSpPr>
              <p:cNvPr id="20"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1"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2"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9"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12" name="Group 24"/>
          <p:cNvGrpSpPr>
            <a:grpSpLocks/>
          </p:cNvGrpSpPr>
          <p:nvPr/>
        </p:nvGrpSpPr>
        <p:grpSpPr bwMode="auto">
          <a:xfrm>
            <a:off x="6911400" y="5498890"/>
            <a:ext cx="800100" cy="1066800"/>
            <a:chOff x="3264" y="2160"/>
            <a:chExt cx="672" cy="672"/>
          </a:xfrm>
          <a:solidFill>
            <a:srgbClr val="FFFF00"/>
          </a:solidFill>
        </p:grpSpPr>
        <p:grpSp>
          <p:nvGrpSpPr>
            <p:cNvPr id="17" name="Group 25"/>
            <p:cNvGrpSpPr>
              <a:grpSpLocks/>
            </p:cNvGrpSpPr>
            <p:nvPr/>
          </p:nvGrpSpPr>
          <p:grpSpPr bwMode="auto">
            <a:xfrm>
              <a:off x="3264" y="2160"/>
              <a:ext cx="672" cy="672"/>
              <a:chOff x="864" y="1344"/>
              <a:chExt cx="672" cy="672"/>
            </a:xfrm>
            <a:grpFill/>
          </p:grpSpPr>
          <p:sp>
            <p:nvSpPr>
              <p:cNvPr id="26"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7"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8"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5"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8" name="Group 30"/>
          <p:cNvGrpSpPr>
            <a:grpSpLocks/>
          </p:cNvGrpSpPr>
          <p:nvPr/>
        </p:nvGrpSpPr>
        <p:grpSpPr bwMode="auto">
          <a:xfrm>
            <a:off x="6911400" y="5498890"/>
            <a:ext cx="800100" cy="1066800"/>
            <a:chOff x="624" y="1152"/>
            <a:chExt cx="672" cy="672"/>
          </a:xfrm>
          <a:solidFill>
            <a:srgbClr val="FFFF00"/>
          </a:solidFill>
        </p:grpSpPr>
        <p:grpSp>
          <p:nvGrpSpPr>
            <p:cNvPr id="23" name="Group 31"/>
            <p:cNvGrpSpPr>
              <a:grpSpLocks/>
            </p:cNvGrpSpPr>
            <p:nvPr/>
          </p:nvGrpSpPr>
          <p:grpSpPr bwMode="auto">
            <a:xfrm>
              <a:off x="624" y="1152"/>
              <a:ext cx="672" cy="672"/>
              <a:chOff x="864" y="1344"/>
              <a:chExt cx="672" cy="672"/>
            </a:xfrm>
            <a:grpFill/>
          </p:grpSpPr>
          <p:sp>
            <p:nvSpPr>
              <p:cNvPr id="32"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3"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4"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1"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24" name="Group 36"/>
          <p:cNvGrpSpPr>
            <a:grpSpLocks/>
          </p:cNvGrpSpPr>
          <p:nvPr/>
        </p:nvGrpSpPr>
        <p:grpSpPr bwMode="auto">
          <a:xfrm>
            <a:off x="6911400" y="5498890"/>
            <a:ext cx="800100" cy="1066800"/>
            <a:chOff x="1488" y="1152"/>
            <a:chExt cx="672" cy="672"/>
          </a:xfrm>
          <a:solidFill>
            <a:srgbClr val="FFFF00"/>
          </a:solidFill>
        </p:grpSpPr>
        <p:grpSp>
          <p:nvGrpSpPr>
            <p:cNvPr id="29" name="Group 37"/>
            <p:cNvGrpSpPr>
              <a:grpSpLocks/>
            </p:cNvGrpSpPr>
            <p:nvPr/>
          </p:nvGrpSpPr>
          <p:grpSpPr bwMode="auto">
            <a:xfrm>
              <a:off x="1488" y="1152"/>
              <a:ext cx="672" cy="672"/>
              <a:chOff x="864" y="1344"/>
              <a:chExt cx="672" cy="672"/>
            </a:xfrm>
            <a:grpFill/>
          </p:grpSpPr>
          <p:sp>
            <p:nvSpPr>
              <p:cNvPr id="38"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9"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0"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7"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30" name="Group 42"/>
          <p:cNvGrpSpPr>
            <a:grpSpLocks/>
          </p:cNvGrpSpPr>
          <p:nvPr/>
        </p:nvGrpSpPr>
        <p:grpSpPr bwMode="auto">
          <a:xfrm>
            <a:off x="6911400" y="5498890"/>
            <a:ext cx="800100" cy="1066800"/>
            <a:chOff x="2832" y="1872"/>
            <a:chExt cx="672" cy="672"/>
          </a:xfrm>
          <a:solidFill>
            <a:srgbClr val="FFFF00"/>
          </a:solidFill>
        </p:grpSpPr>
        <p:grpSp>
          <p:nvGrpSpPr>
            <p:cNvPr id="35" name="Group 43"/>
            <p:cNvGrpSpPr>
              <a:grpSpLocks/>
            </p:cNvGrpSpPr>
            <p:nvPr/>
          </p:nvGrpSpPr>
          <p:grpSpPr bwMode="auto">
            <a:xfrm>
              <a:off x="2832" y="1872"/>
              <a:ext cx="672" cy="672"/>
              <a:chOff x="864" y="1344"/>
              <a:chExt cx="672" cy="672"/>
            </a:xfrm>
            <a:grpFill/>
          </p:grpSpPr>
          <p:sp>
            <p:nvSpPr>
              <p:cNvPr id="44"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5"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6"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3"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36" name="Group 48"/>
          <p:cNvGrpSpPr>
            <a:grpSpLocks/>
          </p:cNvGrpSpPr>
          <p:nvPr/>
        </p:nvGrpSpPr>
        <p:grpSpPr bwMode="auto">
          <a:xfrm>
            <a:off x="6911400" y="5498890"/>
            <a:ext cx="800100" cy="1066800"/>
            <a:chOff x="3216" y="1152"/>
            <a:chExt cx="672" cy="672"/>
          </a:xfrm>
          <a:solidFill>
            <a:srgbClr val="FFFF00"/>
          </a:solidFill>
        </p:grpSpPr>
        <p:grpSp>
          <p:nvGrpSpPr>
            <p:cNvPr id="41" name="Group 49"/>
            <p:cNvGrpSpPr>
              <a:grpSpLocks/>
            </p:cNvGrpSpPr>
            <p:nvPr/>
          </p:nvGrpSpPr>
          <p:grpSpPr bwMode="auto">
            <a:xfrm>
              <a:off x="3216" y="1152"/>
              <a:ext cx="672" cy="672"/>
              <a:chOff x="864" y="1344"/>
              <a:chExt cx="672" cy="672"/>
            </a:xfrm>
            <a:grpFill/>
          </p:grpSpPr>
          <p:sp>
            <p:nvSpPr>
              <p:cNvPr id="50"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1"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2"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9"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42" name="Group 54"/>
          <p:cNvGrpSpPr>
            <a:grpSpLocks/>
          </p:cNvGrpSpPr>
          <p:nvPr/>
        </p:nvGrpSpPr>
        <p:grpSpPr bwMode="auto">
          <a:xfrm>
            <a:off x="6911400" y="5498890"/>
            <a:ext cx="800100" cy="1066800"/>
            <a:chOff x="4080" y="1104"/>
            <a:chExt cx="672" cy="672"/>
          </a:xfrm>
          <a:solidFill>
            <a:srgbClr val="FFFF00"/>
          </a:solidFill>
        </p:grpSpPr>
        <p:grpSp>
          <p:nvGrpSpPr>
            <p:cNvPr id="47" name="Group 55"/>
            <p:cNvGrpSpPr>
              <a:grpSpLocks/>
            </p:cNvGrpSpPr>
            <p:nvPr/>
          </p:nvGrpSpPr>
          <p:grpSpPr bwMode="auto">
            <a:xfrm>
              <a:off x="4080" y="1104"/>
              <a:ext cx="672" cy="672"/>
              <a:chOff x="864" y="1344"/>
              <a:chExt cx="672" cy="672"/>
            </a:xfrm>
            <a:grpFill/>
          </p:grpSpPr>
          <p:sp>
            <p:nvSpPr>
              <p:cNvPr id="56"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7"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8"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5"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48" name="Group 60"/>
          <p:cNvGrpSpPr>
            <a:grpSpLocks/>
          </p:cNvGrpSpPr>
          <p:nvPr/>
        </p:nvGrpSpPr>
        <p:grpSpPr bwMode="auto">
          <a:xfrm>
            <a:off x="6911400" y="5498890"/>
            <a:ext cx="800100" cy="1066800"/>
            <a:chOff x="5088" y="1008"/>
            <a:chExt cx="672" cy="672"/>
          </a:xfrm>
          <a:solidFill>
            <a:srgbClr val="FFFF00"/>
          </a:solidFill>
        </p:grpSpPr>
        <p:grpSp>
          <p:nvGrpSpPr>
            <p:cNvPr id="53" name="Group 61"/>
            <p:cNvGrpSpPr>
              <a:grpSpLocks/>
            </p:cNvGrpSpPr>
            <p:nvPr/>
          </p:nvGrpSpPr>
          <p:grpSpPr bwMode="auto">
            <a:xfrm>
              <a:off x="5088" y="1008"/>
              <a:ext cx="672" cy="672"/>
              <a:chOff x="864" y="1344"/>
              <a:chExt cx="672" cy="672"/>
            </a:xfrm>
            <a:grpFill/>
          </p:grpSpPr>
          <p:sp>
            <p:nvSpPr>
              <p:cNvPr id="62"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3"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4"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1"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54" name="Group 66"/>
          <p:cNvGrpSpPr>
            <a:grpSpLocks/>
          </p:cNvGrpSpPr>
          <p:nvPr/>
        </p:nvGrpSpPr>
        <p:grpSpPr bwMode="auto">
          <a:xfrm>
            <a:off x="6911400" y="5498890"/>
            <a:ext cx="800100" cy="1066800"/>
            <a:chOff x="624" y="144"/>
            <a:chExt cx="672" cy="672"/>
          </a:xfrm>
          <a:solidFill>
            <a:srgbClr val="FFFF00"/>
          </a:solidFill>
        </p:grpSpPr>
        <p:grpSp>
          <p:nvGrpSpPr>
            <p:cNvPr id="59" name="Group 67"/>
            <p:cNvGrpSpPr>
              <a:grpSpLocks/>
            </p:cNvGrpSpPr>
            <p:nvPr/>
          </p:nvGrpSpPr>
          <p:grpSpPr bwMode="auto">
            <a:xfrm>
              <a:off x="624" y="144"/>
              <a:ext cx="672" cy="672"/>
              <a:chOff x="864" y="1344"/>
              <a:chExt cx="672" cy="672"/>
            </a:xfrm>
            <a:grpFill/>
          </p:grpSpPr>
          <p:sp>
            <p:nvSpPr>
              <p:cNvPr id="68"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9"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0"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7"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3" name="Rectangle 72"/>
          <p:cNvSpPr/>
          <p:nvPr/>
        </p:nvSpPr>
        <p:spPr>
          <a:xfrm>
            <a:off x="1714508" y="692696"/>
            <a:ext cx="5354515" cy="115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Núi lửa và động đất là hệ quả của:</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984743" y="2444334"/>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chuyển động của Trái Đất quanh Mặt Trời</a:t>
            </a:r>
          </a:p>
          <a:p>
            <a:endParaRPr lang="en-US" sz="2800">
              <a:solidFill>
                <a:srgbClr val="5F5F5F"/>
              </a:solidFill>
            </a:endParaRPr>
          </a:p>
        </p:txBody>
      </p:sp>
      <p:sp>
        <p:nvSpPr>
          <p:cNvPr id="76" name="TextBox 75"/>
          <p:cNvSpPr txBox="1"/>
          <p:nvPr/>
        </p:nvSpPr>
        <p:spPr>
          <a:xfrm>
            <a:off x="984743" y="3086405"/>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B. Lực Cô - ri - Ô - lít</a:t>
            </a:r>
          </a:p>
          <a:p>
            <a:endParaRPr lang="en-US" sz="2800">
              <a:solidFill>
                <a:srgbClr val="5F5F5F"/>
              </a:solidFill>
            </a:endParaRPr>
          </a:p>
        </p:txBody>
      </p:sp>
      <p:sp>
        <p:nvSpPr>
          <p:cNvPr id="77" name="TextBox 76"/>
          <p:cNvSpPr txBox="1"/>
          <p:nvPr/>
        </p:nvSpPr>
        <p:spPr>
          <a:xfrm>
            <a:off x="984742" y="3767920"/>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C. Sự di chuyển của các địa mảng</a:t>
            </a:r>
          </a:p>
          <a:p>
            <a:endParaRPr lang="en-US" sz="2800">
              <a:solidFill>
                <a:srgbClr val="5F5F5F"/>
              </a:solidFill>
            </a:endParaRPr>
          </a:p>
        </p:txBody>
      </p:sp>
      <p:sp>
        <p:nvSpPr>
          <p:cNvPr id="78" name="TextBox 77"/>
          <p:cNvSpPr txBox="1"/>
          <p:nvPr/>
        </p:nvSpPr>
        <p:spPr>
          <a:xfrm>
            <a:off x="984743" y="4383310"/>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D. Sự chuyển động của Trái Đất quanh trục</a:t>
            </a:r>
          </a:p>
          <a:p>
            <a:endParaRPr lang="en-US" sz="2800">
              <a:solidFill>
                <a:srgbClr val="5F5F5F"/>
              </a:solidFill>
              <a:latin typeface="Times New Roman" pitchFamily="18" charset="0"/>
              <a:cs typeface="Times New Roman" pitchFamily="18" charset="0"/>
            </a:endParaRPr>
          </a:p>
          <a:p>
            <a:endParaRPr lang="en-US" sz="2800">
              <a:solidFill>
                <a:srgbClr val="5F5F5F"/>
              </a:solidFill>
            </a:endParaRPr>
          </a:p>
        </p:txBody>
      </p:sp>
      <p:sp>
        <p:nvSpPr>
          <p:cNvPr id="79" name="Oval 78"/>
          <p:cNvSpPr/>
          <p:nvPr/>
        </p:nvSpPr>
        <p:spPr>
          <a:xfrm>
            <a:off x="984735" y="3820792"/>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4" name="Right Arrow 73">
            <a:hlinkClick r:id="rId4" action="ppaction://hlinksldjump"/>
          </p:cNvPr>
          <p:cNvSpPr/>
          <p:nvPr/>
        </p:nvSpPr>
        <p:spPr>
          <a:xfrm>
            <a:off x="7980998" y="5771468"/>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70634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 calcmode="lin" valueType="num">
                                      <p:cBhvr>
                                        <p:cTn id="9" dur="1000" fill="hold"/>
                                        <p:tgtEl>
                                          <p:spTgt spid="54"/>
                                        </p:tgtEl>
                                        <p:attrNameLst>
                                          <p:attrName>style.rotation</p:attrName>
                                        </p:attrNameLst>
                                      </p:cBhvr>
                                      <p:tavLst>
                                        <p:tav tm="0">
                                          <p:val>
                                            <p:fltVal val="360"/>
                                          </p:val>
                                        </p:tav>
                                        <p:tav tm="100000">
                                          <p:val>
                                            <p:fltVal val="0"/>
                                          </p:val>
                                        </p:tav>
                                      </p:tavLst>
                                    </p:anim>
                                    <p:animEffect transition="in" filter="fade">
                                      <p:cBhvr>
                                        <p:cTn id="10" dur="1000"/>
                                        <p:tgtEl>
                                          <p:spTgt spid="54"/>
                                        </p:tgtEl>
                                      </p:cBhvr>
                                    </p:animEffect>
                                  </p:childTnLst>
                                  <p:subTnLst>
                                    <p:set>
                                      <p:cBhvr override="childStyle">
                                        <p:cTn dur="1" fill="hold" display="0" masterRel="sameClick" afterEffect="1">
                                          <p:stCondLst>
                                            <p:cond evt="end" delay="0">
                                              <p:tn val="5"/>
                                            </p:cond>
                                          </p:stCondLst>
                                        </p:cTn>
                                        <p:tgtEl>
                                          <p:spTgt spid="54"/>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1000" fill="hold"/>
                                        <p:tgtEl>
                                          <p:spTgt spid="48"/>
                                        </p:tgtEl>
                                        <p:attrNameLst>
                                          <p:attrName>ppt_w</p:attrName>
                                        </p:attrNameLst>
                                      </p:cBhvr>
                                      <p:tavLst>
                                        <p:tav tm="0">
                                          <p:val>
                                            <p:fltVal val="0"/>
                                          </p:val>
                                        </p:tav>
                                        <p:tav tm="100000">
                                          <p:val>
                                            <p:strVal val="#ppt_w"/>
                                          </p:val>
                                        </p:tav>
                                      </p:tavLst>
                                    </p:anim>
                                    <p:anim calcmode="lin" valueType="num">
                                      <p:cBhvr>
                                        <p:cTn id="15" dur="1000" fill="hold"/>
                                        <p:tgtEl>
                                          <p:spTgt spid="48"/>
                                        </p:tgtEl>
                                        <p:attrNameLst>
                                          <p:attrName>ppt_h</p:attrName>
                                        </p:attrNameLst>
                                      </p:cBhvr>
                                      <p:tavLst>
                                        <p:tav tm="0">
                                          <p:val>
                                            <p:fltVal val="0"/>
                                          </p:val>
                                        </p:tav>
                                        <p:tav tm="100000">
                                          <p:val>
                                            <p:strVal val="#ppt_h"/>
                                          </p:val>
                                        </p:tav>
                                      </p:tavLst>
                                    </p:anim>
                                    <p:anim calcmode="lin" valueType="num">
                                      <p:cBhvr>
                                        <p:cTn id="16" dur="1000" fill="hold"/>
                                        <p:tgtEl>
                                          <p:spTgt spid="48"/>
                                        </p:tgtEl>
                                        <p:attrNameLst>
                                          <p:attrName>style.rotation</p:attrName>
                                        </p:attrNameLst>
                                      </p:cBhvr>
                                      <p:tavLst>
                                        <p:tav tm="0">
                                          <p:val>
                                            <p:fltVal val="360"/>
                                          </p:val>
                                        </p:tav>
                                        <p:tav tm="100000">
                                          <p:val>
                                            <p:fltVal val="0"/>
                                          </p:val>
                                        </p:tav>
                                      </p:tavLst>
                                    </p:anim>
                                    <p:animEffect transition="in" filter="fade">
                                      <p:cBhvr>
                                        <p:cTn id="17" dur="1000"/>
                                        <p:tgtEl>
                                          <p:spTgt spid="48"/>
                                        </p:tgtEl>
                                      </p:cBhvr>
                                    </p:animEffect>
                                  </p:childTnLst>
                                  <p:subTnLst>
                                    <p:set>
                                      <p:cBhvr override="childStyle">
                                        <p:cTn dur="1" fill="hold" display="0" masterRel="sameClick" afterEffect="1">
                                          <p:stCondLst>
                                            <p:cond evt="end" delay="0">
                                              <p:tn val="12"/>
                                            </p:cond>
                                          </p:stCondLst>
                                        </p:cTn>
                                        <p:tgtEl>
                                          <p:spTgt spid="48"/>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360"/>
                                          </p:val>
                                        </p:tav>
                                        <p:tav tm="100000">
                                          <p:val>
                                            <p:fltVal val="0"/>
                                          </p:val>
                                        </p:tav>
                                      </p:tavLst>
                                    </p:anim>
                                    <p:animEffect transition="in" filter="fade">
                                      <p:cBhvr>
                                        <p:cTn id="24" dur="1000"/>
                                        <p:tgtEl>
                                          <p:spTgt spid="42"/>
                                        </p:tgtEl>
                                      </p:cBhvr>
                                    </p:animEffect>
                                  </p:childTnLst>
                                  <p:subTnLst>
                                    <p:set>
                                      <p:cBhvr override="childStyle">
                                        <p:cTn dur="1" fill="hold" display="0" masterRel="sameClick" afterEffect="1">
                                          <p:stCondLst>
                                            <p:cond evt="end" delay="0">
                                              <p:tn val="19"/>
                                            </p:cond>
                                          </p:stCondLst>
                                        </p:cTn>
                                        <p:tgtEl>
                                          <p:spTgt spid="42"/>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000" fill="hold"/>
                                        <p:tgtEl>
                                          <p:spTgt spid="36"/>
                                        </p:tgtEl>
                                        <p:attrNameLst>
                                          <p:attrName>ppt_w</p:attrName>
                                        </p:attrNameLst>
                                      </p:cBhvr>
                                      <p:tavLst>
                                        <p:tav tm="0">
                                          <p:val>
                                            <p:fltVal val="0"/>
                                          </p:val>
                                        </p:tav>
                                        <p:tav tm="100000">
                                          <p:val>
                                            <p:strVal val="#ppt_w"/>
                                          </p:val>
                                        </p:tav>
                                      </p:tavLst>
                                    </p:anim>
                                    <p:anim calcmode="lin" valueType="num">
                                      <p:cBhvr>
                                        <p:cTn id="29" dur="1000" fill="hold"/>
                                        <p:tgtEl>
                                          <p:spTgt spid="36"/>
                                        </p:tgtEl>
                                        <p:attrNameLst>
                                          <p:attrName>ppt_h</p:attrName>
                                        </p:attrNameLst>
                                      </p:cBhvr>
                                      <p:tavLst>
                                        <p:tav tm="0">
                                          <p:val>
                                            <p:fltVal val="0"/>
                                          </p:val>
                                        </p:tav>
                                        <p:tav tm="100000">
                                          <p:val>
                                            <p:strVal val="#ppt_h"/>
                                          </p:val>
                                        </p:tav>
                                      </p:tavLst>
                                    </p:anim>
                                    <p:anim calcmode="lin" valueType="num">
                                      <p:cBhvr>
                                        <p:cTn id="30" dur="1000" fill="hold"/>
                                        <p:tgtEl>
                                          <p:spTgt spid="36"/>
                                        </p:tgtEl>
                                        <p:attrNameLst>
                                          <p:attrName>style.rotation</p:attrName>
                                        </p:attrNameLst>
                                      </p:cBhvr>
                                      <p:tavLst>
                                        <p:tav tm="0">
                                          <p:val>
                                            <p:fltVal val="360"/>
                                          </p:val>
                                        </p:tav>
                                        <p:tav tm="100000">
                                          <p:val>
                                            <p:fltVal val="0"/>
                                          </p:val>
                                        </p:tav>
                                      </p:tavLst>
                                    </p:anim>
                                    <p:animEffect transition="in" filter="fade">
                                      <p:cBhvr>
                                        <p:cTn id="31" dur="1000"/>
                                        <p:tgtEl>
                                          <p:spTgt spid="36"/>
                                        </p:tgtEl>
                                      </p:cBhvr>
                                    </p:animEffect>
                                  </p:childTnLst>
                                  <p:subTnLst>
                                    <p:set>
                                      <p:cBhvr override="childStyle">
                                        <p:cTn dur="1" fill="hold" display="0" masterRel="sameClick" afterEffect="1">
                                          <p:stCondLst>
                                            <p:cond evt="end" delay="0">
                                              <p:tn val="26"/>
                                            </p:cond>
                                          </p:stCondLst>
                                        </p:cTn>
                                        <p:tgtEl>
                                          <p:spTgt spid="36"/>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 calcmode="lin" valueType="num">
                                      <p:cBhvr>
                                        <p:cTn id="37" dur="1000" fill="hold"/>
                                        <p:tgtEl>
                                          <p:spTgt spid="30"/>
                                        </p:tgtEl>
                                        <p:attrNameLst>
                                          <p:attrName>style.rotation</p:attrName>
                                        </p:attrNameLst>
                                      </p:cBhvr>
                                      <p:tavLst>
                                        <p:tav tm="0">
                                          <p:val>
                                            <p:fltVal val="360"/>
                                          </p:val>
                                        </p:tav>
                                        <p:tav tm="100000">
                                          <p:val>
                                            <p:fltVal val="0"/>
                                          </p:val>
                                        </p:tav>
                                      </p:tavLst>
                                    </p:anim>
                                    <p:animEffect transition="in" filter="fade">
                                      <p:cBhvr>
                                        <p:cTn id="38" dur="1000"/>
                                        <p:tgtEl>
                                          <p:spTgt spid="30"/>
                                        </p:tgtEl>
                                      </p:cBhvr>
                                    </p:animEffect>
                                  </p:childTnLst>
                                  <p:subTnLst>
                                    <p:set>
                                      <p:cBhvr override="childStyle">
                                        <p:cTn dur="1" fill="hold" display="0" masterRel="sameClick" afterEffect="1">
                                          <p:stCondLst>
                                            <p:cond evt="end" delay="0">
                                              <p:tn val="33"/>
                                            </p:cond>
                                          </p:stCondLst>
                                        </p:cTn>
                                        <p:tgtEl>
                                          <p:spTgt spid="30"/>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360"/>
                                          </p:val>
                                        </p:tav>
                                        <p:tav tm="100000">
                                          <p:val>
                                            <p:fltVal val="0"/>
                                          </p:val>
                                        </p:tav>
                                      </p:tavLst>
                                    </p:anim>
                                    <p:animEffect transition="in" filter="fade">
                                      <p:cBhvr>
                                        <p:cTn id="45" dur="1000"/>
                                        <p:tgtEl>
                                          <p:spTgt spid="24"/>
                                        </p:tgtEl>
                                      </p:cBhvr>
                                    </p:animEffect>
                                  </p:childTnLst>
                                  <p:subTnLst>
                                    <p:set>
                                      <p:cBhvr override="childStyle">
                                        <p:cTn dur="1" fill="hold" display="0" masterRel="sameClick" afterEffect="1">
                                          <p:stCondLst>
                                            <p:cond evt="end" delay="0">
                                              <p:tn val="40"/>
                                            </p:cond>
                                          </p:stCondLst>
                                        </p:cTn>
                                        <p:tgtEl>
                                          <p:spTgt spid="24"/>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360"/>
                                          </p:val>
                                        </p:tav>
                                        <p:tav tm="100000">
                                          <p:val>
                                            <p:fltVal val="0"/>
                                          </p:val>
                                        </p:tav>
                                      </p:tavLst>
                                    </p:anim>
                                    <p:animEffect transition="in" filter="fade">
                                      <p:cBhvr>
                                        <p:cTn id="52" dur="1000"/>
                                        <p:tgtEl>
                                          <p:spTgt spid="18"/>
                                        </p:tgtEl>
                                      </p:cBhvr>
                                    </p:animEffect>
                                  </p:childTnLst>
                                  <p:subTnLst>
                                    <p:set>
                                      <p:cBhvr override="childStyle">
                                        <p:cTn dur="1" fill="hold" display="0" masterRel="sameClick" afterEffect="1">
                                          <p:stCondLst>
                                            <p:cond evt="end" delay="0">
                                              <p:tn val="47"/>
                                            </p:cond>
                                          </p:stCondLst>
                                        </p:cTn>
                                        <p:tgtEl>
                                          <p:spTgt spid="18"/>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subTnLst>
                                    <p:set>
                                      <p:cBhvr override="childStyle">
                                        <p:cTn dur="1" fill="hold" display="0" masterRel="sameClick" afterEffect="1">
                                          <p:stCondLst>
                                            <p:cond evt="end" delay="0">
                                              <p:tn val="54"/>
                                            </p:cond>
                                          </p:stCondLst>
                                        </p:cTn>
                                        <p:tgtEl>
                                          <p:spTgt spid="12"/>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500" fill="hold"/>
                                        <p:tgtEl>
                                          <p:spTgt spid="79"/>
                                        </p:tgtEl>
                                        <p:attrNameLst>
                                          <p:attrName>ppt_x</p:attrName>
                                        </p:attrNameLst>
                                      </p:cBhvr>
                                      <p:tavLst>
                                        <p:tav tm="0">
                                          <p:val>
                                            <p:strVal val="#ppt_x"/>
                                          </p:val>
                                        </p:tav>
                                        <p:tav tm="100000">
                                          <p:val>
                                            <p:strVal val="#ppt_x"/>
                                          </p:val>
                                        </p:tav>
                                      </p:tavLst>
                                    </p:anim>
                                    <p:anim calcmode="lin" valueType="num">
                                      <p:cBhvr additive="base">
                                        <p:cTn id="8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1504"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1505" name="Group 54"/>
          <p:cNvGrpSpPr>
            <a:grpSpLocks/>
          </p:cNvGrpSpPr>
          <p:nvPr/>
        </p:nvGrpSpPr>
        <p:grpSpPr bwMode="auto">
          <a:xfrm>
            <a:off x="6911400" y="5498890"/>
            <a:ext cx="800100" cy="1066800"/>
            <a:chOff x="4080" y="1104"/>
            <a:chExt cx="672" cy="672"/>
          </a:xfrm>
          <a:solidFill>
            <a:srgbClr val="FFFF00"/>
          </a:solidFill>
        </p:grpSpPr>
        <p:grpSp>
          <p:nvGrpSpPr>
            <p:cNvPr id="21509"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1510" name="Group 60"/>
          <p:cNvGrpSpPr>
            <a:grpSpLocks/>
          </p:cNvGrpSpPr>
          <p:nvPr/>
        </p:nvGrpSpPr>
        <p:grpSpPr bwMode="auto">
          <a:xfrm>
            <a:off x="6911400" y="5498890"/>
            <a:ext cx="800100" cy="1066800"/>
            <a:chOff x="5088" y="1008"/>
            <a:chExt cx="672" cy="672"/>
          </a:xfrm>
          <a:solidFill>
            <a:srgbClr val="FFFF00"/>
          </a:solidFill>
        </p:grpSpPr>
        <p:grpSp>
          <p:nvGrpSpPr>
            <p:cNvPr id="21511"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1512" name="Group 66"/>
          <p:cNvGrpSpPr>
            <a:grpSpLocks/>
          </p:cNvGrpSpPr>
          <p:nvPr/>
        </p:nvGrpSpPr>
        <p:grpSpPr bwMode="auto">
          <a:xfrm>
            <a:off x="6911400" y="5498890"/>
            <a:ext cx="800100" cy="1066800"/>
            <a:chOff x="624" y="144"/>
            <a:chExt cx="672" cy="672"/>
          </a:xfrm>
          <a:solidFill>
            <a:srgbClr val="FFFF00"/>
          </a:solidFill>
        </p:grpSpPr>
        <p:grpSp>
          <p:nvGrpSpPr>
            <p:cNvPr id="21513"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9" name="Rectangle 78"/>
          <p:cNvSpPr/>
          <p:nvPr/>
        </p:nvSpPr>
        <p:spPr>
          <a:xfrm>
            <a:off x="1547447" y="410309"/>
            <a:ext cx="6348046" cy="1043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itchFamily="18" charset="0"/>
                <a:cs typeface="Times New Roman" pitchFamily="18" charset="0"/>
              </a:rPr>
              <a:t>Khi núi lửa có dấu hiệu phun trào, người dân sống gần khu vực cần:</a:t>
            </a:r>
            <a:endParaRPr lang="en-US" sz="2400">
              <a:solidFill>
                <a:prstClr val="white"/>
              </a:solidFill>
              <a:latin typeface="Times New Roman" pitchFamily="18" charset="0"/>
              <a:cs typeface="Times New Roman" pitchFamily="18" charset="0"/>
            </a:endParaRPr>
          </a:p>
          <a:p>
            <a:pPr algn="ctr"/>
            <a:endParaRPr lang="en-US" sz="2400" b="1">
              <a:solidFill>
                <a:prstClr val="white"/>
              </a:solidFill>
              <a:latin typeface="Times New Roman" pitchFamily="18" charset="0"/>
              <a:cs typeface="Times New Roman" pitchFamily="18" charset="0"/>
            </a:endParaRPr>
          </a:p>
        </p:txBody>
      </p:sp>
      <p:sp>
        <p:nvSpPr>
          <p:cNvPr id="80" name="TextBox 79"/>
          <p:cNvSpPr txBox="1"/>
          <p:nvPr/>
        </p:nvSpPr>
        <p:spPr>
          <a:xfrm>
            <a:off x="1116632" y="2438400"/>
            <a:ext cx="6559061" cy="3970318"/>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Gia cố nhà cửa thật vững chắc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Nhanh chóng sơ tán khỏi khu vực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Chuẩn bị các dụng cụ để dập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Đóng cửa ở trong nhà, tuyệt đối không ra ngoài</a:t>
            </a:r>
          </a:p>
          <a:p>
            <a:endParaRPr lang="en-US" sz="2800">
              <a:solidFill>
                <a:srgbClr val="5F5F5F"/>
              </a:solidFill>
              <a:latin typeface="Times New Roman" pitchFamily="18" charset="0"/>
              <a:cs typeface="Times New Roman" pitchFamily="18" charset="0"/>
            </a:endParaRPr>
          </a:p>
        </p:txBody>
      </p:sp>
      <p:pic>
        <p:nvPicPr>
          <p:cNvPr id="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276" y="3297917"/>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ight Arrow 32">
            <a:hlinkClick r:id="rId5" action="ppaction://hlinksldjump"/>
          </p:cNvPr>
          <p:cNvSpPr/>
          <p:nvPr/>
        </p:nvSpPr>
        <p:spPr>
          <a:xfrm>
            <a:off x="8255318" y="410326"/>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62684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p:cTn id="7" dur="1000" fill="hold"/>
                                        <p:tgtEl>
                                          <p:spTgt spid="21512"/>
                                        </p:tgtEl>
                                        <p:attrNameLst>
                                          <p:attrName>ppt_w</p:attrName>
                                        </p:attrNameLst>
                                      </p:cBhvr>
                                      <p:tavLst>
                                        <p:tav tm="0">
                                          <p:val>
                                            <p:fltVal val="0"/>
                                          </p:val>
                                        </p:tav>
                                        <p:tav tm="100000">
                                          <p:val>
                                            <p:strVal val="#ppt_w"/>
                                          </p:val>
                                        </p:tav>
                                      </p:tavLst>
                                    </p:anim>
                                    <p:anim calcmode="lin" valueType="num">
                                      <p:cBhvr>
                                        <p:cTn id="8" dur="1000" fill="hold"/>
                                        <p:tgtEl>
                                          <p:spTgt spid="21512"/>
                                        </p:tgtEl>
                                        <p:attrNameLst>
                                          <p:attrName>ppt_h</p:attrName>
                                        </p:attrNameLst>
                                      </p:cBhvr>
                                      <p:tavLst>
                                        <p:tav tm="0">
                                          <p:val>
                                            <p:fltVal val="0"/>
                                          </p:val>
                                        </p:tav>
                                        <p:tav tm="100000">
                                          <p:val>
                                            <p:strVal val="#ppt_h"/>
                                          </p:val>
                                        </p:tav>
                                      </p:tavLst>
                                    </p:anim>
                                    <p:anim calcmode="lin" valueType="num">
                                      <p:cBhvr>
                                        <p:cTn id="9" dur="1000" fill="hold"/>
                                        <p:tgtEl>
                                          <p:spTgt spid="21512"/>
                                        </p:tgtEl>
                                        <p:attrNameLst>
                                          <p:attrName>style.rotation</p:attrName>
                                        </p:attrNameLst>
                                      </p:cBhvr>
                                      <p:tavLst>
                                        <p:tav tm="0">
                                          <p:val>
                                            <p:fltVal val="360"/>
                                          </p:val>
                                        </p:tav>
                                        <p:tav tm="100000">
                                          <p:val>
                                            <p:fltVal val="0"/>
                                          </p:val>
                                        </p:tav>
                                      </p:tavLst>
                                    </p:anim>
                                    <p:animEffect transition="in" filter="fade">
                                      <p:cBhvr>
                                        <p:cTn id="10" dur="1000"/>
                                        <p:tgtEl>
                                          <p:spTgt spid="21512"/>
                                        </p:tgtEl>
                                      </p:cBhvr>
                                    </p:animEffect>
                                  </p:childTnLst>
                                  <p:subTnLst>
                                    <p:set>
                                      <p:cBhvr override="childStyle">
                                        <p:cTn dur="1" fill="hold" display="0" masterRel="sameClick" afterEffect="1">
                                          <p:stCondLst>
                                            <p:cond evt="end" delay="0">
                                              <p:tn val="5"/>
                                            </p:cond>
                                          </p:stCondLst>
                                        </p:cTn>
                                        <p:tgtEl>
                                          <p:spTgt spid="21512"/>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1510"/>
                                        </p:tgtEl>
                                        <p:attrNameLst>
                                          <p:attrName>style.visibility</p:attrName>
                                        </p:attrNameLst>
                                      </p:cBhvr>
                                      <p:to>
                                        <p:strVal val="visible"/>
                                      </p:to>
                                    </p:set>
                                    <p:anim calcmode="lin" valueType="num">
                                      <p:cBhvr>
                                        <p:cTn id="14" dur="1000" fill="hold"/>
                                        <p:tgtEl>
                                          <p:spTgt spid="21510"/>
                                        </p:tgtEl>
                                        <p:attrNameLst>
                                          <p:attrName>ppt_w</p:attrName>
                                        </p:attrNameLst>
                                      </p:cBhvr>
                                      <p:tavLst>
                                        <p:tav tm="0">
                                          <p:val>
                                            <p:fltVal val="0"/>
                                          </p:val>
                                        </p:tav>
                                        <p:tav tm="100000">
                                          <p:val>
                                            <p:strVal val="#ppt_w"/>
                                          </p:val>
                                        </p:tav>
                                      </p:tavLst>
                                    </p:anim>
                                    <p:anim calcmode="lin" valueType="num">
                                      <p:cBhvr>
                                        <p:cTn id="15" dur="1000" fill="hold"/>
                                        <p:tgtEl>
                                          <p:spTgt spid="21510"/>
                                        </p:tgtEl>
                                        <p:attrNameLst>
                                          <p:attrName>ppt_h</p:attrName>
                                        </p:attrNameLst>
                                      </p:cBhvr>
                                      <p:tavLst>
                                        <p:tav tm="0">
                                          <p:val>
                                            <p:fltVal val="0"/>
                                          </p:val>
                                        </p:tav>
                                        <p:tav tm="100000">
                                          <p:val>
                                            <p:strVal val="#ppt_h"/>
                                          </p:val>
                                        </p:tav>
                                      </p:tavLst>
                                    </p:anim>
                                    <p:anim calcmode="lin" valueType="num">
                                      <p:cBhvr>
                                        <p:cTn id="16" dur="1000" fill="hold"/>
                                        <p:tgtEl>
                                          <p:spTgt spid="21510"/>
                                        </p:tgtEl>
                                        <p:attrNameLst>
                                          <p:attrName>style.rotation</p:attrName>
                                        </p:attrNameLst>
                                      </p:cBhvr>
                                      <p:tavLst>
                                        <p:tav tm="0">
                                          <p:val>
                                            <p:fltVal val="360"/>
                                          </p:val>
                                        </p:tav>
                                        <p:tav tm="100000">
                                          <p:val>
                                            <p:fltVal val="0"/>
                                          </p:val>
                                        </p:tav>
                                      </p:tavLst>
                                    </p:anim>
                                    <p:animEffect transition="in" filter="fade">
                                      <p:cBhvr>
                                        <p:cTn id="17" dur="1000"/>
                                        <p:tgtEl>
                                          <p:spTgt spid="21510"/>
                                        </p:tgtEl>
                                      </p:cBhvr>
                                    </p:animEffect>
                                  </p:childTnLst>
                                  <p:subTnLst>
                                    <p:set>
                                      <p:cBhvr override="childStyle">
                                        <p:cTn dur="1" fill="hold" display="0" masterRel="sameClick" afterEffect="1">
                                          <p:stCondLst>
                                            <p:cond evt="end" delay="0">
                                              <p:tn val="12"/>
                                            </p:cond>
                                          </p:stCondLst>
                                        </p:cTn>
                                        <p:tgtEl>
                                          <p:spTgt spid="21510"/>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1505"/>
                                        </p:tgtEl>
                                        <p:attrNameLst>
                                          <p:attrName>style.visibility</p:attrName>
                                        </p:attrNameLst>
                                      </p:cBhvr>
                                      <p:to>
                                        <p:strVal val="visible"/>
                                      </p:to>
                                    </p:set>
                                    <p:anim calcmode="lin" valueType="num">
                                      <p:cBhvr>
                                        <p:cTn id="21" dur="1000" fill="hold"/>
                                        <p:tgtEl>
                                          <p:spTgt spid="21505"/>
                                        </p:tgtEl>
                                        <p:attrNameLst>
                                          <p:attrName>ppt_w</p:attrName>
                                        </p:attrNameLst>
                                      </p:cBhvr>
                                      <p:tavLst>
                                        <p:tav tm="0">
                                          <p:val>
                                            <p:fltVal val="0"/>
                                          </p:val>
                                        </p:tav>
                                        <p:tav tm="100000">
                                          <p:val>
                                            <p:strVal val="#ppt_w"/>
                                          </p:val>
                                        </p:tav>
                                      </p:tavLst>
                                    </p:anim>
                                    <p:anim calcmode="lin" valueType="num">
                                      <p:cBhvr>
                                        <p:cTn id="22" dur="1000" fill="hold"/>
                                        <p:tgtEl>
                                          <p:spTgt spid="21505"/>
                                        </p:tgtEl>
                                        <p:attrNameLst>
                                          <p:attrName>ppt_h</p:attrName>
                                        </p:attrNameLst>
                                      </p:cBhvr>
                                      <p:tavLst>
                                        <p:tav tm="0">
                                          <p:val>
                                            <p:fltVal val="0"/>
                                          </p:val>
                                        </p:tav>
                                        <p:tav tm="100000">
                                          <p:val>
                                            <p:strVal val="#ppt_h"/>
                                          </p:val>
                                        </p:tav>
                                      </p:tavLst>
                                    </p:anim>
                                    <p:anim calcmode="lin" valueType="num">
                                      <p:cBhvr>
                                        <p:cTn id="23" dur="1000" fill="hold"/>
                                        <p:tgtEl>
                                          <p:spTgt spid="21505"/>
                                        </p:tgtEl>
                                        <p:attrNameLst>
                                          <p:attrName>style.rotation</p:attrName>
                                        </p:attrNameLst>
                                      </p:cBhvr>
                                      <p:tavLst>
                                        <p:tav tm="0">
                                          <p:val>
                                            <p:fltVal val="360"/>
                                          </p:val>
                                        </p:tav>
                                        <p:tav tm="100000">
                                          <p:val>
                                            <p:fltVal val="0"/>
                                          </p:val>
                                        </p:tav>
                                      </p:tavLst>
                                    </p:anim>
                                    <p:animEffect transition="in" filter="fade">
                                      <p:cBhvr>
                                        <p:cTn id="24" dur="1000"/>
                                        <p:tgtEl>
                                          <p:spTgt spid="21505"/>
                                        </p:tgtEl>
                                      </p:cBhvr>
                                    </p:animEffect>
                                  </p:childTnLst>
                                  <p:subTnLst>
                                    <p:set>
                                      <p:cBhvr override="childStyle">
                                        <p:cTn dur="1" fill="hold" display="0" masterRel="sameClick" afterEffect="1">
                                          <p:stCondLst>
                                            <p:cond evt="end" delay="0">
                                              <p:tn val="19"/>
                                            </p:cond>
                                          </p:stCondLst>
                                        </p:cTn>
                                        <p:tgtEl>
                                          <p:spTgt spid="21505"/>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80" name="Rectangle 79"/>
          <p:cNvSpPr/>
          <p:nvPr/>
        </p:nvSpPr>
        <p:spPr>
          <a:xfrm>
            <a:off x="342908" y="476672"/>
            <a:ext cx="8590085" cy="1809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Đất đỏ ba dan màu mỡ được hình thành do quá trình phong hóa các sản phâtm phun trào của núi lửa thích hợp cho việc trồng cây công nghiệp ( cà phê, cao su...) tập trung ở khu vực nào ở nước ta?</a:t>
            </a:r>
            <a:endParaRPr lang="en-US" sz="2800">
              <a:solidFill>
                <a:prstClr val="white"/>
              </a:solidFill>
              <a:latin typeface="Times New Roman" pitchFamily="18" charset="0"/>
              <a:cs typeface="Times New Roman" pitchFamily="18" charset="0"/>
            </a:endParaRPr>
          </a:p>
        </p:txBody>
      </p:sp>
      <p:sp>
        <p:nvSpPr>
          <p:cNvPr id="81" name="TextBox 80"/>
          <p:cNvSpPr txBox="1"/>
          <p:nvPr/>
        </p:nvSpPr>
        <p:spPr>
          <a:xfrm>
            <a:off x="791316" y="2614245"/>
            <a:ext cx="7789985" cy="2677656"/>
          </a:xfrm>
          <a:prstGeom prst="rect">
            <a:avLst/>
          </a:prstGeom>
          <a:noFill/>
        </p:spPr>
        <p:txBody>
          <a:bodyPr wrap="square" rtlCol="0">
            <a:spAutoFit/>
          </a:bodyPr>
          <a:lstStyle/>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A. Miền núi Tây Bắc</a:t>
            </a:r>
          </a:p>
          <a:p>
            <a:r>
              <a:rPr lang="en-US" sz="2800">
                <a:solidFill>
                  <a:srgbClr val="5F5F5F"/>
                </a:solidFill>
                <a:latin typeface="Times New Roman" pitchFamily="18" charset="0"/>
                <a:cs typeface="Times New Roman" pitchFamily="18" charset="0"/>
              </a:rPr>
              <a:t>B. Đồng bằng sông Cửu Long</a:t>
            </a:r>
          </a:p>
          <a:p>
            <a:r>
              <a:rPr lang="en-US" sz="2800">
                <a:solidFill>
                  <a:srgbClr val="5F5F5F"/>
                </a:solidFill>
                <a:latin typeface="Times New Roman" pitchFamily="18" charset="0"/>
                <a:cs typeface="Times New Roman" pitchFamily="18" charset="0"/>
              </a:rPr>
              <a:t>C. Đồng bằng sông Hồng</a:t>
            </a:r>
          </a:p>
          <a:p>
            <a:r>
              <a:rPr lang="en-US" sz="2800">
                <a:solidFill>
                  <a:srgbClr val="5F5F5F"/>
                </a:solidFill>
                <a:latin typeface="Times New Roman" pitchFamily="18" charset="0"/>
                <a:cs typeface="Times New Roman" pitchFamily="18" charset="0"/>
              </a:rPr>
              <a:t>D. Tây Nguyên</a:t>
            </a:r>
          </a:p>
          <a:p>
            <a:endParaRPr lang="en-US" sz="2800">
              <a:solidFill>
                <a:srgbClr val="5F5F5F"/>
              </a:solidFill>
              <a:latin typeface="Times New Roman" pitchFamily="18" charset="0"/>
              <a:cs typeface="Times New Roman" pitchFamily="18" charset="0"/>
            </a:endParaRPr>
          </a:p>
        </p:txBody>
      </p:sp>
      <p:sp>
        <p:nvSpPr>
          <p:cNvPr id="82" name="Oval 81"/>
          <p:cNvSpPr/>
          <p:nvPr/>
        </p:nvSpPr>
        <p:spPr>
          <a:xfrm>
            <a:off x="756129" y="4411635"/>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5" name="Right Arrow 74">
            <a:hlinkClick r:id="rId4" action="ppaction://hlinksldjump"/>
          </p:cNvPr>
          <p:cNvSpPr/>
          <p:nvPr/>
        </p:nvSpPr>
        <p:spPr>
          <a:xfrm>
            <a:off x="7903845" y="6095759"/>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0350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anim calcmode="lin" valueType="num">
                                      <p:cBhvr additive="base">
                                        <p:cTn id="85" dur="500" fill="hold"/>
                                        <p:tgtEl>
                                          <p:spTgt spid="82"/>
                                        </p:tgtEl>
                                        <p:attrNameLst>
                                          <p:attrName>ppt_x</p:attrName>
                                        </p:attrNameLst>
                                      </p:cBhvr>
                                      <p:tavLst>
                                        <p:tav tm="0">
                                          <p:val>
                                            <p:strVal val="#ppt_x"/>
                                          </p:val>
                                        </p:tav>
                                        <p:tav tm="100000">
                                          <p:val>
                                            <p:strVal val="#ppt_x"/>
                                          </p:val>
                                        </p:tav>
                                      </p:tavLst>
                                    </p:anim>
                                    <p:anim calcmode="lin" valueType="num">
                                      <p:cBhvr additive="base">
                                        <p:cTn id="8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0AA7A9-FF87-407C-BCC0-7F102C363E88}"/>
              </a:ext>
            </a:extLst>
          </p:cNvPr>
          <p:cNvSpPr txBox="1"/>
          <p:nvPr/>
        </p:nvSpPr>
        <p:spPr>
          <a:xfrm>
            <a:off x="675863" y="265071"/>
            <a:ext cx="501926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CB623E62-DAB6-4B1E-8A18-6DBC42ED7D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559" y="1741840"/>
            <a:ext cx="3376354" cy="3863837"/>
          </a:xfrm>
          <a:prstGeom prst="rect">
            <a:avLst/>
          </a:prstGeom>
          <a:noFill/>
          <a:ln>
            <a:noFill/>
          </a:ln>
        </p:spPr>
      </p:pic>
      <p:pic>
        <p:nvPicPr>
          <p:cNvPr id="6" name="Hình ảnh 6">
            <a:extLst>
              <a:ext uri="{FF2B5EF4-FFF2-40B4-BE49-F238E27FC236}">
                <a16:creationId xmlns:a16="http://schemas.microsoft.com/office/drawing/2014/main" id="{9E2B3743-806A-4F20-A3A1-57FC35E2EE75}"/>
              </a:ext>
            </a:extLst>
          </p:cNvPr>
          <p:cNvPicPr/>
          <p:nvPr/>
        </p:nvPicPr>
        <p:blipFill>
          <a:blip r:embed="rId3">
            <a:extLst>
              <a:ext uri="{BEBA8EAE-BF5A-486C-A8C5-ECC9F3942E4B}">
                <a14:imgProps xmlns:a14="http://schemas.microsoft.com/office/drawing/2010/main">
                  <a14:imgLayer r:embed="rId4">
                    <a14:imgEffect>
                      <a14:backgroundRemoval t="10000" b="90000" l="10000" r="91719">
                        <a14:foregroundMark x1="17500" y1="45156" x2="17500" y2="45156"/>
                        <a14:foregroundMark x1="43906" y1="41094" x2="43906" y2="41094"/>
                        <a14:foregroundMark x1="65938" y1="28906" x2="65938" y2="28906"/>
                        <a14:foregroundMark x1="35469" y1="25938" x2="36719" y2="25313"/>
                        <a14:foregroundMark x1="47969" y1="18750" x2="47969" y2="18750"/>
                        <a14:foregroundMark x1="55313" y1="20469" x2="55313" y2="20469"/>
                        <a14:foregroundMark x1="84063" y1="55469" x2="84063" y2="55469"/>
                        <a14:foregroundMark x1="91719" y1="78906" x2="91719" y2="78906"/>
                        <a14:foregroundMark x1="62344" y1="69219" x2="63438" y2="68594"/>
                        <a14:foregroundMark x1="63125" y1="69375" x2="63125" y2="70469"/>
                      </a14:backgroundRemoval>
                    </a14:imgEffect>
                  </a14:imgLayer>
                </a14:imgProps>
              </a:ext>
            </a:extLst>
          </a:blip>
          <a:stretch>
            <a:fillRect/>
          </a:stretch>
        </p:blipFill>
        <p:spPr>
          <a:xfrm>
            <a:off x="4721089" y="1587845"/>
            <a:ext cx="3548268" cy="4017824"/>
          </a:xfrm>
          <a:prstGeom prst="rect">
            <a:avLst/>
          </a:prstGeom>
        </p:spPr>
      </p:pic>
      <p:sp>
        <p:nvSpPr>
          <p:cNvPr id="7" name="Rounded Rectangle 19">
            <a:extLst>
              <a:ext uri="{FF2B5EF4-FFF2-40B4-BE49-F238E27FC236}">
                <a16:creationId xmlns:a16="http://schemas.microsoft.com/office/drawing/2014/main" id="{01D2B95E-C709-4DE1-B4E9-7ECAC2012F25}"/>
              </a:ext>
            </a:extLst>
          </p:cNvPr>
          <p:cNvSpPr/>
          <p:nvPr/>
        </p:nvSpPr>
        <p:spPr>
          <a:xfrm>
            <a:off x="1865845" y="5935556"/>
            <a:ext cx="131964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Động</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đất</a:t>
            </a:r>
            <a:endParaRPr lang="vi-VN" sz="2400" kern="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19">
            <a:extLst>
              <a:ext uri="{FF2B5EF4-FFF2-40B4-BE49-F238E27FC236}">
                <a16:creationId xmlns:a16="http://schemas.microsoft.com/office/drawing/2014/main" id="{99706C73-9527-4C28-9DF6-BAD04671B5C6}"/>
              </a:ext>
            </a:extLst>
          </p:cNvPr>
          <p:cNvSpPr/>
          <p:nvPr/>
        </p:nvSpPr>
        <p:spPr>
          <a:xfrm>
            <a:off x="5958510" y="5935556"/>
            <a:ext cx="131964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Núi</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lửa</a:t>
            </a:r>
            <a:endParaRPr lang="vi-VN" sz="2400"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0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0" name="Rectangle 69"/>
          <p:cNvSpPr/>
          <p:nvPr/>
        </p:nvSpPr>
        <p:spPr>
          <a:xfrm>
            <a:off x="1424362" y="351694"/>
            <a:ext cx="6814039" cy="1289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Hiện tượng nào dưới đây không phải là một trong những nguyên nhân sinh ra động đất?</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896816" y="2442686"/>
            <a:ext cx="7693269" cy="3539430"/>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va chạm của các núi băng trôi trên đại dương</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Sự hoạt động của núi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Sự đứt gãy trong vỏ Trái Đất</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Sự di chuyển của các mảng kiến tạo</a:t>
            </a:r>
          </a:p>
          <a:p>
            <a:endParaRPr lang="en-US" sz="2800">
              <a:solidFill>
                <a:srgbClr val="5F5F5F"/>
              </a:solidFill>
              <a:latin typeface="Times New Roman" pitchFamily="18" charset="0"/>
              <a:cs typeface="Times New Roman" pitchFamily="18" charset="0"/>
            </a:endParaRPr>
          </a:p>
        </p:txBody>
      </p:sp>
      <p:pic>
        <p:nvPicPr>
          <p:cNvPr id="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818" y="2442703"/>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ight Arrow 76">
            <a:hlinkClick r:id="rId5" action="ppaction://hlinksldjump"/>
          </p:cNvPr>
          <p:cNvSpPr/>
          <p:nvPr/>
        </p:nvSpPr>
        <p:spPr>
          <a:xfrm>
            <a:off x="7980998" y="5982133"/>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53364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additive="base">
                                        <p:cTn id="85" dur="500" fill="hold"/>
                                        <p:tgtEl>
                                          <p:spTgt spid="76"/>
                                        </p:tgtEl>
                                        <p:attrNameLst>
                                          <p:attrName>ppt_x</p:attrName>
                                        </p:attrNameLst>
                                      </p:cBhvr>
                                      <p:tavLst>
                                        <p:tav tm="0">
                                          <p:val>
                                            <p:strVal val="#ppt_x"/>
                                          </p:val>
                                        </p:tav>
                                        <p:tav tm="100000">
                                          <p:val>
                                            <p:strVal val="#ppt_x"/>
                                          </p:val>
                                        </p:tav>
                                      </p:tavLst>
                                    </p:anim>
                                    <p:anim calcmode="lin" valueType="num">
                                      <p:cBhvr additive="base">
                                        <p:cTn id="8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785E0-B4F2-4169-AF28-960F7EE78AA6}"/>
              </a:ext>
            </a:extLst>
          </p:cNvPr>
          <p:cNvSpPr txBox="1"/>
          <p:nvPr/>
        </p:nvSpPr>
        <p:spPr>
          <a:xfrm>
            <a:off x="1820774" y="444010"/>
            <a:ext cx="5456583" cy="800219"/>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a:p>
            <a:pPr algn="ctr"/>
            <a:endParaRPr lang="en-US" dirty="0">
              <a:solidFill>
                <a:prstClr val="black"/>
              </a:solidFill>
            </a:endParaRPr>
          </a:p>
        </p:txBody>
      </p:sp>
      <p:sp>
        <p:nvSpPr>
          <p:cNvPr id="2" name="TextBox 1"/>
          <p:cNvSpPr txBox="1"/>
          <p:nvPr/>
        </p:nvSpPr>
        <p:spPr>
          <a:xfrm>
            <a:off x="545132" y="1711569"/>
            <a:ext cx="7746023" cy="1231106"/>
          </a:xfrm>
          <a:prstGeom prst="rect">
            <a:avLst/>
          </a:prstGeom>
          <a:noFill/>
        </p:spPr>
        <p:txBody>
          <a:bodyPr wrap="square" rtlCol="0">
            <a:spAutoFit/>
          </a:bodyPr>
          <a:lstStyle/>
          <a:p>
            <a:r>
              <a:rPr lang="en-US" sz="2800" i="1">
                <a:solidFill>
                  <a:prstClr val="black"/>
                </a:solidFill>
                <a:latin typeface="Times New Roman" pitchFamily="18" charset="0"/>
                <a:cs typeface="Times New Roman" pitchFamily="18" charset="0"/>
              </a:rPr>
              <a:t>Em hãy tìm hiểu thông tin về một trận động đất hoặc núi lửa gây ra trên Thế Giới và chia sẻ trước lớp</a:t>
            </a:r>
            <a:endParaRPr lang="en-US" sz="2800">
              <a:solidFill>
                <a:prstClr val="black"/>
              </a:solidFill>
              <a:latin typeface="Times New Roman" pitchFamily="18" charset="0"/>
              <a:cs typeface="Times New Roman" pitchFamily="18" charset="0"/>
            </a:endParaRPr>
          </a:p>
          <a:p>
            <a:endParaRPr lang="en-US">
              <a:solidFill>
                <a:prstClr val="black"/>
              </a:solidFill>
            </a:endParaRPr>
          </a:p>
        </p:txBody>
      </p:sp>
    </p:spTree>
    <p:extLst>
      <p:ext uri="{BB962C8B-B14F-4D97-AF65-F5344CB8AC3E}">
        <p14:creationId xmlns:p14="http://schemas.microsoft.com/office/powerpoint/2010/main" val="228239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137A5EF-F155-4EF3-9C86-D22545B44AD4}" type="slidenum">
              <a:rPr lang="en-US" altLang="en-US">
                <a:solidFill>
                  <a:srgbClr val="5F5F5F"/>
                </a:solidFill>
                <a:latin typeface="Times New Roman" pitchFamily="18" charset="0"/>
              </a:rPr>
              <a:pPr/>
              <a:t>42</a:t>
            </a:fld>
            <a:endParaRPr lang="en-US" altLang="en-US">
              <a:solidFill>
                <a:srgbClr val="5F5F5F"/>
              </a:solidFill>
              <a:latin typeface="Times New Roman" pitchFamily="18" charset="0"/>
            </a:endParaRPr>
          </a:p>
        </p:txBody>
      </p:sp>
      <p:pic>
        <p:nvPicPr>
          <p:cNvPr id="5" name="Chỗ dành sẵn cho Hình ảnh 5"/>
          <p:cNvPicPr>
            <a:picLocks noChangeAspect="1"/>
          </p:cNvPicPr>
          <p:nvPr/>
        </p:nvPicPr>
        <p:blipFill>
          <a:blip r:embed="rId2">
            <a:extLst>
              <a:ext uri="{28A0092B-C50C-407E-A947-70E740481C1C}">
                <a14:useLocalDpi xmlns:a14="http://schemas.microsoft.com/office/drawing/2010/main" val="0"/>
              </a:ext>
            </a:extLst>
          </a:blip>
          <a:srcRect t="17525" b="26225"/>
          <a:stretch>
            <a:fillRect/>
          </a:stretch>
        </p:blipFill>
        <p:spPr bwMode="auto">
          <a:xfrm>
            <a:off x="457200" y="531830"/>
            <a:ext cx="82296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Box 4"/>
          <p:cNvSpPr txBox="1">
            <a:spLocks noChangeArrowheads="1"/>
          </p:cNvSpPr>
          <p:nvPr/>
        </p:nvSpPr>
        <p:spPr bwMode="auto">
          <a:xfrm>
            <a:off x="171450" y="2530483"/>
            <a:ext cx="17716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3500" b="1">
                <a:solidFill>
                  <a:srgbClr val="FF0000"/>
                </a:solidFill>
                <a:latin typeface="Times New Roman" pitchFamily="18" charset="0"/>
                <a:cs typeface="Times New Roman" pitchFamily="18" charset="0"/>
              </a:rPr>
              <a:t>DẶN DÒ</a:t>
            </a:r>
          </a:p>
        </p:txBody>
      </p:sp>
      <p:sp>
        <p:nvSpPr>
          <p:cNvPr id="8" name="TextBox 3"/>
          <p:cNvSpPr txBox="1">
            <a:spLocks noChangeArrowheads="1"/>
          </p:cNvSpPr>
          <p:nvPr/>
        </p:nvSpPr>
        <p:spPr bwMode="auto">
          <a:xfrm>
            <a:off x="2114550" y="3457577"/>
            <a:ext cx="5829300" cy="196977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fontAlgn="base" hangingPunct="1">
              <a:spcBef>
                <a:spcPct val="0"/>
              </a:spcBef>
              <a:spcAft>
                <a:spcPts val="600"/>
              </a:spcAft>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nắm</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vững</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nội</a:t>
            </a:r>
            <a:r>
              <a:rPr lang="en-US" sz="2800" dirty="0">
                <a:solidFill>
                  <a:srgbClr val="5F5F5F"/>
                </a:solidFill>
                <a:latin typeface="Times New Roman" pitchFamily="18" charset="0"/>
                <a:cs typeface="Times New Roman" pitchFamily="18" charset="0"/>
              </a:rPr>
              <a:t> dung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a:solidFill>
                  <a:srgbClr val="5F5F5F"/>
                </a:solidFill>
                <a:latin typeface="Times New Roman" pitchFamily="18" charset="0"/>
                <a:cs typeface="Times New Roman" pitchFamily="18" charset="0"/>
              </a:rPr>
              <a:t>.</a:t>
            </a:r>
          </a:p>
          <a:p>
            <a:pPr algn="just" eaLnBrk="1" fontAlgn="base" hangingPunct="1">
              <a:spcBef>
                <a:spcPct val="0"/>
              </a:spcBef>
              <a:spcAft>
                <a:spcPts val="600"/>
              </a:spcAft>
              <a:buFontTx/>
              <a:buChar char="-"/>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Hoàn</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chỉnh</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các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tập</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defRPr/>
            </a:pPr>
            <a:r>
              <a:rPr lang="en-US" sz="2800">
                <a:solidFill>
                  <a:srgbClr val="5F5F5F"/>
                </a:solidFill>
                <a:latin typeface="Times New Roman" pitchFamily="18" charset="0"/>
                <a:cs typeface="Times New Roman" pitchFamily="18" charset="0"/>
              </a:rPr>
              <a:t>- Chuẩn </a:t>
            </a:r>
            <a:r>
              <a:rPr lang="en-US" sz="2800" err="1">
                <a:solidFill>
                  <a:srgbClr val="5F5F5F"/>
                </a:solidFill>
                <a:latin typeface="Times New Roman" pitchFamily="18" charset="0"/>
                <a:cs typeface="Times New Roman" pitchFamily="18" charset="0"/>
              </a:rPr>
              <a:t>bị</a:t>
            </a:r>
            <a:r>
              <a:rPr lang="en-US" sz="2800">
                <a:solidFill>
                  <a:srgbClr val="5F5F5F"/>
                </a:solidFill>
                <a:latin typeface="Times New Roman" pitchFamily="18" charset="0"/>
                <a:cs typeface="Times New Roman" pitchFamily="18" charset="0"/>
              </a:rPr>
              <a:t> bài mới:Bài 13: Các dạng địa hình trên Trái Đất. Khoáng sản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281862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http://meovatmaytinh.com/wp-content/uploads/2015/03/hinh-nen-powerpoint-dep-nha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1" y="533400"/>
            <a:ext cx="6844904"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37657" y="2209815"/>
            <a:ext cx="5486400" cy="3554819"/>
          </a:xfrm>
          <a:prstGeom prst="rect">
            <a:avLst/>
          </a:prstGeom>
          <a:noFill/>
        </p:spPr>
        <p:txBody>
          <a:bodyPr>
            <a:spAutoFit/>
          </a:bodyPr>
          <a:lstStyle/>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Xin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chân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thành</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cảm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ơn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quý</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thầy</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cô</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Và</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các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học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sinh</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140292" name="Picture 8" descr="http://jp59.j.p.pic.centerblog.net/ehexv2v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5029200"/>
            <a:ext cx="59436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67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27"/>
            <a:ext cx="9286875" cy="9286875"/>
          </a:xfrm>
          <a:prstGeom prst="rect">
            <a:avLst/>
          </a:prstGeom>
        </p:spPr>
      </p:pic>
      <p:sp>
        <p:nvSpPr>
          <p:cNvPr id="8" name="TextBox 7"/>
          <p:cNvSpPr txBox="1"/>
          <p:nvPr/>
        </p:nvSpPr>
        <p:spPr>
          <a:xfrm>
            <a:off x="13" y="1273628"/>
            <a:ext cx="8641897" cy="1323439"/>
          </a:xfrm>
          <a:prstGeom prst="rect">
            <a:avLst/>
          </a:prstGeom>
          <a:noFill/>
        </p:spPr>
        <p:txBody>
          <a:bodyPr wrap="square" rtlCol="0">
            <a:spAutoFit/>
          </a:bodyPr>
          <a:lstStyle/>
          <a:p>
            <a:pPr algn="ctr">
              <a:defRPr/>
            </a:pPr>
            <a:r>
              <a:rPr lang="vi-VN" sz="4400" b="1" dirty="0">
                <a:solidFill>
                  <a:srgbClr val="FF0066"/>
                </a:solidFill>
                <a:latin typeface="Times New Roman" panose="02020603050405020304" pitchFamily="18" charset="0"/>
                <a:cs typeface="Times New Roman" panose="02020603050405020304" pitchFamily="18" charset="0"/>
              </a:rPr>
              <a:t>B</a:t>
            </a:r>
            <a:r>
              <a:rPr lang="en-US" sz="4400" b="1" dirty="0">
                <a:solidFill>
                  <a:srgbClr val="FF0066"/>
                </a:solidFill>
                <a:latin typeface="Times New Roman" panose="02020603050405020304" pitchFamily="18" charset="0"/>
                <a:cs typeface="Times New Roman" panose="02020603050405020304" pitchFamily="18" charset="0"/>
              </a:rPr>
              <a:t>ÀI</a:t>
            </a:r>
            <a:r>
              <a:rPr lang="vi-VN" sz="4400" b="1" dirty="0">
                <a:solidFill>
                  <a:srgbClr val="FF0066"/>
                </a:solidFill>
                <a:latin typeface="Times New Roman" panose="02020603050405020304" pitchFamily="18" charset="0"/>
                <a:cs typeface="Times New Roman" panose="02020603050405020304" pitchFamily="18" charset="0"/>
              </a:rPr>
              <a:t> 1</a:t>
            </a:r>
            <a:r>
              <a:rPr lang="en-US" sz="4400" b="1" dirty="0">
                <a:solidFill>
                  <a:srgbClr val="FF0066"/>
                </a:solidFill>
                <a:latin typeface="Times New Roman" panose="02020603050405020304" pitchFamily="18" charset="0"/>
                <a:cs typeface="Times New Roman" panose="02020603050405020304" pitchFamily="18" charset="0"/>
              </a:rPr>
              <a:t>2: </a:t>
            </a:r>
            <a:r>
              <a:rPr lang="en-US" sz="44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44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5974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E872C8-1894-457B-BEB8-40BC8F6CBF9B}"/>
              </a:ext>
            </a:extLst>
          </p:cNvPr>
          <p:cNvSpPr/>
          <p:nvPr/>
        </p:nvSpPr>
        <p:spPr>
          <a:xfrm>
            <a:off x="1531241" y="521480"/>
            <a:ext cx="4905971" cy="102694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4000" b="1" dirty="0">
                <a:solidFill>
                  <a:srgbClr val="0000FF"/>
                </a:solidFill>
                <a:latin typeface="Times New Roman" panose="02020603050405020304" pitchFamily="18" charset="0"/>
                <a:ea typeface="#9Slide04 Tinos Bold" panose="02020803070505020304" pitchFamily="18" charset="0"/>
                <a:cs typeface="Times New Roman" panose="02020603050405020304" pitchFamily="18" charset="0"/>
              </a:rPr>
              <a:t>NỘI DUNG CHÍNH</a:t>
            </a:r>
          </a:p>
        </p:txBody>
      </p:sp>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17" name="Picture 16"/>
          <p:cNvPicPr>
            <a:picLocks noChangeAspect="1"/>
          </p:cNvPicPr>
          <p:nvPr/>
        </p:nvPicPr>
        <p:blipFill>
          <a:blip r:embed="rId3"/>
          <a:stretch>
            <a:fillRect/>
          </a:stretch>
        </p:blipFill>
        <p:spPr>
          <a:xfrm>
            <a:off x="1824718" y="1955826"/>
            <a:ext cx="1561292" cy="1616397"/>
          </a:xfrm>
          <a:prstGeom prst="rect">
            <a:avLst/>
          </a:prstGeom>
        </p:spPr>
      </p:pic>
      <p:pic>
        <p:nvPicPr>
          <p:cNvPr id="4" name="Picture 3"/>
          <p:cNvPicPr>
            <a:picLocks noChangeAspect="1"/>
          </p:cNvPicPr>
          <p:nvPr/>
        </p:nvPicPr>
        <p:blipFill>
          <a:blip r:embed="rId4"/>
          <a:stretch>
            <a:fillRect/>
          </a:stretch>
        </p:blipFill>
        <p:spPr>
          <a:xfrm>
            <a:off x="2381251" y="3483296"/>
            <a:ext cx="1878252" cy="2504336"/>
          </a:xfrm>
          <a:prstGeom prst="ellipse">
            <a:avLst/>
          </a:prstGeom>
          <a:ln>
            <a:noFill/>
          </a:ln>
          <a:effectLst>
            <a:softEdge rad="112500"/>
          </a:effectLst>
        </p:spPr>
      </p:pic>
      <p:sp>
        <p:nvSpPr>
          <p:cNvPr id="11" name="TextBox 10"/>
          <p:cNvSpPr txBox="1"/>
          <p:nvPr/>
        </p:nvSpPr>
        <p:spPr>
          <a:xfrm>
            <a:off x="3320377" y="231217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984214" y="4382911"/>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2. </a:t>
            </a:r>
            <a:r>
              <a:rPr lang="en-US" sz="4000" dirty="0" err="1">
                <a:solidFill>
                  <a:srgbClr val="FF0066"/>
                </a:solidFill>
                <a:latin typeface="Times New Roman" panose="02020603050405020304" pitchFamily="18" charset="0"/>
                <a:cs typeface="Times New Roman" panose="02020603050405020304" pitchFamily="18" charset="0"/>
              </a:rPr>
              <a:t>Động</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đất</a:t>
            </a:r>
            <a:endParaRPr lang="en-US" sz="4000" dirty="0">
              <a:solidFill>
                <a:srgbClr val="FF0066"/>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405108" y="51360"/>
            <a:ext cx="1785938" cy="1695450"/>
          </a:xfrm>
          <a:prstGeom prst="rect">
            <a:avLst/>
          </a:prstGeom>
        </p:spPr>
      </p:pic>
    </p:spTree>
    <p:extLst>
      <p:ext uri="{BB962C8B-B14F-4D97-AF65-F5344CB8AC3E}">
        <p14:creationId xmlns:p14="http://schemas.microsoft.com/office/powerpoint/2010/main" val="2775755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4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78" y="2192655"/>
            <a:ext cx="3120887" cy="3545536"/>
          </a:xfrm>
          <a:prstGeom prst="rect">
            <a:avLst/>
          </a:prstGeom>
          <a:noFill/>
          <a:ln>
            <a:noFill/>
          </a:ln>
        </p:spPr>
      </p:pic>
      <p:sp>
        <p:nvSpPr>
          <p:cNvPr id="5" name="TextBox 4">
            <a:extLst>
              <a:ext uri="{FF2B5EF4-FFF2-40B4-BE49-F238E27FC236}">
                <a16:creationId xmlns:a16="http://schemas.microsoft.com/office/drawing/2014/main" id="{7EB20C17-1589-48FB-9139-1F953B3905A9}"/>
              </a:ext>
            </a:extLst>
          </p:cNvPr>
          <p:cNvSpPr txBox="1"/>
          <p:nvPr/>
        </p:nvSpPr>
        <p:spPr>
          <a:xfrm>
            <a:off x="710646" y="1052736"/>
            <a:ext cx="7404653" cy="530594"/>
          </a:xfrm>
          <a:prstGeom prst="rect">
            <a:avLst/>
          </a:prstGeom>
          <a:noFill/>
        </p:spPr>
        <p:txBody>
          <a:bodyPr wrap="square" rtlCol="0">
            <a:spAutoFit/>
          </a:bodyPr>
          <a:lstStyle/>
          <a:p>
            <a:pPr algn="just">
              <a:lnSpc>
                <a:spcPct val="107000"/>
              </a:lnSpc>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48"/>
            <a:ext cx="4099270" cy="3105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5896" y="18864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32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28447" y="2147037"/>
            <a:ext cx="1715411"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3600" b="1">
                <a:solidFill>
                  <a:schemeClr val="tx1"/>
                </a:solidFill>
                <a:latin typeface="Times New Roman" pitchFamily="18" charset="0"/>
                <a:cs typeface="Times New Roman" pitchFamily="18" charset="0"/>
              </a:rPr>
              <a:t>Nhóm 1</a:t>
            </a:r>
            <a:endParaRPr lang="en-US" sz="3600" b="1" dirty="0">
              <a:solidFill>
                <a:schemeClr val="tx1"/>
              </a:solidFill>
              <a:latin typeface="Times New Roman" pitchFamily="18" charset="0"/>
              <a:cs typeface="Times New Roman" pitchFamily="18" charset="0"/>
            </a:endParaRP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tạocủa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83975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512992" y="916810"/>
            <a:ext cx="4578881"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4611135" y="913632"/>
            <a:ext cx="4348840" cy="16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13435" y="4774303"/>
            <a:ext cx="4478424"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4701026" y="4914892"/>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43" name="TextBox 2"/>
          <p:cNvSpPr txBox="1">
            <a:spLocks noChangeArrowheads="1"/>
          </p:cNvSpPr>
          <p:nvPr/>
        </p:nvSpPr>
        <p:spPr bwMode="auto">
          <a:xfrm>
            <a:off x="4399" y="-40475"/>
            <a:ext cx="1530080" cy="1384995"/>
          </a:xfrm>
          <a:prstGeom prst="rect">
            <a:avLst/>
          </a:prstGeom>
          <a:solidFill>
            <a:srgbClr val="BBF7E7"/>
          </a:solidFill>
          <a:ln>
            <a:no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a:solidFill>
                  <a:srgbClr val="FF0000"/>
                </a:solidFill>
                <a:latin typeface="Times New Roman" panose="02020603050405020304" pitchFamily="18" charset="0"/>
                <a:cs typeface="Times New Roman" panose="02020603050405020304" pitchFamily="18" charset="0"/>
              </a:rPr>
              <a:t>THẢO LUẬN</a:t>
            </a:r>
          </a:p>
          <a:p>
            <a:pPr algn="ctr" eaLnBrk="0" fontAlgn="base" hangingPunct="0">
              <a:spcBef>
                <a:spcPct val="0"/>
              </a:spcBef>
              <a:spcAft>
                <a:spcPct val="0"/>
              </a:spcAft>
              <a:buClrTx/>
              <a:buSzTx/>
              <a:buFontTx/>
              <a:buNone/>
            </a:pPr>
            <a:r>
              <a:rPr lang="en-US" altLang="en-US" sz="2800" b="1">
                <a:solidFill>
                  <a:srgbClr val="FF0000"/>
                </a:solidFill>
                <a:latin typeface="Times New Roman" panose="02020603050405020304" pitchFamily="18" charset="0"/>
                <a:cs typeface="Times New Roman" panose="02020603050405020304" pitchFamily="18" charset="0"/>
              </a:rPr>
              <a:t>NHÓM</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093236" y="1007908"/>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C25FFEBF-8D23-4830-9F27-A4D2E4963A41}"/>
              </a:ext>
            </a:extLst>
          </p:cNvPr>
          <p:cNvSpPr txBox="1"/>
          <p:nvPr/>
        </p:nvSpPr>
        <p:spPr>
          <a:xfrm>
            <a:off x="1534479" y="128815"/>
            <a:ext cx="7762462" cy="954107"/>
          </a:xfrm>
          <a:prstGeom prst="rect">
            <a:avLst/>
          </a:prstGeom>
          <a:noFill/>
        </p:spPr>
        <p:txBody>
          <a:bodyPr wrap="square">
            <a:spAutoFit/>
          </a:bodyPr>
          <a:lstStyle/>
          <a:p>
            <a:pPr>
              <a:defRPr/>
            </a:pPr>
            <a:r>
              <a:rPr lang="vi-VN" sz="2800" dirty="0">
                <a:solidFill>
                  <a:prstClr val="black"/>
                </a:solidFill>
                <a:latin typeface="Times New Roman" panose="02020603050405020304" pitchFamily="18" charset="0"/>
                <a:ea typeface="Times New Roman" panose="02020603050405020304" pitchFamily="18" charset="0"/>
              </a:rPr>
              <a:t>Các em hãy trao đổi theo cặp, để hoàn thiện nội dung phiếu học tập.</a:t>
            </a:r>
            <a:endParaRPr lang="en-US" sz="2800" dirty="0">
              <a:solidFill>
                <a:prstClr val="black"/>
              </a:solidFill>
            </a:endParaRPr>
          </a:p>
        </p:txBody>
      </p:sp>
      <p:sp>
        <p:nvSpPr>
          <p:cNvPr id="29" name="TextBox 28"/>
          <p:cNvSpPr txBox="1">
            <a:spLocks noChangeArrowheads="1"/>
          </p:cNvSpPr>
          <p:nvPr/>
        </p:nvSpPr>
        <p:spPr bwMode="auto">
          <a:xfrm>
            <a:off x="4806070" y="2907748"/>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 name="Straight Arrow Connector 2"/>
          <p:cNvCxnSpPr/>
          <p:nvPr/>
        </p:nvCxnSpPr>
        <p:spPr>
          <a:xfrm flipV="1">
            <a:off x="1743858" y="2348880"/>
            <a:ext cx="263521" cy="13027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743858" y="3651614"/>
            <a:ext cx="34937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43858" y="3651614"/>
            <a:ext cx="349378" cy="181596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369733"/>
      </p:ext>
    </p:extLst>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niệng phụ, ống phun.</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17" name="Rounded Rectangle 16"/>
          <p:cNvSpPr/>
          <p:nvPr/>
        </p:nvSpPr>
        <p:spPr>
          <a:xfrm>
            <a:off x="4399" y="2107665"/>
            <a:ext cx="1401194"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400" b="1">
                <a:solidFill>
                  <a:prstClr val="white"/>
                </a:solidFill>
                <a:latin typeface="Times New Roman" pitchFamily="18" charset="0"/>
                <a:cs typeface="Times New Roman" pitchFamily="18" charset="0"/>
              </a:rPr>
              <a:t>NHÓM 1,2,3</a:t>
            </a: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tạo</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56403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478972" y="404664"/>
            <a:ext cx="4578881" cy="2338921"/>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512978" y="4365104"/>
            <a:ext cx="4478424" cy="2160240"/>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vi-VN" sz="280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dất hình thành núi lửa.</a:t>
            </a:r>
            <a:endParaRPr lang="en-US" sz="280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a:solidFill>
                <a:prstClr val="white"/>
              </a:solidFill>
              <a:latin typeface="Calibri Light"/>
            </a:endParaRPr>
          </a:p>
        </p:txBody>
      </p:sp>
      <p:sp>
        <p:nvSpPr>
          <p:cNvPr id="43" name="TextBox 2"/>
          <p:cNvSpPr txBox="1">
            <a:spLocks noChangeArrowheads="1"/>
          </p:cNvSpPr>
          <p:nvPr/>
        </p:nvSpPr>
        <p:spPr bwMode="auto">
          <a:xfrm>
            <a:off x="4399" y="116632"/>
            <a:ext cx="1530080" cy="954107"/>
          </a:xfrm>
          <a:prstGeom prst="rect">
            <a:avLst/>
          </a:prstGeom>
          <a:solidFill>
            <a:srgbClr val="BBF7E7"/>
          </a:solidFill>
          <a:ln>
            <a:no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a:solidFill>
                  <a:srgbClr val="FF0000"/>
                </a:solidFill>
                <a:latin typeface="Times New Roman" panose="02020603050405020304" pitchFamily="18" charset="0"/>
                <a:cs typeface="Times New Roman" panose="02020603050405020304" pitchFamily="18" charset="0"/>
              </a:rPr>
              <a:t>THẢO LUẬN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115593" y="836323"/>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1453310" y="2147037"/>
            <a:ext cx="554069" cy="59654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453310" y="2743585"/>
            <a:ext cx="653337" cy="76432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53310" y="2743585"/>
            <a:ext cx="653337" cy="219758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8261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anim calcmode="lin" valueType="num">
                                      <p:cBhvr>
                                        <p:cTn id="24" dur="1000" fill="hold"/>
                                        <p:tgtEl>
                                          <p:spTgt spid="60"/>
                                        </p:tgtEl>
                                        <p:attrNameLst>
                                          <p:attrName>ppt_x</p:attrName>
                                        </p:attrNameLst>
                                      </p:cBhvr>
                                      <p:tavLst>
                                        <p:tav tm="0">
                                          <p:val>
                                            <p:strVal val="#ppt_x"/>
                                          </p:val>
                                        </p:tav>
                                        <p:tav tm="100000">
                                          <p:val>
                                            <p:strVal val="#ppt_x"/>
                                          </p:val>
                                        </p:tav>
                                      </p:tavLst>
                                    </p:anim>
                                    <p:anim calcmode="lin" valueType="num">
                                      <p:cBhvr>
                                        <p:cTn id="2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6" grpId="0" animBg="1"/>
      <p:bldP spid="60" grpId="0" animBg="1"/>
      <p:bldP spid="4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TotalTime>
  <Words>1615</Words>
  <Application>Microsoft Office PowerPoint</Application>
  <PresentationFormat>On-screen Show (4:3)</PresentationFormat>
  <Paragraphs>220</Paragraphs>
  <Slides>43</Slides>
  <Notes>5</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43</vt:i4>
      </vt:variant>
    </vt:vector>
  </HeadingPairs>
  <TitlesOfParts>
    <vt:vector size="61" baseType="lpstr">
      <vt:lpstr>宋体</vt:lpstr>
      <vt:lpstr>微软雅黑 Light</vt:lpstr>
      <vt:lpstr>Arial</vt:lpstr>
      <vt:lpstr>Calibri</vt:lpstr>
      <vt:lpstr>Calibri Light</vt:lpstr>
      <vt:lpstr>Impact</vt:lpstr>
      <vt:lpstr>Lato Light</vt:lpstr>
      <vt:lpstr>Lato Regular</vt:lpstr>
      <vt:lpstr>Times New Roman</vt:lpstr>
      <vt:lpstr>Trebuchet MS</vt:lpstr>
      <vt:lpstr>Wingdings</vt:lpstr>
      <vt:lpstr>1_Office Theme</vt:lpstr>
      <vt:lpstr>6_Default Design</vt:lpstr>
      <vt:lpstr>3_Office Theme</vt:lpstr>
      <vt:lpstr>2_Office Theme</vt:lpstr>
      <vt:lpstr>9_Office Theme</vt:lpstr>
      <vt:lpstr>4_Office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phuclamn26@gmail.com</cp:lastModifiedBy>
  <cp:revision>11</cp:revision>
  <dcterms:created xsi:type="dcterms:W3CDTF">2021-08-07T00:30:53Z</dcterms:created>
  <dcterms:modified xsi:type="dcterms:W3CDTF">2024-06-17T13:13:39Z</dcterms:modified>
</cp:coreProperties>
</file>