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2"/>
  </p:notesMasterIdLst>
  <p:handoutMasterIdLst>
    <p:handoutMasterId r:id="rId23"/>
  </p:handoutMasterIdLst>
  <p:sldIdLst>
    <p:sldId id="256" r:id="rId2"/>
    <p:sldId id="305" r:id="rId3"/>
    <p:sldId id="292" r:id="rId4"/>
    <p:sldId id="265" r:id="rId5"/>
    <p:sldId id="263" r:id="rId6"/>
    <p:sldId id="294" r:id="rId7"/>
    <p:sldId id="293" r:id="rId8"/>
    <p:sldId id="295" r:id="rId9"/>
    <p:sldId id="296" r:id="rId10"/>
    <p:sldId id="297" r:id="rId11"/>
    <p:sldId id="298" r:id="rId12"/>
    <p:sldId id="299" r:id="rId13"/>
    <p:sldId id="261" r:id="rId14"/>
    <p:sldId id="306" r:id="rId15"/>
    <p:sldId id="291" r:id="rId16"/>
    <p:sldId id="300" r:id="rId17"/>
    <p:sldId id="301" r:id="rId18"/>
    <p:sldId id="272" r:id="rId19"/>
    <p:sldId id="302" r:id="rId20"/>
    <p:sldId id="264" r:id="rId21"/>
  </p:sldIdLst>
  <p:sldSz cx="12192000" cy="6858000"/>
  <p:notesSz cx="6858000" cy="9144000"/>
  <p:custDataLst>
    <p:tags r:id="rId2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4">
          <p15:clr>
            <a:srgbClr val="A4A3A4"/>
          </p15:clr>
        </p15:guide>
        <p15:guide id="2" pos="378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094AB"/>
    <a:srgbClr val="AFDDEB"/>
    <a:srgbClr val="FB8CA0"/>
    <a:srgbClr val="F8CDC3"/>
    <a:srgbClr val="5CB9D6"/>
    <a:srgbClr val="404040"/>
    <a:srgbClr val="6DB4CA"/>
    <a:srgbClr val="6DB1CA"/>
    <a:srgbClr val="F2A18E"/>
    <a:srgbClr val="5E8F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54" autoAdjust="0"/>
    <p:restoredTop sz="80110" autoAdjust="0"/>
  </p:normalViewPr>
  <p:slideViewPr>
    <p:cSldViewPr snapToGrid="0">
      <p:cViewPr varScale="1">
        <p:scale>
          <a:sx n="75" d="100"/>
          <a:sy n="75" d="100"/>
        </p:scale>
        <p:origin x="1018" y="48"/>
      </p:cViewPr>
      <p:guideLst>
        <p:guide orient="horz" pos="2164"/>
        <p:guide pos="3786"/>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FF10E1-AB51-CB40-A42B-3BEF53AFE482}" type="doc">
      <dgm:prSet loTypeId="urn:microsoft.com/office/officeart/2005/8/layout/process4" loCatId="" qsTypeId="urn:microsoft.com/office/officeart/2005/8/quickstyle/simple1" qsCatId="simple" csTypeId="urn:microsoft.com/office/officeart/2005/8/colors/colorful4" csCatId="colorful" phldr="1"/>
      <dgm:spPr/>
    </dgm:pt>
    <dgm:pt modelId="{4086EBE9-C40C-1743-8157-0CAA480F2543}">
      <dgm:prSet phldrT="[Text]" custT="1"/>
      <dgm:spPr/>
      <dgm:t>
        <a:bodyPr/>
        <a:lstStyle/>
        <a:p>
          <a:r>
            <a:rPr lang="vi-VN" sz="3200" dirty="0">
              <a:solidFill>
                <a:sysClr val="windowText" lastClr="000000"/>
              </a:solidFill>
              <a:latin typeface="Calibri" panose="020F0502020204030204" pitchFamily="34" charset="0"/>
              <a:ea typeface="Calibri" panose="020F0502020204030204" pitchFamily="34" charset="0"/>
              <a:cs typeface="Calibri" panose="020F0502020204030204" pitchFamily="34" charset="0"/>
            </a:rPr>
            <a:t>Xác định thông tin chính của văn bản (thường nêu ở nhan đề và các đề mục lớn của văn bản)</a:t>
          </a:r>
          <a:endParaRPr lang="en-US" sz="3200" dirty="0">
            <a:solidFill>
              <a:sysClr val="windowText" lastClr="000000"/>
            </a:solidFill>
            <a:latin typeface="Calibri" panose="020F0502020204030204" pitchFamily="34" charset="0"/>
            <a:ea typeface="Calibri" panose="020F0502020204030204" pitchFamily="34" charset="0"/>
            <a:cs typeface="Calibri" panose="020F0502020204030204" pitchFamily="34" charset="0"/>
          </a:endParaRPr>
        </a:p>
      </dgm:t>
    </dgm:pt>
    <dgm:pt modelId="{F5B10AA9-B45C-634D-B356-688B36F7F2DC}" type="parTrans" cxnId="{58D1BCBF-D687-8F4E-9D63-8B19639A9E0B}">
      <dgm:prSet/>
      <dgm:spPr/>
      <dgm:t>
        <a:bodyPr/>
        <a:lstStyle/>
        <a:p>
          <a:endParaRPr lang="en-US" sz="2000">
            <a:latin typeface="Calibri" panose="020F0502020204030204" pitchFamily="34" charset="0"/>
            <a:ea typeface="Calibri" panose="020F0502020204030204" pitchFamily="34" charset="0"/>
            <a:cs typeface="Calibri" panose="020F0502020204030204" pitchFamily="34" charset="0"/>
          </a:endParaRPr>
        </a:p>
      </dgm:t>
    </dgm:pt>
    <dgm:pt modelId="{31EBA40E-AB3F-9740-89D8-48907F3062B4}" type="sibTrans" cxnId="{58D1BCBF-D687-8F4E-9D63-8B19639A9E0B}">
      <dgm:prSet/>
      <dgm:spPr/>
      <dgm:t>
        <a:bodyPr/>
        <a:lstStyle/>
        <a:p>
          <a:endParaRPr lang="en-US" sz="2000">
            <a:latin typeface="Calibri" panose="020F0502020204030204" pitchFamily="34" charset="0"/>
            <a:ea typeface="Calibri" panose="020F0502020204030204" pitchFamily="34" charset="0"/>
            <a:cs typeface="Calibri" panose="020F0502020204030204" pitchFamily="34" charset="0"/>
          </a:endParaRPr>
        </a:p>
      </dgm:t>
    </dgm:pt>
    <dgm:pt modelId="{C92981FF-4862-0E43-AC5B-05BF98DC2449}">
      <dgm:prSet phldrT="[Text]" custT="1"/>
      <dgm:spPr/>
      <dgm:t>
        <a:bodyPr/>
        <a:lstStyle/>
        <a:p>
          <a:r>
            <a:rPr lang="vi-VN" sz="2400" dirty="0">
              <a:solidFill>
                <a:sysClr val="windowText" lastClr="000000"/>
              </a:solidFill>
              <a:latin typeface="Calibri" panose="020F0502020204030204" pitchFamily="34" charset="0"/>
              <a:ea typeface="Calibri" panose="020F0502020204030204" pitchFamily="34" charset="0"/>
              <a:cs typeface="Calibri" panose="020F0502020204030204" pitchFamily="34" charset="0"/>
            </a:rPr>
            <a:t>Xác định các thông tin cụ thể của mỗi đoạn hoặc phần trong văn bản (nếu văn bản có nhiều tiêu đề nhỏ thì các thông tin cụ thể thường nằm ở các tiêu đề ấy); giữ nguyên các mốc thời gian hoặc giữ lại những mốc thời gian quan trọng.</a:t>
          </a:r>
          <a:endParaRPr lang="en-US" sz="2400" dirty="0">
            <a:solidFill>
              <a:sysClr val="windowText" lastClr="000000"/>
            </a:solidFill>
            <a:latin typeface="Calibri" panose="020F0502020204030204" pitchFamily="34" charset="0"/>
            <a:ea typeface="Calibri" panose="020F0502020204030204" pitchFamily="34" charset="0"/>
            <a:cs typeface="Calibri" panose="020F0502020204030204" pitchFamily="34" charset="0"/>
          </a:endParaRPr>
        </a:p>
      </dgm:t>
    </dgm:pt>
    <dgm:pt modelId="{1967A258-5DBA-D34C-8983-BF62800531B4}" type="parTrans" cxnId="{61D08A28-0081-5C43-81A2-1EC542DD9680}">
      <dgm:prSet/>
      <dgm:spPr/>
      <dgm:t>
        <a:bodyPr/>
        <a:lstStyle/>
        <a:p>
          <a:endParaRPr lang="en-US" sz="2000">
            <a:latin typeface="Calibri" panose="020F0502020204030204" pitchFamily="34" charset="0"/>
            <a:ea typeface="Calibri" panose="020F0502020204030204" pitchFamily="34" charset="0"/>
            <a:cs typeface="Calibri" panose="020F0502020204030204" pitchFamily="34" charset="0"/>
          </a:endParaRPr>
        </a:p>
      </dgm:t>
    </dgm:pt>
    <dgm:pt modelId="{F53E7C13-3B0C-0348-90AF-7E10958418AF}" type="sibTrans" cxnId="{61D08A28-0081-5C43-81A2-1EC542DD9680}">
      <dgm:prSet/>
      <dgm:spPr/>
      <dgm:t>
        <a:bodyPr/>
        <a:lstStyle/>
        <a:p>
          <a:endParaRPr lang="en-US" sz="2000">
            <a:latin typeface="Calibri" panose="020F0502020204030204" pitchFamily="34" charset="0"/>
            <a:ea typeface="Calibri" panose="020F0502020204030204" pitchFamily="34" charset="0"/>
            <a:cs typeface="Calibri" panose="020F0502020204030204" pitchFamily="34" charset="0"/>
          </a:endParaRPr>
        </a:p>
      </dgm:t>
    </dgm:pt>
    <dgm:pt modelId="{A3835EE8-754D-C04F-A429-3DB1F8C75E4C}">
      <dgm:prSet phldrT="[Text]" custT="1"/>
      <dgm:spPr/>
      <dgm:t>
        <a:bodyPr/>
        <a:lstStyle/>
        <a:p>
          <a:r>
            <a:rPr lang="vi-VN" sz="3600">
              <a:solidFill>
                <a:sysClr val="windowText" lastClr="000000"/>
              </a:solidFill>
              <a:latin typeface="Calibri" panose="020F0502020204030204" pitchFamily="34" charset="0"/>
              <a:ea typeface="Calibri" panose="020F0502020204030204" pitchFamily="34" charset="0"/>
              <a:cs typeface="Calibri" panose="020F0502020204030204" pitchFamily="34" charset="0"/>
            </a:rPr>
            <a:t>Kết nối các thông tin cụ thể và viết thành bản tóm tắt theo cách thông dụng hoặc trình bày bằng sơ đồ</a:t>
          </a:r>
          <a:endParaRPr lang="en-US" sz="3600" dirty="0">
            <a:solidFill>
              <a:sysClr val="windowText" lastClr="000000"/>
            </a:solidFill>
            <a:latin typeface="Calibri" panose="020F0502020204030204" pitchFamily="34" charset="0"/>
            <a:ea typeface="Calibri" panose="020F0502020204030204" pitchFamily="34" charset="0"/>
            <a:cs typeface="Calibri" panose="020F0502020204030204" pitchFamily="34" charset="0"/>
          </a:endParaRPr>
        </a:p>
      </dgm:t>
    </dgm:pt>
    <dgm:pt modelId="{7A3D7450-62E2-0341-88FC-0C177FA772B9}" type="parTrans" cxnId="{A6764D96-F8E0-0C41-8905-A3BE640BF09D}">
      <dgm:prSet/>
      <dgm:spPr/>
      <dgm:t>
        <a:bodyPr/>
        <a:lstStyle/>
        <a:p>
          <a:endParaRPr lang="en-US" sz="2000">
            <a:latin typeface="Calibri" panose="020F0502020204030204" pitchFamily="34" charset="0"/>
            <a:ea typeface="Calibri" panose="020F0502020204030204" pitchFamily="34" charset="0"/>
            <a:cs typeface="Calibri" panose="020F0502020204030204" pitchFamily="34" charset="0"/>
          </a:endParaRPr>
        </a:p>
      </dgm:t>
    </dgm:pt>
    <dgm:pt modelId="{B3F0977C-1CA8-4148-B36D-886082F53E72}" type="sibTrans" cxnId="{A6764D96-F8E0-0C41-8905-A3BE640BF09D}">
      <dgm:prSet/>
      <dgm:spPr/>
      <dgm:t>
        <a:bodyPr/>
        <a:lstStyle/>
        <a:p>
          <a:endParaRPr lang="en-US" sz="2000">
            <a:latin typeface="Calibri" panose="020F0502020204030204" pitchFamily="34" charset="0"/>
            <a:ea typeface="Calibri" panose="020F0502020204030204" pitchFamily="34" charset="0"/>
            <a:cs typeface="Calibri" panose="020F0502020204030204" pitchFamily="34" charset="0"/>
          </a:endParaRPr>
        </a:p>
      </dgm:t>
    </dgm:pt>
    <dgm:pt modelId="{FA80EAD1-D6DE-1F43-81E4-C6A28010F768}" type="pres">
      <dgm:prSet presAssocID="{4FFF10E1-AB51-CB40-A42B-3BEF53AFE482}" presName="Name0" presStyleCnt="0">
        <dgm:presLayoutVars>
          <dgm:dir/>
          <dgm:animLvl val="lvl"/>
          <dgm:resizeHandles val="exact"/>
        </dgm:presLayoutVars>
      </dgm:prSet>
      <dgm:spPr/>
    </dgm:pt>
    <dgm:pt modelId="{5D0563D6-D3D7-7F44-922A-945BE768E70A}" type="pres">
      <dgm:prSet presAssocID="{A3835EE8-754D-C04F-A429-3DB1F8C75E4C}" presName="boxAndChildren" presStyleCnt="0"/>
      <dgm:spPr/>
    </dgm:pt>
    <dgm:pt modelId="{02CB5623-E830-8345-868C-853C01059218}" type="pres">
      <dgm:prSet presAssocID="{A3835EE8-754D-C04F-A429-3DB1F8C75E4C}" presName="parentTextBox" presStyleLbl="node1" presStyleIdx="0" presStyleCnt="3"/>
      <dgm:spPr/>
    </dgm:pt>
    <dgm:pt modelId="{A0E398DF-ED52-744B-AD8B-7E9E05BE4F43}" type="pres">
      <dgm:prSet presAssocID="{F53E7C13-3B0C-0348-90AF-7E10958418AF}" presName="sp" presStyleCnt="0"/>
      <dgm:spPr/>
    </dgm:pt>
    <dgm:pt modelId="{37FB0EF3-1CB0-5643-AD57-54FD29CBBDC2}" type="pres">
      <dgm:prSet presAssocID="{C92981FF-4862-0E43-AC5B-05BF98DC2449}" presName="arrowAndChildren" presStyleCnt="0"/>
      <dgm:spPr/>
    </dgm:pt>
    <dgm:pt modelId="{A208341B-606D-1042-9377-ADFB65D98A17}" type="pres">
      <dgm:prSet presAssocID="{C92981FF-4862-0E43-AC5B-05BF98DC2449}" presName="parentTextArrow" presStyleLbl="node1" presStyleIdx="1" presStyleCnt="3"/>
      <dgm:spPr/>
    </dgm:pt>
    <dgm:pt modelId="{CD1B923B-E0FF-5542-A6D6-DD6FA8230A6D}" type="pres">
      <dgm:prSet presAssocID="{31EBA40E-AB3F-9740-89D8-48907F3062B4}" presName="sp" presStyleCnt="0"/>
      <dgm:spPr/>
    </dgm:pt>
    <dgm:pt modelId="{5DBFBE80-0B7F-CD47-A874-1E796CF51F01}" type="pres">
      <dgm:prSet presAssocID="{4086EBE9-C40C-1743-8157-0CAA480F2543}" presName="arrowAndChildren" presStyleCnt="0"/>
      <dgm:spPr/>
    </dgm:pt>
    <dgm:pt modelId="{8A71DF18-3A9D-C04B-9674-46CC5EB1E313}" type="pres">
      <dgm:prSet presAssocID="{4086EBE9-C40C-1743-8157-0CAA480F2543}" presName="parentTextArrow" presStyleLbl="node1" presStyleIdx="2" presStyleCnt="3"/>
      <dgm:spPr/>
    </dgm:pt>
  </dgm:ptLst>
  <dgm:cxnLst>
    <dgm:cxn modelId="{63D66C14-6FFE-A746-9960-9024C5022DF5}" type="presOf" srcId="{C92981FF-4862-0E43-AC5B-05BF98DC2449}" destId="{A208341B-606D-1042-9377-ADFB65D98A17}" srcOrd="0" destOrd="0" presId="urn:microsoft.com/office/officeart/2005/8/layout/process4"/>
    <dgm:cxn modelId="{61D08A28-0081-5C43-81A2-1EC542DD9680}" srcId="{4FFF10E1-AB51-CB40-A42B-3BEF53AFE482}" destId="{C92981FF-4862-0E43-AC5B-05BF98DC2449}" srcOrd="1" destOrd="0" parTransId="{1967A258-5DBA-D34C-8983-BF62800531B4}" sibTransId="{F53E7C13-3B0C-0348-90AF-7E10958418AF}"/>
    <dgm:cxn modelId="{C602084B-31A9-7B49-81D2-D0326BB3F51F}" type="presOf" srcId="{4086EBE9-C40C-1743-8157-0CAA480F2543}" destId="{8A71DF18-3A9D-C04B-9674-46CC5EB1E313}" srcOrd="0" destOrd="0" presId="urn:microsoft.com/office/officeart/2005/8/layout/process4"/>
    <dgm:cxn modelId="{98E01978-7ED3-BB4A-9500-7580A79D6393}" type="presOf" srcId="{4FFF10E1-AB51-CB40-A42B-3BEF53AFE482}" destId="{FA80EAD1-D6DE-1F43-81E4-C6A28010F768}" srcOrd="0" destOrd="0" presId="urn:microsoft.com/office/officeart/2005/8/layout/process4"/>
    <dgm:cxn modelId="{A6764D96-F8E0-0C41-8905-A3BE640BF09D}" srcId="{4FFF10E1-AB51-CB40-A42B-3BEF53AFE482}" destId="{A3835EE8-754D-C04F-A429-3DB1F8C75E4C}" srcOrd="2" destOrd="0" parTransId="{7A3D7450-62E2-0341-88FC-0C177FA772B9}" sibTransId="{B3F0977C-1CA8-4148-B36D-886082F53E72}"/>
    <dgm:cxn modelId="{58D1BCBF-D687-8F4E-9D63-8B19639A9E0B}" srcId="{4FFF10E1-AB51-CB40-A42B-3BEF53AFE482}" destId="{4086EBE9-C40C-1743-8157-0CAA480F2543}" srcOrd="0" destOrd="0" parTransId="{F5B10AA9-B45C-634D-B356-688B36F7F2DC}" sibTransId="{31EBA40E-AB3F-9740-89D8-48907F3062B4}"/>
    <dgm:cxn modelId="{4F7511E4-5B0B-CC47-B68D-EA69D84538DA}" type="presOf" srcId="{A3835EE8-754D-C04F-A429-3DB1F8C75E4C}" destId="{02CB5623-E830-8345-868C-853C01059218}" srcOrd="0" destOrd="0" presId="urn:microsoft.com/office/officeart/2005/8/layout/process4"/>
    <dgm:cxn modelId="{F10828DF-A665-F44C-82E6-012939954385}" type="presParOf" srcId="{FA80EAD1-D6DE-1F43-81E4-C6A28010F768}" destId="{5D0563D6-D3D7-7F44-922A-945BE768E70A}" srcOrd="0" destOrd="0" presId="urn:microsoft.com/office/officeart/2005/8/layout/process4"/>
    <dgm:cxn modelId="{F69233F7-024E-544D-A83E-6C4B2631CF07}" type="presParOf" srcId="{5D0563D6-D3D7-7F44-922A-945BE768E70A}" destId="{02CB5623-E830-8345-868C-853C01059218}" srcOrd="0" destOrd="0" presId="urn:microsoft.com/office/officeart/2005/8/layout/process4"/>
    <dgm:cxn modelId="{1FDA41D1-FFEB-F84E-8170-5A6AB08C7D12}" type="presParOf" srcId="{FA80EAD1-D6DE-1F43-81E4-C6A28010F768}" destId="{A0E398DF-ED52-744B-AD8B-7E9E05BE4F43}" srcOrd="1" destOrd="0" presId="urn:microsoft.com/office/officeart/2005/8/layout/process4"/>
    <dgm:cxn modelId="{18626935-46A8-BE43-B0BF-C200E713B233}" type="presParOf" srcId="{FA80EAD1-D6DE-1F43-81E4-C6A28010F768}" destId="{37FB0EF3-1CB0-5643-AD57-54FD29CBBDC2}" srcOrd="2" destOrd="0" presId="urn:microsoft.com/office/officeart/2005/8/layout/process4"/>
    <dgm:cxn modelId="{31605A9F-3D20-0040-A33F-927A2E606E20}" type="presParOf" srcId="{37FB0EF3-1CB0-5643-AD57-54FD29CBBDC2}" destId="{A208341B-606D-1042-9377-ADFB65D98A17}" srcOrd="0" destOrd="0" presId="urn:microsoft.com/office/officeart/2005/8/layout/process4"/>
    <dgm:cxn modelId="{BB7A4ECE-F58B-B843-8A6C-B5E8C00D31F6}" type="presParOf" srcId="{FA80EAD1-D6DE-1F43-81E4-C6A28010F768}" destId="{CD1B923B-E0FF-5542-A6D6-DD6FA8230A6D}" srcOrd="3" destOrd="0" presId="urn:microsoft.com/office/officeart/2005/8/layout/process4"/>
    <dgm:cxn modelId="{1517A659-8190-F945-A587-4C5CC6FC9587}" type="presParOf" srcId="{FA80EAD1-D6DE-1F43-81E4-C6A28010F768}" destId="{5DBFBE80-0B7F-CD47-A874-1E796CF51F01}" srcOrd="4" destOrd="0" presId="urn:microsoft.com/office/officeart/2005/8/layout/process4"/>
    <dgm:cxn modelId="{DF7C2A64-3517-C74C-BAE8-55888F624F66}" type="presParOf" srcId="{5DBFBE80-0B7F-CD47-A874-1E796CF51F01}" destId="{8A71DF18-3A9D-C04B-9674-46CC5EB1E313}" srcOrd="0"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CB5623-E830-8345-868C-853C01059218}">
      <dsp:nvSpPr>
        <dsp:cNvPr id="0" name=""/>
        <dsp:cNvSpPr/>
      </dsp:nvSpPr>
      <dsp:spPr>
        <a:xfrm>
          <a:off x="0" y="3854840"/>
          <a:ext cx="11449825" cy="1265244"/>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vi-VN" sz="3600" kern="1200">
              <a:solidFill>
                <a:sysClr val="windowText" lastClr="000000"/>
              </a:solidFill>
              <a:latin typeface="Calibri" panose="020F0502020204030204" pitchFamily="34" charset="0"/>
              <a:ea typeface="Calibri" panose="020F0502020204030204" pitchFamily="34" charset="0"/>
              <a:cs typeface="Calibri" panose="020F0502020204030204" pitchFamily="34" charset="0"/>
            </a:rPr>
            <a:t>Kết nối các thông tin cụ thể và viết thành bản tóm tắt theo cách thông dụng hoặc trình bày bằng sơ đồ</a:t>
          </a:r>
          <a:endParaRPr lang="en-US" sz="3600" kern="1200" dirty="0">
            <a:solidFill>
              <a:sysClr val="windowText" lastClr="000000"/>
            </a:solidFill>
            <a:latin typeface="Calibri" panose="020F0502020204030204" pitchFamily="34" charset="0"/>
            <a:ea typeface="Calibri" panose="020F0502020204030204" pitchFamily="34" charset="0"/>
            <a:cs typeface="Calibri" panose="020F0502020204030204" pitchFamily="34" charset="0"/>
          </a:endParaRPr>
        </a:p>
      </dsp:txBody>
      <dsp:txXfrm>
        <a:off x="0" y="3854840"/>
        <a:ext cx="11449825" cy="1265244"/>
      </dsp:txXfrm>
    </dsp:sp>
    <dsp:sp modelId="{A208341B-606D-1042-9377-ADFB65D98A17}">
      <dsp:nvSpPr>
        <dsp:cNvPr id="0" name=""/>
        <dsp:cNvSpPr/>
      </dsp:nvSpPr>
      <dsp:spPr>
        <a:xfrm rot="10800000">
          <a:off x="0" y="1927873"/>
          <a:ext cx="11449825" cy="1945946"/>
        </a:xfrm>
        <a:prstGeom prst="upArrowCallout">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vi-VN" sz="2400" kern="1200" dirty="0">
              <a:solidFill>
                <a:sysClr val="windowText" lastClr="000000"/>
              </a:solidFill>
              <a:latin typeface="Calibri" panose="020F0502020204030204" pitchFamily="34" charset="0"/>
              <a:ea typeface="Calibri" panose="020F0502020204030204" pitchFamily="34" charset="0"/>
              <a:cs typeface="Calibri" panose="020F0502020204030204" pitchFamily="34" charset="0"/>
            </a:rPr>
            <a:t>Xác định các thông tin cụ thể của mỗi đoạn hoặc phần trong văn bản (nếu văn bản có nhiều tiêu đề nhỏ thì các thông tin cụ thể thường nằm ở các tiêu đề ấy); giữ nguyên các mốc thời gian hoặc giữ lại những mốc thời gian quan trọng.</a:t>
          </a:r>
          <a:endParaRPr lang="en-US" sz="2400" kern="1200" dirty="0">
            <a:solidFill>
              <a:sysClr val="windowText" lastClr="000000"/>
            </a:solidFill>
            <a:latin typeface="Calibri" panose="020F0502020204030204" pitchFamily="34" charset="0"/>
            <a:ea typeface="Calibri" panose="020F0502020204030204" pitchFamily="34" charset="0"/>
            <a:cs typeface="Calibri" panose="020F0502020204030204" pitchFamily="34" charset="0"/>
          </a:endParaRPr>
        </a:p>
      </dsp:txBody>
      <dsp:txXfrm rot="10800000">
        <a:off x="0" y="1927873"/>
        <a:ext cx="11449825" cy="1264417"/>
      </dsp:txXfrm>
    </dsp:sp>
    <dsp:sp modelId="{8A71DF18-3A9D-C04B-9674-46CC5EB1E313}">
      <dsp:nvSpPr>
        <dsp:cNvPr id="0" name=""/>
        <dsp:cNvSpPr/>
      </dsp:nvSpPr>
      <dsp:spPr>
        <a:xfrm rot="10800000">
          <a:off x="0" y="905"/>
          <a:ext cx="11449825" cy="1945946"/>
        </a:xfrm>
        <a:prstGeom prst="upArrowCallout">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vi-VN" sz="3200" kern="1200" dirty="0">
              <a:solidFill>
                <a:sysClr val="windowText" lastClr="000000"/>
              </a:solidFill>
              <a:latin typeface="Calibri" panose="020F0502020204030204" pitchFamily="34" charset="0"/>
              <a:ea typeface="Calibri" panose="020F0502020204030204" pitchFamily="34" charset="0"/>
              <a:cs typeface="Calibri" panose="020F0502020204030204" pitchFamily="34" charset="0"/>
            </a:rPr>
            <a:t>Xác định thông tin chính của văn bản (thường nêu ở nhan đề và các đề mục lớn của văn bản)</a:t>
          </a:r>
          <a:endParaRPr lang="en-US" sz="3200" kern="1200" dirty="0">
            <a:solidFill>
              <a:sysClr val="windowText" lastClr="000000"/>
            </a:solidFill>
            <a:latin typeface="Calibri" panose="020F0502020204030204" pitchFamily="34" charset="0"/>
            <a:ea typeface="Calibri" panose="020F0502020204030204" pitchFamily="34" charset="0"/>
            <a:cs typeface="Calibri" panose="020F0502020204030204" pitchFamily="34" charset="0"/>
          </a:endParaRPr>
        </a:p>
      </dsp:txBody>
      <dsp:txXfrm rot="10800000">
        <a:off x="0" y="905"/>
        <a:ext cx="11449825" cy="1264417"/>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Montserrat" panose="00000500000000000000" charset="0"/>
              <a:ea typeface="Montserrat" panose="00000500000000000000" charset="0"/>
              <a:cs typeface="Montserrat" panose="00000500000000000000" charset="0"/>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cs typeface="Montserrat" panose="00000500000000000000" charset="0"/>
              </a:rPr>
              <a:t>2023/9/12</a:t>
            </a:fld>
            <a:endParaRPr lang="zh-CN" altLang="en-US">
              <a:cs typeface="Montserrat" panose="00000500000000000000" charset="0"/>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Montserrat" panose="00000500000000000000" charset="0"/>
              <a:ea typeface="Montserrat" panose="00000500000000000000" charset="0"/>
              <a:cs typeface="Montserrat" panose="00000500000000000000" charset="0"/>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cs typeface="Montserrat" panose="00000500000000000000" charset="0"/>
              </a:rPr>
              <a:t>‹#›</a:t>
            </a:fld>
            <a:endParaRPr lang="zh-CN" altLang="en-US">
              <a:cs typeface="Montserrat" panose="00000500000000000000" charset="0"/>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Montserrat" panose="00000500000000000000" charset="0"/>
                <a:ea typeface="Montserrat" panose="00000500000000000000" charset="0"/>
                <a:cs typeface="Montserrat" panose="00000500000000000000" charset="0"/>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Montserrat" panose="00000500000000000000" charset="0"/>
                <a:ea typeface="Montserrat" panose="00000500000000000000" charset="0"/>
                <a:cs typeface="Montserrat" panose="00000500000000000000" charset="0"/>
              </a:defRPr>
            </a:lvl1pPr>
          </a:lstStyle>
          <a:p>
            <a:fld id="{3CC73A6B-BB26-4B12-BFB8-2B873AE12267}" type="datetimeFigureOut">
              <a:rPr lang="zh-CN" altLang="en-US" smtClean="0"/>
              <a:t>2023/9/12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Montserrat" panose="00000500000000000000" charset="0"/>
                <a:ea typeface="Montserrat" panose="00000500000000000000" charset="0"/>
                <a:cs typeface="Montserrat" panose="00000500000000000000" charset="0"/>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Montserrat" panose="00000500000000000000" charset="0"/>
                <a:ea typeface="Montserrat" panose="00000500000000000000" charset="0"/>
                <a:cs typeface="Montserrat" panose="00000500000000000000" charset="0"/>
              </a:defRPr>
            </a:lvl1pPr>
          </a:lstStyle>
          <a:p>
            <a:fld id="{2E5701FA-A99B-4EA7-BD9A-49A04217BC0C}"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ontserrat" panose="00000500000000000000" charset="0"/>
        <a:ea typeface="Montserrat" panose="00000500000000000000" charset="0"/>
        <a:cs typeface="Montserrat" panose="00000500000000000000" charset="0"/>
      </a:defRPr>
    </a:lvl1pPr>
    <a:lvl2pPr marL="457200" algn="l" defTabSz="914400" rtl="0" eaLnBrk="1" latinLnBrk="0" hangingPunct="1">
      <a:defRPr sz="1200" kern="1200">
        <a:solidFill>
          <a:schemeClr val="tx1"/>
        </a:solidFill>
        <a:latin typeface="Montserrat" panose="00000500000000000000" charset="0"/>
        <a:ea typeface="Montserrat" panose="00000500000000000000" charset="0"/>
        <a:cs typeface="Montserrat" panose="00000500000000000000" charset="0"/>
      </a:defRPr>
    </a:lvl2pPr>
    <a:lvl3pPr marL="914400" algn="l" defTabSz="914400" rtl="0" eaLnBrk="1" latinLnBrk="0" hangingPunct="1">
      <a:defRPr sz="1200" kern="1200">
        <a:solidFill>
          <a:schemeClr val="tx1"/>
        </a:solidFill>
        <a:latin typeface="Montserrat" panose="00000500000000000000" charset="0"/>
        <a:ea typeface="Montserrat" panose="00000500000000000000" charset="0"/>
        <a:cs typeface="Montserrat" panose="00000500000000000000" charset="0"/>
      </a:defRPr>
    </a:lvl3pPr>
    <a:lvl4pPr marL="1371600" algn="l" defTabSz="914400" rtl="0" eaLnBrk="1" latinLnBrk="0" hangingPunct="1">
      <a:defRPr sz="1200" kern="1200">
        <a:solidFill>
          <a:schemeClr val="tx1"/>
        </a:solidFill>
        <a:latin typeface="Montserrat" panose="00000500000000000000" charset="0"/>
        <a:ea typeface="Montserrat" panose="00000500000000000000" charset="0"/>
        <a:cs typeface="Montserrat" panose="00000500000000000000" charset="0"/>
      </a:defRPr>
    </a:lvl4pPr>
    <a:lvl5pPr marL="1828800" algn="l" defTabSz="914400" rtl="0" eaLnBrk="1" latinLnBrk="0" hangingPunct="1">
      <a:defRPr sz="1200" kern="1200">
        <a:solidFill>
          <a:schemeClr val="tx1"/>
        </a:solidFill>
        <a:latin typeface="Montserrat" panose="00000500000000000000" charset="0"/>
        <a:ea typeface="Montserrat" panose="00000500000000000000" charset="0"/>
        <a:cs typeface="Montserrat" panose="00000500000000000000"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10</a:t>
            </a:fld>
            <a:endParaRPr lang="zh-CN" altLang="en-US"/>
          </a:p>
        </p:txBody>
      </p:sp>
    </p:spTree>
    <p:extLst>
      <p:ext uri="{BB962C8B-B14F-4D97-AF65-F5344CB8AC3E}">
        <p14:creationId xmlns:p14="http://schemas.microsoft.com/office/powerpoint/2010/main" val="9789535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11</a:t>
            </a:fld>
            <a:endParaRPr lang="zh-CN" altLang="en-US"/>
          </a:p>
        </p:txBody>
      </p:sp>
    </p:spTree>
    <p:extLst>
      <p:ext uri="{BB962C8B-B14F-4D97-AF65-F5344CB8AC3E}">
        <p14:creationId xmlns:p14="http://schemas.microsoft.com/office/powerpoint/2010/main" val="28926327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12</a:t>
            </a:fld>
            <a:endParaRPr lang="zh-CN" altLang="en-US"/>
          </a:p>
        </p:txBody>
      </p:sp>
    </p:spTree>
    <p:extLst>
      <p:ext uri="{BB962C8B-B14F-4D97-AF65-F5344CB8AC3E}">
        <p14:creationId xmlns:p14="http://schemas.microsoft.com/office/powerpoint/2010/main" val="34863332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16</a:t>
            </a:fld>
            <a:endParaRPr lang="zh-CN" altLang="en-US"/>
          </a:p>
        </p:txBody>
      </p:sp>
    </p:spTree>
    <p:extLst>
      <p:ext uri="{BB962C8B-B14F-4D97-AF65-F5344CB8AC3E}">
        <p14:creationId xmlns:p14="http://schemas.microsoft.com/office/powerpoint/2010/main" val="7544434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17</a:t>
            </a:fld>
            <a:endParaRPr lang="zh-CN" altLang="en-US"/>
          </a:p>
        </p:txBody>
      </p:sp>
    </p:spTree>
    <p:extLst>
      <p:ext uri="{BB962C8B-B14F-4D97-AF65-F5344CB8AC3E}">
        <p14:creationId xmlns:p14="http://schemas.microsoft.com/office/powerpoint/2010/main" val="13338206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18</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19</a:t>
            </a:fld>
            <a:endParaRPr lang="zh-CN" altLang="en-US"/>
          </a:p>
        </p:txBody>
      </p:sp>
    </p:spTree>
    <p:extLst>
      <p:ext uri="{BB962C8B-B14F-4D97-AF65-F5344CB8AC3E}">
        <p14:creationId xmlns:p14="http://schemas.microsoft.com/office/powerpoint/2010/main" val="430088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20</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i="1">
                <a:effectLst/>
                <a:latin typeface="Times New Roman" panose="02020603050405020304" pitchFamily="18" charset="0"/>
                <a:ea typeface="Calibri" panose="020F0502020204030204" pitchFamily="34" charset="0"/>
              </a:rPr>
              <a:t>Trong cuộc sống, có những tình huống đòi hỏi chúng ta cần nói/viết ngắn gọn, nhanh chóng một nội dung hay vấn đề nào đó để đáp ứng yêu cầu về thời gian, yêu cầu của công việc... Khi ấy, các em cần đến kĩ năng tóm tắt văn bản.  Kĩ năng tóm tắt là một kĩ năng quan trọng trong giao tiếp mà ai cũng cần có. Bài học ngày hôm nay sẽ giúp các em rèn luyện được kĩ năng đó.</a:t>
            </a:r>
            <a:endParaRPr lang="en-US"/>
          </a:p>
        </p:txBody>
      </p:sp>
      <p:sp>
        <p:nvSpPr>
          <p:cNvPr id="4" name="Slide Number Placeholder 3"/>
          <p:cNvSpPr>
            <a:spLocks noGrp="1"/>
          </p:cNvSpPr>
          <p:nvPr>
            <p:ph type="sldNum" sz="quarter" idx="5"/>
          </p:nvPr>
        </p:nvSpPr>
        <p:spPr/>
        <p:txBody>
          <a:bodyPr/>
          <a:lstStyle/>
          <a:p>
            <a:fld id="{2E5701FA-A99B-4EA7-BD9A-49A04217BC0C}" type="slidenum">
              <a:rPr lang="zh-CN" altLang="en-US" smtClean="0"/>
              <a:t>2</a:t>
            </a:fld>
            <a:endParaRPr lang="zh-CN" altLang="en-US"/>
          </a:p>
        </p:txBody>
      </p:sp>
    </p:spTree>
    <p:extLst>
      <p:ext uri="{BB962C8B-B14F-4D97-AF65-F5344CB8AC3E}">
        <p14:creationId xmlns:p14="http://schemas.microsoft.com/office/powerpoint/2010/main" val="10282900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3</a:t>
            </a:fld>
            <a:endParaRPr lang="zh-CN" altLang="en-US"/>
          </a:p>
        </p:txBody>
      </p:sp>
    </p:spTree>
    <p:extLst>
      <p:ext uri="{BB962C8B-B14F-4D97-AF65-F5344CB8AC3E}">
        <p14:creationId xmlns:p14="http://schemas.microsoft.com/office/powerpoint/2010/main" val="3845890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6</a:t>
            </a:fld>
            <a:endParaRPr lang="zh-CN" altLang="en-US"/>
          </a:p>
        </p:txBody>
      </p:sp>
    </p:spTree>
    <p:extLst>
      <p:ext uri="{BB962C8B-B14F-4D97-AF65-F5344CB8AC3E}">
        <p14:creationId xmlns:p14="http://schemas.microsoft.com/office/powerpoint/2010/main" val="612778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7</a:t>
            </a:fld>
            <a:endParaRPr lang="zh-CN" altLang="en-US"/>
          </a:p>
        </p:txBody>
      </p:sp>
    </p:spTree>
    <p:extLst>
      <p:ext uri="{BB962C8B-B14F-4D97-AF65-F5344CB8AC3E}">
        <p14:creationId xmlns:p14="http://schemas.microsoft.com/office/powerpoint/2010/main" val="5601828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8</a:t>
            </a:fld>
            <a:endParaRPr lang="zh-CN" altLang="en-US"/>
          </a:p>
        </p:txBody>
      </p:sp>
    </p:spTree>
    <p:extLst>
      <p:ext uri="{BB962C8B-B14F-4D97-AF65-F5344CB8AC3E}">
        <p14:creationId xmlns:p14="http://schemas.microsoft.com/office/powerpoint/2010/main" val="16435067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9</a:t>
            </a:fld>
            <a:endParaRPr lang="zh-CN" altLang="en-US"/>
          </a:p>
        </p:txBody>
      </p:sp>
    </p:spTree>
    <p:extLst>
      <p:ext uri="{BB962C8B-B14F-4D97-AF65-F5344CB8AC3E}">
        <p14:creationId xmlns:p14="http://schemas.microsoft.com/office/powerpoint/2010/main" val="200922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2023/9/12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2023/9/12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2023/9/12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2023/9/12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2023/9/12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2023/9/12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86BAB08-D03A-4FEF-8092-001CB785BBAB}" type="datetimeFigureOut">
              <a:rPr lang="zh-CN" altLang="en-US" smtClean="0"/>
              <a:t>2023/9/12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86BAB08-D03A-4FEF-8092-001CB785BBAB}" type="datetimeFigureOut">
              <a:rPr lang="zh-CN" altLang="en-US" smtClean="0"/>
              <a:t>2023/9/12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86BAB08-D03A-4FEF-8092-001CB785BBAB}" type="datetimeFigureOut">
              <a:rPr lang="zh-CN" altLang="en-US" smtClean="0"/>
              <a:t>2023/9/12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2023/9/12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2023/9/12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87354C64-C616-4A19-89D5-A20185F0D18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ontserrat" panose="00000500000000000000" charset="0"/>
                <a:ea typeface="Montserrat" panose="00000500000000000000" charset="0"/>
                <a:cs typeface="Montserrat" panose="00000500000000000000" charset="0"/>
              </a:defRPr>
            </a:lvl1pPr>
          </a:lstStyle>
          <a:p>
            <a:fld id="{F86BAB08-D03A-4FEF-8092-001CB785BBAB}" type="datetimeFigureOut">
              <a:rPr lang="zh-CN" altLang="en-US" smtClean="0"/>
              <a:t>2023/9/12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ontserrat" panose="00000500000000000000" charset="0"/>
                <a:ea typeface="Montserrat" panose="00000500000000000000" charset="0"/>
                <a:cs typeface="Montserrat" panose="00000500000000000000" charset="0"/>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ontserrat" panose="00000500000000000000" charset="0"/>
                <a:ea typeface="Montserrat" panose="00000500000000000000" charset="0"/>
                <a:cs typeface="Montserrat" panose="00000500000000000000" charset="0"/>
              </a:defRPr>
            </a:lvl1pPr>
          </a:lstStyle>
          <a:p>
            <a:fld id="{B8AB37BB-E8A6-440B-8775-2A002C97BC55}"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ontserrat" panose="00000500000000000000" charset="0"/>
          <a:ea typeface="Montserrat" panose="00000500000000000000" charset="0"/>
          <a:cs typeface="Montserrat" panose="00000500000000000000"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charset="0"/>
          <a:ea typeface="Montserrat" panose="00000500000000000000" charset="0"/>
          <a:cs typeface="Montserrat" panose="00000500000000000000"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charset="0"/>
          <a:ea typeface="Montserrat" panose="00000500000000000000" charset="0"/>
          <a:cs typeface="Montserrat" panose="00000500000000000000"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charset="0"/>
          <a:ea typeface="Montserrat" panose="00000500000000000000" charset="0"/>
          <a:cs typeface="Montserrat" panose="00000500000000000000"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charset="0"/>
          <a:ea typeface="Montserrat" panose="00000500000000000000" charset="0"/>
          <a:cs typeface="Montserrat" panose="00000500000000000000"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charset="0"/>
          <a:ea typeface="Montserrat" panose="00000500000000000000" charset="0"/>
          <a:cs typeface="Montserrat" panose="0000050000000000000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jpe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2" name="组合 11"/>
          <p:cNvGrpSpPr/>
          <p:nvPr/>
        </p:nvGrpSpPr>
        <p:grpSpPr>
          <a:xfrm>
            <a:off x="952499" y="1404218"/>
            <a:ext cx="10287002" cy="5006784"/>
            <a:chOff x="254643" y="1141194"/>
            <a:chExt cx="11772260" cy="5006784"/>
          </a:xfrm>
        </p:grpSpPr>
        <p:sp>
          <p:nvSpPr>
            <p:cNvPr id="16" name="矩形 15"/>
            <p:cNvSpPr/>
            <p:nvPr/>
          </p:nvSpPr>
          <p:spPr>
            <a:xfrm>
              <a:off x="254643" y="1141194"/>
              <a:ext cx="11644132" cy="3933726"/>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ontserrat" panose="00000500000000000000" charset="0"/>
                <a:cs typeface="Times New Roman" panose="02020603050405020304" pitchFamily="18" charset="0"/>
              </a:endParaRPr>
            </a:p>
          </p:txBody>
        </p:sp>
        <p:pic>
          <p:nvPicPr>
            <p:cNvPr id="17"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flipH="1">
              <a:off x="5604244" y="-274681"/>
              <a:ext cx="1073059" cy="11772259"/>
            </a:xfrm>
            <a:prstGeom prst="rect">
              <a:avLst/>
            </a:prstGeom>
            <a:ln>
              <a:noFill/>
            </a:ln>
          </p:spPr>
        </p:pic>
      </p:grpSp>
      <p:sp>
        <p:nvSpPr>
          <p:cNvPr id="11" name="文本框 10"/>
          <p:cNvSpPr txBox="1"/>
          <p:nvPr/>
        </p:nvSpPr>
        <p:spPr>
          <a:xfrm>
            <a:off x="1930399" y="1813834"/>
            <a:ext cx="8331202" cy="2384371"/>
          </a:xfrm>
          <a:prstGeom prst="rect">
            <a:avLst/>
          </a:prstGeom>
          <a:noFill/>
        </p:spPr>
        <p:txBody>
          <a:bodyPr wrap="square" rtlCol="0">
            <a:spAutoFit/>
            <a:scene3d>
              <a:camera prst="orthographicFront"/>
              <a:lightRig rig="threePt" dir="t"/>
            </a:scene3d>
            <a:sp3d contourW="12700"/>
          </a:bodyPr>
          <a:lstStyle/>
          <a:p>
            <a:pPr algn="ctr" defTabSz="457200">
              <a:lnSpc>
                <a:spcPct val="114000"/>
              </a:lnSpc>
            </a:pPr>
            <a:r>
              <a:rPr lang="vi-VN" altLang="zh-CN" sz="6800" b="1" spc="300" dirty="0">
                <a:solidFill>
                  <a:srgbClr val="404040"/>
                </a:solidFill>
                <a:latin typeface="Times New Roman" panose="02020603050405020304" pitchFamily="18" charset="0"/>
                <a:ea typeface="Montserrat" panose="00000500000000000000" charset="0"/>
                <a:cs typeface="Times New Roman" panose="02020603050405020304" pitchFamily="18" charset="0"/>
              </a:rPr>
              <a:t>Chào mừng các em </a:t>
            </a:r>
          </a:p>
          <a:p>
            <a:pPr algn="ctr" defTabSz="457200">
              <a:lnSpc>
                <a:spcPct val="114000"/>
              </a:lnSpc>
            </a:pPr>
            <a:r>
              <a:rPr lang="vi-VN" altLang="zh-CN" sz="6800" b="1" spc="300" dirty="0">
                <a:solidFill>
                  <a:srgbClr val="404040"/>
                </a:solidFill>
                <a:latin typeface="Times New Roman" panose="02020603050405020304" pitchFamily="18" charset="0"/>
                <a:ea typeface="Montserrat" panose="00000500000000000000" charset="0"/>
                <a:cs typeface="Times New Roman" panose="02020603050405020304" pitchFamily="18" charset="0"/>
              </a:rPr>
              <a:t>học sinh yêu quý!</a:t>
            </a:r>
            <a:endParaRPr lang="zh-CN" altLang="en-US" sz="6800" b="1" spc="300" dirty="0">
              <a:solidFill>
                <a:srgbClr val="404040"/>
              </a:solidFill>
              <a:latin typeface="Times New Roman" panose="02020603050405020304" pitchFamily="18" charset="0"/>
              <a:ea typeface="Montserrat" panose="00000500000000000000" charset="0"/>
              <a:cs typeface="Times New Roman" panose="02020603050405020304" pitchFamily="18" charset="0"/>
            </a:endParaRPr>
          </a:p>
        </p:txBody>
      </p:sp>
      <p:pic>
        <p:nvPicPr>
          <p:cNvPr id="14" name="Ryan Farish - Holding Hand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7600" y="-304800"/>
            <a:ext cx="609600" cy="609600"/>
          </a:xfrm>
          <a:prstGeom prst="rect">
            <a:avLst/>
          </a:prstGeom>
        </p:spPr>
      </p:pic>
    </p:spTree>
  </p:cSld>
  <p:clrMapOvr>
    <a:masterClrMapping/>
  </p:clrMapOvr>
  <p:transition advClick="0" advTm="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4"/>
                                        </p:tgtEl>
                                      </p:cBhvr>
                                    </p:cmd>
                                  </p:childTnLst>
                                </p:cTn>
                              </p:par>
                              <p:par>
                                <p:cTn id="7" presetID="16" presetClass="entr" presetSubtype="21"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barn(inVertical)">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750" fill="hold"/>
                                        <p:tgtEl>
                                          <p:spTgt spid="12"/>
                                        </p:tgtEl>
                                        <p:attrNameLst>
                                          <p:attrName>ppt_w</p:attrName>
                                        </p:attrNameLst>
                                      </p:cBhvr>
                                      <p:tavLst>
                                        <p:tav tm="0">
                                          <p:val>
                                            <p:fltVal val="0"/>
                                          </p:val>
                                        </p:tav>
                                        <p:tav tm="100000">
                                          <p:val>
                                            <p:strVal val="#ppt_w"/>
                                          </p:val>
                                        </p:tav>
                                      </p:tavLst>
                                    </p:anim>
                                    <p:anim calcmode="lin" valueType="num">
                                      <p:cBhvr>
                                        <p:cTn id="13" dur="750" fill="hold"/>
                                        <p:tgtEl>
                                          <p:spTgt spid="12"/>
                                        </p:tgtEl>
                                        <p:attrNameLst>
                                          <p:attrName>ppt_h</p:attrName>
                                        </p:attrNameLst>
                                      </p:cBhvr>
                                      <p:tavLst>
                                        <p:tav tm="0">
                                          <p:val>
                                            <p:fltVal val="0"/>
                                          </p:val>
                                        </p:tav>
                                        <p:tav tm="100000">
                                          <p:val>
                                            <p:strVal val="#ppt_h"/>
                                          </p:val>
                                        </p:tav>
                                      </p:tavLst>
                                    </p:anim>
                                    <p:animEffect transition="in" filter="fade">
                                      <p:cBhvr>
                                        <p:cTn id="14" dur="750"/>
                                        <p:tgtEl>
                                          <p:spTgt spid="12"/>
                                        </p:tgtEl>
                                      </p:cBhvr>
                                    </p:animEffect>
                                  </p:childTnLst>
                                </p:cTn>
                              </p:par>
                            </p:childTnLst>
                          </p:cTn>
                        </p:par>
                        <p:par>
                          <p:cTn id="15" fill="hold">
                            <p:stCondLst>
                              <p:cond delay="750"/>
                            </p:stCondLst>
                            <p:childTnLst>
                              <p:par>
                                <p:cTn id="16" presetID="42" presetClass="entr" presetSubtype="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mute="1" numSld="999">
                <p:cTn id="21" repeatCount="indefinite" fill="hold" display="0">
                  <p:stCondLst>
                    <p:cond delay="indefinite"/>
                  </p:stCondLst>
                  <p:endCondLst>
                    <p:cond evt="onStopAudio" delay="0">
                      <p:tgtEl>
                        <p:sldTgt/>
                      </p:tgtEl>
                    </p:cond>
                  </p:endCondLst>
                </p:cTn>
                <p:tgtEl>
                  <p:spTgt spid="14"/>
                </p:tgtEl>
              </p:cMediaNode>
            </p:audio>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9" name="组合 18"/>
          <p:cNvGrpSpPr/>
          <p:nvPr/>
        </p:nvGrpSpPr>
        <p:grpSpPr>
          <a:xfrm>
            <a:off x="288202" y="2241404"/>
            <a:ext cx="11760200" cy="5006784"/>
            <a:chOff x="254643" y="1141194"/>
            <a:chExt cx="11772260" cy="5006784"/>
          </a:xfrm>
        </p:grpSpPr>
        <p:sp>
          <p:nvSpPr>
            <p:cNvPr id="20" name="矩形 19"/>
            <p:cNvSpPr/>
            <p:nvPr/>
          </p:nvSpPr>
          <p:spPr>
            <a:xfrm>
              <a:off x="254643" y="1141194"/>
              <a:ext cx="11644132" cy="3933726"/>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i="0" u="none" strike="noStrike" kern="1200" cap="none" spc="0" normalizeH="0" baseline="0" noProof="0" dirty="0">
                <a:ln>
                  <a:noFill/>
                </a:ln>
                <a:solidFill>
                  <a:prstClr val="white"/>
                </a:solidFill>
                <a:effectLst/>
                <a:uLnTx/>
                <a:uFillTx/>
                <a:latin typeface="Montserrat" panose="00000500000000000000" charset="0"/>
                <a:ea typeface="Montserrat" panose="00000500000000000000" charset="0"/>
                <a:cs typeface="Montserrat" panose="00000500000000000000" charset="0"/>
              </a:endParaRPr>
            </a:p>
          </p:txBody>
        </p:sp>
        <p:pic>
          <p:nvPicPr>
            <p:cNvPr id="21"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flipH="1">
              <a:off x="5604244" y="-274681"/>
              <a:ext cx="1073059" cy="11772259"/>
            </a:xfrm>
            <a:prstGeom prst="rect">
              <a:avLst/>
            </a:prstGeom>
            <a:ln>
              <a:noFill/>
            </a:ln>
          </p:spPr>
        </p:pic>
      </p:grpSp>
      <p:sp>
        <p:nvSpPr>
          <p:cNvPr id="4" name="Arrow: Pentagon 2"/>
          <p:cNvSpPr/>
          <p:nvPr/>
        </p:nvSpPr>
        <p:spPr bwMode="auto">
          <a:xfrm>
            <a:off x="3013534" y="239992"/>
            <a:ext cx="6309536" cy="1761420"/>
          </a:xfrm>
          <a:prstGeom prst="homePlate">
            <a:avLst/>
          </a:prstGeom>
          <a:noFill/>
          <a:ln w="19050">
            <a:noFill/>
            <a:round/>
          </a:ln>
        </p:spPr>
        <p:txBody>
          <a:bodyPr rot="0" spcFirstLastPara="0" vert="horz" wrap="square" lIns="91419" tIns="45709" rIns="91419" bIns="45709" anchor="ctr" anchorCtr="1" forceAA="0" compatLnSpc="1">
            <a:noAutofit/>
          </a:bodyPr>
          <a:lstStyle/>
          <a:p>
            <a:pPr algn="ctr"/>
            <a:r>
              <a:rPr lang="vi-VN" altLang="zh-CN" sz="4800" b="1" dirty="0">
                <a:solidFill>
                  <a:srgbClr val="5CB9D6"/>
                </a:solidFill>
                <a:latin typeface="Times New Roman" panose="02020603050405020304" pitchFamily="18" charset="0"/>
                <a:ea typeface="Montserrat" panose="00000500000000000000" charset="0"/>
                <a:cs typeface="Times New Roman" panose="02020603050405020304" pitchFamily="18" charset="0"/>
                <a:sym typeface="+mn-lt"/>
              </a:rPr>
              <a:t>c. Viết</a:t>
            </a:r>
            <a:endParaRPr lang="zh-CN" altLang="en-US" sz="4800" b="1" dirty="0">
              <a:solidFill>
                <a:srgbClr val="5CB9D6"/>
              </a:solidFill>
              <a:latin typeface="Times New Roman" panose="02020603050405020304" pitchFamily="18" charset="0"/>
              <a:ea typeface="Montserrat" panose="00000500000000000000" charset="0"/>
              <a:cs typeface="Times New Roman" panose="02020603050405020304" pitchFamily="18" charset="0"/>
              <a:sym typeface="+mn-lt"/>
            </a:endParaRPr>
          </a:p>
        </p:txBody>
      </p:sp>
      <p:sp>
        <p:nvSpPr>
          <p:cNvPr id="2" name="Rectangle 1">
            <a:extLst>
              <a:ext uri="{FF2B5EF4-FFF2-40B4-BE49-F238E27FC236}">
                <a16:creationId xmlns:a16="http://schemas.microsoft.com/office/drawing/2014/main" id="{E7A192E8-A581-E945-8F44-779720E941AB}"/>
              </a:ext>
            </a:extLst>
          </p:cNvPr>
          <p:cNvSpPr/>
          <p:nvPr/>
        </p:nvSpPr>
        <p:spPr>
          <a:xfrm>
            <a:off x="525780" y="2312532"/>
            <a:ext cx="11155680" cy="3862596"/>
          </a:xfrm>
          <a:prstGeom prst="rect">
            <a:avLst/>
          </a:prstGeom>
        </p:spPr>
        <p:txBody>
          <a:bodyPr wrap="square">
            <a:spAutoFit/>
          </a:bodyPr>
          <a:lstStyle/>
          <a:p>
            <a:pPr algn="just"/>
            <a:r>
              <a:rPr lang="vi-VN"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Có</a:t>
            </a:r>
            <a:r>
              <a:rPr lang="vi-VN" sz="3500" dirty="0">
                <a:latin typeface="Times New Roman" panose="02020603050405020304" pitchFamily="18" charset="0"/>
                <a:cs typeface="Times New Roman" panose="02020603050405020304" pitchFamily="18" charset="0"/>
              </a:rPr>
              <a:t> thể viết tóm tắt thành một đoạn văn, trong đó có dùng lời văn của em kết hợp với việc sử dụng các từ ngữ chỉ thứ tự hoặc từ nối để gắn kết các thông tin cụ thể; hoặc có thể trình bày các thông tin chính của văn bản theo một sơ đồ nhất định.</a:t>
            </a:r>
            <a:endParaRPr lang="en-VN" sz="3500" dirty="0">
              <a:latin typeface="Times New Roman" panose="02020603050405020304" pitchFamily="18" charset="0"/>
              <a:cs typeface="Times New Roman" panose="02020603050405020304" pitchFamily="18" charset="0"/>
            </a:endParaRPr>
          </a:p>
          <a:p>
            <a:pPr algn="just"/>
            <a:r>
              <a:rPr lang="vi-VN" sz="3500" dirty="0">
                <a:latin typeface="Times New Roman" panose="02020603050405020304" pitchFamily="18" charset="0"/>
                <a:cs typeface="Times New Roman" panose="02020603050405020304" pitchFamily="18" charset="0"/>
              </a:rPr>
              <a:t>- Bản tóm tắt phải có đầy đủ các thông tin về nguyên nhân và kết quả của sự kiện. </a:t>
            </a:r>
            <a:endParaRPr lang="en-VN" sz="3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0878777"/>
      </p:ext>
    </p:extLst>
  </p:cSld>
  <p:clrMapOvr>
    <a:masterClrMapping/>
  </p:clrMapOvr>
  <p:transition advClick="0" advTm="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par>
                                <p:cTn id="12" presetID="53" presetClass="entr" presetSubtype="16"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750" fill="hold"/>
                                        <p:tgtEl>
                                          <p:spTgt spid="19"/>
                                        </p:tgtEl>
                                        <p:attrNameLst>
                                          <p:attrName>ppt_w</p:attrName>
                                        </p:attrNameLst>
                                      </p:cBhvr>
                                      <p:tavLst>
                                        <p:tav tm="0">
                                          <p:val>
                                            <p:fltVal val="0"/>
                                          </p:val>
                                        </p:tav>
                                        <p:tav tm="100000">
                                          <p:val>
                                            <p:strVal val="#ppt_w"/>
                                          </p:val>
                                        </p:tav>
                                      </p:tavLst>
                                    </p:anim>
                                    <p:anim calcmode="lin" valueType="num">
                                      <p:cBhvr>
                                        <p:cTn id="15" dur="750" fill="hold"/>
                                        <p:tgtEl>
                                          <p:spTgt spid="19"/>
                                        </p:tgtEl>
                                        <p:attrNameLst>
                                          <p:attrName>ppt_h</p:attrName>
                                        </p:attrNameLst>
                                      </p:cBhvr>
                                      <p:tavLst>
                                        <p:tav tm="0">
                                          <p:val>
                                            <p:fltVal val="0"/>
                                          </p:val>
                                        </p:tav>
                                        <p:tav tm="100000">
                                          <p:val>
                                            <p:strVal val="#ppt_h"/>
                                          </p:val>
                                        </p:tav>
                                      </p:tavLst>
                                    </p:anim>
                                    <p:animEffect transition="in" filter="fade">
                                      <p:cBhvr>
                                        <p:cTn id="16"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9" name="组合 18"/>
          <p:cNvGrpSpPr/>
          <p:nvPr/>
        </p:nvGrpSpPr>
        <p:grpSpPr>
          <a:xfrm>
            <a:off x="288202" y="2241404"/>
            <a:ext cx="11760200" cy="5006784"/>
            <a:chOff x="254643" y="1141194"/>
            <a:chExt cx="11772260" cy="5006784"/>
          </a:xfrm>
        </p:grpSpPr>
        <p:sp>
          <p:nvSpPr>
            <p:cNvPr id="20" name="矩形 19"/>
            <p:cNvSpPr/>
            <p:nvPr/>
          </p:nvSpPr>
          <p:spPr>
            <a:xfrm>
              <a:off x="254643" y="1141194"/>
              <a:ext cx="11644132" cy="3933726"/>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i="0" u="none" strike="noStrike" kern="1200" cap="none" spc="0" normalizeH="0" baseline="0" noProof="0" dirty="0">
                <a:ln>
                  <a:noFill/>
                </a:ln>
                <a:solidFill>
                  <a:prstClr val="white"/>
                </a:solidFill>
                <a:effectLst/>
                <a:uLnTx/>
                <a:uFillTx/>
                <a:latin typeface="Montserrat" panose="00000500000000000000" charset="0"/>
                <a:ea typeface="Montserrat" panose="00000500000000000000" charset="0"/>
                <a:cs typeface="Montserrat" panose="00000500000000000000" charset="0"/>
              </a:endParaRPr>
            </a:p>
          </p:txBody>
        </p:sp>
        <p:pic>
          <p:nvPicPr>
            <p:cNvPr id="21"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flipH="1">
              <a:off x="5604244" y="-274681"/>
              <a:ext cx="1073059" cy="11772259"/>
            </a:xfrm>
            <a:prstGeom prst="rect">
              <a:avLst/>
            </a:prstGeom>
            <a:ln>
              <a:noFill/>
            </a:ln>
          </p:spPr>
        </p:pic>
      </p:grpSp>
      <p:sp>
        <p:nvSpPr>
          <p:cNvPr id="4" name="Arrow: Pentagon 2"/>
          <p:cNvSpPr/>
          <p:nvPr/>
        </p:nvSpPr>
        <p:spPr bwMode="auto">
          <a:xfrm>
            <a:off x="2470697" y="239992"/>
            <a:ext cx="7250606" cy="1761420"/>
          </a:xfrm>
          <a:prstGeom prst="homePlate">
            <a:avLst/>
          </a:prstGeom>
          <a:noFill/>
          <a:ln w="19050">
            <a:noFill/>
            <a:round/>
          </a:ln>
        </p:spPr>
        <p:txBody>
          <a:bodyPr rot="0" spcFirstLastPara="0" vert="horz" wrap="square" lIns="91419" tIns="45709" rIns="91419" bIns="45709" anchor="ctr" anchorCtr="1" forceAA="0" compatLnSpc="1">
            <a:noAutofit/>
          </a:bodyPr>
          <a:lstStyle/>
          <a:p>
            <a:pPr algn="ctr"/>
            <a:r>
              <a:rPr lang="vi-VN" altLang="zh-CN" sz="4800" b="1" dirty="0">
                <a:solidFill>
                  <a:srgbClr val="5CB9D6"/>
                </a:solidFill>
                <a:latin typeface="Times New Roman" panose="02020603050405020304" pitchFamily="18" charset="0"/>
                <a:ea typeface="Montserrat" panose="00000500000000000000" charset="0"/>
                <a:cs typeface="Times New Roman" panose="02020603050405020304" pitchFamily="18" charset="0"/>
                <a:sym typeface="+mn-lt"/>
              </a:rPr>
              <a:t>d. Kiểm tra và chỉnh sửa</a:t>
            </a:r>
            <a:endParaRPr lang="zh-CN" altLang="en-US" sz="4800" b="1" dirty="0">
              <a:solidFill>
                <a:srgbClr val="5CB9D6"/>
              </a:solidFill>
              <a:latin typeface="Times New Roman" panose="02020603050405020304" pitchFamily="18" charset="0"/>
              <a:ea typeface="Montserrat" panose="00000500000000000000" charset="0"/>
              <a:cs typeface="Times New Roman" panose="02020603050405020304" pitchFamily="18" charset="0"/>
              <a:sym typeface="+mn-lt"/>
            </a:endParaRPr>
          </a:p>
        </p:txBody>
      </p:sp>
      <p:sp>
        <p:nvSpPr>
          <p:cNvPr id="2" name="Rectangle 1">
            <a:extLst>
              <a:ext uri="{FF2B5EF4-FFF2-40B4-BE49-F238E27FC236}">
                <a16:creationId xmlns:a16="http://schemas.microsoft.com/office/drawing/2014/main" id="{E7A192E8-A581-E945-8F44-779720E941AB}"/>
              </a:ext>
            </a:extLst>
          </p:cNvPr>
          <p:cNvSpPr/>
          <p:nvPr/>
        </p:nvSpPr>
        <p:spPr>
          <a:xfrm>
            <a:off x="526463" y="2573264"/>
            <a:ext cx="11155680" cy="3084114"/>
          </a:xfrm>
          <a:prstGeom prst="rect">
            <a:avLst/>
          </a:prstGeom>
        </p:spPr>
        <p:txBody>
          <a:bodyPr wrap="square">
            <a:spAutoFit/>
          </a:bodyPr>
          <a:lstStyle/>
          <a:p>
            <a:pPr>
              <a:lnSpc>
                <a:spcPct val="150000"/>
              </a:lnSpc>
            </a:pPr>
            <a:r>
              <a:rPr lang="vi-VN" sz="4500" dirty="0">
                <a:latin typeface="Times New Roman" panose="02020603050405020304" pitchFamily="18" charset="0"/>
                <a:cs typeface="Times New Roman" panose="02020603050405020304" pitchFamily="18" charset="0"/>
              </a:rPr>
              <a:t>- Đọc lại bản tóm tắt</a:t>
            </a:r>
            <a:endParaRPr lang="en-VN" sz="4500" dirty="0">
              <a:latin typeface="Times New Roman" panose="02020603050405020304" pitchFamily="18" charset="0"/>
              <a:cs typeface="Times New Roman" panose="02020603050405020304" pitchFamily="18" charset="0"/>
            </a:endParaRPr>
          </a:p>
          <a:p>
            <a:pPr>
              <a:lnSpc>
                <a:spcPct val="150000"/>
              </a:lnSpc>
            </a:pPr>
            <a:r>
              <a:rPr lang="vi-VN" sz="4500" dirty="0">
                <a:latin typeface="Times New Roman" panose="02020603050405020304" pitchFamily="18" charset="0"/>
                <a:cs typeface="Times New Roman" panose="02020603050405020304" pitchFamily="18" charset="0"/>
              </a:rPr>
              <a:t>- Xem xét, phát hiện và sửa các lỗi về nội dung và hình thức của bản tóm tắt.</a:t>
            </a:r>
            <a:endParaRPr lang="en-VN" sz="4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87036054"/>
      </p:ext>
    </p:extLst>
  </p:cSld>
  <p:clrMapOvr>
    <a:masterClrMapping/>
  </p:clrMapOvr>
  <p:transition advClick="0" advTm="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par>
                                <p:cTn id="12" presetID="53" presetClass="entr" presetSubtype="16"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750" fill="hold"/>
                                        <p:tgtEl>
                                          <p:spTgt spid="19"/>
                                        </p:tgtEl>
                                        <p:attrNameLst>
                                          <p:attrName>ppt_w</p:attrName>
                                        </p:attrNameLst>
                                      </p:cBhvr>
                                      <p:tavLst>
                                        <p:tav tm="0">
                                          <p:val>
                                            <p:fltVal val="0"/>
                                          </p:val>
                                        </p:tav>
                                        <p:tav tm="100000">
                                          <p:val>
                                            <p:strVal val="#ppt_w"/>
                                          </p:val>
                                        </p:tav>
                                      </p:tavLst>
                                    </p:anim>
                                    <p:anim calcmode="lin" valueType="num">
                                      <p:cBhvr>
                                        <p:cTn id="15" dur="750" fill="hold"/>
                                        <p:tgtEl>
                                          <p:spTgt spid="19"/>
                                        </p:tgtEl>
                                        <p:attrNameLst>
                                          <p:attrName>ppt_h</p:attrName>
                                        </p:attrNameLst>
                                      </p:cBhvr>
                                      <p:tavLst>
                                        <p:tav tm="0">
                                          <p:val>
                                            <p:fltVal val="0"/>
                                          </p:val>
                                        </p:tav>
                                        <p:tav tm="100000">
                                          <p:val>
                                            <p:strVal val="#ppt_h"/>
                                          </p:val>
                                        </p:tav>
                                      </p:tavLst>
                                    </p:anim>
                                    <p:animEffect transition="in" filter="fade">
                                      <p:cBhvr>
                                        <p:cTn id="16"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组合 9"/>
          <p:cNvGrpSpPr/>
          <p:nvPr/>
        </p:nvGrpSpPr>
        <p:grpSpPr>
          <a:xfrm>
            <a:off x="3056721" y="558800"/>
            <a:ext cx="6078558" cy="7279792"/>
            <a:chOff x="254643" y="1141194"/>
            <a:chExt cx="11772260" cy="5006784"/>
          </a:xfrm>
        </p:grpSpPr>
        <p:sp>
          <p:nvSpPr>
            <p:cNvPr id="11" name="矩形 10"/>
            <p:cNvSpPr/>
            <p:nvPr/>
          </p:nvSpPr>
          <p:spPr>
            <a:xfrm>
              <a:off x="254643" y="1141194"/>
              <a:ext cx="11644132" cy="3933726"/>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ontserrat" panose="00000500000000000000" charset="0"/>
                <a:cs typeface="Times New Roman" panose="02020603050405020304" pitchFamily="18" charset="0"/>
              </a:endParaRPr>
            </a:p>
          </p:txBody>
        </p:sp>
        <p:pic>
          <p:nvPicPr>
            <p:cNvPr id="12"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flipH="1">
              <a:off x="5604244" y="-274681"/>
              <a:ext cx="1073059" cy="11772259"/>
            </a:xfrm>
            <a:prstGeom prst="rect">
              <a:avLst/>
            </a:prstGeom>
            <a:ln>
              <a:noFill/>
            </a:ln>
          </p:spPr>
        </p:pic>
      </p:grpSp>
      <p:sp>
        <p:nvSpPr>
          <p:cNvPr id="23" name="文本框 22"/>
          <p:cNvSpPr txBox="1"/>
          <p:nvPr/>
        </p:nvSpPr>
        <p:spPr>
          <a:xfrm>
            <a:off x="3173620" y="3631798"/>
            <a:ext cx="5817869" cy="706755"/>
          </a:xfrm>
          <a:prstGeom prst="rect">
            <a:avLst/>
          </a:prstGeom>
          <a:noFill/>
        </p:spPr>
        <p:txBody>
          <a:bodyPr wrap="square" rtlCol="0">
            <a:spAutoFit/>
            <a:scene3d>
              <a:camera prst="orthographicFront"/>
              <a:lightRig rig="threePt" dir="t"/>
            </a:scene3d>
            <a:sp3d contourW="12700"/>
          </a:bodyPr>
          <a:lstStyle/>
          <a:p>
            <a:pPr lvl="0" algn="ctr">
              <a:defRPr/>
            </a:pPr>
            <a:r>
              <a:rPr lang="en-US" altLang="zh-CN" sz="4000" b="1" dirty="0">
                <a:solidFill>
                  <a:srgbClr val="5CB9D6"/>
                </a:solidFill>
                <a:latin typeface="Times New Roman" panose="02020603050405020304" pitchFamily="18" charset="0"/>
                <a:ea typeface="Montserrat" panose="00000500000000000000" charset="0"/>
                <a:cs typeface="Times New Roman" panose="02020603050405020304" pitchFamily="18" charset="0"/>
              </a:rPr>
              <a:t>TRẢ BÀI</a:t>
            </a:r>
          </a:p>
        </p:txBody>
      </p:sp>
      <p:sp>
        <p:nvSpPr>
          <p:cNvPr id="14" name="平行四边形 13"/>
          <p:cNvSpPr/>
          <p:nvPr/>
        </p:nvSpPr>
        <p:spPr>
          <a:xfrm>
            <a:off x="5046990" y="2333726"/>
            <a:ext cx="2179310" cy="1004235"/>
          </a:xfrm>
          <a:prstGeom prst="parallelogram">
            <a:avLst>
              <a:gd name="adj" fmla="val 22536"/>
            </a:avLst>
          </a:prstGeom>
          <a:solidFill>
            <a:srgbClr val="5CB9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en-US" altLang="zh-CN" sz="3600" b="1" dirty="0">
                <a:solidFill>
                  <a:schemeClr val="bg1"/>
                </a:solidFill>
                <a:latin typeface="Times New Roman" panose="02020603050405020304" pitchFamily="18" charset="0"/>
                <a:ea typeface="Montserrat" panose="00000500000000000000" charset="0"/>
                <a:cs typeface="Times New Roman" panose="02020603050405020304" pitchFamily="18" charset="0"/>
              </a:rPr>
              <a:t>3</a:t>
            </a:r>
            <a:endParaRPr lang="zh-CN" altLang="en-US" sz="3600" b="1" dirty="0">
              <a:solidFill>
                <a:schemeClr val="bg1"/>
              </a:solidFill>
              <a:latin typeface="Times New Roman" panose="02020603050405020304" pitchFamily="18" charset="0"/>
              <a:ea typeface="Montserrat" panose="00000500000000000000" charset="0"/>
              <a:cs typeface="Times New Roman" panose="02020603050405020304" pitchFamily="18" charset="0"/>
            </a:endParaRPr>
          </a:p>
        </p:txBody>
      </p:sp>
    </p:spTree>
    <p:extLst>
      <p:ext uri="{BB962C8B-B14F-4D97-AF65-F5344CB8AC3E}">
        <p14:creationId xmlns:p14="http://schemas.microsoft.com/office/powerpoint/2010/main" val="2889025767"/>
      </p:ext>
    </p:extLst>
  </p:cSld>
  <p:clrMapOvr>
    <a:masterClrMapping/>
  </p:clrMapOvr>
  <p:transition advClick="0" advTm="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53"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750" fill="hold"/>
                                        <p:tgtEl>
                                          <p:spTgt spid="10"/>
                                        </p:tgtEl>
                                        <p:attrNameLst>
                                          <p:attrName>ppt_w</p:attrName>
                                        </p:attrNameLst>
                                      </p:cBhvr>
                                      <p:tavLst>
                                        <p:tav tm="0">
                                          <p:val>
                                            <p:fltVal val="0"/>
                                          </p:val>
                                        </p:tav>
                                        <p:tav tm="100000">
                                          <p:val>
                                            <p:strVal val="#ppt_w"/>
                                          </p:val>
                                        </p:tav>
                                      </p:tavLst>
                                    </p:anim>
                                    <p:anim calcmode="lin" valueType="num">
                                      <p:cBhvr>
                                        <p:cTn id="11" dur="750" fill="hold"/>
                                        <p:tgtEl>
                                          <p:spTgt spid="10"/>
                                        </p:tgtEl>
                                        <p:attrNameLst>
                                          <p:attrName>ppt_h</p:attrName>
                                        </p:attrNameLst>
                                      </p:cBhvr>
                                      <p:tavLst>
                                        <p:tav tm="0">
                                          <p:val>
                                            <p:fltVal val="0"/>
                                          </p:val>
                                        </p:tav>
                                        <p:tav tm="100000">
                                          <p:val>
                                            <p:strVal val="#ppt_h"/>
                                          </p:val>
                                        </p:tav>
                                      </p:tavLst>
                                    </p:anim>
                                    <p:animEffect transition="in" filter="fade">
                                      <p:cBhvr>
                                        <p:cTn id="12"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062951" y="1162496"/>
            <a:ext cx="4871156" cy="1245857"/>
            <a:chOff x="0" y="0"/>
            <a:chExt cx="9742312" cy="2491715"/>
          </a:xfrm>
        </p:grpSpPr>
        <p:sp>
          <p:nvSpPr>
            <p:cNvPr id="3" name="Freeform 3"/>
            <p:cNvSpPr/>
            <p:nvPr/>
          </p:nvSpPr>
          <p:spPr>
            <a:xfrm>
              <a:off x="0" y="0"/>
              <a:ext cx="9742321" cy="2491749"/>
            </a:xfrm>
            <a:custGeom>
              <a:avLst/>
              <a:gdLst/>
              <a:ahLst/>
              <a:cxnLst/>
              <a:rect l="l" t="t" r="r" b="b"/>
              <a:pathLst>
                <a:path w="9742321" h="2491749">
                  <a:moveTo>
                    <a:pt x="75219" y="0"/>
                  </a:moveTo>
                  <a:lnTo>
                    <a:pt x="9667104" y="0"/>
                  </a:lnTo>
                  <a:cubicBezTo>
                    <a:pt x="9708679" y="0"/>
                    <a:pt x="9742321" y="39467"/>
                    <a:pt x="9742321" y="88241"/>
                  </a:cubicBezTo>
                  <a:lnTo>
                    <a:pt x="9742321" y="2403521"/>
                  </a:lnTo>
                  <a:cubicBezTo>
                    <a:pt x="9742321" y="2426960"/>
                    <a:pt x="9734389" y="2449364"/>
                    <a:pt x="9720286" y="2465910"/>
                  </a:cubicBezTo>
                  <a:cubicBezTo>
                    <a:pt x="9706182" y="2482455"/>
                    <a:pt x="9687083" y="2491749"/>
                    <a:pt x="9667104" y="2491749"/>
                  </a:cubicBezTo>
                  <a:lnTo>
                    <a:pt x="75219" y="2491749"/>
                  </a:lnTo>
                  <a:cubicBezTo>
                    <a:pt x="55239" y="2491749"/>
                    <a:pt x="36140" y="2482455"/>
                    <a:pt x="22037" y="2465910"/>
                  </a:cubicBezTo>
                  <a:cubicBezTo>
                    <a:pt x="7933" y="2449364"/>
                    <a:pt x="0" y="2426960"/>
                    <a:pt x="0" y="2403521"/>
                  </a:cubicBezTo>
                  <a:lnTo>
                    <a:pt x="0" y="88241"/>
                  </a:lnTo>
                  <a:cubicBezTo>
                    <a:pt x="0" y="64802"/>
                    <a:pt x="7933" y="42397"/>
                    <a:pt x="22037" y="25852"/>
                  </a:cubicBezTo>
                  <a:cubicBezTo>
                    <a:pt x="36140" y="9307"/>
                    <a:pt x="55239" y="0"/>
                    <a:pt x="75219" y="0"/>
                  </a:cubicBezTo>
                  <a:close/>
                </a:path>
              </a:pathLst>
            </a:custGeom>
            <a:solidFill>
              <a:srgbClr val="FFFFFF"/>
            </a:solidFill>
          </p:spPr>
        </p:sp>
      </p:grpSp>
      <p:pic>
        <p:nvPicPr>
          <p:cNvPr id="5" name="Picture 5"/>
          <p:cNvPicPr>
            <a:picLocks noChangeAspect="1"/>
          </p:cNvPicPr>
          <p:nvPr/>
        </p:nvPicPr>
        <p:blipFill>
          <a:blip r:embed="rId2"/>
          <a:srcRect r="13"/>
          <a:stretch>
            <a:fillRect/>
          </a:stretch>
        </p:blipFill>
        <p:spPr>
          <a:xfrm>
            <a:off x="11788104" y="53876"/>
            <a:ext cx="703856" cy="818437"/>
          </a:xfrm>
          <a:prstGeom prst="rect">
            <a:avLst/>
          </a:prstGeom>
        </p:spPr>
      </p:pic>
      <p:pic>
        <p:nvPicPr>
          <p:cNvPr id="6" name="Picture 6"/>
          <p:cNvPicPr>
            <a:picLocks noChangeAspect="1"/>
          </p:cNvPicPr>
          <p:nvPr/>
        </p:nvPicPr>
        <p:blipFill>
          <a:blip r:embed="rId3"/>
          <a:srcRect l="22000" r="24" b="11587"/>
          <a:stretch>
            <a:fillRect/>
          </a:stretch>
        </p:blipFill>
        <p:spPr>
          <a:xfrm rot="2576013">
            <a:off x="11314619" y="6060337"/>
            <a:ext cx="1238976" cy="1417259"/>
          </a:xfrm>
          <a:prstGeom prst="rect">
            <a:avLst/>
          </a:prstGeom>
        </p:spPr>
      </p:pic>
      <p:graphicFrame>
        <p:nvGraphicFramePr>
          <p:cNvPr id="7" name="Table 7"/>
          <p:cNvGraphicFramePr>
            <a:graphicFrameLocks noGrp="1"/>
          </p:cNvGraphicFramePr>
          <p:nvPr>
            <p:extLst>
              <p:ext uri="{D42A27DB-BD31-4B8C-83A1-F6EECF244321}">
                <p14:modId xmlns:p14="http://schemas.microsoft.com/office/powerpoint/2010/main" val="447228795"/>
              </p:ext>
            </p:extLst>
          </p:nvPr>
        </p:nvGraphicFramePr>
        <p:xfrm>
          <a:off x="257888" y="1358575"/>
          <a:ext cx="11324533" cy="4140850"/>
        </p:xfrm>
        <a:graphic>
          <a:graphicData uri="http://schemas.openxmlformats.org/drawingml/2006/table">
            <a:tbl>
              <a:tblPr/>
              <a:tblGrid>
                <a:gridCol w="9100920">
                  <a:extLst>
                    <a:ext uri="{9D8B030D-6E8A-4147-A177-3AD203B41FA5}">
                      <a16:colId xmlns:a16="http://schemas.microsoft.com/office/drawing/2014/main" val="20000"/>
                    </a:ext>
                  </a:extLst>
                </a:gridCol>
                <a:gridCol w="1115693">
                  <a:extLst>
                    <a:ext uri="{9D8B030D-6E8A-4147-A177-3AD203B41FA5}">
                      <a16:colId xmlns:a16="http://schemas.microsoft.com/office/drawing/2014/main" val="20001"/>
                    </a:ext>
                  </a:extLst>
                </a:gridCol>
                <a:gridCol w="1107920">
                  <a:extLst>
                    <a:ext uri="{9D8B030D-6E8A-4147-A177-3AD203B41FA5}">
                      <a16:colId xmlns:a16="http://schemas.microsoft.com/office/drawing/2014/main" val="20002"/>
                    </a:ext>
                  </a:extLst>
                </a:gridCol>
              </a:tblGrid>
              <a:tr h="828170">
                <a:tc>
                  <a:txBody>
                    <a:bodyPr/>
                    <a:lstStyle/>
                    <a:p>
                      <a:pPr algn="ctr">
                        <a:lnSpc>
                          <a:spcPts val="4439"/>
                        </a:lnSpc>
                        <a:defRPr/>
                      </a:pPr>
                      <a:r>
                        <a:rPr lang="en-US" sz="2500" b="1" dirty="0">
                          <a:solidFill>
                            <a:srgbClr val="2C2760"/>
                          </a:solidFill>
                          <a:latin typeface="Roboto Condensed Bold"/>
                        </a:rPr>
                        <a:t>BẢNG KIỂM VĂN BẢN THÔNG TIN</a:t>
                      </a:r>
                      <a:endParaRPr lang="en-US" sz="700" b="1" dirty="0"/>
                    </a:p>
                  </a:txBody>
                  <a:tcPr marL="60960" marR="60960" marT="60960" marB="60960" anchor="ctr">
                    <a:lnL w="14288" cap="flat" cmpd="sng" algn="ctr">
                      <a:solidFill>
                        <a:srgbClr val="6E5773"/>
                      </a:solidFill>
                      <a:prstDash val="solid"/>
                      <a:round/>
                      <a:headEnd type="none" w="med" len="med"/>
                      <a:tailEnd type="none" w="med" len="med"/>
                    </a:lnL>
                    <a:lnR w="14288" cap="flat" cmpd="sng" algn="ctr">
                      <a:solidFill>
                        <a:srgbClr val="6E5773"/>
                      </a:solidFill>
                      <a:prstDash val="solid"/>
                      <a:round/>
                      <a:headEnd type="none" w="med" len="med"/>
                      <a:tailEnd type="none" w="med" len="med"/>
                    </a:lnR>
                    <a:lnT w="14288" cap="flat" cmpd="sng" algn="ctr">
                      <a:solidFill>
                        <a:srgbClr val="6E5773"/>
                      </a:solidFill>
                      <a:prstDash val="solid"/>
                      <a:round/>
                      <a:headEnd type="none" w="med" len="med"/>
                      <a:tailEnd type="none" w="med" len="med"/>
                    </a:lnT>
                    <a:lnB w="14288" cap="flat" cmpd="sng" algn="ctr">
                      <a:solidFill>
                        <a:srgbClr val="6E5773"/>
                      </a:solidFill>
                      <a:prstDash val="solid"/>
                      <a:round/>
                      <a:headEnd type="none" w="med" len="med"/>
                      <a:tailEnd type="none" w="med" len="med"/>
                    </a:lnB>
                    <a:solidFill>
                      <a:srgbClr val="CBCAF4"/>
                    </a:solidFill>
                  </a:tcPr>
                </a:tc>
                <a:tc>
                  <a:txBody>
                    <a:bodyPr/>
                    <a:lstStyle/>
                    <a:p>
                      <a:pPr algn="ctr">
                        <a:lnSpc>
                          <a:spcPts val="4439"/>
                        </a:lnSpc>
                        <a:defRPr/>
                      </a:pPr>
                      <a:r>
                        <a:rPr lang="en-US" sz="2500" b="1">
                          <a:solidFill>
                            <a:srgbClr val="2C2760"/>
                          </a:solidFill>
                          <a:latin typeface="Roboto Condensed Bold"/>
                        </a:rPr>
                        <a:t>Đạt</a:t>
                      </a:r>
                      <a:endParaRPr lang="en-US" sz="700" b="1"/>
                    </a:p>
                  </a:txBody>
                  <a:tcPr marL="60960" marR="60960" marT="60960" marB="60960" anchor="ctr">
                    <a:lnL w="14288" cap="flat" cmpd="sng" algn="ctr">
                      <a:solidFill>
                        <a:srgbClr val="6E5773"/>
                      </a:solidFill>
                      <a:prstDash val="solid"/>
                      <a:round/>
                      <a:headEnd type="none" w="med" len="med"/>
                      <a:tailEnd type="none" w="med" len="med"/>
                    </a:lnL>
                    <a:lnR w="14288" cap="flat" cmpd="sng" algn="ctr">
                      <a:solidFill>
                        <a:srgbClr val="6E5773"/>
                      </a:solidFill>
                      <a:prstDash val="solid"/>
                      <a:round/>
                      <a:headEnd type="none" w="med" len="med"/>
                      <a:tailEnd type="none" w="med" len="med"/>
                    </a:lnR>
                    <a:lnT w="14288" cap="flat" cmpd="sng" algn="ctr">
                      <a:solidFill>
                        <a:srgbClr val="6E5773"/>
                      </a:solidFill>
                      <a:prstDash val="solid"/>
                      <a:round/>
                      <a:headEnd type="none" w="med" len="med"/>
                      <a:tailEnd type="none" w="med" len="med"/>
                    </a:lnT>
                    <a:lnB w="14288" cap="flat" cmpd="sng" algn="ctr">
                      <a:solidFill>
                        <a:srgbClr val="6E5773"/>
                      </a:solidFill>
                      <a:prstDash val="solid"/>
                      <a:round/>
                      <a:headEnd type="none" w="med" len="med"/>
                      <a:tailEnd type="none" w="med" len="med"/>
                    </a:lnB>
                    <a:solidFill>
                      <a:srgbClr val="CBCAF4"/>
                    </a:solidFill>
                  </a:tcPr>
                </a:tc>
                <a:tc>
                  <a:txBody>
                    <a:bodyPr/>
                    <a:lstStyle/>
                    <a:p>
                      <a:pPr algn="ctr">
                        <a:lnSpc>
                          <a:spcPts val="4439"/>
                        </a:lnSpc>
                        <a:defRPr/>
                      </a:pPr>
                      <a:r>
                        <a:rPr lang="en-US" sz="2500" b="1">
                          <a:solidFill>
                            <a:srgbClr val="2C2760"/>
                          </a:solidFill>
                          <a:latin typeface="Roboto Condensed Bold"/>
                        </a:rPr>
                        <a:t>KĐ</a:t>
                      </a:r>
                      <a:endParaRPr lang="en-US" sz="700" b="1"/>
                    </a:p>
                  </a:txBody>
                  <a:tcPr marL="60960" marR="60960" marT="60960" marB="60960" anchor="ctr">
                    <a:lnL w="14288" cap="flat" cmpd="sng" algn="ctr">
                      <a:solidFill>
                        <a:srgbClr val="6E5773"/>
                      </a:solidFill>
                      <a:prstDash val="solid"/>
                      <a:round/>
                      <a:headEnd type="none" w="med" len="med"/>
                      <a:tailEnd type="none" w="med" len="med"/>
                    </a:lnL>
                    <a:lnR w="14288" cap="flat" cmpd="sng" algn="ctr">
                      <a:solidFill>
                        <a:srgbClr val="6E5773"/>
                      </a:solidFill>
                      <a:prstDash val="solid"/>
                      <a:round/>
                      <a:headEnd type="none" w="med" len="med"/>
                      <a:tailEnd type="none" w="med" len="med"/>
                    </a:lnR>
                    <a:lnT w="14288" cap="flat" cmpd="sng" algn="ctr">
                      <a:solidFill>
                        <a:srgbClr val="6E5773"/>
                      </a:solidFill>
                      <a:prstDash val="solid"/>
                      <a:round/>
                      <a:headEnd type="none" w="med" len="med"/>
                      <a:tailEnd type="none" w="med" len="med"/>
                    </a:lnT>
                    <a:lnB w="14288" cap="flat" cmpd="sng" algn="ctr">
                      <a:solidFill>
                        <a:srgbClr val="6E5773"/>
                      </a:solidFill>
                      <a:prstDash val="solid"/>
                      <a:round/>
                      <a:headEnd type="none" w="med" len="med"/>
                      <a:tailEnd type="none" w="med" len="med"/>
                    </a:lnB>
                    <a:solidFill>
                      <a:srgbClr val="CBCAF4"/>
                    </a:solidFill>
                  </a:tcPr>
                </a:tc>
                <a:extLst>
                  <a:ext uri="{0D108BD9-81ED-4DB2-BD59-A6C34878D82A}">
                    <a16:rowId xmlns:a16="http://schemas.microsoft.com/office/drawing/2014/main" val="10000"/>
                  </a:ext>
                </a:extLst>
              </a:tr>
              <a:tr h="828170">
                <a:tc>
                  <a:txBody>
                    <a:bodyPr/>
                    <a:lstStyle/>
                    <a:p>
                      <a:pPr algn="just">
                        <a:lnSpc>
                          <a:spcPts val="4439"/>
                        </a:lnSpc>
                        <a:defRPr/>
                      </a:pPr>
                      <a:r>
                        <a:rPr lang="en-US" sz="2500">
                          <a:solidFill>
                            <a:srgbClr val="2C2760"/>
                          </a:solidFill>
                          <a:latin typeface="Roboto Condensed"/>
                        </a:rPr>
                        <a:t>Nội dung đúng với văn bản gốc</a:t>
                      </a:r>
                      <a:endParaRPr lang="en-US" sz="700"/>
                    </a:p>
                  </a:txBody>
                  <a:tcPr marL="60960" marR="60960" marT="60960" marB="60960" anchor="ctr">
                    <a:lnL w="14288" cap="flat" cmpd="sng" algn="ctr">
                      <a:solidFill>
                        <a:srgbClr val="6E5773"/>
                      </a:solidFill>
                      <a:prstDash val="solid"/>
                      <a:round/>
                      <a:headEnd type="none" w="med" len="med"/>
                      <a:tailEnd type="none" w="med" len="med"/>
                    </a:lnL>
                    <a:lnR w="14288" cap="flat" cmpd="sng" algn="ctr">
                      <a:solidFill>
                        <a:srgbClr val="6E5773"/>
                      </a:solidFill>
                      <a:prstDash val="solid"/>
                      <a:round/>
                      <a:headEnd type="none" w="med" len="med"/>
                      <a:tailEnd type="none" w="med" len="med"/>
                    </a:lnR>
                    <a:lnT w="14288" cap="flat" cmpd="sng" algn="ctr">
                      <a:solidFill>
                        <a:srgbClr val="6E5773"/>
                      </a:solidFill>
                      <a:prstDash val="solid"/>
                      <a:round/>
                      <a:headEnd type="none" w="med" len="med"/>
                      <a:tailEnd type="none" w="med" len="med"/>
                    </a:lnT>
                    <a:lnB w="14288" cap="flat" cmpd="sng" algn="ctr">
                      <a:solidFill>
                        <a:srgbClr val="6E5773"/>
                      </a:solidFill>
                      <a:prstDash val="solid"/>
                      <a:round/>
                      <a:headEnd type="none" w="med" len="med"/>
                      <a:tailEnd type="none" w="med" len="med"/>
                    </a:lnB>
                    <a:solidFill>
                      <a:srgbClr val="FFFFFF"/>
                    </a:solidFill>
                  </a:tcPr>
                </a:tc>
                <a:tc>
                  <a:txBody>
                    <a:bodyPr/>
                    <a:lstStyle/>
                    <a:p>
                      <a:pPr algn="l">
                        <a:lnSpc>
                          <a:spcPts val="5179"/>
                        </a:lnSpc>
                        <a:defRPr/>
                      </a:pPr>
                      <a:endParaRPr lang="en-US" sz="700"/>
                    </a:p>
                  </a:txBody>
                  <a:tcPr marL="60960" marR="60960" marT="60960" marB="60960" anchor="ctr">
                    <a:lnL w="14288" cap="flat" cmpd="sng" algn="ctr">
                      <a:solidFill>
                        <a:srgbClr val="6E5773"/>
                      </a:solidFill>
                      <a:prstDash val="solid"/>
                      <a:round/>
                      <a:headEnd type="none" w="med" len="med"/>
                      <a:tailEnd type="none" w="med" len="med"/>
                    </a:lnL>
                    <a:lnR w="14288" cap="flat" cmpd="sng" algn="ctr">
                      <a:solidFill>
                        <a:srgbClr val="6E5773"/>
                      </a:solidFill>
                      <a:prstDash val="solid"/>
                      <a:round/>
                      <a:headEnd type="none" w="med" len="med"/>
                      <a:tailEnd type="none" w="med" len="med"/>
                    </a:lnR>
                    <a:lnT w="14288" cap="flat" cmpd="sng" algn="ctr">
                      <a:solidFill>
                        <a:srgbClr val="6E5773"/>
                      </a:solidFill>
                      <a:prstDash val="solid"/>
                      <a:round/>
                      <a:headEnd type="none" w="med" len="med"/>
                      <a:tailEnd type="none" w="med" len="med"/>
                    </a:lnT>
                    <a:lnB w="14288" cap="flat" cmpd="sng" algn="ctr">
                      <a:solidFill>
                        <a:srgbClr val="6E5773"/>
                      </a:solidFill>
                      <a:prstDash val="solid"/>
                      <a:round/>
                      <a:headEnd type="none" w="med" len="med"/>
                      <a:tailEnd type="none" w="med" len="med"/>
                    </a:lnB>
                    <a:solidFill>
                      <a:srgbClr val="FFFFFF"/>
                    </a:solidFill>
                  </a:tcPr>
                </a:tc>
                <a:tc>
                  <a:txBody>
                    <a:bodyPr/>
                    <a:lstStyle/>
                    <a:p>
                      <a:pPr algn="l">
                        <a:lnSpc>
                          <a:spcPts val="5179"/>
                        </a:lnSpc>
                        <a:defRPr/>
                      </a:pPr>
                      <a:endParaRPr lang="en-US" sz="700"/>
                    </a:p>
                  </a:txBody>
                  <a:tcPr marL="60960" marR="60960" marT="60960" marB="60960" anchor="ctr">
                    <a:lnL w="14288" cap="flat" cmpd="sng" algn="ctr">
                      <a:solidFill>
                        <a:srgbClr val="6E5773"/>
                      </a:solidFill>
                      <a:prstDash val="solid"/>
                      <a:round/>
                      <a:headEnd type="none" w="med" len="med"/>
                      <a:tailEnd type="none" w="med" len="med"/>
                    </a:lnL>
                    <a:lnR w="14288" cap="flat" cmpd="sng" algn="ctr">
                      <a:solidFill>
                        <a:srgbClr val="6E5773"/>
                      </a:solidFill>
                      <a:prstDash val="solid"/>
                      <a:round/>
                      <a:headEnd type="none" w="med" len="med"/>
                      <a:tailEnd type="none" w="med" len="med"/>
                    </a:lnR>
                    <a:lnT w="14288" cap="flat" cmpd="sng" algn="ctr">
                      <a:solidFill>
                        <a:srgbClr val="6E5773"/>
                      </a:solidFill>
                      <a:prstDash val="solid"/>
                      <a:round/>
                      <a:headEnd type="none" w="med" len="med"/>
                      <a:tailEnd type="none" w="med" len="med"/>
                    </a:lnT>
                    <a:lnB w="14288" cap="flat" cmpd="sng" algn="ctr">
                      <a:solidFill>
                        <a:srgbClr val="6E5773"/>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828170">
                <a:tc>
                  <a:txBody>
                    <a:bodyPr/>
                    <a:lstStyle/>
                    <a:p>
                      <a:pPr algn="just">
                        <a:lnSpc>
                          <a:spcPts val="4439"/>
                        </a:lnSpc>
                        <a:defRPr/>
                      </a:pPr>
                      <a:r>
                        <a:rPr lang="en-US" sz="2500">
                          <a:solidFill>
                            <a:srgbClr val="2C2760"/>
                          </a:solidFill>
                          <a:latin typeface="Roboto Condensed"/>
                        </a:rPr>
                        <a:t>Trình bày được những ý chính, những điểm quan trọng của văn bản gốc</a:t>
                      </a:r>
                      <a:endParaRPr lang="en-US" sz="700"/>
                    </a:p>
                  </a:txBody>
                  <a:tcPr marL="60960" marR="60960" marT="60960" marB="60960" anchor="ctr">
                    <a:lnL w="14288" cap="flat" cmpd="sng" algn="ctr">
                      <a:solidFill>
                        <a:srgbClr val="6E5773"/>
                      </a:solidFill>
                      <a:prstDash val="solid"/>
                      <a:round/>
                      <a:headEnd type="none" w="med" len="med"/>
                      <a:tailEnd type="none" w="med" len="med"/>
                    </a:lnL>
                    <a:lnR w="14288" cap="flat" cmpd="sng" algn="ctr">
                      <a:solidFill>
                        <a:srgbClr val="6E5773"/>
                      </a:solidFill>
                      <a:prstDash val="solid"/>
                      <a:round/>
                      <a:headEnd type="none" w="med" len="med"/>
                      <a:tailEnd type="none" w="med" len="med"/>
                    </a:lnR>
                    <a:lnT w="14288" cap="flat" cmpd="sng" algn="ctr">
                      <a:solidFill>
                        <a:srgbClr val="6E5773"/>
                      </a:solidFill>
                      <a:prstDash val="solid"/>
                      <a:round/>
                      <a:headEnd type="none" w="med" len="med"/>
                      <a:tailEnd type="none" w="med" len="med"/>
                    </a:lnT>
                    <a:lnB w="14288" cap="flat" cmpd="sng" algn="ctr">
                      <a:solidFill>
                        <a:srgbClr val="6E5773"/>
                      </a:solidFill>
                      <a:prstDash val="solid"/>
                      <a:round/>
                      <a:headEnd type="none" w="med" len="med"/>
                      <a:tailEnd type="none" w="med" len="med"/>
                    </a:lnB>
                    <a:solidFill>
                      <a:srgbClr val="FFFFFF"/>
                    </a:solidFill>
                  </a:tcPr>
                </a:tc>
                <a:tc>
                  <a:txBody>
                    <a:bodyPr/>
                    <a:lstStyle/>
                    <a:p>
                      <a:pPr algn="l">
                        <a:lnSpc>
                          <a:spcPts val="5179"/>
                        </a:lnSpc>
                        <a:defRPr/>
                      </a:pPr>
                      <a:endParaRPr lang="en-US" sz="700"/>
                    </a:p>
                  </a:txBody>
                  <a:tcPr marL="60960" marR="60960" marT="60960" marB="60960" anchor="ctr">
                    <a:lnL w="14288" cap="flat" cmpd="sng" algn="ctr">
                      <a:solidFill>
                        <a:srgbClr val="6E5773"/>
                      </a:solidFill>
                      <a:prstDash val="solid"/>
                      <a:round/>
                      <a:headEnd type="none" w="med" len="med"/>
                      <a:tailEnd type="none" w="med" len="med"/>
                    </a:lnL>
                    <a:lnR w="14288" cap="flat" cmpd="sng" algn="ctr">
                      <a:solidFill>
                        <a:srgbClr val="6E5773"/>
                      </a:solidFill>
                      <a:prstDash val="solid"/>
                      <a:round/>
                      <a:headEnd type="none" w="med" len="med"/>
                      <a:tailEnd type="none" w="med" len="med"/>
                    </a:lnR>
                    <a:lnT w="14288" cap="flat" cmpd="sng" algn="ctr">
                      <a:solidFill>
                        <a:srgbClr val="6E5773"/>
                      </a:solidFill>
                      <a:prstDash val="solid"/>
                      <a:round/>
                      <a:headEnd type="none" w="med" len="med"/>
                      <a:tailEnd type="none" w="med" len="med"/>
                    </a:lnT>
                    <a:lnB w="14288" cap="flat" cmpd="sng" algn="ctr">
                      <a:solidFill>
                        <a:srgbClr val="6E5773"/>
                      </a:solidFill>
                      <a:prstDash val="solid"/>
                      <a:round/>
                      <a:headEnd type="none" w="med" len="med"/>
                      <a:tailEnd type="none" w="med" len="med"/>
                    </a:lnB>
                    <a:solidFill>
                      <a:srgbClr val="FFFFFF"/>
                    </a:solidFill>
                  </a:tcPr>
                </a:tc>
                <a:tc>
                  <a:txBody>
                    <a:bodyPr/>
                    <a:lstStyle/>
                    <a:p>
                      <a:pPr algn="l">
                        <a:lnSpc>
                          <a:spcPts val="5179"/>
                        </a:lnSpc>
                        <a:defRPr/>
                      </a:pPr>
                      <a:endParaRPr lang="en-US" sz="700"/>
                    </a:p>
                  </a:txBody>
                  <a:tcPr marL="60960" marR="60960" marT="60960" marB="60960" anchor="ctr">
                    <a:lnL w="14288" cap="flat" cmpd="sng" algn="ctr">
                      <a:solidFill>
                        <a:srgbClr val="6E5773"/>
                      </a:solidFill>
                      <a:prstDash val="solid"/>
                      <a:round/>
                      <a:headEnd type="none" w="med" len="med"/>
                      <a:tailEnd type="none" w="med" len="med"/>
                    </a:lnL>
                    <a:lnR w="14288" cap="flat" cmpd="sng" algn="ctr">
                      <a:solidFill>
                        <a:srgbClr val="6E5773"/>
                      </a:solidFill>
                      <a:prstDash val="solid"/>
                      <a:round/>
                      <a:headEnd type="none" w="med" len="med"/>
                      <a:tailEnd type="none" w="med" len="med"/>
                    </a:lnR>
                    <a:lnT w="14288" cap="flat" cmpd="sng" algn="ctr">
                      <a:solidFill>
                        <a:srgbClr val="6E5773"/>
                      </a:solidFill>
                      <a:prstDash val="solid"/>
                      <a:round/>
                      <a:headEnd type="none" w="med" len="med"/>
                      <a:tailEnd type="none" w="med" len="med"/>
                    </a:lnT>
                    <a:lnB w="14288" cap="flat" cmpd="sng" algn="ctr">
                      <a:solidFill>
                        <a:srgbClr val="6E5773"/>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828170">
                <a:tc>
                  <a:txBody>
                    <a:bodyPr/>
                    <a:lstStyle/>
                    <a:p>
                      <a:pPr algn="just">
                        <a:lnSpc>
                          <a:spcPts val="4439"/>
                        </a:lnSpc>
                        <a:defRPr/>
                      </a:pPr>
                      <a:r>
                        <a:rPr lang="en-US" sz="2500">
                          <a:solidFill>
                            <a:srgbClr val="2C2760"/>
                          </a:solidFill>
                          <a:latin typeface="Roboto Condensed"/>
                        </a:rPr>
                        <a:t>Sử dụng những từ ngữ, mốc thời gian quan trọng của văn bản gốc</a:t>
                      </a:r>
                      <a:endParaRPr lang="en-US" sz="700"/>
                    </a:p>
                  </a:txBody>
                  <a:tcPr marL="60960" marR="60960" marT="60960" marB="60960" anchor="ctr">
                    <a:lnL w="14288" cap="flat" cmpd="sng" algn="ctr">
                      <a:solidFill>
                        <a:srgbClr val="6E5773"/>
                      </a:solidFill>
                      <a:prstDash val="solid"/>
                      <a:round/>
                      <a:headEnd type="none" w="med" len="med"/>
                      <a:tailEnd type="none" w="med" len="med"/>
                    </a:lnL>
                    <a:lnR w="14288" cap="flat" cmpd="sng" algn="ctr">
                      <a:solidFill>
                        <a:srgbClr val="6E5773"/>
                      </a:solidFill>
                      <a:prstDash val="solid"/>
                      <a:round/>
                      <a:headEnd type="none" w="med" len="med"/>
                      <a:tailEnd type="none" w="med" len="med"/>
                    </a:lnR>
                    <a:lnT w="14288" cap="flat" cmpd="sng" algn="ctr">
                      <a:solidFill>
                        <a:srgbClr val="6E5773"/>
                      </a:solidFill>
                      <a:prstDash val="solid"/>
                      <a:round/>
                      <a:headEnd type="none" w="med" len="med"/>
                      <a:tailEnd type="none" w="med" len="med"/>
                    </a:lnT>
                    <a:lnB w="14288" cap="flat" cmpd="sng" algn="ctr">
                      <a:solidFill>
                        <a:srgbClr val="6E5773"/>
                      </a:solidFill>
                      <a:prstDash val="solid"/>
                      <a:round/>
                      <a:headEnd type="none" w="med" len="med"/>
                      <a:tailEnd type="none" w="med" len="med"/>
                    </a:lnB>
                    <a:solidFill>
                      <a:srgbClr val="FFFFFF"/>
                    </a:solidFill>
                  </a:tcPr>
                </a:tc>
                <a:tc>
                  <a:txBody>
                    <a:bodyPr/>
                    <a:lstStyle/>
                    <a:p>
                      <a:pPr algn="l">
                        <a:lnSpc>
                          <a:spcPts val="5179"/>
                        </a:lnSpc>
                        <a:defRPr/>
                      </a:pPr>
                      <a:endParaRPr lang="en-US" sz="700"/>
                    </a:p>
                  </a:txBody>
                  <a:tcPr marL="60960" marR="60960" marT="60960" marB="60960" anchor="ctr">
                    <a:lnL w="14288" cap="flat" cmpd="sng" algn="ctr">
                      <a:solidFill>
                        <a:srgbClr val="6E5773"/>
                      </a:solidFill>
                      <a:prstDash val="solid"/>
                      <a:round/>
                      <a:headEnd type="none" w="med" len="med"/>
                      <a:tailEnd type="none" w="med" len="med"/>
                    </a:lnL>
                    <a:lnR w="14288" cap="flat" cmpd="sng" algn="ctr">
                      <a:solidFill>
                        <a:srgbClr val="6E5773"/>
                      </a:solidFill>
                      <a:prstDash val="solid"/>
                      <a:round/>
                      <a:headEnd type="none" w="med" len="med"/>
                      <a:tailEnd type="none" w="med" len="med"/>
                    </a:lnR>
                    <a:lnT w="14288" cap="flat" cmpd="sng" algn="ctr">
                      <a:solidFill>
                        <a:srgbClr val="6E5773"/>
                      </a:solidFill>
                      <a:prstDash val="solid"/>
                      <a:round/>
                      <a:headEnd type="none" w="med" len="med"/>
                      <a:tailEnd type="none" w="med" len="med"/>
                    </a:lnT>
                    <a:lnB w="14288" cap="flat" cmpd="sng" algn="ctr">
                      <a:solidFill>
                        <a:srgbClr val="6E5773"/>
                      </a:solidFill>
                      <a:prstDash val="solid"/>
                      <a:round/>
                      <a:headEnd type="none" w="med" len="med"/>
                      <a:tailEnd type="none" w="med" len="med"/>
                    </a:lnB>
                    <a:solidFill>
                      <a:srgbClr val="FFFFFF"/>
                    </a:solidFill>
                  </a:tcPr>
                </a:tc>
                <a:tc>
                  <a:txBody>
                    <a:bodyPr/>
                    <a:lstStyle/>
                    <a:p>
                      <a:pPr algn="l">
                        <a:lnSpc>
                          <a:spcPts val="5179"/>
                        </a:lnSpc>
                        <a:defRPr/>
                      </a:pPr>
                      <a:endParaRPr lang="en-US" sz="700"/>
                    </a:p>
                  </a:txBody>
                  <a:tcPr marL="60960" marR="60960" marT="60960" marB="60960" anchor="ctr">
                    <a:lnL w="14288" cap="flat" cmpd="sng" algn="ctr">
                      <a:solidFill>
                        <a:srgbClr val="6E5773"/>
                      </a:solidFill>
                      <a:prstDash val="solid"/>
                      <a:round/>
                      <a:headEnd type="none" w="med" len="med"/>
                      <a:tailEnd type="none" w="med" len="med"/>
                    </a:lnL>
                    <a:lnR w="14288" cap="flat" cmpd="sng" algn="ctr">
                      <a:solidFill>
                        <a:srgbClr val="6E5773"/>
                      </a:solidFill>
                      <a:prstDash val="solid"/>
                      <a:round/>
                      <a:headEnd type="none" w="med" len="med"/>
                      <a:tailEnd type="none" w="med" len="med"/>
                    </a:lnR>
                    <a:lnT w="14288" cap="flat" cmpd="sng" algn="ctr">
                      <a:solidFill>
                        <a:srgbClr val="6E5773"/>
                      </a:solidFill>
                      <a:prstDash val="solid"/>
                      <a:round/>
                      <a:headEnd type="none" w="med" len="med"/>
                      <a:tailEnd type="none" w="med" len="med"/>
                    </a:lnT>
                    <a:lnB w="14288" cap="flat" cmpd="sng" algn="ctr">
                      <a:solidFill>
                        <a:srgbClr val="6E5773"/>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828170">
                <a:tc>
                  <a:txBody>
                    <a:bodyPr/>
                    <a:lstStyle/>
                    <a:p>
                      <a:pPr algn="just">
                        <a:lnSpc>
                          <a:spcPts val="4439"/>
                        </a:lnSpc>
                        <a:defRPr/>
                      </a:pPr>
                      <a:r>
                        <a:rPr lang="en-US" sz="2500">
                          <a:solidFill>
                            <a:srgbClr val="2C2760"/>
                          </a:solidFill>
                          <a:latin typeface="Roboto Condensed"/>
                        </a:rPr>
                        <a:t>Đảm bảo yêu cầu về chính tả, diễn đạt</a:t>
                      </a:r>
                      <a:endParaRPr lang="en-US" sz="700"/>
                    </a:p>
                  </a:txBody>
                  <a:tcPr marL="60960" marR="60960" marT="60960" marB="60960" anchor="ctr">
                    <a:lnL w="14288" cap="flat" cmpd="sng" algn="ctr">
                      <a:solidFill>
                        <a:srgbClr val="6E5773"/>
                      </a:solidFill>
                      <a:prstDash val="solid"/>
                      <a:round/>
                      <a:headEnd type="none" w="med" len="med"/>
                      <a:tailEnd type="none" w="med" len="med"/>
                    </a:lnL>
                    <a:lnR w="14288" cap="flat" cmpd="sng" algn="ctr">
                      <a:solidFill>
                        <a:srgbClr val="6E5773"/>
                      </a:solidFill>
                      <a:prstDash val="solid"/>
                      <a:round/>
                      <a:headEnd type="none" w="med" len="med"/>
                      <a:tailEnd type="none" w="med" len="med"/>
                    </a:lnR>
                    <a:lnT w="14288" cap="flat" cmpd="sng" algn="ctr">
                      <a:solidFill>
                        <a:srgbClr val="6E5773"/>
                      </a:solidFill>
                      <a:prstDash val="solid"/>
                      <a:round/>
                      <a:headEnd type="none" w="med" len="med"/>
                      <a:tailEnd type="none" w="med" len="med"/>
                    </a:lnT>
                    <a:lnB w="14288" cap="flat" cmpd="sng" algn="ctr">
                      <a:solidFill>
                        <a:srgbClr val="6E5773"/>
                      </a:solidFill>
                      <a:prstDash val="solid"/>
                      <a:round/>
                      <a:headEnd type="none" w="med" len="med"/>
                      <a:tailEnd type="none" w="med" len="med"/>
                    </a:lnB>
                    <a:solidFill>
                      <a:srgbClr val="FFFFFF"/>
                    </a:solidFill>
                  </a:tcPr>
                </a:tc>
                <a:tc>
                  <a:txBody>
                    <a:bodyPr/>
                    <a:lstStyle/>
                    <a:p>
                      <a:pPr algn="l">
                        <a:lnSpc>
                          <a:spcPts val="5179"/>
                        </a:lnSpc>
                        <a:defRPr/>
                      </a:pPr>
                      <a:endParaRPr lang="en-US" sz="700"/>
                    </a:p>
                  </a:txBody>
                  <a:tcPr marL="60960" marR="60960" marT="60960" marB="60960" anchor="ctr">
                    <a:lnL w="14288" cap="flat" cmpd="sng" algn="ctr">
                      <a:solidFill>
                        <a:srgbClr val="6E5773"/>
                      </a:solidFill>
                      <a:prstDash val="solid"/>
                      <a:round/>
                      <a:headEnd type="none" w="med" len="med"/>
                      <a:tailEnd type="none" w="med" len="med"/>
                    </a:lnL>
                    <a:lnR w="14288" cap="flat" cmpd="sng" algn="ctr">
                      <a:solidFill>
                        <a:srgbClr val="6E5773"/>
                      </a:solidFill>
                      <a:prstDash val="solid"/>
                      <a:round/>
                      <a:headEnd type="none" w="med" len="med"/>
                      <a:tailEnd type="none" w="med" len="med"/>
                    </a:lnR>
                    <a:lnT w="14288" cap="flat" cmpd="sng" algn="ctr">
                      <a:solidFill>
                        <a:srgbClr val="6E5773"/>
                      </a:solidFill>
                      <a:prstDash val="solid"/>
                      <a:round/>
                      <a:headEnd type="none" w="med" len="med"/>
                      <a:tailEnd type="none" w="med" len="med"/>
                    </a:lnT>
                    <a:lnB w="14288" cap="flat" cmpd="sng" algn="ctr">
                      <a:solidFill>
                        <a:srgbClr val="6E5773"/>
                      </a:solidFill>
                      <a:prstDash val="solid"/>
                      <a:round/>
                      <a:headEnd type="none" w="med" len="med"/>
                      <a:tailEnd type="none" w="med" len="med"/>
                    </a:lnB>
                    <a:solidFill>
                      <a:srgbClr val="FFFFFF"/>
                    </a:solidFill>
                  </a:tcPr>
                </a:tc>
                <a:tc>
                  <a:txBody>
                    <a:bodyPr/>
                    <a:lstStyle/>
                    <a:p>
                      <a:pPr algn="l">
                        <a:lnSpc>
                          <a:spcPts val="5179"/>
                        </a:lnSpc>
                        <a:defRPr/>
                      </a:pPr>
                      <a:endParaRPr lang="en-US" sz="700" dirty="0"/>
                    </a:p>
                  </a:txBody>
                  <a:tcPr marL="60960" marR="60960" marT="60960" marB="60960" anchor="ctr">
                    <a:lnL w="14288" cap="flat" cmpd="sng" algn="ctr">
                      <a:solidFill>
                        <a:srgbClr val="6E5773"/>
                      </a:solidFill>
                      <a:prstDash val="solid"/>
                      <a:round/>
                      <a:headEnd type="none" w="med" len="med"/>
                      <a:tailEnd type="none" w="med" len="med"/>
                    </a:lnL>
                    <a:lnR w="14288" cap="flat" cmpd="sng" algn="ctr">
                      <a:solidFill>
                        <a:srgbClr val="6E5773"/>
                      </a:solidFill>
                      <a:prstDash val="solid"/>
                      <a:round/>
                      <a:headEnd type="none" w="med" len="med"/>
                      <a:tailEnd type="none" w="med" len="med"/>
                    </a:lnR>
                    <a:lnT w="14288" cap="flat" cmpd="sng" algn="ctr">
                      <a:solidFill>
                        <a:srgbClr val="6E5773"/>
                      </a:solidFill>
                      <a:prstDash val="solid"/>
                      <a:round/>
                      <a:headEnd type="none" w="med" len="med"/>
                      <a:tailEnd type="none" w="med" len="med"/>
                    </a:lnT>
                    <a:lnB w="14288" cap="flat" cmpd="sng" algn="ctr">
                      <a:solidFill>
                        <a:srgbClr val="6E5773"/>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bl>
          </a:graphicData>
        </a:graphic>
      </p:graphicFrame>
      <p:pic>
        <p:nvPicPr>
          <p:cNvPr id="12" name="Picture 12"/>
          <p:cNvPicPr>
            <a:picLocks noChangeAspect="1"/>
          </p:cNvPicPr>
          <p:nvPr/>
        </p:nvPicPr>
        <p:blipFill>
          <a:blip r:embed="rId4"/>
          <a:srcRect l="44787" t="44858" r="18"/>
          <a:stretch>
            <a:fillRect/>
          </a:stretch>
        </p:blipFill>
        <p:spPr>
          <a:xfrm>
            <a:off x="10742401" y="6367867"/>
            <a:ext cx="763799" cy="802199"/>
          </a:xfrm>
          <a:prstGeom prst="rect">
            <a:avLst/>
          </a:prstGeom>
        </p:spPr>
      </p:pic>
      <p:sp>
        <p:nvSpPr>
          <p:cNvPr id="14" name="TextBox 14"/>
          <p:cNvSpPr txBox="1"/>
          <p:nvPr/>
        </p:nvSpPr>
        <p:spPr>
          <a:xfrm>
            <a:off x="-199855" y="563486"/>
            <a:ext cx="6426200" cy="795089"/>
          </a:xfrm>
          <a:prstGeom prst="rect">
            <a:avLst/>
          </a:prstGeom>
        </p:spPr>
        <p:txBody>
          <a:bodyPr lIns="0" tIns="0" rIns="0" bIns="0" rtlCol="0" anchor="t">
            <a:spAutoFit/>
          </a:bodyPr>
          <a:lstStyle/>
          <a:p>
            <a:pPr algn="ctr">
              <a:lnSpc>
                <a:spcPts val="6160"/>
              </a:lnSpc>
            </a:pPr>
            <a:r>
              <a:rPr lang="en-US" sz="5134">
                <a:solidFill>
                  <a:srgbClr val="E8451D"/>
                </a:solidFill>
                <a:latin typeface="#9Slide05 VL Fadilla"/>
              </a:rPr>
              <a:t>Bảng </a:t>
            </a:r>
            <a:r>
              <a:rPr lang="en-US" sz="5134" dirty="0" err="1">
                <a:solidFill>
                  <a:srgbClr val="E8451D"/>
                </a:solidFill>
                <a:latin typeface="#9Slide05 VL Fadilla"/>
              </a:rPr>
              <a:t>kiểm</a:t>
            </a:r>
            <a:r>
              <a:rPr lang="en-US" sz="5134" dirty="0">
                <a:solidFill>
                  <a:srgbClr val="E8451D"/>
                </a:solidFill>
                <a:latin typeface="#9Slide05 VL Fadilla"/>
              </a:rPr>
              <a:t> </a:t>
            </a:r>
            <a:r>
              <a:rPr lang="en-US" sz="5134" dirty="0" err="1">
                <a:solidFill>
                  <a:srgbClr val="E8451D"/>
                </a:solidFill>
                <a:latin typeface="#9Slide05 VL Fadilla"/>
              </a:rPr>
              <a:t>tham</a:t>
            </a:r>
            <a:r>
              <a:rPr lang="en-US" sz="5134" dirty="0">
                <a:solidFill>
                  <a:srgbClr val="E8451D"/>
                </a:solidFill>
                <a:latin typeface="#9Slide05 VL Fadilla"/>
              </a:rPr>
              <a:t> </a:t>
            </a:r>
            <a:r>
              <a:rPr lang="en-US" sz="5134" dirty="0" err="1">
                <a:solidFill>
                  <a:srgbClr val="E8451D"/>
                </a:solidFill>
                <a:latin typeface="#9Slide05 VL Fadilla"/>
              </a:rPr>
              <a:t>khảo</a:t>
            </a:r>
            <a:endParaRPr lang="en-US" sz="5134" dirty="0">
              <a:solidFill>
                <a:srgbClr val="E8451D"/>
              </a:solidFill>
              <a:latin typeface="#9Slide05 VL Fadilla"/>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par>
                                <p:cTn id="15" presetID="16" presetClass="entr" presetSubtype="21"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422F163-3135-47E0-8776-1672D4C69C58}"/>
              </a:ext>
            </a:extLst>
          </p:cNvPr>
          <p:cNvGraphicFramePr>
            <a:graphicFrameLocks noGrp="1"/>
          </p:cNvGraphicFramePr>
          <p:nvPr>
            <p:extLst>
              <p:ext uri="{D42A27DB-BD31-4B8C-83A1-F6EECF244321}">
                <p14:modId xmlns:p14="http://schemas.microsoft.com/office/powerpoint/2010/main" val="1676780509"/>
              </p:ext>
            </p:extLst>
          </p:nvPr>
        </p:nvGraphicFramePr>
        <p:xfrm>
          <a:off x="299035" y="639619"/>
          <a:ext cx="11593929" cy="5930998"/>
        </p:xfrm>
        <a:graphic>
          <a:graphicData uri="http://schemas.openxmlformats.org/drawingml/2006/table">
            <a:tbl>
              <a:tblPr firstRow="1" firstCol="1" bandRow="1">
                <a:tableStyleId>{5C22544A-7EE6-4342-B048-85BDC9FD1C3A}</a:tableStyleId>
              </a:tblPr>
              <a:tblGrid>
                <a:gridCol w="2116399">
                  <a:extLst>
                    <a:ext uri="{9D8B030D-6E8A-4147-A177-3AD203B41FA5}">
                      <a16:colId xmlns:a16="http://schemas.microsoft.com/office/drawing/2014/main" val="651133480"/>
                    </a:ext>
                  </a:extLst>
                </a:gridCol>
                <a:gridCol w="6253118">
                  <a:extLst>
                    <a:ext uri="{9D8B030D-6E8A-4147-A177-3AD203B41FA5}">
                      <a16:colId xmlns:a16="http://schemas.microsoft.com/office/drawing/2014/main" val="1382147885"/>
                    </a:ext>
                  </a:extLst>
                </a:gridCol>
                <a:gridCol w="3224412">
                  <a:extLst>
                    <a:ext uri="{9D8B030D-6E8A-4147-A177-3AD203B41FA5}">
                      <a16:colId xmlns:a16="http://schemas.microsoft.com/office/drawing/2014/main" val="1606863222"/>
                    </a:ext>
                  </a:extLst>
                </a:gridCol>
              </a:tblGrid>
              <a:tr h="339279">
                <a:tc>
                  <a:txBody>
                    <a:bodyPr/>
                    <a:lstStyle/>
                    <a:p>
                      <a:pPr>
                        <a:lnSpc>
                          <a:spcPct val="107000"/>
                        </a:lnSpc>
                        <a:spcAft>
                          <a:spcPts val="800"/>
                        </a:spcAft>
                      </a:pPr>
                      <a:r>
                        <a:rPr lang="en-US" sz="2000">
                          <a:effectLst/>
                          <a:latin typeface="Times New Roman" panose="02020603050405020304" pitchFamily="18" charset="0"/>
                          <a:cs typeface="Times New Roman" panose="02020603050405020304" pitchFamily="18" charset="0"/>
                        </a:rPr>
                        <a:t>Tên phát minh</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077" marR="46077"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Nguyên nhân</a:t>
                      </a:r>
                      <a:r>
                        <a:rPr lang="vi-VN" sz="2000">
                          <a:effectLst/>
                          <a:latin typeface="Times New Roman" panose="02020603050405020304" pitchFamily="18" charset="0"/>
                          <a:cs typeface="Times New Roman" panose="02020603050405020304" pitchFamily="18" charset="0"/>
                        </a:rPr>
                        <a:t> </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077" marR="46077"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Kết quả</a:t>
                      </a:r>
                      <a:r>
                        <a:rPr lang="vi-VN" sz="2000">
                          <a:effectLst/>
                          <a:latin typeface="Times New Roman" panose="02020603050405020304" pitchFamily="18" charset="0"/>
                          <a:cs typeface="Times New Roman" panose="02020603050405020304" pitchFamily="18" charset="0"/>
                        </a:rPr>
                        <a:t> </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077" marR="46077" marT="0" marB="0"/>
                </a:tc>
                <a:extLst>
                  <a:ext uri="{0D108BD9-81ED-4DB2-BD59-A6C34878D82A}">
                    <a16:rowId xmlns:a16="http://schemas.microsoft.com/office/drawing/2014/main" val="785163102"/>
                  </a:ext>
                </a:extLst>
              </a:tr>
              <a:tr h="1430866">
                <a:tc>
                  <a:txBody>
                    <a:bodyPr/>
                    <a:lstStyle/>
                    <a:p>
                      <a:pPr>
                        <a:lnSpc>
                          <a:spcPct val="107000"/>
                        </a:lnSpc>
                        <a:spcAft>
                          <a:spcPts val="800"/>
                        </a:spcAft>
                      </a:pPr>
                      <a:r>
                        <a:rPr lang="en-US" sz="2000">
                          <a:effectLst/>
                          <a:latin typeface="Times New Roman" panose="02020603050405020304" pitchFamily="18" charset="0"/>
                          <a:cs typeface="Times New Roman" panose="02020603050405020304" pitchFamily="18" charset="0"/>
                        </a:rPr>
                        <a:t>1. Đất nặn</a:t>
                      </a:r>
                      <a:endParaRPr lang="en-US" sz="1600">
                        <a:effectLst/>
                        <a:latin typeface="Times New Roman" panose="02020603050405020304" pitchFamily="18" charset="0"/>
                        <a:cs typeface="Times New Roman" panose="02020603050405020304" pitchFamily="18" charset="0"/>
                      </a:endParaRPr>
                    </a:p>
                    <a:p>
                      <a:pPr>
                        <a:lnSpc>
                          <a:spcPct val="107000"/>
                        </a:lnSpc>
                        <a:spcAft>
                          <a:spcPts val="800"/>
                        </a:spcAft>
                      </a:pPr>
                      <a:r>
                        <a:rPr lang="en-US" sz="2000">
                          <a:effectLst/>
                          <a:latin typeface="Times New Roman" panose="02020603050405020304" pitchFamily="18" charset="0"/>
                          <a:cs typeface="Times New Roman" panose="02020603050405020304" pitchFamily="18" charset="0"/>
                        </a:rPr>
                        <a:t> </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077" marR="46077" marT="0" marB="0"/>
                </a:tc>
                <a:tc>
                  <a:txBody>
                    <a:bodyPr/>
                    <a:lstStyle/>
                    <a:p>
                      <a:pPr>
                        <a:lnSpc>
                          <a:spcPct val="107000"/>
                        </a:lnSpc>
                        <a:spcAft>
                          <a:spcPts val="800"/>
                        </a:spcAft>
                      </a:pPr>
                      <a:r>
                        <a:rPr lang="vi-VN" sz="2000">
                          <a:effectLst/>
                          <a:latin typeface="Times New Roman" panose="02020603050405020304" pitchFamily="18" charset="0"/>
                          <a:cs typeface="Times New Roman" panose="02020603050405020304" pitchFamily="18" charset="0"/>
                        </a:rPr>
                        <a:t>Người dân thay vì sử dụng than, củi để nấu và sưởi ấm thì họ chuyển sang dùng ga khiến ông thua lỗ và nhớ về bài học chỉ dạy ông cách sử dụng bột nhão mô phỏng độ dẻo của đất sét.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077" marR="46077" marT="0" marB="0"/>
                </a:tc>
                <a:tc>
                  <a:txBody>
                    <a:bodyPr/>
                    <a:lstStyle/>
                    <a:p>
                      <a:pPr>
                        <a:lnSpc>
                          <a:spcPct val="107000"/>
                        </a:lnSpc>
                        <a:spcAft>
                          <a:spcPts val="800"/>
                        </a:spcAft>
                      </a:pPr>
                      <a:r>
                        <a:rPr lang="vi-VN" sz="2000">
                          <a:effectLst/>
                          <a:latin typeface="Times New Roman" panose="02020603050405020304" pitchFamily="18" charset="0"/>
                          <a:cs typeface="Times New Roman" panose="02020603050405020304" pitchFamily="18" charset="0"/>
                        </a:rPr>
                        <a:t>Trở thành loại đồ chơi cho trẻ em với nhiều màu sắc hấp dẫn thu về hàng triệu đô la Mỹ.</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077" marR="46077" marT="0" marB="0"/>
                </a:tc>
                <a:extLst>
                  <a:ext uri="{0D108BD9-81ED-4DB2-BD59-A6C34878D82A}">
                    <a16:rowId xmlns:a16="http://schemas.microsoft.com/office/drawing/2014/main" val="3663974581"/>
                  </a:ext>
                </a:extLst>
              </a:tr>
              <a:tr h="1067004">
                <a:tc>
                  <a:txBody>
                    <a:bodyPr/>
                    <a:lstStyle/>
                    <a:p>
                      <a:pPr>
                        <a:lnSpc>
                          <a:spcPct val="107000"/>
                        </a:lnSpc>
                        <a:spcAft>
                          <a:spcPts val="800"/>
                        </a:spcAft>
                      </a:pPr>
                      <a:r>
                        <a:rPr lang="en-US" sz="2000">
                          <a:effectLst/>
                          <a:latin typeface="Times New Roman" panose="02020603050405020304" pitchFamily="18" charset="0"/>
                          <a:cs typeface="Times New Roman" panose="02020603050405020304" pitchFamily="18" charset="0"/>
                        </a:rPr>
                        <a:t>2. Kem que </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077" marR="46077" marT="0" marB="0"/>
                </a:tc>
                <a:tc>
                  <a:txBody>
                    <a:bodyPr/>
                    <a:lstStyle/>
                    <a:p>
                      <a:pPr>
                        <a:lnSpc>
                          <a:spcPct val="107000"/>
                        </a:lnSpc>
                        <a:spcAft>
                          <a:spcPts val="800"/>
                        </a:spcAft>
                      </a:pPr>
                      <a:r>
                        <a:rPr lang="vi-VN" sz="2000">
                          <a:effectLst/>
                          <a:latin typeface="Times New Roman" panose="02020603050405020304" pitchFamily="18" charset="0"/>
                          <a:cs typeface="Times New Roman" panose="02020603050405020304" pitchFamily="18" charset="0"/>
                        </a:rPr>
                        <a:t>Ép-pơ-xơn vô tình dung chiếc que trộn bột soda khô và nước lại với nhau trong một cái cốc để đùa nghịch và để quên ngoài trời.</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077" marR="46077" marT="0" marB="0"/>
                </a:tc>
                <a:tc>
                  <a:txBody>
                    <a:bodyPr/>
                    <a:lstStyle/>
                    <a:p>
                      <a:pPr>
                        <a:lnSpc>
                          <a:spcPct val="107000"/>
                        </a:lnSpc>
                        <a:spcAft>
                          <a:spcPts val="800"/>
                        </a:spcAft>
                      </a:pPr>
                      <a:r>
                        <a:rPr lang="vi-VN" sz="2000">
                          <a:effectLst/>
                          <a:latin typeface="Times New Roman" panose="02020603050405020304" pitchFamily="18" charset="0"/>
                          <a:cs typeface="Times New Roman" panose="02020603050405020304" pitchFamily="18" charset="0"/>
                        </a:rPr>
                        <a:t>Trở thành sản phẩm bán chạy nhất mọi thời đại khi hè đến.</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077" marR="46077" marT="0" marB="0"/>
                </a:tc>
                <a:extLst>
                  <a:ext uri="{0D108BD9-81ED-4DB2-BD59-A6C34878D82A}">
                    <a16:rowId xmlns:a16="http://schemas.microsoft.com/office/drawing/2014/main" val="3913806165"/>
                  </a:ext>
                </a:extLst>
              </a:tr>
              <a:tr h="1185768">
                <a:tc>
                  <a:txBody>
                    <a:bodyPr/>
                    <a:lstStyle/>
                    <a:p>
                      <a:pPr>
                        <a:lnSpc>
                          <a:spcPct val="107000"/>
                        </a:lnSpc>
                        <a:spcAft>
                          <a:spcPts val="800"/>
                        </a:spcAft>
                      </a:pPr>
                      <a:r>
                        <a:rPr lang="en-US" sz="2000">
                          <a:effectLst/>
                          <a:latin typeface="Times New Roman" panose="02020603050405020304" pitchFamily="18" charset="0"/>
                          <a:cs typeface="Times New Roman" panose="02020603050405020304" pitchFamily="18" charset="0"/>
                        </a:rPr>
                        <a:t>3. Lát khoai tây chiên</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077" marR="46077" marT="0" marB="0"/>
                </a:tc>
                <a:tc>
                  <a:txBody>
                    <a:bodyPr/>
                    <a:lstStyle/>
                    <a:p>
                      <a:pPr>
                        <a:lnSpc>
                          <a:spcPct val="107000"/>
                        </a:lnSpc>
                        <a:spcAft>
                          <a:spcPts val="800"/>
                        </a:spcAft>
                      </a:pPr>
                      <a:r>
                        <a:rPr lang="en-US" sz="2000">
                          <a:effectLst/>
                          <a:latin typeface="Times New Roman" panose="02020603050405020304" pitchFamily="18" charset="0"/>
                          <a:cs typeface="Times New Roman" panose="02020603050405020304" pitchFamily="18" charset="0"/>
                        </a:rPr>
                        <a:t>Crăm đã mất bình tĩnh khi khách hàng liên tục gửi lại món ăn và cắt lát khoai mỏng đến nỗi không thể mỏng hơn và chiên chúng khô cứng.</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077" marR="46077" marT="0" marB="0"/>
                </a:tc>
                <a:tc>
                  <a:txBody>
                    <a:bodyPr/>
                    <a:lstStyle/>
                    <a:p>
                      <a:pPr>
                        <a:lnSpc>
                          <a:spcPct val="107000"/>
                        </a:lnSpc>
                        <a:spcAft>
                          <a:spcPts val="800"/>
                        </a:spcAft>
                      </a:pPr>
                      <a:r>
                        <a:rPr lang="en-US" sz="2000">
                          <a:effectLst/>
                          <a:latin typeface="Times New Roman" panose="02020603050405020304" pitchFamily="18" charset="0"/>
                          <a:cs typeface="Times New Roman" panose="02020603050405020304" pitchFamily="18" charset="0"/>
                        </a:rPr>
                        <a:t>Nhiều người thích nó và đặt mua rất nhiều.</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077" marR="46077" marT="0" marB="0"/>
                </a:tc>
                <a:extLst>
                  <a:ext uri="{0D108BD9-81ED-4DB2-BD59-A6C34878D82A}">
                    <a16:rowId xmlns:a16="http://schemas.microsoft.com/office/drawing/2014/main" val="2796243664"/>
                  </a:ext>
                </a:extLst>
              </a:tr>
              <a:tr h="1908081">
                <a:tc>
                  <a:txBody>
                    <a:bodyPr/>
                    <a:lstStyle/>
                    <a:p>
                      <a:pPr>
                        <a:lnSpc>
                          <a:spcPct val="107000"/>
                        </a:lnSpc>
                        <a:spcAft>
                          <a:spcPts val="800"/>
                        </a:spcAft>
                      </a:pPr>
                      <a:r>
                        <a:rPr lang="en-US" sz="2000">
                          <a:effectLst/>
                          <a:latin typeface="Times New Roman" panose="02020603050405020304" pitchFamily="18" charset="0"/>
                          <a:cs typeface="Times New Roman" panose="02020603050405020304" pitchFamily="18" charset="0"/>
                        </a:rPr>
                        <a:t>4. Giấy nhớ</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077" marR="46077" marT="0" marB="0"/>
                </a:tc>
                <a:tc>
                  <a:txBody>
                    <a:bodyPr/>
                    <a:lstStyle/>
                    <a:p>
                      <a:pPr algn="just">
                        <a:lnSpc>
                          <a:spcPct val="107000"/>
                        </a:lnSpc>
                        <a:spcAft>
                          <a:spcPts val="800"/>
                        </a:spcAft>
                      </a:pPr>
                      <a:r>
                        <a:rPr lang="en-US" sz="2000">
                          <a:effectLst/>
                          <a:latin typeface="Times New Roman" panose="02020603050405020304" pitchFamily="18" charset="0"/>
                          <a:cs typeface="Times New Roman" panose="02020603050405020304" pitchFamily="18" charset="0"/>
                        </a:rPr>
                        <a:t>Xin-vơ tạo ra một chất dính tạm trong phòng thí nghiệm nhưng không biết ứng dụng để làm gì.</a:t>
                      </a:r>
                      <a:endParaRPr lang="en-US" sz="1600">
                        <a:effectLst/>
                        <a:latin typeface="Times New Roman" panose="02020603050405020304" pitchFamily="18" charset="0"/>
                        <a:cs typeface="Times New Roman" panose="02020603050405020304" pitchFamily="18" charset="0"/>
                      </a:endParaRPr>
                    </a:p>
                    <a:p>
                      <a:pPr algn="just">
                        <a:lnSpc>
                          <a:spcPct val="107000"/>
                        </a:lnSpc>
                        <a:spcAft>
                          <a:spcPts val="800"/>
                        </a:spcAft>
                      </a:pPr>
                      <a:r>
                        <a:rPr lang="en-US" sz="2000">
                          <a:effectLst/>
                          <a:latin typeface="Times New Roman" panose="02020603050405020304" pitchFamily="18" charset="0"/>
                          <a:cs typeface="Times New Roman" panose="02020603050405020304" pitchFamily="18" charset="0"/>
                        </a:rPr>
                        <a:t>Vài năm sau đồng nghiệp của ông là Át Phrai đang tìm cách dán một số giấy tờ lên cuốn sách hợp ca của mình tại nhà thờ.</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077" marR="46077" marT="0" marB="0"/>
                </a:tc>
                <a:tc>
                  <a:txBody>
                    <a:bodyPr/>
                    <a:lstStyle/>
                    <a:p>
                      <a:pPr>
                        <a:lnSpc>
                          <a:spcPct val="107000"/>
                        </a:lnSpc>
                        <a:spcAft>
                          <a:spcPts val="800"/>
                        </a:spcAft>
                      </a:pPr>
                      <a:r>
                        <a:rPr lang="en-US" sz="2000">
                          <a:effectLst/>
                          <a:latin typeface="Times New Roman" panose="02020603050405020304" pitchFamily="18" charset="0"/>
                          <a:cs typeface="Times New Roman" panose="02020603050405020304" pitchFamily="18" charset="0"/>
                        </a:rPr>
                        <a:t>Ý tưởng lớn gặp nhau, giấy nhớ ra đời.</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077" marR="46077" marT="0" marB="0"/>
                </a:tc>
                <a:extLst>
                  <a:ext uri="{0D108BD9-81ED-4DB2-BD59-A6C34878D82A}">
                    <a16:rowId xmlns:a16="http://schemas.microsoft.com/office/drawing/2014/main" val="3661580700"/>
                  </a:ext>
                </a:extLst>
              </a:tr>
            </a:tbl>
          </a:graphicData>
        </a:graphic>
      </p:graphicFrame>
      <p:pic>
        <p:nvPicPr>
          <p:cNvPr id="1028" name="Picture 20487">
            <a:extLst>
              <a:ext uri="{FF2B5EF4-FFF2-40B4-BE49-F238E27FC236}">
                <a16:creationId xmlns:a16="http://schemas.microsoft.com/office/drawing/2014/main" id="{3B2D07D1-E275-4072-84C5-0437C74C51A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8635" y="1394687"/>
            <a:ext cx="1577975" cy="9906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15" descr="50 Que Kem Gỗ/Làm Kem Que/Đồ 11*1*0.2cm Loại Đẹp | Shopee Việt Nam">
            <a:extLst>
              <a:ext uri="{FF2B5EF4-FFF2-40B4-BE49-F238E27FC236}">
                <a16:creationId xmlns:a16="http://schemas.microsoft.com/office/drawing/2014/main" id="{EDABC518-88F3-4DBF-8547-4BC3675B04C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4258" y="2832999"/>
            <a:ext cx="1072565" cy="59600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0488">
            <a:extLst>
              <a:ext uri="{FF2B5EF4-FFF2-40B4-BE49-F238E27FC236}">
                <a16:creationId xmlns:a16="http://schemas.microsoft.com/office/drawing/2014/main" id="{E3BE699F-28B5-45C8-9303-581A18D0AC8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86822" y="3876712"/>
            <a:ext cx="949787" cy="718758"/>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20489">
            <a:extLst>
              <a:ext uri="{FF2B5EF4-FFF2-40B4-BE49-F238E27FC236}">
                <a16:creationId xmlns:a16="http://schemas.microsoft.com/office/drawing/2014/main" id="{E8F4BEEC-9EEC-443E-BF4D-F8AC37FF3A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9034" y="5176211"/>
            <a:ext cx="1630362" cy="13176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5">
            <a:extLst>
              <a:ext uri="{FF2B5EF4-FFF2-40B4-BE49-F238E27FC236}">
                <a16:creationId xmlns:a16="http://schemas.microsoft.com/office/drawing/2014/main" id="{B2CDBFC0-0933-484C-8F48-881F13F055D2}"/>
              </a:ext>
            </a:extLst>
          </p:cNvPr>
          <p:cNvSpPr>
            <a:spLocks noChangeArrowheads="1"/>
          </p:cNvSpPr>
          <p:nvPr/>
        </p:nvSpPr>
        <p:spPr bwMode="auto">
          <a:xfrm>
            <a:off x="758635" y="116399"/>
            <a:ext cx="1113433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Bài tóm tắt văn bản: </a:t>
            </a:r>
            <a:r>
              <a:rPr kumimoji="0" lang="en-US" altLang="en-US" sz="2800" b="1" i="0" u="none" strike="noStrike" cap="none" normalizeH="0" baseline="0">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“Những phát minh “tình cờ và bất ngờ”” trên giấy A0</a:t>
            </a:r>
            <a:endParaRPr kumimoji="0" lang="en-US" altLang="en-US" sz="28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81769427"/>
      </p:ext>
    </p:extLst>
  </p:cSld>
  <p:clrMapOvr>
    <a:masterClrMapping/>
  </p:clrMapOvr>
  <p:transition spd="slow" advClick="0" advTm="1000">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A4AF3249-237C-AC41-86CF-CF760E7F9360}"/>
              </a:ext>
            </a:extLst>
          </p:cNvPr>
          <p:cNvSpPr/>
          <p:nvPr/>
        </p:nvSpPr>
        <p:spPr>
          <a:xfrm>
            <a:off x="5450170" y="2199397"/>
            <a:ext cx="1291659" cy="1948410"/>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VN" sz="2100" dirty="0">
                <a:latin typeface="Times New Roman" panose="02020603050405020304" pitchFamily="18" charset="0"/>
                <a:cs typeface="Times New Roman" panose="02020603050405020304" pitchFamily="18" charset="0"/>
              </a:rPr>
              <a:t>Những phát minh “tình cờ và bất ngờ”</a:t>
            </a:r>
          </a:p>
        </p:txBody>
      </p:sp>
      <p:sp>
        <p:nvSpPr>
          <p:cNvPr id="3" name="Oval 2">
            <a:extLst>
              <a:ext uri="{FF2B5EF4-FFF2-40B4-BE49-F238E27FC236}">
                <a16:creationId xmlns:a16="http://schemas.microsoft.com/office/drawing/2014/main" id="{4E9C8EAB-07CF-A747-B398-B9FFE1158D6B}"/>
              </a:ext>
            </a:extLst>
          </p:cNvPr>
          <p:cNvSpPr/>
          <p:nvPr/>
        </p:nvSpPr>
        <p:spPr>
          <a:xfrm>
            <a:off x="3701663" y="1996069"/>
            <a:ext cx="1614127" cy="9144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VN" sz="2100" dirty="0">
                <a:latin typeface="Times New Roman" panose="02020603050405020304" pitchFamily="18" charset="0"/>
                <a:cs typeface="Times New Roman" panose="02020603050405020304" pitchFamily="18" charset="0"/>
              </a:rPr>
              <a:t>Đất nặn</a:t>
            </a:r>
          </a:p>
        </p:txBody>
      </p:sp>
      <p:sp>
        <p:nvSpPr>
          <p:cNvPr id="4" name="Oval 3">
            <a:extLst>
              <a:ext uri="{FF2B5EF4-FFF2-40B4-BE49-F238E27FC236}">
                <a16:creationId xmlns:a16="http://schemas.microsoft.com/office/drawing/2014/main" id="{83D1FE79-DF51-2845-912C-6F0427F33E1C}"/>
              </a:ext>
            </a:extLst>
          </p:cNvPr>
          <p:cNvSpPr/>
          <p:nvPr/>
        </p:nvSpPr>
        <p:spPr>
          <a:xfrm>
            <a:off x="7045710" y="1958121"/>
            <a:ext cx="1115103" cy="9144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VN" sz="2100" dirty="0">
                <a:latin typeface="Times New Roman" panose="02020603050405020304" pitchFamily="18" charset="0"/>
                <a:cs typeface="Times New Roman" panose="02020603050405020304" pitchFamily="18" charset="0"/>
              </a:rPr>
              <a:t>Que kem</a:t>
            </a:r>
          </a:p>
        </p:txBody>
      </p:sp>
      <p:sp>
        <p:nvSpPr>
          <p:cNvPr id="5" name="Oval 4">
            <a:extLst>
              <a:ext uri="{FF2B5EF4-FFF2-40B4-BE49-F238E27FC236}">
                <a16:creationId xmlns:a16="http://schemas.microsoft.com/office/drawing/2014/main" id="{4BC79B3C-21BF-3C48-8D51-1BBC93C31136}"/>
              </a:ext>
            </a:extLst>
          </p:cNvPr>
          <p:cNvSpPr/>
          <p:nvPr/>
        </p:nvSpPr>
        <p:spPr>
          <a:xfrm>
            <a:off x="3701662" y="3836214"/>
            <a:ext cx="1614127" cy="9144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VN" sz="2100" dirty="0">
                <a:latin typeface="Times New Roman" panose="02020603050405020304" pitchFamily="18" charset="0"/>
                <a:cs typeface="Times New Roman" panose="02020603050405020304" pitchFamily="18" charset="0"/>
              </a:rPr>
              <a:t>Giấy nhớ</a:t>
            </a:r>
          </a:p>
        </p:txBody>
      </p:sp>
      <p:sp>
        <p:nvSpPr>
          <p:cNvPr id="6" name="Oval 5">
            <a:extLst>
              <a:ext uri="{FF2B5EF4-FFF2-40B4-BE49-F238E27FC236}">
                <a16:creationId xmlns:a16="http://schemas.microsoft.com/office/drawing/2014/main" id="{9DB4F3A6-5C39-0947-8058-8A2163BF9306}"/>
              </a:ext>
            </a:extLst>
          </p:cNvPr>
          <p:cNvSpPr/>
          <p:nvPr/>
        </p:nvSpPr>
        <p:spPr>
          <a:xfrm>
            <a:off x="6810646" y="3664355"/>
            <a:ext cx="1708886" cy="9144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VN" sz="2100" dirty="0">
                <a:latin typeface="Times New Roman" panose="02020603050405020304" pitchFamily="18" charset="0"/>
                <a:cs typeface="Times New Roman" panose="02020603050405020304" pitchFamily="18" charset="0"/>
              </a:rPr>
              <a:t>Khoai tây chiên</a:t>
            </a:r>
          </a:p>
        </p:txBody>
      </p:sp>
      <p:cxnSp>
        <p:nvCxnSpPr>
          <p:cNvPr id="8" name="Straight Arrow Connector 7">
            <a:extLst>
              <a:ext uri="{FF2B5EF4-FFF2-40B4-BE49-F238E27FC236}">
                <a16:creationId xmlns:a16="http://schemas.microsoft.com/office/drawing/2014/main" id="{10B145D1-9D54-434D-8B02-31242328E2AF}"/>
              </a:ext>
            </a:extLst>
          </p:cNvPr>
          <p:cNvCxnSpPr>
            <a:cxnSpLocks/>
          </p:cNvCxnSpPr>
          <p:nvPr/>
        </p:nvCxnSpPr>
        <p:spPr>
          <a:xfrm flipV="1">
            <a:off x="6741829" y="2696925"/>
            <a:ext cx="540264" cy="504159"/>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10" name="Straight Arrow Connector 9">
            <a:extLst>
              <a:ext uri="{FF2B5EF4-FFF2-40B4-BE49-F238E27FC236}">
                <a16:creationId xmlns:a16="http://schemas.microsoft.com/office/drawing/2014/main" id="{A56CBD73-B67E-9049-8CD3-7F7263D9F3E2}"/>
              </a:ext>
            </a:extLst>
          </p:cNvPr>
          <p:cNvCxnSpPr>
            <a:cxnSpLocks/>
            <a:endCxn id="6" idx="1"/>
          </p:cNvCxnSpPr>
          <p:nvPr/>
        </p:nvCxnSpPr>
        <p:spPr>
          <a:xfrm>
            <a:off x="6741829" y="3173701"/>
            <a:ext cx="319078" cy="624565"/>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15" name="Straight Arrow Connector 14">
            <a:extLst>
              <a:ext uri="{FF2B5EF4-FFF2-40B4-BE49-F238E27FC236}">
                <a16:creationId xmlns:a16="http://schemas.microsoft.com/office/drawing/2014/main" id="{F4A87C24-D3F6-CC4E-9342-782B0FD787E1}"/>
              </a:ext>
            </a:extLst>
          </p:cNvPr>
          <p:cNvCxnSpPr>
            <a:cxnSpLocks/>
            <a:endCxn id="3" idx="5"/>
          </p:cNvCxnSpPr>
          <p:nvPr/>
        </p:nvCxnSpPr>
        <p:spPr>
          <a:xfrm flipH="1" flipV="1">
            <a:off x="5079407" y="2776558"/>
            <a:ext cx="353494" cy="504159"/>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16" name="Straight Arrow Connector 15">
            <a:extLst>
              <a:ext uri="{FF2B5EF4-FFF2-40B4-BE49-F238E27FC236}">
                <a16:creationId xmlns:a16="http://schemas.microsoft.com/office/drawing/2014/main" id="{34ACBCDA-3814-4D40-A4A6-4BB86AA32105}"/>
              </a:ext>
            </a:extLst>
          </p:cNvPr>
          <p:cNvCxnSpPr>
            <a:cxnSpLocks/>
            <a:endCxn id="5" idx="7"/>
          </p:cNvCxnSpPr>
          <p:nvPr/>
        </p:nvCxnSpPr>
        <p:spPr>
          <a:xfrm flipH="1">
            <a:off x="5079406" y="3284035"/>
            <a:ext cx="353495" cy="686090"/>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
        <p:nvSpPr>
          <p:cNvPr id="21" name="Rectangle 20">
            <a:extLst>
              <a:ext uri="{FF2B5EF4-FFF2-40B4-BE49-F238E27FC236}">
                <a16:creationId xmlns:a16="http://schemas.microsoft.com/office/drawing/2014/main" id="{ACD191BB-68FA-834D-8602-0E227CC49580}"/>
              </a:ext>
            </a:extLst>
          </p:cNvPr>
          <p:cNvSpPr/>
          <p:nvPr/>
        </p:nvSpPr>
        <p:spPr>
          <a:xfrm>
            <a:off x="4255686" y="97694"/>
            <a:ext cx="1060103" cy="1477328"/>
          </a:xfrm>
          <a:prstGeom prst="rect">
            <a:avLst/>
          </a:prstGeom>
          <a:solidFill>
            <a:schemeClr val="accent6">
              <a:lumMod val="20000"/>
              <a:lumOff val="80000"/>
            </a:schemeClr>
          </a:solidFill>
        </p:spPr>
        <p:txBody>
          <a:bodyPr wrap="square">
            <a:spAutoFit/>
          </a:bodyPr>
          <a:lstStyle/>
          <a:p>
            <a:pPr algn="just">
              <a:spcBef>
                <a:spcPts val="600"/>
              </a:spcBef>
              <a:spcAft>
                <a:spcPts val="600"/>
              </a:spcAft>
            </a:pPr>
            <a:r>
              <a:rPr lang="en-US" dirty="0" err="1">
                <a:solidFill>
                  <a:srgbClr val="000000"/>
                </a:solidFill>
                <a:latin typeface="Times New Roman" panose="02020603050405020304" pitchFamily="18" charset="0"/>
                <a:ea typeface="Calibri" panose="020F0502020204030204" pitchFamily="34" charset="0"/>
              </a:rPr>
              <a:t>Giô-sép</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Mác</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Vích-cơ</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người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Mỹ</a:t>
            </a:r>
            <a:r>
              <a:rPr lang="en-US" dirty="0">
                <a:solidFill>
                  <a:srgbClr val="000000"/>
                </a:solidFill>
                <a:latin typeface="Times New Roman" panose="02020603050405020304" pitchFamily="18" charset="0"/>
                <a:ea typeface="Calibri" panose="020F0502020204030204" pitchFamily="34" charset="0"/>
              </a:rPr>
              <a:t>.</a:t>
            </a:r>
            <a:endParaRPr lang="en-VN" dirty="0">
              <a:solidFill>
                <a:srgbClr val="000000"/>
              </a:solidFill>
              <a:latin typeface="Times New Roman" panose="02020603050405020304" pitchFamily="18" charset="0"/>
              <a:ea typeface="Calibri" panose="020F0502020204030204" pitchFamily="34" charset="0"/>
            </a:endParaRPr>
          </a:p>
        </p:txBody>
      </p:sp>
      <p:sp>
        <p:nvSpPr>
          <p:cNvPr id="22" name="Rectangle 21">
            <a:extLst>
              <a:ext uri="{FF2B5EF4-FFF2-40B4-BE49-F238E27FC236}">
                <a16:creationId xmlns:a16="http://schemas.microsoft.com/office/drawing/2014/main" id="{71099415-24E2-E74B-A3E8-E38460E9FD02}"/>
              </a:ext>
            </a:extLst>
          </p:cNvPr>
          <p:cNvSpPr/>
          <p:nvPr/>
        </p:nvSpPr>
        <p:spPr>
          <a:xfrm>
            <a:off x="166367" y="119398"/>
            <a:ext cx="3836938" cy="1200329"/>
          </a:xfrm>
          <a:prstGeom prst="rect">
            <a:avLst/>
          </a:prstGeom>
          <a:solidFill>
            <a:schemeClr val="accent6">
              <a:lumMod val="20000"/>
              <a:lumOff val="80000"/>
            </a:schemeClr>
          </a:solidFill>
        </p:spPr>
        <p:txBody>
          <a:bodyPr wrap="square">
            <a:spAutoFit/>
          </a:bodyPr>
          <a:lstStyle/>
          <a:p>
            <a:pPr algn="just">
              <a:spcBef>
                <a:spcPts val="600"/>
              </a:spcBef>
              <a:spcAft>
                <a:spcPts val="600"/>
              </a:spcAft>
            </a:pPr>
            <a:r>
              <a:rPr lang="en-US" dirty="0">
                <a:solidFill>
                  <a:srgbClr val="000000"/>
                </a:solidFill>
                <a:latin typeface="Times New Roman" panose="02020603050405020304" pitchFamily="18" charset="0"/>
                <a:ea typeface="Calibri" panose="020F0502020204030204" pitchFamily="34" charset="0"/>
              </a:rPr>
              <a:t>MĐ ban </a:t>
            </a:r>
            <a:r>
              <a:rPr lang="en-US" dirty="0" err="1">
                <a:solidFill>
                  <a:srgbClr val="000000"/>
                </a:solidFill>
                <a:latin typeface="Times New Roman" panose="02020603050405020304" pitchFamily="18" charset="0"/>
                <a:ea typeface="Calibri" panose="020F0502020204030204" pitchFamily="34" charset="0"/>
              </a:rPr>
              <a:t>đầu</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Chế</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tạo</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đất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sét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có</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công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dụng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loại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bỏ</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các</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vết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đen</a:t>
            </a:r>
            <a:r>
              <a:rPr lang="en-US" dirty="0">
                <a:solidFill>
                  <a:srgbClr val="000000"/>
                </a:solidFill>
                <a:latin typeface="Times New Roman" panose="02020603050405020304" pitchFamily="18" charset="0"/>
                <a:ea typeface="Calibri" panose="020F0502020204030204" pitchFamily="34" charset="0"/>
              </a:rPr>
              <a:t> do </a:t>
            </a:r>
            <a:r>
              <a:rPr lang="en-US" dirty="0" err="1">
                <a:solidFill>
                  <a:srgbClr val="000000"/>
                </a:solidFill>
                <a:latin typeface="Times New Roman" panose="02020603050405020304" pitchFamily="18" charset="0"/>
                <a:ea typeface="Calibri" panose="020F0502020204030204" pitchFamily="34" charset="0"/>
              </a:rPr>
              <a:t>bồ</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hóng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gây</a:t>
            </a:r>
            <a:r>
              <a:rPr lang="en-US" dirty="0">
                <a:solidFill>
                  <a:srgbClr val="000000"/>
                </a:solidFill>
                <a:latin typeface="Times New Roman" panose="02020603050405020304" pitchFamily="18" charset="0"/>
                <a:ea typeface="Calibri" panose="020F0502020204030204" pitchFamily="34" charset="0"/>
              </a:rPr>
              <a:t> ra </a:t>
            </a:r>
            <a:r>
              <a:rPr lang="en-US" dirty="0" err="1">
                <a:solidFill>
                  <a:srgbClr val="000000"/>
                </a:solidFill>
                <a:latin typeface="Times New Roman" panose="02020603050405020304" pitchFamily="18" charset="0"/>
                <a:ea typeface="Calibri" panose="020F0502020204030204" pitchFamily="34" charset="0"/>
              </a:rPr>
              <a:t>trong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những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căn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nhà</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khi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sử</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dụng</a:t>
            </a:r>
            <a:r>
              <a:rPr lang="en-US" dirty="0">
                <a:solidFill>
                  <a:srgbClr val="000000"/>
                </a:solidFill>
                <a:latin typeface="Times New Roman" panose="02020603050405020304" pitchFamily="18" charset="0"/>
                <a:ea typeface="Calibri" panose="020F0502020204030204" pitchFamily="34" charset="0"/>
              </a:rPr>
              <a:t> than, </a:t>
            </a:r>
            <a:r>
              <a:rPr lang="en-US" dirty="0" err="1">
                <a:solidFill>
                  <a:srgbClr val="000000"/>
                </a:solidFill>
                <a:latin typeface="Times New Roman" panose="02020603050405020304" pitchFamily="18" charset="0"/>
                <a:ea typeface="Calibri" panose="020F0502020204030204" pitchFamily="34" charset="0"/>
              </a:rPr>
              <a:t>củi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để</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nấu</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nướng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và</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sưởi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ấm</a:t>
            </a:r>
            <a:r>
              <a:rPr lang="en-US" dirty="0">
                <a:solidFill>
                  <a:srgbClr val="000000"/>
                </a:solidFill>
                <a:latin typeface="Times New Roman" panose="02020603050405020304" pitchFamily="18" charset="0"/>
                <a:ea typeface="Calibri" panose="020F0502020204030204" pitchFamily="34" charset="0"/>
              </a:rPr>
              <a:t>.</a:t>
            </a:r>
            <a:endParaRPr lang="en-VN" dirty="0">
              <a:solidFill>
                <a:srgbClr val="000000"/>
              </a:solidFill>
              <a:latin typeface="Times New Roman" panose="02020603050405020304" pitchFamily="18" charset="0"/>
              <a:ea typeface="Calibri" panose="020F0502020204030204" pitchFamily="34" charset="0"/>
            </a:endParaRPr>
          </a:p>
        </p:txBody>
      </p:sp>
      <p:sp>
        <p:nvSpPr>
          <p:cNvPr id="23" name="Rectangle 22">
            <a:extLst>
              <a:ext uri="{FF2B5EF4-FFF2-40B4-BE49-F238E27FC236}">
                <a16:creationId xmlns:a16="http://schemas.microsoft.com/office/drawing/2014/main" id="{91FE8568-7977-3445-A4F6-921394E8470C}"/>
              </a:ext>
            </a:extLst>
          </p:cNvPr>
          <p:cNvSpPr/>
          <p:nvPr/>
        </p:nvSpPr>
        <p:spPr>
          <a:xfrm>
            <a:off x="166367" y="1483896"/>
            <a:ext cx="3231414" cy="2585323"/>
          </a:xfrm>
          <a:prstGeom prst="rect">
            <a:avLst/>
          </a:prstGeom>
          <a:solidFill>
            <a:schemeClr val="accent6">
              <a:lumMod val="20000"/>
              <a:lumOff val="80000"/>
            </a:schemeClr>
          </a:solidFill>
        </p:spPr>
        <p:txBody>
          <a:bodyPr wrap="square">
            <a:spAutoFit/>
          </a:bodyPr>
          <a:lstStyle/>
          <a:p>
            <a:pPr algn="just">
              <a:spcBef>
                <a:spcPts val="600"/>
              </a:spcBef>
              <a:spcAft>
                <a:spcPts val="600"/>
              </a:spcAft>
            </a:pPr>
            <a:r>
              <a:rPr lang="en-US" dirty="0" err="1">
                <a:solidFill>
                  <a:srgbClr val="000000"/>
                </a:solidFill>
                <a:latin typeface="Times New Roman" panose="02020603050405020304" pitchFamily="18" charset="0"/>
                <a:ea typeface="Calibri" panose="020F0502020204030204" pitchFamily="34" charset="0"/>
              </a:rPr>
              <a:t>Diễn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biến</a:t>
            </a:r>
            <a:r>
              <a:rPr lang="en-US" dirty="0">
                <a:solidFill>
                  <a:srgbClr val="000000"/>
                </a:solidFill>
                <a:latin typeface="Times New Roman" panose="02020603050405020304" pitchFamily="18" charset="0"/>
                <a:ea typeface="Calibri" panose="020F0502020204030204" pitchFamily="34" charset="0"/>
              </a:rPr>
              <a:t> &amp; KQ: </a:t>
            </a:r>
            <a:r>
              <a:rPr lang="en-US" dirty="0" err="1">
                <a:solidFill>
                  <a:srgbClr val="000000"/>
                </a:solidFill>
                <a:latin typeface="Times New Roman" panose="02020603050405020304" pitchFamily="18" charset="0"/>
                <a:ea typeface="Calibri" panose="020F0502020204030204" pitchFamily="34" charset="0"/>
              </a:rPr>
              <a:t>Vích-cơ</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nhớ</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lại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việc</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chị</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ông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dạy</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cho</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về</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việc</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sử</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dụng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những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chất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bột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nhão</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để</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mô</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phỏng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độ</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dẻo</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của</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đất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sét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Năm</a:t>
            </a:r>
            <a:r>
              <a:rPr lang="en-US" dirty="0">
                <a:solidFill>
                  <a:srgbClr val="000000"/>
                </a:solidFill>
                <a:latin typeface="Times New Roman" panose="02020603050405020304" pitchFamily="18" charset="0"/>
                <a:ea typeface="Calibri" panose="020F0502020204030204" pitchFamily="34" charset="0"/>
              </a:rPr>
              <a:t> 1957, </a:t>
            </a:r>
            <a:r>
              <a:rPr lang="en-US" dirty="0" err="1">
                <a:solidFill>
                  <a:srgbClr val="000000"/>
                </a:solidFill>
                <a:latin typeface="Times New Roman" panose="02020603050405020304" pitchFamily="18" charset="0"/>
                <a:ea typeface="Calibri" panose="020F0502020204030204" pitchFamily="34" charset="0"/>
              </a:rPr>
              <a:t>ông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đã</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biến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thiết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kế</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trên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thành</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một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loại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đồ</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chơi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cho</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trẻ</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em</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với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nhiều</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màu</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sắc</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hấp</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dẫn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là</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đất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nặn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mang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lại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cho</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công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hàng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triệu</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đô</a:t>
            </a:r>
            <a:r>
              <a:rPr lang="en-US" dirty="0">
                <a:solidFill>
                  <a:srgbClr val="000000"/>
                </a:solidFill>
                <a:latin typeface="Times New Roman" panose="02020603050405020304" pitchFamily="18" charset="0"/>
                <a:ea typeface="Calibri" panose="020F0502020204030204" pitchFamily="34" charset="0"/>
              </a:rPr>
              <a:t> la </a:t>
            </a:r>
            <a:r>
              <a:rPr lang="en-US" dirty="0" err="1">
                <a:solidFill>
                  <a:srgbClr val="000000"/>
                </a:solidFill>
                <a:latin typeface="Times New Roman" panose="02020603050405020304" pitchFamily="18" charset="0"/>
                <a:ea typeface="Calibri" panose="020F0502020204030204" pitchFamily="34" charset="0"/>
              </a:rPr>
              <a:t>Mỹ</a:t>
            </a:r>
            <a:r>
              <a:rPr lang="en-US" dirty="0">
                <a:solidFill>
                  <a:srgbClr val="000000"/>
                </a:solidFill>
                <a:latin typeface="Times New Roman" panose="02020603050405020304" pitchFamily="18" charset="0"/>
                <a:ea typeface="Calibri" panose="020F0502020204030204" pitchFamily="34" charset="0"/>
              </a:rPr>
              <a:t>. </a:t>
            </a:r>
            <a:endParaRPr lang="en-VN" dirty="0">
              <a:solidFill>
                <a:srgbClr val="000000"/>
              </a:solidFill>
              <a:latin typeface="Times New Roman" panose="02020603050405020304" pitchFamily="18" charset="0"/>
              <a:ea typeface="Calibri" panose="020F0502020204030204" pitchFamily="34" charset="0"/>
            </a:endParaRPr>
          </a:p>
        </p:txBody>
      </p:sp>
      <p:cxnSp>
        <p:nvCxnSpPr>
          <p:cNvPr id="29" name="Straight Arrow Connector 28">
            <a:extLst>
              <a:ext uri="{FF2B5EF4-FFF2-40B4-BE49-F238E27FC236}">
                <a16:creationId xmlns:a16="http://schemas.microsoft.com/office/drawing/2014/main" id="{B523A77F-A1E6-8145-A0D6-67F7FE499D74}"/>
              </a:ext>
            </a:extLst>
          </p:cNvPr>
          <p:cNvCxnSpPr>
            <a:cxnSpLocks/>
            <a:stCxn id="3" idx="0"/>
          </p:cNvCxnSpPr>
          <p:nvPr/>
        </p:nvCxnSpPr>
        <p:spPr>
          <a:xfrm flipV="1">
            <a:off x="4508727" y="1535195"/>
            <a:ext cx="277010" cy="460874"/>
          </a:xfrm>
          <a:prstGeom prst="straightConnector1">
            <a:avLst/>
          </a:prstGeom>
          <a:ln w="28575">
            <a:solidFill>
              <a:schemeClr val="accent6">
                <a:lumMod val="60000"/>
                <a:lumOff val="40000"/>
              </a:schemeClr>
            </a:solidFill>
            <a:tailEnd type="triangle"/>
          </a:ln>
        </p:spPr>
        <p:style>
          <a:lnRef idx="1">
            <a:schemeClr val="accent2"/>
          </a:lnRef>
          <a:fillRef idx="0">
            <a:schemeClr val="accent2"/>
          </a:fillRef>
          <a:effectRef idx="0">
            <a:schemeClr val="accent2"/>
          </a:effectRef>
          <a:fontRef idx="minor">
            <a:schemeClr val="tx1"/>
          </a:fontRef>
        </p:style>
      </p:cxnSp>
      <p:cxnSp>
        <p:nvCxnSpPr>
          <p:cNvPr id="31" name="Straight Arrow Connector 30">
            <a:extLst>
              <a:ext uri="{FF2B5EF4-FFF2-40B4-BE49-F238E27FC236}">
                <a16:creationId xmlns:a16="http://schemas.microsoft.com/office/drawing/2014/main" id="{38E69AAF-A495-4F4F-AFEE-8922B2BF16FA}"/>
              </a:ext>
            </a:extLst>
          </p:cNvPr>
          <p:cNvCxnSpPr>
            <a:cxnSpLocks/>
            <a:stCxn id="3" idx="1"/>
          </p:cNvCxnSpPr>
          <p:nvPr/>
        </p:nvCxnSpPr>
        <p:spPr>
          <a:xfrm flipH="1" flipV="1">
            <a:off x="3725633" y="1319727"/>
            <a:ext cx="212413" cy="810253"/>
          </a:xfrm>
          <a:prstGeom prst="straightConnector1">
            <a:avLst/>
          </a:prstGeom>
          <a:ln w="28575">
            <a:solidFill>
              <a:schemeClr val="accent6">
                <a:lumMod val="60000"/>
                <a:lumOff val="40000"/>
              </a:schemeClr>
            </a:solidFill>
            <a:tailEnd type="triangle"/>
          </a:ln>
        </p:spPr>
        <p:style>
          <a:lnRef idx="1">
            <a:schemeClr val="accent2"/>
          </a:lnRef>
          <a:fillRef idx="0">
            <a:schemeClr val="accent2"/>
          </a:fillRef>
          <a:effectRef idx="0">
            <a:schemeClr val="accent2"/>
          </a:effectRef>
          <a:fontRef idx="minor">
            <a:schemeClr val="tx1"/>
          </a:fontRef>
        </p:style>
      </p:cxnSp>
      <p:cxnSp>
        <p:nvCxnSpPr>
          <p:cNvPr id="34" name="Straight Arrow Connector 33">
            <a:extLst>
              <a:ext uri="{FF2B5EF4-FFF2-40B4-BE49-F238E27FC236}">
                <a16:creationId xmlns:a16="http://schemas.microsoft.com/office/drawing/2014/main" id="{0C91694B-DD49-FE4B-A627-59E381869370}"/>
              </a:ext>
            </a:extLst>
          </p:cNvPr>
          <p:cNvCxnSpPr>
            <a:cxnSpLocks/>
          </p:cNvCxnSpPr>
          <p:nvPr/>
        </p:nvCxnSpPr>
        <p:spPr>
          <a:xfrm flipH="1">
            <a:off x="3324204" y="2462921"/>
            <a:ext cx="389444" cy="0"/>
          </a:xfrm>
          <a:prstGeom prst="straightConnector1">
            <a:avLst/>
          </a:prstGeom>
          <a:ln w="28575">
            <a:solidFill>
              <a:schemeClr val="accent6">
                <a:lumMod val="60000"/>
                <a:lumOff val="40000"/>
              </a:schemeClr>
            </a:solidFill>
            <a:tailEnd type="triangle"/>
          </a:ln>
        </p:spPr>
        <p:style>
          <a:lnRef idx="1">
            <a:schemeClr val="accent2"/>
          </a:lnRef>
          <a:fillRef idx="0">
            <a:schemeClr val="accent2"/>
          </a:fillRef>
          <a:effectRef idx="0">
            <a:schemeClr val="accent2"/>
          </a:effectRef>
          <a:fontRef idx="minor">
            <a:schemeClr val="tx1"/>
          </a:fontRef>
        </p:style>
      </p:cxnSp>
      <p:sp>
        <p:nvSpPr>
          <p:cNvPr id="36" name="Rectangle 35">
            <a:extLst>
              <a:ext uri="{FF2B5EF4-FFF2-40B4-BE49-F238E27FC236}">
                <a16:creationId xmlns:a16="http://schemas.microsoft.com/office/drawing/2014/main" id="{99A50CAC-20F8-544F-A4CC-09F684668B8A}"/>
              </a:ext>
            </a:extLst>
          </p:cNvPr>
          <p:cNvSpPr/>
          <p:nvPr/>
        </p:nvSpPr>
        <p:spPr>
          <a:xfrm>
            <a:off x="6928493" y="57867"/>
            <a:ext cx="924280" cy="1477328"/>
          </a:xfrm>
          <a:prstGeom prst="rect">
            <a:avLst/>
          </a:prstGeom>
          <a:solidFill>
            <a:schemeClr val="accent5">
              <a:lumMod val="20000"/>
              <a:lumOff val="80000"/>
            </a:schemeClr>
          </a:solidFill>
        </p:spPr>
        <p:txBody>
          <a:bodyPr wrap="square">
            <a:spAutoFit/>
          </a:bodyPr>
          <a:lstStyle/>
          <a:p>
            <a:pPr algn="just">
              <a:spcBef>
                <a:spcPts val="600"/>
              </a:spcBef>
              <a:spcAft>
                <a:spcPts val="600"/>
              </a:spcAft>
            </a:pPr>
            <a:r>
              <a:rPr lang="en-US" dirty="0" err="1">
                <a:solidFill>
                  <a:srgbClr val="000000"/>
                </a:solidFill>
                <a:latin typeface="Times New Roman" panose="02020603050405020304" pitchFamily="18" charset="0"/>
                <a:ea typeface="Calibri" panose="020F0502020204030204" pitchFamily="34" charset="0"/>
              </a:rPr>
              <a:t>Phrăng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Ép-pơ-xơn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người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Mỹ</a:t>
            </a:r>
            <a:r>
              <a:rPr lang="en-US" dirty="0">
                <a:solidFill>
                  <a:srgbClr val="000000"/>
                </a:solidFill>
                <a:latin typeface="Times New Roman" panose="02020603050405020304" pitchFamily="18" charset="0"/>
                <a:ea typeface="Calibri" panose="020F0502020204030204" pitchFamily="34" charset="0"/>
              </a:rPr>
              <a:t>.</a:t>
            </a:r>
            <a:endParaRPr lang="en-VN" dirty="0">
              <a:solidFill>
                <a:srgbClr val="000000"/>
              </a:solidFill>
              <a:latin typeface="Times New Roman" panose="02020603050405020304" pitchFamily="18" charset="0"/>
              <a:ea typeface="Calibri" panose="020F0502020204030204" pitchFamily="34" charset="0"/>
            </a:endParaRPr>
          </a:p>
        </p:txBody>
      </p:sp>
      <p:sp>
        <p:nvSpPr>
          <p:cNvPr id="37" name="Rectangle 36">
            <a:extLst>
              <a:ext uri="{FF2B5EF4-FFF2-40B4-BE49-F238E27FC236}">
                <a16:creationId xmlns:a16="http://schemas.microsoft.com/office/drawing/2014/main" id="{07CA6272-D4D7-C84D-8CE9-D7CC86657FAB}"/>
              </a:ext>
            </a:extLst>
          </p:cNvPr>
          <p:cNvSpPr/>
          <p:nvPr/>
        </p:nvSpPr>
        <p:spPr>
          <a:xfrm>
            <a:off x="8275319" y="97068"/>
            <a:ext cx="3750313" cy="1477328"/>
          </a:xfrm>
          <a:prstGeom prst="rect">
            <a:avLst/>
          </a:prstGeom>
          <a:solidFill>
            <a:schemeClr val="accent5">
              <a:lumMod val="20000"/>
              <a:lumOff val="80000"/>
            </a:schemeClr>
          </a:solidFill>
        </p:spPr>
        <p:txBody>
          <a:bodyPr wrap="square">
            <a:spAutoFit/>
          </a:bodyPr>
          <a:lstStyle/>
          <a:p>
            <a:pPr algn="just">
              <a:spcBef>
                <a:spcPts val="600"/>
              </a:spcBef>
              <a:spcAft>
                <a:spcPts val="600"/>
              </a:spcAft>
            </a:pPr>
            <a:r>
              <a:rPr lang="en-US" dirty="0">
                <a:solidFill>
                  <a:srgbClr val="000000"/>
                </a:solidFill>
                <a:latin typeface="Times New Roman" panose="02020603050405020304" pitchFamily="18" charset="0"/>
                <a:ea typeface="Calibri" panose="020F0502020204030204" pitchFamily="34" charset="0"/>
              </a:rPr>
              <a:t>MĐ ban </a:t>
            </a:r>
            <a:r>
              <a:rPr lang="en-US" dirty="0" err="1">
                <a:solidFill>
                  <a:srgbClr val="000000"/>
                </a:solidFill>
                <a:latin typeface="Times New Roman" panose="02020603050405020304" pitchFamily="18" charset="0"/>
                <a:ea typeface="Calibri" panose="020F0502020204030204" pitchFamily="34" charset="0"/>
              </a:rPr>
              <a:t>đầu</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Trong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khi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vui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chơi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cùng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gia</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đình</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cậu</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dùng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chiếc</a:t>
            </a:r>
            <a:r>
              <a:rPr lang="en-US" dirty="0">
                <a:solidFill>
                  <a:srgbClr val="000000"/>
                </a:solidFill>
                <a:latin typeface="Times New Roman" panose="02020603050405020304" pitchFamily="18" charset="0"/>
                <a:ea typeface="Calibri" panose="020F0502020204030204" pitchFamily="34" charset="0"/>
              </a:rPr>
              <a:t> que </a:t>
            </a:r>
            <a:r>
              <a:rPr lang="en-US" dirty="0" err="1">
                <a:solidFill>
                  <a:srgbClr val="000000"/>
                </a:solidFill>
                <a:latin typeface="Times New Roman" panose="02020603050405020304" pitchFamily="18" charset="0"/>
                <a:ea typeface="Calibri" panose="020F0502020204030204" pitchFamily="34" charset="0"/>
              </a:rPr>
              <a:t>trộn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bột</a:t>
            </a:r>
            <a:r>
              <a:rPr lang="en-US" dirty="0">
                <a:solidFill>
                  <a:srgbClr val="000000"/>
                </a:solidFill>
                <a:latin typeface="Times New Roman" panose="02020603050405020304" pitchFamily="18" charset="0"/>
                <a:ea typeface="Calibri" panose="020F0502020204030204" pitchFamily="34" charset="0"/>
              </a:rPr>
              <a:t> soda </a:t>
            </a:r>
            <a:r>
              <a:rPr lang="en-US" dirty="0" err="1">
                <a:solidFill>
                  <a:srgbClr val="000000"/>
                </a:solidFill>
                <a:latin typeface="Times New Roman" panose="02020603050405020304" pitchFamily="18" charset="0"/>
                <a:ea typeface="Calibri" panose="020F0502020204030204" pitchFamily="34" charset="0"/>
              </a:rPr>
              <a:t>khô</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và</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nước</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trong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một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chiếc</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cốc</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để</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đùa</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nghịch</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sau</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đó</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bỏ</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quên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hỗn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hợp</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đó</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ở</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ngoài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trời</a:t>
            </a:r>
            <a:r>
              <a:rPr lang="en-US" dirty="0">
                <a:solidFill>
                  <a:srgbClr val="000000"/>
                </a:solidFill>
                <a:latin typeface="Times New Roman" panose="02020603050405020304" pitchFamily="18" charset="0"/>
                <a:ea typeface="Calibri" panose="020F0502020204030204" pitchFamily="34" charset="0"/>
              </a:rPr>
              <a:t>. </a:t>
            </a:r>
            <a:endParaRPr lang="en-VN" dirty="0">
              <a:solidFill>
                <a:srgbClr val="000000"/>
              </a:solidFill>
              <a:latin typeface="Times New Roman" panose="02020603050405020304" pitchFamily="18" charset="0"/>
              <a:ea typeface="Calibri" panose="020F0502020204030204" pitchFamily="34" charset="0"/>
            </a:endParaRPr>
          </a:p>
        </p:txBody>
      </p:sp>
      <p:sp>
        <p:nvSpPr>
          <p:cNvPr id="38" name="Rectangle 37">
            <a:extLst>
              <a:ext uri="{FF2B5EF4-FFF2-40B4-BE49-F238E27FC236}">
                <a16:creationId xmlns:a16="http://schemas.microsoft.com/office/drawing/2014/main" id="{49989475-A9F6-874B-AC53-B03A139845F1}"/>
              </a:ext>
            </a:extLst>
          </p:cNvPr>
          <p:cNvSpPr/>
          <p:nvPr/>
        </p:nvSpPr>
        <p:spPr>
          <a:xfrm>
            <a:off x="8690867" y="1676657"/>
            <a:ext cx="3397782" cy="1477328"/>
          </a:xfrm>
          <a:prstGeom prst="rect">
            <a:avLst/>
          </a:prstGeom>
          <a:solidFill>
            <a:schemeClr val="accent5">
              <a:lumMod val="20000"/>
              <a:lumOff val="80000"/>
            </a:schemeClr>
          </a:solidFill>
        </p:spPr>
        <p:txBody>
          <a:bodyPr wrap="square">
            <a:spAutoFit/>
          </a:bodyPr>
          <a:lstStyle/>
          <a:p>
            <a:pPr algn="just">
              <a:spcBef>
                <a:spcPts val="600"/>
              </a:spcBef>
              <a:spcAft>
                <a:spcPts val="600"/>
              </a:spcAft>
            </a:pPr>
            <a:r>
              <a:rPr lang="en-US" dirty="0">
                <a:solidFill>
                  <a:srgbClr val="000000"/>
                </a:solidFill>
                <a:latin typeface="Times New Roman" panose="02020603050405020304" pitchFamily="18" charset="0"/>
                <a:ea typeface="Calibri" panose="020F0502020204030204" pitchFamily="34" charset="0"/>
              </a:rPr>
              <a:t>DB &amp; KQ: </a:t>
            </a:r>
            <a:r>
              <a:rPr lang="en-US" dirty="0" err="1">
                <a:solidFill>
                  <a:srgbClr val="000000"/>
                </a:solidFill>
                <a:latin typeface="Times New Roman" panose="02020603050405020304" pitchFamily="18" charset="0"/>
                <a:ea typeface="Calibri" panose="020F0502020204030204" pitchFamily="34" charset="0"/>
              </a:rPr>
              <a:t>Sáng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hôm</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sau</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Ép-pơ-xơn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phát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hiện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hỗn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đó</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trở</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thành</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một</a:t>
            </a:r>
            <a:r>
              <a:rPr lang="en-US" dirty="0">
                <a:solidFill>
                  <a:srgbClr val="000000"/>
                </a:solidFill>
                <a:latin typeface="Times New Roman" panose="02020603050405020304" pitchFamily="18" charset="0"/>
                <a:ea typeface="Calibri" panose="020F0502020204030204" pitchFamily="34" charset="0"/>
              </a:rPr>
              <a:t> que </a:t>
            </a:r>
            <a:r>
              <a:rPr lang="en-US" dirty="0" err="1">
                <a:solidFill>
                  <a:srgbClr val="000000"/>
                </a:solidFill>
                <a:latin typeface="Times New Roman" panose="02020603050405020304" pitchFamily="18" charset="0"/>
                <a:ea typeface="Calibri" panose="020F0502020204030204" pitchFamily="34" charset="0"/>
              </a:rPr>
              <a:t>kẹo</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băng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đặt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tên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sản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phẩm</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theo</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tên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mình</a:t>
            </a:r>
            <a:r>
              <a:rPr lang="en-US" dirty="0">
                <a:solidFill>
                  <a:srgbClr val="000000"/>
                </a:solidFill>
                <a:latin typeface="Times New Roman" panose="02020603050405020304" pitchFamily="18" charset="0"/>
                <a:ea typeface="Calibri" panose="020F0502020204030204" pitchFamily="34" charset="0"/>
              </a:rPr>
              <a:t>. 1923: </a:t>
            </a:r>
            <a:r>
              <a:rPr lang="en-US" dirty="0" err="1">
                <a:solidFill>
                  <a:srgbClr val="000000"/>
                </a:solidFill>
                <a:latin typeface="Times New Roman" panose="02020603050405020304" pitchFamily="18" charset="0"/>
                <a:ea typeface="Calibri" panose="020F0502020204030204" pitchFamily="34" charset="0"/>
              </a:rPr>
              <a:t>Ép-pơ-xơn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đã</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đăng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kí</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bằng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sáng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chế</a:t>
            </a:r>
            <a:r>
              <a:rPr lang="en-US" dirty="0">
                <a:solidFill>
                  <a:srgbClr val="000000"/>
                </a:solidFill>
                <a:latin typeface="Times New Roman" panose="02020603050405020304" pitchFamily="18" charset="0"/>
                <a:ea typeface="Calibri" panose="020F0502020204030204" pitchFamily="34" charset="0"/>
              </a:rPr>
              <a:t>.</a:t>
            </a:r>
            <a:endParaRPr lang="en-VN" dirty="0">
              <a:solidFill>
                <a:srgbClr val="000000"/>
              </a:solidFill>
              <a:latin typeface="Times New Roman" panose="02020603050405020304" pitchFamily="18" charset="0"/>
              <a:ea typeface="Calibri" panose="020F0502020204030204" pitchFamily="34" charset="0"/>
            </a:endParaRPr>
          </a:p>
        </p:txBody>
      </p:sp>
      <p:cxnSp>
        <p:nvCxnSpPr>
          <p:cNvPr id="39" name="Straight Arrow Connector 38">
            <a:extLst>
              <a:ext uri="{FF2B5EF4-FFF2-40B4-BE49-F238E27FC236}">
                <a16:creationId xmlns:a16="http://schemas.microsoft.com/office/drawing/2014/main" id="{FAC30EE5-A419-E142-986F-8C33E1AEE9F5}"/>
              </a:ext>
            </a:extLst>
          </p:cNvPr>
          <p:cNvCxnSpPr>
            <a:cxnSpLocks/>
          </p:cNvCxnSpPr>
          <p:nvPr/>
        </p:nvCxnSpPr>
        <p:spPr>
          <a:xfrm flipH="1" flipV="1">
            <a:off x="7390633" y="1501742"/>
            <a:ext cx="257898" cy="494768"/>
          </a:xfrm>
          <a:prstGeom prst="straightConnector1">
            <a:avLst/>
          </a:prstGeom>
          <a:ln w="28575">
            <a:solidFill>
              <a:schemeClr val="accent1">
                <a:lumMod val="60000"/>
                <a:lumOff val="40000"/>
              </a:schemeClr>
            </a:solidFill>
            <a:tailEnd type="triangle"/>
          </a:ln>
        </p:spPr>
        <p:style>
          <a:lnRef idx="1">
            <a:schemeClr val="accent2"/>
          </a:lnRef>
          <a:fillRef idx="0">
            <a:schemeClr val="accent2"/>
          </a:fillRef>
          <a:effectRef idx="0">
            <a:schemeClr val="accent2"/>
          </a:effectRef>
          <a:fontRef idx="minor">
            <a:schemeClr val="tx1"/>
          </a:fontRef>
        </p:style>
      </p:cxnSp>
      <p:cxnSp>
        <p:nvCxnSpPr>
          <p:cNvPr id="41" name="Straight Arrow Connector 40">
            <a:extLst>
              <a:ext uri="{FF2B5EF4-FFF2-40B4-BE49-F238E27FC236}">
                <a16:creationId xmlns:a16="http://schemas.microsoft.com/office/drawing/2014/main" id="{9C110C62-23DA-694D-9FD4-49873F8C6B97}"/>
              </a:ext>
            </a:extLst>
          </p:cNvPr>
          <p:cNvCxnSpPr>
            <a:cxnSpLocks/>
            <a:stCxn id="4" idx="6"/>
          </p:cNvCxnSpPr>
          <p:nvPr/>
        </p:nvCxnSpPr>
        <p:spPr>
          <a:xfrm flipV="1">
            <a:off x="8160813" y="1499274"/>
            <a:ext cx="358719" cy="916047"/>
          </a:xfrm>
          <a:prstGeom prst="straightConnector1">
            <a:avLst/>
          </a:prstGeom>
          <a:ln w="28575">
            <a:solidFill>
              <a:schemeClr val="accent1">
                <a:lumMod val="60000"/>
                <a:lumOff val="40000"/>
              </a:schemeClr>
            </a:solidFill>
            <a:tailEnd type="triangle"/>
          </a:ln>
        </p:spPr>
        <p:style>
          <a:lnRef idx="1">
            <a:schemeClr val="accent2"/>
          </a:lnRef>
          <a:fillRef idx="0">
            <a:schemeClr val="accent2"/>
          </a:fillRef>
          <a:effectRef idx="0">
            <a:schemeClr val="accent2"/>
          </a:effectRef>
          <a:fontRef idx="minor">
            <a:schemeClr val="tx1"/>
          </a:fontRef>
        </p:style>
      </p:cxnSp>
      <p:cxnSp>
        <p:nvCxnSpPr>
          <p:cNvPr id="45" name="Straight Arrow Connector 44">
            <a:extLst>
              <a:ext uri="{FF2B5EF4-FFF2-40B4-BE49-F238E27FC236}">
                <a16:creationId xmlns:a16="http://schemas.microsoft.com/office/drawing/2014/main" id="{C4423970-A9A8-6A4B-B52F-EEFD5489A8AB}"/>
              </a:ext>
            </a:extLst>
          </p:cNvPr>
          <p:cNvCxnSpPr>
            <a:cxnSpLocks/>
            <a:stCxn id="4" idx="6"/>
            <a:endCxn id="38" idx="1"/>
          </p:cNvCxnSpPr>
          <p:nvPr/>
        </p:nvCxnSpPr>
        <p:spPr>
          <a:xfrm>
            <a:off x="8160813" y="2415321"/>
            <a:ext cx="530054" cy="0"/>
          </a:xfrm>
          <a:prstGeom prst="straightConnector1">
            <a:avLst/>
          </a:prstGeom>
          <a:ln w="28575">
            <a:solidFill>
              <a:schemeClr val="accent1">
                <a:lumMod val="60000"/>
                <a:lumOff val="40000"/>
              </a:schemeClr>
            </a:solidFill>
            <a:tailEnd type="triangle"/>
          </a:ln>
        </p:spPr>
        <p:style>
          <a:lnRef idx="1">
            <a:schemeClr val="accent2"/>
          </a:lnRef>
          <a:fillRef idx="0">
            <a:schemeClr val="accent2"/>
          </a:fillRef>
          <a:effectRef idx="0">
            <a:schemeClr val="accent2"/>
          </a:effectRef>
          <a:fontRef idx="minor">
            <a:schemeClr val="tx1"/>
          </a:fontRef>
        </p:style>
      </p:cxnSp>
      <p:sp>
        <p:nvSpPr>
          <p:cNvPr id="48" name="Rectangle 47">
            <a:extLst>
              <a:ext uri="{FF2B5EF4-FFF2-40B4-BE49-F238E27FC236}">
                <a16:creationId xmlns:a16="http://schemas.microsoft.com/office/drawing/2014/main" id="{51D944E4-C35C-6B41-BB85-F556D61492E7}"/>
              </a:ext>
            </a:extLst>
          </p:cNvPr>
          <p:cNvSpPr/>
          <p:nvPr/>
        </p:nvSpPr>
        <p:spPr>
          <a:xfrm>
            <a:off x="8702710" y="3267073"/>
            <a:ext cx="3322922" cy="923330"/>
          </a:xfrm>
          <a:prstGeom prst="rect">
            <a:avLst/>
          </a:prstGeom>
          <a:solidFill>
            <a:srgbClr val="F8CDC3"/>
          </a:solidFill>
        </p:spPr>
        <p:txBody>
          <a:bodyPr wrap="square">
            <a:spAutoFit/>
          </a:bodyPr>
          <a:lstStyle/>
          <a:p>
            <a:pPr algn="just">
              <a:spcBef>
                <a:spcPts val="600"/>
              </a:spcBef>
              <a:spcAft>
                <a:spcPts val="600"/>
              </a:spcAft>
            </a:pPr>
            <a:r>
              <a:rPr lang="en-US" dirty="0" err="1">
                <a:solidFill>
                  <a:srgbClr val="000000"/>
                </a:solidFill>
                <a:latin typeface="Times New Roman" panose="02020603050405020304" pitchFamily="18" charset="0"/>
                <a:ea typeface="Calibri" panose="020F0502020204030204" pitchFamily="34" charset="0"/>
              </a:rPr>
              <a:t>Gioóc</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Crăm</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đầu</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bếp</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tại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một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nhà</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hàng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ở</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Xa</a:t>
            </a:r>
            <a:r>
              <a:rPr lang="en-US" dirty="0">
                <a:solidFill>
                  <a:srgbClr val="000000"/>
                </a:solidFill>
                <a:latin typeface="Times New Roman" panose="02020603050405020304" pitchFamily="18" charset="0"/>
                <a:ea typeface="Calibri" panose="020F0502020204030204" pitchFamily="34" charset="0"/>
              </a:rPr>
              <a:t>-ra-</a:t>
            </a:r>
            <a:r>
              <a:rPr lang="en-US" dirty="0" err="1">
                <a:solidFill>
                  <a:srgbClr val="000000"/>
                </a:solidFill>
                <a:latin typeface="Times New Roman" panose="02020603050405020304" pitchFamily="18" charset="0"/>
                <a:ea typeface="Calibri" panose="020F0502020204030204" pitchFamily="34" charset="0"/>
              </a:rPr>
              <a:t>tô</a:t>
            </a:r>
            <a:r>
              <a:rPr lang="en-US" dirty="0">
                <a:solidFill>
                  <a:srgbClr val="000000"/>
                </a:solidFill>
                <a:latin typeface="Times New Roman" panose="02020603050405020304" pitchFamily="18" charset="0"/>
                <a:ea typeface="Calibri" panose="020F0502020204030204" pitchFamily="34" charset="0"/>
              </a:rPr>
              <a:t>-</a:t>
            </a:r>
            <a:r>
              <a:rPr lang="en-US" dirty="0" err="1">
                <a:solidFill>
                  <a:srgbClr val="000000"/>
                </a:solidFill>
                <a:latin typeface="Times New Roman" panose="02020603050405020304" pitchFamily="18" charset="0"/>
                <a:ea typeface="Calibri" panose="020F0502020204030204" pitchFamily="34" charset="0"/>
              </a:rPr>
              <a:t>ga</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Niu</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Oóc</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nước</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Mỹ</a:t>
            </a:r>
            <a:r>
              <a:rPr lang="en-US" dirty="0">
                <a:solidFill>
                  <a:srgbClr val="000000"/>
                </a:solidFill>
                <a:latin typeface="Times New Roman" panose="02020603050405020304" pitchFamily="18" charset="0"/>
                <a:ea typeface="Calibri" panose="020F0502020204030204" pitchFamily="34" charset="0"/>
              </a:rPr>
              <a:t>. </a:t>
            </a:r>
            <a:endParaRPr lang="en-VN" dirty="0">
              <a:solidFill>
                <a:srgbClr val="000000"/>
              </a:solidFill>
              <a:latin typeface="Times New Roman" panose="02020603050405020304" pitchFamily="18" charset="0"/>
              <a:ea typeface="Calibri" panose="020F0502020204030204" pitchFamily="34" charset="0"/>
            </a:endParaRPr>
          </a:p>
        </p:txBody>
      </p:sp>
      <p:sp>
        <p:nvSpPr>
          <p:cNvPr id="49" name="Rectangle 48">
            <a:extLst>
              <a:ext uri="{FF2B5EF4-FFF2-40B4-BE49-F238E27FC236}">
                <a16:creationId xmlns:a16="http://schemas.microsoft.com/office/drawing/2014/main" id="{36C3418C-FF0B-A848-8357-99CA6CAC38E1}"/>
              </a:ext>
            </a:extLst>
          </p:cNvPr>
          <p:cNvSpPr/>
          <p:nvPr/>
        </p:nvSpPr>
        <p:spPr>
          <a:xfrm>
            <a:off x="10150475" y="4419539"/>
            <a:ext cx="1708887" cy="2308324"/>
          </a:xfrm>
          <a:prstGeom prst="rect">
            <a:avLst/>
          </a:prstGeom>
          <a:solidFill>
            <a:srgbClr val="F8CDC3"/>
          </a:solidFill>
        </p:spPr>
        <p:txBody>
          <a:bodyPr wrap="square">
            <a:spAutoFit/>
          </a:bodyPr>
          <a:lstStyle/>
          <a:p>
            <a:pPr algn="just">
              <a:spcBef>
                <a:spcPts val="600"/>
              </a:spcBef>
              <a:spcAft>
                <a:spcPts val="600"/>
              </a:spcAft>
            </a:pPr>
            <a:r>
              <a:rPr lang="en-US" dirty="0" err="1">
                <a:solidFill>
                  <a:srgbClr val="000000"/>
                </a:solidFill>
                <a:latin typeface="Times New Roman" panose="02020603050405020304" pitchFamily="18" charset="0"/>
                <a:ea typeface="Calibri" panose="020F0502020204030204" pitchFamily="34" charset="0"/>
              </a:rPr>
              <a:t>Mục</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đích</a:t>
            </a:r>
            <a:r>
              <a:rPr lang="en-US" dirty="0">
                <a:solidFill>
                  <a:srgbClr val="000000"/>
                </a:solidFill>
                <a:latin typeface="Times New Roman" panose="02020603050405020304" pitchFamily="18" charset="0"/>
                <a:ea typeface="Calibri" panose="020F0502020204030204" pitchFamily="34" charset="0"/>
              </a:rPr>
              <a:t> ban </a:t>
            </a:r>
            <a:r>
              <a:rPr lang="en-US" dirty="0" err="1">
                <a:solidFill>
                  <a:srgbClr val="000000"/>
                </a:solidFill>
                <a:latin typeface="Times New Roman" panose="02020603050405020304" pitchFamily="18" charset="0"/>
                <a:ea typeface="Calibri" panose="020F0502020204030204" pitchFamily="34" charset="0"/>
              </a:rPr>
              <a:t>đầu</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Crăm</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khi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ấy</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đang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cố</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gắng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phục</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vụ</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món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khoai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tây</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Pháp</a:t>
            </a:r>
            <a:r>
              <a:rPr lang="en-US" dirty="0">
                <a:solidFill>
                  <a:srgbClr val="000000"/>
                </a:solidFill>
                <a:latin typeface="Times New Roman" panose="02020603050405020304" pitchFamily="18" charset="0"/>
                <a:ea typeface="Calibri" panose="020F0502020204030204" pitchFamily="34" charset="0"/>
              </a:rPr>
              <a:t> do </a:t>
            </a:r>
            <a:r>
              <a:rPr lang="en-US" dirty="0" err="1">
                <a:solidFill>
                  <a:srgbClr val="000000"/>
                </a:solidFill>
                <a:latin typeface="Times New Roman" panose="02020603050405020304" pitchFamily="18" charset="0"/>
                <a:ea typeface="Calibri" panose="020F0502020204030204" pitchFamily="34" charset="0"/>
              </a:rPr>
              <a:t>một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khách</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hàng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đặt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vào</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mùa</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hè</a:t>
            </a:r>
            <a:r>
              <a:rPr lang="en-US" dirty="0">
                <a:solidFill>
                  <a:srgbClr val="000000"/>
                </a:solidFill>
                <a:latin typeface="Times New Roman" panose="02020603050405020304" pitchFamily="18" charset="0"/>
                <a:ea typeface="Calibri" panose="020F0502020204030204" pitchFamily="34" charset="0"/>
              </a:rPr>
              <a:t> 1853.</a:t>
            </a:r>
            <a:endParaRPr lang="en-VN" dirty="0">
              <a:solidFill>
                <a:srgbClr val="000000"/>
              </a:solidFill>
              <a:latin typeface="Times New Roman" panose="02020603050405020304" pitchFamily="18" charset="0"/>
              <a:ea typeface="Calibri" panose="020F0502020204030204" pitchFamily="34" charset="0"/>
            </a:endParaRPr>
          </a:p>
        </p:txBody>
      </p:sp>
      <p:sp>
        <p:nvSpPr>
          <p:cNvPr id="50" name="Rectangle 49">
            <a:extLst>
              <a:ext uri="{FF2B5EF4-FFF2-40B4-BE49-F238E27FC236}">
                <a16:creationId xmlns:a16="http://schemas.microsoft.com/office/drawing/2014/main" id="{FB865ACB-DB4B-014E-AED8-8D2532C6E6E3}"/>
              </a:ext>
            </a:extLst>
          </p:cNvPr>
          <p:cNvSpPr/>
          <p:nvPr/>
        </p:nvSpPr>
        <p:spPr>
          <a:xfrm>
            <a:off x="6641281" y="4696538"/>
            <a:ext cx="3397782" cy="2031325"/>
          </a:xfrm>
          <a:prstGeom prst="rect">
            <a:avLst/>
          </a:prstGeom>
          <a:solidFill>
            <a:srgbClr val="F8CDC3"/>
          </a:solidFill>
        </p:spPr>
        <p:txBody>
          <a:bodyPr wrap="square">
            <a:spAutoFit/>
          </a:bodyPr>
          <a:lstStyle/>
          <a:p>
            <a:pPr algn="just">
              <a:spcBef>
                <a:spcPts val="600"/>
              </a:spcBef>
              <a:spcAft>
                <a:spcPts val="600"/>
              </a:spcAft>
            </a:pPr>
            <a:r>
              <a:rPr lang="en-US" dirty="0">
                <a:solidFill>
                  <a:srgbClr val="000000"/>
                </a:solidFill>
                <a:latin typeface="Times New Roman" panose="02020603050405020304" pitchFamily="18" charset="0"/>
                <a:ea typeface="Calibri" panose="020F0502020204030204" pitchFamily="34" charset="0"/>
              </a:rPr>
              <a:t>DB &amp; KQ: </a:t>
            </a:r>
            <a:r>
              <a:rPr lang="en-US" dirty="0" err="1">
                <a:solidFill>
                  <a:srgbClr val="000000"/>
                </a:solidFill>
                <a:latin typeface="Times New Roman" panose="02020603050405020304" pitchFamily="18" charset="0"/>
                <a:ea typeface="Calibri" panose="020F0502020204030204" pitchFamily="34" charset="0"/>
              </a:rPr>
              <a:t>Khách</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hàng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liên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tục</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gửi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trả</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lại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món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ăn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đã</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phục</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vụ</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yêu</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cầu</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thái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lát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mỏng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hơn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và</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giòn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hơn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nữa</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Crăm</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đã</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mất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bình</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tĩnh</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cắt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lát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khoai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mỏng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đến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nỗi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không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thể</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mỏng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hơn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rồi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chiên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chúng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cho</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đến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khô</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và</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cứng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nhất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có</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thể</a:t>
            </a:r>
            <a:r>
              <a:rPr lang="en-US" dirty="0">
                <a:solidFill>
                  <a:srgbClr val="000000"/>
                </a:solidFill>
                <a:latin typeface="Times New Roman" panose="02020603050405020304" pitchFamily="18" charset="0"/>
                <a:ea typeface="Calibri" panose="020F0502020204030204" pitchFamily="34" charset="0"/>
              </a:rPr>
              <a:t>. </a:t>
            </a:r>
            <a:endParaRPr lang="en-VN" dirty="0">
              <a:solidFill>
                <a:srgbClr val="000000"/>
              </a:solidFill>
              <a:latin typeface="Times New Roman" panose="02020603050405020304" pitchFamily="18" charset="0"/>
              <a:ea typeface="Calibri" panose="020F0502020204030204" pitchFamily="34" charset="0"/>
            </a:endParaRPr>
          </a:p>
        </p:txBody>
      </p:sp>
      <p:cxnSp>
        <p:nvCxnSpPr>
          <p:cNvPr id="51" name="Straight Arrow Connector 50">
            <a:extLst>
              <a:ext uri="{FF2B5EF4-FFF2-40B4-BE49-F238E27FC236}">
                <a16:creationId xmlns:a16="http://schemas.microsoft.com/office/drawing/2014/main" id="{41B91663-1928-624C-863D-6BDF8A3CA56E}"/>
              </a:ext>
            </a:extLst>
          </p:cNvPr>
          <p:cNvCxnSpPr>
            <a:cxnSpLocks/>
            <a:endCxn id="48" idx="1"/>
          </p:cNvCxnSpPr>
          <p:nvPr/>
        </p:nvCxnSpPr>
        <p:spPr>
          <a:xfrm flipV="1">
            <a:off x="8425840" y="3728738"/>
            <a:ext cx="276870" cy="255479"/>
          </a:xfrm>
          <a:prstGeom prst="straightConnector1">
            <a:avLst/>
          </a:prstGeom>
          <a:ln w="28575">
            <a:solidFill>
              <a:srgbClr val="FB8CA0"/>
            </a:solidFill>
            <a:tailEnd type="triangle"/>
          </a:ln>
        </p:spPr>
        <p:style>
          <a:lnRef idx="1">
            <a:schemeClr val="accent2"/>
          </a:lnRef>
          <a:fillRef idx="0">
            <a:schemeClr val="accent2"/>
          </a:fillRef>
          <a:effectRef idx="0">
            <a:schemeClr val="accent2"/>
          </a:effectRef>
          <a:fontRef idx="minor">
            <a:schemeClr val="tx1"/>
          </a:fontRef>
        </p:style>
      </p:cxnSp>
      <p:cxnSp>
        <p:nvCxnSpPr>
          <p:cNvPr id="53" name="Straight Arrow Connector 52">
            <a:extLst>
              <a:ext uri="{FF2B5EF4-FFF2-40B4-BE49-F238E27FC236}">
                <a16:creationId xmlns:a16="http://schemas.microsoft.com/office/drawing/2014/main" id="{7DC13E8A-9D70-7E4D-B8F7-112BCDDCF197}"/>
              </a:ext>
            </a:extLst>
          </p:cNvPr>
          <p:cNvCxnSpPr>
            <a:cxnSpLocks/>
          </p:cNvCxnSpPr>
          <p:nvPr/>
        </p:nvCxnSpPr>
        <p:spPr>
          <a:xfrm>
            <a:off x="8381097" y="4375142"/>
            <a:ext cx="1780238" cy="134765"/>
          </a:xfrm>
          <a:prstGeom prst="straightConnector1">
            <a:avLst/>
          </a:prstGeom>
          <a:ln w="28575">
            <a:solidFill>
              <a:srgbClr val="FB8CA0"/>
            </a:solidFill>
            <a:tailEnd type="triangle"/>
          </a:ln>
        </p:spPr>
        <p:style>
          <a:lnRef idx="1">
            <a:schemeClr val="accent2"/>
          </a:lnRef>
          <a:fillRef idx="0">
            <a:schemeClr val="accent2"/>
          </a:fillRef>
          <a:effectRef idx="0">
            <a:schemeClr val="accent2"/>
          </a:effectRef>
          <a:fontRef idx="minor">
            <a:schemeClr val="tx1"/>
          </a:fontRef>
        </p:style>
      </p:cxnSp>
      <p:cxnSp>
        <p:nvCxnSpPr>
          <p:cNvPr id="55" name="Straight Arrow Connector 54">
            <a:extLst>
              <a:ext uri="{FF2B5EF4-FFF2-40B4-BE49-F238E27FC236}">
                <a16:creationId xmlns:a16="http://schemas.microsoft.com/office/drawing/2014/main" id="{CA25453B-844F-1A4A-AFDC-D1DF2AC53443}"/>
              </a:ext>
            </a:extLst>
          </p:cNvPr>
          <p:cNvCxnSpPr>
            <a:cxnSpLocks/>
            <a:endCxn id="50" idx="0"/>
          </p:cNvCxnSpPr>
          <p:nvPr/>
        </p:nvCxnSpPr>
        <p:spPr>
          <a:xfrm flipH="1">
            <a:off x="8340172" y="4366651"/>
            <a:ext cx="30065" cy="329887"/>
          </a:xfrm>
          <a:prstGeom prst="straightConnector1">
            <a:avLst/>
          </a:prstGeom>
          <a:ln w="28575">
            <a:solidFill>
              <a:srgbClr val="FB8CA0"/>
            </a:solidFill>
            <a:tailEnd type="triangle"/>
          </a:ln>
        </p:spPr>
        <p:style>
          <a:lnRef idx="1">
            <a:schemeClr val="accent2"/>
          </a:lnRef>
          <a:fillRef idx="0">
            <a:schemeClr val="accent2"/>
          </a:fillRef>
          <a:effectRef idx="0">
            <a:schemeClr val="accent2"/>
          </a:effectRef>
          <a:fontRef idx="minor">
            <a:schemeClr val="tx1"/>
          </a:fontRef>
        </p:style>
      </p:cxnSp>
      <p:sp>
        <p:nvSpPr>
          <p:cNvPr id="57" name="Rectangle 56">
            <a:extLst>
              <a:ext uri="{FF2B5EF4-FFF2-40B4-BE49-F238E27FC236}">
                <a16:creationId xmlns:a16="http://schemas.microsoft.com/office/drawing/2014/main" id="{69F773E2-C691-6649-9442-1A4135FDAC7B}"/>
              </a:ext>
            </a:extLst>
          </p:cNvPr>
          <p:cNvSpPr/>
          <p:nvPr/>
        </p:nvSpPr>
        <p:spPr>
          <a:xfrm>
            <a:off x="156892" y="4449757"/>
            <a:ext cx="2860476" cy="646331"/>
          </a:xfrm>
          <a:prstGeom prst="rect">
            <a:avLst/>
          </a:prstGeom>
          <a:solidFill>
            <a:srgbClr val="AFDDEB"/>
          </a:solidFill>
        </p:spPr>
        <p:txBody>
          <a:bodyPr wrap="square">
            <a:spAutoFit/>
          </a:bodyPr>
          <a:lstStyle/>
          <a:p>
            <a:pPr algn="just">
              <a:spcBef>
                <a:spcPts val="600"/>
              </a:spcBef>
              <a:spcAft>
                <a:spcPts val="600"/>
              </a:spcAft>
            </a:pPr>
            <a:r>
              <a:rPr lang="en-US" dirty="0" err="1">
                <a:solidFill>
                  <a:srgbClr val="000000"/>
                </a:solidFill>
                <a:latin typeface="Times New Roman" panose="02020603050405020304" pitchFamily="18" charset="0"/>
                <a:ea typeface="Calibri" panose="020F0502020204030204" pitchFamily="34" charset="0"/>
              </a:rPr>
              <a:t>Xpen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xơ</a:t>
            </a:r>
            <a:r>
              <a:rPr lang="en-US" dirty="0">
                <a:solidFill>
                  <a:srgbClr val="000000"/>
                </a:solidFill>
                <a:latin typeface="Times New Roman" panose="02020603050405020304" pitchFamily="18" charset="0"/>
                <a:ea typeface="Calibri" panose="020F0502020204030204" pitchFamily="34" charset="0"/>
              </a:rPr>
              <a:t> Xin-</a:t>
            </a:r>
            <a:r>
              <a:rPr lang="en-US" dirty="0" err="1">
                <a:solidFill>
                  <a:srgbClr val="000000"/>
                </a:solidFill>
                <a:latin typeface="Times New Roman" panose="02020603050405020304" pitchFamily="18" charset="0"/>
                <a:ea typeface="Calibri" panose="020F0502020204030204" pitchFamily="34" charset="0"/>
              </a:rPr>
              <a:t>vơ</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và</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Át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Phrai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đồng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nghiệp</a:t>
            </a:r>
            <a:endParaRPr lang="en-VN" dirty="0">
              <a:solidFill>
                <a:srgbClr val="000000"/>
              </a:solidFill>
              <a:latin typeface="Times New Roman" panose="02020603050405020304" pitchFamily="18" charset="0"/>
              <a:ea typeface="Calibri" panose="020F0502020204030204" pitchFamily="34" charset="0"/>
            </a:endParaRPr>
          </a:p>
        </p:txBody>
      </p:sp>
      <p:sp>
        <p:nvSpPr>
          <p:cNvPr id="58" name="Rectangle 57">
            <a:extLst>
              <a:ext uri="{FF2B5EF4-FFF2-40B4-BE49-F238E27FC236}">
                <a16:creationId xmlns:a16="http://schemas.microsoft.com/office/drawing/2014/main" id="{47EFC89D-05A5-D847-84F9-B53A73D7DD33}"/>
              </a:ext>
            </a:extLst>
          </p:cNvPr>
          <p:cNvSpPr/>
          <p:nvPr/>
        </p:nvSpPr>
        <p:spPr>
          <a:xfrm>
            <a:off x="115094" y="5257364"/>
            <a:ext cx="2944071" cy="923330"/>
          </a:xfrm>
          <a:prstGeom prst="rect">
            <a:avLst/>
          </a:prstGeom>
          <a:solidFill>
            <a:srgbClr val="AFDDEB"/>
          </a:solidFill>
        </p:spPr>
        <p:txBody>
          <a:bodyPr wrap="square">
            <a:spAutoFit/>
          </a:bodyPr>
          <a:lstStyle/>
          <a:p>
            <a:pPr algn="just">
              <a:spcBef>
                <a:spcPts val="600"/>
              </a:spcBef>
              <a:spcAft>
                <a:spcPts val="600"/>
              </a:spcAft>
            </a:pPr>
            <a:r>
              <a:rPr lang="en-US" dirty="0">
                <a:solidFill>
                  <a:srgbClr val="000000"/>
                </a:solidFill>
                <a:latin typeface="Times New Roman" panose="02020603050405020304" pitchFamily="18" charset="0"/>
                <a:ea typeface="Calibri" panose="020F0502020204030204" pitchFamily="34" charset="0"/>
              </a:rPr>
              <a:t>MĐ ban </a:t>
            </a:r>
            <a:r>
              <a:rPr lang="en-US" dirty="0" err="1">
                <a:solidFill>
                  <a:srgbClr val="000000"/>
                </a:solidFill>
                <a:latin typeface="Times New Roman" panose="02020603050405020304" pitchFamily="18" charset="0"/>
                <a:ea typeface="Calibri" panose="020F0502020204030204" pitchFamily="34" charset="0"/>
              </a:rPr>
              <a:t>đầu</a:t>
            </a:r>
            <a:r>
              <a:rPr lang="en-US" dirty="0">
                <a:solidFill>
                  <a:srgbClr val="000000"/>
                </a:solidFill>
                <a:latin typeface="Times New Roman" panose="02020603050405020304" pitchFamily="18" charset="0"/>
                <a:ea typeface="Calibri" panose="020F0502020204030204" pitchFamily="34" charset="0"/>
              </a:rPr>
              <a:t>: 1968, Xin-</a:t>
            </a:r>
            <a:r>
              <a:rPr lang="en-US" dirty="0" err="1">
                <a:solidFill>
                  <a:srgbClr val="000000"/>
                </a:solidFill>
                <a:latin typeface="Times New Roman" panose="02020603050405020304" pitchFamily="18" charset="0"/>
                <a:ea typeface="Calibri" panose="020F0502020204030204" pitchFamily="34" charset="0"/>
              </a:rPr>
              <a:t>vơ</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tạo</a:t>
            </a:r>
            <a:r>
              <a:rPr lang="en-US" dirty="0">
                <a:solidFill>
                  <a:srgbClr val="000000"/>
                </a:solidFill>
                <a:latin typeface="Times New Roman" panose="02020603050405020304" pitchFamily="18" charset="0"/>
                <a:ea typeface="Calibri" panose="020F0502020204030204" pitchFamily="34" charset="0"/>
              </a:rPr>
              <a:t> ra </a:t>
            </a:r>
            <a:r>
              <a:rPr lang="en-US" dirty="0" err="1">
                <a:solidFill>
                  <a:srgbClr val="000000"/>
                </a:solidFill>
                <a:latin typeface="Times New Roman" panose="02020603050405020304" pitchFamily="18" charset="0"/>
                <a:ea typeface="Calibri" panose="020F0502020204030204" pitchFamily="34" charset="0"/>
              </a:rPr>
              <a:t>một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chất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dính</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tạm</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trong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phòng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thí</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nghiệm</a:t>
            </a:r>
            <a:r>
              <a:rPr lang="en-US" dirty="0">
                <a:solidFill>
                  <a:srgbClr val="000000"/>
                </a:solidFill>
                <a:latin typeface="Times New Roman" panose="02020603050405020304" pitchFamily="18" charset="0"/>
                <a:ea typeface="Calibri" panose="020F0502020204030204" pitchFamily="34" charset="0"/>
              </a:rPr>
              <a:t>.</a:t>
            </a:r>
            <a:endParaRPr lang="en-VN" dirty="0">
              <a:solidFill>
                <a:srgbClr val="000000"/>
              </a:solidFill>
              <a:latin typeface="Times New Roman" panose="02020603050405020304" pitchFamily="18" charset="0"/>
              <a:ea typeface="Calibri" panose="020F0502020204030204" pitchFamily="34" charset="0"/>
            </a:endParaRPr>
          </a:p>
        </p:txBody>
      </p:sp>
      <p:sp>
        <p:nvSpPr>
          <p:cNvPr id="59" name="Rectangle 58">
            <a:extLst>
              <a:ext uri="{FF2B5EF4-FFF2-40B4-BE49-F238E27FC236}">
                <a16:creationId xmlns:a16="http://schemas.microsoft.com/office/drawing/2014/main" id="{26F61657-7F40-D14A-B5F4-193E27292A10}"/>
              </a:ext>
            </a:extLst>
          </p:cNvPr>
          <p:cNvSpPr/>
          <p:nvPr/>
        </p:nvSpPr>
        <p:spPr>
          <a:xfrm>
            <a:off x="3324204" y="4981323"/>
            <a:ext cx="3110049" cy="1754326"/>
          </a:xfrm>
          <a:prstGeom prst="rect">
            <a:avLst/>
          </a:prstGeom>
          <a:solidFill>
            <a:srgbClr val="AFDDEB"/>
          </a:solidFill>
        </p:spPr>
        <p:txBody>
          <a:bodyPr wrap="square">
            <a:spAutoFit/>
          </a:bodyPr>
          <a:lstStyle/>
          <a:p>
            <a:pPr algn="just">
              <a:spcBef>
                <a:spcPts val="600"/>
              </a:spcBef>
              <a:spcAft>
                <a:spcPts val="600"/>
              </a:spcAft>
            </a:pPr>
            <a:r>
              <a:rPr lang="en-US" dirty="0">
                <a:solidFill>
                  <a:srgbClr val="000000"/>
                </a:solidFill>
                <a:latin typeface="Times New Roman" panose="02020603050405020304" pitchFamily="18" charset="0"/>
                <a:ea typeface="Calibri" panose="020F0502020204030204" pitchFamily="34" charset="0"/>
              </a:rPr>
              <a:t>DB &amp; KQ: </a:t>
            </a:r>
            <a:r>
              <a:rPr lang="en-US" dirty="0" err="1">
                <a:solidFill>
                  <a:srgbClr val="000000"/>
                </a:solidFill>
                <a:latin typeface="Times New Roman" panose="02020603050405020304" pitchFamily="18" charset="0"/>
                <a:ea typeface="Calibri" panose="020F0502020204030204" pitchFamily="34" charset="0"/>
              </a:rPr>
              <a:t>Chất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dính</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có</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thể</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đính</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một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vật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có</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trọng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lượng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nhỏ</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trong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thời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gian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dài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Vài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năm</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sau</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Át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Phrai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trong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lúc</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bực</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tức</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giấy</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nhớ</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được</a:t>
            </a:r>
            <a:r>
              <a:rPr lang="en-US" dirty="0">
                <a:solidFill>
                  <a:srgbClr val="000000"/>
                </a:solidFill>
                <a:latin typeface="Times New Roman" panose="02020603050405020304" pitchFamily="18" charset="0"/>
                <a:ea typeface="Calibri" panose="020F0502020204030204" pitchFamily="34" charset="0"/>
              </a:rPr>
              <a:t> ra </a:t>
            </a:r>
            <a:r>
              <a:rPr lang="en-US" dirty="0" err="1">
                <a:solidFill>
                  <a:srgbClr val="000000"/>
                </a:solidFill>
                <a:latin typeface="Times New Roman" panose="02020603050405020304" pitchFamily="18" charset="0"/>
                <a:ea typeface="Calibri" panose="020F0502020204030204" pitchFamily="34" charset="0"/>
              </a:rPr>
              <a:t>đời</a:t>
            </a:r>
            <a:r>
              <a:rPr lang="en-US" dirty="0">
                <a:solidFill>
                  <a:srgbClr val="000000"/>
                </a:solidFill>
                <a:latin typeface="Times New Roman" panose="02020603050405020304" pitchFamily="18" charset="0"/>
                <a:ea typeface="Calibri" panose="020F0502020204030204" pitchFamily="34" charset="0"/>
              </a:rPr>
              <a:t>. 1980, </a:t>
            </a:r>
            <a:r>
              <a:rPr lang="en-US" dirty="0" err="1">
                <a:solidFill>
                  <a:srgbClr val="000000"/>
                </a:solidFill>
                <a:latin typeface="Times New Roman" panose="02020603050405020304" pitchFamily="18" charset="0"/>
                <a:ea typeface="Calibri" panose="020F0502020204030204" pitchFamily="34" charset="0"/>
              </a:rPr>
              <a:t>được</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dùng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phổ</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biến</a:t>
            </a:r>
            <a:r>
              <a:rPr lang="en-US" dirty="0">
                <a:solidFill>
                  <a:srgbClr val="000000"/>
                </a:solidFill>
                <a:latin typeface="Times New Roman" panose="02020603050405020304" pitchFamily="18" charset="0"/>
                <a:ea typeface="Calibri" panose="020F0502020204030204" pitchFamily="34" charset="0"/>
              </a:rPr>
              <a:t>.</a:t>
            </a:r>
            <a:endParaRPr lang="en-VN" dirty="0">
              <a:solidFill>
                <a:srgbClr val="000000"/>
              </a:solidFill>
              <a:latin typeface="Times New Roman" panose="02020603050405020304" pitchFamily="18" charset="0"/>
              <a:ea typeface="Calibri" panose="020F0502020204030204" pitchFamily="34" charset="0"/>
            </a:endParaRPr>
          </a:p>
        </p:txBody>
      </p:sp>
      <p:cxnSp>
        <p:nvCxnSpPr>
          <p:cNvPr id="62" name="Straight Arrow Connector 61">
            <a:extLst>
              <a:ext uri="{FF2B5EF4-FFF2-40B4-BE49-F238E27FC236}">
                <a16:creationId xmlns:a16="http://schemas.microsoft.com/office/drawing/2014/main" id="{553C70A4-657E-5E41-B83A-E2B05927FDE4}"/>
              </a:ext>
            </a:extLst>
          </p:cNvPr>
          <p:cNvCxnSpPr>
            <a:cxnSpLocks/>
          </p:cNvCxnSpPr>
          <p:nvPr/>
        </p:nvCxnSpPr>
        <p:spPr>
          <a:xfrm flipH="1">
            <a:off x="2967271" y="4375142"/>
            <a:ext cx="746377" cy="246256"/>
          </a:xfrm>
          <a:prstGeom prst="straightConnector1">
            <a:avLst/>
          </a:prstGeom>
          <a:ln w="28575">
            <a:solidFill>
              <a:srgbClr val="3094AB"/>
            </a:solidFill>
            <a:tailEnd type="triangle"/>
          </a:ln>
        </p:spPr>
        <p:style>
          <a:lnRef idx="1">
            <a:schemeClr val="accent2"/>
          </a:lnRef>
          <a:fillRef idx="0">
            <a:schemeClr val="accent2"/>
          </a:fillRef>
          <a:effectRef idx="0">
            <a:schemeClr val="accent2"/>
          </a:effectRef>
          <a:fontRef idx="minor">
            <a:schemeClr val="tx1"/>
          </a:fontRef>
        </p:style>
      </p:cxnSp>
      <p:cxnSp>
        <p:nvCxnSpPr>
          <p:cNvPr id="64" name="Straight Arrow Connector 63">
            <a:extLst>
              <a:ext uri="{FF2B5EF4-FFF2-40B4-BE49-F238E27FC236}">
                <a16:creationId xmlns:a16="http://schemas.microsoft.com/office/drawing/2014/main" id="{2FB168B2-B8E2-E143-8B7C-8B3CF805D634}"/>
              </a:ext>
            </a:extLst>
          </p:cNvPr>
          <p:cNvCxnSpPr>
            <a:cxnSpLocks/>
          </p:cNvCxnSpPr>
          <p:nvPr/>
        </p:nvCxnSpPr>
        <p:spPr>
          <a:xfrm flipH="1">
            <a:off x="3006508" y="4367184"/>
            <a:ext cx="690938" cy="944115"/>
          </a:xfrm>
          <a:prstGeom prst="straightConnector1">
            <a:avLst/>
          </a:prstGeom>
          <a:ln w="28575">
            <a:solidFill>
              <a:srgbClr val="3094AB"/>
            </a:solidFill>
            <a:tailEnd type="triangle"/>
          </a:ln>
        </p:spPr>
        <p:style>
          <a:lnRef idx="1">
            <a:schemeClr val="accent2"/>
          </a:lnRef>
          <a:fillRef idx="0">
            <a:schemeClr val="accent2"/>
          </a:fillRef>
          <a:effectRef idx="0">
            <a:schemeClr val="accent2"/>
          </a:effectRef>
          <a:fontRef idx="minor">
            <a:schemeClr val="tx1"/>
          </a:fontRef>
        </p:style>
      </p:cxnSp>
      <p:cxnSp>
        <p:nvCxnSpPr>
          <p:cNvPr id="65" name="Straight Arrow Connector 64">
            <a:extLst>
              <a:ext uri="{FF2B5EF4-FFF2-40B4-BE49-F238E27FC236}">
                <a16:creationId xmlns:a16="http://schemas.microsoft.com/office/drawing/2014/main" id="{C83043B4-B096-2F44-AB45-3DF15A07A2E8}"/>
              </a:ext>
            </a:extLst>
          </p:cNvPr>
          <p:cNvCxnSpPr>
            <a:cxnSpLocks/>
          </p:cNvCxnSpPr>
          <p:nvPr/>
        </p:nvCxnSpPr>
        <p:spPr>
          <a:xfrm>
            <a:off x="3703850" y="4371176"/>
            <a:ext cx="200624" cy="677068"/>
          </a:xfrm>
          <a:prstGeom prst="straightConnector1">
            <a:avLst/>
          </a:prstGeom>
          <a:ln w="28575">
            <a:solidFill>
              <a:srgbClr val="3094AB"/>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851367830"/>
      </p:ext>
    </p:extLst>
  </p:cSld>
  <p:clrMapOvr>
    <a:masterClrMapping/>
  </p:clrMapOvr>
  <p:transition spd="slow" advClick="0" advTm="1000">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组合 9"/>
          <p:cNvGrpSpPr/>
          <p:nvPr/>
        </p:nvGrpSpPr>
        <p:grpSpPr>
          <a:xfrm>
            <a:off x="3056721" y="558800"/>
            <a:ext cx="6078558" cy="7279792"/>
            <a:chOff x="254643" y="1141194"/>
            <a:chExt cx="11772260" cy="5006784"/>
          </a:xfrm>
        </p:grpSpPr>
        <p:sp>
          <p:nvSpPr>
            <p:cNvPr id="11" name="矩形 10"/>
            <p:cNvSpPr/>
            <p:nvPr/>
          </p:nvSpPr>
          <p:spPr>
            <a:xfrm>
              <a:off x="254643" y="1141194"/>
              <a:ext cx="11644132" cy="3933726"/>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ontserrat" panose="00000500000000000000" charset="0"/>
                <a:cs typeface="Times New Roman" panose="02020603050405020304" pitchFamily="18" charset="0"/>
              </a:endParaRPr>
            </a:p>
          </p:txBody>
        </p:sp>
        <p:pic>
          <p:nvPicPr>
            <p:cNvPr id="12"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flipH="1">
              <a:off x="5604244" y="-274681"/>
              <a:ext cx="1073059" cy="11772259"/>
            </a:xfrm>
            <a:prstGeom prst="rect">
              <a:avLst/>
            </a:prstGeom>
            <a:ln>
              <a:noFill/>
            </a:ln>
          </p:spPr>
        </p:pic>
      </p:grpSp>
      <p:sp>
        <p:nvSpPr>
          <p:cNvPr id="23" name="文本框 22"/>
          <p:cNvSpPr txBox="1"/>
          <p:nvPr/>
        </p:nvSpPr>
        <p:spPr>
          <a:xfrm>
            <a:off x="3173620" y="3631798"/>
            <a:ext cx="5817869" cy="706755"/>
          </a:xfrm>
          <a:prstGeom prst="rect">
            <a:avLst/>
          </a:prstGeom>
          <a:noFill/>
        </p:spPr>
        <p:txBody>
          <a:bodyPr wrap="square" rtlCol="0">
            <a:spAutoFit/>
            <a:scene3d>
              <a:camera prst="orthographicFront"/>
              <a:lightRig rig="threePt" dir="t"/>
            </a:scene3d>
            <a:sp3d contourW="12700"/>
          </a:bodyPr>
          <a:lstStyle/>
          <a:p>
            <a:pPr lvl="0" algn="ctr">
              <a:defRPr/>
            </a:pPr>
            <a:r>
              <a:rPr lang="en-US" altLang="zh-CN" sz="4000" b="1" dirty="0">
                <a:solidFill>
                  <a:srgbClr val="5CB9D6"/>
                </a:solidFill>
                <a:latin typeface="Times New Roman" panose="02020603050405020304" pitchFamily="18" charset="0"/>
                <a:ea typeface="Montserrat" panose="00000500000000000000" charset="0"/>
                <a:cs typeface="Times New Roman" panose="02020603050405020304" pitchFamily="18" charset="0"/>
              </a:rPr>
              <a:t>LUYỆN TẬP</a:t>
            </a:r>
          </a:p>
        </p:txBody>
      </p:sp>
      <p:sp>
        <p:nvSpPr>
          <p:cNvPr id="14" name="平行四边形 13"/>
          <p:cNvSpPr/>
          <p:nvPr/>
        </p:nvSpPr>
        <p:spPr>
          <a:xfrm>
            <a:off x="5046990" y="2333726"/>
            <a:ext cx="2179310" cy="1004235"/>
          </a:xfrm>
          <a:prstGeom prst="parallelogram">
            <a:avLst>
              <a:gd name="adj" fmla="val 22536"/>
            </a:avLst>
          </a:prstGeom>
          <a:solidFill>
            <a:srgbClr val="5CB9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en-US" altLang="zh-CN" sz="3600" b="1" dirty="0">
                <a:solidFill>
                  <a:schemeClr val="bg1"/>
                </a:solidFill>
                <a:latin typeface="Times New Roman" panose="02020603050405020304" pitchFamily="18" charset="0"/>
                <a:ea typeface="Montserrat" panose="00000500000000000000" charset="0"/>
                <a:cs typeface="Times New Roman" panose="02020603050405020304" pitchFamily="18" charset="0"/>
              </a:rPr>
              <a:t>4</a:t>
            </a:r>
            <a:endParaRPr lang="zh-CN" altLang="en-US" sz="3600" b="1" dirty="0">
              <a:solidFill>
                <a:schemeClr val="bg1"/>
              </a:solidFill>
              <a:latin typeface="Times New Roman" panose="02020603050405020304" pitchFamily="18" charset="0"/>
              <a:ea typeface="Montserrat" panose="00000500000000000000" charset="0"/>
              <a:cs typeface="Times New Roman" panose="02020603050405020304" pitchFamily="18" charset="0"/>
            </a:endParaRPr>
          </a:p>
        </p:txBody>
      </p:sp>
    </p:spTree>
    <p:extLst>
      <p:ext uri="{BB962C8B-B14F-4D97-AF65-F5344CB8AC3E}">
        <p14:creationId xmlns:p14="http://schemas.microsoft.com/office/powerpoint/2010/main" val="1334126433"/>
      </p:ext>
    </p:extLst>
  </p:cSld>
  <p:clrMapOvr>
    <a:masterClrMapping/>
  </p:clrMapOvr>
  <p:transition advClick="0" advTm="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53"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750" fill="hold"/>
                                        <p:tgtEl>
                                          <p:spTgt spid="10"/>
                                        </p:tgtEl>
                                        <p:attrNameLst>
                                          <p:attrName>ppt_w</p:attrName>
                                        </p:attrNameLst>
                                      </p:cBhvr>
                                      <p:tavLst>
                                        <p:tav tm="0">
                                          <p:val>
                                            <p:fltVal val="0"/>
                                          </p:val>
                                        </p:tav>
                                        <p:tav tm="100000">
                                          <p:val>
                                            <p:strVal val="#ppt_w"/>
                                          </p:val>
                                        </p:tav>
                                      </p:tavLst>
                                    </p:anim>
                                    <p:anim calcmode="lin" valueType="num">
                                      <p:cBhvr>
                                        <p:cTn id="11" dur="750" fill="hold"/>
                                        <p:tgtEl>
                                          <p:spTgt spid="10"/>
                                        </p:tgtEl>
                                        <p:attrNameLst>
                                          <p:attrName>ppt_h</p:attrName>
                                        </p:attrNameLst>
                                      </p:cBhvr>
                                      <p:tavLst>
                                        <p:tav tm="0">
                                          <p:val>
                                            <p:fltVal val="0"/>
                                          </p:val>
                                        </p:tav>
                                        <p:tav tm="100000">
                                          <p:val>
                                            <p:strVal val="#ppt_h"/>
                                          </p:val>
                                        </p:tav>
                                      </p:tavLst>
                                    </p:anim>
                                    <p:animEffect transition="in" filter="fade">
                                      <p:cBhvr>
                                        <p:cTn id="12"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9" name="组合 18"/>
          <p:cNvGrpSpPr/>
          <p:nvPr/>
        </p:nvGrpSpPr>
        <p:grpSpPr>
          <a:xfrm>
            <a:off x="288202" y="2241404"/>
            <a:ext cx="11760200" cy="5006784"/>
            <a:chOff x="254643" y="1141194"/>
            <a:chExt cx="11772260" cy="5006784"/>
          </a:xfrm>
        </p:grpSpPr>
        <p:sp>
          <p:nvSpPr>
            <p:cNvPr id="20" name="矩形 19"/>
            <p:cNvSpPr/>
            <p:nvPr/>
          </p:nvSpPr>
          <p:spPr>
            <a:xfrm>
              <a:off x="254643" y="1141194"/>
              <a:ext cx="11644132" cy="3933726"/>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i="0" u="none" strike="noStrike" kern="1200" cap="none" spc="0" normalizeH="0" baseline="0" noProof="0" dirty="0">
                <a:ln>
                  <a:noFill/>
                </a:ln>
                <a:solidFill>
                  <a:prstClr val="white"/>
                </a:solidFill>
                <a:effectLst/>
                <a:uLnTx/>
                <a:uFillTx/>
                <a:latin typeface="Montserrat" panose="00000500000000000000" charset="0"/>
                <a:ea typeface="Montserrat" panose="00000500000000000000" charset="0"/>
                <a:cs typeface="Montserrat" panose="00000500000000000000" charset="0"/>
              </a:endParaRPr>
            </a:p>
          </p:txBody>
        </p:sp>
        <p:pic>
          <p:nvPicPr>
            <p:cNvPr id="21"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flipH="1">
              <a:off x="5604244" y="-274681"/>
              <a:ext cx="1073059" cy="11772259"/>
            </a:xfrm>
            <a:prstGeom prst="rect">
              <a:avLst/>
            </a:prstGeom>
            <a:ln>
              <a:noFill/>
            </a:ln>
          </p:spPr>
        </p:pic>
      </p:grpSp>
      <p:sp>
        <p:nvSpPr>
          <p:cNvPr id="4" name="Arrow: Pentagon 2"/>
          <p:cNvSpPr/>
          <p:nvPr/>
        </p:nvSpPr>
        <p:spPr bwMode="auto">
          <a:xfrm>
            <a:off x="2470697" y="239992"/>
            <a:ext cx="7250606" cy="1761420"/>
          </a:xfrm>
          <a:prstGeom prst="homePlate">
            <a:avLst/>
          </a:prstGeom>
          <a:noFill/>
          <a:ln w="19050">
            <a:noFill/>
            <a:round/>
          </a:ln>
        </p:spPr>
        <p:txBody>
          <a:bodyPr rot="0" spcFirstLastPara="0" vert="horz" wrap="square" lIns="91419" tIns="45709" rIns="91419" bIns="45709" anchor="ctr" anchorCtr="1" forceAA="0" compatLnSpc="1">
            <a:noAutofit/>
          </a:bodyPr>
          <a:lstStyle/>
          <a:p>
            <a:pPr algn="ctr"/>
            <a:r>
              <a:rPr lang="vi-VN" altLang="zh-CN" sz="4800" b="1" dirty="0">
                <a:solidFill>
                  <a:srgbClr val="5CB9D6"/>
                </a:solidFill>
                <a:latin typeface="Times New Roman" panose="02020603050405020304" pitchFamily="18" charset="0"/>
                <a:ea typeface="Montserrat" panose="00000500000000000000" charset="0"/>
                <a:cs typeface="Times New Roman" panose="02020603050405020304" pitchFamily="18" charset="0"/>
                <a:sym typeface="+mn-lt"/>
              </a:rPr>
              <a:t>4. Luyện tập</a:t>
            </a:r>
            <a:endParaRPr lang="zh-CN" altLang="en-US" sz="4800" b="1" dirty="0">
              <a:solidFill>
                <a:srgbClr val="5CB9D6"/>
              </a:solidFill>
              <a:latin typeface="Times New Roman" panose="02020603050405020304" pitchFamily="18" charset="0"/>
              <a:ea typeface="Montserrat" panose="00000500000000000000" charset="0"/>
              <a:cs typeface="Times New Roman" panose="02020603050405020304" pitchFamily="18" charset="0"/>
              <a:sym typeface="+mn-lt"/>
            </a:endParaRPr>
          </a:p>
        </p:txBody>
      </p:sp>
      <p:sp>
        <p:nvSpPr>
          <p:cNvPr id="2" name="Rectangle 1">
            <a:extLst>
              <a:ext uri="{FF2B5EF4-FFF2-40B4-BE49-F238E27FC236}">
                <a16:creationId xmlns:a16="http://schemas.microsoft.com/office/drawing/2014/main" id="{E7A192E8-A581-E945-8F44-779720E941AB}"/>
              </a:ext>
            </a:extLst>
          </p:cNvPr>
          <p:cNvSpPr/>
          <p:nvPr/>
        </p:nvSpPr>
        <p:spPr>
          <a:xfrm>
            <a:off x="526463" y="2573264"/>
            <a:ext cx="5142817" cy="2862322"/>
          </a:xfrm>
          <a:prstGeom prst="rect">
            <a:avLst/>
          </a:prstGeom>
        </p:spPr>
        <p:txBody>
          <a:bodyPr wrap="square">
            <a:spAutoFit/>
          </a:bodyPr>
          <a:lstStyle/>
          <a:p>
            <a:pPr algn="just"/>
            <a:r>
              <a:rPr lang="en-US" sz="4500" dirty="0" err="1">
                <a:latin typeface="Times New Roman" panose="02020603050405020304" pitchFamily="18" charset="0"/>
                <a:cs typeface="Times New Roman" panose="02020603050405020304" pitchFamily="18" charset="0"/>
              </a:rPr>
              <a:t>Hãy</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tóm</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tắt</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văn</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bản</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thông</a:t>
            </a:r>
            <a:r>
              <a:rPr lang="en-US" sz="4500" dirty="0">
                <a:latin typeface="Times New Roman" panose="02020603050405020304" pitchFamily="18" charset="0"/>
                <a:cs typeface="Times New Roman" panose="02020603050405020304" pitchFamily="18" charset="0"/>
              </a:rPr>
              <a:t> tin: </a:t>
            </a:r>
            <a:r>
              <a:rPr lang="en-US" sz="4500" b="1" dirty="0">
                <a:latin typeface="Times New Roman" panose="02020603050405020304" pitchFamily="18" charset="0"/>
                <a:cs typeface="Times New Roman" panose="02020603050405020304" pitchFamily="18" charset="0"/>
              </a:rPr>
              <a:t>“</a:t>
            </a:r>
            <a:r>
              <a:rPr lang="en-US" sz="4500" b="1" dirty="0" err="1">
                <a:latin typeface="Times New Roman" panose="02020603050405020304" pitchFamily="18" charset="0"/>
                <a:cs typeface="Times New Roman" panose="02020603050405020304" pitchFamily="18" charset="0"/>
              </a:rPr>
              <a:t>Phạm</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Tuyên</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và</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khúc</a:t>
            </a:r>
            <a:r>
              <a:rPr lang="en-US" sz="4500" b="1" dirty="0">
                <a:latin typeface="Times New Roman" panose="02020603050405020304" pitchFamily="18" charset="0"/>
                <a:cs typeface="Times New Roman" panose="02020603050405020304" pitchFamily="18" charset="0"/>
              </a:rPr>
              <a:t> ca </a:t>
            </a:r>
            <a:r>
              <a:rPr lang="en-US" sz="4500" b="1" dirty="0" err="1">
                <a:latin typeface="Times New Roman" panose="02020603050405020304" pitchFamily="18" charset="0"/>
                <a:cs typeface="Times New Roman" panose="02020603050405020304" pitchFamily="18" charset="0"/>
              </a:rPr>
              <a:t>mừng</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chiến</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thắng</a:t>
            </a:r>
            <a:r>
              <a:rPr lang="en-US" sz="4500" b="1" dirty="0">
                <a:latin typeface="Times New Roman" panose="02020603050405020304" pitchFamily="18" charset="0"/>
                <a:cs typeface="Times New Roman" panose="02020603050405020304" pitchFamily="18" charset="0"/>
              </a:rPr>
              <a:t>”.</a:t>
            </a:r>
            <a:endParaRPr lang="en-VN" sz="4500" dirty="0">
              <a:latin typeface="Times New Roman" panose="02020603050405020304" pitchFamily="18" charset="0"/>
              <a:cs typeface="Times New Roman" panose="02020603050405020304" pitchFamily="18" charset="0"/>
            </a:endParaRPr>
          </a:p>
        </p:txBody>
      </p:sp>
      <p:pic>
        <p:nvPicPr>
          <p:cNvPr id="1026" name="Picture 2" descr="Lời bài hát Như có Bác Hồ trong ngày vui đại thắng (lyrics), karaoke -  META.vn">
            <a:extLst>
              <a:ext uri="{FF2B5EF4-FFF2-40B4-BE49-F238E27FC236}">
                <a16:creationId xmlns:a16="http://schemas.microsoft.com/office/drawing/2014/main" id="{59749332-2AC2-CE4A-8DA8-0FD6FB036C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57998" y="2573264"/>
            <a:ext cx="6145800" cy="3211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2214757"/>
      </p:ext>
    </p:extLst>
  </p:cSld>
  <p:clrMapOvr>
    <a:masterClrMapping/>
  </p:clrMapOvr>
  <p:transition advClick="0" advTm="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par>
                                <p:cTn id="12" presetID="53" presetClass="entr" presetSubtype="16"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750" fill="hold"/>
                                        <p:tgtEl>
                                          <p:spTgt spid="19"/>
                                        </p:tgtEl>
                                        <p:attrNameLst>
                                          <p:attrName>ppt_w</p:attrName>
                                        </p:attrNameLst>
                                      </p:cBhvr>
                                      <p:tavLst>
                                        <p:tav tm="0">
                                          <p:val>
                                            <p:fltVal val="0"/>
                                          </p:val>
                                        </p:tav>
                                        <p:tav tm="100000">
                                          <p:val>
                                            <p:strVal val="#ppt_w"/>
                                          </p:val>
                                        </p:tav>
                                      </p:tavLst>
                                    </p:anim>
                                    <p:anim calcmode="lin" valueType="num">
                                      <p:cBhvr>
                                        <p:cTn id="15" dur="750" fill="hold"/>
                                        <p:tgtEl>
                                          <p:spTgt spid="19"/>
                                        </p:tgtEl>
                                        <p:attrNameLst>
                                          <p:attrName>ppt_h</p:attrName>
                                        </p:attrNameLst>
                                      </p:cBhvr>
                                      <p:tavLst>
                                        <p:tav tm="0">
                                          <p:val>
                                            <p:fltVal val="0"/>
                                          </p:val>
                                        </p:tav>
                                        <p:tav tm="100000">
                                          <p:val>
                                            <p:strVal val="#ppt_h"/>
                                          </p:val>
                                        </p:tav>
                                      </p:tavLst>
                                    </p:anim>
                                    <p:animEffect transition="in" filter="fade">
                                      <p:cBhvr>
                                        <p:cTn id="16"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1C833A5-3651-D248-914D-85A763C4D03B}"/>
              </a:ext>
            </a:extLst>
          </p:cNvPr>
          <p:cNvSpPr/>
          <p:nvPr/>
        </p:nvSpPr>
        <p:spPr>
          <a:xfrm>
            <a:off x="358140" y="253036"/>
            <a:ext cx="5737860" cy="6857989"/>
          </a:xfrm>
          <a:prstGeom prst="rect">
            <a:avLst/>
          </a:prstGeom>
        </p:spPr>
        <p:txBody>
          <a:bodyPr vert="horz" lIns="91440" tIns="45720" rIns="91440" bIns="45720" rtlCol="0">
            <a:noAutofit/>
          </a:bodyPr>
          <a:lstStyle/>
          <a:p>
            <a:pPr algn="just">
              <a:lnSpc>
                <a:spcPct val="90000"/>
              </a:lnSpc>
              <a:spcBef>
                <a:spcPts val="600"/>
              </a:spcBef>
              <a:spcAft>
                <a:spcPts val="600"/>
              </a:spcAft>
            </a:pP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Dựa</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vào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các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bước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trong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cách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làm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tóm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tắt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một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văn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bản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thông</a:t>
            </a:r>
            <a:r>
              <a:rPr lang="en-US" sz="2300" dirty="0">
                <a:latin typeface="Times New Roman" panose="02020603050405020304" pitchFamily="18" charset="0"/>
                <a:cs typeface="Times New Roman" panose="02020603050405020304" pitchFamily="18" charset="0"/>
              </a:rPr>
              <a:t> tin </a:t>
            </a:r>
            <a:r>
              <a:rPr lang="en-US" sz="2300" dirty="0" err="1">
                <a:latin typeface="Times New Roman" panose="02020603050405020304" pitchFamily="18" charset="0"/>
                <a:cs typeface="Times New Roman" panose="02020603050405020304" pitchFamily="18" charset="0"/>
              </a:rPr>
              <a:t>để</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thực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hiện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đối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với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văn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bản</a:t>
            </a:r>
            <a:r>
              <a:rPr lang="en-US" sz="2300" dirty="0">
                <a:latin typeface="Times New Roman" panose="02020603050405020304" pitchFamily="18" charset="0"/>
                <a:cs typeface="Times New Roman" panose="02020603050405020304" pitchFamily="18" charset="0"/>
              </a:rPr>
              <a:t>: </a:t>
            </a:r>
            <a:r>
              <a:rPr lang="en-US" sz="2300" b="1" dirty="0">
                <a:latin typeface="Times New Roman" panose="02020603050405020304" pitchFamily="18" charset="0"/>
                <a:cs typeface="Times New Roman" panose="02020603050405020304" pitchFamily="18" charset="0"/>
              </a:rPr>
              <a:t>“</a:t>
            </a:r>
            <a:r>
              <a:rPr lang="en-US" sz="2300" b="1" dirty="0" err="1">
                <a:latin typeface="Times New Roman" panose="02020603050405020304" pitchFamily="18" charset="0"/>
                <a:cs typeface="Times New Roman" panose="02020603050405020304" pitchFamily="18" charset="0"/>
              </a:rPr>
              <a:t>Phạm</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Tuyên</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và</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khúc</a:t>
            </a:r>
            <a:r>
              <a:rPr lang="en-US" sz="2300" b="1" dirty="0">
                <a:latin typeface="Times New Roman" panose="02020603050405020304" pitchFamily="18" charset="0"/>
                <a:cs typeface="Times New Roman" panose="02020603050405020304" pitchFamily="18" charset="0"/>
              </a:rPr>
              <a:t> ca </a:t>
            </a:r>
            <a:r>
              <a:rPr lang="en-US" sz="2300" b="1" dirty="0" err="1">
                <a:latin typeface="Times New Roman" panose="02020603050405020304" pitchFamily="18" charset="0"/>
                <a:cs typeface="Times New Roman" panose="02020603050405020304" pitchFamily="18" charset="0"/>
              </a:rPr>
              <a:t>mừng</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chiến</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thắng</a:t>
            </a:r>
            <a:r>
              <a:rPr lang="en-US" sz="2300" b="1" dirty="0">
                <a:latin typeface="Times New Roman" panose="02020603050405020304" pitchFamily="18" charset="0"/>
                <a:cs typeface="Times New Roman" panose="02020603050405020304" pitchFamily="18" charset="0"/>
              </a:rPr>
              <a:t>”.</a:t>
            </a:r>
            <a:endParaRPr lang="en-US" sz="2300" dirty="0">
              <a:latin typeface="Times New Roman" panose="02020603050405020304" pitchFamily="18" charset="0"/>
              <a:cs typeface="Times New Roman" panose="02020603050405020304" pitchFamily="18" charset="0"/>
            </a:endParaRPr>
          </a:p>
          <a:p>
            <a:pPr algn="just">
              <a:lnSpc>
                <a:spcPct val="90000"/>
              </a:lnSpc>
              <a:spcBef>
                <a:spcPts val="600"/>
              </a:spcBef>
              <a:spcAft>
                <a:spcPts val="600"/>
              </a:spcAft>
            </a:pPr>
            <a:r>
              <a:rPr lang="en-US" sz="2300" spc="-20" dirty="0">
                <a:latin typeface="Times New Roman" panose="02020603050405020304" pitchFamily="18" charset="0"/>
                <a:cs typeface="Times New Roman" panose="02020603050405020304" pitchFamily="18" charset="0"/>
              </a:rPr>
              <a:t>- </a:t>
            </a:r>
            <a:r>
              <a:rPr lang="en-US" sz="2300" spc="-20" dirty="0" err="1">
                <a:latin typeface="Times New Roman" panose="02020603050405020304" pitchFamily="18" charset="0"/>
                <a:cs typeface="Times New Roman" panose="02020603050405020304" pitchFamily="18" charset="0"/>
              </a:rPr>
              <a:t>Chú</a:t>
            </a:r>
            <a:r>
              <a:rPr lang="en-US" sz="2300" spc="-20" dirty="0">
                <a:latin typeface="Times New Roman" panose="02020603050405020304" pitchFamily="18" charset="0"/>
                <a:cs typeface="Times New Roman" panose="02020603050405020304" pitchFamily="18" charset="0"/>
              </a:rPr>
              <a:t> </a:t>
            </a:r>
            <a:r>
              <a:rPr lang="en-US" sz="2300" spc="-20" dirty="0" err="1">
                <a:latin typeface="Times New Roman" panose="02020603050405020304" pitchFamily="18" charset="0"/>
                <a:cs typeface="Times New Roman" panose="02020603050405020304" pitchFamily="18" charset="0"/>
              </a:rPr>
              <a:t>ý</a:t>
            </a:r>
            <a:r>
              <a:rPr lang="en-US" sz="2300" spc="-20" dirty="0">
                <a:latin typeface="Times New Roman" panose="02020603050405020304" pitchFamily="18" charset="0"/>
                <a:cs typeface="Times New Roman" panose="02020603050405020304" pitchFamily="18" charset="0"/>
              </a:rPr>
              <a:t> </a:t>
            </a:r>
            <a:r>
              <a:rPr lang="en-US" sz="2300" spc="-20" dirty="0" err="1">
                <a:latin typeface="Times New Roman" panose="02020603050405020304" pitchFamily="18" charset="0"/>
                <a:cs typeface="Times New Roman" panose="02020603050405020304" pitchFamily="18" charset="0"/>
              </a:rPr>
              <a:t>tìm</a:t>
            </a:r>
            <a:r>
              <a:rPr lang="en-US" sz="2300" spc="-20" dirty="0">
                <a:latin typeface="Times New Roman" panose="02020603050405020304" pitchFamily="18" charset="0"/>
                <a:cs typeface="Times New Roman" panose="02020603050405020304" pitchFamily="18" charset="0"/>
              </a:rPr>
              <a:t> </a:t>
            </a:r>
            <a:r>
              <a:rPr lang="en-US" sz="2300" spc="-20" dirty="0" err="1">
                <a:latin typeface="Times New Roman" panose="02020603050405020304" pitchFamily="18" charset="0"/>
                <a:cs typeface="Times New Roman" panose="02020603050405020304" pitchFamily="18" charset="0"/>
              </a:rPr>
              <a:t>các</a:t>
            </a:r>
            <a:r>
              <a:rPr lang="en-US" sz="2300" spc="-20" dirty="0">
                <a:latin typeface="Times New Roman" panose="02020603050405020304" pitchFamily="18" charset="0"/>
                <a:cs typeface="Times New Roman" panose="02020603050405020304" pitchFamily="18" charset="0"/>
              </a:rPr>
              <a:t> </a:t>
            </a:r>
            <a:r>
              <a:rPr lang="en-US" sz="2300" spc="-20" dirty="0" err="1">
                <a:latin typeface="Times New Roman" panose="02020603050405020304" pitchFamily="18" charset="0"/>
                <a:cs typeface="Times New Roman" panose="02020603050405020304" pitchFamily="18" charset="0"/>
              </a:rPr>
              <a:t>ý</a:t>
            </a:r>
            <a:r>
              <a:rPr lang="en-US" sz="2300" spc="-20" dirty="0">
                <a:latin typeface="Times New Roman" panose="02020603050405020304" pitchFamily="18" charset="0"/>
                <a:cs typeface="Times New Roman" panose="02020603050405020304" pitchFamily="18" charset="0"/>
              </a:rPr>
              <a:t>, </a:t>
            </a:r>
            <a:r>
              <a:rPr lang="en-US" sz="2300" spc="-20" dirty="0" err="1">
                <a:latin typeface="Times New Roman" panose="02020603050405020304" pitchFamily="18" charset="0"/>
                <a:cs typeface="Times New Roman" panose="02020603050405020304" pitchFamily="18" charset="0"/>
              </a:rPr>
              <a:t>dự</a:t>
            </a:r>
            <a:r>
              <a:rPr lang="en-US" sz="2300" spc="-20" dirty="0">
                <a:latin typeface="Times New Roman" panose="02020603050405020304" pitchFamily="18" charset="0"/>
                <a:cs typeface="Times New Roman" panose="02020603050405020304" pitchFamily="18" charset="0"/>
              </a:rPr>
              <a:t> </a:t>
            </a:r>
            <a:r>
              <a:rPr lang="en-US" sz="2300" spc="-20" dirty="0" err="1">
                <a:latin typeface="Times New Roman" panose="02020603050405020304" pitchFamily="18" charset="0"/>
                <a:cs typeface="Times New Roman" panose="02020603050405020304" pitchFamily="18" charset="0"/>
              </a:rPr>
              <a:t>kiến</a:t>
            </a:r>
            <a:r>
              <a:rPr lang="en-US" sz="2300" spc="-20" dirty="0">
                <a:latin typeface="Times New Roman" panose="02020603050405020304" pitchFamily="18" charset="0"/>
                <a:cs typeface="Times New Roman" panose="02020603050405020304" pitchFamily="18" charset="0"/>
              </a:rPr>
              <a:t> </a:t>
            </a:r>
            <a:r>
              <a:rPr lang="en-US" sz="2300" spc="-20" dirty="0" err="1">
                <a:latin typeface="Times New Roman" panose="02020603050405020304" pitchFamily="18" charset="0"/>
                <a:cs typeface="Times New Roman" panose="02020603050405020304" pitchFamily="18" charset="0"/>
              </a:rPr>
              <a:t>cách</a:t>
            </a:r>
            <a:r>
              <a:rPr lang="en-US" sz="2300" spc="-20" dirty="0">
                <a:latin typeface="Times New Roman" panose="02020603050405020304" pitchFamily="18" charset="0"/>
                <a:cs typeface="Times New Roman" panose="02020603050405020304" pitchFamily="18" charset="0"/>
              </a:rPr>
              <a:t> </a:t>
            </a:r>
            <a:r>
              <a:rPr lang="en-US" sz="2300" spc="-20" dirty="0" err="1">
                <a:latin typeface="Times New Roman" panose="02020603050405020304" pitchFamily="18" charset="0"/>
                <a:cs typeface="Times New Roman" panose="02020603050405020304" pitchFamily="18" charset="0"/>
              </a:rPr>
              <a:t>trình</a:t>
            </a:r>
            <a:r>
              <a:rPr lang="en-US" sz="2300" spc="-20" dirty="0">
                <a:latin typeface="Times New Roman" panose="02020603050405020304" pitchFamily="18" charset="0"/>
                <a:cs typeface="Times New Roman" panose="02020603050405020304" pitchFamily="18" charset="0"/>
              </a:rPr>
              <a:t> </a:t>
            </a:r>
            <a:r>
              <a:rPr lang="en-US" sz="2300" spc="-20" dirty="0" err="1">
                <a:latin typeface="Times New Roman" panose="02020603050405020304" pitchFamily="18" charset="0"/>
                <a:cs typeface="Times New Roman" panose="02020603050405020304" pitchFamily="18" charset="0"/>
              </a:rPr>
              <a:t>bày</a:t>
            </a:r>
            <a:r>
              <a:rPr lang="en-US" sz="2300" spc="-20" dirty="0">
                <a:latin typeface="Times New Roman" panose="02020603050405020304" pitchFamily="18" charset="0"/>
                <a:cs typeface="Times New Roman" panose="02020603050405020304" pitchFamily="18" charset="0"/>
              </a:rPr>
              <a:t> </a:t>
            </a:r>
            <a:r>
              <a:rPr lang="en-US" sz="2300" spc="-20" dirty="0" err="1">
                <a:latin typeface="Times New Roman" panose="02020603050405020304" pitchFamily="18" charset="0"/>
                <a:cs typeface="Times New Roman" panose="02020603050405020304" pitchFamily="18" charset="0"/>
              </a:rPr>
              <a:t>bản</a:t>
            </a:r>
            <a:r>
              <a:rPr lang="en-US" sz="2300" spc="-20" dirty="0">
                <a:latin typeface="Times New Roman" panose="02020603050405020304" pitchFamily="18" charset="0"/>
                <a:cs typeface="Times New Roman" panose="02020603050405020304" pitchFamily="18" charset="0"/>
              </a:rPr>
              <a:t> </a:t>
            </a:r>
            <a:r>
              <a:rPr lang="en-US" sz="2300" spc="-20" dirty="0" err="1">
                <a:latin typeface="Times New Roman" panose="02020603050405020304" pitchFamily="18" charset="0"/>
                <a:cs typeface="Times New Roman" panose="02020603050405020304" pitchFamily="18" charset="0"/>
              </a:rPr>
              <a:t>tóm</a:t>
            </a:r>
            <a:r>
              <a:rPr lang="en-US" sz="2300" spc="-20" dirty="0">
                <a:latin typeface="Times New Roman" panose="02020603050405020304" pitchFamily="18" charset="0"/>
                <a:cs typeface="Times New Roman" panose="02020603050405020304" pitchFamily="18" charset="0"/>
              </a:rPr>
              <a:t> </a:t>
            </a:r>
            <a:r>
              <a:rPr lang="en-US" sz="2300" spc="-20" dirty="0" err="1">
                <a:latin typeface="Times New Roman" panose="02020603050405020304" pitchFamily="18" charset="0"/>
                <a:cs typeface="Times New Roman" panose="02020603050405020304" pitchFamily="18" charset="0"/>
              </a:rPr>
              <a:t>tắt</a:t>
            </a:r>
            <a:r>
              <a:rPr lang="en-US" sz="2300" spc="-20" dirty="0">
                <a:latin typeface="Times New Roman" panose="02020603050405020304" pitchFamily="18" charset="0"/>
                <a:cs typeface="Times New Roman" panose="02020603050405020304" pitchFamily="18" charset="0"/>
              </a:rPr>
              <a:t>. </a:t>
            </a:r>
            <a:endParaRPr lang="en-US" sz="2300" dirty="0">
              <a:latin typeface="Times New Roman" panose="02020603050405020304" pitchFamily="18" charset="0"/>
              <a:cs typeface="Times New Roman" panose="02020603050405020304" pitchFamily="18" charset="0"/>
            </a:endParaRPr>
          </a:p>
          <a:p>
            <a:pPr algn="just" fontAlgn="base">
              <a:lnSpc>
                <a:spcPct val="90000"/>
              </a:lnSpc>
            </a:pPr>
            <a:r>
              <a:rPr lang="en-US" sz="2300" dirty="0">
                <a:latin typeface="Times New Roman" panose="02020603050405020304" pitchFamily="18" charset="0"/>
                <a:cs typeface="Times New Roman" panose="02020603050405020304" pitchFamily="18" charset="0"/>
              </a:rPr>
              <a:t>Khi </a:t>
            </a:r>
            <a:r>
              <a:rPr lang="en-US" sz="2300" dirty="0" err="1">
                <a:latin typeface="Times New Roman" panose="02020603050405020304" pitchFamily="18" charset="0"/>
                <a:cs typeface="Times New Roman" panose="02020603050405020304" pitchFamily="18" charset="0"/>
              </a:rPr>
              <a:t>đọc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văn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bản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thông</a:t>
            </a:r>
            <a:r>
              <a:rPr lang="en-US" sz="2300" dirty="0">
                <a:latin typeface="Times New Roman" panose="02020603050405020304" pitchFamily="18" charset="0"/>
                <a:cs typeface="Times New Roman" panose="02020603050405020304" pitchFamily="18" charset="0"/>
              </a:rPr>
              <a:t> tin </a:t>
            </a:r>
            <a:r>
              <a:rPr lang="en-US" sz="2300" dirty="0" err="1">
                <a:latin typeface="Times New Roman" panose="02020603050405020304" pitchFamily="18" charset="0"/>
                <a:cs typeface="Times New Roman" panose="02020603050405020304" pitchFamily="18" charset="0"/>
              </a:rPr>
              <a:t>thuật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lại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một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sự</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kiện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theo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mối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quan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hệ</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nguyên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nhân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kết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quả</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các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em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cần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chú</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ý</a:t>
            </a:r>
            <a:r>
              <a:rPr lang="en-US" sz="2300" dirty="0">
                <a:latin typeface="Times New Roman" panose="02020603050405020304" pitchFamily="18" charset="0"/>
                <a:cs typeface="Times New Roman" panose="02020603050405020304" pitchFamily="18" charset="0"/>
              </a:rPr>
              <a:t>:</a:t>
            </a:r>
          </a:p>
          <a:p>
            <a:pPr algn="just" fontAlgn="base">
              <a:lnSpc>
                <a:spcPct val="90000"/>
              </a:lnSpc>
            </a:pP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Văn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bản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được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đăng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hoặc</a:t>
            </a:r>
            <a:r>
              <a:rPr lang="en-US" sz="2300" dirty="0">
                <a:latin typeface="Times New Roman" panose="02020603050405020304" pitchFamily="18" charset="0"/>
                <a:cs typeface="Times New Roman" panose="02020603050405020304" pitchFamily="18" charset="0"/>
              </a:rPr>
              <a:t> in </a:t>
            </a:r>
            <a:r>
              <a:rPr lang="en-US" sz="2300" dirty="0" err="1">
                <a:latin typeface="Times New Roman" panose="02020603050405020304" pitchFamily="18" charset="0"/>
                <a:cs typeface="Times New Roman" panose="02020603050405020304" pitchFamily="18" charset="0"/>
              </a:rPr>
              <a:t>ở</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đâu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thời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điểm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nào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thời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điểm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đó</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có</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ý</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nghĩa</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gì</a:t>
            </a:r>
            <a:r>
              <a:rPr lang="en-US" sz="2300" dirty="0">
                <a:latin typeface="Times New Roman" panose="02020603050405020304" pitchFamily="18" charset="0"/>
                <a:cs typeface="Times New Roman" panose="02020603050405020304" pitchFamily="18" charset="0"/>
              </a:rPr>
              <a:t>?</a:t>
            </a:r>
          </a:p>
          <a:p>
            <a:pPr algn="just" fontAlgn="base">
              <a:lnSpc>
                <a:spcPct val="90000"/>
              </a:lnSpc>
            </a:pP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Văn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bản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thuật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lại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sự</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kiện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gì</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Sự</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kiện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ấy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được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nêu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ở</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phần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nào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của</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văn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bản</a:t>
            </a:r>
            <a:r>
              <a:rPr lang="en-US" sz="2300" dirty="0">
                <a:latin typeface="Times New Roman" panose="02020603050405020304" pitchFamily="18" charset="0"/>
                <a:cs typeface="Times New Roman" panose="02020603050405020304" pitchFamily="18" charset="0"/>
              </a:rPr>
              <a:t>?</a:t>
            </a:r>
          </a:p>
          <a:p>
            <a:pPr algn="just" fontAlgn="base">
              <a:lnSpc>
                <a:spcPct val="90000"/>
              </a:lnSpc>
            </a:pP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Thứ</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tự</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triển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khai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nguyên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nhân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diễn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biến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và</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kết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quả</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của</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sự</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kiện</a:t>
            </a:r>
            <a:endParaRPr lang="en-US" sz="2300" dirty="0">
              <a:latin typeface="Times New Roman" panose="02020603050405020304" pitchFamily="18" charset="0"/>
              <a:cs typeface="Times New Roman" panose="02020603050405020304" pitchFamily="18" charset="0"/>
            </a:endParaRPr>
          </a:p>
          <a:p>
            <a:pPr algn="just" fontAlgn="base">
              <a:lnSpc>
                <a:spcPct val="90000"/>
              </a:lnSpc>
            </a:pP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Các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yếu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tố</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như</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nhan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đề</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Sapo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Đề</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mục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hình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ảnh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trong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văn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bản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có</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tác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dụng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gì</a:t>
            </a:r>
            <a:r>
              <a:rPr lang="en-US" sz="2300" dirty="0">
                <a:latin typeface="Times New Roman" panose="02020603050405020304" pitchFamily="18" charset="0"/>
                <a:cs typeface="Times New Roman" panose="02020603050405020304" pitchFamily="18" charset="0"/>
              </a:rPr>
              <a:t>?</a:t>
            </a:r>
          </a:p>
          <a:p>
            <a:pPr algn="just" fontAlgn="base">
              <a:lnSpc>
                <a:spcPct val="90000"/>
              </a:lnSpc>
            </a:pP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Sự</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kiện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được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thuật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lại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có</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ý</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nghĩa</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gì</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với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người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đọc</a:t>
            </a:r>
            <a:r>
              <a:rPr lang="en-US" sz="2300" dirty="0">
                <a:latin typeface="Times New Roman" panose="02020603050405020304" pitchFamily="18" charset="0"/>
                <a:cs typeface="Times New Roman" panose="02020603050405020304" pitchFamily="18" charset="0"/>
              </a:rPr>
              <a:t>?</a:t>
            </a:r>
            <a:endParaRPr lang="en-US" sz="2300" dirty="0">
              <a:effectLst/>
              <a:latin typeface="Times New Roman" panose="02020603050405020304" pitchFamily="18" charset="0"/>
              <a:cs typeface="Times New Roman" panose="02020603050405020304" pitchFamily="18" charset="0"/>
            </a:endParaRPr>
          </a:p>
        </p:txBody>
      </p:sp>
      <p:pic>
        <p:nvPicPr>
          <p:cNvPr id="2050" name="Picture 2" descr="Như có Bác Hồ trong ngày vui đại thắng! - Trường THCS Chu Văn An">
            <a:extLst>
              <a:ext uri="{FF2B5EF4-FFF2-40B4-BE49-F238E27FC236}">
                <a16:creationId xmlns:a16="http://schemas.microsoft.com/office/drawing/2014/main" id="{41E3DCD0-06B5-F148-A015-530A8ADE26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940" r="6067" b="1"/>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cSld>
  <p:clrMapOvr>
    <a:masterClrMapping/>
  </p:clrMapOvr>
  <p:transition advClick="0" advTm="1000">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9" name="组合 18"/>
          <p:cNvGrpSpPr/>
          <p:nvPr/>
        </p:nvGrpSpPr>
        <p:grpSpPr>
          <a:xfrm>
            <a:off x="288202" y="2241404"/>
            <a:ext cx="11760200" cy="5006784"/>
            <a:chOff x="254643" y="1141194"/>
            <a:chExt cx="11772260" cy="5006784"/>
          </a:xfrm>
        </p:grpSpPr>
        <p:sp>
          <p:nvSpPr>
            <p:cNvPr id="20" name="矩形 19"/>
            <p:cNvSpPr/>
            <p:nvPr/>
          </p:nvSpPr>
          <p:spPr>
            <a:xfrm>
              <a:off x="254643" y="1141194"/>
              <a:ext cx="11644132" cy="3933726"/>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i="0" u="none" strike="noStrike" kern="1200" cap="none" spc="0" normalizeH="0" baseline="0" noProof="0" dirty="0">
                <a:ln>
                  <a:noFill/>
                </a:ln>
                <a:solidFill>
                  <a:prstClr val="white"/>
                </a:solidFill>
                <a:effectLst/>
                <a:uLnTx/>
                <a:uFillTx/>
                <a:latin typeface="Montserrat" panose="00000500000000000000" charset="0"/>
                <a:ea typeface="Montserrat" panose="00000500000000000000" charset="0"/>
                <a:cs typeface="Montserrat" panose="00000500000000000000" charset="0"/>
              </a:endParaRPr>
            </a:p>
          </p:txBody>
        </p:sp>
        <p:pic>
          <p:nvPicPr>
            <p:cNvPr id="21"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flipH="1">
              <a:off x="5604244" y="-274681"/>
              <a:ext cx="1073059" cy="11772259"/>
            </a:xfrm>
            <a:prstGeom prst="rect">
              <a:avLst/>
            </a:prstGeom>
            <a:ln>
              <a:noFill/>
            </a:ln>
          </p:spPr>
        </p:pic>
      </p:grpSp>
      <p:sp>
        <p:nvSpPr>
          <p:cNvPr id="4" name="Arrow: Pentagon 2"/>
          <p:cNvSpPr/>
          <p:nvPr/>
        </p:nvSpPr>
        <p:spPr bwMode="auto">
          <a:xfrm>
            <a:off x="2470697" y="239992"/>
            <a:ext cx="7250606" cy="1761420"/>
          </a:xfrm>
          <a:prstGeom prst="homePlate">
            <a:avLst/>
          </a:prstGeom>
          <a:noFill/>
          <a:ln w="19050">
            <a:noFill/>
            <a:round/>
          </a:ln>
        </p:spPr>
        <p:txBody>
          <a:bodyPr rot="0" spcFirstLastPara="0" vert="horz" wrap="square" lIns="91419" tIns="45709" rIns="91419" bIns="45709" anchor="ctr" anchorCtr="1" forceAA="0" compatLnSpc="1">
            <a:noAutofit/>
          </a:bodyPr>
          <a:lstStyle/>
          <a:p>
            <a:pPr algn="ctr"/>
            <a:r>
              <a:rPr lang="vi-VN" altLang="zh-CN" sz="4800" b="1" dirty="0">
                <a:solidFill>
                  <a:srgbClr val="5CB9D6"/>
                </a:solidFill>
                <a:latin typeface="Times New Roman" panose="02020603050405020304" pitchFamily="18" charset="0"/>
                <a:ea typeface="Montserrat" panose="00000500000000000000" charset="0"/>
                <a:cs typeface="Times New Roman" panose="02020603050405020304" pitchFamily="18" charset="0"/>
                <a:sym typeface="+mn-lt"/>
              </a:rPr>
              <a:t>Vận dụng</a:t>
            </a:r>
            <a:endParaRPr lang="zh-CN" altLang="en-US" sz="4800" b="1" dirty="0">
              <a:solidFill>
                <a:srgbClr val="5CB9D6"/>
              </a:solidFill>
              <a:latin typeface="Times New Roman" panose="02020603050405020304" pitchFamily="18" charset="0"/>
              <a:ea typeface="Montserrat" panose="00000500000000000000" charset="0"/>
              <a:cs typeface="Times New Roman" panose="02020603050405020304" pitchFamily="18" charset="0"/>
              <a:sym typeface="+mn-lt"/>
            </a:endParaRPr>
          </a:p>
        </p:txBody>
      </p:sp>
      <p:sp>
        <p:nvSpPr>
          <p:cNvPr id="3" name="Rectangle 2">
            <a:extLst>
              <a:ext uri="{FF2B5EF4-FFF2-40B4-BE49-F238E27FC236}">
                <a16:creationId xmlns:a16="http://schemas.microsoft.com/office/drawing/2014/main" id="{8003A374-41BC-2945-ACEB-7234AE279F15}"/>
              </a:ext>
            </a:extLst>
          </p:cNvPr>
          <p:cNvSpPr/>
          <p:nvPr/>
        </p:nvSpPr>
        <p:spPr>
          <a:xfrm>
            <a:off x="487680" y="2854050"/>
            <a:ext cx="6483460" cy="2708434"/>
          </a:xfrm>
          <a:prstGeom prst="rect">
            <a:avLst/>
          </a:prstGeom>
        </p:spPr>
        <p:txBody>
          <a:bodyPr wrap="square">
            <a:spAutoFit/>
          </a:bodyPr>
          <a:lstStyle/>
          <a:p>
            <a:pPr algn="just">
              <a:spcBef>
                <a:spcPts val="600"/>
              </a:spcBef>
              <a:spcAft>
                <a:spcPts val="600"/>
              </a:spcAft>
            </a:pPr>
            <a:r>
              <a:rPr lang="vi-VN" sz="3200" dirty="0">
                <a:solidFill>
                  <a:srgbClr val="000000"/>
                </a:solidFill>
                <a:latin typeface="Times New Roman" panose="02020603050405020304" pitchFamily="18" charset="0"/>
                <a:ea typeface="Calibri" panose="020F0502020204030204" pitchFamily="34" charset="0"/>
              </a:rPr>
              <a:t>- Hãy tóm tắt một văn bản thông tin (mà em đã đọc, đã nghe) theo cách thông dụng hoặc trình bày bằng sơ đồ. </a:t>
            </a:r>
            <a:endParaRPr lang="en-VN" sz="3200" dirty="0">
              <a:solidFill>
                <a:srgbClr val="000000"/>
              </a:solidFill>
              <a:latin typeface="Times New Roman" panose="02020603050405020304" pitchFamily="18" charset="0"/>
              <a:ea typeface="Calibri" panose="020F0502020204030204" pitchFamily="34" charset="0"/>
            </a:endParaRPr>
          </a:p>
          <a:p>
            <a:pPr algn="just">
              <a:spcBef>
                <a:spcPts val="600"/>
              </a:spcBef>
              <a:spcAft>
                <a:spcPts val="600"/>
              </a:spcAft>
            </a:pPr>
            <a:r>
              <a:rPr lang="vi-VN" sz="3200" dirty="0">
                <a:solidFill>
                  <a:srgbClr val="000000"/>
                </a:solidFill>
                <a:latin typeface="Times New Roman" panose="02020603050405020304" pitchFamily="18" charset="0"/>
                <a:ea typeface="Calibri" panose="020F0502020204030204" pitchFamily="34" charset="0"/>
              </a:rPr>
              <a:t>- Nộp sản phẩm về cho cô giáo vào tiết học ngày hôm sau (hoặc qua Zalo)</a:t>
            </a:r>
            <a:endParaRPr lang="en-VN" sz="3200" dirty="0">
              <a:solidFill>
                <a:srgbClr val="000000"/>
              </a:solidFill>
              <a:latin typeface="Times New Roman" panose="02020603050405020304" pitchFamily="18" charset="0"/>
              <a:ea typeface="Calibri" panose="020F0502020204030204" pitchFamily="34" charset="0"/>
            </a:endParaRPr>
          </a:p>
        </p:txBody>
      </p:sp>
      <p:pic>
        <p:nvPicPr>
          <p:cNvPr id="6" name="Picture 5" descr="A picture containing graphical user interface&#10;&#10;Description automatically generated">
            <a:extLst>
              <a:ext uri="{FF2B5EF4-FFF2-40B4-BE49-F238E27FC236}">
                <a16:creationId xmlns:a16="http://schemas.microsoft.com/office/drawing/2014/main" id="{EE64D22B-E270-BA43-AAB0-8DD5280593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3068" y="1932832"/>
            <a:ext cx="3720887" cy="4345642"/>
          </a:xfrm>
          <a:prstGeom prst="rect">
            <a:avLst/>
          </a:prstGeom>
        </p:spPr>
      </p:pic>
    </p:spTree>
    <p:extLst>
      <p:ext uri="{BB962C8B-B14F-4D97-AF65-F5344CB8AC3E}">
        <p14:creationId xmlns:p14="http://schemas.microsoft.com/office/powerpoint/2010/main" val="2309771332"/>
      </p:ext>
    </p:extLst>
  </p:cSld>
  <p:clrMapOvr>
    <a:masterClrMapping/>
  </p:clrMapOvr>
  <p:transition advClick="0" advTm="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par>
                                <p:cTn id="12" presetID="53" presetClass="entr" presetSubtype="16"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750" fill="hold"/>
                                        <p:tgtEl>
                                          <p:spTgt spid="19"/>
                                        </p:tgtEl>
                                        <p:attrNameLst>
                                          <p:attrName>ppt_w</p:attrName>
                                        </p:attrNameLst>
                                      </p:cBhvr>
                                      <p:tavLst>
                                        <p:tav tm="0">
                                          <p:val>
                                            <p:fltVal val="0"/>
                                          </p:val>
                                        </p:tav>
                                        <p:tav tm="100000">
                                          <p:val>
                                            <p:strVal val="#ppt_w"/>
                                          </p:val>
                                        </p:tav>
                                      </p:tavLst>
                                    </p:anim>
                                    <p:anim calcmode="lin" valueType="num">
                                      <p:cBhvr>
                                        <p:cTn id="15" dur="750" fill="hold"/>
                                        <p:tgtEl>
                                          <p:spTgt spid="19"/>
                                        </p:tgtEl>
                                        <p:attrNameLst>
                                          <p:attrName>ppt_h</p:attrName>
                                        </p:attrNameLst>
                                      </p:cBhvr>
                                      <p:tavLst>
                                        <p:tav tm="0">
                                          <p:val>
                                            <p:fltVal val="0"/>
                                          </p:val>
                                        </p:tav>
                                        <p:tav tm="100000">
                                          <p:val>
                                            <p:strVal val="#ppt_h"/>
                                          </p:val>
                                        </p:tav>
                                      </p:tavLst>
                                    </p:anim>
                                    <p:animEffect transition="in" filter="fade">
                                      <p:cBhvr>
                                        <p:cTn id="16"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66865" b="11"/>
          <a:stretch>
            <a:fillRect/>
          </a:stretch>
        </p:blipFill>
        <p:spPr>
          <a:xfrm rot="-9148213">
            <a:off x="8459351" y="1715208"/>
            <a:ext cx="1985453" cy="1330257"/>
          </a:xfrm>
          <a:prstGeom prst="rect">
            <a:avLst/>
          </a:prstGeom>
        </p:spPr>
      </p:pic>
      <p:pic>
        <p:nvPicPr>
          <p:cNvPr id="3" name="Picture 3"/>
          <p:cNvPicPr>
            <a:picLocks noChangeAspect="1"/>
          </p:cNvPicPr>
          <p:nvPr/>
        </p:nvPicPr>
        <p:blipFill>
          <a:blip r:embed="rId4"/>
          <a:srcRect b="30"/>
          <a:stretch>
            <a:fillRect/>
          </a:stretch>
        </p:blipFill>
        <p:spPr>
          <a:xfrm rot="2486238">
            <a:off x="4096657" y="5090440"/>
            <a:ext cx="2128117" cy="2163521"/>
          </a:xfrm>
          <a:prstGeom prst="rect">
            <a:avLst/>
          </a:prstGeom>
        </p:spPr>
      </p:pic>
      <p:pic>
        <p:nvPicPr>
          <p:cNvPr id="4" name="Picture 4"/>
          <p:cNvPicPr>
            <a:picLocks noChangeAspect="1"/>
          </p:cNvPicPr>
          <p:nvPr/>
        </p:nvPicPr>
        <p:blipFill>
          <a:blip r:embed="rId5"/>
          <a:srcRect r="14"/>
          <a:stretch>
            <a:fillRect/>
          </a:stretch>
        </p:blipFill>
        <p:spPr>
          <a:xfrm rot="356244">
            <a:off x="8056107" y="4227340"/>
            <a:ext cx="804523" cy="1029041"/>
          </a:xfrm>
          <a:prstGeom prst="rect">
            <a:avLst/>
          </a:prstGeom>
        </p:spPr>
      </p:pic>
      <p:pic>
        <p:nvPicPr>
          <p:cNvPr id="5" name="Picture 5"/>
          <p:cNvPicPr>
            <a:picLocks noChangeAspect="1"/>
          </p:cNvPicPr>
          <p:nvPr/>
        </p:nvPicPr>
        <p:blipFill>
          <a:blip r:embed="rId6"/>
          <a:srcRect r="514"/>
          <a:stretch>
            <a:fillRect/>
          </a:stretch>
        </p:blipFill>
        <p:spPr>
          <a:xfrm rot="831497">
            <a:off x="8749855" y="363486"/>
            <a:ext cx="586027" cy="644629"/>
          </a:xfrm>
          <a:prstGeom prst="rect">
            <a:avLst/>
          </a:prstGeom>
        </p:spPr>
      </p:pic>
      <p:grpSp>
        <p:nvGrpSpPr>
          <p:cNvPr id="6" name="Group 6"/>
          <p:cNvGrpSpPr/>
          <p:nvPr/>
        </p:nvGrpSpPr>
        <p:grpSpPr>
          <a:xfrm>
            <a:off x="8458368" y="865716"/>
            <a:ext cx="3639417" cy="3322774"/>
            <a:chOff x="0" y="0"/>
            <a:chExt cx="7278833" cy="6645548"/>
          </a:xfrm>
        </p:grpSpPr>
        <p:sp>
          <p:nvSpPr>
            <p:cNvPr id="7" name="Freeform 7"/>
            <p:cNvSpPr/>
            <p:nvPr/>
          </p:nvSpPr>
          <p:spPr>
            <a:xfrm>
              <a:off x="0" y="0"/>
              <a:ext cx="7278833" cy="6645364"/>
            </a:xfrm>
            <a:custGeom>
              <a:avLst/>
              <a:gdLst/>
              <a:ahLst/>
              <a:cxnLst/>
              <a:rect l="l" t="t" r="r" b="b"/>
              <a:pathLst>
                <a:path w="7278833" h="6645364">
                  <a:moveTo>
                    <a:pt x="28123" y="0"/>
                  </a:moveTo>
                  <a:lnTo>
                    <a:pt x="7250710" y="0"/>
                  </a:lnTo>
                  <a:cubicBezTo>
                    <a:pt x="7266242" y="0"/>
                    <a:pt x="7278833" y="79571"/>
                    <a:pt x="7278833" y="177740"/>
                  </a:cubicBezTo>
                  <a:lnTo>
                    <a:pt x="7278833" y="6467624"/>
                  </a:lnTo>
                  <a:cubicBezTo>
                    <a:pt x="7278833" y="6565793"/>
                    <a:pt x="7266242" y="6645364"/>
                    <a:pt x="7250710" y="6645364"/>
                  </a:cubicBezTo>
                  <a:lnTo>
                    <a:pt x="28123" y="6645364"/>
                  </a:lnTo>
                  <a:cubicBezTo>
                    <a:pt x="12591" y="6645364"/>
                    <a:pt x="0" y="6565793"/>
                    <a:pt x="0" y="6467624"/>
                  </a:cubicBezTo>
                  <a:lnTo>
                    <a:pt x="0" y="177740"/>
                  </a:lnTo>
                  <a:cubicBezTo>
                    <a:pt x="0" y="79571"/>
                    <a:pt x="12591" y="0"/>
                    <a:pt x="28123" y="0"/>
                  </a:cubicBezTo>
                  <a:close/>
                </a:path>
              </a:pathLst>
            </a:custGeom>
            <a:solidFill>
              <a:srgbClr val="FFFFFF"/>
            </a:solidFill>
          </p:spPr>
        </p:sp>
      </p:grpSp>
      <p:sp>
        <p:nvSpPr>
          <p:cNvPr id="8" name="TextBox 8"/>
          <p:cNvSpPr txBox="1"/>
          <p:nvPr/>
        </p:nvSpPr>
        <p:spPr>
          <a:xfrm>
            <a:off x="8555388" y="1280872"/>
            <a:ext cx="3445376" cy="2853345"/>
          </a:xfrm>
          <a:prstGeom prst="rect">
            <a:avLst/>
          </a:prstGeom>
        </p:spPr>
        <p:txBody>
          <a:bodyPr lIns="0" tIns="0" rIns="0" bIns="0" rtlCol="0" anchor="t">
            <a:spAutoFit/>
          </a:bodyPr>
          <a:lstStyle/>
          <a:p>
            <a:pPr algn="just">
              <a:lnSpc>
                <a:spcPts val="3640"/>
              </a:lnSpc>
            </a:pPr>
            <a:r>
              <a:rPr lang="en-US" sz="2599">
                <a:solidFill>
                  <a:srgbClr val="000000"/>
                </a:solidFill>
                <a:latin typeface="Roboto Condensed"/>
              </a:rPr>
              <a:t>Lời nói của anh giúp việc khi nhìn thấy tàn thuốc rơi vào áo ông chủ có hợp lí không? Vì sao? Lúc ấy, anh cần nói như thế nào?</a:t>
            </a:r>
          </a:p>
          <a:p>
            <a:pPr>
              <a:lnSpc>
                <a:spcPts val="4760"/>
              </a:lnSpc>
            </a:pPr>
            <a:endParaRPr lang="en-US" sz="2599">
              <a:solidFill>
                <a:srgbClr val="000000"/>
              </a:solidFill>
              <a:latin typeface="Roboto Condensed"/>
            </a:endParaRPr>
          </a:p>
        </p:txBody>
      </p:sp>
      <p:pic>
        <p:nvPicPr>
          <p:cNvPr id="9" name="Picture 9"/>
          <p:cNvPicPr>
            <a:picLocks noChangeAspect="1"/>
          </p:cNvPicPr>
          <p:nvPr/>
        </p:nvPicPr>
        <p:blipFill>
          <a:blip r:embed="rId7"/>
          <a:srcRect b="72"/>
          <a:stretch>
            <a:fillRect/>
          </a:stretch>
        </p:blipFill>
        <p:spPr>
          <a:xfrm>
            <a:off x="9253310" y="4546600"/>
            <a:ext cx="3459648" cy="2899814"/>
          </a:xfrm>
          <a:prstGeom prst="rect">
            <a:avLst/>
          </a:prstGeom>
        </p:spPr>
      </p:pic>
      <p:pic>
        <p:nvPicPr>
          <p:cNvPr id="10" name="Picture 10"/>
          <p:cNvPicPr>
            <a:picLocks noChangeAspect="1"/>
          </p:cNvPicPr>
          <p:nvPr/>
        </p:nvPicPr>
        <p:blipFill>
          <a:blip r:embed="rId8"/>
          <a:srcRect r="156"/>
          <a:stretch>
            <a:fillRect/>
          </a:stretch>
        </p:blipFill>
        <p:spPr>
          <a:xfrm>
            <a:off x="1150818" y="4546600"/>
            <a:ext cx="2374989" cy="2095928"/>
          </a:xfrm>
          <a:prstGeom prst="rect">
            <a:avLst/>
          </a:prstGeom>
        </p:spPr>
      </p:pic>
      <p:grpSp>
        <p:nvGrpSpPr>
          <p:cNvPr id="11" name="Group 11"/>
          <p:cNvGrpSpPr/>
          <p:nvPr/>
        </p:nvGrpSpPr>
        <p:grpSpPr>
          <a:xfrm>
            <a:off x="160603" y="1064153"/>
            <a:ext cx="7844439" cy="5738445"/>
            <a:chOff x="0" y="-9525"/>
            <a:chExt cx="16000033" cy="11476892"/>
          </a:xfrm>
        </p:grpSpPr>
        <p:sp>
          <p:nvSpPr>
            <p:cNvPr id="12" name="Freeform 12"/>
            <p:cNvSpPr/>
            <p:nvPr/>
          </p:nvSpPr>
          <p:spPr>
            <a:xfrm>
              <a:off x="0" y="0"/>
              <a:ext cx="16000033" cy="11467367"/>
            </a:xfrm>
            <a:custGeom>
              <a:avLst/>
              <a:gdLst/>
              <a:ahLst/>
              <a:cxnLst/>
              <a:rect l="l" t="t" r="r" b="b"/>
              <a:pathLst>
                <a:path w="16000033" h="11467367">
                  <a:moveTo>
                    <a:pt x="0" y="0"/>
                  </a:moveTo>
                  <a:lnTo>
                    <a:pt x="16000033" y="0"/>
                  </a:lnTo>
                  <a:lnTo>
                    <a:pt x="16000033" y="11467367"/>
                  </a:lnTo>
                  <a:lnTo>
                    <a:pt x="0" y="11467367"/>
                  </a:lnTo>
                  <a:close/>
                </a:path>
              </a:pathLst>
            </a:custGeom>
            <a:solidFill>
              <a:srgbClr val="6E5773"/>
            </a:solidFill>
          </p:spPr>
        </p:sp>
        <p:sp>
          <p:nvSpPr>
            <p:cNvPr id="13" name="TextBox 13"/>
            <p:cNvSpPr txBox="1"/>
            <p:nvPr/>
          </p:nvSpPr>
          <p:spPr>
            <a:xfrm>
              <a:off x="0" y="-9525"/>
              <a:ext cx="16000033" cy="8532884"/>
            </a:xfrm>
            <a:prstGeom prst="rect">
              <a:avLst/>
            </a:prstGeom>
          </p:spPr>
          <p:txBody>
            <a:bodyPr lIns="33867" tIns="33867" rIns="33867" bIns="33867" rtlCol="0" anchor="t"/>
            <a:lstStyle/>
            <a:p>
              <a:pPr algn="ctr">
                <a:lnSpc>
                  <a:spcPts val="2879"/>
                </a:lnSpc>
              </a:pPr>
              <a:r>
                <a:rPr lang="en-US" sz="2000" dirty="0">
                  <a:solidFill>
                    <a:srgbClr val="FFFFFF"/>
                  </a:solidFill>
                  <a:latin typeface="Roboto Condensed Bold Italics"/>
                </a:rPr>
                <a:t>  NÓI CÓ ĐẦU CÓ ĐUÔI </a:t>
              </a:r>
            </a:p>
            <a:p>
              <a:pPr algn="just">
                <a:lnSpc>
                  <a:spcPts val="3456"/>
                </a:lnSpc>
              </a:pPr>
              <a:r>
                <a:rPr lang="en-US" sz="2000" dirty="0">
                  <a:solidFill>
                    <a:srgbClr val="FFFFFF"/>
                  </a:solidFill>
                  <a:latin typeface="Roboto Condensed Italics"/>
                </a:rPr>
                <a:t>         </a:t>
              </a:r>
              <a:r>
                <a:rPr lang="en-US" sz="2000" dirty="0" err="1">
                  <a:solidFill>
                    <a:srgbClr val="FFFFFF"/>
                  </a:solidFill>
                  <a:latin typeface="Roboto Condensed Italics"/>
                </a:rPr>
                <a:t>Ông</a:t>
              </a:r>
              <a:r>
                <a:rPr lang="en-US" sz="2000" dirty="0">
                  <a:solidFill>
                    <a:srgbClr val="FFFFFF"/>
                  </a:solidFill>
                  <a:latin typeface="Roboto Condensed Italics"/>
                </a:rPr>
                <a:t> </a:t>
              </a:r>
              <a:r>
                <a:rPr lang="en-US" sz="2000" dirty="0" err="1">
                  <a:solidFill>
                    <a:srgbClr val="FFFFFF"/>
                  </a:solidFill>
                  <a:latin typeface="Roboto Condensed Italics"/>
                </a:rPr>
                <a:t>nhà</a:t>
              </a:r>
              <a:r>
                <a:rPr lang="en-US" sz="2000" dirty="0">
                  <a:solidFill>
                    <a:srgbClr val="FFFFFF"/>
                  </a:solidFill>
                  <a:latin typeface="Roboto Condensed Italics"/>
                </a:rPr>
                <a:t> </a:t>
              </a:r>
              <a:r>
                <a:rPr lang="en-US" sz="2000" dirty="0" err="1">
                  <a:solidFill>
                    <a:srgbClr val="FFFFFF"/>
                  </a:solidFill>
                  <a:latin typeface="Roboto Condensed Italics"/>
                </a:rPr>
                <a:t>giàu</a:t>
              </a:r>
              <a:r>
                <a:rPr lang="en-US" sz="2000" dirty="0">
                  <a:solidFill>
                    <a:srgbClr val="FFFFFF"/>
                  </a:solidFill>
                  <a:latin typeface="Roboto Condensed Italics"/>
                </a:rPr>
                <a:t> </a:t>
              </a:r>
              <a:r>
                <a:rPr lang="en-US" sz="2000" dirty="0" err="1">
                  <a:solidFill>
                    <a:srgbClr val="FFFFFF"/>
                  </a:solidFill>
                  <a:latin typeface="Roboto Condensed Italics"/>
                </a:rPr>
                <a:t>nọ</a:t>
              </a:r>
              <a:r>
                <a:rPr lang="en-US" sz="2000" dirty="0">
                  <a:solidFill>
                    <a:srgbClr val="FFFFFF"/>
                  </a:solidFill>
                  <a:latin typeface="Roboto Condensed Italics"/>
                </a:rPr>
                <a:t> </a:t>
              </a:r>
              <a:r>
                <a:rPr lang="en-US" sz="2000" dirty="0" err="1">
                  <a:solidFill>
                    <a:srgbClr val="FFFFFF"/>
                  </a:solidFill>
                  <a:latin typeface="Roboto Condensed Italics"/>
                </a:rPr>
                <a:t>có</a:t>
              </a:r>
              <a:r>
                <a:rPr lang="en-US" sz="2000" dirty="0">
                  <a:solidFill>
                    <a:srgbClr val="FFFFFF"/>
                  </a:solidFill>
                  <a:latin typeface="Roboto Condensed Italics"/>
                </a:rPr>
                <a:t> </a:t>
              </a:r>
              <a:r>
                <a:rPr lang="en-US" sz="2000" dirty="0" err="1">
                  <a:solidFill>
                    <a:srgbClr val="FFFFFF"/>
                  </a:solidFill>
                  <a:latin typeface="Roboto Condensed Italics"/>
                </a:rPr>
                <a:t>anh</a:t>
              </a:r>
              <a:r>
                <a:rPr lang="en-US" sz="2000" dirty="0">
                  <a:solidFill>
                    <a:srgbClr val="FFFFFF"/>
                  </a:solidFill>
                  <a:latin typeface="Roboto Condensed Italics"/>
                </a:rPr>
                <a:t> </a:t>
              </a:r>
              <a:r>
                <a:rPr lang="en-US" sz="2000" dirty="0" err="1">
                  <a:solidFill>
                    <a:srgbClr val="FFFFFF"/>
                  </a:solidFill>
                  <a:latin typeface="Roboto Condensed Italics"/>
                </a:rPr>
                <a:t>giúp</a:t>
              </a:r>
              <a:r>
                <a:rPr lang="en-US" sz="2000" dirty="0">
                  <a:solidFill>
                    <a:srgbClr val="FFFFFF"/>
                  </a:solidFill>
                  <a:latin typeface="Roboto Condensed Italics"/>
                </a:rPr>
                <a:t> </a:t>
              </a:r>
              <a:r>
                <a:rPr lang="en-US" sz="2000" dirty="0" err="1">
                  <a:solidFill>
                    <a:srgbClr val="FFFFFF"/>
                  </a:solidFill>
                  <a:latin typeface="Roboto Condensed Italics"/>
                </a:rPr>
                <a:t>việc</a:t>
              </a:r>
              <a:r>
                <a:rPr lang="en-US" sz="2000" dirty="0">
                  <a:solidFill>
                    <a:srgbClr val="FFFFFF"/>
                  </a:solidFill>
                  <a:latin typeface="Roboto Condensed Italics"/>
                </a:rPr>
                <a:t> </a:t>
              </a:r>
              <a:r>
                <a:rPr lang="en-US" sz="2000" dirty="0" err="1">
                  <a:solidFill>
                    <a:srgbClr val="FFFFFF"/>
                  </a:solidFill>
                  <a:latin typeface="Roboto Condensed Italics"/>
                </a:rPr>
                <a:t>tính</a:t>
              </a:r>
              <a:r>
                <a:rPr lang="en-US" sz="2000" dirty="0">
                  <a:solidFill>
                    <a:srgbClr val="FFFFFF"/>
                  </a:solidFill>
                  <a:latin typeface="Roboto Condensed Italics"/>
                </a:rPr>
                <a:t> </a:t>
              </a:r>
              <a:r>
                <a:rPr lang="en-US" sz="2000" dirty="0" err="1">
                  <a:solidFill>
                    <a:srgbClr val="FFFFFF"/>
                  </a:solidFill>
                  <a:latin typeface="Roboto Condensed Italics"/>
                </a:rPr>
                <a:t>rất</a:t>
              </a:r>
              <a:r>
                <a:rPr lang="en-US" sz="2000" dirty="0">
                  <a:solidFill>
                    <a:srgbClr val="FFFFFF"/>
                  </a:solidFill>
                  <a:latin typeface="Roboto Condensed Italics"/>
                </a:rPr>
                <a:t> </a:t>
              </a:r>
              <a:r>
                <a:rPr lang="en-US" sz="2000" dirty="0" err="1">
                  <a:solidFill>
                    <a:srgbClr val="FFFFFF"/>
                  </a:solidFill>
                  <a:latin typeface="Roboto Condensed Italics"/>
                </a:rPr>
                <a:t>bộp</a:t>
              </a:r>
              <a:r>
                <a:rPr lang="en-US" sz="2000" dirty="0">
                  <a:solidFill>
                    <a:srgbClr val="FFFFFF"/>
                  </a:solidFill>
                  <a:latin typeface="Roboto Condensed Italics"/>
                </a:rPr>
                <a:t> </a:t>
              </a:r>
              <a:r>
                <a:rPr lang="en-US" sz="2000" dirty="0" err="1">
                  <a:solidFill>
                    <a:srgbClr val="FFFFFF"/>
                  </a:solidFill>
                  <a:latin typeface="Roboto Condensed Italics"/>
                </a:rPr>
                <a:t>chộp</a:t>
              </a:r>
              <a:r>
                <a:rPr lang="en-US" sz="2000" dirty="0">
                  <a:solidFill>
                    <a:srgbClr val="FFFFFF"/>
                  </a:solidFill>
                  <a:latin typeface="Roboto Condensed Italics"/>
                </a:rPr>
                <a:t>, </a:t>
              </a:r>
              <a:r>
                <a:rPr lang="en-US" sz="2000" dirty="0" err="1">
                  <a:solidFill>
                    <a:srgbClr val="FFFFFF"/>
                  </a:solidFill>
                  <a:latin typeface="Roboto Condensed Italics"/>
                </a:rPr>
                <a:t>gặp</a:t>
              </a:r>
              <a:r>
                <a:rPr lang="en-US" sz="2000" dirty="0">
                  <a:solidFill>
                    <a:srgbClr val="FFFFFF"/>
                  </a:solidFill>
                  <a:latin typeface="Roboto Condensed Italics"/>
                </a:rPr>
                <a:t> </a:t>
              </a:r>
              <a:r>
                <a:rPr lang="en-US" sz="2000" dirty="0" err="1">
                  <a:solidFill>
                    <a:srgbClr val="FFFFFF"/>
                  </a:solidFill>
                  <a:latin typeface="Roboto Condensed Italics"/>
                </a:rPr>
                <a:t>đâu</a:t>
              </a:r>
              <a:r>
                <a:rPr lang="en-US" sz="2000" dirty="0">
                  <a:solidFill>
                    <a:srgbClr val="FFFFFF"/>
                  </a:solidFill>
                  <a:latin typeface="Roboto Condensed Italics"/>
                </a:rPr>
                <a:t> </a:t>
              </a:r>
              <a:r>
                <a:rPr lang="en-US" sz="2000" dirty="0" err="1">
                  <a:solidFill>
                    <a:srgbClr val="FFFFFF"/>
                  </a:solidFill>
                  <a:latin typeface="Roboto Condensed Italics"/>
                </a:rPr>
                <a:t>nói</a:t>
              </a:r>
              <a:r>
                <a:rPr lang="en-US" sz="2000" dirty="0">
                  <a:solidFill>
                    <a:srgbClr val="FFFFFF"/>
                  </a:solidFill>
                  <a:latin typeface="Roboto Condensed Italics"/>
                </a:rPr>
                <a:t> </a:t>
              </a:r>
              <a:r>
                <a:rPr lang="en-US" sz="2000" dirty="0" err="1">
                  <a:solidFill>
                    <a:srgbClr val="FFFFFF"/>
                  </a:solidFill>
                  <a:latin typeface="Roboto Condensed Italics"/>
                </a:rPr>
                <a:t>đó</a:t>
              </a:r>
              <a:r>
                <a:rPr lang="en-US" sz="2000" dirty="0">
                  <a:solidFill>
                    <a:srgbClr val="FFFFFF"/>
                  </a:solidFill>
                  <a:latin typeface="Roboto Condensed Italics"/>
                </a:rPr>
                <a:t>, </a:t>
              </a:r>
              <a:r>
                <a:rPr lang="en-US" sz="2000" dirty="0" err="1">
                  <a:solidFill>
                    <a:srgbClr val="FFFFFF"/>
                  </a:solidFill>
                  <a:latin typeface="Roboto Condensed Italics"/>
                </a:rPr>
                <a:t>chẳng</a:t>
              </a:r>
              <a:r>
                <a:rPr lang="en-US" sz="2000" dirty="0">
                  <a:solidFill>
                    <a:srgbClr val="FFFFFF"/>
                  </a:solidFill>
                  <a:latin typeface="Roboto Condensed Italics"/>
                </a:rPr>
                <a:t> </a:t>
              </a:r>
              <a:r>
                <a:rPr lang="en-US" sz="2000" dirty="0" err="1">
                  <a:solidFill>
                    <a:srgbClr val="FFFFFF"/>
                  </a:solidFill>
                  <a:latin typeface="Roboto Condensed Italics"/>
                </a:rPr>
                <a:t>có</a:t>
              </a:r>
              <a:r>
                <a:rPr lang="en-US" sz="2000" dirty="0">
                  <a:solidFill>
                    <a:srgbClr val="FFFFFF"/>
                  </a:solidFill>
                  <a:latin typeface="Roboto Condensed Italics"/>
                </a:rPr>
                <a:t> </a:t>
              </a:r>
              <a:r>
                <a:rPr lang="en-US" sz="2000" dirty="0" err="1">
                  <a:solidFill>
                    <a:srgbClr val="FFFFFF"/>
                  </a:solidFill>
                  <a:latin typeface="Roboto Condensed Italics"/>
                </a:rPr>
                <a:t>đầu</a:t>
              </a:r>
              <a:r>
                <a:rPr lang="en-US" sz="2000" dirty="0">
                  <a:solidFill>
                    <a:srgbClr val="FFFFFF"/>
                  </a:solidFill>
                  <a:latin typeface="Roboto Condensed Italics"/>
                </a:rPr>
                <a:t> </a:t>
              </a:r>
              <a:r>
                <a:rPr lang="en-US" sz="2000" dirty="0" err="1">
                  <a:solidFill>
                    <a:srgbClr val="FFFFFF"/>
                  </a:solidFill>
                  <a:latin typeface="Roboto Condensed Italics"/>
                </a:rPr>
                <a:t>có</a:t>
              </a:r>
              <a:r>
                <a:rPr lang="en-US" sz="2000" dirty="0">
                  <a:solidFill>
                    <a:srgbClr val="FFFFFF"/>
                  </a:solidFill>
                  <a:latin typeface="Roboto Condensed Italics"/>
                </a:rPr>
                <a:t> </a:t>
              </a:r>
              <a:r>
                <a:rPr lang="en-US" sz="2000" dirty="0" err="1">
                  <a:solidFill>
                    <a:srgbClr val="FFFFFF"/>
                  </a:solidFill>
                  <a:latin typeface="Roboto Condensed Italics"/>
                </a:rPr>
                <a:t>cuối</a:t>
              </a:r>
              <a:r>
                <a:rPr lang="en-US" sz="2000" dirty="0">
                  <a:solidFill>
                    <a:srgbClr val="FFFFFF"/>
                  </a:solidFill>
                  <a:latin typeface="Roboto Condensed Italics"/>
                </a:rPr>
                <a:t> </a:t>
              </a:r>
              <a:r>
                <a:rPr lang="en-US" sz="2000" dirty="0" err="1">
                  <a:solidFill>
                    <a:srgbClr val="FFFFFF"/>
                  </a:solidFill>
                  <a:latin typeface="Roboto Condensed Italics"/>
                </a:rPr>
                <a:t>gì</a:t>
              </a:r>
              <a:r>
                <a:rPr lang="en-US" sz="2000" dirty="0">
                  <a:solidFill>
                    <a:srgbClr val="FFFFFF"/>
                  </a:solidFill>
                  <a:latin typeface="Roboto Condensed Italics"/>
                </a:rPr>
                <a:t>. </a:t>
              </a:r>
              <a:r>
                <a:rPr lang="en-US" sz="2000" dirty="0" err="1">
                  <a:solidFill>
                    <a:srgbClr val="FFFFFF"/>
                  </a:solidFill>
                  <a:latin typeface="Roboto Condensed Italics"/>
                </a:rPr>
                <a:t>Một</a:t>
              </a:r>
              <a:r>
                <a:rPr lang="en-US" sz="2000" dirty="0">
                  <a:solidFill>
                    <a:srgbClr val="FFFFFF"/>
                  </a:solidFill>
                  <a:latin typeface="Roboto Condensed Italics"/>
                </a:rPr>
                <a:t> </a:t>
              </a:r>
              <a:r>
                <a:rPr lang="en-US" sz="2000" dirty="0" err="1">
                  <a:solidFill>
                    <a:srgbClr val="FFFFFF"/>
                  </a:solidFill>
                  <a:latin typeface="Roboto Condensed Italics"/>
                </a:rPr>
                <a:t>lần</a:t>
              </a:r>
              <a:r>
                <a:rPr lang="en-US" sz="2000" dirty="0">
                  <a:solidFill>
                    <a:srgbClr val="FFFFFF"/>
                  </a:solidFill>
                  <a:latin typeface="Roboto Condensed Italics"/>
                </a:rPr>
                <a:t>, </a:t>
              </a:r>
              <a:r>
                <a:rPr lang="en-US" sz="2000" dirty="0" err="1">
                  <a:solidFill>
                    <a:srgbClr val="FFFFFF"/>
                  </a:solidFill>
                  <a:latin typeface="Roboto Condensed Italics"/>
                </a:rPr>
                <a:t>ông</a:t>
              </a:r>
              <a:r>
                <a:rPr lang="en-US" sz="2000" dirty="0">
                  <a:solidFill>
                    <a:srgbClr val="FFFFFF"/>
                  </a:solidFill>
                  <a:latin typeface="Roboto Condensed Italics"/>
                </a:rPr>
                <a:t> </a:t>
              </a:r>
              <a:r>
                <a:rPr lang="en-US" sz="2000" dirty="0" err="1">
                  <a:solidFill>
                    <a:srgbClr val="FFFFFF"/>
                  </a:solidFill>
                  <a:latin typeface="Roboto Condensed Italics"/>
                </a:rPr>
                <a:t>dặn</a:t>
              </a:r>
              <a:r>
                <a:rPr lang="en-US" sz="2000" dirty="0">
                  <a:solidFill>
                    <a:srgbClr val="FFFFFF"/>
                  </a:solidFill>
                  <a:latin typeface="Roboto Condensed Italics"/>
                </a:rPr>
                <a:t> </a:t>
              </a:r>
              <a:r>
                <a:rPr lang="en-US" sz="2000" dirty="0" err="1">
                  <a:solidFill>
                    <a:srgbClr val="FFFFFF"/>
                  </a:solidFill>
                  <a:latin typeface="Roboto Condensed Italics"/>
                </a:rPr>
                <a:t>anh</a:t>
              </a:r>
              <a:r>
                <a:rPr lang="en-US" sz="2000" dirty="0">
                  <a:solidFill>
                    <a:srgbClr val="FFFFFF"/>
                  </a:solidFill>
                  <a:latin typeface="Roboto Condensed Italics"/>
                </a:rPr>
                <a:t> ta:</a:t>
              </a:r>
            </a:p>
            <a:p>
              <a:pPr algn="just">
                <a:lnSpc>
                  <a:spcPts val="3456"/>
                </a:lnSpc>
              </a:pPr>
              <a:r>
                <a:rPr lang="en-US" sz="2000" dirty="0">
                  <a:solidFill>
                    <a:srgbClr val="FFFFFF"/>
                  </a:solidFill>
                  <a:latin typeface="Roboto Condensed Italics"/>
                </a:rPr>
                <a:t>      - </a:t>
              </a:r>
              <a:r>
                <a:rPr lang="en-US" sz="2000" dirty="0" err="1">
                  <a:solidFill>
                    <a:srgbClr val="FFFFFF"/>
                  </a:solidFill>
                  <a:latin typeface="Roboto Condensed Italics"/>
                </a:rPr>
                <a:t>Mày</a:t>
              </a:r>
              <a:r>
                <a:rPr lang="en-US" sz="2000" dirty="0">
                  <a:solidFill>
                    <a:srgbClr val="FFFFFF"/>
                  </a:solidFill>
                  <a:latin typeface="Roboto Condensed Italics"/>
                </a:rPr>
                <a:t> </a:t>
              </a:r>
              <a:r>
                <a:rPr lang="en-US" sz="2000" dirty="0" err="1">
                  <a:solidFill>
                    <a:srgbClr val="FFFFFF"/>
                  </a:solidFill>
                  <a:latin typeface="Roboto Condensed Italics"/>
                </a:rPr>
                <a:t>ăn</a:t>
              </a:r>
              <a:r>
                <a:rPr lang="en-US" sz="2000" dirty="0">
                  <a:solidFill>
                    <a:srgbClr val="FFFFFF"/>
                  </a:solidFill>
                  <a:latin typeface="Roboto Condensed Italics"/>
                </a:rPr>
                <a:t> </a:t>
              </a:r>
              <a:r>
                <a:rPr lang="en-US" sz="2000" dirty="0" err="1">
                  <a:solidFill>
                    <a:srgbClr val="FFFFFF"/>
                  </a:solidFill>
                  <a:latin typeface="Roboto Condensed Italics"/>
                </a:rPr>
                <a:t>nói</a:t>
              </a:r>
              <a:r>
                <a:rPr lang="en-US" sz="2000" dirty="0">
                  <a:solidFill>
                    <a:srgbClr val="FFFFFF"/>
                  </a:solidFill>
                  <a:latin typeface="Roboto Condensed Italics"/>
                </a:rPr>
                <a:t> </a:t>
              </a:r>
              <a:r>
                <a:rPr lang="en-US" sz="2000" dirty="0" err="1">
                  <a:solidFill>
                    <a:srgbClr val="FFFFFF"/>
                  </a:solidFill>
                  <a:latin typeface="Roboto Condensed Italics"/>
                </a:rPr>
                <a:t>chẳng</a:t>
              </a:r>
              <a:r>
                <a:rPr lang="en-US" sz="2000" dirty="0">
                  <a:solidFill>
                    <a:srgbClr val="FFFFFF"/>
                  </a:solidFill>
                  <a:latin typeface="Roboto Condensed Italics"/>
                </a:rPr>
                <a:t> </a:t>
              </a:r>
              <a:r>
                <a:rPr lang="en-US" sz="2000" dirty="0" err="1">
                  <a:solidFill>
                    <a:srgbClr val="FFFFFF"/>
                  </a:solidFill>
                  <a:latin typeface="Roboto Condensed Italics"/>
                </a:rPr>
                <a:t>có</a:t>
              </a:r>
              <a:r>
                <a:rPr lang="en-US" sz="2000" dirty="0">
                  <a:solidFill>
                    <a:srgbClr val="FFFFFF"/>
                  </a:solidFill>
                  <a:latin typeface="Roboto Condensed Italics"/>
                </a:rPr>
                <a:t> </a:t>
              </a:r>
              <a:r>
                <a:rPr lang="en-US" sz="2000" dirty="0" err="1">
                  <a:solidFill>
                    <a:srgbClr val="FFFFFF"/>
                  </a:solidFill>
                  <a:latin typeface="Roboto Condensed Italics"/>
                </a:rPr>
                <a:t>đầu</a:t>
              </a:r>
              <a:r>
                <a:rPr lang="en-US" sz="2000" dirty="0">
                  <a:solidFill>
                    <a:srgbClr val="FFFFFF"/>
                  </a:solidFill>
                  <a:latin typeface="Roboto Condensed Italics"/>
                </a:rPr>
                <a:t> </a:t>
              </a:r>
              <a:r>
                <a:rPr lang="en-US" sz="2000" dirty="0" err="1">
                  <a:solidFill>
                    <a:srgbClr val="FFFFFF"/>
                  </a:solidFill>
                  <a:latin typeface="Roboto Condensed Italics"/>
                </a:rPr>
                <a:t>có</a:t>
              </a:r>
              <a:r>
                <a:rPr lang="en-US" sz="2000" dirty="0">
                  <a:solidFill>
                    <a:srgbClr val="FFFFFF"/>
                  </a:solidFill>
                  <a:latin typeface="Roboto Condensed Italics"/>
                </a:rPr>
                <a:t> </a:t>
              </a:r>
              <a:r>
                <a:rPr lang="en-US" sz="2000" dirty="0" err="1">
                  <a:solidFill>
                    <a:srgbClr val="FFFFFF"/>
                  </a:solidFill>
                  <a:latin typeface="Roboto Condensed Italics"/>
                </a:rPr>
                <a:t>đuôi</a:t>
              </a:r>
              <a:r>
                <a:rPr lang="en-US" sz="2000" dirty="0">
                  <a:solidFill>
                    <a:srgbClr val="FFFFFF"/>
                  </a:solidFill>
                  <a:latin typeface="Roboto Condensed Italics"/>
                </a:rPr>
                <a:t> </a:t>
              </a:r>
              <a:r>
                <a:rPr lang="en-US" sz="2000" dirty="0" err="1">
                  <a:solidFill>
                    <a:srgbClr val="FFFFFF"/>
                  </a:solidFill>
                  <a:latin typeface="Roboto Condensed Italics"/>
                </a:rPr>
                <a:t>gì</a:t>
              </a:r>
              <a:r>
                <a:rPr lang="en-US" sz="2000" dirty="0">
                  <a:solidFill>
                    <a:srgbClr val="FFFFFF"/>
                  </a:solidFill>
                  <a:latin typeface="Roboto Condensed Italics"/>
                </a:rPr>
                <a:t>. </a:t>
              </a:r>
              <a:r>
                <a:rPr lang="en-US" sz="2000" dirty="0" err="1">
                  <a:solidFill>
                    <a:srgbClr val="FFFFFF"/>
                  </a:solidFill>
                  <a:latin typeface="Roboto Condensed Italics"/>
                </a:rPr>
                <a:t>Họ</a:t>
              </a:r>
              <a:r>
                <a:rPr lang="en-US" sz="2000" dirty="0">
                  <a:solidFill>
                    <a:srgbClr val="FFFFFF"/>
                  </a:solidFill>
                  <a:latin typeface="Roboto Condensed Italics"/>
                </a:rPr>
                <a:t> </a:t>
              </a:r>
              <a:r>
                <a:rPr lang="en-US" sz="2000" dirty="0" err="1">
                  <a:solidFill>
                    <a:srgbClr val="FFFFFF"/>
                  </a:solidFill>
                  <a:latin typeface="Roboto Condensed Italics"/>
                </a:rPr>
                <a:t>cười</a:t>
              </a:r>
              <a:r>
                <a:rPr lang="en-US" sz="2000" dirty="0">
                  <a:solidFill>
                    <a:srgbClr val="FFFFFF"/>
                  </a:solidFill>
                  <a:latin typeface="Roboto Condensed Italics"/>
                </a:rPr>
                <a:t> </a:t>
              </a:r>
              <a:r>
                <a:rPr lang="en-US" sz="2000" dirty="0" err="1">
                  <a:solidFill>
                    <a:srgbClr val="FFFFFF"/>
                  </a:solidFill>
                  <a:latin typeface="Roboto Condensed Italics"/>
                </a:rPr>
                <a:t>cả</a:t>
              </a:r>
              <a:r>
                <a:rPr lang="en-US" sz="2000" dirty="0">
                  <a:solidFill>
                    <a:srgbClr val="FFFFFF"/>
                  </a:solidFill>
                  <a:latin typeface="Roboto Condensed Italics"/>
                </a:rPr>
                <a:t> </a:t>
              </a:r>
              <a:r>
                <a:rPr lang="en-US" sz="2000" dirty="0" err="1">
                  <a:solidFill>
                    <a:srgbClr val="FFFFFF"/>
                  </a:solidFill>
                  <a:latin typeface="Roboto Condensed Italics"/>
                </a:rPr>
                <a:t>ông</a:t>
              </a:r>
              <a:r>
                <a:rPr lang="en-US" sz="2000" dirty="0">
                  <a:solidFill>
                    <a:srgbClr val="FFFFFF"/>
                  </a:solidFill>
                  <a:latin typeface="Roboto Condensed Italics"/>
                </a:rPr>
                <a:t> </a:t>
              </a:r>
              <a:r>
                <a:rPr lang="en-US" sz="2000" dirty="0" err="1">
                  <a:solidFill>
                    <a:srgbClr val="FFFFFF"/>
                  </a:solidFill>
                  <a:latin typeface="Roboto Condensed Italics"/>
                </a:rPr>
                <a:t>lẫn</a:t>
              </a:r>
              <a:r>
                <a:rPr lang="en-US" sz="2000" dirty="0">
                  <a:solidFill>
                    <a:srgbClr val="FFFFFF"/>
                  </a:solidFill>
                  <a:latin typeface="Roboto Condensed Italics"/>
                </a:rPr>
                <a:t> </a:t>
              </a:r>
              <a:r>
                <a:rPr lang="en-US" sz="2000" dirty="0" err="1">
                  <a:solidFill>
                    <a:srgbClr val="FFFFFF"/>
                  </a:solidFill>
                  <a:latin typeface="Roboto Condensed Italics"/>
                </a:rPr>
                <a:t>mày</a:t>
              </a:r>
              <a:r>
                <a:rPr lang="en-US" sz="2000" dirty="0">
                  <a:solidFill>
                    <a:srgbClr val="FFFFFF"/>
                  </a:solidFill>
                  <a:latin typeface="Roboto Condensed Italics"/>
                </a:rPr>
                <a:t>. </a:t>
              </a:r>
              <a:r>
                <a:rPr lang="en-US" sz="2000" dirty="0" err="1">
                  <a:solidFill>
                    <a:srgbClr val="FFFFFF"/>
                  </a:solidFill>
                  <a:latin typeface="Roboto Condensed Italics"/>
                </a:rPr>
                <a:t>Từ</a:t>
              </a:r>
              <a:r>
                <a:rPr lang="en-US" sz="2000" dirty="0">
                  <a:solidFill>
                    <a:srgbClr val="FFFFFF"/>
                  </a:solidFill>
                  <a:latin typeface="Roboto Condensed Italics"/>
                </a:rPr>
                <a:t> nay, </a:t>
              </a:r>
              <a:r>
                <a:rPr lang="en-US" sz="2000" dirty="0" err="1">
                  <a:solidFill>
                    <a:srgbClr val="FFFFFF"/>
                  </a:solidFill>
                  <a:latin typeface="Roboto Condensed Italics"/>
                </a:rPr>
                <a:t>nói</a:t>
              </a:r>
              <a:r>
                <a:rPr lang="en-US" sz="2000" dirty="0">
                  <a:solidFill>
                    <a:srgbClr val="FFFFFF"/>
                  </a:solidFill>
                  <a:latin typeface="Roboto Condensed Italics"/>
                </a:rPr>
                <a:t> </a:t>
              </a:r>
              <a:r>
                <a:rPr lang="en-US" sz="2000" dirty="0" err="1">
                  <a:solidFill>
                    <a:srgbClr val="FFFFFF"/>
                  </a:solidFill>
                  <a:latin typeface="Roboto Condensed Italics"/>
                </a:rPr>
                <a:t>cái</a:t>
              </a:r>
              <a:r>
                <a:rPr lang="en-US" sz="2000" dirty="0">
                  <a:solidFill>
                    <a:srgbClr val="FFFFFF"/>
                  </a:solidFill>
                  <a:latin typeface="Roboto Condensed Italics"/>
                </a:rPr>
                <a:t> </a:t>
              </a:r>
              <a:r>
                <a:rPr lang="en-US" sz="2000" dirty="0" err="1">
                  <a:solidFill>
                    <a:srgbClr val="FFFFFF"/>
                  </a:solidFill>
                  <a:latin typeface="Roboto Condensed Italics"/>
                </a:rPr>
                <a:t>gì</a:t>
              </a:r>
              <a:r>
                <a:rPr lang="en-US" sz="2000" dirty="0">
                  <a:solidFill>
                    <a:srgbClr val="FFFFFF"/>
                  </a:solidFill>
                  <a:latin typeface="Roboto Condensed Italics"/>
                </a:rPr>
                <a:t> </a:t>
              </a:r>
              <a:r>
                <a:rPr lang="en-US" sz="2000" dirty="0" err="1">
                  <a:solidFill>
                    <a:srgbClr val="FFFFFF"/>
                  </a:solidFill>
                  <a:latin typeface="Roboto Condensed Italics"/>
                </a:rPr>
                <a:t>cũng</a:t>
              </a:r>
              <a:r>
                <a:rPr lang="en-US" sz="2000" dirty="0">
                  <a:solidFill>
                    <a:srgbClr val="FFFFFF"/>
                  </a:solidFill>
                  <a:latin typeface="Roboto Condensed Italics"/>
                </a:rPr>
                <a:t> </a:t>
              </a:r>
              <a:r>
                <a:rPr lang="en-US" sz="2000" dirty="0" err="1">
                  <a:solidFill>
                    <a:srgbClr val="FFFFFF"/>
                  </a:solidFill>
                  <a:latin typeface="Roboto Condensed Italics"/>
                </a:rPr>
                <a:t>cần</a:t>
              </a:r>
              <a:r>
                <a:rPr lang="en-US" sz="2000" dirty="0">
                  <a:solidFill>
                    <a:srgbClr val="FFFFFF"/>
                  </a:solidFill>
                  <a:latin typeface="Roboto Condensed Italics"/>
                </a:rPr>
                <a:t> </a:t>
              </a:r>
              <a:r>
                <a:rPr lang="en-US" sz="2000" dirty="0" err="1">
                  <a:solidFill>
                    <a:srgbClr val="FFFFFF"/>
                  </a:solidFill>
                  <a:latin typeface="Roboto Condensed Italics"/>
                </a:rPr>
                <a:t>nói</a:t>
              </a:r>
              <a:r>
                <a:rPr lang="en-US" sz="2000" dirty="0">
                  <a:solidFill>
                    <a:srgbClr val="FFFFFF"/>
                  </a:solidFill>
                  <a:latin typeface="Roboto Condensed Italics"/>
                </a:rPr>
                <a:t> </a:t>
              </a:r>
              <a:r>
                <a:rPr lang="en-US" sz="2000" dirty="0" err="1">
                  <a:solidFill>
                    <a:srgbClr val="FFFFFF"/>
                  </a:solidFill>
                  <a:latin typeface="Roboto Condensed Italics"/>
                </a:rPr>
                <a:t>cho</a:t>
              </a:r>
              <a:r>
                <a:rPr lang="en-US" sz="2000" dirty="0">
                  <a:solidFill>
                    <a:srgbClr val="FFFFFF"/>
                  </a:solidFill>
                  <a:latin typeface="Roboto Condensed Italics"/>
                </a:rPr>
                <a:t> </a:t>
              </a:r>
              <a:r>
                <a:rPr lang="en-US" sz="2000" dirty="0" err="1">
                  <a:solidFill>
                    <a:srgbClr val="FFFFFF"/>
                  </a:solidFill>
                  <a:latin typeface="Roboto Condensed Italics"/>
                </a:rPr>
                <a:t>có</a:t>
              </a:r>
              <a:r>
                <a:rPr lang="en-US" sz="2000" dirty="0">
                  <a:solidFill>
                    <a:srgbClr val="FFFFFF"/>
                  </a:solidFill>
                  <a:latin typeface="Roboto Condensed Italics"/>
                </a:rPr>
                <a:t> </a:t>
              </a:r>
              <a:r>
                <a:rPr lang="en-US" sz="2000" dirty="0" err="1">
                  <a:solidFill>
                    <a:srgbClr val="FFFFFF"/>
                  </a:solidFill>
                  <a:latin typeface="Roboto Condensed Italics"/>
                </a:rPr>
                <a:t>đầu</a:t>
              </a:r>
              <a:r>
                <a:rPr lang="en-US" sz="2000" dirty="0">
                  <a:solidFill>
                    <a:srgbClr val="FFFFFF"/>
                  </a:solidFill>
                  <a:latin typeface="Roboto Condensed Italics"/>
                </a:rPr>
                <a:t> </a:t>
              </a:r>
              <a:r>
                <a:rPr lang="en-US" sz="2000" dirty="0" err="1">
                  <a:solidFill>
                    <a:srgbClr val="FFFFFF"/>
                  </a:solidFill>
                  <a:latin typeface="Roboto Condensed Italics"/>
                </a:rPr>
                <a:t>có</a:t>
              </a:r>
              <a:r>
                <a:rPr lang="en-US" sz="2000" dirty="0">
                  <a:solidFill>
                    <a:srgbClr val="FFFFFF"/>
                  </a:solidFill>
                  <a:latin typeface="Roboto Condensed Italics"/>
                </a:rPr>
                <a:t> </a:t>
              </a:r>
              <a:r>
                <a:rPr lang="en-US" sz="2000" dirty="0" err="1">
                  <a:solidFill>
                    <a:srgbClr val="FFFFFF"/>
                  </a:solidFill>
                  <a:latin typeface="Roboto Condensed Italics"/>
                </a:rPr>
                <a:t>cuối</a:t>
              </a:r>
              <a:r>
                <a:rPr lang="en-US" sz="2000" dirty="0">
                  <a:solidFill>
                    <a:srgbClr val="FFFFFF"/>
                  </a:solidFill>
                  <a:latin typeface="Roboto Condensed Italics"/>
                </a:rPr>
                <a:t> </a:t>
              </a:r>
              <a:r>
                <a:rPr lang="en-US" sz="2000" dirty="0" err="1">
                  <a:solidFill>
                    <a:srgbClr val="FFFFFF"/>
                  </a:solidFill>
                  <a:latin typeface="Roboto Condensed Italics"/>
                </a:rPr>
                <a:t>nghe</a:t>
              </a:r>
              <a:r>
                <a:rPr lang="en-US" sz="2000" dirty="0">
                  <a:solidFill>
                    <a:srgbClr val="FFFFFF"/>
                  </a:solidFill>
                  <a:latin typeface="Roboto Condensed Italics"/>
                </a:rPr>
                <a:t> </a:t>
              </a:r>
              <a:r>
                <a:rPr lang="en-US" sz="2000" dirty="0" err="1">
                  <a:solidFill>
                    <a:srgbClr val="FFFFFF"/>
                  </a:solidFill>
                  <a:latin typeface="Roboto Condensed Italics"/>
                </a:rPr>
                <a:t>chưa</a:t>
              </a:r>
              <a:r>
                <a:rPr lang="en-US" sz="2000" dirty="0">
                  <a:solidFill>
                    <a:srgbClr val="FFFFFF"/>
                  </a:solidFill>
                  <a:latin typeface="Roboto Condensed Italics"/>
                </a:rPr>
                <a:t>?</a:t>
              </a:r>
            </a:p>
            <a:p>
              <a:pPr algn="just">
                <a:lnSpc>
                  <a:spcPts val="3456"/>
                </a:lnSpc>
              </a:pPr>
              <a:r>
                <a:rPr lang="en-US" sz="2000" dirty="0">
                  <a:solidFill>
                    <a:srgbClr val="FFFFFF"/>
                  </a:solidFill>
                  <a:latin typeface="Roboto Condensed Italics"/>
                </a:rPr>
                <a:t>      </a:t>
              </a:r>
              <a:r>
                <a:rPr lang="en-US" sz="2000" dirty="0" err="1">
                  <a:solidFill>
                    <a:srgbClr val="FFFFFF"/>
                  </a:solidFill>
                  <a:latin typeface="Roboto Condensed Italics"/>
                </a:rPr>
                <a:t>Anh</a:t>
              </a:r>
              <a:r>
                <a:rPr lang="en-US" sz="2000" dirty="0">
                  <a:solidFill>
                    <a:srgbClr val="FFFFFF"/>
                  </a:solidFill>
                  <a:latin typeface="Roboto Condensed Italics"/>
                </a:rPr>
                <a:t> </a:t>
              </a:r>
              <a:r>
                <a:rPr lang="en-US" sz="2000" dirty="0" err="1">
                  <a:solidFill>
                    <a:srgbClr val="FFFFFF"/>
                  </a:solidFill>
                  <a:latin typeface="Roboto Condensed Italics"/>
                </a:rPr>
                <a:t>giúp</a:t>
              </a:r>
              <a:r>
                <a:rPr lang="en-US" sz="2000" dirty="0">
                  <a:solidFill>
                    <a:srgbClr val="FFFFFF"/>
                  </a:solidFill>
                  <a:latin typeface="Roboto Condensed Italics"/>
                </a:rPr>
                <a:t> </a:t>
              </a:r>
              <a:r>
                <a:rPr lang="en-US" sz="2000" dirty="0" err="1">
                  <a:solidFill>
                    <a:srgbClr val="FFFFFF"/>
                  </a:solidFill>
                  <a:latin typeface="Roboto Condensed Italics"/>
                </a:rPr>
                <a:t>việc</a:t>
              </a:r>
              <a:r>
                <a:rPr lang="en-US" sz="2000" dirty="0">
                  <a:solidFill>
                    <a:srgbClr val="FFFFFF"/>
                  </a:solidFill>
                  <a:latin typeface="Roboto Condensed Italics"/>
                </a:rPr>
                <a:t> </a:t>
              </a:r>
              <a:r>
                <a:rPr lang="en-US" sz="2000" dirty="0" err="1">
                  <a:solidFill>
                    <a:srgbClr val="FFFFFF"/>
                  </a:solidFill>
                  <a:latin typeface="Roboto Condensed Italics"/>
                </a:rPr>
                <a:t>vâng</a:t>
              </a:r>
              <a:r>
                <a:rPr lang="en-US" sz="2000" dirty="0">
                  <a:solidFill>
                    <a:srgbClr val="FFFFFF"/>
                  </a:solidFill>
                  <a:latin typeface="Roboto Condensed Italics"/>
                </a:rPr>
                <a:t> </a:t>
              </a:r>
              <a:r>
                <a:rPr lang="en-US" sz="2000" dirty="0" err="1">
                  <a:solidFill>
                    <a:srgbClr val="FFFFFF"/>
                  </a:solidFill>
                  <a:latin typeface="Roboto Condensed Italics"/>
                </a:rPr>
                <a:t>vâng</a:t>
              </a:r>
              <a:r>
                <a:rPr lang="en-US" sz="2000" dirty="0">
                  <a:solidFill>
                    <a:srgbClr val="FFFFFF"/>
                  </a:solidFill>
                  <a:latin typeface="Roboto Condensed Italics"/>
                </a:rPr>
                <a:t> </a:t>
              </a:r>
              <a:r>
                <a:rPr lang="en-US" sz="2000" dirty="0" err="1">
                  <a:solidFill>
                    <a:srgbClr val="FFFFFF"/>
                  </a:solidFill>
                  <a:latin typeface="Roboto Condensed Italics"/>
                </a:rPr>
                <a:t>rối</a:t>
              </a:r>
              <a:r>
                <a:rPr lang="en-US" sz="2000" dirty="0">
                  <a:solidFill>
                    <a:srgbClr val="FFFFFF"/>
                  </a:solidFill>
                  <a:latin typeface="Roboto Condensed Italics"/>
                </a:rPr>
                <a:t> </a:t>
              </a:r>
              <a:r>
                <a:rPr lang="en-US" sz="2000" dirty="0" err="1">
                  <a:solidFill>
                    <a:srgbClr val="FFFFFF"/>
                  </a:solidFill>
                  <a:latin typeface="Roboto Condensed Italics"/>
                </a:rPr>
                <a:t>rít</a:t>
              </a:r>
              <a:r>
                <a:rPr lang="en-US" sz="2000" dirty="0">
                  <a:solidFill>
                    <a:srgbClr val="FFFFFF"/>
                  </a:solidFill>
                  <a:latin typeface="Roboto Condensed Italics"/>
                </a:rPr>
                <a:t>, </a:t>
              </a:r>
              <a:r>
                <a:rPr lang="en-US" sz="2000" dirty="0" err="1">
                  <a:solidFill>
                    <a:srgbClr val="FFFFFF"/>
                  </a:solidFill>
                  <a:latin typeface="Roboto Condensed Italics"/>
                </a:rPr>
                <a:t>hứa</a:t>
              </a:r>
              <a:r>
                <a:rPr lang="en-US" sz="2000" dirty="0">
                  <a:solidFill>
                    <a:srgbClr val="FFFFFF"/>
                  </a:solidFill>
                  <a:latin typeface="Roboto Condensed Italics"/>
                </a:rPr>
                <a:t> </a:t>
              </a:r>
              <a:r>
                <a:rPr lang="en-US" sz="2000" dirty="0" err="1">
                  <a:solidFill>
                    <a:srgbClr val="FFFFFF"/>
                  </a:solidFill>
                  <a:latin typeface="Roboto Condensed Italics"/>
                </a:rPr>
                <a:t>sẽ</a:t>
              </a:r>
              <a:r>
                <a:rPr lang="en-US" sz="2000" dirty="0">
                  <a:solidFill>
                    <a:srgbClr val="FFFFFF"/>
                  </a:solidFill>
                  <a:latin typeface="Roboto Condensed Italics"/>
                </a:rPr>
                <a:t> </a:t>
              </a:r>
              <a:r>
                <a:rPr lang="en-US" sz="2000" dirty="0" err="1">
                  <a:solidFill>
                    <a:srgbClr val="FFFFFF"/>
                  </a:solidFill>
                  <a:latin typeface="Roboto Condensed Italics"/>
                </a:rPr>
                <a:t>nghe</a:t>
              </a:r>
              <a:r>
                <a:rPr lang="en-US" sz="2000" dirty="0">
                  <a:solidFill>
                    <a:srgbClr val="FFFFFF"/>
                  </a:solidFill>
                  <a:latin typeface="Roboto Condensed Italics"/>
                </a:rPr>
                <a:t> </a:t>
              </a:r>
              <a:r>
                <a:rPr lang="en-US" sz="2000" dirty="0" err="1">
                  <a:solidFill>
                    <a:srgbClr val="FFFFFF"/>
                  </a:solidFill>
                  <a:latin typeface="Roboto Condensed Italics"/>
                </a:rPr>
                <a:t>lời</a:t>
              </a:r>
              <a:r>
                <a:rPr lang="en-US" sz="2000" dirty="0">
                  <a:solidFill>
                    <a:srgbClr val="FFFFFF"/>
                  </a:solidFill>
                  <a:latin typeface="Roboto Condensed Italics"/>
                </a:rPr>
                <a:t>.</a:t>
              </a:r>
            </a:p>
            <a:p>
              <a:pPr algn="just">
                <a:lnSpc>
                  <a:spcPts val="3456"/>
                </a:lnSpc>
              </a:pPr>
              <a:r>
                <a:rPr lang="en-US" sz="2000" dirty="0">
                  <a:solidFill>
                    <a:srgbClr val="FFFFFF"/>
                  </a:solidFill>
                  <a:latin typeface="Roboto Condensed Italics"/>
                </a:rPr>
                <a:t>      </a:t>
              </a:r>
              <a:r>
                <a:rPr lang="en-US" sz="2000" dirty="0" err="1">
                  <a:solidFill>
                    <a:srgbClr val="FFFFFF"/>
                  </a:solidFill>
                  <a:latin typeface="Roboto Condensed Italics"/>
                </a:rPr>
                <a:t>Một</a:t>
              </a:r>
              <a:r>
                <a:rPr lang="en-US" sz="2000" dirty="0">
                  <a:solidFill>
                    <a:srgbClr val="FFFFFF"/>
                  </a:solidFill>
                  <a:latin typeface="Roboto Condensed Italics"/>
                </a:rPr>
                <a:t> </a:t>
              </a:r>
              <a:r>
                <a:rPr lang="en-US" sz="2000" dirty="0" err="1">
                  <a:solidFill>
                    <a:srgbClr val="FFFFFF"/>
                  </a:solidFill>
                  <a:latin typeface="Roboto Condensed Italics"/>
                </a:rPr>
                <a:t>hôm</a:t>
              </a:r>
              <a:r>
                <a:rPr lang="en-US" sz="2000" dirty="0">
                  <a:solidFill>
                    <a:srgbClr val="FFFFFF"/>
                  </a:solidFill>
                  <a:latin typeface="Roboto Condensed Italics"/>
                </a:rPr>
                <a:t> </a:t>
              </a:r>
              <a:r>
                <a:rPr lang="en-US" sz="2000" dirty="0" err="1">
                  <a:solidFill>
                    <a:srgbClr val="FFFFFF"/>
                  </a:solidFill>
                  <a:latin typeface="Roboto Condensed Italics"/>
                </a:rPr>
                <a:t>ông</a:t>
              </a:r>
              <a:r>
                <a:rPr lang="en-US" sz="2000" dirty="0">
                  <a:solidFill>
                    <a:srgbClr val="FFFFFF"/>
                  </a:solidFill>
                  <a:latin typeface="Roboto Condensed Italics"/>
                </a:rPr>
                <a:t> </a:t>
              </a:r>
              <a:r>
                <a:rPr lang="en-US" sz="2000" dirty="0" err="1">
                  <a:solidFill>
                    <a:srgbClr val="FFFFFF"/>
                  </a:solidFill>
                  <a:latin typeface="Roboto Condensed Italics"/>
                </a:rPr>
                <a:t>nhà</a:t>
              </a:r>
              <a:r>
                <a:rPr lang="en-US" sz="2000" dirty="0">
                  <a:solidFill>
                    <a:srgbClr val="FFFFFF"/>
                  </a:solidFill>
                  <a:latin typeface="Roboto Condensed Italics"/>
                </a:rPr>
                <a:t> </a:t>
              </a:r>
              <a:r>
                <a:rPr lang="en-US" sz="2000" dirty="0" err="1">
                  <a:solidFill>
                    <a:srgbClr val="FFFFFF"/>
                  </a:solidFill>
                  <a:latin typeface="Roboto Condensed Italics"/>
                </a:rPr>
                <a:t>giàu</a:t>
              </a:r>
              <a:r>
                <a:rPr lang="en-US" sz="2000" dirty="0">
                  <a:solidFill>
                    <a:srgbClr val="FFFFFF"/>
                  </a:solidFill>
                  <a:latin typeface="Roboto Condensed Italics"/>
                </a:rPr>
                <a:t> </a:t>
              </a:r>
              <a:r>
                <a:rPr lang="en-US" sz="2000" dirty="0" err="1">
                  <a:solidFill>
                    <a:srgbClr val="FFFFFF"/>
                  </a:solidFill>
                  <a:latin typeface="Roboto Condensed Italics"/>
                </a:rPr>
                <a:t>mặc</a:t>
              </a:r>
              <a:r>
                <a:rPr lang="en-US" sz="2000" dirty="0">
                  <a:solidFill>
                    <a:srgbClr val="FFFFFF"/>
                  </a:solidFill>
                  <a:latin typeface="Roboto Condensed Italics"/>
                </a:rPr>
                <a:t> </a:t>
              </a:r>
              <a:r>
                <a:rPr lang="en-US" sz="2000" dirty="0" err="1">
                  <a:solidFill>
                    <a:srgbClr val="FFFFFF"/>
                  </a:solidFill>
                  <a:latin typeface="Roboto Condensed Italics"/>
                </a:rPr>
                <a:t>quần</a:t>
              </a:r>
              <a:r>
                <a:rPr lang="en-US" sz="2000" dirty="0">
                  <a:solidFill>
                    <a:srgbClr val="FFFFFF"/>
                  </a:solidFill>
                  <a:latin typeface="Roboto Condensed Italics"/>
                </a:rPr>
                <a:t> </a:t>
              </a:r>
              <a:r>
                <a:rPr lang="en-US" sz="2000" dirty="0" err="1">
                  <a:solidFill>
                    <a:srgbClr val="FFFFFF"/>
                  </a:solidFill>
                  <a:latin typeface="Roboto Condensed Italics"/>
                </a:rPr>
                <a:t>áo</a:t>
              </a:r>
              <a:r>
                <a:rPr lang="en-US" sz="2000" dirty="0">
                  <a:solidFill>
                    <a:srgbClr val="FFFFFF"/>
                  </a:solidFill>
                  <a:latin typeface="Roboto Condensed Italics"/>
                </a:rPr>
                <a:t> </a:t>
              </a:r>
              <a:r>
                <a:rPr lang="en-US" sz="2000" dirty="0" err="1">
                  <a:solidFill>
                    <a:srgbClr val="FFFFFF"/>
                  </a:solidFill>
                  <a:latin typeface="Roboto Condensed Italics"/>
                </a:rPr>
                <a:t>đẹp</a:t>
              </a:r>
              <a:r>
                <a:rPr lang="en-US" sz="2000" dirty="0">
                  <a:solidFill>
                    <a:srgbClr val="FFFFFF"/>
                  </a:solidFill>
                  <a:latin typeface="Roboto Condensed Italics"/>
                </a:rPr>
                <a:t> </a:t>
              </a:r>
              <a:r>
                <a:rPr lang="en-US" sz="2000" dirty="0" err="1">
                  <a:solidFill>
                    <a:srgbClr val="FFFFFF"/>
                  </a:solidFill>
                  <a:latin typeface="Roboto Condensed Italics"/>
                </a:rPr>
                <a:t>chuẩn</a:t>
              </a:r>
              <a:r>
                <a:rPr lang="en-US" sz="2000" dirty="0">
                  <a:solidFill>
                    <a:srgbClr val="FFFFFF"/>
                  </a:solidFill>
                  <a:latin typeface="Roboto Condensed Italics"/>
                </a:rPr>
                <a:t> </a:t>
              </a:r>
              <a:r>
                <a:rPr lang="en-US" sz="2000" dirty="0" err="1">
                  <a:solidFill>
                    <a:srgbClr val="FFFFFF"/>
                  </a:solidFill>
                  <a:latin typeface="Roboto Condensed Italics"/>
                </a:rPr>
                <a:t>bị</a:t>
              </a:r>
              <a:r>
                <a:rPr lang="en-US" sz="2000" dirty="0">
                  <a:solidFill>
                    <a:srgbClr val="FFFFFF"/>
                  </a:solidFill>
                  <a:latin typeface="Roboto Condensed Italics"/>
                </a:rPr>
                <a:t> </a:t>
              </a:r>
              <a:r>
                <a:rPr lang="en-US" sz="2000" dirty="0" err="1">
                  <a:solidFill>
                    <a:srgbClr val="FFFFFF"/>
                  </a:solidFill>
                  <a:latin typeface="Roboto Condensed Italics"/>
                </a:rPr>
                <a:t>đi</a:t>
              </a:r>
              <a:r>
                <a:rPr lang="en-US" sz="2000" dirty="0">
                  <a:solidFill>
                    <a:srgbClr val="FFFFFF"/>
                  </a:solidFill>
                  <a:latin typeface="Roboto Condensed Italics"/>
                </a:rPr>
                <a:t> </a:t>
              </a:r>
              <a:r>
                <a:rPr lang="en-US" sz="2000" dirty="0" err="1">
                  <a:solidFill>
                    <a:srgbClr val="FFFFFF"/>
                  </a:solidFill>
                  <a:latin typeface="Roboto Condensed Italics"/>
                </a:rPr>
                <a:t>chơi</a:t>
              </a:r>
              <a:r>
                <a:rPr lang="en-US" sz="2000" dirty="0">
                  <a:solidFill>
                    <a:srgbClr val="FFFFFF"/>
                  </a:solidFill>
                  <a:latin typeface="Roboto Condensed Italics"/>
                </a:rPr>
                <a:t>. </a:t>
              </a:r>
              <a:r>
                <a:rPr lang="en-US" sz="2000" dirty="0" err="1">
                  <a:solidFill>
                    <a:srgbClr val="FFFFFF"/>
                  </a:solidFill>
                  <a:latin typeface="Roboto Condensed Italics"/>
                </a:rPr>
                <a:t>Ông</a:t>
              </a:r>
              <a:r>
                <a:rPr lang="en-US" sz="2000" dirty="0">
                  <a:solidFill>
                    <a:srgbClr val="FFFFFF"/>
                  </a:solidFill>
                  <a:latin typeface="Roboto Condensed Italics"/>
                </a:rPr>
                <a:t> ta </a:t>
              </a:r>
              <a:r>
                <a:rPr lang="en-US" sz="2000" dirty="0" err="1">
                  <a:solidFill>
                    <a:srgbClr val="FFFFFF"/>
                  </a:solidFill>
                  <a:latin typeface="Roboto Condensed Italics"/>
                </a:rPr>
                <a:t>đang</a:t>
              </a:r>
              <a:r>
                <a:rPr lang="en-US" sz="2000" dirty="0">
                  <a:solidFill>
                    <a:srgbClr val="FFFFFF"/>
                  </a:solidFill>
                  <a:latin typeface="Roboto Condensed Italics"/>
                </a:rPr>
                <a:t> </a:t>
              </a:r>
              <a:r>
                <a:rPr lang="en-US" sz="2000" dirty="0" err="1">
                  <a:solidFill>
                    <a:srgbClr val="FFFFFF"/>
                  </a:solidFill>
                  <a:latin typeface="Roboto Condensed Italics"/>
                </a:rPr>
                <a:t>ngồi</a:t>
              </a:r>
              <a:r>
                <a:rPr lang="en-US" sz="2000" dirty="0">
                  <a:solidFill>
                    <a:srgbClr val="FFFFFF"/>
                  </a:solidFill>
                  <a:latin typeface="Roboto Condensed Italics"/>
                </a:rPr>
                <a:t> </a:t>
              </a:r>
              <a:r>
                <a:rPr lang="en-US" sz="2000" dirty="0" err="1">
                  <a:solidFill>
                    <a:srgbClr val="FFFFFF"/>
                  </a:solidFill>
                  <a:latin typeface="Roboto Condensed Italics"/>
                </a:rPr>
                <a:t>hút</a:t>
              </a:r>
              <a:r>
                <a:rPr lang="en-US" sz="2000" dirty="0">
                  <a:solidFill>
                    <a:srgbClr val="FFFFFF"/>
                  </a:solidFill>
                  <a:latin typeface="Roboto Condensed Italics"/>
                </a:rPr>
                <a:t> </a:t>
              </a:r>
              <a:r>
                <a:rPr lang="en-US" sz="2000" dirty="0" err="1">
                  <a:solidFill>
                    <a:srgbClr val="FFFFFF"/>
                  </a:solidFill>
                  <a:latin typeface="Roboto Condensed Italics"/>
                </a:rPr>
                <a:t>thuốc</a:t>
              </a:r>
              <a:r>
                <a:rPr lang="en-US" sz="2000" dirty="0">
                  <a:solidFill>
                    <a:srgbClr val="FFFFFF"/>
                  </a:solidFill>
                  <a:latin typeface="Roboto Condensed Italics"/>
                </a:rPr>
                <a:t> </a:t>
              </a:r>
              <a:r>
                <a:rPr lang="en-US" sz="2000" dirty="0" err="1">
                  <a:solidFill>
                    <a:srgbClr val="FFFFFF"/>
                  </a:solidFill>
                  <a:latin typeface="Roboto Condensed Italics"/>
                </a:rPr>
                <a:t>thì</a:t>
              </a:r>
              <a:r>
                <a:rPr lang="en-US" sz="2000" dirty="0">
                  <a:solidFill>
                    <a:srgbClr val="FFFFFF"/>
                  </a:solidFill>
                  <a:latin typeface="Roboto Condensed Italics"/>
                </a:rPr>
                <a:t> </a:t>
              </a:r>
              <a:r>
                <a:rPr lang="en-US" sz="2000" dirty="0" err="1">
                  <a:solidFill>
                    <a:srgbClr val="FFFFFF"/>
                  </a:solidFill>
                  <a:latin typeface="Roboto Condensed Italics"/>
                </a:rPr>
                <a:t>thấy</a:t>
              </a:r>
              <a:r>
                <a:rPr lang="en-US" sz="2000" dirty="0">
                  <a:solidFill>
                    <a:srgbClr val="FFFFFF"/>
                  </a:solidFill>
                  <a:latin typeface="Roboto Condensed Italics"/>
                </a:rPr>
                <a:t> </a:t>
              </a:r>
              <a:r>
                <a:rPr lang="en-US" sz="2000" dirty="0" err="1">
                  <a:solidFill>
                    <a:srgbClr val="FFFFFF"/>
                  </a:solidFill>
                  <a:latin typeface="Roboto Condensed Italics"/>
                </a:rPr>
                <a:t>anh</a:t>
              </a:r>
              <a:r>
                <a:rPr lang="en-US" sz="2000" dirty="0">
                  <a:solidFill>
                    <a:srgbClr val="FFFFFF"/>
                  </a:solidFill>
                  <a:latin typeface="Roboto Condensed Italics"/>
                </a:rPr>
                <a:t> </a:t>
              </a:r>
              <a:r>
                <a:rPr lang="en-US" sz="2000" dirty="0" err="1">
                  <a:solidFill>
                    <a:srgbClr val="FFFFFF"/>
                  </a:solidFill>
                  <a:latin typeface="Roboto Condensed Italics"/>
                </a:rPr>
                <a:t>giúp</a:t>
              </a:r>
              <a:r>
                <a:rPr lang="en-US" sz="2000" dirty="0">
                  <a:solidFill>
                    <a:srgbClr val="FFFFFF"/>
                  </a:solidFill>
                  <a:latin typeface="Roboto Condensed Italics"/>
                </a:rPr>
                <a:t> </a:t>
              </a:r>
              <a:r>
                <a:rPr lang="en-US" sz="2000" dirty="0" err="1">
                  <a:solidFill>
                    <a:srgbClr val="FFFFFF"/>
                  </a:solidFill>
                  <a:latin typeface="Roboto Condensed Italics"/>
                </a:rPr>
                <a:t>việc</a:t>
              </a:r>
              <a:r>
                <a:rPr lang="en-US" sz="2000" dirty="0">
                  <a:solidFill>
                    <a:srgbClr val="FFFFFF"/>
                  </a:solidFill>
                  <a:latin typeface="Roboto Condensed Italics"/>
                </a:rPr>
                <a:t> </a:t>
              </a:r>
              <a:r>
                <a:rPr lang="en-US" sz="2000" dirty="0" err="1">
                  <a:solidFill>
                    <a:srgbClr val="FFFFFF"/>
                  </a:solidFill>
                  <a:latin typeface="Roboto Condensed Italics"/>
                </a:rPr>
                <a:t>chạy</a:t>
              </a:r>
              <a:r>
                <a:rPr lang="en-US" sz="2000" dirty="0">
                  <a:solidFill>
                    <a:srgbClr val="FFFFFF"/>
                  </a:solidFill>
                  <a:latin typeface="Roboto Condensed Italics"/>
                </a:rPr>
                <a:t> </a:t>
              </a:r>
              <a:r>
                <a:rPr lang="en-US" sz="2000" dirty="0" err="1">
                  <a:solidFill>
                    <a:srgbClr val="FFFFFF"/>
                  </a:solidFill>
                  <a:latin typeface="Roboto Condensed Italics"/>
                </a:rPr>
                <a:t>vào</a:t>
              </a:r>
              <a:r>
                <a:rPr lang="en-US" sz="2000" dirty="0">
                  <a:solidFill>
                    <a:srgbClr val="FFFFFF"/>
                  </a:solidFill>
                  <a:latin typeface="Roboto Condensed Italics"/>
                </a:rPr>
                <a:t> </a:t>
              </a:r>
              <a:r>
                <a:rPr lang="en-US" sz="2000" dirty="0" err="1">
                  <a:solidFill>
                    <a:srgbClr val="FFFFFF"/>
                  </a:solidFill>
                  <a:latin typeface="Roboto Condensed Italics"/>
                </a:rPr>
                <a:t>lễ</a:t>
              </a:r>
              <a:r>
                <a:rPr lang="en-US" sz="2000" dirty="0">
                  <a:solidFill>
                    <a:srgbClr val="FFFFFF"/>
                  </a:solidFill>
                  <a:latin typeface="Roboto Condensed Italics"/>
                </a:rPr>
                <a:t> </a:t>
              </a:r>
              <a:r>
                <a:rPr lang="en-US" sz="2000" dirty="0" err="1">
                  <a:solidFill>
                    <a:srgbClr val="FFFFFF"/>
                  </a:solidFill>
                  <a:latin typeface="Roboto Condensed Italics"/>
                </a:rPr>
                <a:t>phép</a:t>
              </a:r>
              <a:r>
                <a:rPr lang="en-US" sz="2000" dirty="0">
                  <a:solidFill>
                    <a:srgbClr val="FFFFFF"/>
                  </a:solidFill>
                  <a:latin typeface="Roboto Condensed Italics"/>
                </a:rPr>
                <a:t> </a:t>
              </a:r>
              <a:r>
                <a:rPr lang="en-US" sz="2000" dirty="0" err="1">
                  <a:solidFill>
                    <a:srgbClr val="FFFFFF"/>
                  </a:solidFill>
                  <a:latin typeface="Roboto Condensed Italics"/>
                </a:rPr>
                <a:t>nói</a:t>
              </a:r>
              <a:r>
                <a:rPr lang="en-US" sz="2000" dirty="0">
                  <a:solidFill>
                    <a:srgbClr val="FFFFFF"/>
                  </a:solidFill>
                  <a:latin typeface="Roboto Condensed Italics"/>
                </a:rPr>
                <a:t>:</a:t>
              </a:r>
            </a:p>
            <a:p>
              <a:pPr algn="just">
                <a:lnSpc>
                  <a:spcPts val="3456"/>
                </a:lnSpc>
              </a:pPr>
              <a:r>
                <a:rPr lang="en-US" sz="2000" dirty="0">
                  <a:solidFill>
                    <a:srgbClr val="FFFFFF"/>
                  </a:solidFill>
                  <a:latin typeface="Roboto Condensed Italics"/>
                </a:rPr>
                <a:t>      - </a:t>
              </a:r>
              <a:r>
                <a:rPr lang="en-US" sz="2000" dirty="0" err="1">
                  <a:solidFill>
                    <a:srgbClr val="FFFFFF"/>
                  </a:solidFill>
                  <a:latin typeface="Roboto Condensed Italics"/>
                </a:rPr>
                <a:t>Thưa</a:t>
              </a:r>
              <a:r>
                <a:rPr lang="en-US" sz="2000" dirty="0">
                  <a:solidFill>
                    <a:srgbClr val="FFFFFF"/>
                  </a:solidFill>
                  <a:latin typeface="Roboto Condensed Italics"/>
                </a:rPr>
                <a:t> </a:t>
              </a:r>
              <a:r>
                <a:rPr lang="en-US" sz="2000" dirty="0" err="1">
                  <a:solidFill>
                    <a:srgbClr val="FFFFFF"/>
                  </a:solidFill>
                  <a:latin typeface="Roboto Condensed Italics"/>
                </a:rPr>
                <a:t>ông</a:t>
              </a:r>
              <a:r>
                <a:rPr lang="en-US" sz="2000" dirty="0">
                  <a:solidFill>
                    <a:srgbClr val="FFFFFF"/>
                  </a:solidFill>
                  <a:latin typeface="Roboto Condensed Italics"/>
                </a:rPr>
                <a:t>, con </a:t>
              </a:r>
              <a:r>
                <a:rPr lang="en-US" sz="2000" dirty="0" err="1">
                  <a:solidFill>
                    <a:srgbClr val="FFFFFF"/>
                  </a:solidFill>
                  <a:latin typeface="Roboto Condensed Italics"/>
                </a:rPr>
                <a:t>tằm</a:t>
              </a:r>
              <a:r>
                <a:rPr lang="en-US" sz="2000" dirty="0">
                  <a:solidFill>
                    <a:srgbClr val="FFFFFF"/>
                  </a:solidFill>
                  <a:latin typeface="Roboto Condensed Italics"/>
                </a:rPr>
                <a:t> </a:t>
              </a:r>
              <a:r>
                <a:rPr lang="en-US" sz="2000" dirty="0" err="1">
                  <a:solidFill>
                    <a:srgbClr val="FFFFFF"/>
                  </a:solidFill>
                  <a:latin typeface="Roboto Condensed Italics"/>
                </a:rPr>
                <a:t>nó</a:t>
              </a:r>
              <a:r>
                <a:rPr lang="en-US" sz="2000" dirty="0">
                  <a:solidFill>
                    <a:srgbClr val="FFFFFF"/>
                  </a:solidFill>
                  <a:latin typeface="Roboto Condensed Italics"/>
                </a:rPr>
                <a:t> </a:t>
              </a:r>
              <a:r>
                <a:rPr lang="en-US" sz="2000" dirty="0" err="1">
                  <a:solidFill>
                    <a:srgbClr val="FFFFFF"/>
                  </a:solidFill>
                  <a:latin typeface="Roboto Condensed Italics"/>
                </a:rPr>
                <a:t>nhả</a:t>
              </a:r>
              <a:r>
                <a:rPr lang="en-US" sz="2000" dirty="0">
                  <a:solidFill>
                    <a:srgbClr val="FFFFFF"/>
                  </a:solidFill>
                  <a:latin typeface="Roboto Condensed Italics"/>
                </a:rPr>
                <a:t> </a:t>
              </a:r>
              <a:r>
                <a:rPr lang="en-US" sz="2000" dirty="0" err="1">
                  <a:solidFill>
                    <a:srgbClr val="FFFFFF"/>
                  </a:solidFill>
                  <a:latin typeface="Roboto Condensed Italics"/>
                </a:rPr>
                <a:t>tơ</a:t>
              </a:r>
              <a:r>
                <a:rPr lang="en-US" sz="2000" dirty="0">
                  <a:solidFill>
                    <a:srgbClr val="FFFFFF"/>
                  </a:solidFill>
                  <a:latin typeface="Roboto Condensed Italics"/>
                </a:rPr>
                <a:t>, </a:t>
              </a:r>
              <a:r>
                <a:rPr lang="en-US" sz="2000" dirty="0" err="1">
                  <a:solidFill>
                    <a:srgbClr val="FFFFFF"/>
                  </a:solidFill>
                  <a:latin typeface="Roboto Condensed Italics"/>
                </a:rPr>
                <a:t>người</a:t>
              </a:r>
              <a:r>
                <a:rPr lang="en-US" sz="2000" dirty="0">
                  <a:solidFill>
                    <a:srgbClr val="FFFFFF"/>
                  </a:solidFill>
                  <a:latin typeface="Roboto Condensed Italics"/>
                </a:rPr>
                <a:t> ta </a:t>
              </a:r>
              <a:r>
                <a:rPr lang="en-US" sz="2000" dirty="0" err="1">
                  <a:solidFill>
                    <a:srgbClr val="FFFFFF"/>
                  </a:solidFill>
                  <a:latin typeface="Roboto Condensed Italics"/>
                </a:rPr>
                <a:t>đem</a:t>
              </a:r>
              <a:r>
                <a:rPr lang="en-US" sz="2000" dirty="0">
                  <a:solidFill>
                    <a:srgbClr val="FFFFFF"/>
                  </a:solidFill>
                  <a:latin typeface="Roboto Condensed Italics"/>
                </a:rPr>
                <a:t> </a:t>
              </a:r>
              <a:r>
                <a:rPr lang="en-US" sz="2000" dirty="0" err="1">
                  <a:solidFill>
                    <a:srgbClr val="FFFFFF"/>
                  </a:solidFill>
                  <a:latin typeface="Roboto Condensed Italics"/>
                </a:rPr>
                <a:t>tơ</a:t>
              </a:r>
              <a:r>
                <a:rPr lang="en-US" sz="2000" dirty="0">
                  <a:solidFill>
                    <a:srgbClr val="FFFFFF"/>
                  </a:solidFill>
                  <a:latin typeface="Roboto Condensed Italics"/>
                </a:rPr>
                <a:t> </a:t>
              </a:r>
              <a:r>
                <a:rPr lang="en-US" sz="2000" dirty="0" err="1">
                  <a:solidFill>
                    <a:srgbClr val="FFFFFF"/>
                  </a:solidFill>
                  <a:latin typeface="Roboto Condensed Italics"/>
                </a:rPr>
                <a:t>dệt</a:t>
              </a:r>
              <a:r>
                <a:rPr lang="en-US" sz="2000" dirty="0">
                  <a:solidFill>
                    <a:srgbClr val="FFFFFF"/>
                  </a:solidFill>
                  <a:latin typeface="Roboto Condensed Italics"/>
                </a:rPr>
                <a:t> </a:t>
              </a:r>
              <a:r>
                <a:rPr lang="en-US" sz="2000" dirty="0" err="1">
                  <a:solidFill>
                    <a:srgbClr val="FFFFFF"/>
                  </a:solidFill>
                  <a:latin typeface="Roboto Condensed Italics"/>
                </a:rPr>
                <a:t>lụa</a:t>
              </a:r>
              <a:r>
                <a:rPr lang="en-US" sz="2000" dirty="0">
                  <a:solidFill>
                    <a:srgbClr val="FFFFFF"/>
                  </a:solidFill>
                  <a:latin typeface="Roboto Condensed Italics"/>
                </a:rPr>
                <a:t>. </a:t>
              </a:r>
              <a:r>
                <a:rPr lang="en-US" sz="2000" dirty="0" err="1">
                  <a:solidFill>
                    <a:srgbClr val="FFFFFF"/>
                  </a:solidFill>
                  <a:latin typeface="Roboto Condensed Italics"/>
                </a:rPr>
                <a:t>Ông</a:t>
              </a:r>
              <a:r>
                <a:rPr lang="en-US" sz="2000" dirty="0">
                  <a:solidFill>
                    <a:srgbClr val="FFFFFF"/>
                  </a:solidFill>
                  <a:latin typeface="Roboto Condensed Italics"/>
                </a:rPr>
                <a:t> </a:t>
              </a:r>
              <a:r>
                <a:rPr lang="en-US" sz="2000" dirty="0" err="1">
                  <a:solidFill>
                    <a:srgbClr val="FFFFFF"/>
                  </a:solidFill>
                  <a:latin typeface="Roboto Condensed Italics"/>
                </a:rPr>
                <a:t>mua</a:t>
              </a:r>
              <a:r>
                <a:rPr lang="en-US" sz="2000" dirty="0">
                  <a:solidFill>
                    <a:srgbClr val="FFFFFF"/>
                  </a:solidFill>
                  <a:latin typeface="Roboto Condensed Italics"/>
                </a:rPr>
                <a:t> </a:t>
              </a:r>
              <a:r>
                <a:rPr lang="en-US" sz="2000" dirty="0" err="1">
                  <a:solidFill>
                    <a:srgbClr val="FFFFFF"/>
                  </a:solidFill>
                  <a:latin typeface="Roboto Condensed Italics"/>
                </a:rPr>
                <a:t>lụa</a:t>
              </a:r>
              <a:r>
                <a:rPr lang="en-US" sz="2000" dirty="0">
                  <a:solidFill>
                    <a:srgbClr val="FFFFFF"/>
                  </a:solidFill>
                  <a:latin typeface="Roboto Condensed Italics"/>
                </a:rPr>
                <a:t> </a:t>
              </a:r>
              <a:r>
                <a:rPr lang="en-US" sz="2000" dirty="0" err="1">
                  <a:solidFill>
                    <a:srgbClr val="FFFFFF"/>
                  </a:solidFill>
                  <a:latin typeface="Roboto Condensed Italics"/>
                </a:rPr>
                <a:t>về</a:t>
              </a:r>
              <a:r>
                <a:rPr lang="en-US" sz="2000" dirty="0">
                  <a:solidFill>
                    <a:srgbClr val="FFFFFF"/>
                  </a:solidFill>
                  <a:latin typeface="Roboto Condensed Italics"/>
                </a:rPr>
                <a:t> may </a:t>
              </a:r>
              <a:r>
                <a:rPr lang="en-US" sz="2000" dirty="0" err="1">
                  <a:solidFill>
                    <a:srgbClr val="FFFFFF"/>
                  </a:solidFill>
                  <a:latin typeface="Roboto Condensed Italics"/>
                </a:rPr>
                <a:t>thành</a:t>
              </a:r>
              <a:r>
                <a:rPr lang="en-US" sz="2000" dirty="0">
                  <a:solidFill>
                    <a:srgbClr val="FFFFFF"/>
                  </a:solidFill>
                  <a:latin typeface="Roboto Condensed Italics"/>
                </a:rPr>
                <a:t> </a:t>
              </a:r>
              <a:r>
                <a:rPr lang="en-US" sz="2000" dirty="0" err="1">
                  <a:solidFill>
                    <a:srgbClr val="FFFFFF"/>
                  </a:solidFill>
                  <a:latin typeface="Roboto Condensed Italics"/>
                </a:rPr>
                <a:t>áo</a:t>
              </a:r>
              <a:r>
                <a:rPr lang="en-US" sz="2000" dirty="0">
                  <a:solidFill>
                    <a:srgbClr val="FFFFFF"/>
                  </a:solidFill>
                  <a:latin typeface="Roboto Condensed Italics"/>
                </a:rPr>
                <a:t>. </a:t>
              </a:r>
              <a:r>
                <a:rPr lang="en-US" sz="2000" dirty="0" err="1">
                  <a:solidFill>
                    <a:srgbClr val="FFFFFF"/>
                  </a:solidFill>
                  <a:latin typeface="Roboto Condensed Italics"/>
                </a:rPr>
                <a:t>Chiếc</a:t>
              </a:r>
              <a:r>
                <a:rPr lang="en-US" sz="2000" dirty="0">
                  <a:solidFill>
                    <a:srgbClr val="FFFFFF"/>
                  </a:solidFill>
                  <a:latin typeface="Roboto Condensed Italics"/>
                </a:rPr>
                <a:t> </a:t>
              </a:r>
              <a:r>
                <a:rPr lang="en-US" sz="2000" dirty="0" err="1">
                  <a:solidFill>
                    <a:srgbClr val="FFFFFF"/>
                  </a:solidFill>
                  <a:latin typeface="Roboto Condensed Italics"/>
                </a:rPr>
                <a:t>áo</a:t>
              </a:r>
              <a:r>
                <a:rPr lang="en-US" sz="2000" dirty="0">
                  <a:solidFill>
                    <a:srgbClr val="FFFFFF"/>
                  </a:solidFill>
                  <a:latin typeface="Roboto Condensed Italics"/>
                </a:rPr>
                <a:t> </a:t>
              </a:r>
              <a:r>
                <a:rPr lang="en-US" sz="2000" dirty="0" err="1">
                  <a:solidFill>
                    <a:srgbClr val="FFFFFF"/>
                  </a:solidFill>
                  <a:latin typeface="Roboto Condensed Italics"/>
                </a:rPr>
                <a:t>rất</a:t>
              </a:r>
              <a:r>
                <a:rPr lang="en-US" sz="2000" dirty="0">
                  <a:solidFill>
                    <a:srgbClr val="FFFFFF"/>
                  </a:solidFill>
                  <a:latin typeface="Roboto Condensed Italics"/>
                </a:rPr>
                <a:t> </a:t>
              </a:r>
              <a:r>
                <a:rPr lang="en-US" sz="2000" dirty="0" err="1">
                  <a:solidFill>
                    <a:srgbClr val="FFFFFF"/>
                  </a:solidFill>
                  <a:latin typeface="Roboto Condensed Italics"/>
                </a:rPr>
                <a:t>đẹp</a:t>
              </a:r>
              <a:r>
                <a:rPr lang="en-US" sz="2000" dirty="0">
                  <a:solidFill>
                    <a:srgbClr val="FFFFFF"/>
                  </a:solidFill>
                  <a:latin typeface="Roboto Condensed Italics"/>
                </a:rPr>
                <a:t>. </a:t>
              </a:r>
              <a:r>
                <a:rPr lang="en-US" sz="2000" dirty="0" err="1">
                  <a:solidFill>
                    <a:srgbClr val="FFFFFF"/>
                  </a:solidFill>
                  <a:latin typeface="Roboto Condensed Italics"/>
                </a:rPr>
                <a:t>Hôm</a:t>
              </a:r>
              <a:r>
                <a:rPr lang="en-US" sz="2000" dirty="0">
                  <a:solidFill>
                    <a:srgbClr val="FFFFFF"/>
                  </a:solidFill>
                  <a:latin typeface="Roboto Condensed Italics"/>
                </a:rPr>
                <a:t> nay </a:t>
              </a:r>
              <a:r>
                <a:rPr lang="en-US" sz="2000" dirty="0" err="1">
                  <a:solidFill>
                    <a:srgbClr val="FFFFFF"/>
                  </a:solidFill>
                  <a:latin typeface="Roboto Condensed Italics"/>
                </a:rPr>
                <a:t>ông</a:t>
              </a:r>
              <a:r>
                <a:rPr lang="en-US" sz="2000" dirty="0">
                  <a:solidFill>
                    <a:srgbClr val="FFFFFF"/>
                  </a:solidFill>
                  <a:latin typeface="Roboto Condensed Italics"/>
                </a:rPr>
                <a:t> </a:t>
              </a:r>
              <a:r>
                <a:rPr lang="en-US" sz="2000" dirty="0" err="1">
                  <a:solidFill>
                    <a:srgbClr val="FFFFFF"/>
                  </a:solidFill>
                  <a:latin typeface="Roboto Condensed Italics"/>
                </a:rPr>
                <a:t>mặc</a:t>
              </a:r>
              <a:r>
                <a:rPr lang="en-US" sz="2000" dirty="0">
                  <a:solidFill>
                    <a:srgbClr val="FFFFFF"/>
                  </a:solidFill>
                  <a:latin typeface="Roboto Condensed Italics"/>
                </a:rPr>
                <a:t> </a:t>
              </a:r>
              <a:r>
                <a:rPr lang="en-US" sz="2000" dirty="0" err="1">
                  <a:solidFill>
                    <a:srgbClr val="FFFFFF"/>
                  </a:solidFill>
                  <a:latin typeface="Roboto Condensed Italics"/>
                </a:rPr>
                <a:t>áo</a:t>
              </a:r>
              <a:r>
                <a:rPr lang="en-US" sz="2000" dirty="0">
                  <a:solidFill>
                    <a:srgbClr val="FFFFFF"/>
                  </a:solidFill>
                  <a:latin typeface="Roboto Condensed Italics"/>
                </a:rPr>
                <a:t> </a:t>
              </a:r>
              <a:r>
                <a:rPr lang="en-US" sz="2000" dirty="0" err="1">
                  <a:solidFill>
                    <a:srgbClr val="FFFFFF"/>
                  </a:solidFill>
                  <a:latin typeface="Roboto Condensed Italics"/>
                </a:rPr>
                <a:t>đẹp</a:t>
              </a:r>
              <a:r>
                <a:rPr lang="en-US" sz="2000" dirty="0">
                  <a:solidFill>
                    <a:srgbClr val="FFFFFF"/>
                  </a:solidFill>
                  <a:latin typeface="Roboto Condensed Italics"/>
                </a:rPr>
                <a:t>, </a:t>
              </a:r>
              <a:r>
                <a:rPr lang="en-US" sz="2000" dirty="0" err="1">
                  <a:solidFill>
                    <a:srgbClr val="FFFFFF"/>
                  </a:solidFill>
                  <a:latin typeface="Roboto Condensed Italics"/>
                </a:rPr>
                <a:t>ông</a:t>
              </a:r>
              <a:r>
                <a:rPr lang="en-US" sz="2000" dirty="0">
                  <a:solidFill>
                    <a:srgbClr val="FFFFFF"/>
                  </a:solidFill>
                  <a:latin typeface="Roboto Condensed Italics"/>
                </a:rPr>
                <a:t> </a:t>
              </a:r>
              <a:r>
                <a:rPr lang="en-US" sz="2000" dirty="0" err="1">
                  <a:solidFill>
                    <a:srgbClr val="FFFFFF"/>
                  </a:solidFill>
                  <a:latin typeface="Roboto Condensed Italics"/>
                </a:rPr>
                <a:t>hút</a:t>
              </a:r>
              <a:r>
                <a:rPr lang="en-US" sz="2000" dirty="0">
                  <a:solidFill>
                    <a:srgbClr val="FFFFFF"/>
                  </a:solidFill>
                  <a:latin typeface="Roboto Condensed Italics"/>
                </a:rPr>
                <a:t> </a:t>
              </a:r>
              <a:r>
                <a:rPr lang="en-US" sz="2000" dirty="0" err="1">
                  <a:solidFill>
                    <a:srgbClr val="FFFFFF"/>
                  </a:solidFill>
                  <a:latin typeface="Roboto Condensed Italics"/>
                </a:rPr>
                <a:t>thuốc</a:t>
              </a:r>
              <a:r>
                <a:rPr lang="en-US" sz="2000" dirty="0">
                  <a:solidFill>
                    <a:srgbClr val="FFFFFF"/>
                  </a:solidFill>
                  <a:latin typeface="Roboto Condensed Italics"/>
                </a:rPr>
                <a:t>. </a:t>
              </a:r>
              <a:r>
                <a:rPr lang="en-US" sz="2000" dirty="0" err="1">
                  <a:solidFill>
                    <a:srgbClr val="FFFFFF"/>
                  </a:solidFill>
                  <a:latin typeface="Roboto Condensed Italics"/>
                </a:rPr>
                <a:t>Tàn</a:t>
              </a:r>
              <a:r>
                <a:rPr lang="en-US" sz="2000" dirty="0">
                  <a:solidFill>
                    <a:srgbClr val="FFFFFF"/>
                  </a:solidFill>
                  <a:latin typeface="Roboto Condensed Italics"/>
                </a:rPr>
                <a:t> </a:t>
              </a:r>
              <a:r>
                <a:rPr lang="en-US" sz="2000" dirty="0" err="1">
                  <a:solidFill>
                    <a:srgbClr val="FFFFFF"/>
                  </a:solidFill>
                  <a:latin typeface="Roboto Condensed Italics"/>
                </a:rPr>
                <a:t>thuốc</a:t>
              </a:r>
              <a:r>
                <a:rPr lang="en-US" sz="2000" dirty="0">
                  <a:solidFill>
                    <a:srgbClr val="FFFFFF"/>
                  </a:solidFill>
                  <a:latin typeface="Roboto Condensed Italics"/>
                </a:rPr>
                <a:t> </a:t>
              </a:r>
              <a:r>
                <a:rPr lang="en-US" sz="2000" dirty="0" err="1">
                  <a:solidFill>
                    <a:srgbClr val="FFFFFF"/>
                  </a:solidFill>
                  <a:latin typeface="Roboto Condensed Italics"/>
                </a:rPr>
                <a:t>nó</a:t>
              </a:r>
              <a:r>
                <a:rPr lang="en-US" sz="2000" dirty="0">
                  <a:solidFill>
                    <a:srgbClr val="FFFFFF"/>
                  </a:solidFill>
                  <a:latin typeface="Roboto Condensed Italics"/>
                </a:rPr>
                <a:t> </a:t>
              </a:r>
              <a:r>
                <a:rPr lang="en-US" sz="2000" dirty="0" err="1">
                  <a:solidFill>
                    <a:srgbClr val="FFFFFF"/>
                  </a:solidFill>
                  <a:latin typeface="Roboto Condensed Italics"/>
                </a:rPr>
                <a:t>rơi</a:t>
              </a:r>
              <a:r>
                <a:rPr lang="en-US" sz="2000" dirty="0">
                  <a:solidFill>
                    <a:srgbClr val="FFFFFF"/>
                  </a:solidFill>
                  <a:latin typeface="Roboto Condensed Italics"/>
                </a:rPr>
                <a:t> </a:t>
              </a:r>
              <a:r>
                <a:rPr lang="en-US" sz="2000" dirty="0" err="1">
                  <a:solidFill>
                    <a:srgbClr val="FFFFFF"/>
                  </a:solidFill>
                  <a:latin typeface="Roboto Condensed Italics"/>
                </a:rPr>
                <a:t>vào</a:t>
              </a:r>
              <a:r>
                <a:rPr lang="en-US" sz="2000" dirty="0">
                  <a:solidFill>
                    <a:srgbClr val="FFFFFF"/>
                  </a:solidFill>
                  <a:latin typeface="Roboto Condensed Italics"/>
                </a:rPr>
                <a:t> </a:t>
              </a:r>
              <a:r>
                <a:rPr lang="en-US" sz="2000" dirty="0" err="1">
                  <a:solidFill>
                    <a:srgbClr val="FFFFFF"/>
                  </a:solidFill>
                  <a:latin typeface="Roboto Condensed Italics"/>
                </a:rPr>
                <a:t>áo</a:t>
              </a:r>
              <a:r>
                <a:rPr lang="en-US" sz="2000" dirty="0">
                  <a:solidFill>
                    <a:srgbClr val="FFFFFF"/>
                  </a:solidFill>
                  <a:latin typeface="Roboto Condensed Italics"/>
                </a:rPr>
                <a:t> </a:t>
              </a:r>
              <a:r>
                <a:rPr lang="en-US" sz="2000" dirty="0" err="1">
                  <a:solidFill>
                    <a:srgbClr val="FFFFFF"/>
                  </a:solidFill>
                  <a:latin typeface="Roboto Condensed Italics"/>
                </a:rPr>
                <a:t>ông</a:t>
              </a:r>
              <a:r>
                <a:rPr lang="en-US" sz="2000" dirty="0">
                  <a:solidFill>
                    <a:srgbClr val="FFFFFF"/>
                  </a:solidFill>
                  <a:latin typeface="Roboto Condensed Italics"/>
                </a:rPr>
                <a:t>…</a:t>
              </a:r>
            </a:p>
            <a:p>
              <a:pPr algn="just">
                <a:lnSpc>
                  <a:spcPts val="3456"/>
                </a:lnSpc>
              </a:pPr>
              <a:r>
                <a:rPr lang="en-US" sz="2000" dirty="0">
                  <a:solidFill>
                    <a:srgbClr val="FFFFFF"/>
                  </a:solidFill>
                  <a:latin typeface="Roboto Condensed Italics"/>
                </a:rPr>
                <a:t>      </a:t>
              </a:r>
              <a:r>
                <a:rPr lang="en-US" sz="2000" dirty="0" err="1">
                  <a:solidFill>
                    <a:srgbClr val="FFFFFF"/>
                  </a:solidFill>
                  <a:latin typeface="Roboto Condensed Italics"/>
                </a:rPr>
                <a:t>Ông</a:t>
              </a:r>
              <a:r>
                <a:rPr lang="en-US" sz="2000" dirty="0">
                  <a:solidFill>
                    <a:srgbClr val="FFFFFF"/>
                  </a:solidFill>
                  <a:latin typeface="Roboto Condensed Italics"/>
                </a:rPr>
                <a:t> </a:t>
              </a:r>
              <a:r>
                <a:rPr lang="en-US" sz="2000" dirty="0" err="1">
                  <a:solidFill>
                    <a:srgbClr val="FFFFFF"/>
                  </a:solidFill>
                  <a:latin typeface="Roboto Condensed Italics"/>
                </a:rPr>
                <a:t>nhà</a:t>
              </a:r>
              <a:r>
                <a:rPr lang="en-US" sz="2000" dirty="0">
                  <a:solidFill>
                    <a:srgbClr val="FFFFFF"/>
                  </a:solidFill>
                  <a:latin typeface="Roboto Condensed Italics"/>
                </a:rPr>
                <a:t> </a:t>
              </a:r>
              <a:r>
                <a:rPr lang="en-US" sz="2000" dirty="0" err="1">
                  <a:solidFill>
                    <a:srgbClr val="FFFFFF"/>
                  </a:solidFill>
                  <a:latin typeface="Roboto Condensed Italics"/>
                </a:rPr>
                <a:t>giàu</a:t>
              </a:r>
              <a:r>
                <a:rPr lang="en-US" sz="2000" dirty="0">
                  <a:solidFill>
                    <a:srgbClr val="FFFFFF"/>
                  </a:solidFill>
                  <a:latin typeface="Roboto Condensed Italics"/>
                </a:rPr>
                <a:t> </a:t>
              </a:r>
              <a:r>
                <a:rPr lang="en-US" sz="2000" dirty="0" err="1">
                  <a:solidFill>
                    <a:srgbClr val="FFFFFF"/>
                  </a:solidFill>
                  <a:latin typeface="Roboto Condensed Italics"/>
                </a:rPr>
                <a:t>giật</a:t>
              </a:r>
              <a:r>
                <a:rPr lang="en-US" sz="2000" dirty="0">
                  <a:solidFill>
                    <a:srgbClr val="FFFFFF"/>
                  </a:solidFill>
                  <a:latin typeface="Roboto Condensed Italics"/>
                </a:rPr>
                <a:t> </a:t>
              </a:r>
              <a:r>
                <a:rPr lang="en-US" sz="2000" dirty="0" err="1">
                  <a:solidFill>
                    <a:srgbClr val="FFFFFF"/>
                  </a:solidFill>
                  <a:latin typeface="Roboto Condensed Italics"/>
                </a:rPr>
                <a:t>mình</a:t>
              </a:r>
              <a:r>
                <a:rPr lang="en-US" sz="2000" dirty="0">
                  <a:solidFill>
                    <a:srgbClr val="FFFFFF"/>
                  </a:solidFill>
                  <a:latin typeface="Roboto Condensed Italics"/>
                </a:rPr>
                <a:t> </a:t>
              </a:r>
              <a:r>
                <a:rPr lang="en-US" sz="2000" dirty="0" err="1">
                  <a:solidFill>
                    <a:srgbClr val="FFFFFF"/>
                  </a:solidFill>
                  <a:latin typeface="Roboto Condensed Italics"/>
                </a:rPr>
                <a:t>nhìn</a:t>
              </a:r>
              <a:r>
                <a:rPr lang="en-US" sz="2000" dirty="0">
                  <a:solidFill>
                    <a:srgbClr val="FFFFFF"/>
                  </a:solidFill>
                  <a:latin typeface="Roboto Condensed Italics"/>
                </a:rPr>
                <a:t> </a:t>
              </a:r>
              <a:r>
                <a:rPr lang="en-US" sz="2000" dirty="0" err="1">
                  <a:solidFill>
                    <a:srgbClr val="FFFFFF"/>
                  </a:solidFill>
                  <a:latin typeface="Roboto Condensed Italics"/>
                </a:rPr>
                <a:t>xuống</a:t>
              </a:r>
              <a:r>
                <a:rPr lang="en-US" sz="2000" dirty="0">
                  <a:solidFill>
                    <a:srgbClr val="FFFFFF"/>
                  </a:solidFill>
                  <a:latin typeface="Roboto Condensed Italics"/>
                </a:rPr>
                <a:t> </a:t>
              </a:r>
              <a:r>
                <a:rPr lang="en-US" sz="2000" dirty="0" err="1">
                  <a:solidFill>
                    <a:srgbClr val="FFFFFF"/>
                  </a:solidFill>
                  <a:latin typeface="Roboto Condensed Italics"/>
                </a:rPr>
                <a:t>thì</a:t>
              </a:r>
              <a:r>
                <a:rPr lang="en-US" sz="2000" dirty="0">
                  <a:solidFill>
                    <a:srgbClr val="FFFFFF"/>
                  </a:solidFill>
                  <a:latin typeface="Roboto Condensed Italics"/>
                </a:rPr>
                <a:t> </a:t>
              </a:r>
              <a:r>
                <a:rPr lang="en-US" sz="2000" dirty="0" err="1">
                  <a:solidFill>
                    <a:srgbClr val="FFFFFF"/>
                  </a:solidFill>
                  <a:latin typeface="Roboto Condensed Italics"/>
                </a:rPr>
                <a:t>áo</a:t>
              </a:r>
              <a:r>
                <a:rPr lang="en-US" sz="2000" dirty="0">
                  <a:solidFill>
                    <a:srgbClr val="FFFFFF"/>
                  </a:solidFill>
                  <a:latin typeface="Roboto Condensed Italics"/>
                </a:rPr>
                <a:t> </a:t>
              </a:r>
              <a:r>
                <a:rPr lang="en-US" sz="2000" dirty="0" err="1">
                  <a:solidFill>
                    <a:srgbClr val="FFFFFF"/>
                  </a:solidFill>
                  <a:latin typeface="Roboto Condensed Italics"/>
                </a:rPr>
                <a:t>đã</a:t>
              </a:r>
              <a:r>
                <a:rPr lang="en-US" sz="2000" dirty="0">
                  <a:solidFill>
                    <a:srgbClr val="FFFFFF"/>
                  </a:solidFill>
                  <a:latin typeface="Roboto Condensed Italics"/>
                </a:rPr>
                <a:t> </a:t>
              </a:r>
              <a:r>
                <a:rPr lang="en-US" sz="2000" dirty="0" err="1">
                  <a:solidFill>
                    <a:srgbClr val="FFFFFF"/>
                  </a:solidFill>
                  <a:latin typeface="Roboto Condensed Italics"/>
                </a:rPr>
                <a:t>cháy</a:t>
              </a:r>
              <a:r>
                <a:rPr lang="en-US" sz="2000" dirty="0">
                  <a:solidFill>
                    <a:srgbClr val="FFFFFF"/>
                  </a:solidFill>
                  <a:latin typeface="Roboto Condensed Italics"/>
                </a:rPr>
                <a:t> to </a:t>
              </a:r>
              <a:r>
                <a:rPr lang="en-US" sz="2000" dirty="0" err="1">
                  <a:solidFill>
                    <a:srgbClr val="FFFFFF"/>
                  </a:solidFill>
                  <a:latin typeface="Roboto Condensed Italics"/>
                </a:rPr>
                <a:t>bằng</a:t>
              </a:r>
              <a:r>
                <a:rPr lang="en-US" sz="2000" dirty="0">
                  <a:solidFill>
                    <a:srgbClr val="FFFFFF"/>
                  </a:solidFill>
                  <a:latin typeface="Roboto Condensed Italics"/>
                </a:rPr>
                <a:t> </a:t>
              </a:r>
              <a:r>
                <a:rPr lang="en-US" sz="2000" dirty="0" err="1">
                  <a:solidFill>
                    <a:srgbClr val="FFFFFF"/>
                  </a:solidFill>
                  <a:latin typeface="Roboto Condensed Italics"/>
                </a:rPr>
                <a:t>bàn</a:t>
              </a:r>
              <a:r>
                <a:rPr lang="en-US" sz="2000" dirty="0">
                  <a:solidFill>
                    <a:srgbClr val="FFFFFF"/>
                  </a:solidFill>
                  <a:latin typeface="Roboto Condensed Italics"/>
                </a:rPr>
                <a:t> </a:t>
              </a:r>
              <a:r>
                <a:rPr lang="en-US" sz="2000" dirty="0" err="1">
                  <a:solidFill>
                    <a:srgbClr val="FFFFFF"/>
                  </a:solidFill>
                  <a:latin typeface="Roboto Condensed Italics"/>
                </a:rPr>
                <a:t>tay</a:t>
              </a:r>
              <a:r>
                <a:rPr lang="en-US" sz="2000" dirty="0">
                  <a:solidFill>
                    <a:srgbClr val="FFFFFF"/>
                  </a:solidFill>
                  <a:latin typeface="Roboto Condensed Italics"/>
                </a:rPr>
                <a:t> </a:t>
              </a:r>
              <a:r>
                <a:rPr lang="en-US" sz="2000" dirty="0" err="1">
                  <a:solidFill>
                    <a:srgbClr val="FFFFFF"/>
                  </a:solidFill>
                  <a:latin typeface="Roboto Condensed Italics"/>
                </a:rPr>
                <a:t>rồi</a:t>
              </a:r>
              <a:r>
                <a:rPr lang="en-US" sz="2000" dirty="0">
                  <a:solidFill>
                    <a:srgbClr val="FFFFFF"/>
                  </a:solidFill>
                  <a:latin typeface="Roboto Condensed Italics"/>
                </a:rPr>
                <a:t>.</a:t>
              </a:r>
            </a:p>
          </p:txBody>
        </p:sp>
      </p:grpSp>
      <p:sp>
        <p:nvSpPr>
          <p:cNvPr id="14" name="TextBox 14"/>
          <p:cNvSpPr txBox="1"/>
          <p:nvPr/>
        </p:nvSpPr>
        <p:spPr>
          <a:xfrm>
            <a:off x="201994" y="173603"/>
            <a:ext cx="7688837" cy="736355"/>
          </a:xfrm>
          <a:prstGeom prst="rect">
            <a:avLst/>
          </a:prstGeom>
        </p:spPr>
        <p:txBody>
          <a:bodyPr lIns="0" tIns="0" rIns="0" bIns="0" rtlCol="0" anchor="t">
            <a:spAutoFit/>
          </a:bodyPr>
          <a:lstStyle/>
          <a:p>
            <a:pPr algn="ctr">
              <a:lnSpc>
                <a:spcPts val="6254"/>
              </a:lnSpc>
            </a:pPr>
            <a:r>
              <a:rPr lang="en-US" sz="4467" b="1" spc="223" dirty="0">
                <a:solidFill>
                  <a:srgbClr val="6E5773"/>
                </a:solidFill>
                <a:latin typeface="Fraunces Bold"/>
              </a:rPr>
              <a:t>KHỞI ĐỘNG</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4" name="组合 13"/>
          <p:cNvGrpSpPr/>
          <p:nvPr/>
        </p:nvGrpSpPr>
        <p:grpSpPr>
          <a:xfrm>
            <a:off x="952499" y="1404218"/>
            <a:ext cx="10287002" cy="5006784"/>
            <a:chOff x="254643" y="1141194"/>
            <a:chExt cx="11772260" cy="5006784"/>
          </a:xfrm>
        </p:grpSpPr>
        <p:sp>
          <p:nvSpPr>
            <p:cNvPr id="15" name="矩形 14"/>
            <p:cNvSpPr/>
            <p:nvPr/>
          </p:nvSpPr>
          <p:spPr>
            <a:xfrm>
              <a:off x="254643" y="1141194"/>
              <a:ext cx="11644132" cy="3933726"/>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Montserrat" panose="00000500000000000000" charset="0"/>
                <a:ea typeface="Montserrat" panose="00000500000000000000" charset="0"/>
                <a:cs typeface="Montserrat" panose="00000500000000000000" charset="0"/>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flipH="1">
              <a:off x="5604244" y="-274681"/>
              <a:ext cx="1073059" cy="11772259"/>
            </a:xfrm>
            <a:prstGeom prst="rect">
              <a:avLst/>
            </a:prstGeom>
            <a:ln>
              <a:noFill/>
            </a:ln>
          </p:spPr>
        </p:pic>
      </p:grpSp>
      <p:sp>
        <p:nvSpPr>
          <p:cNvPr id="18" name="文本框 17"/>
          <p:cNvSpPr txBox="1"/>
          <p:nvPr/>
        </p:nvSpPr>
        <p:spPr>
          <a:xfrm>
            <a:off x="1930399" y="1693395"/>
            <a:ext cx="8331202" cy="2124492"/>
          </a:xfrm>
          <a:prstGeom prst="rect">
            <a:avLst/>
          </a:prstGeom>
          <a:noFill/>
        </p:spPr>
        <p:txBody>
          <a:bodyPr wrap="square" rtlCol="0">
            <a:spAutoFit/>
            <a:scene3d>
              <a:camera prst="orthographicFront"/>
              <a:lightRig rig="threePt" dir="t"/>
            </a:scene3d>
            <a:sp3d contourW="12700"/>
          </a:bodyPr>
          <a:lstStyle/>
          <a:p>
            <a:pPr algn="ctr" defTabSz="457200">
              <a:lnSpc>
                <a:spcPct val="114000"/>
              </a:lnSpc>
            </a:pPr>
            <a:r>
              <a:rPr lang="en-US" sz="6000" b="1" spc="300" dirty="0">
                <a:solidFill>
                  <a:srgbClr val="404040"/>
                </a:solidFill>
                <a:latin typeface="Times New Roman" panose="02020603050405020304" pitchFamily="18" charset="0"/>
                <a:ea typeface="Montserrat" panose="00000500000000000000" charset="0"/>
                <a:cs typeface="Times New Roman" panose="02020603050405020304" pitchFamily="18" charset="0"/>
              </a:rPr>
              <a:t>CHÚC CÁC EM </a:t>
            </a:r>
          </a:p>
          <a:p>
            <a:pPr algn="ctr" defTabSz="457200">
              <a:lnSpc>
                <a:spcPct val="114000"/>
              </a:lnSpc>
            </a:pPr>
            <a:r>
              <a:rPr lang="en-US" sz="6000" b="1" spc="300" dirty="0">
                <a:solidFill>
                  <a:srgbClr val="404040"/>
                </a:solidFill>
                <a:latin typeface="Times New Roman" panose="02020603050405020304" pitchFamily="18" charset="0"/>
                <a:ea typeface="Montserrat" panose="00000500000000000000" charset="0"/>
                <a:cs typeface="Times New Roman" panose="02020603050405020304" pitchFamily="18" charset="0"/>
              </a:rPr>
              <a:t>HỌC TỐT NHÉ !</a:t>
            </a:r>
          </a:p>
        </p:txBody>
      </p:sp>
    </p:spTree>
  </p:cSld>
  <p:clrMapOvr>
    <a:masterClrMapping/>
  </p:clrMapOvr>
  <p:transition advClick="0" advTm="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53"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750" fill="hold"/>
                                        <p:tgtEl>
                                          <p:spTgt spid="14"/>
                                        </p:tgtEl>
                                        <p:attrNameLst>
                                          <p:attrName>ppt_w</p:attrName>
                                        </p:attrNameLst>
                                      </p:cBhvr>
                                      <p:tavLst>
                                        <p:tav tm="0">
                                          <p:val>
                                            <p:fltVal val="0"/>
                                          </p:val>
                                        </p:tav>
                                        <p:tav tm="100000">
                                          <p:val>
                                            <p:strVal val="#ppt_w"/>
                                          </p:val>
                                        </p:tav>
                                      </p:tavLst>
                                    </p:anim>
                                    <p:anim calcmode="lin" valueType="num">
                                      <p:cBhvr>
                                        <p:cTn id="11" dur="750" fill="hold"/>
                                        <p:tgtEl>
                                          <p:spTgt spid="14"/>
                                        </p:tgtEl>
                                        <p:attrNameLst>
                                          <p:attrName>ppt_h</p:attrName>
                                        </p:attrNameLst>
                                      </p:cBhvr>
                                      <p:tavLst>
                                        <p:tav tm="0">
                                          <p:val>
                                            <p:fltVal val="0"/>
                                          </p:val>
                                        </p:tav>
                                        <p:tav tm="100000">
                                          <p:val>
                                            <p:strVal val="#ppt_h"/>
                                          </p:val>
                                        </p:tav>
                                      </p:tavLst>
                                    </p:anim>
                                    <p:animEffect transition="in" filter="fade">
                                      <p:cBhvr>
                                        <p:cTn id="12" dur="750"/>
                                        <p:tgtEl>
                                          <p:spTgt spid="14"/>
                                        </p:tgtEl>
                                      </p:cBhvr>
                                    </p:animEffect>
                                  </p:childTnLst>
                                </p:cTn>
                              </p:par>
                            </p:childTnLst>
                          </p:cTn>
                        </p:par>
                        <p:par>
                          <p:cTn id="13" fill="hold">
                            <p:stCondLst>
                              <p:cond delay="750"/>
                            </p:stCondLst>
                            <p:childTnLst>
                              <p:par>
                                <p:cTn id="14" presetID="42" presetClass="entr" presetSubtype="0"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anim calcmode="lin" valueType="num">
                                      <p:cBhvr>
                                        <p:cTn id="17" dur="1000" fill="hold"/>
                                        <p:tgtEl>
                                          <p:spTgt spid="18"/>
                                        </p:tgtEl>
                                        <p:attrNameLst>
                                          <p:attrName>ppt_x</p:attrName>
                                        </p:attrNameLst>
                                      </p:cBhvr>
                                      <p:tavLst>
                                        <p:tav tm="0">
                                          <p:val>
                                            <p:strVal val="#ppt_x"/>
                                          </p:val>
                                        </p:tav>
                                        <p:tav tm="100000">
                                          <p:val>
                                            <p:strVal val="#ppt_x"/>
                                          </p:val>
                                        </p:tav>
                                      </p:tavLst>
                                    </p:anim>
                                    <p:anim calcmode="lin" valueType="num">
                                      <p:cBhvr>
                                        <p:cTn id="1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2" name="组合 11"/>
          <p:cNvGrpSpPr/>
          <p:nvPr/>
        </p:nvGrpSpPr>
        <p:grpSpPr>
          <a:xfrm>
            <a:off x="952499" y="1404218"/>
            <a:ext cx="10287002" cy="5006784"/>
            <a:chOff x="254643" y="1141194"/>
            <a:chExt cx="11772260" cy="5006784"/>
          </a:xfrm>
        </p:grpSpPr>
        <p:sp>
          <p:nvSpPr>
            <p:cNvPr id="16" name="矩形 15"/>
            <p:cNvSpPr/>
            <p:nvPr/>
          </p:nvSpPr>
          <p:spPr>
            <a:xfrm>
              <a:off x="254643" y="1141194"/>
              <a:ext cx="11644132" cy="3933726"/>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ontserrat" panose="00000500000000000000" charset="0"/>
                <a:cs typeface="Times New Roman" panose="02020603050405020304" pitchFamily="18" charset="0"/>
              </a:endParaRPr>
            </a:p>
          </p:txBody>
        </p:sp>
        <p:pic>
          <p:nvPicPr>
            <p:cNvPr id="17"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flipH="1">
              <a:off x="5604244" y="-274681"/>
              <a:ext cx="1073059" cy="11772259"/>
            </a:xfrm>
            <a:prstGeom prst="rect">
              <a:avLst/>
            </a:prstGeom>
            <a:ln>
              <a:noFill/>
            </a:ln>
          </p:spPr>
        </p:pic>
      </p:grpSp>
      <p:sp>
        <p:nvSpPr>
          <p:cNvPr id="11" name="文本框 10"/>
          <p:cNvSpPr txBox="1"/>
          <p:nvPr/>
        </p:nvSpPr>
        <p:spPr>
          <a:xfrm>
            <a:off x="1441448" y="1880513"/>
            <a:ext cx="9197139" cy="2384371"/>
          </a:xfrm>
          <a:prstGeom prst="rect">
            <a:avLst/>
          </a:prstGeom>
          <a:noFill/>
        </p:spPr>
        <p:txBody>
          <a:bodyPr wrap="square" rtlCol="0">
            <a:spAutoFit/>
            <a:scene3d>
              <a:camera prst="orthographicFront"/>
              <a:lightRig rig="threePt" dir="t"/>
            </a:scene3d>
            <a:sp3d contourW="12700"/>
          </a:bodyPr>
          <a:lstStyle/>
          <a:p>
            <a:pPr algn="ctr" defTabSz="457200">
              <a:lnSpc>
                <a:spcPct val="114000"/>
              </a:lnSpc>
            </a:pPr>
            <a:r>
              <a:rPr lang="vi-VN" altLang="zh-CN" sz="6800" b="1" spc="300" dirty="0">
                <a:solidFill>
                  <a:srgbClr val="404040"/>
                </a:solidFill>
                <a:latin typeface="Times New Roman" panose="02020603050405020304" pitchFamily="18" charset="0"/>
                <a:ea typeface="Montserrat" panose="00000500000000000000" charset="0"/>
                <a:cs typeface="Times New Roman" panose="02020603050405020304" pitchFamily="18" charset="0"/>
              </a:rPr>
              <a:t>TÓM TẮT VĂN BẢN</a:t>
            </a:r>
          </a:p>
          <a:p>
            <a:pPr algn="ctr" defTabSz="457200">
              <a:lnSpc>
                <a:spcPct val="114000"/>
              </a:lnSpc>
            </a:pPr>
            <a:r>
              <a:rPr lang="vi-VN" altLang="zh-CN" sz="6800" b="1" spc="300" dirty="0">
                <a:solidFill>
                  <a:srgbClr val="404040"/>
                </a:solidFill>
                <a:latin typeface="Times New Roman" panose="02020603050405020304" pitchFamily="18" charset="0"/>
                <a:ea typeface="Montserrat" panose="00000500000000000000" charset="0"/>
                <a:cs typeface="Times New Roman" panose="02020603050405020304" pitchFamily="18" charset="0"/>
              </a:rPr>
              <a:t>THÔNG TIN</a:t>
            </a:r>
            <a:endParaRPr lang="zh-CN" altLang="en-US" sz="6800" b="1" spc="300" dirty="0">
              <a:solidFill>
                <a:srgbClr val="404040"/>
              </a:solidFill>
              <a:latin typeface="Times New Roman" panose="02020603050405020304" pitchFamily="18" charset="0"/>
              <a:ea typeface="Montserrat" panose="00000500000000000000" charset="0"/>
              <a:cs typeface="Times New Roman" panose="02020603050405020304" pitchFamily="18" charset="0"/>
            </a:endParaRPr>
          </a:p>
        </p:txBody>
      </p:sp>
      <p:pic>
        <p:nvPicPr>
          <p:cNvPr id="14" name="Ryan Farish - Holding Hand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7600" y="-304800"/>
            <a:ext cx="609600" cy="609600"/>
          </a:xfrm>
          <a:prstGeom prst="rect">
            <a:avLst/>
          </a:prstGeom>
        </p:spPr>
      </p:pic>
    </p:spTree>
    <p:extLst>
      <p:ext uri="{BB962C8B-B14F-4D97-AF65-F5344CB8AC3E}">
        <p14:creationId xmlns:p14="http://schemas.microsoft.com/office/powerpoint/2010/main" val="1191432945"/>
      </p:ext>
    </p:extLst>
  </p:cSld>
  <p:clrMapOvr>
    <a:masterClrMapping/>
  </p:clrMapOvr>
  <p:transition advClick="0" advTm="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4"/>
                                        </p:tgtEl>
                                      </p:cBhvr>
                                    </p:cmd>
                                  </p:childTnLst>
                                </p:cTn>
                              </p:par>
                              <p:par>
                                <p:cTn id="7" presetID="16" presetClass="entr" presetSubtype="21"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barn(inVertical)">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750" fill="hold"/>
                                        <p:tgtEl>
                                          <p:spTgt spid="12"/>
                                        </p:tgtEl>
                                        <p:attrNameLst>
                                          <p:attrName>ppt_w</p:attrName>
                                        </p:attrNameLst>
                                      </p:cBhvr>
                                      <p:tavLst>
                                        <p:tav tm="0">
                                          <p:val>
                                            <p:fltVal val="0"/>
                                          </p:val>
                                        </p:tav>
                                        <p:tav tm="100000">
                                          <p:val>
                                            <p:strVal val="#ppt_w"/>
                                          </p:val>
                                        </p:tav>
                                      </p:tavLst>
                                    </p:anim>
                                    <p:anim calcmode="lin" valueType="num">
                                      <p:cBhvr>
                                        <p:cTn id="13" dur="750" fill="hold"/>
                                        <p:tgtEl>
                                          <p:spTgt spid="12"/>
                                        </p:tgtEl>
                                        <p:attrNameLst>
                                          <p:attrName>ppt_h</p:attrName>
                                        </p:attrNameLst>
                                      </p:cBhvr>
                                      <p:tavLst>
                                        <p:tav tm="0">
                                          <p:val>
                                            <p:fltVal val="0"/>
                                          </p:val>
                                        </p:tav>
                                        <p:tav tm="100000">
                                          <p:val>
                                            <p:strVal val="#ppt_h"/>
                                          </p:val>
                                        </p:tav>
                                      </p:tavLst>
                                    </p:anim>
                                    <p:animEffect transition="in" filter="fade">
                                      <p:cBhvr>
                                        <p:cTn id="14" dur="750"/>
                                        <p:tgtEl>
                                          <p:spTgt spid="12"/>
                                        </p:tgtEl>
                                      </p:cBhvr>
                                    </p:animEffect>
                                  </p:childTnLst>
                                </p:cTn>
                              </p:par>
                            </p:childTnLst>
                          </p:cTn>
                        </p:par>
                        <p:par>
                          <p:cTn id="15" fill="hold">
                            <p:stCondLst>
                              <p:cond delay="750"/>
                            </p:stCondLst>
                            <p:childTnLst>
                              <p:par>
                                <p:cTn id="16" presetID="42" presetClass="entr" presetSubtype="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mute="1" numSld="999">
                <p:cTn id="21" repeatCount="indefinite" fill="hold" display="0">
                  <p:stCondLst>
                    <p:cond delay="indefinite"/>
                  </p:stCondLst>
                  <p:endCondLst>
                    <p:cond evt="onStopAudio" delay="0">
                      <p:tgtEl>
                        <p:sldTgt/>
                      </p:tgtEl>
                    </p:cond>
                  </p:endCondLst>
                </p:cTn>
                <p:tgtEl>
                  <p:spTgt spid="14"/>
                </p:tgtEl>
              </p:cMediaNode>
            </p:audio>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组合 9"/>
          <p:cNvGrpSpPr/>
          <p:nvPr/>
        </p:nvGrpSpPr>
        <p:grpSpPr>
          <a:xfrm>
            <a:off x="3056721" y="558800"/>
            <a:ext cx="6078558" cy="7279792"/>
            <a:chOff x="254643" y="1141194"/>
            <a:chExt cx="11772260" cy="5006784"/>
          </a:xfrm>
        </p:grpSpPr>
        <p:sp>
          <p:nvSpPr>
            <p:cNvPr id="11" name="矩形 10"/>
            <p:cNvSpPr/>
            <p:nvPr/>
          </p:nvSpPr>
          <p:spPr>
            <a:xfrm>
              <a:off x="254643" y="1141194"/>
              <a:ext cx="11644132" cy="3933726"/>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ontserrat" panose="00000500000000000000" charset="0"/>
                <a:cs typeface="Times New Roman" panose="02020603050405020304" pitchFamily="18" charset="0"/>
              </a:endParaRPr>
            </a:p>
          </p:txBody>
        </p:sp>
        <p:pic>
          <p:nvPicPr>
            <p:cNvPr id="12"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flipH="1">
              <a:off x="5604244" y="-274681"/>
              <a:ext cx="1073059" cy="11772259"/>
            </a:xfrm>
            <a:prstGeom prst="rect">
              <a:avLst/>
            </a:prstGeom>
            <a:ln>
              <a:noFill/>
            </a:ln>
          </p:spPr>
        </p:pic>
      </p:grpSp>
      <p:sp>
        <p:nvSpPr>
          <p:cNvPr id="23" name="文本框 22"/>
          <p:cNvSpPr txBox="1"/>
          <p:nvPr/>
        </p:nvSpPr>
        <p:spPr>
          <a:xfrm>
            <a:off x="3173620" y="3700378"/>
            <a:ext cx="5817869" cy="706755"/>
          </a:xfrm>
          <a:prstGeom prst="rect">
            <a:avLst/>
          </a:prstGeom>
          <a:noFill/>
        </p:spPr>
        <p:txBody>
          <a:bodyPr wrap="square" rtlCol="0">
            <a:spAutoFit/>
            <a:scene3d>
              <a:camera prst="orthographicFront"/>
              <a:lightRig rig="threePt" dir="t"/>
            </a:scene3d>
            <a:sp3d contourW="12700"/>
          </a:bodyPr>
          <a:lstStyle/>
          <a:p>
            <a:pPr lvl="0" algn="ctr">
              <a:defRPr/>
            </a:pPr>
            <a:r>
              <a:rPr lang="en-US" altLang="zh-CN" sz="4000" b="1" dirty="0">
                <a:solidFill>
                  <a:srgbClr val="5CB9D6"/>
                </a:solidFill>
                <a:latin typeface="Times New Roman" panose="02020603050405020304" pitchFamily="18" charset="0"/>
                <a:ea typeface="Montserrat" panose="00000500000000000000" charset="0"/>
                <a:cs typeface="Times New Roman" panose="02020603050405020304" pitchFamily="18" charset="0"/>
              </a:rPr>
              <a:t>ĐỊNH HƯỚNG</a:t>
            </a:r>
          </a:p>
        </p:txBody>
      </p:sp>
      <p:sp>
        <p:nvSpPr>
          <p:cNvPr id="14" name="平行四边形 13"/>
          <p:cNvSpPr/>
          <p:nvPr/>
        </p:nvSpPr>
        <p:spPr>
          <a:xfrm>
            <a:off x="5046990" y="2402306"/>
            <a:ext cx="2179310" cy="1004235"/>
          </a:xfrm>
          <a:prstGeom prst="parallelogram">
            <a:avLst>
              <a:gd name="adj" fmla="val 22536"/>
            </a:avLst>
          </a:prstGeom>
          <a:solidFill>
            <a:srgbClr val="5CB9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en-US" altLang="zh-CN" sz="3600" b="1" dirty="0">
                <a:solidFill>
                  <a:schemeClr val="bg1"/>
                </a:solidFill>
                <a:latin typeface="Times New Roman" panose="02020603050405020304" pitchFamily="18" charset="0"/>
                <a:ea typeface="Montserrat" panose="00000500000000000000" charset="0"/>
                <a:cs typeface="Times New Roman" panose="02020603050405020304" pitchFamily="18" charset="0"/>
              </a:rPr>
              <a:t>1</a:t>
            </a:r>
            <a:endParaRPr lang="zh-CN" altLang="en-US" sz="3600" b="1" dirty="0">
              <a:solidFill>
                <a:schemeClr val="bg1"/>
              </a:solidFill>
              <a:latin typeface="Times New Roman" panose="02020603050405020304" pitchFamily="18" charset="0"/>
              <a:ea typeface="Montserrat" panose="00000500000000000000" charset="0"/>
              <a:cs typeface="Times New Roman" panose="02020603050405020304" pitchFamily="18" charset="0"/>
            </a:endParaRPr>
          </a:p>
        </p:txBody>
      </p:sp>
    </p:spTree>
  </p:cSld>
  <p:clrMapOvr>
    <a:masterClrMapping/>
  </p:clrMapOvr>
  <p:transition advClick="0" advTm="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53"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750" fill="hold"/>
                                        <p:tgtEl>
                                          <p:spTgt spid="10"/>
                                        </p:tgtEl>
                                        <p:attrNameLst>
                                          <p:attrName>ppt_w</p:attrName>
                                        </p:attrNameLst>
                                      </p:cBhvr>
                                      <p:tavLst>
                                        <p:tav tm="0">
                                          <p:val>
                                            <p:fltVal val="0"/>
                                          </p:val>
                                        </p:tav>
                                        <p:tav tm="100000">
                                          <p:val>
                                            <p:strVal val="#ppt_w"/>
                                          </p:val>
                                        </p:tav>
                                      </p:tavLst>
                                    </p:anim>
                                    <p:anim calcmode="lin" valueType="num">
                                      <p:cBhvr>
                                        <p:cTn id="11" dur="750" fill="hold"/>
                                        <p:tgtEl>
                                          <p:spTgt spid="10"/>
                                        </p:tgtEl>
                                        <p:attrNameLst>
                                          <p:attrName>ppt_h</p:attrName>
                                        </p:attrNameLst>
                                      </p:cBhvr>
                                      <p:tavLst>
                                        <p:tav tm="0">
                                          <p:val>
                                            <p:fltVal val="0"/>
                                          </p:val>
                                        </p:tav>
                                        <p:tav tm="100000">
                                          <p:val>
                                            <p:strVal val="#ppt_h"/>
                                          </p:val>
                                        </p:tav>
                                      </p:tavLst>
                                    </p:anim>
                                    <p:animEffect transition="in" filter="fade">
                                      <p:cBhvr>
                                        <p:cTn id="12"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9" name="组合 18"/>
          <p:cNvGrpSpPr/>
          <p:nvPr/>
        </p:nvGrpSpPr>
        <p:grpSpPr>
          <a:xfrm>
            <a:off x="288202" y="2241404"/>
            <a:ext cx="11760200" cy="5006784"/>
            <a:chOff x="254643" y="1141194"/>
            <a:chExt cx="11772260" cy="5006784"/>
          </a:xfrm>
        </p:grpSpPr>
        <p:sp>
          <p:nvSpPr>
            <p:cNvPr id="20" name="矩形 19"/>
            <p:cNvSpPr/>
            <p:nvPr/>
          </p:nvSpPr>
          <p:spPr>
            <a:xfrm>
              <a:off x="254643" y="1141194"/>
              <a:ext cx="11644132" cy="3933726"/>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i="0" u="none" strike="noStrike" kern="1200" cap="none" spc="0" normalizeH="0" baseline="0" noProof="0" dirty="0">
                <a:ln>
                  <a:noFill/>
                </a:ln>
                <a:solidFill>
                  <a:prstClr val="white"/>
                </a:solidFill>
                <a:effectLst/>
                <a:uLnTx/>
                <a:uFillTx/>
                <a:latin typeface="Montserrat" panose="00000500000000000000" charset="0"/>
                <a:ea typeface="Montserrat" panose="00000500000000000000" charset="0"/>
                <a:cs typeface="Montserrat" panose="00000500000000000000" charset="0"/>
              </a:endParaRPr>
            </a:p>
          </p:txBody>
        </p:sp>
        <p:pic>
          <p:nvPicPr>
            <p:cNvPr id="21"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flipH="1">
              <a:off x="5604244" y="-274681"/>
              <a:ext cx="1073059" cy="11772259"/>
            </a:xfrm>
            <a:prstGeom prst="rect">
              <a:avLst/>
            </a:prstGeom>
            <a:ln>
              <a:noFill/>
            </a:ln>
          </p:spPr>
        </p:pic>
      </p:grpSp>
      <p:sp>
        <p:nvSpPr>
          <p:cNvPr id="4" name="Arrow: Pentagon 2"/>
          <p:cNvSpPr/>
          <p:nvPr/>
        </p:nvSpPr>
        <p:spPr bwMode="auto">
          <a:xfrm>
            <a:off x="3013534" y="239992"/>
            <a:ext cx="6309536" cy="1761420"/>
          </a:xfrm>
          <a:prstGeom prst="homePlate">
            <a:avLst/>
          </a:prstGeom>
          <a:noFill/>
          <a:ln w="19050">
            <a:noFill/>
            <a:round/>
          </a:ln>
        </p:spPr>
        <p:txBody>
          <a:bodyPr rot="0" spcFirstLastPara="0" vert="horz" wrap="square" lIns="91419" tIns="45709" rIns="91419" bIns="45709" anchor="ctr" anchorCtr="1" forceAA="0" compatLnSpc="1">
            <a:noAutofit/>
          </a:bodyPr>
          <a:lstStyle/>
          <a:p>
            <a:pPr algn="ctr"/>
            <a:r>
              <a:rPr lang="vi-VN" altLang="zh-CN" sz="4800" b="1" dirty="0">
                <a:solidFill>
                  <a:srgbClr val="5CB9D6"/>
                </a:solidFill>
                <a:latin typeface="Times New Roman" panose="02020603050405020304" pitchFamily="18" charset="0"/>
                <a:ea typeface="Montserrat" panose="00000500000000000000" charset="0"/>
                <a:cs typeface="Times New Roman" panose="02020603050405020304" pitchFamily="18" charset="0"/>
                <a:sym typeface="+mn-lt"/>
              </a:rPr>
              <a:t>a. Thế nào là tóm tắt văn bản thông tin?</a:t>
            </a:r>
            <a:endParaRPr lang="zh-CN" altLang="en-US" sz="4800" b="1" dirty="0">
              <a:solidFill>
                <a:srgbClr val="5CB9D6"/>
              </a:solidFill>
              <a:latin typeface="Times New Roman" panose="02020603050405020304" pitchFamily="18" charset="0"/>
              <a:ea typeface="Montserrat" panose="00000500000000000000" charset="0"/>
              <a:cs typeface="Times New Roman" panose="02020603050405020304" pitchFamily="18" charset="0"/>
              <a:sym typeface="+mn-lt"/>
            </a:endParaRPr>
          </a:p>
        </p:txBody>
      </p:sp>
      <p:sp>
        <p:nvSpPr>
          <p:cNvPr id="2" name="Rectangle 1">
            <a:extLst>
              <a:ext uri="{FF2B5EF4-FFF2-40B4-BE49-F238E27FC236}">
                <a16:creationId xmlns:a16="http://schemas.microsoft.com/office/drawing/2014/main" id="{E7A192E8-A581-E945-8F44-779720E941AB}"/>
              </a:ext>
            </a:extLst>
          </p:cNvPr>
          <p:cNvSpPr/>
          <p:nvPr/>
        </p:nvSpPr>
        <p:spPr>
          <a:xfrm>
            <a:off x="2232660" y="3123354"/>
            <a:ext cx="7726680" cy="2169825"/>
          </a:xfrm>
          <a:prstGeom prst="rect">
            <a:avLst/>
          </a:prstGeom>
        </p:spPr>
        <p:txBody>
          <a:bodyPr wrap="square">
            <a:spAutoFit/>
          </a:bodyPr>
          <a:lstStyle/>
          <a:p>
            <a:pPr algn="just">
              <a:spcBef>
                <a:spcPts val="600"/>
              </a:spcBef>
              <a:spcAft>
                <a:spcPts val="600"/>
              </a:spcAft>
            </a:pPr>
            <a:r>
              <a:rPr lang="vi-VN" sz="4500" dirty="0">
                <a:solidFill>
                  <a:srgbClr val="000000"/>
                </a:solidFill>
                <a:latin typeface="Times New Roman" panose="02020603050405020304" pitchFamily="18" charset="0"/>
                <a:ea typeface="Calibri" panose="020F0502020204030204" pitchFamily="34" charset="0"/>
              </a:rPr>
              <a:t>Tóm tắt văn bản thông tin là nêu ngắn gọn nội dung chính của một văn bản thông tin nào đó.</a:t>
            </a:r>
            <a:endParaRPr lang="en-VN" sz="4500" dirty="0">
              <a:solidFill>
                <a:srgbClr val="000000"/>
              </a:solidFill>
              <a:latin typeface="Times New Roman" panose="02020603050405020304" pitchFamily="18" charset="0"/>
              <a:ea typeface="Calibri" panose="020F0502020204030204" pitchFamily="34" charset="0"/>
            </a:endParaRPr>
          </a:p>
        </p:txBody>
      </p:sp>
    </p:spTree>
  </p:cSld>
  <p:clrMapOvr>
    <a:masterClrMapping/>
  </p:clrMapOvr>
  <p:transition advClick="0" advTm="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par>
                                <p:cTn id="12" presetID="53" presetClass="entr" presetSubtype="16"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750" fill="hold"/>
                                        <p:tgtEl>
                                          <p:spTgt spid="19"/>
                                        </p:tgtEl>
                                        <p:attrNameLst>
                                          <p:attrName>ppt_w</p:attrName>
                                        </p:attrNameLst>
                                      </p:cBhvr>
                                      <p:tavLst>
                                        <p:tav tm="0">
                                          <p:val>
                                            <p:fltVal val="0"/>
                                          </p:val>
                                        </p:tav>
                                        <p:tav tm="100000">
                                          <p:val>
                                            <p:strVal val="#ppt_w"/>
                                          </p:val>
                                        </p:tav>
                                      </p:tavLst>
                                    </p:anim>
                                    <p:anim calcmode="lin" valueType="num">
                                      <p:cBhvr>
                                        <p:cTn id="15" dur="750" fill="hold"/>
                                        <p:tgtEl>
                                          <p:spTgt spid="19"/>
                                        </p:tgtEl>
                                        <p:attrNameLst>
                                          <p:attrName>ppt_h</p:attrName>
                                        </p:attrNameLst>
                                      </p:cBhvr>
                                      <p:tavLst>
                                        <p:tav tm="0">
                                          <p:val>
                                            <p:fltVal val="0"/>
                                          </p:val>
                                        </p:tav>
                                        <p:tav tm="100000">
                                          <p:val>
                                            <p:strVal val="#ppt_h"/>
                                          </p:val>
                                        </p:tav>
                                      </p:tavLst>
                                    </p:anim>
                                    <p:animEffect transition="in" filter="fade">
                                      <p:cBhvr>
                                        <p:cTn id="16"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Arrow: Pentagon 2"/>
          <p:cNvSpPr/>
          <p:nvPr/>
        </p:nvSpPr>
        <p:spPr bwMode="auto">
          <a:xfrm>
            <a:off x="3013534" y="239992"/>
            <a:ext cx="6309536" cy="975491"/>
          </a:xfrm>
          <a:prstGeom prst="homePlate">
            <a:avLst/>
          </a:prstGeom>
          <a:noFill/>
          <a:ln w="19050">
            <a:noFill/>
            <a:round/>
          </a:ln>
        </p:spPr>
        <p:txBody>
          <a:bodyPr rot="0" spcFirstLastPara="0" vert="horz" wrap="square" lIns="91419" tIns="45709" rIns="91419" bIns="45709" anchor="ctr" anchorCtr="1" forceAA="0" compatLnSpc="1">
            <a:noAutofit/>
          </a:bodyPr>
          <a:lstStyle/>
          <a:p>
            <a:pPr algn="ctr"/>
            <a:r>
              <a:rPr lang="vi-VN" altLang="zh-CN" sz="4800" b="1" dirty="0">
                <a:solidFill>
                  <a:srgbClr val="5CB9D6"/>
                </a:solidFill>
                <a:latin typeface="Times New Roman" panose="02020603050405020304" pitchFamily="18" charset="0"/>
                <a:ea typeface="Montserrat" panose="00000500000000000000" charset="0"/>
                <a:cs typeface="Times New Roman" panose="02020603050405020304" pitchFamily="18" charset="0"/>
                <a:sym typeface="+mn-lt"/>
              </a:rPr>
              <a:t>b. Trình tự tóm tắt</a:t>
            </a:r>
            <a:endParaRPr lang="zh-CN" altLang="en-US" sz="4800" b="1" dirty="0">
              <a:solidFill>
                <a:srgbClr val="5CB9D6"/>
              </a:solidFill>
              <a:latin typeface="Times New Roman" panose="02020603050405020304" pitchFamily="18" charset="0"/>
              <a:ea typeface="Montserrat" panose="00000500000000000000" charset="0"/>
              <a:cs typeface="Times New Roman" panose="02020603050405020304" pitchFamily="18" charset="0"/>
              <a:sym typeface="+mn-lt"/>
            </a:endParaRPr>
          </a:p>
        </p:txBody>
      </p:sp>
      <p:graphicFrame>
        <p:nvGraphicFramePr>
          <p:cNvPr id="3" name="Diagram 2">
            <a:extLst>
              <a:ext uri="{FF2B5EF4-FFF2-40B4-BE49-F238E27FC236}">
                <a16:creationId xmlns:a16="http://schemas.microsoft.com/office/drawing/2014/main" id="{2DA6ACD9-E817-4E48-B823-D310377BADA3}"/>
              </a:ext>
            </a:extLst>
          </p:cNvPr>
          <p:cNvGraphicFramePr/>
          <p:nvPr>
            <p:extLst>
              <p:ext uri="{D42A27DB-BD31-4B8C-83A1-F6EECF244321}">
                <p14:modId xmlns:p14="http://schemas.microsoft.com/office/powerpoint/2010/main" val="1201235017"/>
              </p:ext>
            </p:extLst>
          </p:nvPr>
        </p:nvGraphicFramePr>
        <p:xfrm>
          <a:off x="443389" y="1369018"/>
          <a:ext cx="11449825" cy="51209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46543162"/>
      </p:ext>
    </p:extLst>
  </p:cSld>
  <p:clrMapOvr>
    <a:masterClrMapping/>
  </p:clrMapOvr>
  <p:transition advClick="0" advTm="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组合 9"/>
          <p:cNvGrpSpPr/>
          <p:nvPr/>
        </p:nvGrpSpPr>
        <p:grpSpPr>
          <a:xfrm>
            <a:off x="3056721" y="558800"/>
            <a:ext cx="6078558" cy="7279792"/>
            <a:chOff x="254643" y="1141194"/>
            <a:chExt cx="11772260" cy="5006784"/>
          </a:xfrm>
        </p:grpSpPr>
        <p:sp>
          <p:nvSpPr>
            <p:cNvPr id="11" name="矩形 10"/>
            <p:cNvSpPr/>
            <p:nvPr/>
          </p:nvSpPr>
          <p:spPr>
            <a:xfrm>
              <a:off x="254643" y="1141194"/>
              <a:ext cx="11644132" cy="3933726"/>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ontserrat" panose="00000500000000000000" charset="0"/>
                <a:cs typeface="Times New Roman" panose="02020603050405020304" pitchFamily="18" charset="0"/>
              </a:endParaRPr>
            </a:p>
          </p:txBody>
        </p:sp>
        <p:pic>
          <p:nvPicPr>
            <p:cNvPr id="12"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flipH="1">
              <a:off x="5604244" y="-274681"/>
              <a:ext cx="1073059" cy="11772259"/>
            </a:xfrm>
            <a:prstGeom prst="rect">
              <a:avLst/>
            </a:prstGeom>
            <a:ln>
              <a:noFill/>
            </a:ln>
          </p:spPr>
        </p:pic>
      </p:grpSp>
      <p:sp>
        <p:nvSpPr>
          <p:cNvPr id="23" name="文本框 22"/>
          <p:cNvSpPr txBox="1"/>
          <p:nvPr/>
        </p:nvSpPr>
        <p:spPr>
          <a:xfrm>
            <a:off x="3173620" y="3631798"/>
            <a:ext cx="5817869" cy="706755"/>
          </a:xfrm>
          <a:prstGeom prst="rect">
            <a:avLst/>
          </a:prstGeom>
          <a:noFill/>
        </p:spPr>
        <p:txBody>
          <a:bodyPr wrap="square" rtlCol="0">
            <a:spAutoFit/>
            <a:scene3d>
              <a:camera prst="orthographicFront"/>
              <a:lightRig rig="threePt" dir="t"/>
            </a:scene3d>
            <a:sp3d contourW="12700"/>
          </a:bodyPr>
          <a:lstStyle/>
          <a:p>
            <a:pPr lvl="0" algn="ctr">
              <a:defRPr/>
            </a:pPr>
            <a:r>
              <a:rPr lang="en-US" altLang="zh-CN" sz="4000" b="1" dirty="0">
                <a:solidFill>
                  <a:srgbClr val="5CB9D6"/>
                </a:solidFill>
                <a:latin typeface="Times New Roman" panose="02020603050405020304" pitchFamily="18" charset="0"/>
                <a:ea typeface="Montserrat" panose="00000500000000000000" charset="0"/>
                <a:cs typeface="Times New Roman" panose="02020603050405020304" pitchFamily="18" charset="0"/>
              </a:rPr>
              <a:t>THỰC HÀNH</a:t>
            </a:r>
          </a:p>
        </p:txBody>
      </p:sp>
      <p:sp>
        <p:nvSpPr>
          <p:cNvPr id="14" name="平行四边形 13"/>
          <p:cNvSpPr/>
          <p:nvPr/>
        </p:nvSpPr>
        <p:spPr>
          <a:xfrm>
            <a:off x="5046990" y="2333726"/>
            <a:ext cx="2179310" cy="1004235"/>
          </a:xfrm>
          <a:prstGeom prst="parallelogram">
            <a:avLst>
              <a:gd name="adj" fmla="val 22536"/>
            </a:avLst>
          </a:prstGeom>
          <a:solidFill>
            <a:srgbClr val="5CB9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en-US" altLang="zh-CN" sz="3600" b="1" dirty="0">
                <a:solidFill>
                  <a:schemeClr val="bg1"/>
                </a:solidFill>
                <a:latin typeface="Times New Roman" panose="02020603050405020304" pitchFamily="18" charset="0"/>
                <a:ea typeface="Montserrat" panose="00000500000000000000" charset="0"/>
                <a:cs typeface="Times New Roman" panose="02020603050405020304" pitchFamily="18" charset="0"/>
              </a:rPr>
              <a:t>2</a:t>
            </a:r>
            <a:endParaRPr lang="zh-CN" altLang="en-US" sz="3600" b="1" dirty="0">
              <a:solidFill>
                <a:schemeClr val="bg1"/>
              </a:solidFill>
              <a:latin typeface="Times New Roman" panose="02020603050405020304" pitchFamily="18" charset="0"/>
              <a:ea typeface="Montserrat" panose="00000500000000000000" charset="0"/>
              <a:cs typeface="Times New Roman" panose="02020603050405020304" pitchFamily="18" charset="0"/>
            </a:endParaRPr>
          </a:p>
        </p:txBody>
      </p:sp>
    </p:spTree>
    <p:extLst>
      <p:ext uri="{BB962C8B-B14F-4D97-AF65-F5344CB8AC3E}">
        <p14:creationId xmlns:p14="http://schemas.microsoft.com/office/powerpoint/2010/main" val="3987557922"/>
      </p:ext>
    </p:extLst>
  </p:cSld>
  <p:clrMapOvr>
    <a:masterClrMapping/>
  </p:clrMapOvr>
  <p:transition advClick="0" advTm="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53"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750" fill="hold"/>
                                        <p:tgtEl>
                                          <p:spTgt spid="10"/>
                                        </p:tgtEl>
                                        <p:attrNameLst>
                                          <p:attrName>ppt_w</p:attrName>
                                        </p:attrNameLst>
                                      </p:cBhvr>
                                      <p:tavLst>
                                        <p:tav tm="0">
                                          <p:val>
                                            <p:fltVal val="0"/>
                                          </p:val>
                                        </p:tav>
                                        <p:tav tm="100000">
                                          <p:val>
                                            <p:strVal val="#ppt_w"/>
                                          </p:val>
                                        </p:tav>
                                      </p:tavLst>
                                    </p:anim>
                                    <p:anim calcmode="lin" valueType="num">
                                      <p:cBhvr>
                                        <p:cTn id="11" dur="750" fill="hold"/>
                                        <p:tgtEl>
                                          <p:spTgt spid="10"/>
                                        </p:tgtEl>
                                        <p:attrNameLst>
                                          <p:attrName>ppt_h</p:attrName>
                                        </p:attrNameLst>
                                      </p:cBhvr>
                                      <p:tavLst>
                                        <p:tav tm="0">
                                          <p:val>
                                            <p:fltVal val="0"/>
                                          </p:val>
                                        </p:tav>
                                        <p:tav tm="100000">
                                          <p:val>
                                            <p:strVal val="#ppt_h"/>
                                          </p:val>
                                        </p:tav>
                                      </p:tavLst>
                                    </p:anim>
                                    <p:animEffect transition="in" filter="fade">
                                      <p:cBhvr>
                                        <p:cTn id="12"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9" name="组合 18"/>
          <p:cNvGrpSpPr/>
          <p:nvPr/>
        </p:nvGrpSpPr>
        <p:grpSpPr>
          <a:xfrm>
            <a:off x="288202" y="2241404"/>
            <a:ext cx="11760200" cy="5006784"/>
            <a:chOff x="254643" y="1141194"/>
            <a:chExt cx="11772260" cy="5006784"/>
          </a:xfrm>
        </p:grpSpPr>
        <p:sp>
          <p:nvSpPr>
            <p:cNvPr id="20" name="矩形 19"/>
            <p:cNvSpPr/>
            <p:nvPr/>
          </p:nvSpPr>
          <p:spPr>
            <a:xfrm>
              <a:off x="254643" y="1141194"/>
              <a:ext cx="11644132" cy="3933726"/>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i="0" u="none" strike="noStrike" kern="1200" cap="none" spc="0" normalizeH="0" baseline="0" noProof="0" dirty="0">
                <a:ln>
                  <a:noFill/>
                </a:ln>
                <a:solidFill>
                  <a:prstClr val="white"/>
                </a:solidFill>
                <a:effectLst/>
                <a:uLnTx/>
                <a:uFillTx/>
                <a:latin typeface="Montserrat" panose="00000500000000000000" charset="0"/>
                <a:ea typeface="Montserrat" panose="00000500000000000000" charset="0"/>
                <a:cs typeface="Montserrat" panose="00000500000000000000" charset="0"/>
              </a:endParaRPr>
            </a:p>
          </p:txBody>
        </p:sp>
        <p:pic>
          <p:nvPicPr>
            <p:cNvPr id="21"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flipH="1">
              <a:off x="5604244" y="-274681"/>
              <a:ext cx="1073059" cy="11772259"/>
            </a:xfrm>
            <a:prstGeom prst="rect">
              <a:avLst/>
            </a:prstGeom>
            <a:ln>
              <a:noFill/>
            </a:ln>
          </p:spPr>
        </p:pic>
      </p:grpSp>
      <p:sp>
        <p:nvSpPr>
          <p:cNvPr id="4" name="Arrow: Pentagon 2"/>
          <p:cNvSpPr/>
          <p:nvPr/>
        </p:nvSpPr>
        <p:spPr bwMode="auto">
          <a:xfrm>
            <a:off x="3013534" y="239992"/>
            <a:ext cx="6309536" cy="1761420"/>
          </a:xfrm>
          <a:prstGeom prst="homePlate">
            <a:avLst/>
          </a:prstGeom>
          <a:noFill/>
          <a:ln w="19050">
            <a:noFill/>
            <a:round/>
          </a:ln>
        </p:spPr>
        <p:txBody>
          <a:bodyPr rot="0" spcFirstLastPara="0" vert="horz" wrap="square" lIns="91419" tIns="45709" rIns="91419" bIns="45709" anchor="ctr" anchorCtr="1" forceAA="0" compatLnSpc="1">
            <a:noAutofit/>
          </a:bodyPr>
          <a:lstStyle/>
          <a:p>
            <a:pPr algn="ctr"/>
            <a:r>
              <a:rPr lang="vi-VN" altLang="zh-CN" sz="4800" b="1" dirty="0">
                <a:solidFill>
                  <a:srgbClr val="5CB9D6"/>
                </a:solidFill>
                <a:latin typeface="Times New Roman" panose="02020603050405020304" pitchFamily="18" charset="0"/>
                <a:ea typeface="Montserrat" panose="00000500000000000000" charset="0"/>
                <a:cs typeface="Times New Roman" panose="02020603050405020304" pitchFamily="18" charset="0"/>
                <a:sym typeface="+mn-lt"/>
              </a:rPr>
              <a:t>a. Chuẩn bị</a:t>
            </a:r>
            <a:endParaRPr lang="zh-CN" altLang="en-US" sz="4800" b="1" dirty="0">
              <a:solidFill>
                <a:srgbClr val="5CB9D6"/>
              </a:solidFill>
              <a:latin typeface="Times New Roman" panose="02020603050405020304" pitchFamily="18" charset="0"/>
              <a:ea typeface="Montserrat" panose="00000500000000000000" charset="0"/>
              <a:cs typeface="Times New Roman" panose="02020603050405020304" pitchFamily="18" charset="0"/>
              <a:sym typeface="+mn-lt"/>
            </a:endParaRPr>
          </a:p>
        </p:txBody>
      </p:sp>
      <p:sp>
        <p:nvSpPr>
          <p:cNvPr id="2" name="Rectangle 1">
            <a:extLst>
              <a:ext uri="{FF2B5EF4-FFF2-40B4-BE49-F238E27FC236}">
                <a16:creationId xmlns:a16="http://schemas.microsoft.com/office/drawing/2014/main" id="{E7A192E8-A581-E945-8F44-779720E941AB}"/>
              </a:ext>
            </a:extLst>
          </p:cNvPr>
          <p:cNvSpPr/>
          <p:nvPr/>
        </p:nvSpPr>
        <p:spPr>
          <a:xfrm>
            <a:off x="1074420" y="2743200"/>
            <a:ext cx="10447020" cy="2554545"/>
          </a:xfrm>
          <a:prstGeom prst="rect">
            <a:avLst/>
          </a:prstGeom>
        </p:spPr>
        <p:txBody>
          <a:bodyPr wrap="square">
            <a:spAutoFit/>
          </a:bodyPr>
          <a:lstStyle/>
          <a:p>
            <a:pPr marL="571500" indent="-571500">
              <a:buFont typeface="Wingdings" pitchFamily="2" charset="2"/>
              <a:buChar char="Ø"/>
            </a:pPr>
            <a:r>
              <a:rPr lang="vi-VN" sz="4000" dirty="0">
                <a:latin typeface="Times New Roman" panose="02020603050405020304" pitchFamily="18" charset="0"/>
                <a:cs typeface="Times New Roman" panose="02020603050405020304" pitchFamily="18" charset="0"/>
              </a:rPr>
              <a:t>Đọc kĩ văn bản “Những phát minh “tình cờ và bất ngờ””.</a:t>
            </a:r>
            <a:endParaRPr lang="en-VN" sz="4000" dirty="0">
              <a:latin typeface="Times New Roman" panose="02020603050405020304" pitchFamily="18" charset="0"/>
              <a:cs typeface="Times New Roman" panose="02020603050405020304" pitchFamily="18" charset="0"/>
            </a:endParaRPr>
          </a:p>
          <a:p>
            <a:pPr marL="571500" indent="-571500">
              <a:buFont typeface="Wingdings" pitchFamily="2" charset="2"/>
              <a:buChar char="Ø"/>
            </a:pPr>
            <a:r>
              <a:rPr lang="vi-VN" sz="4000" dirty="0">
                <a:latin typeface="Times New Roman" panose="02020603050405020304" pitchFamily="18" charset="0"/>
                <a:cs typeface="Times New Roman" panose="02020603050405020304" pitchFamily="18" charset="0"/>
              </a:rPr>
              <a:t>Có thể tóm tắt theo hai cách:</a:t>
            </a:r>
            <a:r>
              <a:rPr lang="vi-VN" sz="4000" b="1"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thông dụng hoặc trình bày bằng sơ đồ.</a:t>
            </a:r>
            <a:endParaRPr lang="en-VN"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32208003"/>
      </p:ext>
    </p:extLst>
  </p:cSld>
  <p:clrMapOvr>
    <a:masterClrMapping/>
  </p:clrMapOvr>
  <p:transition advClick="0" advTm="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par>
                                <p:cTn id="12" presetID="53" presetClass="entr" presetSubtype="16"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750" fill="hold"/>
                                        <p:tgtEl>
                                          <p:spTgt spid="19"/>
                                        </p:tgtEl>
                                        <p:attrNameLst>
                                          <p:attrName>ppt_w</p:attrName>
                                        </p:attrNameLst>
                                      </p:cBhvr>
                                      <p:tavLst>
                                        <p:tav tm="0">
                                          <p:val>
                                            <p:fltVal val="0"/>
                                          </p:val>
                                        </p:tav>
                                        <p:tav tm="100000">
                                          <p:val>
                                            <p:strVal val="#ppt_w"/>
                                          </p:val>
                                        </p:tav>
                                      </p:tavLst>
                                    </p:anim>
                                    <p:anim calcmode="lin" valueType="num">
                                      <p:cBhvr>
                                        <p:cTn id="15" dur="750" fill="hold"/>
                                        <p:tgtEl>
                                          <p:spTgt spid="19"/>
                                        </p:tgtEl>
                                        <p:attrNameLst>
                                          <p:attrName>ppt_h</p:attrName>
                                        </p:attrNameLst>
                                      </p:cBhvr>
                                      <p:tavLst>
                                        <p:tav tm="0">
                                          <p:val>
                                            <p:fltVal val="0"/>
                                          </p:val>
                                        </p:tav>
                                        <p:tav tm="100000">
                                          <p:val>
                                            <p:strVal val="#ppt_h"/>
                                          </p:val>
                                        </p:tav>
                                      </p:tavLst>
                                    </p:anim>
                                    <p:animEffect transition="in" filter="fade">
                                      <p:cBhvr>
                                        <p:cTn id="16"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9" name="组合 18"/>
          <p:cNvGrpSpPr/>
          <p:nvPr/>
        </p:nvGrpSpPr>
        <p:grpSpPr>
          <a:xfrm>
            <a:off x="288202" y="2241404"/>
            <a:ext cx="11760200" cy="5006784"/>
            <a:chOff x="254643" y="1141194"/>
            <a:chExt cx="11772260" cy="5006784"/>
          </a:xfrm>
        </p:grpSpPr>
        <p:sp>
          <p:nvSpPr>
            <p:cNvPr id="20" name="矩形 19"/>
            <p:cNvSpPr/>
            <p:nvPr/>
          </p:nvSpPr>
          <p:spPr>
            <a:xfrm>
              <a:off x="254643" y="1141194"/>
              <a:ext cx="11644132" cy="3933726"/>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i="0" u="none" strike="noStrike" kern="1200" cap="none" spc="0" normalizeH="0" baseline="0" noProof="0" dirty="0">
                <a:ln>
                  <a:noFill/>
                </a:ln>
                <a:solidFill>
                  <a:prstClr val="white"/>
                </a:solidFill>
                <a:effectLst/>
                <a:uLnTx/>
                <a:uFillTx/>
                <a:latin typeface="Montserrat" panose="00000500000000000000" charset="0"/>
                <a:ea typeface="Montserrat" panose="00000500000000000000" charset="0"/>
                <a:cs typeface="Montserrat" panose="00000500000000000000" charset="0"/>
              </a:endParaRPr>
            </a:p>
          </p:txBody>
        </p:sp>
        <p:pic>
          <p:nvPicPr>
            <p:cNvPr id="21"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flipH="1">
              <a:off x="5604244" y="-274681"/>
              <a:ext cx="1073059" cy="11772259"/>
            </a:xfrm>
            <a:prstGeom prst="rect">
              <a:avLst/>
            </a:prstGeom>
            <a:ln>
              <a:noFill/>
            </a:ln>
          </p:spPr>
        </p:pic>
      </p:grpSp>
      <p:sp>
        <p:nvSpPr>
          <p:cNvPr id="4" name="Arrow: Pentagon 2"/>
          <p:cNvSpPr/>
          <p:nvPr/>
        </p:nvSpPr>
        <p:spPr bwMode="auto">
          <a:xfrm>
            <a:off x="3013534" y="239992"/>
            <a:ext cx="6309536" cy="1761420"/>
          </a:xfrm>
          <a:prstGeom prst="homePlate">
            <a:avLst/>
          </a:prstGeom>
          <a:noFill/>
          <a:ln w="19050">
            <a:noFill/>
            <a:round/>
          </a:ln>
        </p:spPr>
        <p:txBody>
          <a:bodyPr rot="0" spcFirstLastPara="0" vert="horz" wrap="square" lIns="91419" tIns="45709" rIns="91419" bIns="45709" anchor="ctr" anchorCtr="1" forceAA="0" compatLnSpc="1">
            <a:noAutofit/>
          </a:bodyPr>
          <a:lstStyle/>
          <a:p>
            <a:pPr algn="ctr"/>
            <a:r>
              <a:rPr lang="vi-VN" altLang="zh-CN" sz="4800" b="1" dirty="0">
                <a:solidFill>
                  <a:srgbClr val="5CB9D6"/>
                </a:solidFill>
                <a:latin typeface="Times New Roman" panose="02020603050405020304" pitchFamily="18" charset="0"/>
                <a:ea typeface="Montserrat" panose="00000500000000000000" charset="0"/>
                <a:cs typeface="Times New Roman" panose="02020603050405020304" pitchFamily="18" charset="0"/>
                <a:sym typeface="+mn-lt"/>
              </a:rPr>
              <a:t>b. Tìm ý</a:t>
            </a:r>
            <a:endParaRPr lang="zh-CN" altLang="en-US" sz="4800" b="1" dirty="0">
              <a:solidFill>
                <a:srgbClr val="5CB9D6"/>
              </a:solidFill>
              <a:latin typeface="Times New Roman" panose="02020603050405020304" pitchFamily="18" charset="0"/>
              <a:ea typeface="Montserrat" panose="00000500000000000000" charset="0"/>
              <a:cs typeface="Times New Roman" panose="02020603050405020304" pitchFamily="18" charset="0"/>
              <a:sym typeface="+mn-lt"/>
            </a:endParaRPr>
          </a:p>
        </p:txBody>
      </p:sp>
      <p:sp>
        <p:nvSpPr>
          <p:cNvPr id="2" name="Rectangle 1">
            <a:extLst>
              <a:ext uri="{FF2B5EF4-FFF2-40B4-BE49-F238E27FC236}">
                <a16:creationId xmlns:a16="http://schemas.microsoft.com/office/drawing/2014/main" id="{E7A192E8-A581-E945-8F44-779720E941AB}"/>
              </a:ext>
            </a:extLst>
          </p:cNvPr>
          <p:cNvSpPr/>
          <p:nvPr/>
        </p:nvSpPr>
        <p:spPr>
          <a:xfrm>
            <a:off x="525780" y="2312532"/>
            <a:ext cx="11155680" cy="3862596"/>
          </a:xfrm>
          <a:prstGeom prst="rect">
            <a:avLst/>
          </a:prstGeom>
        </p:spPr>
        <p:txBody>
          <a:bodyPr wrap="square">
            <a:spAutoFit/>
          </a:bodyPr>
          <a:lstStyle/>
          <a:p>
            <a:pPr algn="just"/>
            <a:r>
              <a:rPr lang="vi-VN" sz="3500" dirty="0">
                <a:latin typeface="Times New Roman" panose="02020603050405020304" pitchFamily="18" charset="0"/>
                <a:cs typeface="Times New Roman" panose="02020603050405020304" pitchFamily="18" charset="0"/>
              </a:rPr>
              <a:t>- Văn bản thuật lại những phát minh nào? Thứ tự của các thông tin ấy?</a:t>
            </a:r>
            <a:endParaRPr lang="en-VN" sz="3500" dirty="0">
              <a:latin typeface="Times New Roman" panose="02020603050405020304" pitchFamily="18" charset="0"/>
              <a:cs typeface="Times New Roman" panose="02020603050405020304" pitchFamily="18" charset="0"/>
            </a:endParaRPr>
          </a:p>
          <a:p>
            <a:pPr algn="just"/>
            <a:r>
              <a:rPr lang="vi-VN" sz="3500" dirty="0">
                <a:latin typeface="Times New Roman" panose="02020603050405020304" pitchFamily="18" charset="0"/>
                <a:cs typeface="Times New Roman" panose="02020603050405020304" pitchFamily="18" charset="0"/>
              </a:rPr>
              <a:t>- Ở mỗi phát minh:</a:t>
            </a:r>
            <a:endParaRPr lang="en-VN" sz="3500" dirty="0">
              <a:latin typeface="Times New Roman" panose="02020603050405020304" pitchFamily="18" charset="0"/>
              <a:cs typeface="Times New Roman" panose="02020603050405020304" pitchFamily="18" charset="0"/>
            </a:endParaRPr>
          </a:p>
          <a:p>
            <a:pPr algn="just"/>
            <a:r>
              <a:rPr lang="vi-VN" sz="3500" dirty="0">
                <a:latin typeface="Times New Roman" panose="02020603050405020304" pitchFamily="18" charset="0"/>
                <a:cs typeface="Times New Roman" panose="02020603050405020304" pitchFamily="18" charset="0"/>
              </a:rPr>
              <a:t>+ Tên phát minh là gì?</a:t>
            </a:r>
            <a:endParaRPr lang="en-VN" sz="3500" dirty="0">
              <a:latin typeface="Times New Roman" panose="02020603050405020304" pitchFamily="18" charset="0"/>
              <a:cs typeface="Times New Roman" panose="02020603050405020304" pitchFamily="18" charset="0"/>
            </a:endParaRPr>
          </a:p>
          <a:p>
            <a:pPr algn="just"/>
            <a:r>
              <a:rPr lang="vi-VN" sz="3500" dirty="0">
                <a:latin typeface="Times New Roman" panose="02020603050405020304" pitchFamily="18" charset="0"/>
                <a:cs typeface="Times New Roman" panose="02020603050405020304" pitchFamily="18" charset="0"/>
              </a:rPr>
              <a:t>+ Tên nhà phát minh?</a:t>
            </a:r>
            <a:endParaRPr lang="en-VN" sz="3500" dirty="0">
              <a:latin typeface="Times New Roman" panose="02020603050405020304" pitchFamily="18" charset="0"/>
              <a:cs typeface="Times New Roman" panose="02020603050405020304" pitchFamily="18" charset="0"/>
            </a:endParaRPr>
          </a:p>
          <a:p>
            <a:pPr algn="just"/>
            <a:r>
              <a:rPr lang="vi-VN" sz="3500" dirty="0">
                <a:latin typeface="Times New Roman" panose="02020603050405020304" pitchFamily="18" charset="0"/>
                <a:cs typeface="Times New Roman" panose="02020603050405020304" pitchFamily="18" charset="0"/>
              </a:rPr>
              <a:t>+ Mục đích ban đầu của phát minh là gì?</a:t>
            </a:r>
            <a:endParaRPr lang="en-VN" sz="3500" dirty="0">
              <a:latin typeface="Times New Roman" panose="02020603050405020304" pitchFamily="18" charset="0"/>
              <a:cs typeface="Times New Roman" panose="02020603050405020304" pitchFamily="18" charset="0"/>
            </a:endParaRPr>
          </a:p>
          <a:p>
            <a:pPr algn="just"/>
            <a:r>
              <a:rPr lang="vi-VN" sz="3500" dirty="0">
                <a:latin typeface="Times New Roman" panose="02020603050405020304" pitchFamily="18" charset="0"/>
                <a:cs typeface="Times New Roman" panose="02020603050405020304" pitchFamily="18" charset="0"/>
              </a:rPr>
              <a:t>+ Diễn biến và kết quả như thế nào?</a:t>
            </a:r>
            <a:endParaRPr lang="en-VN" sz="3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8603875"/>
      </p:ext>
    </p:extLst>
  </p:cSld>
  <p:clrMapOvr>
    <a:masterClrMapping/>
  </p:clrMapOvr>
  <p:transition advClick="0" advTm="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par>
                                <p:cTn id="12" presetID="53" presetClass="entr" presetSubtype="16"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750" fill="hold"/>
                                        <p:tgtEl>
                                          <p:spTgt spid="19"/>
                                        </p:tgtEl>
                                        <p:attrNameLst>
                                          <p:attrName>ppt_w</p:attrName>
                                        </p:attrNameLst>
                                      </p:cBhvr>
                                      <p:tavLst>
                                        <p:tav tm="0">
                                          <p:val>
                                            <p:fltVal val="0"/>
                                          </p:val>
                                        </p:tav>
                                        <p:tav tm="100000">
                                          <p:val>
                                            <p:strVal val="#ppt_w"/>
                                          </p:val>
                                        </p:tav>
                                      </p:tavLst>
                                    </p:anim>
                                    <p:anim calcmode="lin" valueType="num">
                                      <p:cBhvr>
                                        <p:cTn id="15" dur="750" fill="hold"/>
                                        <p:tgtEl>
                                          <p:spTgt spid="19"/>
                                        </p:tgtEl>
                                        <p:attrNameLst>
                                          <p:attrName>ppt_h</p:attrName>
                                        </p:attrNameLst>
                                      </p:cBhvr>
                                      <p:tavLst>
                                        <p:tav tm="0">
                                          <p:val>
                                            <p:fltVal val="0"/>
                                          </p:val>
                                        </p:tav>
                                        <p:tav tm="100000">
                                          <p:val>
                                            <p:strVal val="#ppt_h"/>
                                          </p:val>
                                        </p:tav>
                                      </p:tavLst>
                                    </p:anim>
                                    <p:animEffect transition="in" filter="fade">
                                      <p:cBhvr>
                                        <p:cTn id="16"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heme/theme1.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Montserrat"/>
        <a:ea typeface=""/>
        <a:cs typeface=""/>
        <a:font script="Jpan" typeface="游ゴシック Light"/>
        <a:font script="Hang" typeface="맑은 고딕"/>
        <a:font script="Hans" typeface="Montserra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Montserrat"/>
        <a:ea typeface=""/>
        <a:cs typeface=""/>
        <a:font script="Jpan" typeface="游ゴシック"/>
        <a:font script="Hang" typeface="맑은 고딕"/>
        <a:font script="Hans" typeface="Montserrat"/>
        <a:font script="Hant" typeface="新細明體"/>
        <a:font script="Arab" typeface="Montserrat"/>
        <a:font script="Hebr" typeface="Montserrat"/>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Montserrat"/>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Montserrat"/>
        <a:ea typeface=""/>
        <a:cs typeface=""/>
        <a:font script="Jpan" typeface="游ゴシック Light"/>
        <a:font script="Hang" typeface="맑은 고딕"/>
        <a:font script="Hans" typeface="Montserra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Montserrat"/>
        <a:ea typeface=""/>
        <a:cs typeface=""/>
        <a:font script="Jpan" typeface="游ゴシック"/>
        <a:font script="Hang" typeface="맑은 고딕"/>
        <a:font script="Hans" typeface="Montserrat"/>
        <a:font script="Hant" typeface="新細明體"/>
        <a:font script="Arab" typeface="Montserrat"/>
        <a:font script="Hebr" typeface="Montserrat"/>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Montserrat"/>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Montserra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Montserrat"/>
        <a:ea typeface=""/>
        <a:cs typeface=""/>
        <a:font script="Jpan" typeface="ＭＳ Ｐゴシック"/>
        <a:font script="Hang" typeface="맑은 고딕"/>
        <a:font script="Hans" typeface="Montserrat"/>
        <a:font script="Hant" typeface="新細明體"/>
        <a:font script="Arab" typeface="Montserrat"/>
        <a:font script="Hebr" typeface="Montserrat"/>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Montserrat"/>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98</TotalTime>
  <Words>1673</Words>
  <Application>Microsoft Office PowerPoint</Application>
  <PresentationFormat>Widescreen</PresentationFormat>
  <Paragraphs>119</Paragraphs>
  <Slides>20</Slides>
  <Notes>17</Notes>
  <HiddenSlides>0</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20</vt:i4>
      </vt:variant>
    </vt:vector>
  </HeadingPairs>
  <TitlesOfParts>
    <vt:vector size="32" baseType="lpstr">
      <vt:lpstr>#9Slide05 VL Fadilla</vt:lpstr>
      <vt:lpstr>Arial</vt:lpstr>
      <vt:lpstr>Calibri</vt:lpstr>
      <vt:lpstr>Fraunces Bold</vt:lpstr>
      <vt:lpstr>Montserrat</vt:lpstr>
      <vt:lpstr>Roboto Condensed</vt:lpstr>
      <vt:lpstr>Roboto Condensed Bold</vt:lpstr>
      <vt:lpstr>Roboto Condensed Bold Italics</vt:lpstr>
      <vt:lpstr>Roboto Condensed Italics</vt:lpstr>
      <vt:lpstr>Times New Roman</vt:lpstr>
      <vt:lpstr>Wingdings</vt:lpstr>
      <vt:lpstr>千图网拥有20W+精美PPT模板 更多PPT模板下载至：www.58pic.com/office/ppt​​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9Slide.vn</dc:subject>
  <dc:creator>LY TRAN</dc:creator>
  <dc:description>9Slide.vn</dc:description>
  <cp:lastModifiedBy>9Slide</cp:lastModifiedBy>
  <cp:revision>349</cp:revision>
  <dcterms:created xsi:type="dcterms:W3CDTF">2018-02-23T07:21:00Z</dcterms:created>
  <dcterms:modified xsi:type="dcterms:W3CDTF">2023-09-12T08:48:29Z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08DEC4AEA7C442DAB087ECA418110252</vt:lpwstr>
  </property>
  <property fmtid="{D5CDD505-2E9C-101B-9397-08002B2CF9AE}" pid="3" name="KSOProductBuildVer">
    <vt:lpwstr>2052-11.1.0.10495</vt:lpwstr>
  </property>
</Properties>
</file>