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5"/>
  </p:notesMasterIdLst>
  <p:sldIdLst>
    <p:sldId id="290" r:id="rId2"/>
    <p:sldId id="335" r:id="rId3"/>
    <p:sldId id="490" r:id="rId4"/>
    <p:sldId id="491" r:id="rId5"/>
    <p:sldId id="492" r:id="rId6"/>
    <p:sldId id="493" r:id="rId7"/>
    <p:sldId id="480" r:id="rId8"/>
    <p:sldId id="481" r:id="rId9"/>
    <p:sldId id="494" r:id="rId10"/>
    <p:sldId id="496" r:id="rId11"/>
    <p:sldId id="455" r:id="rId12"/>
    <p:sldId id="489" r:id="rId13"/>
    <p:sldId id="497" r:id="rId14"/>
    <p:sldId id="444" r:id="rId15"/>
    <p:sldId id="263" r:id="rId16"/>
    <p:sldId id="256" r:id="rId17"/>
    <p:sldId id="257" r:id="rId18"/>
    <p:sldId id="258" r:id="rId19"/>
    <p:sldId id="259" r:id="rId20"/>
    <p:sldId id="260" r:id="rId21"/>
    <p:sldId id="261" r:id="rId22"/>
    <p:sldId id="262" r:id="rId23"/>
    <p:sldId id="516" r:id="rId24"/>
  </p:sldIdLst>
  <p:sldSz cx="9144000" cy="5143500" type="screen16x9"/>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ết 1" id="{1A1F9F8F-82B9-4A3A-BB51-A3298102241E}">
          <p14:sldIdLst>
            <p14:sldId id="290"/>
            <p14:sldId id="335"/>
            <p14:sldId id="490"/>
            <p14:sldId id="491"/>
            <p14:sldId id="492"/>
            <p14:sldId id="493"/>
            <p14:sldId id="480"/>
            <p14:sldId id="481"/>
            <p14:sldId id="494"/>
            <p14:sldId id="496"/>
            <p14:sldId id="455"/>
            <p14:sldId id="489"/>
            <p14:sldId id="497"/>
            <p14:sldId id="444"/>
            <p14:sldId id="263"/>
            <p14:sldId id="256"/>
            <p14:sldId id="257"/>
            <p14:sldId id="258"/>
            <p14:sldId id="259"/>
            <p14:sldId id="260"/>
            <p14:sldId id="261"/>
            <p14:sldId id="262"/>
            <p14:sldId id="51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C8EF"/>
    <a:srgbClr val="FE7D00"/>
    <a:srgbClr val="8BD5CB"/>
    <a:srgbClr val="974949"/>
    <a:srgbClr val="F4F8E0"/>
    <a:srgbClr val="FCFDF5"/>
    <a:srgbClr val="4AB8A3"/>
    <a:srgbClr val="F5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autoAdjust="0"/>
    <p:restoredTop sz="77148" autoAdjust="0"/>
  </p:normalViewPr>
  <p:slideViewPr>
    <p:cSldViewPr>
      <p:cViewPr varScale="1">
        <p:scale>
          <a:sx n="74" d="100"/>
          <a:sy n="74" d="100"/>
        </p:scale>
        <p:origin x="1386" y="6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8" d="100"/>
          <a:sy n="88"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ource Han Sans CN Medium" panose="020B0500000000000000" pitchFamily="34" charset="-128"/>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ource Han Sans CN Medium" panose="020B0500000000000000" pitchFamily="34" charset="-128"/>
              </a:defRPr>
            </a:lvl1pPr>
          </a:lstStyle>
          <a:p>
            <a:fld id="{8AADD754-F49E-4351-AAFE-19D83F43501C}" type="datetimeFigureOut">
              <a:rPr lang="en-US" smtClean="0"/>
              <a:pPr/>
              <a:t>6/17/2024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ource Han Sans CN Medium" panose="020B0500000000000000" pitchFamily="34" charset="-128"/>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ource Han Sans CN Medium" panose="020B0500000000000000" pitchFamily="34" charset="-128"/>
              </a:defRPr>
            </a:lvl1pPr>
          </a:lstStyle>
          <a:p>
            <a:fld id="{B78F6036-E835-44CB-A25A-34C755DFD5D4}" type="slidenum">
              <a:rPr lang="en-US" smtClean="0"/>
              <a:pPr/>
              <a:t>‹#›</a:t>
            </a:fld>
            <a:endParaRPr lang="en-US" dirty="0"/>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Han Sans CN Medium" panose="020B0500000000000000" pitchFamily="34" charset="-128"/>
        <a:ea typeface="+mn-ea"/>
        <a:cs typeface="+mn-cs"/>
      </a:defRPr>
    </a:lvl1pPr>
    <a:lvl2pPr marL="457200" algn="l" defTabSz="914400" rtl="0" eaLnBrk="1" latinLnBrk="0" hangingPunct="1">
      <a:defRPr sz="1200" b="0" i="0" kern="1200">
        <a:solidFill>
          <a:schemeClr val="tx1"/>
        </a:solidFill>
        <a:latin typeface="Source Han Sans CN Medium" panose="020B0500000000000000" pitchFamily="34" charset="-128"/>
        <a:ea typeface="+mn-ea"/>
        <a:cs typeface="+mn-cs"/>
      </a:defRPr>
    </a:lvl2pPr>
    <a:lvl3pPr marL="914400" algn="l" defTabSz="914400" rtl="0" eaLnBrk="1" latinLnBrk="0" hangingPunct="1">
      <a:defRPr sz="1200" b="0" i="0" kern="1200">
        <a:solidFill>
          <a:schemeClr val="tx1"/>
        </a:solidFill>
        <a:latin typeface="Source Han Sans CN Medium" panose="020B0500000000000000" pitchFamily="34" charset="-128"/>
        <a:ea typeface="+mn-ea"/>
        <a:cs typeface="+mn-cs"/>
      </a:defRPr>
    </a:lvl3pPr>
    <a:lvl4pPr marL="1371600" algn="l" defTabSz="914400" rtl="0" eaLnBrk="1" latinLnBrk="0" hangingPunct="1">
      <a:defRPr sz="1200" b="0" i="0" kern="1200">
        <a:solidFill>
          <a:schemeClr val="tx1"/>
        </a:solidFill>
        <a:latin typeface="Source Han Sans CN Medium" panose="020B0500000000000000" pitchFamily="34" charset="-128"/>
        <a:ea typeface="+mn-ea"/>
        <a:cs typeface="+mn-cs"/>
      </a:defRPr>
    </a:lvl4pPr>
    <a:lvl5pPr marL="1828800" algn="l" defTabSz="914400" rtl="0" eaLnBrk="1" latinLnBrk="0" hangingPunct="1">
      <a:defRPr sz="1200" b="0" i="0" kern="1200">
        <a:solidFill>
          <a:schemeClr val="tx1"/>
        </a:solidFill>
        <a:latin typeface="Source Han Sans CN Medium" panose="020B0500000000000000"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2</a:t>
            </a:fld>
            <a:endParaRPr lang="en-US">
              <a:solidFill>
                <a:prstClr val="black"/>
              </a:solidFill>
            </a:endParaRPr>
          </a:p>
        </p:txBody>
      </p:sp>
    </p:spTree>
    <p:extLst>
      <p:ext uri="{BB962C8B-B14F-4D97-AF65-F5344CB8AC3E}">
        <p14:creationId xmlns:p14="http://schemas.microsoft.com/office/powerpoint/2010/main" val="380548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16</a:t>
            </a:fld>
            <a:endParaRPr lang="en-US" dirty="0"/>
          </a:p>
        </p:txBody>
      </p:sp>
    </p:spTree>
    <p:extLst>
      <p:ext uri="{BB962C8B-B14F-4D97-AF65-F5344CB8AC3E}">
        <p14:creationId xmlns:p14="http://schemas.microsoft.com/office/powerpoint/2010/main" val="3616819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20</a:t>
            </a:fld>
            <a:endParaRPr lang="en-US" dirty="0"/>
          </a:p>
        </p:txBody>
      </p:sp>
    </p:spTree>
    <p:extLst>
      <p:ext uri="{BB962C8B-B14F-4D97-AF65-F5344CB8AC3E}">
        <p14:creationId xmlns:p14="http://schemas.microsoft.com/office/powerpoint/2010/main" val="1440287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6726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a:solidFill>
                  <a:schemeClr val="tx1"/>
                </a:solidFill>
                <a:effectLst/>
                <a:latin typeface="Source Han Sans CN Medium" panose="020B0500000000000000" pitchFamily="34" charset="-128"/>
                <a:ea typeface="+mn-ea"/>
                <a:cs typeface="+mn-cs"/>
              </a:rPr>
              <a:t>Các con có bao giờ thắc mắc vì sao cái này, hay cái kia lại xuất hiện không? Đôi khi mọi thứ con người sáng chế ra đều xuất phát từ một ý tưởng “tình cờ” và “bất ngờ” nào đó đấy. Hôm nay chúng mình sẽ cùng tìm hiểu nhé! </a:t>
            </a:r>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5</a:t>
            </a:fld>
            <a:endParaRPr lang="en-US" dirty="0"/>
          </a:p>
        </p:txBody>
      </p:sp>
    </p:spTree>
    <p:extLst>
      <p:ext uri="{BB962C8B-B14F-4D97-AF65-F5344CB8AC3E}">
        <p14:creationId xmlns:p14="http://schemas.microsoft.com/office/powerpoint/2010/main" val="2697808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6</a:t>
            </a:fld>
            <a:endParaRPr lang="en-US" dirty="0"/>
          </a:p>
        </p:txBody>
      </p:sp>
    </p:spTree>
    <p:extLst>
      <p:ext uri="{BB962C8B-B14F-4D97-AF65-F5344CB8AC3E}">
        <p14:creationId xmlns:p14="http://schemas.microsoft.com/office/powerpoint/2010/main" val="273899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7</a:t>
            </a:fld>
            <a:endParaRPr lang="en-US">
              <a:solidFill>
                <a:prstClr val="black"/>
              </a:solidFill>
            </a:endParaRPr>
          </a:p>
        </p:txBody>
      </p:sp>
    </p:spTree>
    <p:extLst>
      <p:ext uri="{BB962C8B-B14F-4D97-AF65-F5344CB8AC3E}">
        <p14:creationId xmlns:p14="http://schemas.microsoft.com/office/powerpoint/2010/main" val="385863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8</a:t>
            </a:fld>
            <a:endParaRPr lang="en-US">
              <a:solidFill>
                <a:prstClr val="black"/>
              </a:solidFill>
            </a:endParaRPr>
          </a:p>
        </p:txBody>
      </p:sp>
    </p:spTree>
    <p:extLst>
      <p:ext uri="{BB962C8B-B14F-4D97-AF65-F5344CB8AC3E}">
        <p14:creationId xmlns:p14="http://schemas.microsoft.com/office/powerpoint/2010/main" val="4244317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11A219-AFB3-4262-B118-BD901D2AE21C}" type="slidenum">
              <a:rPr lang="zh-CN" altLang="en-US" smtClean="0"/>
              <a:t>11</a:t>
            </a:fld>
            <a:endParaRPr lang="zh-CN" altLang="en-US"/>
          </a:p>
        </p:txBody>
      </p:sp>
    </p:spTree>
    <p:extLst>
      <p:ext uri="{BB962C8B-B14F-4D97-AF65-F5344CB8AC3E}">
        <p14:creationId xmlns:p14="http://schemas.microsoft.com/office/powerpoint/2010/main" val="3608474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t>12</a:t>
            </a:fld>
            <a:endParaRPr lang="en-US">
              <a:solidFill>
                <a:prstClr val="black"/>
              </a:solidFill>
            </a:endParaRPr>
          </a:p>
        </p:txBody>
      </p:sp>
    </p:spTree>
    <p:extLst>
      <p:ext uri="{BB962C8B-B14F-4D97-AF65-F5344CB8AC3E}">
        <p14:creationId xmlns:p14="http://schemas.microsoft.com/office/powerpoint/2010/main" val="17635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B78F6036-E835-44CB-A25A-34C755DFD5D4}" type="slidenum">
              <a:rPr lang="en-US" smtClean="0"/>
              <a:pPr/>
              <a:t>13</a:t>
            </a:fld>
            <a:endParaRPr lang="en-US" dirty="0"/>
          </a:p>
        </p:txBody>
      </p:sp>
    </p:spTree>
    <p:extLst>
      <p:ext uri="{BB962C8B-B14F-4D97-AF65-F5344CB8AC3E}">
        <p14:creationId xmlns:p14="http://schemas.microsoft.com/office/powerpoint/2010/main" val="540313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205D42D-B239-4370-B541-637126078E1A}" type="slidenum">
              <a:rPr lang="zh-CN" altLang="en-US" smtClean="0"/>
              <a:t>14</a:t>
            </a:fld>
            <a:endParaRPr lang="zh-CN" altLang="en-US"/>
          </a:p>
        </p:txBody>
      </p:sp>
    </p:spTree>
    <p:extLst>
      <p:ext uri="{BB962C8B-B14F-4D97-AF65-F5344CB8AC3E}">
        <p14:creationId xmlns:p14="http://schemas.microsoft.com/office/powerpoint/2010/main" val="309864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1995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CEB1B6A-AEF1-4ACD-BD61-958570690F55}" type="datetimeFigureOut">
              <a:rPr lang="zh-CN" altLang="en-US" smtClean="0"/>
              <a:t>2024/6/17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42444409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CEB1B6A-AEF1-4ACD-BD61-958570690F55}" type="datetimeFigureOut">
              <a:rPr lang="zh-CN" altLang="en-US" smtClean="0"/>
              <a:t>2024/6/17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9332708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CEB1B6A-AEF1-4ACD-BD61-958570690F55}" type="datetimeFigureOut">
              <a:rPr lang="zh-CN" altLang="en-US" smtClean="0"/>
              <a:t>2024/6/17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167154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143538206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68987795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6895165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24015415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39090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2777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3420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033"/>
            <a:ext cx="9144000" cy="5151566"/>
          </a:xfrm>
          <a:prstGeom prst="rect">
            <a:avLst/>
          </a:prstGeom>
        </p:spPr>
      </p:pic>
    </p:spTree>
    <p:extLst>
      <p:ext uri="{BB962C8B-B14F-4D97-AF65-F5344CB8AC3E}">
        <p14:creationId xmlns:p14="http://schemas.microsoft.com/office/powerpoint/2010/main" val="43891397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033224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095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1791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1592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01181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88161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21077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787699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1011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9757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CEB1B6A-AEF1-4ACD-BD61-958570690F55}" type="datetimeFigureOut">
              <a:rPr lang="zh-CN" altLang="en-US" smtClean="0"/>
              <a:t>2024/6/17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7314040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25155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4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2042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55424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0002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55506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9654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76172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610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63362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97861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741182"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Overall Status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6906642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2307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01816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5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04280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6_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5133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299510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57937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73358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552946"/>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5400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37952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479892"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Completion</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49919839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71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8616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825631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17044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67019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734885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60385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06853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72471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17783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569660"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Key Projects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52978200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10735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3320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91230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8801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CAB675-0451-46BA-B838-2996E7357EA3}" type="datetimeFigureOut">
              <a:rPr lang="en-US" smtClean="0"/>
              <a:t>6/17/2024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64AD2-069D-416A-AF7A-E600FA375D8A}" type="slidenum">
              <a:rPr lang="en-US" smtClean="0"/>
              <a:t>‹#›</a:t>
            </a:fld>
            <a:endParaRPr lang="en-US"/>
          </a:p>
        </p:txBody>
      </p:sp>
    </p:spTree>
    <p:extLst>
      <p:ext uri="{BB962C8B-B14F-4D97-AF65-F5344CB8AC3E}">
        <p14:creationId xmlns:p14="http://schemas.microsoft.com/office/powerpoint/2010/main" val="82855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406154"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Drawbacks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40733724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228600" y="209550"/>
            <a:ext cx="1569660" cy="369332"/>
          </a:xfrm>
          <a:prstGeom prst="rect">
            <a:avLst/>
          </a:prstGeom>
          <a:noFill/>
        </p:spPr>
        <p:txBody>
          <a:bodyPr wrap="none" rtlCol="0">
            <a:spAutoFit/>
          </a:bodyPr>
          <a:lstStyle/>
          <a:p>
            <a:r>
              <a:rPr lang="en-US" altLang="zh-CN" sz="1800" b="0" i="0" dirty="0">
                <a:latin typeface="Source Han Sans CN Medium" panose="020B0500000000000000" pitchFamily="34" charset="-128"/>
                <a:ea typeface="Source Han Sans CN Medium" panose="020B0500000000000000" pitchFamily="34" charset="-128"/>
              </a:rPr>
              <a:t>Future Plans</a:t>
            </a:r>
            <a:endParaRPr lang="zh-CN" altLang="en-US" sz="1800" b="0" i="0"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40651792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CEB1B6A-AEF1-4ACD-BD61-958570690F55}" type="datetimeFigureOut">
              <a:rPr lang="zh-CN" altLang="en-US" smtClean="0"/>
              <a:t>2024/6/17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77581592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9Slide.vn - 2019">
            <a:extLst>
              <a:ext uri="{FF2B5EF4-FFF2-40B4-BE49-F238E27FC236}">
                <a16:creationId xmlns:a16="http://schemas.microsoft.com/office/drawing/2014/main" id="{9FDA5AE6-C5DE-452F-882F-1D82A856B983}"/>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0CEB1B6A-AEF1-4ACD-BD61-958570690F55}" type="datetimeFigureOut">
              <a:rPr lang="zh-CN" altLang="en-US" smtClean="0"/>
              <a:pPr/>
              <a:t>2024/6/17</a:t>
            </a:fld>
            <a:endParaRPr lang="zh-CN" altLang="en-US" dirty="0"/>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BB6CB991-6BD3-42F2-8A94-1903E9425430}" type="slidenum">
              <a:rPr lang="zh-CN" altLang="en-US" smtClean="0"/>
              <a:pPr/>
              <a:t>‹#›</a:t>
            </a:fld>
            <a:endParaRPr lang="zh-CN" altLang="en-US" dirty="0"/>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75" r:id="rId3"/>
    <p:sldLayoutId id="2147483676" r:id="rId4"/>
    <p:sldLayoutId id="2147483713" r:id="rId5"/>
    <p:sldLayoutId id="2147483714" r:id="rId6"/>
    <p:sldLayoutId id="2147483715" r:id="rId7"/>
    <p:sldLayoutId id="214748371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8" r:id="rId44"/>
    <p:sldLayoutId id="2147483719" r:id="rId45"/>
    <p:sldLayoutId id="2147483720" r:id="rId46"/>
    <p:sldLayoutId id="2147483721" r:id="rId47"/>
    <p:sldLayoutId id="2147483723" r:id="rId48"/>
    <p:sldLayoutId id="2147483724" r:id="rId49"/>
    <p:sldLayoutId id="2147483725" r:id="rId50"/>
    <p:sldLayoutId id="2147483726" r:id="rId51"/>
    <p:sldLayoutId id="2147483727" r:id="rId52"/>
    <p:sldLayoutId id="2147483728" r:id="rId53"/>
    <p:sldLayoutId id="2147483729" r:id="rId54"/>
    <p:sldLayoutId id="2147483730" r:id="rId55"/>
    <p:sldLayoutId id="2147483731" r:id="rId56"/>
    <p:sldLayoutId id="2147483732" r:id="rId57"/>
    <p:sldLayoutId id="2147483733" r:id="rId58"/>
    <p:sldLayoutId id="2147483734" r:id="rId59"/>
    <p:sldLayoutId id="2147483735" r:id="rId60"/>
    <p:sldLayoutId id="2147483736" r:id="rId61"/>
    <p:sldLayoutId id="2147483737" r:id="rId62"/>
    <p:sldLayoutId id="2147483738" r:id="rId63"/>
    <p:sldLayoutId id="2147483739" r:id="rId64"/>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Source Han Sans CN Medium" panose="020B0500000000000000" pitchFamily="34" charset="-128"/>
          <a:ea typeface="Source Han Sans CN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slide" Target="slide16.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3" Type="http://schemas.openxmlformats.org/officeDocument/2006/relationships/image" Target="../media/image25.png"/><Relationship Id="rId18" Type="http://schemas.microsoft.com/office/2007/relationships/hdphoto" Target="../media/hdphoto10.wdp"/><Relationship Id="rId26" Type="http://schemas.openxmlformats.org/officeDocument/2006/relationships/image" Target="../media/image32.png"/><Relationship Id="rId39" Type="http://schemas.openxmlformats.org/officeDocument/2006/relationships/image" Target="../media/image39.png"/><Relationship Id="rId21" Type="http://schemas.openxmlformats.org/officeDocument/2006/relationships/image" Target="../media/image29.png"/><Relationship Id="rId34" Type="http://schemas.openxmlformats.org/officeDocument/2006/relationships/image" Target="../media/image36.png"/><Relationship Id="rId42" Type="http://schemas.openxmlformats.org/officeDocument/2006/relationships/image" Target="../media/image40.png"/><Relationship Id="rId47" Type="http://schemas.openxmlformats.org/officeDocument/2006/relationships/slide" Target="slide18.xml"/><Relationship Id="rId50" Type="http://schemas.openxmlformats.org/officeDocument/2006/relationships/slide" Target="slide19.xml"/><Relationship Id="rId55" Type="http://schemas.microsoft.com/office/2007/relationships/hdphoto" Target="../media/hdphoto25.wdp"/><Relationship Id="rId7" Type="http://schemas.openxmlformats.org/officeDocument/2006/relationships/image" Target="../media/image22.png"/><Relationship Id="rId12" Type="http://schemas.microsoft.com/office/2007/relationships/hdphoto" Target="../media/hdphoto7.wdp"/><Relationship Id="rId17" Type="http://schemas.openxmlformats.org/officeDocument/2006/relationships/image" Target="../media/image27.png"/><Relationship Id="rId25" Type="http://schemas.openxmlformats.org/officeDocument/2006/relationships/image" Target="../media/image31.png"/><Relationship Id="rId33" Type="http://schemas.microsoft.com/office/2007/relationships/hdphoto" Target="../media/hdphoto17.wdp"/><Relationship Id="rId38" Type="http://schemas.microsoft.com/office/2007/relationships/hdphoto" Target="../media/hdphoto19.wdp"/><Relationship Id="rId46" Type="http://schemas.microsoft.com/office/2007/relationships/hdphoto" Target="../media/hdphoto22.wdp"/><Relationship Id="rId2" Type="http://schemas.openxmlformats.org/officeDocument/2006/relationships/notesSlide" Target="../notesSlides/notesSlide10.xml"/><Relationship Id="rId16" Type="http://schemas.microsoft.com/office/2007/relationships/hdphoto" Target="../media/hdphoto9.wdp"/><Relationship Id="rId20" Type="http://schemas.microsoft.com/office/2007/relationships/hdphoto" Target="../media/hdphoto11.wdp"/><Relationship Id="rId29" Type="http://schemas.microsoft.com/office/2007/relationships/hdphoto" Target="../media/hdphoto15.wdp"/><Relationship Id="rId41" Type="http://schemas.openxmlformats.org/officeDocument/2006/relationships/slide" Target="slide22.xml"/><Relationship Id="rId54" Type="http://schemas.openxmlformats.org/officeDocument/2006/relationships/image" Target="../media/image44.png"/><Relationship Id="rId1" Type="http://schemas.openxmlformats.org/officeDocument/2006/relationships/slideLayout" Target="../slideLayouts/slideLayout12.xml"/><Relationship Id="rId6" Type="http://schemas.microsoft.com/office/2007/relationships/hdphoto" Target="../media/hdphoto4.wdp"/><Relationship Id="rId11" Type="http://schemas.openxmlformats.org/officeDocument/2006/relationships/image" Target="../media/image24.png"/><Relationship Id="rId24" Type="http://schemas.microsoft.com/office/2007/relationships/hdphoto" Target="../media/hdphoto13.wdp"/><Relationship Id="rId32" Type="http://schemas.openxmlformats.org/officeDocument/2006/relationships/image" Target="../media/image35.png"/><Relationship Id="rId37" Type="http://schemas.openxmlformats.org/officeDocument/2006/relationships/image" Target="../media/image38.png"/><Relationship Id="rId40" Type="http://schemas.microsoft.com/office/2007/relationships/hdphoto" Target="../media/hdphoto20.wdp"/><Relationship Id="rId45" Type="http://schemas.openxmlformats.org/officeDocument/2006/relationships/image" Target="../media/image41.png"/><Relationship Id="rId53" Type="http://schemas.openxmlformats.org/officeDocument/2006/relationships/slide" Target="slide20.xml"/><Relationship Id="rId58" Type="http://schemas.microsoft.com/office/2007/relationships/hdphoto" Target="../media/hdphoto26.wdp"/><Relationship Id="rId5" Type="http://schemas.openxmlformats.org/officeDocument/2006/relationships/image" Target="../media/image21.png"/><Relationship Id="rId15" Type="http://schemas.openxmlformats.org/officeDocument/2006/relationships/image" Target="../media/image26.png"/><Relationship Id="rId23" Type="http://schemas.openxmlformats.org/officeDocument/2006/relationships/image" Target="../media/image30.png"/><Relationship Id="rId28" Type="http://schemas.openxmlformats.org/officeDocument/2006/relationships/image" Target="../media/image33.png"/><Relationship Id="rId36" Type="http://schemas.openxmlformats.org/officeDocument/2006/relationships/image" Target="../media/image37.png"/><Relationship Id="rId49" Type="http://schemas.microsoft.com/office/2007/relationships/hdphoto" Target="../media/hdphoto23.wdp"/><Relationship Id="rId57" Type="http://schemas.openxmlformats.org/officeDocument/2006/relationships/image" Target="../media/image45.png"/><Relationship Id="rId10" Type="http://schemas.microsoft.com/office/2007/relationships/hdphoto" Target="../media/hdphoto6.wdp"/><Relationship Id="rId19" Type="http://schemas.openxmlformats.org/officeDocument/2006/relationships/image" Target="../media/image28.png"/><Relationship Id="rId31" Type="http://schemas.microsoft.com/office/2007/relationships/hdphoto" Target="../media/hdphoto16.wdp"/><Relationship Id="rId44" Type="http://schemas.openxmlformats.org/officeDocument/2006/relationships/slide" Target="slide17.xml"/><Relationship Id="rId52" Type="http://schemas.microsoft.com/office/2007/relationships/hdphoto" Target="../media/hdphoto24.wdp"/><Relationship Id="rId4" Type="http://schemas.microsoft.com/office/2007/relationships/hdphoto" Target="../media/hdphoto3.wdp"/><Relationship Id="rId9" Type="http://schemas.openxmlformats.org/officeDocument/2006/relationships/image" Target="../media/image23.png"/><Relationship Id="rId14" Type="http://schemas.microsoft.com/office/2007/relationships/hdphoto" Target="../media/hdphoto8.wdp"/><Relationship Id="rId22" Type="http://schemas.microsoft.com/office/2007/relationships/hdphoto" Target="../media/hdphoto12.wdp"/><Relationship Id="rId27" Type="http://schemas.microsoft.com/office/2007/relationships/hdphoto" Target="../media/hdphoto14.wdp"/><Relationship Id="rId30" Type="http://schemas.openxmlformats.org/officeDocument/2006/relationships/image" Target="../media/image34.png"/><Relationship Id="rId35" Type="http://schemas.microsoft.com/office/2007/relationships/hdphoto" Target="../media/hdphoto18.wdp"/><Relationship Id="rId43" Type="http://schemas.microsoft.com/office/2007/relationships/hdphoto" Target="../media/hdphoto21.wdp"/><Relationship Id="rId48" Type="http://schemas.openxmlformats.org/officeDocument/2006/relationships/image" Target="../media/image42.png"/><Relationship Id="rId56" Type="http://schemas.openxmlformats.org/officeDocument/2006/relationships/slide" Target="slide21.xml"/><Relationship Id="rId8" Type="http://schemas.microsoft.com/office/2007/relationships/hdphoto" Target="../media/hdphoto5.wdp"/><Relationship Id="rId51" Type="http://schemas.openxmlformats.org/officeDocument/2006/relationships/image" Target="../media/image43.pn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2.xml"/><Relationship Id="rId6" Type="http://schemas.microsoft.com/office/2007/relationships/hdphoto" Target="../media/hdphoto27.wdp"/><Relationship Id="rId5" Type="http://schemas.openxmlformats.org/officeDocument/2006/relationships/image" Target="../media/image48.png"/><Relationship Id="rId4" Type="http://schemas.openxmlformats.org/officeDocument/2006/relationships/slide" Target="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2.xml"/><Relationship Id="rId6" Type="http://schemas.microsoft.com/office/2007/relationships/hdphoto" Target="../media/hdphoto27.wdp"/><Relationship Id="rId5" Type="http://schemas.openxmlformats.org/officeDocument/2006/relationships/image" Target="../media/image48.png"/><Relationship Id="rId4" Type="http://schemas.openxmlformats.org/officeDocument/2006/relationships/slide" Target="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2.xml"/><Relationship Id="rId6" Type="http://schemas.microsoft.com/office/2007/relationships/hdphoto" Target="../media/hdphoto27.wdp"/><Relationship Id="rId5" Type="http://schemas.openxmlformats.org/officeDocument/2006/relationships/image" Target="../media/image48.png"/><Relationship Id="rId4" Type="http://schemas.openxmlformats.org/officeDocument/2006/relationships/slide" Target="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7" Type="http://schemas.microsoft.com/office/2007/relationships/hdphoto" Target="../media/hdphoto27.wdp"/><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slide" Target="slide16.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2.xml"/><Relationship Id="rId6" Type="http://schemas.microsoft.com/office/2007/relationships/hdphoto" Target="../media/hdphoto27.wdp"/><Relationship Id="rId5" Type="http://schemas.openxmlformats.org/officeDocument/2006/relationships/image" Target="../media/image48.png"/><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2.xml"/><Relationship Id="rId6" Type="http://schemas.microsoft.com/office/2007/relationships/hdphoto" Target="../media/hdphoto27.wdp"/><Relationship Id="rId5" Type="http://schemas.openxmlformats.org/officeDocument/2006/relationships/image" Target="../media/image48.png"/><Relationship Id="rId4" Type="http://schemas.openxmlformats.org/officeDocument/2006/relationships/slide" Target="slide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B0BF90F5-1B1B-E183-0DC6-3D1D4EF51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68"/>
            <a:ext cx="9144000" cy="5160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0E6937B9-8DA2-39A6-FB35-9B620EE708F7}"/>
              </a:ext>
            </a:extLst>
          </p:cNvPr>
          <p:cNvSpPr txBox="1">
            <a:spLocks noChangeArrowheads="1"/>
          </p:cNvSpPr>
          <p:nvPr/>
        </p:nvSpPr>
        <p:spPr bwMode="auto">
          <a:xfrm>
            <a:off x="3448050" y="1041797"/>
            <a:ext cx="34278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350" b="1">
                <a:solidFill>
                  <a:schemeClr val="bg1"/>
                </a:solidFill>
                <a:latin typeface="Times New Roman" panose="02020603050405020304" pitchFamily="18" charset="0"/>
                <a:cs typeface="Times New Roman" panose="02020603050405020304" pitchFamily="18" charset="0"/>
              </a:rPr>
              <a:t>TRƯỜNG THCS LONG BIÊN</a:t>
            </a:r>
            <a:endParaRPr lang="LID4096" altLang="en-US" sz="1350" b="1">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F49E36F-BC14-2E9B-7709-5E5D79B2AC38}"/>
              </a:ext>
            </a:extLst>
          </p:cNvPr>
          <p:cNvSpPr txBox="1"/>
          <p:nvPr/>
        </p:nvSpPr>
        <p:spPr>
          <a:xfrm>
            <a:off x="2114550" y="1472096"/>
            <a:ext cx="4914900" cy="738664"/>
          </a:xfrm>
          <a:prstGeom prst="rect">
            <a:avLst/>
          </a:prstGeom>
          <a:noFill/>
        </p:spPr>
        <p:txBody>
          <a:bodyPr>
            <a:spAutoFit/>
          </a:bodyPr>
          <a:lstStyle/>
          <a:p>
            <a:pPr algn="ctr">
              <a:defRPr/>
            </a:pPr>
            <a:r>
              <a:rPr lang="en-US" b="1" dirty="0">
                <a:ln w="38100">
                  <a:noFill/>
                </a:ln>
                <a:solidFill>
                  <a:srgbClr val="FF0000"/>
                </a:solidFill>
                <a:latin typeface="Times New Roman" panose="02020603050405020304" pitchFamily="18" charset="0"/>
                <a:cs typeface="Times New Roman" panose="02020603050405020304" pitchFamily="18" charset="0"/>
              </a:rPr>
              <a:t>BÀI GIẢNG ĐIỆN TỬ MÔN </a:t>
            </a:r>
            <a:r>
              <a:rPr lang="en-US" b="1" dirty="0" err="1">
                <a:ln w="38100">
                  <a:noFill/>
                </a:ln>
                <a:solidFill>
                  <a:srgbClr val="FF0000"/>
                </a:solidFill>
                <a:latin typeface="Times New Roman" panose="02020603050405020304" pitchFamily="18" charset="0"/>
                <a:cs typeface="Times New Roman" panose="02020603050405020304" pitchFamily="18" charset="0"/>
              </a:rPr>
              <a:t>NGỮ</a:t>
            </a:r>
            <a:r>
              <a:rPr lang="en-US" b="1" dirty="0">
                <a:ln w="38100">
                  <a:noFill/>
                </a:ln>
                <a:solidFill>
                  <a:srgbClr val="FF0000"/>
                </a:solidFill>
                <a:latin typeface="Times New Roman" panose="02020603050405020304" pitchFamily="18" charset="0"/>
                <a:cs typeface="Times New Roman" panose="02020603050405020304" pitchFamily="18" charset="0"/>
              </a:rPr>
              <a:t> VĂN 6</a:t>
            </a:r>
          </a:p>
          <a:p>
            <a:pPr algn="ctr">
              <a:defRPr/>
            </a:pPr>
            <a:r>
              <a:rPr lang="en-US" sz="24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2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10: VĂN </a:t>
            </a:r>
            <a:r>
              <a:rPr lang="en-US" sz="24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BẢN</a:t>
            </a:r>
            <a:r>
              <a:rPr lang="en-US" sz="2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THÔNG TIN</a:t>
            </a:r>
          </a:p>
        </p:txBody>
      </p:sp>
      <p:sp>
        <p:nvSpPr>
          <p:cNvPr id="9" name="Rectangle 8">
            <a:extLst>
              <a:ext uri="{FF2B5EF4-FFF2-40B4-BE49-F238E27FC236}">
                <a16:creationId xmlns:a16="http://schemas.microsoft.com/office/drawing/2014/main" id="{C47249FC-42A1-E488-C85A-76BAEF5DA17F}"/>
              </a:ext>
            </a:extLst>
          </p:cNvPr>
          <p:cNvSpPr/>
          <p:nvPr/>
        </p:nvSpPr>
        <p:spPr>
          <a:xfrm>
            <a:off x="3124200" y="2268887"/>
            <a:ext cx="2612575" cy="398187"/>
          </a:xfrm>
          <a:prstGeom prst="rect">
            <a:avLst/>
          </a:prstGeom>
          <a:noFill/>
        </p:spPr>
        <p:txBody>
          <a:bodyPr wrap="none" lIns="51435" tIns="25718" rIns="51435" bIns="25718">
            <a:spAutoFit/>
          </a:bodyPr>
          <a:lstStyle/>
          <a:p>
            <a:pPr algn="ctr">
              <a:defRPr/>
            </a:pP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225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25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225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2EEE4AC-CFA6-D541-B0AD-9C09EEC4F472}"/>
              </a:ext>
            </a:extLst>
          </p:cNvPr>
          <p:cNvSpPr/>
          <p:nvPr/>
        </p:nvSpPr>
        <p:spPr>
          <a:xfrm>
            <a:off x="3657600" y="324788"/>
            <a:ext cx="5334000" cy="4493923"/>
          </a:xfrm>
          <a:prstGeom prst="rect">
            <a:avLst/>
          </a:prstGeom>
        </p:spPr>
        <p:txBody>
          <a:bodyPr wrap="square">
            <a:spAutoFit/>
          </a:bodyPr>
          <a:lstStyle/>
          <a:p>
            <a:pPr algn="just">
              <a:lnSpc>
                <a:spcPct val="114000"/>
              </a:lnSpc>
            </a:pPr>
            <a:r>
              <a:rPr lang="vi-VN" dirty="0">
                <a:solidFill>
                  <a:srgbClr val="000000"/>
                </a:solidFill>
                <a:latin typeface="Times New Roman" panose="02020603050405020304" pitchFamily="18" charset="0"/>
                <a:ea typeface="Calibri" panose="020F0502020204030204" pitchFamily="34" charset="0"/>
              </a:rPr>
              <a:t>1. a) Nhan đề của văn bản có điều gì đặc biệt (từ ngữ, dấu câu)?</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Nhan đề giúp người đọc có thể dự đoán nội dung của văn bản là:</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b) Sa pô của văn bản có điều gì đặc biệt (từ ngữ, dấu câu,…)?</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Sa pô của văn bản có tác dụng gì?</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2. Văn bản trình bày thông tin bằng phương tiện nào (chữ viết, âm thanh, hình ảnh,…)?</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3. Nội dung của văn bản được chia thành mấy mục?</a:t>
            </a:r>
            <a:endParaRPr lang="en-VN"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dirty="0">
                <a:solidFill>
                  <a:srgbClr val="000000"/>
                </a:solidFill>
                <a:latin typeface="Times New Roman" panose="02020603050405020304" pitchFamily="18" charset="0"/>
                <a:ea typeface="Calibri" panose="020F0502020204030204" pitchFamily="34" charset="0"/>
              </a:rPr>
              <a:t>Cách trình bày thông tin trong mỗi mục có điều gì đáng chú ý?</a:t>
            </a:r>
            <a:endParaRPr lang="en-VN" dirty="0">
              <a:solidFill>
                <a:srgbClr val="000000"/>
              </a:solidFill>
              <a:latin typeface="Times New Roman" panose="02020603050405020304" pitchFamily="18" charset="0"/>
              <a:ea typeface="Calibri" panose="020F0502020204030204" pitchFamily="34" charset="0"/>
            </a:endParaRPr>
          </a:p>
          <a:p>
            <a:pPr>
              <a:lnSpc>
                <a:spcPct val="114000"/>
              </a:lnSpc>
            </a:pPr>
            <a:r>
              <a:rPr lang="vi-VN" dirty="0">
                <a:solidFill>
                  <a:srgbClr val="000000"/>
                </a:solidFill>
                <a:latin typeface="Times New Roman" panose="02020603050405020304" pitchFamily="18" charset="0"/>
                <a:ea typeface="Calibri" panose="020F0502020204030204" pitchFamily="34" charset="0"/>
              </a:rPr>
              <a:t>4. Đọc văn bản xong, em có thấy những phát minh được trình bày là “tình cờ và bất ngờ” không? Vì sao?</a:t>
            </a:r>
            <a:r>
              <a:rPr lang="en-VN" dirty="0"/>
              <a:t> </a:t>
            </a:r>
          </a:p>
        </p:txBody>
      </p:sp>
      <p:sp>
        <p:nvSpPr>
          <p:cNvPr id="4" name="TextBox 3">
            <a:extLst>
              <a:ext uri="{FF2B5EF4-FFF2-40B4-BE49-F238E27FC236}">
                <a16:creationId xmlns:a16="http://schemas.microsoft.com/office/drawing/2014/main" id="{EED2F87D-014F-0448-BC12-35BA4AC8A5BE}"/>
              </a:ext>
            </a:extLst>
          </p:cNvPr>
          <p:cNvSpPr txBox="1"/>
          <p:nvPr/>
        </p:nvSpPr>
        <p:spPr>
          <a:xfrm>
            <a:off x="152400" y="0"/>
            <a:ext cx="2133600" cy="742950"/>
          </a:xfrm>
          <a:prstGeom prst="rect">
            <a:avLst/>
          </a:prstGeom>
          <a:solidFill>
            <a:schemeClr val="bg1"/>
          </a:solidFill>
        </p:spPr>
        <p:txBody>
          <a:bodyPr wrap="square" rtlCol="0">
            <a:spAutoFit/>
          </a:bodyPr>
          <a:lstStyle/>
          <a:p>
            <a:endParaRPr lang="en-VN" dirty="0"/>
          </a:p>
        </p:txBody>
      </p:sp>
      <p:pic>
        <p:nvPicPr>
          <p:cNvPr id="6" name="Picture 5" descr="Graphical user interface&#10;&#10;Description automatically generated">
            <a:extLst>
              <a:ext uri="{FF2B5EF4-FFF2-40B4-BE49-F238E27FC236}">
                <a16:creationId xmlns:a16="http://schemas.microsoft.com/office/drawing/2014/main" id="{6E24C863-C881-994B-A7B1-67DDF9D668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14374"/>
            <a:ext cx="4518383" cy="3714750"/>
          </a:xfrm>
          <a:prstGeom prst="rect">
            <a:avLst/>
          </a:prstGeom>
        </p:spPr>
      </p:pic>
      <p:sp>
        <p:nvSpPr>
          <p:cNvPr id="7" name="TextBox 6">
            <a:extLst>
              <a:ext uri="{FF2B5EF4-FFF2-40B4-BE49-F238E27FC236}">
                <a16:creationId xmlns:a16="http://schemas.microsoft.com/office/drawing/2014/main" id="{0D9E1507-98C9-164B-BB74-0485922CE9D2}"/>
              </a:ext>
            </a:extLst>
          </p:cNvPr>
          <p:cNvSpPr txBox="1"/>
          <p:nvPr/>
        </p:nvSpPr>
        <p:spPr>
          <a:xfrm>
            <a:off x="688675" y="2266950"/>
            <a:ext cx="1828800" cy="1384995"/>
          </a:xfrm>
          <a:prstGeom prst="rect">
            <a:avLst/>
          </a:prstGeom>
          <a:noFill/>
        </p:spPr>
        <p:txBody>
          <a:bodyPr wrap="square" rtlCol="0">
            <a:spAutoFit/>
          </a:bodyPr>
          <a:lstStyle/>
          <a:p>
            <a:pPr algn="ctr"/>
            <a:r>
              <a:rPr lang="en-VN" sz="2800" b="1" dirty="0">
                <a:latin typeface="Times New Roman" panose="02020603050405020304" pitchFamily="18" charset="0"/>
                <a:cs typeface="Times New Roman" panose="02020603050405020304" pitchFamily="18" charset="0"/>
              </a:rPr>
              <a:t>PHIẾU HỌC TẬP SỐ 1</a:t>
            </a:r>
          </a:p>
        </p:txBody>
      </p:sp>
    </p:spTree>
    <p:extLst>
      <p:ext uri="{BB962C8B-B14F-4D97-AF65-F5344CB8AC3E}">
        <p14:creationId xmlns:p14="http://schemas.microsoft.com/office/powerpoint/2010/main" val="710252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组合 3">
            <a:extLst>
              <a:ext uri="{FF2B5EF4-FFF2-40B4-BE49-F238E27FC236}">
                <a16:creationId xmlns:a16="http://schemas.microsoft.com/office/drawing/2014/main" id="{D4150152-1C08-4153-AAED-F01189A66794}"/>
              </a:ext>
            </a:extLst>
          </p:cNvPr>
          <p:cNvGrpSpPr/>
          <p:nvPr/>
        </p:nvGrpSpPr>
        <p:grpSpPr>
          <a:xfrm>
            <a:off x="2646442" y="1220744"/>
            <a:ext cx="891629" cy="1717086"/>
            <a:chOff x="4706082" y="1460560"/>
            <a:chExt cx="675382" cy="2573866"/>
          </a:xfrm>
        </p:grpSpPr>
        <p:sp>
          <p:nvSpPr>
            <p:cNvPr id="153" name="任意多边形: 形状 4">
              <a:extLst>
                <a:ext uri="{FF2B5EF4-FFF2-40B4-BE49-F238E27FC236}">
                  <a16:creationId xmlns:a16="http://schemas.microsoft.com/office/drawing/2014/main" id="{3F97032F-2269-4F4E-ABD1-E51145A3650F}"/>
                </a:ext>
              </a:extLst>
            </p:cNvPr>
            <p:cNvSpPr/>
            <p:nvPr/>
          </p:nvSpPr>
          <p:spPr>
            <a:xfrm>
              <a:off x="4706082" y="2747493"/>
              <a:ext cx="675382" cy="1286933"/>
            </a:xfrm>
            <a:custGeom>
              <a:avLst/>
              <a:gdLst>
                <a:gd name="connsiteX0" fmla="*/ 0 w 675382"/>
                <a:gd name="connsiteY0" fmla="*/ 0 h 1286933"/>
                <a:gd name="connsiteX1" fmla="*/ 337691 w 675382"/>
                <a:gd name="connsiteY1" fmla="*/ 0 h 1286933"/>
                <a:gd name="connsiteX2" fmla="*/ 337691 w 675382"/>
                <a:gd name="connsiteY2" fmla="*/ 1286933 h 1286933"/>
                <a:gd name="connsiteX3" fmla="*/ 675382 w 675382"/>
                <a:gd name="connsiteY3" fmla="*/ 1286933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0"/>
                  </a:moveTo>
                  <a:lnTo>
                    <a:pt x="337691" y="0"/>
                  </a:lnTo>
                  <a:lnTo>
                    <a:pt x="337691" y="1286933"/>
                  </a:lnTo>
                  <a:lnTo>
                    <a:pt x="675382" y="1286933"/>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5366" tIns="455007" rIns="235365" bIns="455007" numCol="1" spcCol="1270" anchor="ctr" anchorCtr="0">
              <a:noAutofit/>
            </a:bodyPr>
            <a:lstStyle/>
            <a:p>
              <a:pPr defTabSz="166556">
                <a:lnSpc>
                  <a:spcPct val="90000"/>
                </a:lnSpc>
                <a:spcAft>
                  <a:spcPct val="35000"/>
                </a:spcAft>
              </a:pPr>
              <a:endParaRPr lang="zh-CN" altLang="en-US" sz="375" dirty="0">
                <a:latin typeface="Source Han Sans CN Medium" panose="020B0500000000000000" pitchFamily="34" charset="-128"/>
                <a:ea typeface="Source Han Sans CN Medium" panose="020B0500000000000000" pitchFamily="34" charset="-128"/>
              </a:endParaRPr>
            </a:p>
          </p:txBody>
        </p:sp>
        <p:sp>
          <p:nvSpPr>
            <p:cNvPr id="154" name="任意多边形: 形状 5">
              <a:extLst>
                <a:ext uri="{FF2B5EF4-FFF2-40B4-BE49-F238E27FC236}">
                  <a16:creationId xmlns:a16="http://schemas.microsoft.com/office/drawing/2014/main" id="{ED827E05-E1C2-46FE-BABB-76022E434F34}"/>
                </a:ext>
              </a:extLst>
            </p:cNvPr>
            <p:cNvSpPr/>
            <p:nvPr/>
          </p:nvSpPr>
          <p:spPr>
            <a:xfrm>
              <a:off x="4706082" y="2701773"/>
              <a:ext cx="675382" cy="91440"/>
            </a:xfrm>
            <a:custGeom>
              <a:avLst/>
              <a:gdLst>
                <a:gd name="connsiteX0" fmla="*/ 0 w 675382"/>
                <a:gd name="connsiteY0" fmla="*/ 45720 h 91440"/>
                <a:gd name="connsiteX1" fmla="*/ 675382 w 675382"/>
                <a:gd name="connsiteY1" fmla="*/ 45720 h 91440"/>
              </a:gdLst>
              <a:ahLst/>
              <a:cxnLst>
                <a:cxn ang="0">
                  <a:pos x="connsiteX0" y="connsiteY0"/>
                </a:cxn>
                <a:cxn ang="0">
                  <a:pos x="connsiteX1" y="connsiteY1"/>
                </a:cxn>
              </a:cxnLst>
              <a:rect l="l" t="t" r="r" b="b"/>
              <a:pathLst>
                <a:path w="675382" h="91440">
                  <a:moveTo>
                    <a:pt x="0" y="45720"/>
                  </a:moveTo>
                  <a:lnTo>
                    <a:pt x="675382" y="45720"/>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49943" tIns="21610" rIns="249941" bIns="21611" numCol="1" spcCol="1270" anchor="ctr" anchorCtr="0">
              <a:noAutofit/>
            </a:bodyPr>
            <a:lstStyle/>
            <a:p>
              <a:pPr defTabSz="166556">
                <a:lnSpc>
                  <a:spcPct val="90000"/>
                </a:lnSpc>
                <a:spcAft>
                  <a:spcPct val="35000"/>
                </a:spcAft>
              </a:pPr>
              <a:endParaRPr lang="zh-CN" altLang="en-US" sz="375" dirty="0">
                <a:latin typeface="Source Han Sans CN Medium" panose="020B0500000000000000" pitchFamily="34" charset="-128"/>
                <a:ea typeface="Source Han Sans CN Medium" panose="020B0500000000000000" pitchFamily="34" charset="-128"/>
              </a:endParaRPr>
            </a:p>
          </p:txBody>
        </p:sp>
        <p:sp>
          <p:nvSpPr>
            <p:cNvPr id="155" name="任意多边形: 形状 6">
              <a:extLst>
                <a:ext uri="{FF2B5EF4-FFF2-40B4-BE49-F238E27FC236}">
                  <a16:creationId xmlns:a16="http://schemas.microsoft.com/office/drawing/2014/main" id="{0E4B9C3A-1CF7-40D9-84AA-8C265936067E}"/>
                </a:ext>
              </a:extLst>
            </p:cNvPr>
            <p:cNvSpPr/>
            <p:nvPr/>
          </p:nvSpPr>
          <p:spPr>
            <a:xfrm>
              <a:off x="4706082" y="1460560"/>
              <a:ext cx="675382" cy="1286933"/>
            </a:xfrm>
            <a:custGeom>
              <a:avLst/>
              <a:gdLst>
                <a:gd name="connsiteX0" fmla="*/ 0 w 675382"/>
                <a:gd name="connsiteY0" fmla="*/ 1286933 h 1286933"/>
                <a:gd name="connsiteX1" fmla="*/ 337691 w 675382"/>
                <a:gd name="connsiteY1" fmla="*/ 1286933 h 1286933"/>
                <a:gd name="connsiteX2" fmla="*/ 337691 w 675382"/>
                <a:gd name="connsiteY2" fmla="*/ 0 h 1286933"/>
                <a:gd name="connsiteX3" fmla="*/ 675382 w 675382"/>
                <a:gd name="connsiteY3" fmla="*/ 0 h 1286933"/>
              </a:gdLst>
              <a:ahLst/>
              <a:cxnLst>
                <a:cxn ang="0">
                  <a:pos x="connsiteX0" y="connsiteY0"/>
                </a:cxn>
                <a:cxn ang="0">
                  <a:pos x="connsiteX1" y="connsiteY1"/>
                </a:cxn>
                <a:cxn ang="0">
                  <a:pos x="connsiteX2" y="connsiteY2"/>
                </a:cxn>
                <a:cxn ang="0">
                  <a:pos x="connsiteX3" y="connsiteY3"/>
                </a:cxn>
              </a:cxnLst>
              <a:rect l="l" t="t" r="r" b="b"/>
              <a:pathLst>
                <a:path w="675382" h="1286933">
                  <a:moveTo>
                    <a:pt x="0" y="1286933"/>
                  </a:moveTo>
                  <a:lnTo>
                    <a:pt x="337691" y="1286933"/>
                  </a:lnTo>
                  <a:lnTo>
                    <a:pt x="337691" y="0"/>
                  </a:lnTo>
                  <a:lnTo>
                    <a:pt x="675382" y="0"/>
                  </a:lnTo>
                </a:path>
              </a:pathLst>
            </a:custGeom>
            <a:noFill/>
            <a:ln>
              <a:solidFill>
                <a:schemeClr val="tx1">
                  <a:lumMod val="50000"/>
                  <a:lumOff val="50000"/>
                </a:schemeClr>
              </a:solidFill>
              <a:tailEnd type="triangle" w="med" len="lg"/>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35366" tIns="455007" rIns="235365" bIns="455007" numCol="1" spcCol="1270" anchor="ctr" anchorCtr="0">
              <a:noAutofit/>
            </a:bodyPr>
            <a:lstStyle/>
            <a:p>
              <a:pPr defTabSz="166556">
                <a:lnSpc>
                  <a:spcPct val="90000"/>
                </a:lnSpc>
                <a:spcAft>
                  <a:spcPct val="35000"/>
                </a:spcAft>
              </a:pPr>
              <a:endParaRPr lang="zh-CN" altLang="en-US" sz="375" dirty="0">
                <a:latin typeface="Source Han Sans CN Medium" panose="020B0500000000000000" pitchFamily="34" charset="-128"/>
                <a:ea typeface="Source Han Sans CN Medium" panose="020B0500000000000000" pitchFamily="34" charset="-128"/>
              </a:endParaRPr>
            </a:p>
          </p:txBody>
        </p:sp>
      </p:grpSp>
      <p:sp>
        <p:nvSpPr>
          <p:cNvPr id="156" name="矩形: 圆角 7">
            <a:extLst>
              <a:ext uri="{FF2B5EF4-FFF2-40B4-BE49-F238E27FC236}">
                <a16:creationId xmlns:a16="http://schemas.microsoft.com/office/drawing/2014/main" id="{C8C09C65-9561-4F64-B7CA-A95ABF699F30}"/>
              </a:ext>
            </a:extLst>
          </p:cNvPr>
          <p:cNvSpPr/>
          <p:nvPr/>
        </p:nvSpPr>
        <p:spPr>
          <a:xfrm>
            <a:off x="3662363" y="894545"/>
            <a:ext cx="1519238" cy="674492"/>
          </a:xfrm>
          <a:prstGeom prst="roundRect">
            <a:avLst/>
          </a:prstGeom>
          <a:solidFill>
            <a:schemeClr val="accent2"/>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Xuất</a:t>
            </a:r>
            <a:r>
              <a:rPr lang="en-US" altLang="zh-CN"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xứ</a:t>
            </a:r>
            <a:endParaRPr lang="zh-CN" altLang="en-US"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57" name="矩形: 圆角 8">
            <a:extLst>
              <a:ext uri="{FF2B5EF4-FFF2-40B4-BE49-F238E27FC236}">
                <a16:creationId xmlns:a16="http://schemas.microsoft.com/office/drawing/2014/main" id="{151F28A9-D2C7-4658-9483-F4E0638353B0}"/>
              </a:ext>
            </a:extLst>
          </p:cNvPr>
          <p:cNvSpPr/>
          <p:nvPr/>
        </p:nvSpPr>
        <p:spPr>
          <a:xfrm>
            <a:off x="3662363" y="1742042"/>
            <a:ext cx="1519238" cy="674492"/>
          </a:xfrm>
          <a:prstGeom prst="roundRect">
            <a:avLst/>
          </a:prstGeom>
          <a:solidFill>
            <a:schemeClr val="accent2"/>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Thể</a:t>
            </a:r>
            <a:r>
              <a:rPr lang="en-US" altLang="zh-CN"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loại</a:t>
            </a:r>
            <a:endParaRPr lang="zh-CN" altLang="en-US"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58" name="矩形: 圆角 9">
            <a:extLst>
              <a:ext uri="{FF2B5EF4-FFF2-40B4-BE49-F238E27FC236}">
                <a16:creationId xmlns:a16="http://schemas.microsoft.com/office/drawing/2014/main" id="{A0304524-6646-4C10-B2FE-C3A40733CB87}"/>
              </a:ext>
            </a:extLst>
          </p:cNvPr>
          <p:cNvSpPr/>
          <p:nvPr/>
        </p:nvSpPr>
        <p:spPr>
          <a:xfrm>
            <a:off x="3662363" y="2589540"/>
            <a:ext cx="1519238" cy="674492"/>
          </a:xfrm>
          <a:prstGeom prst="roundRect">
            <a:avLst/>
          </a:prstGeom>
          <a:solidFill>
            <a:schemeClr val="accent2"/>
          </a:solidFill>
          <a:ln w="50800">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Bố</a:t>
            </a:r>
            <a:r>
              <a:rPr lang="en-US" altLang="zh-CN"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cục</a:t>
            </a:r>
            <a:endParaRPr lang="zh-CN" altLang="en-US" sz="28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59" name="矩形 158">
            <a:extLst>
              <a:ext uri="{FF2B5EF4-FFF2-40B4-BE49-F238E27FC236}">
                <a16:creationId xmlns:a16="http://schemas.microsoft.com/office/drawing/2014/main" id="{B75C2E40-F567-4A7E-8A18-B676692BCF17}"/>
              </a:ext>
            </a:extLst>
          </p:cNvPr>
          <p:cNvSpPr/>
          <p:nvPr/>
        </p:nvSpPr>
        <p:spPr>
          <a:xfrm>
            <a:off x="5324222" y="970181"/>
            <a:ext cx="3819778"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đăng trên khoahoc.tv </a:t>
            </a:r>
            <a:endParaRPr lang="zh-CN" altLang="en-US" sz="280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60" name="矩形 159">
            <a:extLst>
              <a:ext uri="{FF2B5EF4-FFF2-40B4-BE49-F238E27FC236}">
                <a16:creationId xmlns:a16="http://schemas.microsoft.com/office/drawing/2014/main" id="{89A88BCE-4B63-4EDE-BD01-E5605665ED27}"/>
              </a:ext>
            </a:extLst>
          </p:cNvPr>
          <p:cNvSpPr/>
          <p:nvPr/>
        </p:nvSpPr>
        <p:spPr>
          <a:xfrm>
            <a:off x="5324222" y="1848178"/>
            <a:ext cx="2961580"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văn bản thông tin </a:t>
            </a:r>
            <a:endParaRPr lang="en-VN" sz="2800" dirty="0">
              <a:latin typeface="Times New Roman" panose="02020603050405020304" pitchFamily="18" charset="0"/>
              <a:cs typeface="Times New Roman" panose="02020603050405020304" pitchFamily="18" charset="0"/>
            </a:endParaRPr>
          </a:p>
        </p:txBody>
      </p:sp>
      <p:sp>
        <p:nvSpPr>
          <p:cNvPr id="161" name="矩形 160">
            <a:extLst>
              <a:ext uri="{FF2B5EF4-FFF2-40B4-BE49-F238E27FC236}">
                <a16:creationId xmlns:a16="http://schemas.microsoft.com/office/drawing/2014/main" id="{36E3A16F-0CD3-418A-A139-7FA268C4877C}"/>
              </a:ext>
            </a:extLst>
          </p:cNvPr>
          <p:cNvSpPr/>
          <p:nvPr/>
        </p:nvSpPr>
        <p:spPr>
          <a:xfrm>
            <a:off x="5371392" y="2592232"/>
            <a:ext cx="3620208" cy="2246769"/>
          </a:xfrm>
          <a:prstGeom prst="rect">
            <a:avLst/>
          </a:prstGeom>
        </p:spPr>
        <p:txBody>
          <a:bodyPr wrap="square">
            <a:spAutoFit/>
          </a:bodyPr>
          <a:lstStyle/>
          <a:p>
            <a:pPr algn="just"/>
            <a:r>
              <a:rPr lang="vi-VN" sz="2800" b="1" i="1" dirty="0">
                <a:latin typeface="Times New Roman" panose="02020603050405020304" pitchFamily="18" charset="0"/>
                <a:cs typeface="Times New Roman" panose="02020603050405020304" pitchFamily="18" charset="0"/>
              </a:rPr>
              <a:t>+ Phần 1</a:t>
            </a:r>
            <a:r>
              <a:rPr lang="vi-VN" sz="2800" dirty="0">
                <a:latin typeface="Times New Roman" panose="02020603050405020304" pitchFamily="18" charset="0"/>
                <a:cs typeface="Times New Roman" panose="02020603050405020304" pitchFamily="18" charset="0"/>
              </a:rPr>
              <a:t> (từ đầu đến “hơn bao giờ hết”): Giới thiệu chung</a:t>
            </a:r>
            <a:endParaRPr lang="en-VN" sz="2800" dirty="0">
              <a:latin typeface="Times New Roman" panose="02020603050405020304" pitchFamily="18" charset="0"/>
              <a:cs typeface="Times New Roman" panose="02020603050405020304" pitchFamily="18" charset="0"/>
            </a:endParaRPr>
          </a:p>
          <a:p>
            <a:pPr algn="just"/>
            <a:r>
              <a:rPr lang="vi-VN" sz="2800" b="1" i="1" dirty="0">
                <a:latin typeface="Times New Roman" panose="02020603050405020304" pitchFamily="18" charset="0"/>
                <a:cs typeface="Times New Roman" panose="02020603050405020304" pitchFamily="18" charset="0"/>
              </a:rPr>
              <a:t>+ Phần 2</a:t>
            </a:r>
            <a:r>
              <a:rPr lang="vi-VN" sz="2800" dirty="0">
                <a:latin typeface="Times New Roman" panose="02020603050405020304" pitchFamily="18" charset="0"/>
                <a:cs typeface="Times New Roman" panose="02020603050405020304" pitchFamily="18" charset="0"/>
              </a:rPr>
              <a:t> (còn lại): Liệt kê các phát minh </a:t>
            </a:r>
            <a:endParaRPr lang="zh-CN" altLang="en-US" sz="2800" dirty="0">
              <a:solidFill>
                <a:schemeClr val="bg1">
                  <a:lumMod val="50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4" name="TextBox 13">
            <a:extLst>
              <a:ext uri="{FF2B5EF4-FFF2-40B4-BE49-F238E27FC236}">
                <a16:creationId xmlns:a16="http://schemas.microsoft.com/office/drawing/2014/main" id="{72073B11-0D40-5943-A86E-5695B2BDDDEA}"/>
              </a:ext>
            </a:extLst>
          </p:cNvPr>
          <p:cNvSpPr txBox="1"/>
          <p:nvPr/>
        </p:nvSpPr>
        <p:spPr>
          <a:xfrm>
            <a:off x="152400" y="0"/>
            <a:ext cx="2133600" cy="742950"/>
          </a:xfrm>
          <a:prstGeom prst="rect">
            <a:avLst/>
          </a:prstGeom>
          <a:solidFill>
            <a:schemeClr val="bg1"/>
          </a:solidFill>
        </p:spPr>
        <p:txBody>
          <a:bodyPr wrap="square" rtlCol="0">
            <a:spAutoFit/>
          </a:bodyPr>
          <a:lstStyle/>
          <a:p>
            <a:endParaRPr lang="en-VN" dirty="0"/>
          </a:p>
        </p:txBody>
      </p:sp>
      <p:pic>
        <p:nvPicPr>
          <p:cNvPr id="3" name="Picture 2" descr="A picture containing text, vector graphics&#10;&#10;Description automatically generated">
            <a:extLst>
              <a:ext uri="{FF2B5EF4-FFF2-40B4-BE49-F238E27FC236}">
                <a16:creationId xmlns:a16="http://schemas.microsoft.com/office/drawing/2014/main" id="{49ABE685-A69C-C54E-9405-FE08A59932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09600" y="2907329"/>
            <a:ext cx="3152308" cy="2095500"/>
          </a:xfrm>
          <a:prstGeom prst="rect">
            <a:avLst/>
          </a:prstGeom>
        </p:spPr>
      </p:pic>
      <p:sp>
        <p:nvSpPr>
          <p:cNvPr id="151" name="矩形: 圆角 2">
            <a:extLst>
              <a:ext uri="{FF2B5EF4-FFF2-40B4-BE49-F238E27FC236}">
                <a16:creationId xmlns:a16="http://schemas.microsoft.com/office/drawing/2014/main" id="{0F983439-4111-4D97-AA12-4AA2DBA3714F}"/>
              </a:ext>
            </a:extLst>
          </p:cNvPr>
          <p:cNvSpPr/>
          <p:nvPr/>
        </p:nvSpPr>
        <p:spPr>
          <a:xfrm>
            <a:off x="512844" y="1047751"/>
            <a:ext cx="2133599" cy="1706030"/>
          </a:xfrm>
          <a:prstGeom prst="roundRect">
            <a:avLst/>
          </a:prstGeom>
          <a:solidFill>
            <a:schemeClr val="accent1"/>
          </a:solidFill>
          <a:ln w="50800">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b.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Tìm</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hiểu</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chung</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về</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văn</a:t>
            </a:r>
            <a:r>
              <a:rPr lang="en-US" altLang="zh-CN"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rPr>
              <a:t>bản</a:t>
            </a:r>
            <a:endParaRPr lang="zh-CN" altLang="en-US" sz="2800" b="1"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41567638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
                                        <p:tgtEl>
                                          <p:spTgt spid="151"/>
                                        </p:tgtEl>
                                      </p:cBhvr>
                                    </p:animEffect>
                                  </p:childTnLst>
                                </p:cTn>
                              </p:par>
                              <p:par>
                                <p:cTn id="8" presetID="35" presetClass="path" presetSubtype="0" decel="100000" fill="hold" grpId="1" nodeType="withEffect">
                                  <p:stCondLst>
                                    <p:cond delay="750"/>
                                  </p:stCondLst>
                                  <p:childTnLst>
                                    <p:animMotion origin="layout" path="M -0.00065 -0.00232 L -0.13307 -0.00348 " pathEditMode="relative" rAng="0" ptsTypes="AA">
                                      <p:cBhvr>
                                        <p:cTn id="9" dur="1000" spd="-100000" fill="hold"/>
                                        <p:tgtEl>
                                          <p:spTgt spid="151"/>
                                        </p:tgtEl>
                                        <p:attrNameLst>
                                          <p:attrName>ppt_x</p:attrName>
                                          <p:attrName>ppt_y</p:attrName>
                                        </p:attrNameLst>
                                      </p:cBhvr>
                                      <p:rCtr x="-6628" y="-69"/>
                                    </p:animMotion>
                                  </p:childTnLst>
                                </p:cTn>
                              </p:par>
                              <p:par>
                                <p:cTn id="10" presetID="22" presetClass="entr" presetSubtype="8" fill="hold" nodeType="withEffect">
                                  <p:stCondLst>
                                    <p:cond delay="1500"/>
                                  </p:stCondLst>
                                  <p:childTnLst>
                                    <p:set>
                                      <p:cBhvr>
                                        <p:cTn id="11" dur="1" fill="hold">
                                          <p:stCondLst>
                                            <p:cond delay="0"/>
                                          </p:stCondLst>
                                        </p:cTn>
                                        <p:tgtEl>
                                          <p:spTgt spid="152"/>
                                        </p:tgtEl>
                                        <p:attrNameLst>
                                          <p:attrName>style.visibility</p:attrName>
                                        </p:attrNameLst>
                                      </p:cBhvr>
                                      <p:to>
                                        <p:strVal val="visible"/>
                                      </p:to>
                                    </p:set>
                                    <p:animEffect transition="in" filter="wipe(left)">
                                      <p:cBhvr>
                                        <p:cTn id="12" dur="500"/>
                                        <p:tgtEl>
                                          <p:spTgt spid="152"/>
                                        </p:tgtEl>
                                      </p:cBhvr>
                                    </p:animEffect>
                                  </p:childTnLst>
                                </p:cTn>
                              </p:par>
                              <p:par>
                                <p:cTn id="13" presetID="10" presetClass="entr" presetSubtype="0" fill="hold" grpId="0" nodeType="withEffect">
                                  <p:stCondLst>
                                    <p:cond delay="175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500"/>
                                        <p:tgtEl>
                                          <p:spTgt spid="156"/>
                                        </p:tgtEl>
                                      </p:cBhvr>
                                    </p:animEffect>
                                  </p:childTnLst>
                                </p:cTn>
                              </p:par>
                              <p:par>
                                <p:cTn id="16" presetID="63" presetClass="path" presetSubtype="0" decel="100000" fill="hold" grpId="1" nodeType="withEffect">
                                  <p:stCondLst>
                                    <p:cond delay="1750"/>
                                  </p:stCondLst>
                                  <p:childTnLst>
                                    <p:animMotion origin="layout" path="M -4.58333E-6 -3.7037E-6 L 0.1125 -0.00023 " pathEditMode="relative" rAng="0" ptsTypes="AA">
                                      <p:cBhvr>
                                        <p:cTn id="17" dur="1000" spd="-100000" fill="hold"/>
                                        <p:tgtEl>
                                          <p:spTgt spid="156"/>
                                        </p:tgtEl>
                                        <p:attrNameLst>
                                          <p:attrName>ppt_x</p:attrName>
                                          <p:attrName>ppt_y</p:attrName>
                                        </p:attrNameLst>
                                      </p:cBhvr>
                                      <p:rCtr x="5625" y="-23"/>
                                    </p:animMotion>
                                  </p:childTnLst>
                                </p:cTn>
                              </p:par>
                              <p:par>
                                <p:cTn id="18" presetID="10" presetClass="entr" presetSubtype="0" fill="hold" grpId="0" nodeType="withEffect">
                                  <p:stCondLst>
                                    <p:cond delay="1850"/>
                                  </p:stCondLst>
                                  <p:childTnLst>
                                    <p:set>
                                      <p:cBhvr>
                                        <p:cTn id="19" dur="1" fill="hold">
                                          <p:stCondLst>
                                            <p:cond delay="0"/>
                                          </p:stCondLst>
                                        </p:cTn>
                                        <p:tgtEl>
                                          <p:spTgt spid="157"/>
                                        </p:tgtEl>
                                        <p:attrNameLst>
                                          <p:attrName>style.visibility</p:attrName>
                                        </p:attrNameLst>
                                      </p:cBhvr>
                                      <p:to>
                                        <p:strVal val="visible"/>
                                      </p:to>
                                    </p:set>
                                    <p:animEffect transition="in" filter="fade">
                                      <p:cBhvr>
                                        <p:cTn id="20" dur="500"/>
                                        <p:tgtEl>
                                          <p:spTgt spid="157"/>
                                        </p:tgtEl>
                                      </p:cBhvr>
                                    </p:animEffect>
                                  </p:childTnLst>
                                </p:cTn>
                              </p:par>
                              <p:par>
                                <p:cTn id="21" presetID="63" presetClass="path" presetSubtype="0" decel="100000" fill="hold" grpId="1" nodeType="withEffect">
                                  <p:stCondLst>
                                    <p:cond delay="1850"/>
                                  </p:stCondLst>
                                  <p:childTnLst>
                                    <p:animMotion origin="layout" path="M -4.58333E-6 1.48148E-6 L 0.1125 -0.00023 " pathEditMode="relative" rAng="0" ptsTypes="AA">
                                      <p:cBhvr>
                                        <p:cTn id="22" dur="1000" spd="-100000" fill="hold"/>
                                        <p:tgtEl>
                                          <p:spTgt spid="157"/>
                                        </p:tgtEl>
                                        <p:attrNameLst>
                                          <p:attrName>ppt_x</p:attrName>
                                          <p:attrName>ppt_y</p:attrName>
                                        </p:attrNameLst>
                                      </p:cBhvr>
                                      <p:rCtr x="5625" y="-23"/>
                                    </p:animMotion>
                                  </p:childTnLst>
                                </p:cTn>
                              </p:par>
                              <p:par>
                                <p:cTn id="23" presetID="10" presetClass="entr" presetSubtype="0" fill="hold" grpId="0" nodeType="withEffect">
                                  <p:stCondLst>
                                    <p:cond delay="1950"/>
                                  </p:stCondLst>
                                  <p:childTnLst>
                                    <p:set>
                                      <p:cBhvr>
                                        <p:cTn id="24" dur="1" fill="hold">
                                          <p:stCondLst>
                                            <p:cond delay="0"/>
                                          </p:stCondLst>
                                        </p:cTn>
                                        <p:tgtEl>
                                          <p:spTgt spid="158"/>
                                        </p:tgtEl>
                                        <p:attrNameLst>
                                          <p:attrName>style.visibility</p:attrName>
                                        </p:attrNameLst>
                                      </p:cBhvr>
                                      <p:to>
                                        <p:strVal val="visible"/>
                                      </p:to>
                                    </p:set>
                                    <p:animEffect transition="in" filter="fade">
                                      <p:cBhvr>
                                        <p:cTn id="25" dur="500"/>
                                        <p:tgtEl>
                                          <p:spTgt spid="158"/>
                                        </p:tgtEl>
                                      </p:cBhvr>
                                    </p:animEffect>
                                  </p:childTnLst>
                                </p:cTn>
                              </p:par>
                              <p:par>
                                <p:cTn id="26" presetID="63" presetClass="path" presetSubtype="0" decel="100000" fill="hold" grpId="1" nodeType="withEffect">
                                  <p:stCondLst>
                                    <p:cond delay="1950"/>
                                  </p:stCondLst>
                                  <p:childTnLst>
                                    <p:animMotion origin="layout" path="M -4.58333E-6 -1.85185E-6 L 0.1125 -0.00023 " pathEditMode="relative" rAng="0" ptsTypes="AA">
                                      <p:cBhvr>
                                        <p:cTn id="27" dur="1000" spd="-100000" fill="hold"/>
                                        <p:tgtEl>
                                          <p:spTgt spid="158"/>
                                        </p:tgtEl>
                                        <p:attrNameLst>
                                          <p:attrName>ppt_x</p:attrName>
                                          <p:attrName>ppt_y</p:attrName>
                                        </p:attrNameLst>
                                      </p:cBhvr>
                                      <p:rCtr x="5625" y="-23"/>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9"/>
                                        </p:tgtEl>
                                        <p:attrNameLst>
                                          <p:attrName>style.visibility</p:attrName>
                                        </p:attrNameLst>
                                      </p:cBhvr>
                                      <p:to>
                                        <p:strVal val="visible"/>
                                      </p:to>
                                    </p:set>
                                    <p:animEffect transition="in" filter="fade">
                                      <p:cBhvr>
                                        <p:cTn id="32" dur="500"/>
                                        <p:tgtEl>
                                          <p:spTgt spid="1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fade">
                                      <p:cBhvr>
                                        <p:cTn id="37" dur="500"/>
                                        <p:tgtEl>
                                          <p:spTgt spid="1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fade">
                                      <p:cBhvr>
                                        <p:cTn id="42"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p:bldP spid="156" grpId="1" animBg="1"/>
      <p:bldP spid="157" grpId="0" animBg="1"/>
      <p:bldP spid="157" grpId="1" animBg="1"/>
      <p:bldP spid="158" grpId="0" animBg="1"/>
      <p:bldP spid="158" grpId="1" animBg="1"/>
      <p:bldP spid="159" grpId="0"/>
      <p:bldP spid="160" grpId="0"/>
      <p:bldP spid="161" grpId="0"/>
      <p:bldP spid="151" grpId="0" animBg="1"/>
      <p:bldP spid="15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32499" y="1905526"/>
            <a:ext cx="1053494"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II.</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3990195"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Đọc</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hiểu</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văn</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bản</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726125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BD4F5A3-849C-9F47-B9AE-E734F373B5BF}"/>
              </a:ext>
            </a:extLst>
          </p:cNvPr>
          <p:cNvSpPr/>
          <p:nvPr/>
        </p:nvSpPr>
        <p:spPr>
          <a:xfrm>
            <a:off x="228600" y="209550"/>
            <a:ext cx="8686800" cy="4724400"/>
          </a:xfrm>
          <a:prstGeom prst="roundRect">
            <a:avLst>
              <a:gd name="adj" fmla="val 75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descr="A toy doll holding a baseball bat&#10;&#10;Description automatically generated with medium confidence">
            <a:extLst>
              <a:ext uri="{FF2B5EF4-FFF2-40B4-BE49-F238E27FC236}">
                <a16:creationId xmlns:a16="http://schemas.microsoft.com/office/drawing/2014/main" id="{81990B87-DF95-3744-8818-60F69A8B2D00}"/>
              </a:ext>
            </a:extLst>
          </p:cNvPr>
          <p:cNvPicPr>
            <a:picLocks noChangeAspect="1"/>
          </p:cNvPicPr>
          <p:nvPr/>
        </p:nvPicPr>
        <p:blipFill rotWithShape="1">
          <a:blip r:embed="rId3">
            <a:extLst>
              <a:ext uri="{28A0092B-C50C-407E-A947-70E740481C1C}">
                <a14:useLocalDpi xmlns:a14="http://schemas.microsoft.com/office/drawing/2010/main" val="0"/>
              </a:ext>
            </a:extLst>
          </a:blip>
          <a:srcRect b="10417"/>
          <a:stretch/>
        </p:blipFill>
        <p:spPr>
          <a:xfrm>
            <a:off x="3886200" y="-704850"/>
            <a:ext cx="6193465" cy="5548313"/>
          </a:xfrm>
          <a:prstGeom prst="rect">
            <a:avLst/>
          </a:prstGeom>
        </p:spPr>
      </p:pic>
      <p:sp>
        <p:nvSpPr>
          <p:cNvPr id="5" name="Rectangle 4">
            <a:extLst>
              <a:ext uri="{FF2B5EF4-FFF2-40B4-BE49-F238E27FC236}">
                <a16:creationId xmlns:a16="http://schemas.microsoft.com/office/drawing/2014/main" id="{CBD9C5D2-AB02-944F-AA1E-25A3EAE41E15}"/>
              </a:ext>
            </a:extLst>
          </p:cNvPr>
          <p:cNvSpPr/>
          <p:nvPr/>
        </p:nvSpPr>
        <p:spPr>
          <a:xfrm>
            <a:off x="685800" y="409491"/>
            <a:ext cx="4724400" cy="4324517"/>
          </a:xfrm>
          <a:prstGeom prst="rect">
            <a:avLst/>
          </a:prstGeom>
        </p:spPr>
        <p:txBody>
          <a:bodyPr wrap="square">
            <a:spAutoFit/>
          </a:bodyPr>
          <a:lstStyle/>
          <a:p>
            <a:pPr algn="ctr">
              <a:lnSpc>
                <a:spcPct val="115000"/>
              </a:lnSpc>
              <a:spcBef>
                <a:spcPts val="600"/>
              </a:spcBef>
              <a:spcAft>
                <a:spcPts val="600"/>
              </a:spcAft>
            </a:pPr>
            <a:r>
              <a:rPr lang="vi-VN" sz="2800" b="1" dirty="0">
                <a:solidFill>
                  <a:srgbClr val="000000"/>
                </a:solidFill>
                <a:latin typeface="Times New Roman" panose="02020603050405020304" pitchFamily="18" charset="0"/>
                <a:ea typeface="Times New Roman" panose="02020603050405020304" pitchFamily="18" charset="0"/>
              </a:rPr>
              <a:t>Thảo luận nhóm</a:t>
            </a:r>
          </a:p>
          <a:p>
            <a:pPr algn="just">
              <a:lnSpc>
                <a:spcPct val="115000"/>
              </a:lnSpc>
              <a:spcBef>
                <a:spcPts val="600"/>
              </a:spcBef>
              <a:spcAft>
                <a:spcPts val="600"/>
              </a:spcAft>
            </a:pPr>
            <a:r>
              <a:rPr lang="vi-VN" sz="2800" dirty="0">
                <a:solidFill>
                  <a:srgbClr val="000000"/>
                </a:solidFill>
                <a:latin typeface="Times New Roman" panose="02020603050405020304" pitchFamily="18" charset="0"/>
                <a:ea typeface="Times New Roman" panose="02020603050405020304" pitchFamily="18" charset="0"/>
              </a:rPr>
              <a:t>1. Nội dung chính của đoạn mở đầu là gì?</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800" dirty="0">
                <a:solidFill>
                  <a:srgbClr val="000000"/>
                </a:solidFill>
                <a:latin typeface="Times New Roman" panose="02020603050405020304" pitchFamily="18" charset="0"/>
                <a:ea typeface="Times New Roman" panose="02020603050405020304" pitchFamily="18" charset="0"/>
              </a:rPr>
              <a:t>2. Những từ nào được đưa vào dấu ngoặc kép, giải thích nghĩa của các từ đó và nêu công dụng của dấu ngoặc kép được sử dụng trong trường hợp này?</a:t>
            </a:r>
            <a:endParaRPr lang="en-VN"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13462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448050" y="1387008"/>
            <a:ext cx="2309535" cy="2919484"/>
            <a:chOff x="4597400" y="1849343"/>
            <a:chExt cx="3079380" cy="3892645"/>
          </a:xfrm>
        </p:grpSpPr>
        <p:sp>
          <p:nvSpPr>
            <p:cNvPr id="10" name="Freeform 5"/>
            <p:cNvSpPr>
              <a:spLocks noEditPoints="1"/>
            </p:cNvSpPr>
            <p:nvPr/>
          </p:nvSpPr>
          <p:spPr bwMode="auto">
            <a:xfrm>
              <a:off x="7046542" y="1849343"/>
              <a:ext cx="630238" cy="584200"/>
            </a:xfrm>
            <a:custGeom>
              <a:avLst/>
              <a:gdLst>
                <a:gd name="T0" fmla="*/ 40 w 191"/>
                <a:gd name="T1" fmla="*/ 94 h 177"/>
                <a:gd name="T2" fmla="*/ 0 w 191"/>
                <a:gd name="T3" fmla="*/ 94 h 177"/>
                <a:gd name="T4" fmla="*/ 0 w 191"/>
                <a:gd name="T5" fmla="*/ 0 h 177"/>
                <a:gd name="T6" fmla="*/ 87 w 191"/>
                <a:gd name="T7" fmla="*/ 0 h 177"/>
                <a:gd name="T8" fmla="*/ 87 w 191"/>
                <a:gd name="T9" fmla="*/ 101 h 177"/>
                <a:gd name="T10" fmla="*/ 77 w 191"/>
                <a:gd name="T11" fmla="*/ 144 h 177"/>
                <a:gd name="T12" fmla="*/ 35 w 191"/>
                <a:gd name="T13" fmla="*/ 173 h 177"/>
                <a:gd name="T14" fmla="*/ 0 w 191"/>
                <a:gd name="T15" fmla="*/ 177 h 177"/>
                <a:gd name="T16" fmla="*/ 0 w 191"/>
                <a:gd name="T17" fmla="*/ 136 h 177"/>
                <a:gd name="T18" fmla="*/ 31 w 191"/>
                <a:gd name="T19" fmla="*/ 128 h 177"/>
                <a:gd name="T20" fmla="*/ 40 w 191"/>
                <a:gd name="T21" fmla="*/ 103 h 177"/>
                <a:gd name="T22" fmla="*/ 40 w 191"/>
                <a:gd name="T23" fmla="*/ 94 h 177"/>
                <a:gd name="T24" fmla="*/ 144 w 191"/>
                <a:gd name="T25" fmla="*/ 94 h 177"/>
                <a:gd name="T26" fmla="*/ 104 w 191"/>
                <a:gd name="T27" fmla="*/ 94 h 177"/>
                <a:gd name="T28" fmla="*/ 104 w 191"/>
                <a:gd name="T29" fmla="*/ 0 h 177"/>
                <a:gd name="T30" fmla="*/ 191 w 191"/>
                <a:gd name="T31" fmla="*/ 0 h 177"/>
                <a:gd name="T32" fmla="*/ 191 w 191"/>
                <a:gd name="T33" fmla="*/ 101 h 177"/>
                <a:gd name="T34" fmla="*/ 180 w 191"/>
                <a:gd name="T35" fmla="*/ 144 h 177"/>
                <a:gd name="T36" fmla="*/ 139 w 191"/>
                <a:gd name="T37" fmla="*/ 173 h 177"/>
                <a:gd name="T38" fmla="*/ 104 w 191"/>
                <a:gd name="T39" fmla="*/ 177 h 177"/>
                <a:gd name="T40" fmla="*/ 104 w 191"/>
                <a:gd name="T41" fmla="*/ 136 h 177"/>
                <a:gd name="T42" fmla="*/ 135 w 191"/>
                <a:gd name="T43" fmla="*/ 128 h 177"/>
                <a:gd name="T44" fmla="*/ 144 w 191"/>
                <a:gd name="T45" fmla="*/ 103 h 177"/>
                <a:gd name="T46" fmla="*/ 144 w 191"/>
                <a:gd name="T47" fmla="*/ 9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177">
                  <a:moveTo>
                    <a:pt x="40" y="94"/>
                  </a:moveTo>
                  <a:cubicBezTo>
                    <a:pt x="0" y="94"/>
                    <a:pt x="0" y="94"/>
                    <a:pt x="0" y="94"/>
                  </a:cubicBezTo>
                  <a:cubicBezTo>
                    <a:pt x="0" y="0"/>
                    <a:pt x="0" y="0"/>
                    <a:pt x="0" y="0"/>
                  </a:cubicBezTo>
                  <a:cubicBezTo>
                    <a:pt x="87" y="0"/>
                    <a:pt x="87" y="0"/>
                    <a:pt x="87" y="0"/>
                  </a:cubicBezTo>
                  <a:cubicBezTo>
                    <a:pt x="87" y="101"/>
                    <a:pt x="87" y="101"/>
                    <a:pt x="87" y="101"/>
                  </a:cubicBezTo>
                  <a:cubicBezTo>
                    <a:pt x="87" y="119"/>
                    <a:pt x="84" y="134"/>
                    <a:pt x="77" y="144"/>
                  </a:cubicBezTo>
                  <a:cubicBezTo>
                    <a:pt x="66" y="159"/>
                    <a:pt x="53" y="168"/>
                    <a:pt x="35" y="173"/>
                  </a:cubicBezTo>
                  <a:cubicBezTo>
                    <a:pt x="28" y="175"/>
                    <a:pt x="16" y="176"/>
                    <a:pt x="0" y="177"/>
                  </a:cubicBezTo>
                  <a:cubicBezTo>
                    <a:pt x="0" y="136"/>
                    <a:pt x="0" y="136"/>
                    <a:pt x="0" y="136"/>
                  </a:cubicBezTo>
                  <a:cubicBezTo>
                    <a:pt x="15" y="136"/>
                    <a:pt x="25" y="133"/>
                    <a:pt x="31" y="128"/>
                  </a:cubicBezTo>
                  <a:cubicBezTo>
                    <a:pt x="37" y="123"/>
                    <a:pt x="40" y="115"/>
                    <a:pt x="40" y="103"/>
                  </a:cubicBezTo>
                  <a:cubicBezTo>
                    <a:pt x="40" y="101"/>
                    <a:pt x="40" y="98"/>
                    <a:pt x="40" y="94"/>
                  </a:cubicBezTo>
                  <a:close/>
                  <a:moveTo>
                    <a:pt x="144" y="94"/>
                  </a:moveTo>
                  <a:cubicBezTo>
                    <a:pt x="104" y="94"/>
                    <a:pt x="104" y="94"/>
                    <a:pt x="104" y="94"/>
                  </a:cubicBezTo>
                  <a:cubicBezTo>
                    <a:pt x="104" y="0"/>
                    <a:pt x="104" y="0"/>
                    <a:pt x="104" y="0"/>
                  </a:cubicBezTo>
                  <a:cubicBezTo>
                    <a:pt x="191" y="0"/>
                    <a:pt x="191" y="0"/>
                    <a:pt x="191" y="0"/>
                  </a:cubicBezTo>
                  <a:cubicBezTo>
                    <a:pt x="191" y="101"/>
                    <a:pt x="191" y="101"/>
                    <a:pt x="191" y="101"/>
                  </a:cubicBezTo>
                  <a:cubicBezTo>
                    <a:pt x="191" y="119"/>
                    <a:pt x="187" y="134"/>
                    <a:pt x="180" y="144"/>
                  </a:cubicBezTo>
                  <a:cubicBezTo>
                    <a:pt x="170" y="159"/>
                    <a:pt x="156" y="168"/>
                    <a:pt x="139" y="173"/>
                  </a:cubicBezTo>
                  <a:cubicBezTo>
                    <a:pt x="131" y="175"/>
                    <a:pt x="120" y="176"/>
                    <a:pt x="104" y="177"/>
                  </a:cubicBezTo>
                  <a:cubicBezTo>
                    <a:pt x="104" y="136"/>
                    <a:pt x="104" y="136"/>
                    <a:pt x="104" y="136"/>
                  </a:cubicBezTo>
                  <a:cubicBezTo>
                    <a:pt x="119" y="136"/>
                    <a:pt x="129" y="133"/>
                    <a:pt x="135" y="128"/>
                  </a:cubicBezTo>
                  <a:cubicBezTo>
                    <a:pt x="141" y="123"/>
                    <a:pt x="144" y="115"/>
                    <a:pt x="144" y="103"/>
                  </a:cubicBezTo>
                  <a:cubicBezTo>
                    <a:pt x="144" y="101"/>
                    <a:pt x="144" y="98"/>
                    <a:pt x="144" y="94"/>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zh-CN" altLang="en-US" sz="1350" dirty="0">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11" name="组合 10"/>
            <p:cNvGrpSpPr/>
            <p:nvPr/>
          </p:nvGrpSpPr>
          <p:grpSpPr>
            <a:xfrm>
              <a:off x="4597400" y="1917700"/>
              <a:ext cx="2986088" cy="3824288"/>
              <a:chOff x="4597400" y="1917700"/>
              <a:chExt cx="2986088" cy="3824288"/>
            </a:xfrm>
          </p:grpSpPr>
          <p:sp>
            <p:nvSpPr>
              <p:cNvPr id="12" name="Freeform 6"/>
              <p:cNvSpPr>
                <a:spLocks/>
              </p:cNvSpPr>
              <p:nvPr/>
            </p:nvSpPr>
            <p:spPr bwMode="auto">
              <a:xfrm>
                <a:off x="4597400" y="1917700"/>
                <a:ext cx="2986088" cy="3824288"/>
              </a:xfrm>
              <a:custGeom>
                <a:avLst/>
                <a:gdLst>
                  <a:gd name="T0" fmla="*/ 711 w 904"/>
                  <a:gd name="T1" fmla="*/ 0 h 1160"/>
                  <a:gd name="T2" fmla="*/ 70 w 904"/>
                  <a:gd name="T3" fmla="*/ 0 h 1160"/>
                  <a:gd name="T4" fmla="*/ 0 w 904"/>
                  <a:gd name="T5" fmla="*/ 70 h 1160"/>
                  <a:gd name="T6" fmla="*/ 0 w 904"/>
                  <a:gd name="T7" fmla="*/ 874 h 1160"/>
                  <a:gd name="T8" fmla="*/ 70 w 904"/>
                  <a:gd name="T9" fmla="*/ 944 h 1160"/>
                  <a:gd name="T10" fmla="*/ 677 w 904"/>
                  <a:gd name="T11" fmla="*/ 944 h 1160"/>
                  <a:gd name="T12" fmla="*/ 677 w 904"/>
                  <a:gd name="T13" fmla="*/ 1160 h 1160"/>
                  <a:gd name="T14" fmla="*/ 904 w 904"/>
                  <a:gd name="T15" fmla="*/ 944 h 1160"/>
                  <a:gd name="T16" fmla="*/ 904 w 904"/>
                  <a:gd name="T17" fmla="*/ 944 h 1160"/>
                  <a:gd name="T18" fmla="*/ 904 w 904"/>
                  <a:gd name="T19" fmla="*/ 169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4" h="1160">
                    <a:moveTo>
                      <a:pt x="711" y="0"/>
                    </a:moveTo>
                    <a:cubicBezTo>
                      <a:pt x="70" y="0"/>
                      <a:pt x="70" y="0"/>
                      <a:pt x="70" y="0"/>
                    </a:cubicBezTo>
                    <a:cubicBezTo>
                      <a:pt x="31" y="0"/>
                      <a:pt x="0" y="31"/>
                      <a:pt x="0" y="70"/>
                    </a:cubicBezTo>
                    <a:cubicBezTo>
                      <a:pt x="0" y="874"/>
                      <a:pt x="0" y="874"/>
                      <a:pt x="0" y="874"/>
                    </a:cubicBezTo>
                    <a:cubicBezTo>
                      <a:pt x="0" y="913"/>
                      <a:pt x="31" y="944"/>
                      <a:pt x="70" y="944"/>
                    </a:cubicBezTo>
                    <a:cubicBezTo>
                      <a:pt x="677" y="944"/>
                      <a:pt x="677" y="944"/>
                      <a:pt x="677" y="944"/>
                    </a:cubicBezTo>
                    <a:cubicBezTo>
                      <a:pt x="677" y="1160"/>
                      <a:pt x="677" y="1160"/>
                      <a:pt x="677" y="1160"/>
                    </a:cubicBezTo>
                    <a:cubicBezTo>
                      <a:pt x="904" y="944"/>
                      <a:pt x="904" y="944"/>
                      <a:pt x="904" y="944"/>
                    </a:cubicBezTo>
                    <a:cubicBezTo>
                      <a:pt x="904" y="944"/>
                      <a:pt x="904" y="944"/>
                      <a:pt x="904" y="944"/>
                    </a:cubicBezTo>
                    <a:cubicBezTo>
                      <a:pt x="904" y="169"/>
                      <a:pt x="904" y="169"/>
                      <a:pt x="904" y="169"/>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zh-CN" altLang="en-US" sz="135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
            <p:nvSpPr>
              <p:cNvPr id="13" name="矩形 12"/>
              <p:cNvSpPr/>
              <p:nvPr/>
            </p:nvSpPr>
            <p:spPr>
              <a:xfrm>
                <a:off x="4707228" y="2141443"/>
                <a:ext cx="2529160" cy="2605157"/>
              </a:xfrm>
              <a:prstGeom prst="rect">
                <a:avLst/>
              </a:prstGeom>
            </p:spPr>
            <p:txBody>
              <a:bodyPr wrap="square">
                <a:spAutoFit/>
              </a:bodyPr>
              <a:lstStyle/>
              <a:p>
                <a:pPr algn="ctr">
                  <a:lnSpc>
                    <a:spcPct val="150000"/>
                  </a:lnSpc>
                </a:pP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1.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Đoạn</a:t>
                </a: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 1: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Giới</a:t>
                </a: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thiệu</a:t>
                </a:r>
                <a:r>
                  <a:rPr lang="en-US" altLang="zh-CN"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 </a:t>
                </a:r>
                <a:r>
                  <a:rPr lang="en-US" altLang="zh-CN" sz="2800" b="1" dirty="0" err="1">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rPr>
                  <a:t>chung</a:t>
                </a:r>
                <a:endParaRPr lang="zh-CN" altLang="en-US" sz="2800" b="1" dirty="0">
                  <a:solidFill>
                    <a:srgbClr val="C00000"/>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grpSp>
      <p:sp>
        <p:nvSpPr>
          <p:cNvPr id="25" name="TextBox 24">
            <a:extLst>
              <a:ext uri="{FF2B5EF4-FFF2-40B4-BE49-F238E27FC236}">
                <a16:creationId xmlns:a16="http://schemas.microsoft.com/office/drawing/2014/main" id="{6CBA9EA5-C518-A943-872D-BA365AA8F124}"/>
              </a:ext>
            </a:extLst>
          </p:cNvPr>
          <p:cNvSpPr txBox="1"/>
          <p:nvPr/>
        </p:nvSpPr>
        <p:spPr>
          <a:xfrm>
            <a:off x="152400" y="261789"/>
            <a:ext cx="2133600" cy="246221"/>
          </a:xfrm>
          <a:prstGeom prst="rect">
            <a:avLst/>
          </a:prstGeom>
          <a:solidFill>
            <a:schemeClr val="bg1"/>
          </a:solidFill>
        </p:spPr>
        <p:txBody>
          <a:bodyPr wrap="square" rtlCol="0">
            <a:spAutoFit/>
          </a:bodyPr>
          <a:lstStyle/>
          <a:p>
            <a:endParaRPr lang="en-VN" sz="10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D5DFA45C-1B9F-B545-8174-050C018E89E0}"/>
              </a:ext>
            </a:extLst>
          </p:cNvPr>
          <p:cNvSpPr/>
          <p:nvPr/>
        </p:nvSpPr>
        <p:spPr>
          <a:xfrm>
            <a:off x="444525" y="183203"/>
            <a:ext cx="2743200" cy="2181944"/>
          </a:xfrm>
          <a:prstGeom prst="rect">
            <a:avLst/>
          </a:prstGeom>
        </p:spPr>
        <p:txBody>
          <a:bodyPr wrap="square">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 Giới thiệu chung về tính chất “tình cờ và bất ngờ” của một số phát minh sắp được trình bày. </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C3F645C5-FC9F-FF41-B40A-15831857974A}"/>
              </a:ext>
            </a:extLst>
          </p:cNvPr>
          <p:cNvSpPr/>
          <p:nvPr/>
        </p:nvSpPr>
        <p:spPr>
          <a:xfrm>
            <a:off x="444525" y="2699767"/>
            <a:ext cx="2743200" cy="2181944"/>
          </a:xfrm>
          <a:prstGeom prst="rect">
            <a:avLst/>
          </a:prstGeom>
        </p:spPr>
        <p:txBody>
          <a:bodyPr wrap="square">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 “Huyền thoại”: câu chuyện không có thật, mang vẻ thần bí, kì lạ, hoàn toàn do tưởng tượng.</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96262F81-CC16-6F43-B24C-A7A62FC2F220}"/>
              </a:ext>
            </a:extLst>
          </p:cNvPr>
          <p:cNvSpPr/>
          <p:nvPr/>
        </p:nvSpPr>
        <p:spPr>
          <a:xfrm>
            <a:off x="5956277" y="445133"/>
            <a:ext cx="3035323" cy="907749"/>
          </a:xfrm>
          <a:prstGeom prst="rect">
            <a:avLst/>
          </a:prstGeom>
        </p:spPr>
        <p:txBody>
          <a:bodyPr wrap="square">
            <a:spAutoFit/>
          </a:bodyPr>
          <a:lstStyle/>
          <a:p>
            <a:pPr algn="just">
              <a:lnSpc>
                <a:spcPct val="115000"/>
              </a:lnSpc>
              <a:spcBef>
                <a:spcPts val="600"/>
              </a:spcBef>
              <a:spcAft>
                <a:spcPts val="600"/>
              </a:spcAft>
            </a:pPr>
            <a:r>
              <a:rPr lang="vi-VN" sz="2400" dirty="0">
                <a:solidFill>
                  <a:srgbClr val="000000"/>
                </a:solidFill>
                <a:latin typeface="Times New Roman" panose="02020603050405020304" pitchFamily="18" charset="0"/>
                <a:ea typeface="Calibri" panose="020F0502020204030204" pitchFamily="34" charset="0"/>
              </a:rPr>
              <a:t>- “Vô tình”: không chủ định, không cố ý</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9D6BF66C-1F66-7E47-B058-B4CF06B534E3}"/>
              </a:ext>
            </a:extLst>
          </p:cNvPr>
          <p:cNvSpPr/>
          <p:nvPr/>
        </p:nvSpPr>
        <p:spPr>
          <a:xfrm>
            <a:off x="5956276" y="1724815"/>
            <a:ext cx="3035324" cy="1200329"/>
          </a:xfrm>
          <a:prstGeom prst="rect">
            <a:avLst/>
          </a:prstGeom>
        </p:spPr>
        <p:txBody>
          <a:bodyPr wrap="square">
            <a:spAutoFit/>
          </a:bodyPr>
          <a:lstStyle/>
          <a:p>
            <a:r>
              <a:rPr lang="vi-VN" sz="2400" dirty="0">
                <a:solidFill>
                  <a:srgbClr val="000000"/>
                </a:solidFill>
                <a:latin typeface="Times New Roman" panose="02020603050405020304" pitchFamily="18" charset="0"/>
                <a:ea typeface="Calibri" panose="020F0502020204030204" pitchFamily="34" charset="0"/>
              </a:rPr>
              <a:t>- “Tình cờ”: không liệu trước, không biết trước mà xảy ra. </a:t>
            </a:r>
            <a:endParaRPr lang="en-VN" sz="2400" dirty="0"/>
          </a:p>
        </p:txBody>
      </p:sp>
      <p:pic>
        <p:nvPicPr>
          <p:cNvPr id="27" name="Picture 26" descr="A picture containing toy, doll, vector graphics&#10;&#10;Description automatically generated">
            <a:extLst>
              <a:ext uri="{FF2B5EF4-FFF2-40B4-BE49-F238E27FC236}">
                <a16:creationId xmlns:a16="http://schemas.microsoft.com/office/drawing/2014/main" id="{D4D3FCB3-4739-634B-8D48-340428EC3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306" y="2731038"/>
            <a:ext cx="2848572" cy="2365146"/>
          </a:xfrm>
          <a:prstGeom prst="rect">
            <a:avLst/>
          </a:prstGeom>
        </p:spPr>
      </p:pic>
    </p:spTree>
    <p:extLst>
      <p:ext uri="{BB962C8B-B14F-4D97-AF65-F5344CB8AC3E}">
        <p14:creationId xmlns:p14="http://schemas.microsoft.com/office/powerpoint/2010/main" val="2325467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Nong trai\old-mcdonalds-farm-pl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
            <a:ext cx="9144000" cy="53530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Tai nguyen thiet ke tro choi\Bảng gỗ\canstock6432558.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3810000" y="3562350"/>
            <a:ext cx="2057400" cy="19502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1988" y="4019550"/>
            <a:ext cx="1950406" cy="830997"/>
          </a:xfrm>
          <a:prstGeom prst="rect">
            <a:avLst/>
          </a:prstGeom>
          <a:noFill/>
        </p:spPr>
        <p:txBody>
          <a:bodyPr wrap="none" rtlCol="0">
            <a:spAutoFit/>
          </a:bodyPr>
          <a:lstStyle/>
          <a:p>
            <a:pPr algn="ctr"/>
            <a:r>
              <a:rPr lang="en-US" sz="2400" b="1" dirty="0">
                <a:solidFill>
                  <a:schemeClr val="bg2"/>
                </a:solidFill>
                <a:latin typeface="Times New Roman" panose="02020603050405020304" pitchFamily="18" charset="0"/>
                <a:cs typeface="Times New Roman" panose="02020603050405020304" pitchFamily="18" charset="0"/>
              </a:rPr>
              <a:t>XÂY DỰNG</a:t>
            </a:r>
          </a:p>
          <a:p>
            <a:pPr algn="ctr"/>
            <a:r>
              <a:rPr lang="en-US" sz="2400" b="1" dirty="0">
                <a:solidFill>
                  <a:schemeClr val="bg2"/>
                </a:solidFill>
                <a:latin typeface="Times New Roman" panose="02020603050405020304" pitchFamily="18" charset="0"/>
                <a:cs typeface="Times New Roman" panose="02020603050405020304" pitchFamily="18" charset="0"/>
              </a:rPr>
              <a:t>NÔNG TRẠI</a:t>
            </a:r>
          </a:p>
        </p:txBody>
      </p:sp>
      <p:pic>
        <p:nvPicPr>
          <p:cNvPr id="3076" name="Picture 4" descr="C:\Users\ADMIN\Desktop\Tai nguyen thiet ke tro choi\Bảng gỗ\bat dau.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0" y="16246"/>
            <a:ext cx="1709737" cy="72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97468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Nong trai\transcoder.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1258" y="0"/>
            <a:ext cx="9405258" cy="52904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ADMIN\Desktop\Nong trai\dep-of-vector-farm-animals (5).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4375276" y="911389"/>
            <a:ext cx="806324" cy="84859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52600" y="2656814"/>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2756699"/>
            <a:ext cx="2558143" cy="7670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ết quả hình ảnh cho tree apple cartoon"/>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a:off x="5181600" y="540019"/>
            <a:ext cx="895577" cy="10200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Kết quả hình ảnh cho tree apple cartoo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25240" y1="8836" x2="7348" y2="27209"/>
                        <a14:foregroundMark x1="15176" y1="15708" x2="5112" y2="26087"/>
                        <a14:foregroundMark x1="6869" y1="31136" x2="1597" y2="39972"/>
                        <a14:foregroundMark x1="7348" y1="43338" x2="7348" y2="49930"/>
                        <a14:foregroundMark x1="33067" y1="7714" x2="70128" y2="5470"/>
                        <a14:foregroundMark x1="40415" y1="4628" x2="53994" y2="3506"/>
                        <a14:foregroundMark x1="79393" y1="10379" x2="90256" y2="25386"/>
                        <a14:foregroundMark x1="91054" y1="20757" x2="96326" y2="45722"/>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411442" y="-323850"/>
            <a:ext cx="1580158" cy="185938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62000" y="1456987"/>
            <a:ext cx="1001485" cy="8861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25914"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5943" y="2035703"/>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52400" y="2190750"/>
            <a:ext cx="1136392" cy="80599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48442" y="2146754"/>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21">
            <a:extLst>
              <a:ext uri="{BEBA8EAE-BF5A-486C-A8C5-ECC9F3942E4B}">
                <a14:imgProps xmlns:a14="http://schemas.microsoft.com/office/drawing/2010/main">
                  <a14:imgLayer r:embed="rId22">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851343"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5" descr="C:\Users\ADMIN\Desktop\Nong trai\barn-clipart-old-macdonald-2a.jpg"/>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0" b="100000" l="0" r="100000">
                        <a14:foregroundMark x1="33832" y1="71453" x2="7065" y2="88205"/>
                        <a14:foregroundMark x1="92527" y1="76581" x2="32745" y2="93333"/>
                        <a14:foregroundMark x1="11957" y1="84444" x2="41304" y2="95385"/>
                        <a14:foregroundMark x1="11277" y1="94530" x2="38587" y2="95043"/>
                        <a14:foregroundMark x1="90761" y1="78632" x2="49049" y2="95897"/>
                        <a14:foregroundMark x1="28397" y1="47009" x2="28940" y2="73162"/>
                        <a14:foregroundMark x1="30842" y1="57094" x2="49321" y2="57436"/>
                        <a14:foregroundMark x1="49457" y1="58462" x2="45652" y2="84103"/>
                        <a14:foregroundMark x1="79891" y1="61026" x2="52310" y2="80342"/>
                        <a14:foregroundMark x1="58832" y1="57436" x2="77174" y2="75214"/>
                        <a14:foregroundMark x1="69158" y1="57436" x2="59375" y2="64444"/>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400800" y="209550"/>
            <a:ext cx="3071954" cy="244170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631294" y="1997885"/>
            <a:ext cx="1683906" cy="573865"/>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26">
            <a:extLst>
              <a:ext uri="{BEBA8EAE-BF5A-486C-A8C5-ECC9F3942E4B}">
                <a14:imgProps xmlns:a14="http://schemas.microsoft.com/office/drawing/2010/main">
                  <a14:imgLayer r:embed="rId2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200" y="-19050"/>
            <a:ext cx="591798" cy="57476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8" cstate="print">
            <a:extLst>
              <a:ext uri="{BEBA8EAE-BF5A-486C-A8C5-ECC9F3942E4B}">
                <a14:imgProps xmlns:a14="http://schemas.microsoft.com/office/drawing/2010/main">
                  <a14:imgLayer r:embed="rId29">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060911" y="2019694"/>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C:\Users\ADMIN\Desktop\Nong trai\472224296 (a6).jpg"/>
          <p:cNvPicPr>
            <a:picLocks noChangeAspect="1" noChangeArrowheads="1"/>
          </p:cNvPicPr>
          <p:nvPr/>
        </p:nvPicPr>
        <p:blipFill>
          <a:blip r:embed="rId30">
            <a:extLst>
              <a:ext uri="{BEBA8EAE-BF5A-486C-A8C5-ECC9F3942E4B}">
                <a14:imgProps xmlns:a14="http://schemas.microsoft.com/office/drawing/2010/main">
                  <a14:imgLayer r:embed="rId3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19050"/>
            <a:ext cx="609600" cy="60533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32">
            <a:extLst>
              <a:ext uri="{BEBA8EAE-BF5A-486C-A8C5-ECC9F3942E4B}">
                <a14:imgProps xmlns:a14="http://schemas.microsoft.com/office/drawing/2010/main">
                  <a14:imgLayer r:embed="rId33">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8490688" y="2354552"/>
            <a:ext cx="1964133" cy="13104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34">
            <a:extLst>
              <a:ext uri="{BEBA8EAE-BF5A-486C-A8C5-ECC9F3942E4B}">
                <a14:imgProps xmlns:a14="http://schemas.microsoft.com/office/drawing/2010/main">
                  <a14:imgLayer r:embed="rId35">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1570533" y="-19050"/>
            <a:ext cx="603071" cy="5822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36">
            <a:extLst>
              <a:ext uri="{BEBA8EAE-BF5A-486C-A8C5-ECC9F3942E4B}">
                <a14:imgProps xmlns:a14="http://schemas.microsoft.com/office/drawing/2010/main">
                  <a14:imgLayer r:embed="rId33">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1800294" y="3218800"/>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37" cstate="print">
            <a:extLst>
              <a:ext uri="{BEBA8EAE-BF5A-486C-A8C5-ECC9F3942E4B}">
                <a14:imgProps xmlns:a14="http://schemas.microsoft.com/office/drawing/2010/main">
                  <a14:imgLayer r:embed="rId38">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3683325" y="-19192"/>
            <a:ext cx="812475" cy="6859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9" cstate="print">
            <a:extLst>
              <a:ext uri="{BEBA8EAE-BF5A-486C-A8C5-ECC9F3942E4B}">
                <a14:imgProps xmlns:a14="http://schemas.microsoft.com/office/drawing/2010/main">
                  <a14:imgLayer r:embed="rId40">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145973" y="2952750"/>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esktop\Tai nguyen thiet ke tro choi\Bảng gỗ\6.jpg">
            <a:hlinkClick r:id="rId41" action="ppaction://hlinksldjump"/>
          </p:cNvPr>
          <p:cNvPicPr>
            <a:picLocks noChangeAspect="1" noChangeArrowheads="1"/>
          </p:cNvPicPr>
          <p:nvPr/>
        </p:nvPicPr>
        <p:blipFill>
          <a:blip r:embed="rId42">
            <a:extLst>
              <a:ext uri="{BEBA8EAE-BF5A-486C-A8C5-ECC9F3942E4B}">
                <a14:imgProps xmlns:a14="http://schemas.microsoft.com/office/drawing/2010/main">
                  <a14:imgLayer r:embed="rId4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84180" y="514350"/>
            <a:ext cx="788574"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44" action="ppaction://hlinksldjump"/>
          </p:cNvPr>
          <p:cNvPicPr>
            <a:picLocks noChangeAspect="1" noChangeArrowheads="1"/>
          </p:cNvPicPr>
          <p:nvPr/>
        </p:nvPicPr>
        <p:blipFill>
          <a:blip r:embed="rId45">
            <a:extLst>
              <a:ext uri="{BEBA8EAE-BF5A-486C-A8C5-ECC9F3942E4B}">
                <a14:imgProps xmlns:a14="http://schemas.microsoft.com/office/drawing/2010/main">
                  <a14:imgLayer r:embed="rId4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209" y="514350"/>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47" action="ppaction://hlinksldjump"/>
          </p:cNvPr>
          <p:cNvPicPr>
            <a:picLocks noChangeAspect="1" noChangeArrowheads="1"/>
          </p:cNvPicPr>
          <p:nvPr/>
        </p:nvPicPr>
        <p:blipFill>
          <a:blip r:embed="rId48">
            <a:extLst>
              <a:ext uri="{BEBA8EAE-BF5A-486C-A8C5-ECC9F3942E4B}">
                <a14:imgProps xmlns:a14="http://schemas.microsoft.com/office/drawing/2010/main">
                  <a14:imgLayer r:embed="rId49">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762000" y="540019"/>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50" action="ppaction://hlinksldjump"/>
          </p:cNvPr>
          <p:cNvPicPr>
            <a:picLocks noChangeAspect="1" noChangeArrowheads="1"/>
          </p:cNvPicPr>
          <p:nvPr/>
        </p:nvPicPr>
        <p:blipFill>
          <a:blip r:embed="rId51">
            <a:extLst>
              <a:ext uri="{BEBA8EAE-BF5A-486C-A8C5-ECC9F3942E4B}">
                <a14:imgProps xmlns:a14="http://schemas.microsoft.com/office/drawing/2010/main">
                  <a14:imgLayer r:embed="rId5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4747" y="487754"/>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53" action="ppaction://hlinksldjump"/>
          </p:cNvPr>
          <p:cNvPicPr>
            <a:picLocks noChangeAspect="1" noChangeArrowheads="1"/>
          </p:cNvPicPr>
          <p:nvPr/>
        </p:nvPicPr>
        <p:blipFill>
          <a:blip r:embed="rId54">
            <a:extLst>
              <a:ext uri="{BEBA8EAE-BF5A-486C-A8C5-ECC9F3942E4B}">
                <a14:imgProps xmlns:a14="http://schemas.microsoft.com/office/drawing/2010/main">
                  <a14:imgLayer r:embed="rId55">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2294164" y="527820"/>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5.jpg">
            <a:hlinkClick r:id="rId56" action="ppaction://hlinksldjump"/>
          </p:cNvPr>
          <p:cNvPicPr>
            <a:picLocks noChangeAspect="1" noChangeArrowheads="1"/>
          </p:cNvPicPr>
          <p:nvPr/>
        </p:nvPicPr>
        <p:blipFill>
          <a:blip r:embed="rId57">
            <a:extLst>
              <a:ext uri="{BEBA8EAE-BF5A-486C-A8C5-ECC9F3942E4B}">
                <a14:imgProps xmlns:a14="http://schemas.microsoft.com/office/drawing/2010/main">
                  <a14:imgLayer r:embed="rId58">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3056164" y="527821"/>
            <a:ext cx="753836" cy="80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6091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61"/>
                                        </p:tgtEl>
                                        <p:attrNameLst>
                                          <p:attrName>r</p:attrName>
                                        </p:attrNameLst>
                                      </p:cBhvr>
                                    </p:animRot>
                                    <p:animRot by="-240000">
                                      <p:cBhvr>
                                        <p:cTn id="9" dur="200" fill="hold">
                                          <p:stCondLst>
                                            <p:cond delay="200"/>
                                          </p:stCondLst>
                                        </p:cTn>
                                        <p:tgtEl>
                                          <p:spTgt spid="61"/>
                                        </p:tgtEl>
                                        <p:attrNameLst>
                                          <p:attrName>r</p:attrName>
                                        </p:attrNameLst>
                                      </p:cBhvr>
                                    </p:animRot>
                                    <p:animRot by="240000">
                                      <p:cBhvr>
                                        <p:cTn id="10" dur="200" fill="hold">
                                          <p:stCondLst>
                                            <p:cond delay="400"/>
                                          </p:stCondLst>
                                        </p:cTn>
                                        <p:tgtEl>
                                          <p:spTgt spid="61"/>
                                        </p:tgtEl>
                                        <p:attrNameLst>
                                          <p:attrName>r</p:attrName>
                                        </p:attrNameLst>
                                      </p:cBhvr>
                                    </p:animRot>
                                    <p:animRot by="-240000">
                                      <p:cBhvr>
                                        <p:cTn id="11" dur="200" fill="hold">
                                          <p:stCondLst>
                                            <p:cond delay="600"/>
                                          </p:stCondLst>
                                        </p:cTn>
                                        <p:tgtEl>
                                          <p:spTgt spid="61"/>
                                        </p:tgtEl>
                                        <p:attrNameLst>
                                          <p:attrName>r</p:attrName>
                                        </p:attrNameLst>
                                      </p:cBhvr>
                                    </p:animRot>
                                    <p:animRot by="120000">
                                      <p:cBhvr>
                                        <p:cTn id="12" dur="200" fill="hold">
                                          <p:stCondLst>
                                            <p:cond delay="800"/>
                                          </p:stCondLst>
                                        </p:cTn>
                                        <p:tgtEl>
                                          <p:spTgt spid="61"/>
                                        </p:tgtEl>
                                        <p:attrNameLst>
                                          <p:attrName>r</p:attrName>
                                        </p:attrNameLst>
                                      </p:cBhvr>
                                    </p:animRot>
                                  </p:childTnLst>
                                </p:cTn>
                              </p:par>
                              <p:par>
                                <p:cTn id="13"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14" dur="15000" fill="hold"/>
                                        <p:tgtEl>
                                          <p:spTgt spid="61"/>
                                        </p:tgtEl>
                                        <p:attrNameLst>
                                          <p:attrName>ppt_x</p:attrName>
                                          <p:attrName>ppt_y</p:attrName>
                                        </p:attrNameLst>
                                      </p:cBhvr>
                                      <p:rCtr x="57674" y="-864"/>
                                    </p:animMotion>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 restart="whenNotActive" fill="hold" evtFilter="cancelBubble" nodeType="interactiveSeq">
                <p:stCondLst>
                  <p:cond evt="onClick" delay="0">
                    <p:tgtEl>
                      <p:spTgt spid="6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32" presetClass="emph" presetSubtype="0" repeatCount="indefinite" fill="hold" nodeType="withEffect">
                                  <p:stCondLst>
                                    <p:cond delay="0"/>
                                  </p:stCondLst>
                                  <p:childTnLst>
                                    <p:animRot by="120000">
                                      <p:cBhvr>
                                        <p:cTn id="27" dur="400" fill="hold">
                                          <p:stCondLst>
                                            <p:cond delay="0"/>
                                          </p:stCondLst>
                                        </p:cTn>
                                        <p:tgtEl>
                                          <p:spTgt spid="67"/>
                                        </p:tgtEl>
                                        <p:attrNameLst>
                                          <p:attrName>r</p:attrName>
                                        </p:attrNameLst>
                                      </p:cBhvr>
                                    </p:animRot>
                                    <p:animRot by="-240000">
                                      <p:cBhvr>
                                        <p:cTn id="28" dur="800" fill="hold">
                                          <p:stCondLst>
                                            <p:cond delay="800"/>
                                          </p:stCondLst>
                                        </p:cTn>
                                        <p:tgtEl>
                                          <p:spTgt spid="67"/>
                                        </p:tgtEl>
                                        <p:attrNameLst>
                                          <p:attrName>r</p:attrName>
                                        </p:attrNameLst>
                                      </p:cBhvr>
                                    </p:animRot>
                                    <p:animRot by="240000">
                                      <p:cBhvr>
                                        <p:cTn id="29" dur="800" fill="hold">
                                          <p:stCondLst>
                                            <p:cond delay="1600"/>
                                          </p:stCondLst>
                                        </p:cTn>
                                        <p:tgtEl>
                                          <p:spTgt spid="67"/>
                                        </p:tgtEl>
                                        <p:attrNameLst>
                                          <p:attrName>r</p:attrName>
                                        </p:attrNameLst>
                                      </p:cBhvr>
                                    </p:animRot>
                                    <p:animRot by="-240000">
                                      <p:cBhvr>
                                        <p:cTn id="30" dur="800" fill="hold">
                                          <p:stCondLst>
                                            <p:cond delay="2400"/>
                                          </p:stCondLst>
                                        </p:cTn>
                                        <p:tgtEl>
                                          <p:spTgt spid="67"/>
                                        </p:tgtEl>
                                        <p:attrNameLst>
                                          <p:attrName>r</p:attrName>
                                        </p:attrNameLst>
                                      </p:cBhvr>
                                    </p:animRot>
                                    <p:animRot by="120000">
                                      <p:cBhvr>
                                        <p:cTn id="31" dur="800" fill="hold">
                                          <p:stCondLst>
                                            <p:cond delay="3200"/>
                                          </p:stCondLst>
                                        </p:cTn>
                                        <p:tgtEl>
                                          <p:spTgt spid="6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300" fill="hold">
                                          <p:stCondLst>
                                            <p:cond delay="0"/>
                                          </p:stCondLst>
                                        </p:cTn>
                                        <p:tgtEl>
                                          <p:spTgt spid="66"/>
                                        </p:tgtEl>
                                        <p:attrNameLst>
                                          <p:attrName>r</p:attrName>
                                        </p:attrNameLst>
                                      </p:cBhvr>
                                    </p:animRot>
                                    <p:animRot by="-240000">
                                      <p:cBhvr>
                                        <p:cTn id="34" dur="600" fill="hold">
                                          <p:stCondLst>
                                            <p:cond delay="600"/>
                                          </p:stCondLst>
                                        </p:cTn>
                                        <p:tgtEl>
                                          <p:spTgt spid="66"/>
                                        </p:tgtEl>
                                        <p:attrNameLst>
                                          <p:attrName>r</p:attrName>
                                        </p:attrNameLst>
                                      </p:cBhvr>
                                    </p:animRot>
                                    <p:animRot by="240000">
                                      <p:cBhvr>
                                        <p:cTn id="35" dur="600" fill="hold">
                                          <p:stCondLst>
                                            <p:cond delay="1200"/>
                                          </p:stCondLst>
                                        </p:cTn>
                                        <p:tgtEl>
                                          <p:spTgt spid="66"/>
                                        </p:tgtEl>
                                        <p:attrNameLst>
                                          <p:attrName>r</p:attrName>
                                        </p:attrNameLst>
                                      </p:cBhvr>
                                    </p:animRot>
                                    <p:animRot by="-240000">
                                      <p:cBhvr>
                                        <p:cTn id="36" dur="600" fill="hold">
                                          <p:stCondLst>
                                            <p:cond delay="1800"/>
                                          </p:stCondLst>
                                        </p:cTn>
                                        <p:tgtEl>
                                          <p:spTgt spid="66"/>
                                        </p:tgtEl>
                                        <p:attrNameLst>
                                          <p:attrName>r</p:attrName>
                                        </p:attrNameLst>
                                      </p:cBhvr>
                                    </p:animRot>
                                    <p:animRot by="120000">
                                      <p:cBhvr>
                                        <p:cTn id="37" dur="600" fill="hold">
                                          <p:stCondLst>
                                            <p:cond delay="2400"/>
                                          </p:stCondLst>
                                        </p:cTn>
                                        <p:tgtEl>
                                          <p:spTgt spid="66"/>
                                        </p:tgtEl>
                                        <p:attrNameLst>
                                          <p:attrName>r</p:attrName>
                                        </p:attrNameLst>
                                      </p:cBhvr>
                                    </p:animRot>
                                  </p:childTnLst>
                                </p:cTn>
                              </p:par>
                              <p:par>
                                <p:cTn id="38" presetID="1" presetClass="exit" presetSubtype="0" fill="hold" nodeType="withEffect">
                                  <p:stCondLst>
                                    <p:cond delay="0"/>
                                  </p:stCondLst>
                                  <p:childTnLst>
                                    <p:set>
                                      <p:cBhvr>
                                        <p:cTn id="39" dur="1" fill="hold">
                                          <p:stCondLst>
                                            <p:cond delay="0"/>
                                          </p:stCondLst>
                                        </p:cTn>
                                        <p:tgtEl>
                                          <p:spTgt spid="6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32" presetClass="emph" presetSubtype="0" repeatCount="indefinite" fill="hold" nodeType="withEffect">
                                  <p:stCondLst>
                                    <p:cond delay="0"/>
                                  </p:stCondLst>
                                  <p:childTnLst>
                                    <p:animRot by="120000">
                                      <p:cBhvr>
                                        <p:cTn id="48" dur="500" fill="hold">
                                          <p:stCondLst>
                                            <p:cond delay="0"/>
                                          </p:stCondLst>
                                        </p:cTn>
                                        <p:tgtEl>
                                          <p:spTgt spid="70"/>
                                        </p:tgtEl>
                                        <p:attrNameLst>
                                          <p:attrName>r</p:attrName>
                                        </p:attrNameLst>
                                      </p:cBhvr>
                                    </p:animRot>
                                    <p:animRot by="-240000">
                                      <p:cBhvr>
                                        <p:cTn id="49" dur="1000" fill="hold">
                                          <p:stCondLst>
                                            <p:cond delay="1000"/>
                                          </p:stCondLst>
                                        </p:cTn>
                                        <p:tgtEl>
                                          <p:spTgt spid="70"/>
                                        </p:tgtEl>
                                        <p:attrNameLst>
                                          <p:attrName>r</p:attrName>
                                        </p:attrNameLst>
                                      </p:cBhvr>
                                    </p:animRot>
                                    <p:animRot by="240000">
                                      <p:cBhvr>
                                        <p:cTn id="50" dur="1000" fill="hold">
                                          <p:stCondLst>
                                            <p:cond delay="2000"/>
                                          </p:stCondLst>
                                        </p:cTn>
                                        <p:tgtEl>
                                          <p:spTgt spid="70"/>
                                        </p:tgtEl>
                                        <p:attrNameLst>
                                          <p:attrName>r</p:attrName>
                                        </p:attrNameLst>
                                      </p:cBhvr>
                                    </p:animRot>
                                    <p:animRot by="-240000">
                                      <p:cBhvr>
                                        <p:cTn id="51" dur="1000" fill="hold">
                                          <p:stCondLst>
                                            <p:cond delay="3000"/>
                                          </p:stCondLst>
                                        </p:cTn>
                                        <p:tgtEl>
                                          <p:spTgt spid="70"/>
                                        </p:tgtEl>
                                        <p:attrNameLst>
                                          <p:attrName>r</p:attrName>
                                        </p:attrNameLst>
                                      </p:cBhvr>
                                    </p:animRot>
                                    <p:animRot by="120000">
                                      <p:cBhvr>
                                        <p:cTn id="52" dur="1000" fill="hold">
                                          <p:stCondLst>
                                            <p:cond delay="4000"/>
                                          </p:stCondLst>
                                        </p:cTn>
                                        <p:tgtEl>
                                          <p:spTgt spid="70"/>
                                        </p:tgtEl>
                                        <p:attrNameLst>
                                          <p:attrName>r</p:attrName>
                                        </p:attrNameLst>
                                      </p:cBhvr>
                                    </p:animRo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7" restart="whenNotActive" fill="hold" evtFilter="cancelBubble" nodeType="interactiveSeq">
                <p:stCondLst>
                  <p:cond evt="onClick" delay="0">
                    <p:tgtEl>
                      <p:spTgt spid="7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200" fill="hold">
                                          <p:stCondLst>
                                            <p:cond delay="0"/>
                                          </p:stCondLst>
                                        </p:cTn>
                                        <p:tgtEl>
                                          <p:spTgt spid="72"/>
                                        </p:tgtEl>
                                        <p:attrNameLst>
                                          <p:attrName>r</p:attrName>
                                        </p:attrNameLst>
                                      </p:cBhvr>
                                    </p:animRot>
                                    <p:animRot by="-240000">
                                      <p:cBhvr>
                                        <p:cTn id="64" dur="400" fill="hold">
                                          <p:stCondLst>
                                            <p:cond delay="400"/>
                                          </p:stCondLst>
                                        </p:cTn>
                                        <p:tgtEl>
                                          <p:spTgt spid="72"/>
                                        </p:tgtEl>
                                        <p:attrNameLst>
                                          <p:attrName>r</p:attrName>
                                        </p:attrNameLst>
                                      </p:cBhvr>
                                    </p:animRot>
                                    <p:animRot by="240000">
                                      <p:cBhvr>
                                        <p:cTn id="65" dur="400" fill="hold">
                                          <p:stCondLst>
                                            <p:cond delay="800"/>
                                          </p:stCondLst>
                                        </p:cTn>
                                        <p:tgtEl>
                                          <p:spTgt spid="72"/>
                                        </p:tgtEl>
                                        <p:attrNameLst>
                                          <p:attrName>r</p:attrName>
                                        </p:attrNameLst>
                                      </p:cBhvr>
                                    </p:animRot>
                                    <p:animRot by="-240000">
                                      <p:cBhvr>
                                        <p:cTn id="66" dur="400" fill="hold">
                                          <p:stCondLst>
                                            <p:cond delay="1200"/>
                                          </p:stCondLst>
                                        </p:cTn>
                                        <p:tgtEl>
                                          <p:spTgt spid="72"/>
                                        </p:tgtEl>
                                        <p:attrNameLst>
                                          <p:attrName>r</p:attrName>
                                        </p:attrNameLst>
                                      </p:cBhvr>
                                    </p:animRot>
                                    <p:animRot by="120000">
                                      <p:cBhvr>
                                        <p:cTn id="67" dur="400" fill="hold">
                                          <p:stCondLst>
                                            <p:cond delay="1600"/>
                                          </p:stCondLst>
                                        </p:cTn>
                                        <p:tgtEl>
                                          <p:spTgt spid="72"/>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72" restart="whenNotActive" fill="hold" evtFilter="cancelBubble" nodeType="interactiveSeq">
                <p:stCondLst>
                  <p:cond evt="onClick" delay="0">
                    <p:tgtEl>
                      <p:spTgt spid="7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32" presetClass="emph" presetSubtype="0" repeatCount="indefinite" fill="hold" nodeType="withEffect">
                                  <p:stCondLst>
                                    <p:cond delay="0"/>
                                  </p:stCondLst>
                                  <p:childTnLst>
                                    <p:animRot by="120000">
                                      <p:cBhvr>
                                        <p:cTn id="78" dur="200" fill="hold">
                                          <p:stCondLst>
                                            <p:cond delay="0"/>
                                          </p:stCondLst>
                                        </p:cTn>
                                        <p:tgtEl>
                                          <p:spTgt spid="74"/>
                                        </p:tgtEl>
                                        <p:attrNameLst>
                                          <p:attrName>r</p:attrName>
                                        </p:attrNameLst>
                                      </p:cBhvr>
                                    </p:animRot>
                                    <p:animRot by="-240000">
                                      <p:cBhvr>
                                        <p:cTn id="79" dur="400" fill="hold">
                                          <p:stCondLst>
                                            <p:cond delay="400"/>
                                          </p:stCondLst>
                                        </p:cTn>
                                        <p:tgtEl>
                                          <p:spTgt spid="74"/>
                                        </p:tgtEl>
                                        <p:attrNameLst>
                                          <p:attrName>r</p:attrName>
                                        </p:attrNameLst>
                                      </p:cBhvr>
                                    </p:animRot>
                                    <p:animRot by="240000">
                                      <p:cBhvr>
                                        <p:cTn id="80" dur="400" fill="hold">
                                          <p:stCondLst>
                                            <p:cond delay="800"/>
                                          </p:stCondLst>
                                        </p:cTn>
                                        <p:tgtEl>
                                          <p:spTgt spid="74"/>
                                        </p:tgtEl>
                                        <p:attrNameLst>
                                          <p:attrName>r</p:attrName>
                                        </p:attrNameLst>
                                      </p:cBhvr>
                                    </p:animRot>
                                    <p:animRot by="-240000">
                                      <p:cBhvr>
                                        <p:cTn id="81" dur="400" fill="hold">
                                          <p:stCondLst>
                                            <p:cond delay="1200"/>
                                          </p:stCondLst>
                                        </p:cTn>
                                        <p:tgtEl>
                                          <p:spTgt spid="74"/>
                                        </p:tgtEl>
                                        <p:attrNameLst>
                                          <p:attrName>r</p:attrName>
                                        </p:attrNameLst>
                                      </p:cBhvr>
                                    </p:animRot>
                                    <p:animRot by="120000">
                                      <p:cBhvr>
                                        <p:cTn id="82" dur="400" fill="hold">
                                          <p:stCondLst>
                                            <p:cond delay="1600"/>
                                          </p:stCondLst>
                                        </p:cTn>
                                        <p:tgtEl>
                                          <p:spTgt spid="74"/>
                                        </p:tgtEl>
                                        <p:attrNameLst>
                                          <p:attrName>r</p:attrName>
                                        </p:attrNameLst>
                                      </p:cBhvr>
                                    </p:animRot>
                                  </p:childTnLst>
                                </p:cTn>
                              </p:par>
                              <p:par>
                                <p:cTn id="83"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4" dur="35000" fill="hold"/>
                                        <p:tgtEl>
                                          <p:spTgt spid="74"/>
                                        </p:tgtEl>
                                        <p:attrNameLst>
                                          <p:attrName>ppt_x</p:attrName>
                                          <p:attrName>ppt_y</p:attrName>
                                        </p:attrNameLst>
                                      </p:cBhvr>
                                      <p:rCtr x="-60556" y="2407"/>
                                    </p:animMotion>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32" presetClass="emph" presetSubtype="0" repeatCount="indefinite" fill="hold" nodeType="withEffect">
                                  <p:stCondLst>
                                    <p:cond delay="0"/>
                                  </p:stCondLst>
                                  <p:childTnLst>
                                    <p:animRot by="120000">
                                      <p:cBhvr>
                                        <p:cTn id="88" dur="200" fill="hold">
                                          <p:stCondLst>
                                            <p:cond delay="0"/>
                                          </p:stCondLst>
                                        </p:cTn>
                                        <p:tgtEl>
                                          <p:spTgt spid="76"/>
                                        </p:tgtEl>
                                        <p:attrNameLst>
                                          <p:attrName>r</p:attrName>
                                        </p:attrNameLst>
                                      </p:cBhvr>
                                    </p:animRot>
                                    <p:animRot by="-240000">
                                      <p:cBhvr>
                                        <p:cTn id="89" dur="400" fill="hold">
                                          <p:stCondLst>
                                            <p:cond delay="400"/>
                                          </p:stCondLst>
                                        </p:cTn>
                                        <p:tgtEl>
                                          <p:spTgt spid="76"/>
                                        </p:tgtEl>
                                        <p:attrNameLst>
                                          <p:attrName>r</p:attrName>
                                        </p:attrNameLst>
                                      </p:cBhvr>
                                    </p:animRot>
                                    <p:animRot by="240000">
                                      <p:cBhvr>
                                        <p:cTn id="90" dur="400" fill="hold">
                                          <p:stCondLst>
                                            <p:cond delay="800"/>
                                          </p:stCondLst>
                                        </p:cTn>
                                        <p:tgtEl>
                                          <p:spTgt spid="76"/>
                                        </p:tgtEl>
                                        <p:attrNameLst>
                                          <p:attrName>r</p:attrName>
                                        </p:attrNameLst>
                                      </p:cBhvr>
                                    </p:animRot>
                                    <p:animRot by="-240000">
                                      <p:cBhvr>
                                        <p:cTn id="91" dur="400" fill="hold">
                                          <p:stCondLst>
                                            <p:cond delay="1200"/>
                                          </p:stCondLst>
                                        </p:cTn>
                                        <p:tgtEl>
                                          <p:spTgt spid="76"/>
                                        </p:tgtEl>
                                        <p:attrNameLst>
                                          <p:attrName>r</p:attrName>
                                        </p:attrNameLst>
                                      </p:cBhvr>
                                    </p:animRot>
                                    <p:animRot by="120000">
                                      <p:cBhvr>
                                        <p:cTn id="92" dur="400" fill="hold">
                                          <p:stCondLst>
                                            <p:cond delay="1600"/>
                                          </p:stCondLst>
                                        </p:cTn>
                                        <p:tgtEl>
                                          <p:spTgt spid="76"/>
                                        </p:tgtEl>
                                        <p:attrNameLst>
                                          <p:attrName>r</p:attrName>
                                        </p:attrNameLst>
                                      </p:cBhvr>
                                    </p:animRot>
                                  </p:childTnLst>
                                </p:cTn>
                              </p:par>
                              <p:par>
                                <p:cTn id="93"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4" dur="32000" fill="hold"/>
                                        <p:tgtEl>
                                          <p:spTgt spid="76"/>
                                        </p:tgtEl>
                                        <p:attrNameLst>
                                          <p:attrName>ppt_x</p:attrName>
                                          <p:attrName>ppt_y</p:attrName>
                                        </p:attrNameLst>
                                      </p:cBhvr>
                                      <p:rCtr x="59531" y="-741"/>
                                    </p:animMotion>
                                  </p:childTnLst>
                                </p:cTn>
                              </p:par>
                              <p:par>
                                <p:cTn id="95" presetID="1" presetClass="exit" presetSubtype="0" fill="hold" nodeType="withEffect">
                                  <p:stCondLst>
                                    <p:cond delay="0"/>
                                  </p:stCondLst>
                                  <p:childTnLst>
                                    <p:set>
                                      <p:cBhvr>
                                        <p:cTn id="96" dur="1" fill="hold">
                                          <p:stCondLst>
                                            <p:cond delay="0"/>
                                          </p:stCondLst>
                                        </p:cTn>
                                        <p:tgtEl>
                                          <p:spTgt spid="7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9" restart="whenNotActive" fill="hold" evtFilter="cancelBubble" nodeType="interactiveSeq">
                <p:stCondLst>
                  <p:cond evt="onClick" delay="0">
                    <p:tgtEl>
                      <p:spTgt spid="77"/>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78"/>
                                        </p:tgtEl>
                                        <p:attrNameLst>
                                          <p:attrName>r</p:attrName>
                                        </p:attrNameLst>
                                      </p:cBhvr>
                                    </p:animRot>
                                    <p:animRot by="-240000">
                                      <p:cBhvr>
                                        <p:cTn id="106" dur="400" fill="hold">
                                          <p:stCondLst>
                                            <p:cond delay="400"/>
                                          </p:stCondLst>
                                        </p:cTn>
                                        <p:tgtEl>
                                          <p:spTgt spid="78"/>
                                        </p:tgtEl>
                                        <p:attrNameLst>
                                          <p:attrName>r</p:attrName>
                                        </p:attrNameLst>
                                      </p:cBhvr>
                                    </p:animRot>
                                    <p:animRot by="240000">
                                      <p:cBhvr>
                                        <p:cTn id="107" dur="400" fill="hold">
                                          <p:stCondLst>
                                            <p:cond delay="800"/>
                                          </p:stCondLst>
                                        </p:cTn>
                                        <p:tgtEl>
                                          <p:spTgt spid="78"/>
                                        </p:tgtEl>
                                        <p:attrNameLst>
                                          <p:attrName>r</p:attrName>
                                        </p:attrNameLst>
                                      </p:cBhvr>
                                    </p:animRot>
                                    <p:animRot by="-240000">
                                      <p:cBhvr>
                                        <p:cTn id="108" dur="400" fill="hold">
                                          <p:stCondLst>
                                            <p:cond delay="1200"/>
                                          </p:stCondLst>
                                        </p:cTn>
                                        <p:tgtEl>
                                          <p:spTgt spid="78"/>
                                        </p:tgtEl>
                                        <p:attrNameLst>
                                          <p:attrName>r</p:attrName>
                                        </p:attrNameLst>
                                      </p:cBhvr>
                                    </p:animRot>
                                    <p:animRot by="120000">
                                      <p:cBhvr>
                                        <p:cTn id="109" dur="400" fill="hold">
                                          <p:stCondLst>
                                            <p:cond delay="1600"/>
                                          </p:stCondLst>
                                        </p:cTn>
                                        <p:tgtEl>
                                          <p:spTgt spid="78"/>
                                        </p:tgtEl>
                                        <p:attrNameLst>
                                          <p:attrName>r</p:attrName>
                                        </p:attrNameLst>
                                      </p:cBhvr>
                                    </p:animRot>
                                  </p:childTnLst>
                                </p:cTn>
                              </p:par>
                              <p:par>
                                <p:cTn id="110"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11" dur="25000" fill="hold"/>
                                        <p:tgtEl>
                                          <p:spTgt spid="78"/>
                                        </p:tgtEl>
                                        <p:attrNameLst>
                                          <p:attrName>ppt_x</p:attrName>
                                          <p:attrName>ppt_y</p:attrName>
                                        </p:attrNameLst>
                                      </p:cBhvr>
                                      <p:rCtr x="-59601" y="1236"/>
                                    </p:animMotion>
                                  </p:childTnLst>
                                </p:cTn>
                              </p:par>
                              <p:par>
                                <p:cTn id="112" presetID="1" presetClass="exit" presetSubtype="0" fill="hold" nodeType="withEffect">
                                  <p:stCondLst>
                                    <p:cond delay="0"/>
                                  </p:stCondLst>
                                  <p:childTnLst>
                                    <p:set>
                                      <p:cBhvr>
                                        <p:cTn id="113" dur="1" fill="hold">
                                          <p:stCondLst>
                                            <p:cond delay="0"/>
                                          </p:stCondLst>
                                        </p:cTn>
                                        <p:tgtEl>
                                          <p:spTgt spid="7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38199" y="756346"/>
            <a:ext cx="7467599" cy="415498"/>
          </a:xfrm>
          <a:prstGeom prst="rect">
            <a:avLst/>
          </a:prstGeom>
          <a:noFill/>
        </p:spPr>
        <p:txBody>
          <a:bodyPr wrap="square" rtlCol="0">
            <a:spAutoFit/>
          </a:bodyPr>
          <a:lstStyle/>
          <a:p>
            <a:pPr algn="ctr"/>
            <a:r>
              <a:rPr lang="en-US" sz="2100" dirty="0" err="1">
                <a:solidFill>
                  <a:schemeClr val="bg1"/>
                </a:solidFill>
                <a:latin typeface="Times New Roman" panose="02020603050405020304" pitchFamily="18" charset="0"/>
                <a:cs typeface="Times New Roman" panose="02020603050405020304" pitchFamily="18" charset="0"/>
              </a:rPr>
              <a:t>Nhan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văn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bản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chủ</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yếu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nhấn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mạnh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thông</a:t>
            </a:r>
            <a:r>
              <a:rPr lang="en-US" sz="2100" dirty="0">
                <a:solidFill>
                  <a:schemeClr val="bg1"/>
                </a:solidFill>
                <a:latin typeface="Times New Roman" panose="02020603050405020304" pitchFamily="18" charset="0"/>
                <a:cs typeface="Times New Roman" panose="02020603050405020304" pitchFamily="18" charset="0"/>
              </a:rPr>
              <a:t> tin </a:t>
            </a:r>
            <a:r>
              <a:rPr lang="en-US" sz="2100" dirty="0" err="1">
                <a:solidFill>
                  <a:schemeClr val="bg1"/>
                </a:solidFill>
                <a:latin typeface="Times New Roman" panose="02020603050405020304" pitchFamily="18" charset="0"/>
                <a:cs typeface="Times New Roman" panose="02020603050405020304" pitchFamily="18" charset="0"/>
              </a:rPr>
              <a:t>chính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nào</a:t>
            </a:r>
            <a:r>
              <a:rPr lang="en-US" sz="2100" dirty="0">
                <a:solidFill>
                  <a:schemeClr val="bg1"/>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3505200" y="2868663"/>
            <a:ext cx="1348446"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D</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5101B44-7251-5A4A-A5B9-6EDF9A3835DA}"/>
              </a:ext>
            </a:extLst>
          </p:cNvPr>
          <p:cNvSpPr/>
          <p:nvPr/>
        </p:nvSpPr>
        <p:spPr>
          <a:xfrm>
            <a:off x="2819400" y="1047750"/>
            <a:ext cx="5366868" cy="1200329"/>
          </a:xfrm>
          <a:prstGeom prst="rect">
            <a:avLst/>
          </a:prstGeom>
        </p:spPr>
        <p:txBody>
          <a:bodyPr wrap="square" numCol="1">
            <a:spAutoFit/>
          </a:bodyPr>
          <a:lstStyle/>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Nguyên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Thời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điểm</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bắt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đầu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Diễn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biến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US"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dirty="0" err="1">
                <a:solidFill>
                  <a:schemeClr val="bg1"/>
                </a:solidFill>
                <a:latin typeface="Times New Roman" panose="02020603050405020304" pitchFamily="18" charset="0"/>
                <a:cs typeface="Times New Roman" panose="02020603050405020304" pitchFamily="18" charset="0"/>
              </a:rPr>
              <a:t>Kết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quả</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endParaRPr lang="en-VN" dirty="0"/>
          </a:p>
        </p:txBody>
      </p:sp>
    </p:spTree>
    <p:extLst>
      <p:ext uri="{BB962C8B-B14F-4D97-AF65-F5344CB8AC3E}">
        <p14:creationId xmlns:p14="http://schemas.microsoft.com/office/powerpoint/2010/main" val="183725457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66800" y="695552"/>
            <a:ext cx="7162800" cy="1477328"/>
          </a:xfrm>
          <a:prstGeom prst="rect">
            <a:avLst/>
          </a:prstGeom>
          <a:noFill/>
        </p:spPr>
        <p:txBody>
          <a:bodyPr wrap="square" rtlCol="0">
            <a:spAutoFit/>
          </a:bodyPr>
          <a:lstStyle/>
          <a:p>
            <a:pPr algn="ctr"/>
            <a:r>
              <a:rPr lang="en-US" dirty="0">
                <a:solidFill>
                  <a:schemeClr val="bg1"/>
                </a:solidFill>
                <a:latin typeface="Times New Roman" panose="02020603050405020304" pitchFamily="18" charset="0"/>
                <a:cs typeface="Times New Roman" panose="02020603050405020304" pitchFamily="18" charset="0"/>
              </a:rPr>
              <a:t>Sa </a:t>
            </a:r>
            <a:r>
              <a:rPr lang="en-US" dirty="0" err="1">
                <a:solidFill>
                  <a:schemeClr val="bg1"/>
                </a:solidFill>
                <a:latin typeface="Times New Roman" panose="02020603050405020304" pitchFamily="18" charset="0"/>
                <a:cs typeface="Times New Roman" panose="02020603050405020304" pitchFamily="18" charset="0"/>
              </a:rPr>
              <a:t>pô</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văn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bản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có</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dụng</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gì</a:t>
            </a:r>
            <a:r>
              <a:rPr lang="en-US" dirty="0">
                <a:solidFill>
                  <a:schemeClr val="bg1"/>
                </a:solidFill>
                <a:latin typeface="Times New Roman" panose="02020603050405020304" pitchFamily="18" charset="0"/>
                <a:cs typeface="Times New Roman" panose="02020603050405020304" pitchFamily="18" charset="0"/>
              </a:rPr>
              <a:t> ?</a:t>
            </a:r>
          </a:p>
          <a:p>
            <a:pPr algn="just"/>
            <a:r>
              <a:rPr lang="en-US" dirty="0">
                <a:solidFill>
                  <a:schemeClr val="bg1"/>
                </a:solidFill>
                <a:latin typeface="Times New Roman" panose="02020603050405020304" pitchFamily="18" charset="0"/>
                <a:cs typeface="Times New Roman" panose="02020603050405020304" pitchFamily="18" charset="0"/>
              </a:rPr>
              <a:t>A.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nội</a:t>
            </a:r>
            <a:r>
              <a:rPr lang="en-US" dirty="0">
                <a:solidFill>
                  <a:schemeClr val="bg1"/>
                </a:solidFill>
                <a:latin typeface="Times New Roman" panose="02020603050405020304" pitchFamily="18" charset="0"/>
                <a:cs typeface="Times New Roman" panose="02020603050405020304" pitchFamily="18" charset="0"/>
              </a:rPr>
              <a:t> dung </a:t>
            </a:r>
            <a:r>
              <a:rPr lang="en-US" dirty="0" err="1">
                <a:solidFill>
                  <a:schemeClr val="bg1"/>
                </a:solidFill>
                <a:latin typeface="Times New Roman" panose="02020603050405020304" pitchFamily="18" charset="0"/>
                <a:cs typeface="Times New Roman" panose="02020603050405020304" pitchFamily="18" charset="0"/>
              </a:rPr>
              <a:t>chính</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bài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báo</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B.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cụ</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nguyên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nhân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C.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cụ</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thể</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diễn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biến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a:p>
            <a:pPr algn="just"/>
            <a:r>
              <a:rPr lang="en-US" dirty="0">
                <a:solidFill>
                  <a:schemeClr val="bg1"/>
                </a:solidFill>
                <a:latin typeface="Times New Roman" panose="02020603050405020304" pitchFamily="18" charset="0"/>
                <a:cs typeface="Times New Roman" panose="02020603050405020304" pitchFamily="18" charset="0"/>
              </a:rPr>
              <a:t>D. </a:t>
            </a:r>
            <a:r>
              <a:rPr lang="en-US" dirty="0" err="1">
                <a:solidFill>
                  <a:schemeClr val="bg1"/>
                </a:solidFill>
                <a:latin typeface="Times New Roman" panose="02020603050405020304" pitchFamily="18" charset="0"/>
                <a:cs typeface="Times New Roman" panose="02020603050405020304" pitchFamily="18" charset="0"/>
              </a:rPr>
              <a:t>Nêu</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các</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kết</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quả</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kiện</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và</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gây</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sự</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chú</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ý</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của</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người</a:t>
            </a:r>
            <a:r>
              <a:rPr lang="en-US" dirty="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cs typeface="Times New Roman" panose="02020603050405020304" pitchFamily="18" charset="0"/>
              </a:rPr>
              <a:t>đọc</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81400" y="2807869"/>
            <a:ext cx="1340432"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A</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82149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680146"/>
            <a:ext cx="7162800" cy="1708160"/>
          </a:xfrm>
          <a:prstGeom prst="rect">
            <a:avLst/>
          </a:prstGeom>
          <a:noFill/>
        </p:spPr>
        <p:txBody>
          <a:bodyPr wrap="square" rtlCol="0">
            <a:spAutoFit/>
          </a:bodyPr>
          <a:lstStyle/>
          <a:p>
            <a:pPr algn="ctr"/>
            <a:r>
              <a:rPr lang="en-US" sz="2100" dirty="0" err="1">
                <a:solidFill>
                  <a:schemeClr val="bg1"/>
                </a:solidFill>
                <a:latin typeface="Times New Roman" panose="02020603050405020304" pitchFamily="18" charset="0"/>
                <a:cs typeface="Times New Roman" panose="02020603050405020304" pitchFamily="18" charset="0"/>
              </a:rPr>
              <a:t>Văn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bản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cập</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mấy</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cờ</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bất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ngờ</a:t>
            </a:r>
            <a:r>
              <a:rPr lang="en-US" sz="2100" dirty="0">
                <a:solidFill>
                  <a:schemeClr val="bg1"/>
                </a:solidFill>
                <a:latin typeface="Times New Roman" panose="02020603050405020304" pitchFamily="18" charset="0"/>
                <a:cs typeface="Times New Roman" panose="02020603050405020304" pitchFamily="18" charset="0"/>
              </a:rPr>
              <a:t>”?</a:t>
            </a:r>
          </a:p>
          <a:p>
            <a:pPr marL="3200400" lvl="6" indent="-457200" algn="just">
              <a:buAutoNum type="alphaUcPeriod"/>
            </a:pPr>
            <a:r>
              <a:rPr lang="en-US" sz="2100" dirty="0">
                <a:solidFill>
                  <a:schemeClr val="bg1"/>
                </a:solidFill>
                <a:latin typeface="Times New Roman" panose="02020603050405020304" pitchFamily="18" charset="0"/>
                <a:cs typeface="Times New Roman" panose="02020603050405020304" pitchFamily="18" charset="0"/>
              </a:rPr>
              <a:t>Ba</a:t>
            </a:r>
          </a:p>
          <a:p>
            <a:pPr marL="3200400" lvl="6" indent="-457200" algn="just">
              <a:buAutoNum type="alphaUcPeriod"/>
            </a:pPr>
            <a:r>
              <a:rPr lang="en-US" sz="2100" dirty="0" err="1">
                <a:solidFill>
                  <a:schemeClr val="bg1"/>
                </a:solidFill>
                <a:latin typeface="Times New Roman" panose="02020603050405020304" pitchFamily="18" charset="0"/>
                <a:cs typeface="Times New Roman" panose="02020603050405020304" pitchFamily="18" charset="0"/>
              </a:rPr>
              <a:t>Bốn</a:t>
            </a:r>
            <a:endParaRPr lang="en-US" sz="2100" dirty="0">
              <a:solidFill>
                <a:schemeClr val="bg1"/>
              </a:solidFill>
              <a:latin typeface="Times New Roman" panose="02020603050405020304" pitchFamily="18" charset="0"/>
              <a:cs typeface="Times New Roman" panose="02020603050405020304" pitchFamily="18" charset="0"/>
            </a:endParaRPr>
          </a:p>
          <a:p>
            <a:pPr marL="3200400" lvl="6" indent="-457200" algn="just">
              <a:buAutoNum type="alphaUcPeriod"/>
            </a:pPr>
            <a:r>
              <a:rPr lang="en-US" sz="2100" dirty="0" err="1">
                <a:solidFill>
                  <a:schemeClr val="bg1"/>
                </a:solidFill>
                <a:latin typeface="Times New Roman" panose="02020603050405020304" pitchFamily="18" charset="0"/>
                <a:cs typeface="Times New Roman" panose="02020603050405020304" pitchFamily="18" charset="0"/>
              </a:rPr>
              <a:t>Năm</a:t>
            </a:r>
            <a:endParaRPr lang="en-US" sz="2100" dirty="0">
              <a:solidFill>
                <a:schemeClr val="bg1"/>
              </a:solidFill>
              <a:latin typeface="Times New Roman" panose="02020603050405020304" pitchFamily="18" charset="0"/>
              <a:cs typeface="Times New Roman" panose="02020603050405020304" pitchFamily="18" charset="0"/>
            </a:endParaRPr>
          </a:p>
          <a:p>
            <a:pPr marL="3200400" lvl="6" indent="-457200" algn="just">
              <a:buAutoNum type="alphaUcPeriod"/>
            </a:pPr>
            <a:r>
              <a:rPr lang="en-US" sz="2100" dirty="0" err="1">
                <a:solidFill>
                  <a:schemeClr val="bg1"/>
                </a:solidFill>
                <a:latin typeface="Times New Roman" panose="02020603050405020304" pitchFamily="18" charset="0"/>
                <a:cs typeface="Times New Roman" panose="02020603050405020304" pitchFamily="18" charset="0"/>
              </a:rPr>
              <a:t>Sáu</a:t>
            </a:r>
            <a:endParaRPr lang="en-US" sz="21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33800" y="2963227"/>
            <a:ext cx="1011815" cy="461665"/>
          </a:xfrm>
          <a:prstGeom prst="rect">
            <a:avLst/>
          </a:prstGeom>
          <a:noFill/>
        </p:spPr>
        <p:txBody>
          <a:bodyPr wrap="none" rtlCol="0">
            <a:spAutoFit/>
          </a:bodyPr>
          <a:lstStyle/>
          <a:p>
            <a:r>
              <a:rPr lang="en-US" sz="2400" b="1" dirty="0">
                <a:solidFill>
                  <a:srgbClr val="0000FF"/>
                </a:solidFill>
              </a:rPr>
              <a:t>B. </a:t>
            </a:r>
            <a:r>
              <a:rPr lang="en-US" sz="2400" b="1" dirty="0" err="1">
                <a:solidFill>
                  <a:srgbClr val="0000FF"/>
                </a:solidFill>
              </a:rPr>
              <a:t>Bốn</a:t>
            </a:r>
            <a:endParaRPr lang="en-US" sz="2400" b="1" dirty="0">
              <a:solidFill>
                <a:srgbClr val="0000FF"/>
              </a:solidFill>
            </a:endParaRP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45865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427BBBE-3904-684B-B429-EA8CBF62A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8400" y="895350"/>
            <a:ext cx="6807200" cy="2857500"/>
          </a:xfrm>
          <a:prstGeom prst="rect">
            <a:avLst/>
          </a:prstGeom>
        </p:spPr>
      </p:pic>
    </p:spTree>
    <p:extLst>
      <p:ext uri="{BB962C8B-B14F-4D97-AF65-F5344CB8AC3E}">
        <p14:creationId xmlns:p14="http://schemas.microsoft.com/office/powerpoint/2010/main" val="959613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8699" y="657568"/>
            <a:ext cx="7086600" cy="1708160"/>
          </a:xfrm>
          <a:prstGeom prst="rect">
            <a:avLst/>
          </a:prstGeom>
          <a:noFill/>
        </p:spPr>
        <p:txBody>
          <a:bodyPr wrap="square" rtlCol="0">
            <a:spAutoFit/>
          </a:bodyPr>
          <a:lstStyle/>
          <a:p>
            <a:pPr algn="ctr"/>
            <a:r>
              <a:rPr lang="en-US" sz="2100" dirty="0" err="1">
                <a:solidFill>
                  <a:schemeClr val="bg1"/>
                </a:solidFill>
                <a:latin typeface="Times New Roman" panose="02020603050405020304" pitchFamily="18" charset="0"/>
                <a:cs typeface="Times New Roman" panose="02020603050405020304" pitchFamily="18" charset="0"/>
              </a:rPr>
              <a:t>Ở</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mỗi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tác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giả</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không</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đề</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cập</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thông</a:t>
            </a:r>
            <a:r>
              <a:rPr lang="en-US" sz="2100" dirty="0">
                <a:solidFill>
                  <a:schemeClr val="bg1"/>
                </a:solidFill>
                <a:latin typeface="Times New Roman" panose="02020603050405020304" pitchFamily="18" charset="0"/>
                <a:cs typeface="Times New Roman" panose="02020603050405020304" pitchFamily="18" charset="0"/>
              </a:rPr>
              <a:t> tin </a:t>
            </a:r>
            <a:r>
              <a:rPr lang="en-US" sz="2100" dirty="0" err="1">
                <a:solidFill>
                  <a:schemeClr val="bg1"/>
                </a:solidFill>
                <a:latin typeface="Times New Roman" panose="02020603050405020304" pitchFamily="18" charset="0"/>
                <a:cs typeface="Times New Roman" panose="02020603050405020304" pitchFamily="18" charset="0"/>
              </a:rPr>
              <a:t>nào</a:t>
            </a:r>
            <a:r>
              <a:rPr lang="en-US" sz="2100" dirty="0">
                <a:solidFill>
                  <a:schemeClr val="bg1"/>
                </a:solidFill>
                <a:latin typeface="Times New Roman" panose="02020603050405020304" pitchFamily="18" charset="0"/>
                <a:cs typeface="Times New Roman" panose="02020603050405020304" pitchFamily="18" charset="0"/>
              </a:rPr>
              <a:t> ?</a:t>
            </a:r>
          </a:p>
          <a:p>
            <a:pPr marL="1828800" lvl="3" indent="-457200">
              <a:buAutoNum type="alphaUcPeriod"/>
            </a:pPr>
            <a:r>
              <a:rPr lang="en-US" sz="2100" dirty="0" err="1">
                <a:solidFill>
                  <a:schemeClr val="bg1"/>
                </a:solidFill>
                <a:latin typeface="Times New Roman" panose="02020603050405020304" pitchFamily="18" charset="0"/>
                <a:cs typeface="Times New Roman" panose="02020603050405020304" pitchFamily="18" charset="0"/>
              </a:rPr>
              <a:t>Tên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người</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a:p>
            <a:pPr marL="1828800" lvl="3" indent="-457200">
              <a:buAutoNum type="alphaUcPeriod"/>
            </a:pPr>
            <a:r>
              <a:rPr lang="en-US" sz="2100" dirty="0" err="1">
                <a:solidFill>
                  <a:schemeClr val="bg1"/>
                </a:solidFill>
                <a:latin typeface="Times New Roman" panose="02020603050405020304" pitchFamily="18" charset="0"/>
                <a:cs typeface="Times New Roman" panose="02020603050405020304" pitchFamily="18" charset="0"/>
              </a:rPr>
              <a:t>Mục</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đích</a:t>
            </a:r>
            <a:r>
              <a:rPr lang="en-US" sz="2100" dirty="0">
                <a:solidFill>
                  <a:schemeClr val="bg1"/>
                </a:solidFill>
                <a:latin typeface="Times New Roman" panose="02020603050405020304" pitchFamily="18" charset="0"/>
                <a:cs typeface="Times New Roman" panose="02020603050405020304" pitchFamily="18" charset="0"/>
              </a:rPr>
              <a:t> ban </a:t>
            </a:r>
            <a:r>
              <a:rPr lang="en-US" sz="2100" dirty="0" err="1">
                <a:solidFill>
                  <a:schemeClr val="bg1"/>
                </a:solidFill>
                <a:latin typeface="Times New Roman" panose="02020603050405020304" pitchFamily="18" charset="0"/>
                <a:cs typeface="Times New Roman" panose="02020603050405020304" pitchFamily="18" charset="0"/>
              </a:rPr>
              <a:t>đầu</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a:p>
            <a:pPr marL="1828800" lvl="3" indent="-457200">
              <a:buAutoNum type="alphaUcPeriod"/>
            </a:pPr>
            <a:r>
              <a:rPr lang="en-US" sz="2100" dirty="0" err="1">
                <a:solidFill>
                  <a:schemeClr val="bg1"/>
                </a:solidFill>
                <a:latin typeface="Times New Roman" panose="02020603050405020304" pitchFamily="18" charset="0"/>
                <a:cs typeface="Times New Roman" panose="02020603050405020304" pitchFamily="18" charset="0"/>
              </a:rPr>
              <a:t>Diễn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biến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và</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kết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quả</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a:p>
            <a:pPr marL="1828800" lvl="3" indent="-457200">
              <a:buAutoNum type="alphaUcPeriod"/>
            </a:pPr>
            <a:r>
              <a:rPr lang="en-US" sz="2100" dirty="0" err="1">
                <a:solidFill>
                  <a:schemeClr val="bg1"/>
                </a:solidFill>
                <a:latin typeface="Times New Roman" panose="02020603050405020304" pitchFamily="18" charset="0"/>
                <a:cs typeface="Times New Roman" panose="02020603050405020304" pitchFamily="18" charset="0"/>
              </a:rPr>
              <a:t>Quá</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trình</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hoàn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thiện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sản</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phẩm</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của</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phát</a:t>
            </a:r>
            <a:r>
              <a:rPr lang="en-US" sz="2100" dirty="0">
                <a:solidFill>
                  <a:schemeClr val="bg1"/>
                </a:solidFill>
                <a:latin typeface="Times New Roman" panose="02020603050405020304" pitchFamily="18" charset="0"/>
                <a:cs typeface="Times New Roman" panose="02020603050405020304" pitchFamily="18" charset="0"/>
              </a:rPr>
              <a:t> </a:t>
            </a:r>
            <a:r>
              <a:rPr lang="en-US" sz="2100" dirty="0" err="1">
                <a:solidFill>
                  <a:schemeClr val="bg1"/>
                </a:solidFill>
                <a:latin typeface="Times New Roman" panose="02020603050405020304" pitchFamily="18" charset="0"/>
                <a:cs typeface="Times New Roman" panose="02020603050405020304" pitchFamily="18" charset="0"/>
              </a:rPr>
              <a:t>minh</a:t>
            </a:r>
            <a:endParaRPr lang="en-US" sz="21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33800" y="2994920"/>
            <a:ext cx="1348446"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D</a:t>
            </a:r>
          </a:p>
        </p:txBody>
      </p:sp>
      <p:pic>
        <p:nvPicPr>
          <p:cNvPr id="1028" name="Picture 4" descr="C:\Users\ADMIN\Desktop\Tai nguyen thiet ke tro choi\Bảng gỗ\1a.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53174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742950"/>
            <a:ext cx="7162800" cy="1631216"/>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Tác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báo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nổi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nguyên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nhân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bằng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nào</a:t>
            </a:r>
            <a:r>
              <a:rPr lang="en-US" sz="2000" dirty="0">
                <a:solidFill>
                  <a:schemeClr val="bg1"/>
                </a:solidFill>
                <a:latin typeface="Times New Roman" panose="02020603050405020304" pitchFamily="18" charset="0"/>
                <a:cs typeface="Times New Roman" panose="02020603050405020304" pitchFamily="18" charset="0"/>
              </a:rPr>
              <a:t> ?</a:t>
            </a: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hoa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đậm</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đậm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nghiêng</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hoa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nghiêng</a:t>
            </a:r>
            <a:endParaRPr lang="en-US" sz="2000" dirty="0">
              <a:solidFill>
                <a:schemeClr val="bg1"/>
              </a:solidFill>
              <a:latin typeface="Times New Roman" panose="02020603050405020304" pitchFamily="18" charset="0"/>
              <a:cs typeface="Times New Roman" panose="02020603050405020304" pitchFamily="18" charset="0"/>
            </a:endParaRPr>
          </a:p>
          <a:p>
            <a:pPr marL="457200"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thứ</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hoa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a:t>
            </a:r>
            <a:r>
              <a:rPr lang="en-US" sz="2000" dirty="0">
                <a:solidFill>
                  <a:schemeClr val="bg1"/>
                </a:solidFill>
                <a:latin typeface="Times New Roman" panose="02020603050405020304" pitchFamily="18" charset="0"/>
                <a:cs typeface="Times New Roman" panose="02020603050405020304" pitchFamily="18" charset="0"/>
              </a:rPr>
              <a:t> in </a:t>
            </a:r>
            <a:r>
              <a:rPr lang="en-US" sz="2000" dirty="0" err="1">
                <a:solidFill>
                  <a:schemeClr val="bg1"/>
                </a:solidFill>
                <a:latin typeface="Times New Roman" panose="02020603050405020304" pitchFamily="18" charset="0"/>
                <a:cs typeface="Times New Roman" panose="02020603050405020304" pitchFamily="18" charset="0"/>
              </a:rPr>
              <a:t>thường</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505200" y="2855267"/>
            <a:ext cx="1340432"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A</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5455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Nong trai\885478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wooden-blank-sign-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14450"/>
            <a:ext cx="8534399"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742950"/>
            <a:ext cx="7086600" cy="1631216"/>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ngoặc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kép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bản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gì</a:t>
            </a:r>
            <a:r>
              <a:rPr lang="en-US" sz="2000" dirty="0">
                <a:solidFill>
                  <a:schemeClr val="bg1"/>
                </a:solidFill>
                <a:latin typeface="Times New Roman" panose="02020603050405020304" pitchFamily="18" charset="0"/>
                <a:cs typeface="Times New Roman" panose="02020603050405020304" pitchFamily="18" charset="0"/>
              </a:rPr>
              <a:t>?</a:t>
            </a:r>
          </a:p>
          <a:p>
            <a:pPr marL="1371600" lvl="2"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đối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thoại</a:t>
            </a:r>
            <a:endParaRPr lang="en-US" sz="2000" dirty="0">
              <a:solidFill>
                <a:schemeClr val="bg1"/>
              </a:solidFill>
              <a:latin typeface="Times New Roman" panose="02020603050405020304" pitchFamily="18" charset="0"/>
              <a:cs typeface="Times New Roman" panose="02020603050405020304" pitchFamily="18" charset="0"/>
            </a:endParaRPr>
          </a:p>
          <a:p>
            <a:pPr marL="1371600" lvl="2"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trích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dẫn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tiếp</a:t>
            </a:r>
            <a:endParaRPr lang="en-US" sz="2000" dirty="0">
              <a:solidFill>
                <a:schemeClr val="bg1"/>
              </a:solidFill>
              <a:latin typeface="Times New Roman" panose="02020603050405020304" pitchFamily="18" charset="0"/>
              <a:cs typeface="Times New Roman" panose="02020603050405020304" pitchFamily="18" charset="0"/>
            </a:endParaRPr>
          </a:p>
          <a:p>
            <a:pPr marL="1371600" lvl="2"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từ</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ngữ</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theo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nghĩa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biệt</a:t>
            </a:r>
            <a:endParaRPr lang="en-US" sz="2000" dirty="0">
              <a:solidFill>
                <a:schemeClr val="bg1"/>
              </a:solidFill>
              <a:latin typeface="Times New Roman" panose="02020603050405020304" pitchFamily="18" charset="0"/>
              <a:cs typeface="Times New Roman" panose="02020603050405020304" pitchFamily="18" charset="0"/>
            </a:endParaRPr>
          </a:p>
          <a:p>
            <a:pPr marL="1371600" lvl="2" indent="-457200" algn="just">
              <a:buAutoNum type="alphaUcPeriod"/>
            </a:pPr>
            <a:r>
              <a:rPr lang="en-US" sz="2000" dirty="0" err="1">
                <a:solidFill>
                  <a:schemeClr val="bg1"/>
                </a:solidFill>
                <a:latin typeface="Times New Roman" panose="02020603050405020304" pitchFamily="18" charset="0"/>
                <a:cs typeface="Times New Roman" panose="02020603050405020304" pitchFamily="18" charset="0"/>
              </a:rPr>
              <a:t>Đánh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minh</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733800" y="2886283"/>
            <a:ext cx="1317990" cy="461665"/>
          </a:xfrm>
          <a:prstGeom prst="rect">
            <a:avLst/>
          </a:prstGeom>
          <a:noFill/>
        </p:spPr>
        <p:txBody>
          <a:bodyPr wrap="none" rtlCol="0">
            <a:spAutoFit/>
          </a:bodyPr>
          <a:lstStyle/>
          <a:p>
            <a:r>
              <a:rPr lang="en-US" sz="2400" b="1" dirty="0" err="1">
                <a:solidFill>
                  <a:srgbClr val="0000FF"/>
                </a:solidFill>
              </a:rPr>
              <a:t>Đáp</a:t>
            </a:r>
            <a:r>
              <a:rPr lang="en-US" sz="2400" b="1" dirty="0">
                <a:solidFill>
                  <a:srgbClr val="0000FF"/>
                </a:solidFill>
              </a:rPr>
              <a:t> </a:t>
            </a:r>
            <a:r>
              <a:rPr lang="en-US" sz="2400" b="1" dirty="0" err="1">
                <a:solidFill>
                  <a:srgbClr val="0000FF"/>
                </a:solidFill>
              </a:rPr>
              <a:t>án</a:t>
            </a:r>
            <a:r>
              <a:rPr lang="en-US" sz="2400" b="1" dirty="0">
                <a:solidFill>
                  <a:srgbClr val="0000FF"/>
                </a:solidFill>
              </a:rPr>
              <a:t> C</a:t>
            </a:r>
          </a:p>
        </p:txBody>
      </p:sp>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7819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
          <p:cNvGrpSpPr/>
          <p:nvPr/>
        </p:nvGrpSpPr>
        <p:grpSpPr>
          <a:xfrm>
            <a:off x="3187883" y="2153420"/>
            <a:ext cx="1375261" cy="1226699"/>
            <a:chOff x="3019011" y="1562514"/>
            <a:chExt cx="1543050" cy="1376363"/>
          </a:xfrm>
        </p:grpSpPr>
        <p:sp>
          <p:nvSpPr>
            <p:cNvPr id="4" name="Rectangle 3"/>
            <p:cNvSpPr/>
            <p:nvPr/>
          </p:nvSpPr>
          <p:spPr>
            <a:xfrm>
              <a:off x="3019011" y="1562514"/>
              <a:ext cx="13716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3" name="Group 22"/>
            <p:cNvGrpSpPr/>
            <p:nvPr/>
          </p:nvGrpSpPr>
          <p:grpSpPr>
            <a:xfrm flipH="1">
              <a:off x="4390611" y="1562515"/>
              <a:ext cx="171450" cy="1376362"/>
              <a:chOff x="1447799" y="1047750"/>
              <a:chExt cx="609602" cy="3352800"/>
            </a:xfrm>
            <a:solidFill>
              <a:schemeClr val="accent1">
                <a:lumMod val="75000"/>
              </a:schemeClr>
            </a:solidFill>
          </p:grpSpPr>
          <p:sp>
            <p:nvSpPr>
              <p:cNvPr id="24" name="Flowchart: Manual Input 23"/>
              <p:cNvSpPr/>
              <p:nvPr/>
            </p:nvSpPr>
            <p:spPr bwMode="auto">
              <a:xfrm>
                <a:off x="1447799" y="1047750"/>
                <a:ext cx="609602" cy="2514600"/>
              </a:xfrm>
              <a:prstGeom prst="flowChartManualInput">
                <a:avLst/>
              </a:prstGeom>
              <a:grp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5" name="Flowchart: Manual Input 24"/>
              <p:cNvSpPr/>
              <p:nvPr/>
            </p:nvSpPr>
            <p:spPr bwMode="auto">
              <a:xfrm rot="10800000" flipH="1">
                <a:off x="1447799" y="1885950"/>
                <a:ext cx="609602" cy="2514600"/>
              </a:xfrm>
              <a:prstGeom prst="flowChartManualInput">
                <a:avLst/>
              </a:prstGeom>
              <a:grp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22" name="Group 41"/>
          <p:cNvGrpSpPr/>
          <p:nvPr/>
        </p:nvGrpSpPr>
        <p:grpSpPr>
          <a:xfrm>
            <a:off x="4563144" y="2153420"/>
            <a:ext cx="1375261" cy="1226699"/>
            <a:chOff x="4562061" y="1562514"/>
            <a:chExt cx="1543050" cy="1376363"/>
          </a:xfrm>
        </p:grpSpPr>
        <p:sp>
          <p:nvSpPr>
            <p:cNvPr id="9" name="Rectangle 8"/>
            <p:cNvSpPr/>
            <p:nvPr/>
          </p:nvSpPr>
          <p:spPr>
            <a:xfrm flipH="1">
              <a:off x="4733511" y="1562514"/>
              <a:ext cx="1371600"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nvGrpSpPr>
            <p:cNvPr id="23" name="Group 28"/>
            <p:cNvGrpSpPr/>
            <p:nvPr/>
          </p:nvGrpSpPr>
          <p:grpSpPr>
            <a:xfrm>
              <a:off x="4562061" y="1562515"/>
              <a:ext cx="171450" cy="1376362"/>
              <a:chOff x="1447799" y="1047750"/>
              <a:chExt cx="609602" cy="3352800"/>
            </a:xfrm>
            <a:solidFill>
              <a:schemeClr val="accent3">
                <a:lumMod val="75000"/>
              </a:schemeClr>
            </a:solidFill>
          </p:grpSpPr>
          <p:sp>
            <p:nvSpPr>
              <p:cNvPr id="30" name="Flowchart: Manual Input 29"/>
              <p:cNvSpPr/>
              <p:nvPr/>
            </p:nvSpPr>
            <p:spPr bwMode="auto">
              <a:xfrm>
                <a:off x="1447799" y="1047750"/>
                <a:ext cx="609602" cy="2514600"/>
              </a:xfrm>
              <a:prstGeom prst="flowChartManualInput">
                <a:avLst/>
              </a:prstGeom>
              <a:solidFill>
                <a:schemeClr val="accent2">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1" name="Flowchart: Manual Input 30"/>
              <p:cNvSpPr/>
              <p:nvPr/>
            </p:nvSpPr>
            <p:spPr bwMode="auto">
              <a:xfrm rot="10800000" flipH="1">
                <a:off x="1447799" y="1885950"/>
                <a:ext cx="609602" cy="2514600"/>
              </a:xfrm>
              <a:prstGeom prst="flowChartManualInput">
                <a:avLst/>
              </a:prstGeom>
              <a:solidFill>
                <a:schemeClr val="accent2">
                  <a:lumMod val="75000"/>
                </a:schemeClr>
              </a:solidFill>
              <a:ln w="9525">
                <a:noFill/>
                <a:round/>
                <a:headEnd/>
                <a:tailEnd/>
              </a:ln>
            </p:spPr>
            <p:txBody>
              <a:bodyPr vert="horz" wrap="square" lIns="81497" tIns="40749" rIns="81497" bIns="40749" numCol="1" rtlCol="0" anchor="t" anchorCtr="0" compatLnSpc="1">
                <a:prstTxWarp prst="textNoShape">
                  <a:avLst/>
                </a:prstTxWarp>
              </a:bodyP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sp>
        <p:nvSpPr>
          <p:cNvPr id="5" name="Round Same Side Corner Rectangle 4"/>
          <p:cNvSpPr/>
          <p:nvPr/>
        </p:nvSpPr>
        <p:spPr>
          <a:xfrm rot="5400000">
            <a:off x="3008807" y="2104444"/>
            <a:ext cx="655371" cy="1320405"/>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6" name="Freeform 24"/>
          <p:cNvSpPr>
            <a:spLocks noEditPoints="1"/>
          </p:cNvSpPr>
          <p:nvPr/>
        </p:nvSpPr>
        <p:spPr bwMode="auto">
          <a:xfrm>
            <a:off x="3527453" y="2574123"/>
            <a:ext cx="350889" cy="38104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0" name="Round Same Side Corner Rectangle 9"/>
          <p:cNvSpPr/>
          <p:nvPr/>
        </p:nvSpPr>
        <p:spPr>
          <a:xfrm rot="16200000" flipH="1">
            <a:off x="5472002" y="2104444"/>
            <a:ext cx="655371" cy="1320407"/>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5" name="Text Placeholder 3"/>
          <p:cNvSpPr txBox="1">
            <a:spLocks/>
          </p:cNvSpPr>
          <p:nvPr/>
        </p:nvSpPr>
        <p:spPr>
          <a:xfrm>
            <a:off x="2807321" y="2641207"/>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01</a:t>
            </a:r>
          </a:p>
        </p:txBody>
      </p:sp>
      <p:sp>
        <p:nvSpPr>
          <p:cNvPr id="16" name="Text Placeholder 3"/>
          <p:cNvSpPr txBox="1">
            <a:spLocks/>
          </p:cNvSpPr>
          <p:nvPr/>
        </p:nvSpPr>
        <p:spPr>
          <a:xfrm>
            <a:off x="2807321" y="3862556"/>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02</a:t>
            </a:r>
          </a:p>
        </p:txBody>
      </p:sp>
      <p:sp>
        <p:nvSpPr>
          <p:cNvPr id="17" name="Text Placeholder 3"/>
          <p:cNvSpPr txBox="1">
            <a:spLocks/>
          </p:cNvSpPr>
          <p:nvPr/>
        </p:nvSpPr>
        <p:spPr>
          <a:xfrm>
            <a:off x="5976378" y="2641207"/>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02</a:t>
            </a:r>
            <a:endPar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8" name="Text Placeholder 3"/>
          <p:cNvSpPr txBox="1">
            <a:spLocks/>
          </p:cNvSpPr>
          <p:nvPr/>
        </p:nvSpPr>
        <p:spPr>
          <a:xfrm>
            <a:off x="5976378" y="3862556"/>
            <a:ext cx="385747" cy="24687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814950">
              <a:lnSpc>
                <a:spcPct val="120000"/>
              </a:lnSpc>
              <a:spcBef>
                <a:spcPct val="20000"/>
              </a:spcBef>
              <a:defRPr/>
            </a:pPr>
            <a:r>
              <a:rPr lang="en-US" sz="2300"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04</a:t>
            </a:r>
          </a:p>
        </p:txBody>
      </p:sp>
      <p:sp>
        <p:nvSpPr>
          <p:cNvPr id="19" name="Freeform 144"/>
          <p:cNvSpPr>
            <a:spLocks noEditPoints="1"/>
          </p:cNvSpPr>
          <p:nvPr/>
        </p:nvSpPr>
        <p:spPr bwMode="auto">
          <a:xfrm>
            <a:off x="3425581" y="3816673"/>
            <a:ext cx="390506" cy="338642"/>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0" name="Freeform 166"/>
          <p:cNvSpPr>
            <a:spLocks noEditPoints="1"/>
          </p:cNvSpPr>
          <p:nvPr/>
        </p:nvSpPr>
        <p:spPr bwMode="auto">
          <a:xfrm>
            <a:off x="5259264" y="2589906"/>
            <a:ext cx="346924" cy="349476"/>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1" name="Freeform 234"/>
          <p:cNvSpPr>
            <a:spLocks/>
          </p:cNvSpPr>
          <p:nvPr/>
        </p:nvSpPr>
        <p:spPr bwMode="auto">
          <a:xfrm>
            <a:off x="5259263" y="3792863"/>
            <a:ext cx="381079" cy="386263"/>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headEnd/>
            <a:tailEnd/>
          </a:ln>
        </p:spPr>
        <p:txBody>
          <a:bodyPr vert="horz" wrap="square" lIns="81497" tIns="40749" rIns="81497" bIns="40749" numCol="1" anchor="t" anchorCtr="0" compatLnSpc="1">
            <a:prstTxWarp prst="textNoShape">
              <a:avLst/>
            </a:prstTxWarp>
          </a:bodyPr>
          <a:lstStyle/>
          <a:p>
            <a:pPr>
              <a:lnSpc>
                <a:spcPct val="120000"/>
              </a:lnSpc>
            </a:pPr>
            <a:endParaRPr lang="en-US" sz="2300" dirty="0">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6" name="TextBox 35"/>
          <p:cNvSpPr txBox="1"/>
          <p:nvPr/>
        </p:nvSpPr>
        <p:spPr>
          <a:xfrm>
            <a:off x="228744" y="2340399"/>
            <a:ext cx="2317873" cy="812402"/>
          </a:xfrm>
          <a:prstGeom prst="rect">
            <a:avLst/>
          </a:prstGeom>
          <a:noFill/>
        </p:spPr>
        <p:txBody>
          <a:bodyPr wrap="square" lIns="0" tIns="0" rIns="0" bIns="0" rtlCol="0">
            <a:spAutoFit/>
          </a:bodyPr>
          <a:lstStyle/>
          <a:p>
            <a:pPr algn="r">
              <a:lnSpc>
                <a:spcPct val="120000"/>
              </a:lnSpc>
            </a:pP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Nắm</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vững</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nội</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dung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của</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bài</a:t>
            </a:r>
            <a:r>
              <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 </a:t>
            </a:r>
            <a:r>
              <a:rPr lang="en-US" altLang="zh-CN" sz="2300" dirty="0" err="1">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học</a:t>
            </a:r>
            <a:endParaRPr lang="en-US"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8" name="TextBox 37"/>
          <p:cNvSpPr txBox="1"/>
          <p:nvPr/>
        </p:nvSpPr>
        <p:spPr>
          <a:xfrm>
            <a:off x="6579670" y="2358443"/>
            <a:ext cx="2335586" cy="1237134"/>
          </a:xfrm>
          <a:prstGeom prst="rect">
            <a:avLst/>
          </a:prstGeom>
          <a:noFill/>
        </p:spPr>
        <p:txBody>
          <a:bodyPr wrap="square" lIns="0" tIns="0" rIns="0" bIns="0" rtlCol="0">
            <a:spAutoFit/>
          </a:bodyPr>
          <a:lstStyle/>
          <a:p>
            <a:pPr algn="just">
              <a:lnSpc>
                <a:spcPct val="120000"/>
              </a:lnSpc>
            </a:pPr>
            <a:r>
              <a:rPr lang="en-US" altLang="zh-CN" sz="230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Đọc và tóm tắt được các phát minh trong văn bản</a:t>
            </a:r>
            <a:endParaRPr lang="en-US" altLang="zh-CN" sz="2300" dirty="0">
              <a:solidFill>
                <a:schemeClr val="tx1">
                  <a:lumMod val="75000"/>
                  <a:lumOff val="25000"/>
                </a:schemeClr>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2" name="TextBox 31">
            <a:extLst>
              <a:ext uri="{FF2B5EF4-FFF2-40B4-BE49-F238E27FC236}">
                <a16:creationId xmlns:a16="http://schemas.microsoft.com/office/drawing/2014/main" id="{04A9D4F5-F324-EB47-A686-B9275C4F1068}"/>
              </a:ext>
            </a:extLst>
          </p:cNvPr>
          <p:cNvSpPr txBox="1"/>
          <p:nvPr/>
        </p:nvSpPr>
        <p:spPr>
          <a:xfrm>
            <a:off x="2521006" y="1013627"/>
            <a:ext cx="4203517" cy="584775"/>
          </a:xfrm>
          <a:prstGeom prst="rect">
            <a:avLst/>
          </a:prstGeom>
          <a:noFill/>
        </p:spPr>
        <p:txBody>
          <a:bodyPr wrap="square" rtlCol="0">
            <a:spAutoFit/>
          </a:bodyPr>
          <a:lstStyle/>
          <a:p>
            <a:pPr algn="ctr"/>
            <a:r>
              <a:rPr lang="en-VN" sz="3200" b="1" dirty="0">
                <a:latin typeface="Times New Roman" panose="02020603050405020304" pitchFamily="18" charset="0"/>
                <a:cs typeface="Times New Roman" panose="02020603050405020304" pitchFamily="18" charset="0"/>
              </a:rPr>
              <a:t>Hướng dẫn tự học</a:t>
            </a:r>
          </a:p>
        </p:txBody>
      </p:sp>
    </p:spTree>
    <p:extLst>
      <p:ext uri="{BB962C8B-B14F-4D97-AF65-F5344CB8AC3E}">
        <p14:creationId xmlns:p14="http://schemas.microsoft.com/office/powerpoint/2010/main" val="1595049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2" presetClass="entr" presetSubtype="8" accel="50000" decel="5000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53"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500"/>
                            </p:stCondLst>
                            <p:childTnLst>
                              <p:par>
                                <p:cTn id="37" presetID="53"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par>
                          <p:cTn id="42" fill="hold">
                            <p:stCondLst>
                              <p:cond delay="3000"/>
                            </p:stCondLst>
                            <p:childTnLst>
                              <p:par>
                                <p:cTn id="43" presetID="2" presetClass="entr" presetSubtype="2" accel="50000" decel="5000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1+#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2" accel="50000" decel="5000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1+#ppt_w/2"/>
                                          </p:val>
                                        </p:tav>
                                        <p:tav tm="100000">
                                          <p:val>
                                            <p:strVal val="#ppt_x"/>
                                          </p:val>
                                        </p:tav>
                                      </p:tavLst>
                                    </p:anim>
                                    <p:anim calcmode="lin" valueType="num">
                                      <p:cBhvr additive="base">
                                        <p:cTn id="51" dur="500" fill="hold"/>
                                        <p:tgtEl>
                                          <p:spTgt spid="10"/>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par>
                                <p:cTn id="64" presetID="2" presetClass="entr" presetSubtype="2" accel="50000" decel="50000"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1+#ppt_w/2"/>
                                          </p:val>
                                        </p:tav>
                                        <p:tav tm="100000">
                                          <p:val>
                                            <p:strVal val="#ppt_x"/>
                                          </p:val>
                                        </p:tav>
                                      </p:tavLst>
                                    </p:anim>
                                    <p:anim calcmode="lin" valueType="num">
                                      <p:cBhvr additive="base">
                                        <p:cTn id="67" dur="500" fill="hold"/>
                                        <p:tgtEl>
                                          <p:spTgt spid="38"/>
                                        </p:tgtEl>
                                        <p:attrNameLst>
                                          <p:attrName>ppt_y</p:attrName>
                                        </p:attrNameLst>
                                      </p:cBhvr>
                                      <p:tavLst>
                                        <p:tav tm="0">
                                          <p:val>
                                            <p:strVal val="#ppt_y"/>
                                          </p:val>
                                        </p:tav>
                                        <p:tav tm="100000">
                                          <p:val>
                                            <p:strVal val="#ppt_y"/>
                                          </p:val>
                                        </p:tav>
                                      </p:tavLst>
                                    </p:anim>
                                  </p:childTnLst>
                                </p:cTn>
                              </p:par>
                            </p:childTnLst>
                          </p:cTn>
                        </p:par>
                        <p:par>
                          <p:cTn id="68" fill="hold">
                            <p:stCondLst>
                              <p:cond delay="5000"/>
                            </p:stCondLst>
                            <p:childTnLst>
                              <p:par>
                                <p:cTn id="69" presetID="53"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500" fill="hold"/>
                                        <p:tgtEl>
                                          <p:spTgt spid="21"/>
                                        </p:tgtEl>
                                        <p:attrNameLst>
                                          <p:attrName>ppt_w</p:attrName>
                                        </p:attrNameLst>
                                      </p:cBhvr>
                                      <p:tavLst>
                                        <p:tav tm="0">
                                          <p:val>
                                            <p:fltVal val="0"/>
                                          </p:val>
                                        </p:tav>
                                        <p:tav tm="100000">
                                          <p:val>
                                            <p:strVal val="#ppt_w"/>
                                          </p:val>
                                        </p:tav>
                                      </p:tavLst>
                                    </p:anim>
                                    <p:anim calcmode="lin" valueType="num">
                                      <p:cBhvr>
                                        <p:cTn id="72" dur="500" fill="hold"/>
                                        <p:tgtEl>
                                          <p:spTgt spid="21"/>
                                        </p:tgtEl>
                                        <p:attrNameLst>
                                          <p:attrName>ppt_h</p:attrName>
                                        </p:attrNameLst>
                                      </p:cBhvr>
                                      <p:tavLst>
                                        <p:tav tm="0">
                                          <p:val>
                                            <p:fltVal val="0"/>
                                          </p:val>
                                        </p:tav>
                                        <p:tav tm="100000">
                                          <p:val>
                                            <p:strVal val="#ppt_h"/>
                                          </p:val>
                                        </p:tav>
                                      </p:tavLst>
                                    </p:anim>
                                    <p:animEffect transition="in" filter="fade">
                                      <p:cBhvr>
                                        <p:cTn id="73" dur="500"/>
                                        <p:tgtEl>
                                          <p:spTgt spid="21"/>
                                        </p:tgtEl>
                                      </p:cBhvr>
                                    </p:animEffect>
                                  </p:childTnLst>
                                </p:cTn>
                              </p:par>
                            </p:childTnLst>
                          </p:cTn>
                        </p:par>
                        <p:par>
                          <p:cTn id="74" fill="hold">
                            <p:stCondLst>
                              <p:cond delay="5500"/>
                            </p:stCondLst>
                            <p:childTnLst>
                              <p:par>
                                <p:cTn id="75" presetID="53"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5" grpId="0"/>
      <p:bldP spid="16" grpId="0"/>
      <p:bldP spid="17" grpId="0"/>
      <p:bldP spid="18" grpId="0"/>
      <p:bldP spid="19" grpId="0" animBg="1"/>
      <p:bldP spid="20" grpId="0" animBg="1"/>
      <p:bldP spid="21" grpId="0" animBg="1"/>
      <p:bldP spid="36"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BD4F5A3-849C-9F47-B9AE-E734F373B5BF}"/>
              </a:ext>
            </a:extLst>
          </p:cNvPr>
          <p:cNvSpPr/>
          <p:nvPr/>
        </p:nvSpPr>
        <p:spPr>
          <a:xfrm>
            <a:off x="228600" y="209550"/>
            <a:ext cx="8686800" cy="4724400"/>
          </a:xfrm>
          <a:prstGeom prst="roundRect">
            <a:avLst>
              <a:gd name="adj" fmla="val 75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descr="A toy doll holding a baseball bat&#10;&#10;Description automatically generated with medium confidence">
            <a:extLst>
              <a:ext uri="{FF2B5EF4-FFF2-40B4-BE49-F238E27FC236}">
                <a16:creationId xmlns:a16="http://schemas.microsoft.com/office/drawing/2014/main" id="{81990B87-DF95-3744-8818-60F69A8B2D00}"/>
              </a:ext>
            </a:extLst>
          </p:cNvPr>
          <p:cNvPicPr>
            <a:picLocks noChangeAspect="1"/>
          </p:cNvPicPr>
          <p:nvPr/>
        </p:nvPicPr>
        <p:blipFill rotWithShape="1">
          <a:blip r:embed="rId2">
            <a:extLst>
              <a:ext uri="{28A0092B-C50C-407E-A947-70E740481C1C}">
                <a14:useLocalDpi xmlns:a14="http://schemas.microsoft.com/office/drawing/2010/main" val="0"/>
              </a:ext>
            </a:extLst>
          </a:blip>
          <a:srcRect b="10417"/>
          <a:stretch/>
        </p:blipFill>
        <p:spPr>
          <a:xfrm>
            <a:off x="3886200" y="-704850"/>
            <a:ext cx="6193465" cy="5548313"/>
          </a:xfrm>
          <a:prstGeom prst="rect">
            <a:avLst/>
          </a:prstGeom>
        </p:spPr>
      </p:pic>
      <p:sp>
        <p:nvSpPr>
          <p:cNvPr id="5" name="Rectangle 4">
            <a:extLst>
              <a:ext uri="{FF2B5EF4-FFF2-40B4-BE49-F238E27FC236}">
                <a16:creationId xmlns:a16="http://schemas.microsoft.com/office/drawing/2014/main" id="{1A784AE8-63DE-504C-9B2F-DB09C6E18771}"/>
              </a:ext>
            </a:extLst>
          </p:cNvPr>
          <p:cNvSpPr/>
          <p:nvPr/>
        </p:nvSpPr>
        <p:spPr>
          <a:xfrm>
            <a:off x="533400" y="1232922"/>
            <a:ext cx="5181600" cy="2677656"/>
          </a:xfrm>
          <a:prstGeom prst="rect">
            <a:avLst/>
          </a:prstGeom>
        </p:spPr>
        <p:txBody>
          <a:bodyPr wrap="square">
            <a:spAutoFit/>
          </a:bodyPr>
          <a:lstStyle/>
          <a:p>
            <a:pPr algn="just"/>
            <a:r>
              <a:rPr lang="vi-VN" sz="2800" dirty="0">
                <a:solidFill>
                  <a:srgbClr val="000000"/>
                </a:solidFill>
                <a:latin typeface="Times New Roman" panose="02020603050405020304" pitchFamily="18" charset="0"/>
                <a:ea typeface="Calibri" panose="020F0502020204030204" pitchFamily="34" charset="0"/>
              </a:rPr>
              <a:t>Mỗi hình ảnh dưới đây gợi cho em những liên tưởng nào về trải nghiệm của mỗi bản thân? (hình ảnh đó là gì? Tôi đã có những trải nghiệm nào với các vật được gợi ra từ hình ảnh đó?)</a:t>
            </a:r>
            <a:r>
              <a:rPr lang="en-VN" sz="2800" dirty="0"/>
              <a:t> </a:t>
            </a:r>
          </a:p>
        </p:txBody>
      </p:sp>
    </p:spTree>
    <p:extLst>
      <p:ext uri="{BB962C8B-B14F-4D97-AF65-F5344CB8AC3E}">
        <p14:creationId xmlns:p14="http://schemas.microsoft.com/office/powerpoint/2010/main" val="1469773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ất tần tật những điều cần biết về đất nặn Play-Doh">
            <a:extLst>
              <a:ext uri="{FF2B5EF4-FFF2-40B4-BE49-F238E27FC236}">
                <a16:creationId xmlns:a16="http://schemas.microsoft.com/office/drawing/2014/main" id="{32B58E93-89BC-BF4C-AC4F-00F4B54D45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745" r="1" b="21096"/>
          <a:stretch/>
        </p:blipFill>
        <p:spPr bwMode="auto">
          <a:xfrm>
            <a:off x="20" y="10"/>
            <a:ext cx="5411530" cy="2226968"/>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Vì sao chọn khoai tây chiên đông lạnh?">
            <a:extLst>
              <a:ext uri="{FF2B5EF4-FFF2-40B4-BE49-F238E27FC236}">
                <a16:creationId xmlns:a16="http://schemas.microsoft.com/office/drawing/2014/main" id="{06BA1AC0-58D3-AC49-8F69-9DDC7C6535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85" r="-3" b="26323"/>
          <a:stretch/>
        </p:blipFill>
        <p:spPr bwMode="auto">
          <a:xfrm>
            <a:off x="4216674" y="10"/>
            <a:ext cx="4927327" cy="2813040"/>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Giấy note 5 màu – Lời nhắc nhở nhỏ xinh">
            <a:extLst>
              <a:ext uri="{FF2B5EF4-FFF2-40B4-BE49-F238E27FC236}">
                <a16:creationId xmlns:a16="http://schemas.microsoft.com/office/drawing/2014/main" id="{FFC7C7BF-68CC-8349-8544-FC4B3C2984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654" r="2" b="14847"/>
          <a:stretch/>
        </p:blipFill>
        <p:spPr bwMode="auto">
          <a:xfrm>
            <a:off x="3136508" y="2915920"/>
            <a:ext cx="6007493" cy="2227580"/>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Ứa Nước Miếng Với Ảnh Que Kem Ngọt Lịm">
            <a:extLst>
              <a:ext uri="{FF2B5EF4-FFF2-40B4-BE49-F238E27FC236}">
                <a16:creationId xmlns:a16="http://schemas.microsoft.com/office/drawing/2014/main" id="{457E860B-12F9-2E45-8B6C-78276BC0BF6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 b="3336"/>
          <a:stretch/>
        </p:blipFill>
        <p:spPr bwMode="auto">
          <a:xfrm>
            <a:off x="20" y="2329848"/>
            <a:ext cx="4657145" cy="2813652"/>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7771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BD4F5A3-849C-9F47-B9AE-E734F373B5BF}"/>
              </a:ext>
            </a:extLst>
          </p:cNvPr>
          <p:cNvSpPr/>
          <p:nvPr/>
        </p:nvSpPr>
        <p:spPr>
          <a:xfrm>
            <a:off x="228600" y="209550"/>
            <a:ext cx="8686800" cy="4724400"/>
          </a:xfrm>
          <a:prstGeom prst="roundRect">
            <a:avLst>
              <a:gd name="adj" fmla="val 75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4" name="Picture 3" descr="A toy doll holding a baseball bat&#10;&#10;Description automatically generated with medium confidence">
            <a:extLst>
              <a:ext uri="{FF2B5EF4-FFF2-40B4-BE49-F238E27FC236}">
                <a16:creationId xmlns:a16="http://schemas.microsoft.com/office/drawing/2014/main" id="{81990B87-DF95-3744-8818-60F69A8B2D00}"/>
              </a:ext>
            </a:extLst>
          </p:cNvPr>
          <p:cNvPicPr>
            <a:picLocks noChangeAspect="1"/>
          </p:cNvPicPr>
          <p:nvPr/>
        </p:nvPicPr>
        <p:blipFill rotWithShape="1">
          <a:blip r:embed="rId3">
            <a:extLst>
              <a:ext uri="{28A0092B-C50C-407E-A947-70E740481C1C}">
                <a14:useLocalDpi xmlns:a14="http://schemas.microsoft.com/office/drawing/2010/main" val="0"/>
              </a:ext>
            </a:extLst>
          </a:blip>
          <a:srcRect b="10417"/>
          <a:stretch/>
        </p:blipFill>
        <p:spPr>
          <a:xfrm>
            <a:off x="3886200" y="-704850"/>
            <a:ext cx="6193465" cy="5548313"/>
          </a:xfrm>
          <a:prstGeom prst="rect">
            <a:avLst/>
          </a:prstGeom>
        </p:spPr>
      </p:pic>
      <p:sp>
        <p:nvSpPr>
          <p:cNvPr id="3" name="Oval Callout 2">
            <a:extLst>
              <a:ext uri="{FF2B5EF4-FFF2-40B4-BE49-F238E27FC236}">
                <a16:creationId xmlns:a16="http://schemas.microsoft.com/office/drawing/2014/main" id="{F3E8663C-48FC-2848-BDD5-3F57543B1C41}"/>
              </a:ext>
            </a:extLst>
          </p:cNvPr>
          <p:cNvSpPr/>
          <p:nvPr/>
        </p:nvSpPr>
        <p:spPr>
          <a:xfrm>
            <a:off x="838200" y="819150"/>
            <a:ext cx="4191000" cy="2895600"/>
          </a:xfrm>
          <a:prstGeom prst="wedgeEllipseCallout">
            <a:avLst>
              <a:gd name="adj1" fmla="val 61500"/>
              <a:gd name="adj2" fmla="val 28538"/>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VN" sz="3200" dirty="0">
                <a:solidFill>
                  <a:schemeClr val="bg2"/>
                </a:solidFill>
                <a:latin typeface="Times New Roman" panose="02020603050405020304" pitchFamily="18" charset="0"/>
                <a:ea typeface="Calibri" panose="020F0502020204030204" pitchFamily="34" charset="0"/>
              </a:rPr>
              <a:t>Thử đoán xem tác giả phát minh ra chúng là người như thế nào ?</a:t>
            </a:r>
            <a:endParaRPr lang="en-VN" sz="3200" dirty="0">
              <a:solidFill>
                <a:schemeClr val="bg2"/>
              </a:solidFill>
            </a:endParaRPr>
          </a:p>
        </p:txBody>
      </p:sp>
    </p:spTree>
    <p:extLst>
      <p:ext uri="{BB962C8B-B14F-4D97-AF65-F5344CB8AC3E}">
        <p14:creationId xmlns:p14="http://schemas.microsoft.com/office/powerpoint/2010/main" val="12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76">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Những phát minh của người Anh làm thay đổi thế giới - Tư vấn">
            <a:extLst>
              <a:ext uri="{FF2B5EF4-FFF2-40B4-BE49-F238E27FC236}">
                <a16:creationId xmlns:a16="http://schemas.microsoft.com/office/drawing/2014/main" id="{262EC336-DC21-274C-893B-91E6A71F2F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39" r="34885" b="-4"/>
          <a:stretch/>
        </p:blipFill>
        <p:spPr bwMode="auto">
          <a:xfrm>
            <a:off x="137090" y="1919020"/>
            <a:ext cx="2120899" cy="27989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46 nhà phát minh và bậc thầy đồng hồ vĩ đại nhất (Phần 1)">
            <a:extLst>
              <a:ext uri="{FF2B5EF4-FFF2-40B4-BE49-F238E27FC236}">
                <a16:creationId xmlns:a16="http://schemas.microsoft.com/office/drawing/2014/main" id="{C99108B2-B40E-5240-9372-D5FFBE6B18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815" r="23606" b="2"/>
          <a:stretch/>
        </p:blipFill>
        <p:spPr bwMode="auto">
          <a:xfrm>
            <a:off x="2385570" y="1919020"/>
            <a:ext cx="2120898" cy="27989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phát minh thay đổi cả thế giới, nhưng từng bị coi là điên rồ | VOV.VN">
            <a:extLst>
              <a:ext uri="{FF2B5EF4-FFF2-40B4-BE49-F238E27FC236}">
                <a16:creationId xmlns:a16="http://schemas.microsoft.com/office/drawing/2014/main" id="{2FF9E972-79E4-A341-83F9-7BFDAA8202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687" r="26690" b="3"/>
          <a:stretch/>
        </p:blipFill>
        <p:spPr bwMode="auto">
          <a:xfrm>
            <a:off x="4634049" y="1919020"/>
            <a:ext cx="2120899" cy="279891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6 phát minh chính góp phần thay đổi thế giới của Edison">
            <a:extLst>
              <a:ext uri="{FF2B5EF4-FFF2-40B4-BE49-F238E27FC236}">
                <a16:creationId xmlns:a16="http://schemas.microsoft.com/office/drawing/2014/main" id="{2D168781-0C4F-4640-935B-E69D967327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603" r="24607" b="3"/>
          <a:stretch/>
        </p:blipFill>
        <p:spPr bwMode="auto">
          <a:xfrm>
            <a:off x="6882529" y="1919020"/>
            <a:ext cx="2120899" cy="27989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ext&#10;&#10;Description automatically generated">
            <a:extLst>
              <a:ext uri="{FF2B5EF4-FFF2-40B4-BE49-F238E27FC236}">
                <a16:creationId xmlns:a16="http://schemas.microsoft.com/office/drawing/2014/main" id="{B0F4962C-D4E2-AB4D-B8C7-C62E22F1E4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68" y="57150"/>
            <a:ext cx="8839200" cy="1511300"/>
          </a:xfrm>
          <a:prstGeom prst="rect">
            <a:avLst/>
          </a:prstGeom>
        </p:spPr>
      </p:pic>
      <p:sp>
        <p:nvSpPr>
          <p:cNvPr id="7" name="TextBox 6">
            <a:extLst>
              <a:ext uri="{FF2B5EF4-FFF2-40B4-BE49-F238E27FC236}">
                <a16:creationId xmlns:a16="http://schemas.microsoft.com/office/drawing/2014/main" id="{45A4027C-6A4C-5240-8F9D-BA9212AC9435}"/>
              </a:ext>
            </a:extLst>
          </p:cNvPr>
          <p:cNvSpPr txBox="1"/>
          <p:nvPr/>
        </p:nvSpPr>
        <p:spPr>
          <a:xfrm>
            <a:off x="5082275" y="1109601"/>
            <a:ext cx="3810000" cy="461665"/>
          </a:xfrm>
          <a:prstGeom prst="rect">
            <a:avLst/>
          </a:prstGeom>
          <a:noFill/>
        </p:spPr>
        <p:txBody>
          <a:bodyPr wrap="square" rtlCol="0">
            <a:spAutoFit/>
          </a:bodyPr>
          <a:lstStyle/>
          <a:p>
            <a:pPr algn="ctr"/>
            <a:r>
              <a:rPr lang="en-VN" sz="2400" dirty="0">
                <a:latin typeface="Times New Roman" panose="02020603050405020304" pitchFamily="18" charset="0"/>
                <a:cs typeface="Times New Roman" panose="02020603050405020304" pitchFamily="18" charset="0"/>
              </a:rPr>
              <a:t>(Lược trích theo khoahoc.tv)</a:t>
            </a:r>
          </a:p>
        </p:txBody>
      </p:sp>
    </p:spTree>
    <p:extLst>
      <p:ext uri="{BB962C8B-B14F-4D97-AF65-F5344CB8AC3E}">
        <p14:creationId xmlns:p14="http://schemas.microsoft.com/office/powerpoint/2010/main" val="1768376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95600" y="1276350"/>
            <a:ext cx="1495922" cy="584775"/>
          </a:xfrm>
          <a:prstGeom prst="rect">
            <a:avLst/>
          </a:prstGeom>
        </p:spPr>
        <p:txBody>
          <a:bodyPr wrap="none">
            <a:spAutoFit/>
          </a:bodyPr>
          <a:lstStyle/>
          <a:p>
            <a:r>
              <a:rPr lang="en-US" altLang="zh-CN" sz="32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Bài</a:t>
            </a:r>
            <a:r>
              <a:rPr lang="en-US" altLang="zh-CN" sz="32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32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học</a:t>
            </a:r>
            <a:endParaRPr lang="zh-CN" altLang="en-US" sz="32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grpSp>
        <p:nvGrpSpPr>
          <p:cNvPr id="14" name="组合 13"/>
          <p:cNvGrpSpPr/>
          <p:nvPr/>
        </p:nvGrpSpPr>
        <p:grpSpPr>
          <a:xfrm>
            <a:off x="3010019" y="2030017"/>
            <a:ext cx="2362200" cy="480426"/>
            <a:chOff x="3458517" y="1808704"/>
            <a:chExt cx="2362200" cy="480426"/>
          </a:xfrm>
        </p:grpSpPr>
        <p:sp>
          <p:nvSpPr>
            <p:cNvPr id="15" name="矩形 14"/>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16" name="组合 15"/>
            <p:cNvGrpSpPr/>
            <p:nvPr/>
          </p:nvGrpSpPr>
          <p:grpSpPr>
            <a:xfrm>
              <a:off x="3458517" y="1808704"/>
              <a:ext cx="2362200" cy="480426"/>
              <a:chOff x="3413118" y="1147779"/>
              <a:chExt cx="2362200" cy="480426"/>
            </a:xfrm>
          </p:grpSpPr>
          <p:sp>
            <p:nvSpPr>
              <p:cNvPr id="18" name="MH_Number_1">
                <a:extLst>
                  <a:ext uri="{FF2B5EF4-FFF2-40B4-BE49-F238E27FC236}">
                    <a16:creationId xmlns:a16="http://schemas.microsoft.com/office/drawing/2014/main" id="{EB08A473-FE27-4A1D-9473-C8590AD64506}"/>
                  </a:ext>
                </a:extLst>
              </p:cNvPr>
              <p:cNvSpPr/>
              <p:nvPr>
                <p:custDataLst>
                  <p:tags r:id="rId9"/>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19" name="MH_Entry_1">
                <a:extLst>
                  <a:ext uri="{FF2B5EF4-FFF2-40B4-BE49-F238E27FC236}">
                    <a16:creationId xmlns:a16="http://schemas.microsoft.com/office/drawing/2014/main" id="{8510785D-23E0-48A4-A60E-CE9EE47779F8}"/>
                  </a:ext>
                </a:extLst>
              </p:cNvPr>
              <p:cNvSpPr/>
              <p:nvPr>
                <p:custDataLst>
                  <p:tags r:id="rId10"/>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Tìm hiểu chung</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23" name="组合 22"/>
          <p:cNvGrpSpPr/>
          <p:nvPr/>
        </p:nvGrpSpPr>
        <p:grpSpPr>
          <a:xfrm>
            <a:off x="3010019" y="2563417"/>
            <a:ext cx="2362200" cy="480426"/>
            <a:chOff x="3458517" y="1808704"/>
            <a:chExt cx="2362200" cy="480426"/>
          </a:xfrm>
        </p:grpSpPr>
        <p:sp>
          <p:nvSpPr>
            <p:cNvPr id="24" name="矩形 23"/>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27" name="组合 26"/>
            <p:cNvGrpSpPr/>
            <p:nvPr/>
          </p:nvGrpSpPr>
          <p:grpSpPr>
            <a:xfrm>
              <a:off x="3458517" y="1808704"/>
              <a:ext cx="2362200" cy="480426"/>
              <a:chOff x="3413118" y="1147779"/>
              <a:chExt cx="2362200" cy="480426"/>
            </a:xfrm>
          </p:grpSpPr>
          <p:sp>
            <p:nvSpPr>
              <p:cNvPr id="28" name="MH_Number_1">
                <a:extLst>
                  <a:ext uri="{FF2B5EF4-FFF2-40B4-BE49-F238E27FC236}">
                    <a16:creationId xmlns:a16="http://schemas.microsoft.com/office/drawing/2014/main" id="{EB08A473-FE27-4A1D-9473-C8590AD64506}"/>
                  </a:ext>
                </a:extLst>
              </p:cNvPr>
              <p:cNvSpPr/>
              <p:nvPr>
                <p:custDataLst>
                  <p:tags r:id="rId7"/>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II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29" name="MH_Entry_1">
                <a:extLst>
                  <a:ext uri="{FF2B5EF4-FFF2-40B4-BE49-F238E27FC236}">
                    <a16:creationId xmlns:a16="http://schemas.microsoft.com/office/drawing/2014/main" id="{8510785D-23E0-48A4-A60E-CE9EE47779F8}"/>
                  </a:ext>
                </a:extLst>
              </p:cNvPr>
              <p:cNvSpPr/>
              <p:nvPr>
                <p:custDataLst>
                  <p:tags r:id="rId8"/>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Đọc hiểu văn bản</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30" name="组合 29"/>
          <p:cNvGrpSpPr/>
          <p:nvPr/>
        </p:nvGrpSpPr>
        <p:grpSpPr>
          <a:xfrm>
            <a:off x="3010019" y="3120043"/>
            <a:ext cx="2362200" cy="480426"/>
            <a:chOff x="3458517" y="1808704"/>
            <a:chExt cx="2362200" cy="480426"/>
          </a:xfrm>
        </p:grpSpPr>
        <p:sp>
          <p:nvSpPr>
            <p:cNvPr id="31" name="矩形 30"/>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32" name="组合 31"/>
            <p:cNvGrpSpPr/>
            <p:nvPr/>
          </p:nvGrpSpPr>
          <p:grpSpPr>
            <a:xfrm>
              <a:off x="3458517" y="1808704"/>
              <a:ext cx="2362200" cy="480426"/>
              <a:chOff x="3413118" y="1147779"/>
              <a:chExt cx="2362200" cy="480426"/>
            </a:xfrm>
          </p:grpSpPr>
          <p:sp>
            <p:nvSpPr>
              <p:cNvPr id="34" name="MH_Number_1">
                <a:extLst>
                  <a:ext uri="{FF2B5EF4-FFF2-40B4-BE49-F238E27FC236}">
                    <a16:creationId xmlns:a16="http://schemas.microsoft.com/office/drawing/2014/main" id="{EB08A473-FE27-4A1D-9473-C8590AD64506}"/>
                  </a:ext>
                </a:extLst>
              </p:cNvPr>
              <p:cNvSpPr/>
              <p:nvPr>
                <p:custDataLst>
                  <p:tags r:id="rId5"/>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III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35" name="MH_Entry_1">
                <a:extLst>
                  <a:ext uri="{FF2B5EF4-FFF2-40B4-BE49-F238E27FC236}">
                    <a16:creationId xmlns:a16="http://schemas.microsoft.com/office/drawing/2014/main" id="{8510785D-23E0-48A4-A60E-CE9EE47779F8}"/>
                  </a:ext>
                </a:extLst>
              </p:cNvPr>
              <p:cNvSpPr/>
              <p:nvPr>
                <p:custDataLst>
                  <p:tags r:id="rId6"/>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Tổng kết</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36" name="组合 35"/>
          <p:cNvGrpSpPr/>
          <p:nvPr/>
        </p:nvGrpSpPr>
        <p:grpSpPr>
          <a:xfrm>
            <a:off x="5029200" y="2056401"/>
            <a:ext cx="2362200" cy="480426"/>
            <a:chOff x="3458517" y="1808704"/>
            <a:chExt cx="2362200" cy="480426"/>
          </a:xfrm>
        </p:grpSpPr>
        <p:sp>
          <p:nvSpPr>
            <p:cNvPr id="37" name="矩形 36"/>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38" name="组合 37"/>
            <p:cNvGrpSpPr/>
            <p:nvPr/>
          </p:nvGrpSpPr>
          <p:grpSpPr>
            <a:xfrm>
              <a:off x="3458517" y="1808704"/>
              <a:ext cx="2362200" cy="480426"/>
              <a:chOff x="3413118" y="1147779"/>
              <a:chExt cx="2362200" cy="480426"/>
            </a:xfrm>
          </p:grpSpPr>
          <p:sp>
            <p:nvSpPr>
              <p:cNvPr id="39" name="MH_Number_1">
                <a:extLst>
                  <a:ext uri="{FF2B5EF4-FFF2-40B4-BE49-F238E27FC236}">
                    <a16:creationId xmlns:a16="http://schemas.microsoft.com/office/drawing/2014/main" id="{EB08A473-FE27-4A1D-9473-C8590AD64506}"/>
                  </a:ext>
                </a:extLst>
              </p:cNvPr>
              <p:cNvSpPr/>
              <p:nvPr>
                <p:custDataLst>
                  <p:tags r:id="rId3"/>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VI</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40" name="MH_Entry_1">
                <a:extLst>
                  <a:ext uri="{FF2B5EF4-FFF2-40B4-BE49-F238E27FC236}">
                    <a16:creationId xmlns:a16="http://schemas.microsoft.com/office/drawing/2014/main" id="{8510785D-23E0-48A4-A60E-CE9EE47779F8}"/>
                  </a:ext>
                </a:extLst>
              </p:cNvPr>
              <p:cNvSpPr/>
              <p:nvPr>
                <p:custDataLst>
                  <p:tags r:id="rId4"/>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Luyện tập</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grpSp>
        <p:nvGrpSpPr>
          <p:cNvPr id="41" name="组合 40"/>
          <p:cNvGrpSpPr/>
          <p:nvPr/>
        </p:nvGrpSpPr>
        <p:grpSpPr>
          <a:xfrm>
            <a:off x="5029200" y="2589802"/>
            <a:ext cx="2362200" cy="480426"/>
            <a:chOff x="3458517" y="1808704"/>
            <a:chExt cx="2362200" cy="480426"/>
          </a:xfrm>
        </p:grpSpPr>
        <p:sp>
          <p:nvSpPr>
            <p:cNvPr id="42" name="矩形 41"/>
            <p:cNvSpPr/>
            <p:nvPr/>
          </p:nvSpPr>
          <p:spPr>
            <a:xfrm>
              <a:off x="3799952" y="1919235"/>
              <a:ext cx="1563565" cy="27591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grpSp>
          <p:nvGrpSpPr>
            <p:cNvPr id="43" name="组合 42"/>
            <p:cNvGrpSpPr/>
            <p:nvPr/>
          </p:nvGrpSpPr>
          <p:grpSpPr>
            <a:xfrm>
              <a:off x="3458517" y="1808704"/>
              <a:ext cx="2362200" cy="480426"/>
              <a:chOff x="3413118" y="1147779"/>
              <a:chExt cx="2362200" cy="480426"/>
            </a:xfrm>
          </p:grpSpPr>
          <p:sp>
            <p:nvSpPr>
              <p:cNvPr id="44" name="MH_Number_1">
                <a:extLst>
                  <a:ext uri="{FF2B5EF4-FFF2-40B4-BE49-F238E27FC236}">
                    <a16:creationId xmlns:a16="http://schemas.microsoft.com/office/drawing/2014/main" id="{EB08A473-FE27-4A1D-9473-C8590AD64506}"/>
                  </a:ext>
                </a:extLst>
              </p:cNvPr>
              <p:cNvSpPr/>
              <p:nvPr>
                <p:custDataLst>
                  <p:tags r:id="rId1"/>
                </p:custDataLst>
              </p:nvPr>
            </p:nvSpPr>
            <p:spPr>
              <a:xfrm>
                <a:off x="3413118" y="1147779"/>
                <a:ext cx="478426" cy="480426"/>
              </a:xfrm>
              <a:prstGeom prst="ellipse">
                <a:avLst/>
              </a:prstGeom>
              <a:solidFill>
                <a:schemeClr val="accent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a:t>
                </a:r>
                <a:endParaRPr lang="zh-CN" altLang="en-US" sz="1583" noProof="1">
                  <a:solidFill>
                    <a:schemeClr val="bg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sp>
            <p:nvSpPr>
              <p:cNvPr id="45" name="MH_Entry_1">
                <a:extLst>
                  <a:ext uri="{FF2B5EF4-FFF2-40B4-BE49-F238E27FC236}">
                    <a16:creationId xmlns:a16="http://schemas.microsoft.com/office/drawing/2014/main" id="{8510785D-23E0-48A4-A60E-CE9EE47779F8}"/>
                  </a:ext>
                </a:extLst>
              </p:cNvPr>
              <p:cNvSpPr/>
              <p:nvPr>
                <p:custDataLst>
                  <p:tags r:id="rId2"/>
                </p:custDataLst>
              </p:nvPr>
            </p:nvSpPr>
            <p:spPr>
              <a:xfrm>
                <a:off x="4022718" y="1298594"/>
                <a:ext cx="1752600" cy="215444"/>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eaLnBrk="1" hangingPunct="1">
                  <a:defRPr/>
                </a:pPr>
                <a:r>
                  <a:rPr lang="en-US" altLang="zh-CN"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rPr>
                  <a:t>Vận dụng</a:t>
                </a:r>
                <a:endParaRPr lang="zh-CN" altLang="en-US" sz="1400" noProof="1">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sym typeface="Arial" panose="020B0604020202020204" pitchFamily="34" charset="0"/>
                </a:endParaRPr>
              </a:p>
            </p:txBody>
          </p:sp>
        </p:grpSp>
      </p:grpSp>
    </p:spTree>
    <p:extLst>
      <p:ext uri="{BB962C8B-B14F-4D97-AF65-F5344CB8AC3E}">
        <p14:creationId xmlns:p14="http://schemas.microsoft.com/office/powerpoint/2010/main" val="2363311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Effect transition="in" filter="fade">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96807" y="1905526"/>
            <a:ext cx="724878" cy="1107996"/>
          </a:xfrm>
          <a:prstGeom prst="rect">
            <a:avLst/>
          </a:prstGeom>
        </p:spPr>
        <p:txBody>
          <a:bodyPr wrap="none">
            <a:spAutoFit/>
          </a:bodyPr>
          <a:lstStyle/>
          <a:p>
            <a:pPr algn="ctr"/>
            <a:r>
              <a:rPr lang="en-US" altLang="zh-CN"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I.</a:t>
            </a:r>
            <a:endParaRPr lang="zh-CN" altLang="en-US" sz="66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7" name="文本框 46">
            <a:extLst>
              <a:ext uri="{FF2B5EF4-FFF2-40B4-BE49-F238E27FC236}">
                <a16:creationId xmlns:a16="http://schemas.microsoft.com/office/drawing/2014/main" id="{BCC4FB16-F781-41BE-B8AB-AA7D58597170}"/>
              </a:ext>
            </a:extLst>
          </p:cNvPr>
          <p:cNvSpPr txBox="1"/>
          <p:nvPr/>
        </p:nvSpPr>
        <p:spPr>
          <a:xfrm>
            <a:off x="3767747" y="2010256"/>
            <a:ext cx="3634328" cy="707886"/>
          </a:xfrm>
          <a:prstGeom prst="rect">
            <a:avLst/>
          </a:prstGeom>
          <a:noFill/>
        </p:spPr>
        <p:txBody>
          <a:bodyPr wrap="none" rtlCol="0">
            <a:spAutoFit/>
          </a:bodyPr>
          <a:lstStyle/>
          <a:p>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Tìm</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hiểu</a:t>
            </a:r>
            <a:r>
              <a:rPr lang="en-US" altLang="zh-CN"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 </a:t>
            </a:r>
            <a:r>
              <a:rPr lang="en-US" altLang="zh-CN" sz="4000" b="1" dirty="0" err="1">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rPr>
              <a:t>chung</a:t>
            </a:r>
            <a:endParaRPr lang="zh-CN" altLang="en-US" sz="4000" b="1" dirty="0">
              <a:solidFill>
                <a:schemeClr val="accent1"/>
              </a:solidFill>
              <a:latin typeface="Times New Roman" panose="02020603050405020304" pitchFamily="18" charset="0"/>
              <a:ea typeface="Source Han Sans CN Heavy" panose="020B0500000000000000" pitchFamily="34" charset="-128"/>
              <a:cs typeface="Times New Roman" panose="02020603050405020304" pitchFamily="18" charset="0"/>
            </a:endParaRPr>
          </a:p>
        </p:txBody>
      </p:sp>
      <p:sp>
        <p:nvSpPr>
          <p:cNvPr id="48" name="矩形 47">
            <a:extLst>
              <a:ext uri="{FF2B5EF4-FFF2-40B4-BE49-F238E27FC236}">
                <a16:creationId xmlns:a16="http://schemas.microsoft.com/office/drawing/2014/main" id="{61538E43-F594-4039-B940-01A4EC3EAD79}"/>
              </a:ext>
            </a:extLst>
          </p:cNvPr>
          <p:cNvSpPr/>
          <p:nvPr/>
        </p:nvSpPr>
        <p:spPr>
          <a:xfrm>
            <a:off x="3810521" y="2718142"/>
            <a:ext cx="3158454" cy="4571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Times New Roman" panose="02020603050405020304" pitchFamily="18" charset="0"/>
              <a:ea typeface="Source Han Sans CN Medium" panose="020B0500000000000000" pitchFamily="34" charset="-128"/>
              <a:cs typeface="Times New Roman" panose="02020603050405020304" pitchFamily="18" charset="0"/>
            </a:endParaRPr>
          </a:p>
        </p:txBody>
      </p:sp>
    </p:spTree>
    <p:extLst>
      <p:ext uri="{BB962C8B-B14F-4D97-AF65-F5344CB8AC3E}">
        <p14:creationId xmlns:p14="http://schemas.microsoft.com/office/powerpoint/2010/main" val="292451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5326" y="0"/>
            <a:ext cx="6213348" cy="51435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770" y="0"/>
            <a:ext cx="5966460" cy="51435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Rectangle 1">
            <a:extLst>
              <a:ext uri="{FF2B5EF4-FFF2-40B4-BE49-F238E27FC236}">
                <a16:creationId xmlns:a16="http://schemas.microsoft.com/office/drawing/2014/main" id="{1F42642A-768B-9346-9452-A9087053581C}"/>
              </a:ext>
            </a:extLst>
          </p:cNvPr>
          <p:cNvSpPr/>
          <p:nvPr/>
        </p:nvSpPr>
        <p:spPr>
          <a:xfrm>
            <a:off x="1916723" y="1081453"/>
            <a:ext cx="5310553" cy="298059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500" b="1" dirty="0">
                <a:solidFill>
                  <a:srgbClr val="C00000"/>
                </a:solidFill>
                <a:latin typeface="Times New Roman" panose="02020603050405020304" pitchFamily="18" charset="0"/>
                <a:ea typeface="+mj-ea"/>
                <a:cs typeface="Times New Roman" panose="02020603050405020304" pitchFamily="18" charset="0"/>
              </a:rPr>
              <a:t>a. </a:t>
            </a:r>
            <a:r>
              <a:rPr lang="en-US" sz="4500" b="1" dirty="0" err="1">
                <a:solidFill>
                  <a:srgbClr val="C00000"/>
                </a:solidFill>
                <a:latin typeface="Times New Roman" panose="02020603050405020304" pitchFamily="18" charset="0"/>
                <a:ea typeface="+mj-ea"/>
                <a:cs typeface="Times New Roman" panose="02020603050405020304" pitchFamily="18" charset="0"/>
              </a:rPr>
              <a:t>Đọc</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văn</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bản</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và</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chú</a:t>
            </a:r>
            <a:r>
              <a:rPr lang="en-US" sz="4500" b="1" dirty="0">
                <a:solidFill>
                  <a:srgbClr val="C00000"/>
                </a:solidFill>
                <a:latin typeface="Times New Roman" panose="02020603050405020304" pitchFamily="18" charset="0"/>
                <a:ea typeface="+mj-ea"/>
                <a:cs typeface="Times New Roman" panose="02020603050405020304" pitchFamily="18" charset="0"/>
              </a:rPr>
              <a:t> </a:t>
            </a:r>
            <a:r>
              <a:rPr lang="en-US" sz="4500" b="1" dirty="0" err="1">
                <a:solidFill>
                  <a:srgbClr val="C00000"/>
                </a:solidFill>
                <a:latin typeface="Times New Roman" panose="02020603050405020304" pitchFamily="18" charset="0"/>
                <a:ea typeface="+mj-ea"/>
                <a:cs typeface="Times New Roman" panose="02020603050405020304" pitchFamily="18" charset="0"/>
              </a:rPr>
              <a:t>thích</a:t>
            </a:r>
            <a:endParaRPr lang="en-US" sz="4500" dirty="0">
              <a:solidFill>
                <a:srgbClr val="C0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5419306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PASSING_SCORE" val="100.000000"/>
  <p:tag name="ISPRING_FIRST_PUBLISH" val="1"/>
  <p:tag name="ISPRING_OUTPUT_FOLDER" val="F:\VIP专区4月份上传文件\125党建政府工作报告PPT"/>
  <p:tag name="ISPRING_SCORM_RATE_QUIZZES" val="0"/>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主题">
  <a:themeElements>
    <a:clrScheme name="自定义 19">
      <a:dk1>
        <a:srgbClr val="000000"/>
      </a:dk1>
      <a:lt1>
        <a:srgbClr val="FFFFFF"/>
      </a:lt1>
      <a:dk2>
        <a:srgbClr val="000000"/>
      </a:dk2>
      <a:lt2>
        <a:srgbClr val="FFFFFF"/>
      </a:lt2>
      <a:accent1>
        <a:srgbClr val="7BC25E"/>
      </a:accent1>
      <a:accent2>
        <a:srgbClr val="F9C567"/>
      </a:accent2>
      <a:accent3>
        <a:srgbClr val="7BC25E"/>
      </a:accent3>
      <a:accent4>
        <a:srgbClr val="F9C567"/>
      </a:accent4>
      <a:accent5>
        <a:srgbClr val="7BC25E"/>
      </a:accent5>
      <a:accent6>
        <a:srgbClr val="F9C567"/>
      </a:accent6>
      <a:hlink>
        <a:srgbClr val="7BC25E"/>
      </a:hlink>
      <a:folHlink>
        <a:srgbClr val="F9C567"/>
      </a:folHlink>
    </a:clrScheme>
    <a:fontScheme name="自定义 1">
      <a:majorFont>
        <a:latin typeface="Calibri"/>
        <a:ea typeface="字魂35号-经典雅黑"/>
        <a:cs typeface=""/>
      </a:majorFont>
      <a:minorFont>
        <a:latin typeface="Calibri"/>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0</TotalTime>
  <Words>867</Words>
  <Application>Microsoft Office PowerPoint</Application>
  <PresentationFormat>On-screen Show (16:9)</PresentationFormat>
  <Paragraphs>106</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Source Han Sans CN Medium</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subject>9Slide.vn</dc:subject>
  <dc:creator/>
  <dc:description>9Slide.vn</dc:description>
  <cp:lastModifiedBy/>
  <cp:revision>1</cp:revision>
  <dcterms:created xsi:type="dcterms:W3CDTF">2019-03-18T00:44:23Z</dcterms:created>
  <dcterms:modified xsi:type="dcterms:W3CDTF">2024-06-17T04:31:51Z</dcterms:modified>
  <cp:category>9Slide.vn</cp:category>
</cp:coreProperties>
</file>