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19" r:id="rId2"/>
    <p:sldId id="256" r:id="rId3"/>
    <p:sldId id="257" r:id="rId4"/>
    <p:sldId id="283" r:id="rId5"/>
    <p:sldId id="282" r:id="rId6"/>
    <p:sldId id="284" r:id="rId7"/>
    <p:sldId id="285" r:id="rId8"/>
    <p:sldId id="286" r:id="rId9"/>
    <p:sldId id="287" r:id="rId10"/>
    <p:sldId id="288" r:id="rId11"/>
    <p:sldId id="289" r:id="rId12"/>
    <p:sldId id="290" r:id="rId13"/>
    <p:sldId id="291" r:id="rId14"/>
    <p:sldId id="292" r:id="rId15"/>
    <p:sldId id="293" r:id="rId16"/>
    <p:sldId id="294" r:id="rId17"/>
    <p:sldId id="296" r:id="rId18"/>
    <p:sldId id="295" r:id="rId19"/>
    <p:sldId id="281" r:id="rId20"/>
    <p:sldId id="258" r:id="rId21"/>
    <p:sldId id="259" r:id="rId22"/>
    <p:sldId id="262" r:id="rId23"/>
    <p:sldId id="260" r:id="rId24"/>
    <p:sldId id="297" r:id="rId25"/>
    <p:sldId id="298" r:id="rId26"/>
    <p:sldId id="299" r:id="rId27"/>
    <p:sldId id="300" r:id="rId28"/>
    <p:sldId id="301" r:id="rId29"/>
    <p:sldId id="279" r:id="rId30"/>
    <p:sldId id="314" r:id="rId31"/>
    <p:sldId id="316" r:id="rId32"/>
  </p:sldIdLst>
  <p:sldSz cx="12192000" cy="6858000"/>
  <p:notesSz cx="6858000" cy="9144000"/>
  <p:embeddedFontLst>
    <p:embeddedFont>
      <p:font typeface="仓耳今楷05-6763 W05" panose="020B0604020202020204" charset="-122"/>
      <p:regular r:id="rId34"/>
    </p:embeddedFont>
    <p:embeddedFont>
      <p:font typeface="#9Slide05 VL Fadilla" panose="020B0604020202020204" charset="0"/>
      <p:regular r:id="rId35"/>
    </p:embeddedFont>
    <p:embeddedFont>
      <p:font typeface="Roboto Condensed" panose="02000000000000000000" pitchFamily="2"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B174A4A6-6D4E-4ADB-A1AA-B097668316FE}">
          <p14:sldIdLst>
            <p14:sldId id="319"/>
            <p14:sldId id="256"/>
            <p14:sldId id="257"/>
            <p14:sldId id="283"/>
            <p14:sldId id="282"/>
            <p14:sldId id="284"/>
            <p14:sldId id="285"/>
            <p14:sldId id="286"/>
            <p14:sldId id="287"/>
            <p14:sldId id="288"/>
            <p14:sldId id="289"/>
            <p14:sldId id="290"/>
            <p14:sldId id="291"/>
            <p14:sldId id="292"/>
            <p14:sldId id="293"/>
            <p14:sldId id="294"/>
            <p14:sldId id="296"/>
            <p14:sldId id="295"/>
            <p14:sldId id="281"/>
            <p14:sldId id="258"/>
            <p14:sldId id="259"/>
            <p14:sldId id="262"/>
            <p14:sldId id="260"/>
            <p14:sldId id="297"/>
            <p14:sldId id="298"/>
            <p14:sldId id="299"/>
            <p14:sldId id="300"/>
            <p14:sldId id="301"/>
            <p14:sldId id="279"/>
            <p14:sldId id="314"/>
            <p14:sldId id="3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B32"/>
    <a:srgbClr val="FF8B3F"/>
    <a:srgbClr val="D9465F"/>
    <a:srgbClr val="C32A20"/>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89031" autoAdjust="0"/>
  </p:normalViewPr>
  <p:slideViewPr>
    <p:cSldViewPr snapToGrid="0">
      <p:cViewPr varScale="1">
        <p:scale>
          <a:sx n="72" d="100"/>
          <a:sy n="72" d="100"/>
        </p:scale>
        <p:origin x="6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t>2024/6/17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t>‹#›</a:t>
            </a:fld>
            <a:endParaRPr lang="zh-CN" altLang="en-US"/>
          </a:p>
        </p:txBody>
      </p:sp>
    </p:spTree>
    <p:extLst>
      <p:ext uri="{BB962C8B-B14F-4D97-AF65-F5344CB8AC3E}">
        <p14:creationId xmlns:p14="http://schemas.microsoft.com/office/powerpoint/2010/main" val="36182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2</a:t>
            </a:fld>
            <a:endParaRPr lang="zh-CN" altLang="en-US"/>
          </a:p>
        </p:txBody>
      </p:sp>
    </p:spTree>
    <p:extLst>
      <p:ext uri="{BB962C8B-B14F-4D97-AF65-F5344CB8AC3E}">
        <p14:creationId xmlns:p14="http://schemas.microsoft.com/office/powerpoint/2010/main" val="105390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24</a:t>
            </a:fld>
            <a:endParaRPr lang="zh-CN" altLang="en-US"/>
          </a:p>
        </p:txBody>
      </p:sp>
    </p:spTree>
    <p:extLst>
      <p:ext uri="{BB962C8B-B14F-4D97-AF65-F5344CB8AC3E}">
        <p14:creationId xmlns:p14="http://schemas.microsoft.com/office/powerpoint/2010/main" val="284920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25</a:t>
            </a:fld>
            <a:endParaRPr lang="zh-CN" altLang="en-US"/>
          </a:p>
        </p:txBody>
      </p:sp>
    </p:spTree>
    <p:extLst>
      <p:ext uri="{BB962C8B-B14F-4D97-AF65-F5344CB8AC3E}">
        <p14:creationId xmlns:p14="http://schemas.microsoft.com/office/powerpoint/2010/main" val="1361446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26</a:t>
            </a:fld>
            <a:endParaRPr lang="zh-CN" altLang="en-US"/>
          </a:p>
        </p:txBody>
      </p:sp>
    </p:spTree>
    <p:extLst>
      <p:ext uri="{BB962C8B-B14F-4D97-AF65-F5344CB8AC3E}">
        <p14:creationId xmlns:p14="http://schemas.microsoft.com/office/powerpoint/2010/main" val="3321640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27</a:t>
            </a:fld>
            <a:endParaRPr lang="zh-CN" altLang="en-US"/>
          </a:p>
        </p:txBody>
      </p:sp>
    </p:spTree>
    <p:extLst>
      <p:ext uri="{BB962C8B-B14F-4D97-AF65-F5344CB8AC3E}">
        <p14:creationId xmlns:p14="http://schemas.microsoft.com/office/powerpoint/2010/main" val="2713909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28</a:t>
            </a:fld>
            <a:endParaRPr lang="zh-CN" altLang="en-US"/>
          </a:p>
        </p:txBody>
      </p:sp>
    </p:spTree>
    <p:extLst>
      <p:ext uri="{BB962C8B-B14F-4D97-AF65-F5344CB8AC3E}">
        <p14:creationId xmlns:p14="http://schemas.microsoft.com/office/powerpoint/2010/main" val="160631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31</a:t>
            </a:fld>
            <a:endParaRPr lang="zh-CN" altLang="en-US"/>
          </a:p>
        </p:txBody>
      </p:sp>
    </p:spTree>
    <p:extLst>
      <p:ext uri="{BB962C8B-B14F-4D97-AF65-F5344CB8AC3E}">
        <p14:creationId xmlns:p14="http://schemas.microsoft.com/office/powerpoint/2010/main" val="56130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a:t>
            </a:fld>
            <a:endParaRPr lang="zh-CN" altLang="en-US"/>
          </a:p>
        </p:txBody>
      </p:sp>
    </p:spTree>
    <p:extLst>
      <p:ext uri="{BB962C8B-B14F-4D97-AF65-F5344CB8AC3E}">
        <p14:creationId xmlns:p14="http://schemas.microsoft.com/office/powerpoint/2010/main" val="16917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AB4585C-58E6-489B-9E65-6D3DA6CF3BD5}" type="slidenum">
              <a:rPr lang="zh-CN" altLang="en-US" smtClean="0"/>
              <a:t>5</a:t>
            </a:fld>
            <a:endParaRPr lang="zh-CN" altLang="en-US"/>
          </a:p>
        </p:txBody>
      </p:sp>
    </p:spTree>
    <p:extLst>
      <p:ext uri="{BB962C8B-B14F-4D97-AF65-F5344CB8AC3E}">
        <p14:creationId xmlns:p14="http://schemas.microsoft.com/office/powerpoint/2010/main" val="73293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AB4585C-58E6-489B-9E65-6D3DA6CF3BD5}" type="slidenum">
              <a:rPr lang="zh-CN" altLang="en-US" smtClean="0"/>
              <a:t>17</a:t>
            </a:fld>
            <a:endParaRPr lang="zh-CN" altLang="en-US"/>
          </a:p>
        </p:txBody>
      </p:sp>
    </p:spTree>
    <p:extLst>
      <p:ext uri="{BB962C8B-B14F-4D97-AF65-F5344CB8AC3E}">
        <p14:creationId xmlns:p14="http://schemas.microsoft.com/office/powerpoint/2010/main" val="88385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19</a:t>
            </a:fld>
            <a:endParaRPr lang="zh-CN" altLang="en-US"/>
          </a:p>
        </p:txBody>
      </p:sp>
    </p:spTree>
    <p:extLst>
      <p:ext uri="{BB962C8B-B14F-4D97-AF65-F5344CB8AC3E}">
        <p14:creationId xmlns:p14="http://schemas.microsoft.com/office/powerpoint/2010/main" val="130809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20</a:t>
            </a:fld>
            <a:endParaRPr lang="zh-CN" altLang="en-US"/>
          </a:p>
        </p:txBody>
      </p:sp>
    </p:spTree>
    <p:extLst>
      <p:ext uri="{BB962C8B-B14F-4D97-AF65-F5344CB8AC3E}">
        <p14:creationId xmlns:p14="http://schemas.microsoft.com/office/powerpoint/2010/main" val="414840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21</a:t>
            </a:fld>
            <a:endParaRPr lang="zh-CN" altLang="en-US"/>
          </a:p>
        </p:txBody>
      </p:sp>
    </p:spTree>
    <p:extLst>
      <p:ext uri="{BB962C8B-B14F-4D97-AF65-F5344CB8AC3E}">
        <p14:creationId xmlns:p14="http://schemas.microsoft.com/office/powerpoint/2010/main" val="55494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22</a:t>
            </a:fld>
            <a:endParaRPr lang="zh-CN" altLang="en-US"/>
          </a:p>
        </p:txBody>
      </p:sp>
    </p:spTree>
    <p:extLst>
      <p:ext uri="{BB962C8B-B14F-4D97-AF65-F5344CB8AC3E}">
        <p14:creationId xmlns:p14="http://schemas.microsoft.com/office/powerpoint/2010/main" val="284492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23</a:t>
            </a:fld>
            <a:endParaRPr lang="zh-CN" altLang="en-US"/>
          </a:p>
        </p:txBody>
      </p:sp>
    </p:spTree>
    <p:extLst>
      <p:ext uri="{BB962C8B-B14F-4D97-AF65-F5344CB8AC3E}">
        <p14:creationId xmlns:p14="http://schemas.microsoft.com/office/powerpoint/2010/main" val="122143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EA18CF9-EBDC-4D3E-8F47-D87FC6608F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2024/6/17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10"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3.jpeg"/><Relationship Id="rId5" Type="http://schemas.openxmlformats.org/officeDocument/2006/relationships/image" Target="../media/image3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4.jpeg"/><Relationship Id="rId5" Type="http://schemas.openxmlformats.org/officeDocument/2006/relationships/image" Target="../media/image30.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44.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1.emf"/><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B0BF90F5-1B1B-E183-0DC6-3D1D4EF51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
            <a:ext cx="12192000" cy="68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a:extLst>
              <a:ext uri="{FF2B5EF4-FFF2-40B4-BE49-F238E27FC236}">
                <a16:creationId xmlns:a16="http://schemas.microsoft.com/office/drawing/2014/main" id="{0E6937B9-8DA2-39A6-FB35-9B620EE708F7}"/>
              </a:ext>
            </a:extLst>
          </p:cNvPr>
          <p:cNvSpPr txBox="1">
            <a:spLocks noChangeArrowheads="1"/>
          </p:cNvSpPr>
          <p:nvPr/>
        </p:nvSpPr>
        <p:spPr bwMode="auto">
          <a:xfrm>
            <a:off x="4597400" y="1389063"/>
            <a:ext cx="457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chemeClr val="bg1"/>
                </a:solidFill>
                <a:latin typeface="Times New Roman" panose="02020603050405020304" pitchFamily="18" charset="0"/>
                <a:cs typeface="Times New Roman" panose="02020603050405020304" pitchFamily="18" charset="0"/>
              </a:rPr>
              <a:t>TRƯỜNG THCS LONG BIÊN</a:t>
            </a:r>
            <a:endParaRPr lang="LID4096" altLang="en-US" b="1">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49E36F-BC14-2E9B-7709-5E5D79B2AC38}"/>
              </a:ext>
            </a:extLst>
          </p:cNvPr>
          <p:cNvSpPr txBox="1"/>
          <p:nvPr/>
        </p:nvSpPr>
        <p:spPr>
          <a:xfrm>
            <a:off x="2819400" y="1863437"/>
            <a:ext cx="6553200" cy="954107"/>
          </a:xfrm>
          <a:prstGeom prst="rect">
            <a:avLst/>
          </a:prstGeom>
          <a:noFill/>
        </p:spPr>
        <p:txBody>
          <a:bodyPr>
            <a:spAutoFit/>
          </a:bodyPr>
          <a:lstStyle/>
          <a:p>
            <a:pPr algn="ctr">
              <a:defRPr/>
            </a:pP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sz="2400" b="1" dirty="0" err="1">
                <a:ln w="38100">
                  <a:noFill/>
                </a:ln>
                <a:solidFill>
                  <a:srgbClr val="FF0000"/>
                </a:solidFill>
                <a:latin typeface="Times New Roman" panose="02020603050405020304" pitchFamily="18" charset="0"/>
                <a:cs typeface="Times New Roman" panose="02020603050405020304" pitchFamily="18" charset="0"/>
              </a:rPr>
              <a:t>NGỮ</a:t>
            </a:r>
            <a:r>
              <a:rPr lang="en-US" sz="2400" b="1" dirty="0">
                <a:ln w="38100">
                  <a:noFill/>
                </a:ln>
                <a:solidFill>
                  <a:srgbClr val="FF0000"/>
                </a:solidFill>
                <a:latin typeface="Times New Roman" panose="02020603050405020304" pitchFamily="18" charset="0"/>
                <a:cs typeface="Times New Roman" panose="02020603050405020304" pitchFamily="18" charset="0"/>
              </a:rPr>
              <a:t> VĂN 6</a:t>
            </a:r>
          </a:p>
          <a:p>
            <a:pPr algn="ctr">
              <a:defRPr/>
            </a:pPr>
            <a:r>
              <a:rPr lang="en-US" sz="32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10: VĂN </a:t>
            </a:r>
            <a:r>
              <a:rPr lang="en-US" sz="32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BẢN</a:t>
            </a: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THÔNG TIN</a:t>
            </a:r>
          </a:p>
        </p:txBody>
      </p:sp>
      <p:sp>
        <p:nvSpPr>
          <p:cNvPr id="9" name="Rectangle 8">
            <a:extLst>
              <a:ext uri="{FF2B5EF4-FFF2-40B4-BE49-F238E27FC236}">
                <a16:creationId xmlns:a16="http://schemas.microsoft.com/office/drawing/2014/main" id="{C47249FC-42A1-E488-C85A-76BAEF5DA17F}"/>
              </a:ext>
            </a:extLst>
          </p:cNvPr>
          <p:cNvSpPr/>
          <p:nvPr/>
        </p:nvSpPr>
        <p:spPr>
          <a:xfrm>
            <a:off x="4387850" y="2793865"/>
            <a:ext cx="3416300" cy="530225"/>
          </a:xfrm>
          <a:prstGeom prst="rect">
            <a:avLst/>
          </a:prstGeom>
          <a:noFill/>
        </p:spPr>
        <p:txBody>
          <a:bodyPr wrap="none" lIns="68580" tIns="34290" rIns="68580" bIns="34290">
            <a:spAutoFit/>
          </a:bodyPr>
          <a:lstStyle/>
          <a:p>
            <a:pPr algn="ctr">
              <a:defRPr/>
            </a:pP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iêu cò&amp;amp;#39; châu Âu tự tin: &amp;amp;#39;Thủ môn Bùi Tiến Đũng đủ trình thi đấu ở nước  ngoài&amp;amp;#39;">
            <a:extLst>
              <a:ext uri="{FF2B5EF4-FFF2-40B4-BE49-F238E27FC236}">
                <a16:creationId xmlns:a16="http://schemas.microsoft.com/office/drawing/2014/main" id="{43069454-9609-6A4B-915E-B5A373F69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318" y="199695"/>
            <a:ext cx="9951358" cy="6634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454534230"/>
              </p:ext>
            </p:extLst>
          </p:nvPr>
        </p:nvGraphicFramePr>
        <p:xfrm>
          <a:off x="2595627" y="6071369"/>
          <a:ext cx="7000741" cy="681021"/>
        </p:xfrm>
        <a:graphic>
          <a:graphicData uri="http://schemas.openxmlformats.org/drawingml/2006/table">
            <a:tbl>
              <a:tblPr firstRow="1" bandRow="1">
                <a:tableStyleId>{5C22544A-7EE6-4342-B048-85BDC9FD1C3A}</a:tableStyleId>
              </a:tblPr>
              <a:tblGrid>
                <a:gridCol w="636431">
                  <a:extLst>
                    <a:ext uri="{9D8B030D-6E8A-4147-A177-3AD203B41FA5}">
                      <a16:colId xmlns:a16="http://schemas.microsoft.com/office/drawing/2014/main" val="10442170"/>
                    </a:ext>
                  </a:extLst>
                </a:gridCol>
                <a:gridCol w="636431">
                  <a:extLst>
                    <a:ext uri="{9D8B030D-6E8A-4147-A177-3AD203B41FA5}">
                      <a16:colId xmlns:a16="http://schemas.microsoft.com/office/drawing/2014/main" val="2112762057"/>
                    </a:ext>
                  </a:extLst>
                </a:gridCol>
                <a:gridCol w="636431">
                  <a:extLst>
                    <a:ext uri="{9D8B030D-6E8A-4147-A177-3AD203B41FA5}">
                      <a16:colId xmlns:a16="http://schemas.microsoft.com/office/drawing/2014/main" val="3658281372"/>
                    </a:ext>
                  </a:extLst>
                </a:gridCol>
                <a:gridCol w="636431">
                  <a:extLst>
                    <a:ext uri="{9D8B030D-6E8A-4147-A177-3AD203B41FA5}">
                      <a16:colId xmlns:a16="http://schemas.microsoft.com/office/drawing/2014/main" val="1771489155"/>
                    </a:ext>
                  </a:extLst>
                </a:gridCol>
                <a:gridCol w="636431">
                  <a:extLst>
                    <a:ext uri="{9D8B030D-6E8A-4147-A177-3AD203B41FA5}">
                      <a16:colId xmlns:a16="http://schemas.microsoft.com/office/drawing/2014/main" val="2354030564"/>
                    </a:ext>
                  </a:extLst>
                </a:gridCol>
                <a:gridCol w="636431">
                  <a:extLst>
                    <a:ext uri="{9D8B030D-6E8A-4147-A177-3AD203B41FA5}">
                      <a16:colId xmlns:a16="http://schemas.microsoft.com/office/drawing/2014/main" val="1027005900"/>
                    </a:ext>
                  </a:extLst>
                </a:gridCol>
                <a:gridCol w="636431">
                  <a:extLst>
                    <a:ext uri="{9D8B030D-6E8A-4147-A177-3AD203B41FA5}">
                      <a16:colId xmlns:a16="http://schemas.microsoft.com/office/drawing/2014/main" val="48136447"/>
                    </a:ext>
                  </a:extLst>
                </a:gridCol>
                <a:gridCol w="636431">
                  <a:extLst>
                    <a:ext uri="{9D8B030D-6E8A-4147-A177-3AD203B41FA5}">
                      <a16:colId xmlns:a16="http://schemas.microsoft.com/office/drawing/2014/main" val="3160392572"/>
                    </a:ext>
                  </a:extLst>
                </a:gridCol>
                <a:gridCol w="636431">
                  <a:extLst>
                    <a:ext uri="{9D8B030D-6E8A-4147-A177-3AD203B41FA5}">
                      <a16:colId xmlns:a16="http://schemas.microsoft.com/office/drawing/2014/main" val="1421187418"/>
                    </a:ext>
                  </a:extLst>
                </a:gridCol>
                <a:gridCol w="636431">
                  <a:extLst>
                    <a:ext uri="{9D8B030D-6E8A-4147-A177-3AD203B41FA5}">
                      <a16:colId xmlns:a16="http://schemas.microsoft.com/office/drawing/2014/main" val="3859576981"/>
                    </a:ext>
                  </a:extLst>
                </a:gridCol>
                <a:gridCol w="636431">
                  <a:extLst>
                    <a:ext uri="{9D8B030D-6E8A-4147-A177-3AD203B41FA5}">
                      <a16:colId xmlns:a16="http://schemas.microsoft.com/office/drawing/2014/main" val="859481784"/>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extLst>
              <p:ext uri="{D42A27DB-BD31-4B8C-83A1-F6EECF244321}">
                <p14:modId xmlns:p14="http://schemas.microsoft.com/office/powerpoint/2010/main" val="3457285418"/>
              </p:ext>
            </p:extLst>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extLst>
              <p:ext uri="{D42A27DB-BD31-4B8C-83A1-F6EECF244321}">
                <p14:modId xmlns:p14="http://schemas.microsoft.com/office/powerpoint/2010/main" val="1837406022"/>
              </p:ext>
            </p:extLst>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63867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Đoàn Văn Hậu báo tin &amp;amp;#39;không thể vui hơn&amp;amp;#39; cho NHM Việt Nam">
            <a:extLst>
              <a:ext uri="{FF2B5EF4-FFF2-40B4-BE49-F238E27FC236}">
                <a16:creationId xmlns:a16="http://schemas.microsoft.com/office/drawing/2014/main" id="{B2EAEF9D-ECF3-804F-B9FA-88C49DF47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98450"/>
            <a:ext cx="9486900" cy="6261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248129985"/>
              </p:ext>
            </p:extLst>
          </p:nvPr>
        </p:nvGraphicFramePr>
        <p:xfrm>
          <a:off x="2898315" y="5878529"/>
          <a:ext cx="6364310" cy="681021"/>
        </p:xfrm>
        <a:graphic>
          <a:graphicData uri="http://schemas.openxmlformats.org/drawingml/2006/table">
            <a:tbl>
              <a:tblPr firstRow="1" bandRow="1">
                <a:tableStyleId>{5C22544A-7EE6-4342-B048-85BDC9FD1C3A}</a:tableStyleId>
              </a:tblPr>
              <a:tblGrid>
                <a:gridCol w="636431">
                  <a:extLst>
                    <a:ext uri="{9D8B030D-6E8A-4147-A177-3AD203B41FA5}">
                      <a16:colId xmlns:a16="http://schemas.microsoft.com/office/drawing/2014/main" val="10442170"/>
                    </a:ext>
                  </a:extLst>
                </a:gridCol>
                <a:gridCol w="636431">
                  <a:extLst>
                    <a:ext uri="{9D8B030D-6E8A-4147-A177-3AD203B41FA5}">
                      <a16:colId xmlns:a16="http://schemas.microsoft.com/office/drawing/2014/main" val="2112762057"/>
                    </a:ext>
                  </a:extLst>
                </a:gridCol>
                <a:gridCol w="636431">
                  <a:extLst>
                    <a:ext uri="{9D8B030D-6E8A-4147-A177-3AD203B41FA5}">
                      <a16:colId xmlns:a16="http://schemas.microsoft.com/office/drawing/2014/main" val="3658281372"/>
                    </a:ext>
                  </a:extLst>
                </a:gridCol>
                <a:gridCol w="636431">
                  <a:extLst>
                    <a:ext uri="{9D8B030D-6E8A-4147-A177-3AD203B41FA5}">
                      <a16:colId xmlns:a16="http://schemas.microsoft.com/office/drawing/2014/main" val="1771489155"/>
                    </a:ext>
                  </a:extLst>
                </a:gridCol>
                <a:gridCol w="636431">
                  <a:extLst>
                    <a:ext uri="{9D8B030D-6E8A-4147-A177-3AD203B41FA5}">
                      <a16:colId xmlns:a16="http://schemas.microsoft.com/office/drawing/2014/main" val="2354030564"/>
                    </a:ext>
                  </a:extLst>
                </a:gridCol>
                <a:gridCol w="636431">
                  <a:extLst>
                    <a:ext uri="{9D8B030D-6E8A-4147-A177-3AD203B41FA5}">
                      <a16:colId xmlns:a16="http://schemas.microsoft.com/office/drawing/2014/main" val="1027005900"/>
                    </a:ext>
                  </a:extLst>
                </a:gridCol>
                <a:gridCol w="636431">
                  <a:extLst>
                    <a:ext uri="{9D8B030D-6E8A-4147-A177-3AD203B41FA5}">
                      <a16:colId xmlns:a16="http://schemas.microsoft.com/office/drawing/2014/main" val="48136447"/>
                    </a:ext>
                  </a:extLst>
                </a:gridCol>
                <a:gridCol w="636431">
                  <a:extLst>
                    <a:ext uri="{9D8B030D-6E8A-4147-A177-3AD203B41FA5}">
                      <a16:colId xmlns:a16="http://schemas.microsoft.com/office/drawing/2014/main" val="3160392572"/>
                    </a:ext>
                  </a:extLst>
                </a:gridCol>
                <a:gridCol w="636431">
                  <a:extLst>
                    <a:ext uri="{9D8B030D-6E8A-4147-A177-3AD203B41FA5}">
                      <a16:colId xmlns:a16="http://schemas.microsoft.com/office/drawing/2014/main" val="1421187418"/>
                    </a:ext>
                  </a:extLst>
                </a:gridCol>
                <a:gridCol w="636431">
                  <a:extLst>
                    <a:ext uri="{9D8B030D-6E8A-4147-A177-3AD203B41FA5}">
                      <a16:colId xmlns:a16="http://schemas.microsoft.com/office/drawing/2014/main" val="3859576981"/>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extLst>
              <p:ext uri="{D42A27DB-BD31-4B8C-83A1-F6EECF244321}">
                <p14:modId xmlns:p14="http://schemas.microsoft.com/office/powerpoint/2010/main" val="1043568667"/>
              </p:ext>
            </p:extLst>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6D7A4771-B683-C24E-BF94-290ABA23209F}"/>
              </a:ext>
            </a:extLst>
          </p:cNvPr>
          <p:cNvGraphicFramePr>
            <a:graphicFrameLocks noGrp="1"/>
          </p:cNvGraphicFramePr>
          <p:nvPr>
            <p:extLst>
              <p:ext uri="{D42A27DB-BD31-4B8C-83A1-F6EECF244321}">
                <p14:modId xmlns:p14="http://schemas.microsoft.com/office/powerpoint/2010/main" val="3164660105"/>
              </p:ext>
            </p:extLst>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78411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ọng Hoàng: Cầu thủ chống lại số mệnh bằng… sức mạnh của chiến binh thép">
            <a:extLst>
              <a:ext uri="{FF2B5EF4-FFF2-40B4-BE49-F238E27FC236}">
                <a16:creationId xmlns:a16="http://schemas.microsoft.com/office/drawing/2014/main" id="{698BD032-8E7D-FF44-AFC1-9B4D13D83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38" y="0"/>
            <a:ext cx="11025724"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1354041018"/>
              </p:ext>
            </p:extLst>
          </p:nvPr>
        </p:nvGraphicFramePr>
        <p:xfrm>
          <a:off x="658202" y="5953218"/>
          <a:ext cx="10772080" cy="681021"/>
        </p:xfrm>
        <a:graphic>
          <a:graphicData uri="http://schemas.openxmlformats.org/drawingml/2006/table">
            <a:tbl>
              <a:tblPr firstRow="1" bandRow="1">
                <a:tableStyleId>{5C22544A-7EE6-4342-B048-85BDC9FD1C3A}</a:tableStyleId>
              </a:tblPr>
              <a:tblGrid>
                <a:gridCol w="673255">
                  <a:extLst>
                    <a:ext uri="{9D8B030D-6E8A-4147-A177-3AD203B41FA5}">
                      <a16:colId xmlns:a16="http://schemas.microsoft.com/office/drawing/2014/main" val="10442170"/>
                    </a:ext>
                  </a:extLst>
                </a:gridCol>
                <a:gridCol w="673255">
                  <a:extLst>
                    <a:ext uri="{9D8B030D-6E8A-4147-A177-3AD203B41FA5}">
                      <a16:colId xmlns:a16="http://schemas.microsoft.com/office/drawing/2014/main" val="2112762057"/>
                    </a:ext>
                  </a:extLst>
                </a:gridCol>
                <a:gridCol w="673255">
                  <a:extLst>
                    <a:ext uri="{9D8B030D-6E8A-4147-A177-3AD203B41FA5}">
                      <a16:colId xmlns:a16="http://schemas.microsoft.com/office/drawing/2014/main" val="3658281372"/>
                    </a:ext>
                  </a:extLst>
                </a:gridCol>
                <a:gridCol w="673255">
                  <a:extLst>
                    <a:ext uri="{9D8B030D-6E8A-4147-A177-3AD203B41FA5}">
                      <a16:colId xmlns:a16="http://schemas.microsoft.com/office/drawing/2014/main" val="1771489155"/>
                    </a:ext>
                  </a:extLst>
                </a:gridCol>
                <a:gridCol w="673255">
                  <a:extLst>
                    <a:ext uri="{9D8B030D-6E8A-4147-A177-3AD203B41FA5}">
                      <a16:colId xmlns:a16="http://schemas.microsoft.com/office/drawing/2014/main" val="2354030564"/>
                    </a:ext>
                  </a:extLst>
                </a:gridCol>
                <a:gridCol w="673255">
                  <a:extLst>
                    <a:ext uri="{9D8B030D-6E8A-4147-A177-3AD203B41FA5}">
                      <a16:colId xmlns:a16="http://schemas.microsoft.com/office/drawing/2014/main" val="1027005900"/>
                    </a:ext>
                  </a:extLst>
                </a:gridCol>
                <a:gridCol w="673255">
                  <a:extLst>
                    <a:ext uri="{9D8B030D-6E8A-4147-A177-3AD203B41FA5}">
                      <a16:colId xmlns:a16="http://schemas.microsoft.com/office/drawing/2014/main" val="48136447"/>
                    </a:ext>
                  </a:extLst>
                </a:gridCol>
                <a:gridCol w="673255">
                  <a:extLst>
                    <a:ext uri="{9D8B030D-6E8A-4147-A177-3AD203B41FA5}">
                      <a16:colId xmlns:a16="http://schemas.microsoft.com/office/drawing/2014/main" val="3160392572"/>
                    </a:ext>
                  </a:extLst>
                </a:gridCol>
                <a:gridCol w="673255">
                  <a:extLst>
                    <a:ext uri="{9D8B030D-6E8A-4147-A177-3AD203B41FA5}">
                      <a16:colId xmlns:a16="http://schemas.microsoft.com/office/drawing/2014/main" val="1421187418"/>
                    </a:ext>
                  </a:extLst>
                </a:gridCol>
                <a:gridCol w="673255">
                  <a:extLst>
                    <a:ext uri="{9D8B030D-6E8A-4147-A177-3AD203B41FA5}">
                      <a16:colId xmlns:a16="http://schemas.microsoft.com/office/drawing/2014/main" val="3859576981"/>
                    </a:ext>
                  </a:extLst>
                </a:gridCol>
                <a:gridCol w="673255">
                  <a:extLst>
                    <a:ext uri="{9D8B030D-6E8A-4147-A177-3AD203B41FA5}">
                      <a16:colId xmlns:a16="http://schemas.microsoft.com/office/drawing/2014/main" val="2699594373"/>
                    </a:ext>
                  </a:extLst>
                </a:gridCol>
                <a:gridCol w="673255">
                  <a:extLst>
                    <a:ext uri="{9D8B030D-6E8A-4147-A177-3AD203B41FA5}">
                      <a16:colId xmlns:a16="http://schemas.microsoft.com/office/drawing/2014/main" val="1870516829"/>
                    </a:ext>
                  </a:extLst>
                </a:gridCol>
                <a:gridCol w="673255">
                  <a:extLst>
                    <a:ext uri="{9D8B030D-6E8A-4147-A177-3AD203B41FA5}">
                      <a16:colId xmlns:a16="http://schemas.microsoft.com/office/drawing/2014/main" val="796606673"/>
                    </a:ext>
                  </a:extLst>
                </a:gridCol>
                <a:gridCol w="673255">
                  <a:extLst>
                    <a:ext uri="{9D8B030D-6E8A-4147-A177-3AD203B41FA5}">
                      <a16:colId xmlns:a16="http://schemas.microsoft.com/office/drawing/2014/main" val="2281691368"/>
                    </a:ext>
                  </a:extLst>
                </a:gridCol>
                <a:gridCol w="673255">
                  <a:extLst>
                    <a:ext uri="{9D8B030D-6E8A-4147-A177-3AD203B41FA5}">
                      <a16:colId xmlns:a16="http://schemas.microsoft.com/office/drawing/2014/main" val="661467791"/>
                    </a:ext>
                  </a:extLst>
                </a:gridCol>
                <a:gridCol w="673255">
                  <a:extLst>
                    <a:ext uri="{9D8B030D-6E8A-4147-A177-3AD203B41FA5}">
                      <a16:colId xmlns:a16="http://schemas.microsoft.com/office/drawing/2014/main" val="1557731546"/>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extLst>
              <p:ext uri="{D42A27DB-BD31-4B8C-83A1-F6EECF244321}">
                <p14:modId xmlns:p14="http://schemas.microsoft.com/office/powerpoint/2010/main" val="3856885795"/>
              </p:ext>
            </p:extLst>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758694359"/>
              </p:ext>
            </p:extLst>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0128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ịnh kiến về Hồng Duy ở tuyển Việt Nam bị phá bỏ - Bóng đá Việt Nam">
            <a:extLst>
              <a:ext uri="{FF2B5EF4-FFF2-40B4-BE49-F238E27FC236}">
                <a16:creationId xmlns:a16="http://schemas.microsoft.com/office/drawing/2014/main" id="{CACF6B81-BF4F-4649-86D4-3FBC4D878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996" y="-1"/>
            <a:ext cx="10272220" cy="68325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2734775125"/>
              </p:ext>
            </p:extLst>
          </p:nvPr>
        </p:nvGraphicFramePr>
        <p:xfrm>
          <a:off x="658202" y="5953218"/>
          <a:ext cx="10772082" cy="681021"/>
        </p:xfrm>
        <a:graphic>
          <a:graphicData uri="http://schemas.openxmlformats.org/drawingml/2006/table">
            <a:tbl>
              <a:tblPr firstRow="1" bandRow="1">
                <a:tableStyleId>{5C22544A-7EE6-4342-B048-85BDC9FD1C3A}</a:tableStyleId>
              </a:tblPr>
              <a:tblGrid>
                <a:gridCol w="598449">
                  <a:extLst>
                    <a:ext uri="{9D8B030D-6E8A-4147-A177-3AD203B41FA5}">
                      <a16:colId xmlns:a16="http://schemas.microsoft.com/office/drawing/2014/main" val="10442170"/>
                    </a:ext>
                  </a:extLst>
                </a:gridCol>
                <a:gridCol w="598449">
                  <a:extLst>
                    <a:ext uri="{9D8B030D-6E8A-4147-A177-3AD203B41FA5}">
                      <a16:colId xmlns:a16="http://schemas.microsoft.com/office/drawing/2014/main" val="2112762057"/>
                    </a:ext>
                  </a:extLst>
                </a:gridCol>
                <a:gridCol w="598449">
                  <a:extLst>
                    <a:ext uri="{9D8B030D-6E8A-4147-A177-3AD203B41FA5}">
                      <a16:colId xmlns:a16="http://schemas.microsoft.com/office/drawing/2014/main" val="3658281372"/>
                    </a:ext>
                  </a:extLst>
                </a:gridCol>
                <a:gridCol w="598449">
                  <a:extLst>
                    <a:ext uri="{9D8B030D-6E8A-4147-A177-3AD203B41FA5}">
                      <a16:colId xmlns:a16="http://schemas.microsoft.com/office/drawing/2014/main" val="1771489155"/>
                    </a:ext>
                  </a:extLst>
                </a:gridCol>
                <a:gridCol w="598449">
                  <a:extLst>
                    <a:ext uri="{9D8B030D-6E8A-4147-A177-3AD203B41FA5}">
                      <a16:colId xmlns:a16="http://schemas.microsoft.com/office/drawing/2014/main" val="2354030564"/>
                    </a:ext>
                  </a:extLst>
                </a:gridCol>
                <a:gridCol w="598449">
                  <a:extLst>
                    <a:ext uri="{9D8B030D-6E8A-4147-A177-3AD203B41FA5}">
                      <a16:colId xmlns:a16="http://schemas.microsoft.com/office/drawing/2014/main" val="1027005900"/>
                    </a:ext>
                  </a:extLst>
                </a:gridCol>
                <a:gridCol w="598449">
                  <a:extLst>
                    <a:ext uri="{9D8B030D-6E8A-4147-A177-3AD203B41FA5}">
                      <a16:colId xmlns:a16="http://schemas.microsoft.com/office/drawing/2014/main" val="48136447"/>
                    </a:ext>
                  </a:extLst>
                </a:gridCol>
                <a:gridCol w="598449">
                  <a:extLst>
                    <a:ext uri="{9D8B030D-6E8A-4147-A177-3AD203B41FA5}">
                      <a16:colId xmlns:a16="http://schemas.microsoft.com/office/drawing/2014/main" val="3160392572"/>
                    </a:ext>
                  </a:extLst>
                </a:gridCol>
                <a:gridCol w="598449">
                  <a:extLst>
                    <a:ext uri="{9D8B030D-6E8A-4147-A177-3AD203B41FA5}">
                      <a16:colId xmlns:a16="http://schemas.microsoft.com/office/drawing/2014/main" val="1421187418"/>
                    </a:ext>
                  </a:extLst>
                </a:gridCol>
                <a:gridCol w="598449">
                  <a:extLst>
                    <a:ext uri="{9D8B030D-6E8A-4147-A177-3AD203B41FA5}">
                      <a16:colId xmlns:a16="http://schemas.microsoft.com/office/drawing/2014/main" val="3859576981"/>
                    </a:ext>
                  </a:extLst>
                </a:gridCol>
                <a:gridCol w="598449">
                  <a:extLst>
                    <a:ext uri="{9D8B030D-6E8A-4147-A177-3AD203B41FA5}">
                      <a16:colId xmlns:a16="http://schemas.microsoft.com/office/drawing/2014/main" val="2699594373"/>
                    </a:ext>
                  </a:extLst>
                </a:gridCol>
                <a:gridCol w="598449">
                  <a:extLst>
                    <a:ext uri="{9D8B030D-6E8A-4147-A177-3AD203B41FA5}">
                      <a16:colId xmlns:a16="http://schemas.microsoft.com/office/drawing/2014/main" val="1870516829"/>
                    </a:ext>
                  </a:extLst>
                </a:gridCol>
                <a:gridCol w="598449">
                  <a:extLst>
                    <a:ext uri="{9D8B030D-6E8A-4147-A177-3AD203B41FA5}">
                      <a16:colId xmlns:a16="http://schemas.microsoft.com/office/drawing/2014/main" val="796606673"/>
                    </a:ext>
                  </a:extLst>
                </a:gridCol>
                <a:gridCol w="598449">
                  <a:extLst>
                    <a:ext uri="{9D8B030D-6E8A-4147-A177-3AD203B41FA5}">
                      <a16:colId xmlns:a16="http://schemas.microsoft.com/office/drawing/2014/main" val="2281691368"/>
                    </a:ext>
                  </a:extLst>
                </a:gridCol>
                <a:gridCol w="598449">
                  <a:extLst>
                    <a:ext uri="{9D8B030D-6E8A-4147-A177-3AD203B41FA5}">
                      <a16:colId xmlns:a16="http://schemas.microsoft.com/office/drawing/2014/main" val="661467791"/>
                    </a:ext>
                  </a:extLst>
                </a:gridCol>
                <a:gridCol w="598449">
                  <a:extLst>
                    <a:ext uri="{9D8B030D-6E8A-4147-A177-3AD203B41FA5}">
                      <a16:colId xmlns:a16="http://schemas.microsoft.com/office/drawing/2014/main" val="1557731546"/>
                    </a:ext>
                  </a:extLst>
                </a:gridCol>
                <a:gridCol w="598449">
                  <a:extLst>
                    <a:ext uri="{9D8B030D-6E8A-4147-A177-3AD203B41FA5}">
                      <a16:colId xmlns:a16="http://schemas.microsoft.com/office/drawing/2014/main" val="1867849722"/>
                    </a:ext>
                  </a:extLst>
                </a:gridCol>
                <a:gridCol w="598449">
                  <a:extLst>
                    <a:ext uri="{9D8B030D-6E8A-4147-A177-3AD203B41FA5}">
                      <a16:colId xmlns:a16="http://schemas.microsoft.com/office/drawing/2014/main" val="298113235"/>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3730873757"/>
              </p:ext>
            </p:extLst>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4024646625"/>
              </p:ext>
            </p:extLst>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69869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ang Hải lọt top 6 cầu thủ châu Á đủ sức thi đấu ở trời Âu">
            <a:extLst>
              <a:ext uri="{FF2B5EF4-FFF2-40B4-BE49-F238E27FC236}">
                <a16:creationId xmlns:a16="http://schemas.microsoft.com/office/drawing/2014/main" id="{ADFAA981-E17E-084B-A956-92A7946E2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42" y="-1"/>
            <a:ext cx="11033912"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2900865655"/>
              </p:ext>
            </p:extLst>
          </p:nvPr>
        </p:nvGraphicFramePr>
        <p:xfrm>
          <a:off x="1855099" y="5953218"/>
          <a:ext cx="8378286" cy="681021"/>
        </p:xfrm>
        <a:graphic>
          <a:graphicData uri="http://schemas.openxmlformats.org/drawingml/2006/table">
            <a:tbl>
              <a:tblPr firstRow="1" bandRow="1">
                <a:tableStyleId>{5C22544A-7EE6-4342-B048-85BDC9FD1C3A}</a:tableStyleId>
              </a:tblPr>
              <a:tblGrid>
                <a:gridCol w="598449">
                  <a:extLst>
                    <a:ext uri="{9D8B030D-6E8A-4147-A177-3AD203B41FA5}">
                      <a16:colId xmlns:a16="http://schemas.microsoft.com/office/drawing/2014/main" val="10442170"/>
                    </a:ext>
                  </a:extLst>
                </a:gridCol>
                <a:gridCol w="598449">
                  <a:extLst>
                    <a:ext uri="{9D8B030D-6E8A-4147-A177-3AD203B41FA5}">
                      <a16:colId xmlns:a16="http://schemas.microsoft.com/office/drawing/2014/main" val="2112762057"/>
                    </a:ext>
                  </a:extLst>
                </a:gridCol>
                <a:gridCol w="598449">
                  <a:extLst>
                    <a:ext uri="{9D8B030D-6E8A-4147-A177-3AD203B41FA5}">
                      <a16:colId xmlns:a16="http://schemas.microsoft.com/office/drawing/2014/main" val="3658281372"/>
                    </a:ext>
                  </a:extLst>
                </a:gridCol>
                <a:gridCol w="598449">
                  <a:extLst>
                    <a:ext uri="{9D8B030D-6E8A-4147-A177-3AD203B41FA5}">
                      <a16:colId xmlns:a16="http://schemas.microsoft.com/office/drawing/2014/main" val="1771489155"/>
                    </a:ext>
                  </a:extLst>
                </a:gridCol>
                <a:gridCol w="598449">
                  <a:extLst>
                    <a:ext uri="{9D8B030D-6E8A-4147-A177-3AD203B41FA5}">
                      <a16:colId xmlns:a16="http://schemas.microsoft.com/office/drawing/2014/main" val="2354030564"/>
                    </a:ext>
                  </a:extLst>
                </a:gridCol>
                <a:gridCol w="598449">
                  <a:extLst>
                    <a:ext uri="{9D8B030D-6E8A-4147-A177-3AD203B41FA5}">
                      <a16:colId xmlns:a16="http://schemas.microsoft.com/office/drawing/2014/main" val="1027005900"/>
                    </a:ext>
                  </a:extLst>
                </a:gridCol>
                <a:gridCol w="598449">
                  <a:extLst>
                    <a:ext uri="{9D8B030D-6E8A-4147-A177-3AD203B41FA5}">
                      <a16:colId xmlns:a16="http://schemas.microsoft.com/office/drawing/2014/main" val="48136447"/>
                    </a:ext>
                  </a:extLst>
                </a:gridCol>
                <a:gridCol w="598449">
                  <a:extLst>
                    <a:ext uri="{9D8B030D-6E8A-4147-A177-3AD203B41FA5}">
                      <a16:colId xmlns:a16="http://schemas.microsoft.com/office/drawing/2014/main" val="3160392572"/>
                    </a:ext>
                  </a:extLst>
                </a:gridCol>
                <a:gridCol w="598449">
                  <a:extLst>
                    <a:ext uri="{9D8B030D-6E8A-4147-A177-3AD203B41FA5}">
                      <a16:colId xmlns:a16="http://schemas.microsoft.com/office/drawing/2014/main" val="1421187418"/>
                    </a:ext>
                  </a:extLst>
                </a:gridCol>
                <a:gridCol w="598449">
                  <a:extLst>
                    <a:ext uri="{9D8B030D-6E8A-4147-A177-3AD203B41FA5}">
                      <a16:colId xmlns:a16="http://schemas.microsoft.com/office/drawing/2014/main" val="3859576981"/>
                    </a:ext>
                  </a:extLst>
                </a:gridCol>
                <a:gridCol w="598449">
                  <a:extLst>
                    <a:ext uri="{9D8B030D-6E8A-4147-A177-3AD203B41FA5}">
                      <a16:colId xmlns:a16="http://schemas.microsoft.com/office/drawing/2014/main" val="2699594373"/>
                    </a:ext>
                  </a:extLst>
                </a:gridCol>
                <a:gridCol w="598449">
                  <a:extLst>
                    <a:ext uri="{9D8B030D-6E8A-4147-A177-3AD203B41FA5}">
                      <a16:colId xmlns:a16="http://schemas.microsoft.com/office/drawing/2014/main" val="1870516829"/>
                    </a:ext>
                  </a:extLst>
                </a:gridCol>
                <a:gridCol w="598449">
                  <a:extLst>
                    <a:ext uri="{9D8B030D-6E8A-4147-A177-3AD203B41FA5}">
                      <a16:colId xmlns:a16="http://schemas.microsoft.com/office/drawing/2014/main" val="796606673"/>
                    </a:ext>
                  </a:extLst>
                </a:gridCol>
                <a:gridCol w="598449">
                  <a:extLst>
                    <a:ext uri="{9D8B030D-6E8A-4147-A177-3AD203B41FA5}">
                      <a16:colId xmlns:a16="http://schemas.microsoft.com/office/drawing/2014/main" val="2281691368"/>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3676516291"/>
              </p:ext>
            </p:extLst>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2890768893"/>
              </p:ext>
            </p:extLst>
          </p:nvPr>
        </p:nvGraphicFramePr>
        <p:xfrm>
          <a:off x="7463563" y="19402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97726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heckerboard(across)">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à Đức Chinh hài lòng với hat-trick giúp U22 Việt Nam vào chung kết">
            <a:extLst>
              <a:ext uri="{FF2B5EF4-FFF2-40B4-BE49-F238E27FC236}">
                <a16:creationId xmlns:a16="http://schemas.microsoft.com/office/drawing/2014/main" id="{B69A1AE9-8313-134C-B98B-FE59D623F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7" y="0"/>
            <a:ext cx="10769872" cy="68927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568318401"/>
              </p:ext>
            </p:extLst>
          </p:nvPr>
        </p:nvGraphicFramePr>
        <p:xfrm>
          <a:off x="3451284" y="5979243"/>
          <a:ext cx="5984490" cy="681021"/>
        </p:xfrm>
        <a:graphic>
          <a:graphicData uri="http://schemas.openxmlformats.org/drawingml/2006/table">
            <a:tbl>
              <a:tblPr firstRow="1" bandRow="1">
                <a:tableStyleId>{5C22544A-7EE6-4342-B048-85BDC9FD1C3A}</a:tableStyleId>
              </a:tblPr>
              <a:tblGrid>
                <a:gridCol w="598449">
                  <a:extLst>
                    <a:ext uri="{9D8B030D-6E8A-4147-A177-3AD203B41FA5}">
                      <a16:colId xmlns:a16="http://schemas.microsoft.com/office/drawing/2014/main" val="10442170"/>
                    </a:ext>
                  </a:extLst>
                </a:gridCol>
                <a:gridCol w="598449">
                  <a:extLst>
                    <a:ext uri="{9D8B030D-6E8A-4147-A177-3AD203B41FA5}">
                      <a16:colId xmlns:a16="http://schemas.microsoft.com/office/drawing/2014/main" val="2112762057"/>
                    </a:ext>
                  </a:extLst>
                </a:gridCol>
                <a:gridCol w="598449">
                  <a:extLst>
                    <a:ext uri="{9D8B030D-6E8A-4147-A177-3AD203B41FA5}">
                      <a16:colId xmlns:a16="http://schemas.microsoft.com/office/drawing/2014/main" val="3658281372"/>
                    </a:ext>
                  </a:extLst>
                </a:gridCol>
                <a:gridCol w="598449">
                  <a:extLst>
                    <a:ext uri="{9D8B030D-6E8A-4147-A177-3AD203B41FA5}">
                      <a16:colId xmlns:a16="http://schemas.microsoft.com/office/drawing/2014/main" val="1771489155"/>
                    </a:ext>
                  </a:extLst>
                </a:gridCol>
                <a:gridCol w="598449">
                  <a:extLst>
                    <a:ext uri="{9D8B030D-6E8A-4147-A177-3AD203B41FA5}">
                      <a16:colId xmlns:a16="http://schemas.microsoft.com/office/drawing/2014/main" val="2354030564"/>
                    </a:ext>
                  </a:extLst>
                </a:gridCol>
                <a:gridCol w="598449">
                  <a:extLst>
                    <a:ext uri="{9D8B030D-6E8A-4147-A177-3AD203B41FA5}">
                      <a16:colId xmlns:a16="http://schemas.microsoft.com/office/drawing/2014/main" val="1027005900"/>
                    </a:ext>
                  </a:extLst>
                </a:gridCol>
                <a:gridCol w="598449">
                  <a:extLst>
                    <a:ext uri="{9D8B030D-6E8A-4147-A177-3AD203B41FA5}">
                      <a16:colId xmlns:a16="http://schemas.microsoft.com/office/drawing/2014/main" val="48136447"/>
                    </a:ext>
                  </a:extLst>
                </a:gridCol>
                <a:gridCol w="598449">
                  <a:extLst>
                    <a:ext uri="{9D8B030D-6E8A-4147-A177-3AD203B41FA5}">
                      <a16:colId xmlns:a16="http://schemas.microsoft.com/office/drawing/2014/main" val="3160392572"/>
                    </a:ext>
                  </a:extLst>
                </a:gridCol>
                <a:gridCol w="598449">
                  <a:extLst>
                    <a:ext uri="{9D8B030D-6E8A-4147-A177-3AD203B41FA5}">
                      <a16:colId xmlns:a16="http://schemas.microsoft.com/office/drawing/2014/main" val="1421187418"/>
                    </a:ext>
                  </a:extLst>
                </a:gridCol>
                <a:gridCol w="598449">
                  <a:extLst>
                    <a:ext uri="{9D8B030D-6E8A-4147-A177-3AD203B41FA5}">
                      <a16:colId xmlns:a16="http://schemas.microsoft.com/office/drawing/2014/main" val="3859576981"/>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2717719937"/>
              </p:ext>
            </p:extLst>
          </p:nvPr>
        </p:nvGraphicFramePr>
        <p:xfrm>
          <a:off x="7463563" y="19402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3125579570"/>
              </p:ext>
            </p:extLst>
          </p:nvPr>
        </p:nvGraphicFramePr>
        <p:xfrm>
          <a:off x="8128914" y="190308"/>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803054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heckerboard(across)">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heckerboard(across)">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in bóng đá sáng 1/1: U23 Việt Nam sang Thái Lan, AFC đánh giá cao Tiến Linh">
            <a:extLst>
              <a:ext uri="{FF2B5EF4-FFF2-40B4-BE49-F238E27FC236}">
                <a16:creationId xmlns:a16="http://schemas.microsoft.com/office/drawing/2014/main" id="{077EBDE9-DE80-054A-90F8-8EB6E5F6F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92186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419560111"/>
              </p:ext>
            </p:extLst>
          </p:nvPr>
        </p:nvGraphicFramePr>
        <p:xfrm>
          <a:off x="1940311" y="5979243"/>
          <a:ext cx="8764196" cy="681021"/>
        </p:xfrm>
        <a:graphic>
          <a:graphicData uri="http://schemas.openxmlformats.org/drawingml/2006/table">
            <a:tbl>
              <a:tblPr firstRow="1" bandRow="1">
                <a:tableStyleId>{5C22544A-7EE6-4342-B048-85BDC9FD1C3A}</a:tableStyleId>
              </a:tblPr>
              <a:tblGrid>
                <a:gridCol w="626014">
                  <a:extLst>
                    <a:ext uri="{9D8B030D-6E8A-4147-A177-3AD203B41FA5}">
                      <a16:colId xmlns:a16="http://schemas.microsoft.com/office/drawing/2014/main" val="10442170"/>
                    </a:ext>
                  </a:extLst>
                </a:gridCol>
                <a:gridCol w="626014">
                  <a:extLst>
                    <a:ext uri="{9D8B030D-6E8A-4147-A177-3AD203B41FA5}">
                      <a16:colId xmlns:a16="http://schemas.microsoft.com/office/drawing/2014/main" val="2112762057"/>
                    </a:ext>
                  </a:extLst>
                </a:gridCol>
                <a:gridCol w="626014">
                  <a:extLst>
                    <a:ext uri="{9D8B030D-6E8A-4147-A177-3AD203B41FA5}">
                      <a16:colId xmlns:a16="http://schemas.microsoft.com/office/drawing/2014/main" val="3658281372"/>
                    </a:ext>
                  </a:extLst>
                </a:gridCol>
                <a:gridCol w="626014">
                  <a:extLst>
                    <a:ext uri="{9D8B030D-6E8A-4147-A177-3AD203B41FA5}">
                      <a16:colId xmlns:a16="http://schemas.microsoft.com/office/drawing/2014/main" val="1771489155"/>
                    </a:ext>
                  </a:extLst>
                </a:gridCol>
                <a:gridCol w="626014">
                  <a:extLst>
                    <a:ext uri="{9D8B030D-6E8A-4147-A177-3AD203B41FA5}">
                      <a16:colId xmlns:a16="http://schemas.microsoft.com/office/drawing/2014/main" val="2354030564"/>
                    </a:ext>
                  </a:extLst>
                </a:gridCol>
                <a:gridCol w="626014">
                  <a:extLst>
                    <a:ext uri="{9D8B030D-6E8A-4147-A177-3AD203B41FA5}">
                      <a16:colId xmlns:a16="http://schemas.microsoft.com/office/drawing/2014/main" val="1027005900"/>
                    </a:ext>
                  </a:extLst>
                </a:gridCol>
                <a:gridCol w="626014">
                  <a:extLst>
                    <a:ext uri="{9D8B030D-6E8A-4147-A177-3AD203B41FA5}">
                      <a16:colId xmlns:a16="http://schemas.microsoft.com/office/drawing/2014/main" val="48136447"/>
                    </a:ext>
                  </a:extLst>
                </a:gridCol>
                <a:gridCol w="626014">
                  <a:extLst>
                    <a:ext uri="{9D8B030D-6E8A-4147-A177-3AD203B41FA5}">
                      <a16:colId xmlns:a16="http://schemas.microsoft.com/office/drawing/2014/main" val="3160392572"/>
                    </a:ext>
                  </a:extLst>
                </a:gridCol>
                <a:gridCol w="626014">
                  <a:extLst>
                    <a:ext uri="{9D8B030D-6E8A-4147-A177-3AD203B41FA5}">
                      <a16:colId xmlns:a16="http://schemas.microsoft.com/office/drawing/2014/main" val="1421187418"/>
                    </a:ext>
                  </a:extLst>
                </a:gridCol>
                <a:gridCol w="626014">
                  <a:extLst>
                    <a:ext uri="{9D8B030D-6E8A-4147-A177-3AD203B41FA5}">
                      <a16:colId xmlns:a16="http://schemas.microsoft.com/office/drawing/2014/main" val="3859576981"/>
                    </a:ext>
                  </a:extLst>
                </a:gridCol>
                <a:gridCol w="626014">
                  <a:extLst>
                    <a:ext uri="{9D8B030D-6E8A-4147-A177-3AD203B41FA5}">
                      <a16:colId xmlns:a16="http://schemas.microsoft.com/office/drawing/2014/main" val="908170078"/>
                    </a:ext>
                  </a:extLst>
                </a:gridCol>
                <a:gridCol w="626014">
                  <a:extLst>
                    <a:ext uri="{9D8B030D-6E8A-4147-A177-3AD203B41FA5}">
                      <a16:colId xmlns:a16="http://schemas.microsoft.com/office/drawing/2014/main" val="1581479625"/>
                    </a:ext>
                  </a:extLst>
                </a:gridCol>
                <a:gridCol w="626014">
                  <a:extLst>
                    <a:ext uri="{9D8B030D-6E8A-4147-A177-3AD203B41FA5}">
                      <a16:colId xmlns:a16="http://schemas.microsoft.com/office/drawing/2014/main" val="2486502533"/>
                    </a:ext>
                  </a:extLst>
                </a:gridCol>
                <a:gridCol w="626014">
                  <a:extLst>
                    <a:ext uri="{9D8B030D-6E8A-4147-A177-3AD203B41FA5}">
                      <a16:colId xmlns:a16="http://schemas.microsoft.com/office/drawing/2014/main" val="2028922074"/>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nvGraphicFramePr>
        <p:xfrm>
          <a:off x="7463563" y="19402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2075506532"/>
              </p:ext>
            </p:extLst>
          </p:nvPr>
        </p:nvGraphicFramePr>
        <p:xfrm>
          <a:off x="8128914" y="190308"/>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9" name="Table 4">
            <a:extLst>
              <a:ext uri="{FF2B5EF4-FFF2-40B4-BE49-F238E27FC236}">
                <a16:creationId xmlns:a16="http://schemas.microsoft.com/office/drawing/2014/main" id="{9FE49980-A2B7-5C4B-94F9-341B4FC4051D}"/>
              </a:ext>
            </a:extLst>
          </p:cNvPr>
          <p:cNvGraphicFramePr>
            <a:graphicFrameLocks noGrp="1"/>
          </p:cNvGraphicFramePr>
          <p:nvPr>
            <p:extLst>
              <p:ext uri="{D42A27DB-BD31-4B8C-83A1-F6EECF244321}">
                <p14:modId xmlns:p14="http://schemas.microsoft.com/office/powerpoint/2010/main" val="3373340856"/>
              </p:ext>
            </p:extLst>
          </p:nvPr>
        </p:nvGraphicFramePr>
        <p:xfrm>
          <a:off x="8749662" y="18659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38291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2343888047"/>
              </p:ext>
            </p:extLst>
          </p:nvPr>
        </p:nvGraphicFramePr>
        <p:xfrm>
          <a:off x="1228074" y="38257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extLst>
              <p:ext uri="{D42A27DB-BD31-4B8C-83A1-F6EECF244321}">
                <p14:modId xmlns:p14="http://schemas.microsoft.com/office/powerpoint/2010/main" val="3028669059"/>
              </p:ext>
            </p:extLst>
          </p:nvPr>
        </p:nvGraphicFramePr>
        <p:xfrm>
          <a:off x="2035636" y="38257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extLst>
              <p:ext uri="{D42A27DB-BD31-4B8C-83A1-F6EECF244321}">
                <p14:modId xmlns:p14="http://schemas.microsoft.com/office/powerpoint/2010/main" val="1523998982"/>
              </p:ext>
            </p:extLst>
          </p:nvPr>
        </p:nvGraphicFramePr>
        <p:xfrm>
          <a:off x="2837739" y="39059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extLst>
              <p:ext uri="{D42A27DB-BD31-4B8C-83A1-F6EECF244321}">
                <p14:modId xmlns:p14="http://schemas.microsoft.com/office/powerpoint/2010/main" val="1671291563"/>
              </p:ext>
            </p:extLst>
          </p:nvPr>
        </p:nvGraphicFramePr>
        <p:xfrm>
          <a:off x="3663906" y="39861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extLst>
              <p:ext uri="{D42A27DB-BD31-4B8C-83A1-F6EECF244321}">
                <p14:modId xmlns:p14="http://schemas.microsoft.com/office/powerpoint/2010/main" val="2423678531"/>
              </p:ext>
            </p:extLst>
          </p:nvPr>
        </p:nvGraphicFramePr>
        <p:xfrm>
          <a:off x="4369756" y="40664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extLst>
              <p:ext uri="{D42A27DB-BD31-4B8C-83A1-F6EECF244321}">
                <p14:modId xmlns:p14="http://schemas.microsoft.com/office/powerpoint/2010/main" val="2634360395"/>
              </p:ext>
            </p:extLst>
          </p:nvPr>
        </p:nvGraphicFramePr>
        <p:xfrm>
          <a:off x="5075606" y="39060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extLst>
              <p:ext uri="{D42A27DB-BD31-4B8C-83A1-F6EECF244321}">
                <p14:modId xmlns:p14="http://schemas.microsoft.com/office/powerpoint/2010/main" val="1100951037"/>
              </p:ext>
            </p:extLst>
          </p:nvPr>
        </p:nvGraphicFramePr>
        <p:xfrm>
          <a:off x="5853646" y="39862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extLst>
              <p:ext uri="{D42A27DB-BD31-4B8C-83A1-F6EECF244321}">
                <p14:modId xmlns:p14="http://schemas.microsoft.com/office/powerpoint/2010/main" val="1875740293"/>
              </p:ext>
            </p:extLst>
          </p:nvPr>
        </p:nvGraphicFramePr>
        <p:xfrm>
          <a:off x="6568752" y="38804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2064468167"/>
              </p:ext>
            </p:extLst>
          </p:nvPr>
        </p:nvGraphicFramePr>
        <p:xfrm>
          <a:off x="7234104" y="38433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2194212546"/>
              </p:ext>
            </p:extLst>
          </p:nvPr>
        </p:nvGraphicFramePr>
        <p:xfrm>
          <a:off x="7877153" y="38061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1089124089"/>
              </p:ext>
            </p:extLst>
          </p:nvPr>
        </p:nvGraphicFramePr>
        <p:xfrm>
          <a:off x="8520203" y="37690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4294457449"/>
              </p:ext>
            </p:extLst>
          </p:nvPr>
        </p:nvGraphicFramePr>
        <p:xfrm>
          <a:off x="9185554" y="373188"/>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9" name="Table 4">
            <a:extLst>
              <a:ext uri="{FF2B5EF4-FFF2-40B4-BE49-F238E27FC236}">
                <a16:creationId xmlns:a16="http://schemas.microsoft.com/office/drawing/2014/main" id="{9FE49980-A2B7-5C4B-94F9-341B4FC4051D}"/>
              </a:ext>
            </a:extLst>
          </p:cNvPr>
          <p:cNvGraphicFramePr>
            <a:graphicFrameLocks noGrp="1"/>
          </p:cNvGraphicFramePr>
          <p:nvPr>
            <p:extLst>
              <p:ext uri="{D42A27DB-BD31-4B8C-83A1-F6EECF244321}">
                <p14:modId xmlns:p14="http://schemas.microsoft.com/office/powerpoint/2010/main" val="1538039379"/>
              </p:ext>
            </p:extLst>
          </p:nvPr>
        </p:nvGraphicFramePr>
        <p:xfrm>
          <a:off x="9806302" y="36947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pic>
        <p:nvPicPr>
          <p:cNvPr id="12290" name="Picture 2" descr="Đội Hình Và Lịch Thi Đấu SEAGAME 2019 Của Đội Tuyênt Việt Nam | YouSport">
            <a:extLst>
              <a:ext uri="{FF2B5EF4-FFF2-40B4-BE49-F238E27FC236}">
                <a16:creationId xmlns:a16="http://schemas.microsoft.com/office/drawing/2014/main" id="{8BCCBF56-BF68-1E41-82AA-997869F31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799"/>
            <a:ext cx="12192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6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ành trình lên ngôi vô địch SEA Games 30 của U22 Việt Nam - VietNamNet">
            <a:extLst>
              <a:ext uri="{FF2B5EF4-FFF2-40B4-BE49-F238E27FC236}">
                <a16:creationId xmlns:a16="http://schemas.microsoft.com/office/drawing/2014/main" id="{4038AF50-548A-EB42-99A2-F2027A5AF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769000313"/>
              </p:ext>
            </p:extLst>
          </p:nvPr>
        </p:nvGraphicFramePr>
        <p:xfrm>
          <a:off x="5138522" y="60492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extLst>
              <p:ext uri="{D42A27DB-BD31-4B8C-83A1-F6EECF244321}">
                <p14:modId xmlns:p14="http://schemas.microsoft.com/office/powerpoint/2010/main" val="4039296236"/>
              </p:ext>
            </p:extLst>
          </p:nvPr>
        </p:nvGraphicFramePr>
        <p:xfrm>
          <a:off x="1527636" y="60492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extLst>
              <p:ext uri="{D42A27DB-BD31-4B8C-83A1-F6EECF244321}">
                <p14:modId xmlns:p14="http://schemas.microsoft.com/office/powerpoint/2010/main" val="1336941182"/>
              </p:ext>
            </p:extLst>
          </p:nvPr>
        </p:nvGraphicFramePr>
        <p:xfrm>
          <a:off x="6790910" y="604928"/>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extLst>
              <p:ext uri="{D42A27DB-BD31-4B8C-83A1-F6EECF244321}">
                <p14:modId xmlns:p14="http://schemas.microsoft.com/office/powerpoint/2010/main" val="2171959503"/>
              </p:ext>
            </p:extLst>
          </p:nvPr>
        </p:nvGraphicFramePr>
        <p:xfrm>
          <a:off x="7479110" y="60492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extLst>
              <p:ext uri="{D42A27DB-BD31-4B8C-83A1-F6EECF244321}">
                <p14:modId xmlns:p14="http://schemas.microsoft.com/office/powerpoint/2010/main" val="2690226557"/>
              </p:ext>
            </p:extLst>
          </p:nvPr>
        </p:nvGraphicFramePr>
        <p:xfrm>
          <a:off x="2215836" y="607308"/>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extLst>
              <p:ext uri="{D42A27DB-BD31-4B8C-83A1-F6EECF244321}">
                <p14:modId xmlns:p14="http://schemas.microsoft.com/office/powerpoint/2010/main" val="2504977011"/>
              </p:ext>
            </p:extLst>
          </p:nvPr>
        </p:nvGraphicFramePr>
        <p:xfrm>
          <a:off x="5826722" y="606893"/>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extLst>
              <p:ext uri="{D42A27DB-BD31-4B8C-83A1-F6EECF244321}">
                <p14:modId xmlns:p14="http://schemas.microsoft.com/office/powerpoint/2010/main" val="851986444"/>
              </p:ext>
            </p:extLst>
          </p:nvPr>
        </p:nvGraphicFramePr>
        <p:xfrm>
          <a:off x="2904036" y="60492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Ệ</a:t>
                      </a:r>
                      <a:endParaRPr lang="en-VN" sz="3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extLst>
              <p:ext uri="{D42A27DB-BD31-4B8C-83A1-F6EECF244321}">
                <p14:modId xmlns:p14="http://schemas.microsoft.com/office/powerpoint/2010/main" val="888552962"/>
              </p:ext>
            </p:extLst>
          </p:nvPr>
        </p:nvGraphicFramePr>
        <p:xfrm>
          <a:off x="8395771" y="604927"/>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2792324144"/>
              </p:ext>
            </p:extLst>
          </p:nvPr>
        </p:nvGraphicFramePr>
        <p:xfrm>
          <a:off x="3592236" y="608643"/>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2513034390"/>
              </p:ext>
            </p:extLst>
          </p:nvPr>
        </p:nvGraphicFramePr>
        <p:xfrm>
          <a:off x="10328245" y="604925"/>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3206125713"/>
              </p:ext>
            </p:extLst>
          </p:nvPr>
        </p:nvGraphicFramePr>
        <p:xfrm>
          <a:off x="4500290" y="609625"/>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2077862608"/>
              </p:ext>
            </p:extLst>
          </p:nvPr>
        </p:nvGraphicFramePr>
        <p:xfrm>
          <a:off x="9690013" y="60492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9" name="Table 4">
            <a:extLst>
              <a:ext uri="{FF2B5EF4-FFF2-40B4-BE49-F238E27FC236}">
                <a16:creationId xmlns:a16="http://schemas.microsoft.com/office/drawing/2014/main" id="{9FE49980-A2B7-5C4B-94F9-341B4FC4051D}"/>
              </a:ext>
            </a:extLst>
          </p:cNvPr>
          <p:cNvGraphicFramePr>
            <a:graphicFrameLocks noGrp="1"/>
          </p:cNvGraphicFramePr>
          <p:nvPr>
            <p:extLst>
              <p:ext uri="{D42A27DB-BD31-4B8C-83A1-F6EECF244321}">
                <p14:modId xmlns:p14="http://schemas.microsoft.com/office/powerpoint/2010/main" val="417948294"/>
              </p:ext>
            </p:extLst>
          </p:nvPr>
        </p:nvGraphicFramePr>
        <p:xfrm>
          <a:off x="9042892" y="604927"/>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00016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24" r="85714" b="67138"/>
          <a:stretch/>
        </p:blipFill>
        <p:spPr>
          <a:xfrm>
            <a:off x="551543" y="0"/>
            <a:ext cx="1190172" cy="2002971"/>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00" t="56318" r="66191" b="19340"/>
          <a:stretch/>
        </p:blipFill>
        <p:spPr>
          <a:xfrm>
            <a:off x="1487714" y="3543946"/>
            <a:ext cx="1988458" cy="1483654"/>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143" t="47797" r="14286"/>
          <a:stretch/>
        </p:blipFill>
        <p:spPr>
          <a:xfrm>
            <a:off x="9608454" y="3680232"/>
            <a:ext cx="1654630" cy="3181827"/>
          </a:xfrm>
          <a:prstGeom prst="rect">
            <a:avLst/>
          </a:prstGeom>
        </p:spPr>
      </p:pic>
      <p:pic>
        <p:nvPicPr>
          <p:cNvPr id="30" name="5c2e70c9d5c47">
            <a:hlinkClick r:id="" action="ppaction://media"/>
            <a:extLst>
              <a:ext uri="{FF2B5EF4-FFF2-40B4-BE49-F238E27FC236}">
                <a16:creationId xmlns:a16="http://schemas.microsoft.com/office/drawing/2014/main" id="{EFAC8313-4A7D-4774-BEFC-77B837F0C5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55912" y="148771"/>
            <a:ext cx="609600" cy="609600"/>
          </a:xfrm>
          <a:prstGeom prst="rect">
            <a:avLst/>
          </a:prstGeom>
        </p:spPr>
      </p:pic>
      <p:sp>
        <p:nvSpPr>
          <p:cNvPr id="11" name="TextBox 10">
            <a:extLst>
              <a:ext uri="{FF2B5EF4-FFF2-40B4-BE49-F238E27FC236}">
                <a16:creationId xmlns:a16="http://schemas.microsoft.com/office/drawing/2014/main" id="{92E4A76E-536A-814A-AF76-059384D6A730}"/>
              </a:ext>
            </a:extLst>
          </p:cNvPr>
          <p:cNvSpPr txBox="1"/>
          <p:nvPr/>
        </p:nvSpPr>
        <p:spPr>
          <a:xfrm>
            <a:off x="3257207" y="1293509"/>
            <a:ext cx="5677585" cy="630942"/>
          </a:xfrm>
          <a:prstGeom prst="rect">
            <a:avLst/>
          </a:prstGeom>
          <a:noFill/>
        </p:spPr>
        <p:txBody>
          <a:bodyPr wrap="square" rtlCol="0">
            <a:spAutoFit/>
          </a:bodyPr>
          <a:lstStyle/>
          <a:p>
            <a:pPr algn="ctr"/>
            <a:r>
              <a:rPr lang="en-VN" sz="3500" b="1">
                <a:solidFill>
                  <a:schemeClr val="bg1"/>
                </a:solidFill>
                <a:latin typeface="Times New Roman" panose="02020603050405020304" pitchFamily="18" charset="0"/>
                <a:cs typeface="Times New Roman" panose="02020603050405020304" pitchFamily="18" charset="0"/>
              </a:rPr>
              <a:t>Tiết</a:t>
            </a:r>
            <a:r>
              <a:rPr lang="en-US" sz="3500" b="1">
                <a:solidFill>
                  <a:schemeClr val="bg1"/>
                </a:solidFill>
                <a:latin typeface="Times New Roman" panose="02020603050405020304" pitchFamily="18" charset="0"/>
                <a:cs typeface="Times New Roman" panose="02020603050405020304" pitchFamily="18" charset="0"/>
              </a:rPr>
              <a:t> 127 + 128</a:t>
            </a:r>
            <a:r>
              <a:rPr lang="en-VN" sz="3500" b="1">
                <a:solidFill>
                  <a:schemeClr val="bg1"/>
                </a:solidFill>
                <a:latin typeface="Times New Roman" panose="02020603050405020304" pitchFamily="18" charset="0"/>
                <a:cs typeface="Times New Roman" panose="02020603050405020304" pitchFamily="18" charset="0"/>
              </a:rPr>
              <a:t>:</a:t>
            </a:r>
            <a:endParaRPr lang="en-VN" sz="3500" b="1" dirty="0">
              <a:solidFill>
                <a:schemeClr val="bg1"/>
              </a:solidFill>
              <a:latin typeface="Times New Roman" panose="02020603050405020304" pitchFamily="18" charset="0"/>
              <a:cs typeface="Times New Roman" panose="02020603050405020304" pitchFamily="18" charset="0"/>
            </a:endParaRPr>
          </a:p>
        </p:txBody>
      </p:sp>
      <p:pic>
        <p:nvPicPr>
          <p:cNvPr id="6" name="Picture 5" descr="Text&#10;&#10;Description automatically generated with medium confidence">
            <a:extLst>
              <a:ext uri="{FF2B5EF4-FFF2-40B4-BE49-F238E27FC236}">
                <a16:creationId xmlns:a16="http://schemas.microsoft.com/office/drawing/2014/main" id="{2C586806-17C0-0A41-9E03-1FCE5CF0CB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781" y="1749840"/>
            <a:ext cx="10833100" cy="3136900"/>
          </a:xfrm>
          <a:prstGeom prst="rect">
            <a:avLst/>
          </a:prstGeom>
        </p:spPr>
      </p:pic>
    </p:spTree>
    <p:custDataLst>
      <p:tags r:id="rId1"/>
    </p:custDataLst>
    <p:extLst>
      <p:ext uri="{BB962C8B-B14F-4D97-AF65-F5344CB8AC3E}">
        <p14:creationId xmlns:p14="http://schemas.microsoft.com/office/powerpoint/2010/main" val="322771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30"/>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30"/>
                </p:tgtEl>
              </p:cMediaNode>
            </p:audio>
          </p:childTnLst>
        </p:cTn>
      </p:par>
    </p:tnLst>
  </p:timing>
  <p:extLst>
    <p:ext uri="{E180D4A7-C9FB-4DFB-919C-405C955672EB}">
      <p14:showEvtLst xmlns:p14="http://schemas.microsoft.com/office/powerpoint/2010/main">
        <p14:playEvt time="962" objId="3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24" r="85714" b="67138"/>
          <a:stretch/>
        </p:blipFill>
        <p:spPr>
          <a:xfrm>
            <a:off x="551543" y="0"/>
            <a:ext cx="1190172" cy="2002971"/>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00" t="56318" r="66191" b="19340"/>
          <a:stretch/>
        </p:blipFill>
        <p:spPr>
          <a:xfrm>
            <a:off x="1487714" y="3543946"/>
            <a:ext cx="1988458" cy="1483654"/>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143" t="47797" r="14286"/>
          <a:stretch/>
        </p:blipFill>
        <p:spPr>
          <a:xfrm>
            <a:off x="9608454" y="3680232"/>
            <a:ext cx="1654630" cy="3181827"/>
          </a:xfrm>
          <a:prstGeom prst="rect">
            <a:avLst/>
          </a:prstGeom>
        </p:spPr>
      </p:pic>
      <p:pic>
        <p:nvPicPr>
          <p:cNvPr id="30" name="5c2e70c9d5c47">
            <a:hlinkClick r:id="" action="ppaction://media"/>
            <a:extLst>
              <a:ext uri="{FF2B5EF4-FFF2-40B4-BE49-F238E27FC236}">
                <a16:creationId xmlns:a16="http://schemas.microsoft.com/office/drawing/2014/main" id="{EFAC8313-4A7D-4774-BEFC-77B837F0C5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55912" y="148771"/>
            <a:ext cx="609600" cy="609600"/>
          </a:xfrm>
          <a:prstGeom prst="rect">
            <a:avLst/>
          </a:prstGeom>
        </p:spPr>
      </p:pic>
      <p:pic>
        <p:nvPicPr>
          <p:cNvPr id="4" name="Picture 3" descr="Text&#10;&#10;Description automatically generated">
            <a:extLst>
              <a:ext uri="{FF2B5EF4-FFF2-40B4-BE49-F238E27FC236}">
                <a16:creationId xmlns:a16="http://schemas.microsoft.com/office/drawing/2014/main" id="{19C0139F-D1FA-844B-ABB3-8D2556783C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6049" y="1407451"/>
            <a:ext cx="9359900" cy="3149600"/>
          </a:xfrm>
          <a:prstGeom prst="rect">
            <a:avLst/>
          </a:prstGeom>
        </p:spPr>
      </p:pic>
    </p:spTree>
    <p:custDataLst>
      <p:tags r:id="rId1"/>
    </p:custDataLst>
    <p:extLst>
      <p:ext uri="{BB962C8B-B14F-4D97-AF65-F5344CB8AC3E}">
        <p14:creationId xmlns:p14="http://schemas.microsoft.com/office/powerpoint/2010/main" val="214046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30"/>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30"/>
                </p:tgtEl>
              </p:cMediaNode>
            </p:audio>
          </p:childTnLst>
        </p:cTn>
      </p:par>
    </p:tnLst>
  </p:timing>
  <p:extLst>
    <p:ext uri="{E180D4A7-C9FB-4DFB-919C-405C955672EB}">
      <p14:showEvtLst xmlns:p14="http://schemas.microsoft.com/office/powerpoint/2010/main">
        <p14:playEvt time="962" objId="3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C445DD-66EB-46C1-AB4D-0C3D2CF6E0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6" name="矩形: 圆角 5">
            <a:extLst>
              <a:ext uri="{FF2B5EF4-FFF2-40B4-BE49-F238E27FC236}">
                <a16:creationId xmlns:a16="http://schemas.microsoft.com/office/drawing/2014/main" id="{F921D76E-5D52-4F35-95E9-A8D5233776C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FE885CAA-7F1D-4CAF-84B0-6264B019D223}"/>
              </a:ext>
            </a:extLst>
          </p:cNvPr>
          <p:cNvGrpSpPr/>
          <p:nvPr/>
        </p:nvGrpSpPr>
        <p:grpSpPr>
          <a:xfrm>
            <a:off x="1104901" y="1744692"/>
            <a:ext cx="3752849" cy="2513701"/>
            <a:chOff x="1104901" y="1744692"/>
            <a:chExt cx="3752849" cy="2513701"/>
          </a:xfrm>
        </p:grpSpPr>
        <p:pic>
          <p:nvPicPr>
            <p:cNvPr id="5" name="图片 4">
              <a:extLst>
                <a:ext uri="{FF2B5EF4-FFF2-40B4-BE49-F238E27FC236}">
                  <a16:creationId xmlns:a16="http://schemas.microsoft.com/office/drawing/2014/main" id="{0F497C8B-41A8-45B6-88A0-E9927D950D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id="{882CEB49-FCD5-46C2-8DE3-F5734A5799A7}"/>
                </a:ext>
              </a:extLst>
            </p:cNvPr>
            <p:cNvSpPr txBox="1"/>
            <p:nvPr/>
          </p:nvSpPr>
          <p:spPr>
            <a:xfrm>
              <a:off x="1752600" y="2616368"/>
              <a:ext cx="2457450" cy="784830"/>
            </a:xfrm>
            <a:prstGeom prst="rect">
              <a:avLst/>
            </a:prstGeom>
            <a:noFill/>
          </p:spPr>
          <p:txBody>
            <a:bodyPr wrap="square" rtlCol="0">
              <a:spAutoFit/>
            </a:bodyPr>
            <a:lstStyle/>
            <a:p>
              <a:pPr algn="ctr"/>
              <a:r>
                <a:rPr lang="en-US" altLang="zh-CN" sz="4500" b="1" dirty="0" err="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Nội</a:t>
              </a:r>
              <a:r>
                <a:rPr lang="en-US" altLang="zh-CN" sz="45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 dung</a:t>
              </a:r>
              <a:endParaRPr lang="zh-CN" altLang="en-US" sz="45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0" name="图片 9">
            <a:extLst>
              <a:ext uri="{FF2B5EF4-FFF2-40B4-BE49-F238E27FC236}">
                <a16:creationId xmlns:a16="http://schemas.microsoft.com/office/drawing/2014/main" id="{53A9266F-C30D-4EC5-8369-7D68D8B64B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18" t="15373" r="59036" b="55183"/>
          <a:stretch/>
        </p:blipFill>
        <p:spPr>
          <a:xfrm>
            <a:off x="5810698" y="1233802"/>
            <a:ext cx="570601" cy="476250"/>
          </a:xfrm>
          <a:prstGeom prst="rect">
            <a:avLst/>
          </a:prstGeom>
        </p:spPr>
      </p:pic>
      <p:pic>
        <p:nvPicPr>
          <p:cNvPr id="12" name="图片 11">
            <a:extLst>
              <a:ext uri="{FF2B5EF4-FFF2-40B4-BE49-F238E27FC236}">
                <a16:creationId xmlns:a16="http://schemas.microsoft.com/office/drawing/2014/main" id="{2122DB28-CF31-49E9-A2E7-A933FA3D5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37" t="12083" r="25093" b="51263"/>
          <a:stretch/>
        </p:blipFill>
        <p:spPr>
          <a:xfrm>
            <a:off x="5885311" y="2263902"/>
            <a:ext cx="464244" cy="456300"/>
          </a:xfrm>
          <a:prstGeom prst="rect">
            <a:avLst/>
          </a:prstGeom>
        </p:spPr>
      </p:pic>
      <p:pic>
        <p:nvPicPr>
          <p:cNvPr id="14" name="图片 13">
            <a:extLst>
              <a:ext uri="{FF2B5EF4-FFF2-40B4-BE49-F238E27FC236}">
                <a16:creationId xmlns:a16="http://schemas.microsoft.com/office/drawing/2014/main" id="{39A7C995-23B8-4BDA-970E-8096CA1F77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40" t="55416" r="48155" b="13750"/>
          <a:stretch/>
        </p:blipFill>
        <p:spPr>
          <a:xfrm>
            <a:off x="5883869" y="3326253"/>
            <a:ext cx="528638" cy="336957"/>
          </a:xfrm>
          <a:prstGeom prst="rect">
            <a:avLst/>
          </a:prstGeom>
        </p:spPr>
      </p:pic>
      <p:pic>
        <p:nvPicPr>
          <p:cNvPr id="16" name="图片 15">
            <a:extLst>
              <a:ext uri="{FF2B5EF4-FFF2-40B4-BE49-F238E27FC236}">
                <a16:creationId xmlns:a16="http://schemas.microsoft.com/office/drawing/2014/main" id="{86374A50-155A-4B04-AEEB-0EFF2751B3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4912" t="51015" r="8112" b="21875"/>
          <a:stretch/>
        </p:blipFill>
        <p:spPr>
          <a:xfrm>
            <a:off x="5848150" y="4336403"/>
            <a:ext cx="600075" cy="311096"/>
          </a:xfrm>
          <a:prstGeom prst="rect">
            <a:avLst/>
          </a:prstGeom>
        </p:spPr>
      </p:pic>
      <p:sp>
        <p:nvSpPr>
          <p:cNvPr id="17" name="文本框 16">
            <a:extLst>
              <a:ext uri="{FF2B5EF4-FFF2-40B4-BE49-F238E27FC236}">
                <a16:creationId xmlns:a16="http://schemas.microsoft.com/office/drawing/2014/main" id="{902BBA15-19FE-4AA5-B8EB-A79E76B4F698}"/>
              </a:ext>
            </a:extLst>
          </p:cNvPr>
          <p:cNvSpPr txBox="1"/>
          <p:nvPr/>
        </p:nvSpPr>
        <p:spPr>
          <a:xfrm>
            <a:off x="6637194" y="1077490"/>
            <a:ext cx="3571875" cy="523220"/>
          </a:xfrm>
          <a:prstGeom prst="rect">
            <a:avLst/>
          </a:prstGeom>
          <a:noFill/>
        </p:spPr>
        <p:txBody>
          <a:bodyPr wrap="square" rtlCol="0">
            <a:spAutoFit/>
          </a:bodyPr>
          <a:lstStyle/>
          <a:p>
            <a:r>
              <a:rPr lang="en-US" altLang="zh-CN" sz="2800" b="1" dirty="0" err="1">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Tìm</a:t>
            </a:r>
            <a:r>
              <a:rPr lang="en-US" altLang="zh-CN" sz="2800" b="1" dirty="0">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hiểu</a:t>
            </a:r>
            <a:r>
              <a:rPr lang="en-US" altLang="zh-CN" sz="2800" b="1" dirty="0">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chung</a:t>
            </a:r>
            <a:endParaRPr lang="zh-CN" altLang="en-US" sz="2800" b="1" dirty="0">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39418248-C768-414B-81D1-020E62F25671}"/>
              </a:ext>
            </a:extLst>
          </p:cNvPr>
          <p:cNvSpPr txBox="1"/>
          <p:nvPr/>
        </p:nvSpPr>
        <p:spPr>
          <a:xfrm>
            <a:off x="6637194" y="2046848"/>
            <a:ext cx="3592656" cy="52322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l"/>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hiểu</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văn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bản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B2AB8DD8-A5BD-494C-A336-998120DDA8D2}"/>
              </a:ext>
            </a:extLst>
          </p:cNvPr>
          <p:cNvSpPr txBox="1"/>
          <p:nvPr/>
        </p:nvSpPr>
        <p:spPr>
          <a:xfrm>
            <a:off x="6637194" y="3052474"/>
            <a:ext cx="3592656" cy="52322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l"/>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tập</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4DC6B2C2-8994-415E-8AC1-790E68B773A8}"/>
              </a:ext>
            </a:extLst>
          </p:cNvPr>
          <p:cNvSpPr txBox="1"/>
          <p:nvPr/>
        </p:nvSpPr>
        <p:spPr>
          <a:xfrm>
            <a:off x="6637194" y="4092407"/>
            <a:ext cx="3592655" cy="52322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l"/>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Vận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dụng</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9696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3108960" y="2087659"/>
            <a:ext cx="6146799"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I.</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TÌM HIỂU CHUNG</a:t>
            </a:r>
            <a:endParaRPr lang="zh-CN" altLang="en-US"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23088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pic>
        <p:nvPicPr>
          <p:cNvPr id="8" name="图片 7">
            <a:extLst>
              <a:ext uri="{FF2B5EF4-FFF2-40B4-BE49-F238E27FC236}">
                <a16:creationId xmlns:a16="http://schemas.microsoft.com/office/drawing/2014/main" id="{8F14E70B-1169-4FA0-ACF1-457F06DFB6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357" b="53817"/>
          <a:stretch/>
        </p:blipFill>
        <p:spPr>
          <a:xfrm>
            <a:off x="1943673" y="1948956"/>
            <a:ext cx="3847415" cy="3328976"/>
          </a:xfrm>
          <a:prstGeom prst="rect">
            <a:avLst/>
          </a:prstGeom>
        </p:spPr>
      </p:pic>
      <p:sp>
        <p:nvSpPr>
          <p:cNvPr id="7" name="Rectangle 6">
            <a:extLst>
              <a:ext uri="{FF2B5EF4-FFF2-40B4-BE49-F238E27FC236}">
                <a16:creationId xmlns:a16="http://schemas.microsoft.com/office/drawing/2014/main" id="{EDC1DC2C-E31D-3C40-80CA-E3DB6266EDB7}"/>
              </a:ext>
            </a:extLst>
          </p:cNvPr>
          <p:cNvSpPr/>
          <p:nvPr/>
        </p:nvSpPr>
        <p:spPr>
          <a:xfrm>
            <a:off x="6495286" y="2367671"/>
            <a:ext cx="3983783" cy="1775101"/>
          </a:xfrm>
          <a:prstGeom prst="rect">
            <a:avLst/>
          </a:prstGeom>
        </p:spPr>
        <p:txBody>
          <a:bodyPr wrap="none">
            <a:spAutoFit/>
          </a:bodyPr>
          <a:lstStyle/>
          <a:p>
            <a:pPr algn="just">
              <a:lnSpc>
                <a:spcPct val="115000"/>
              </a:lnSpc>
              <a:spcBef>
                <a:spcPts val="600"/>
              </a:spcBef>
              <a:spcAft>
                <a:spcPts val="600"/>
              </a:spcAft>
            </a:pPr>
            <a:r>
              <a:rPr lang="vi-VN" sz="4500" b="1" dirty="0">
                <a:solidFill>
                  <a:srgbClr val="000000"/>
                </a:solidFill>
                <a:latin typeface="Times New Roman" panose="02020603050405020304" pitchFamily="18" charset="0"/>
                <a:ea typeface="Calibri" panose="020F0502020204030204" pitchFamily="34" charset="0"/>
              </a:rPr>
              <a:t>a. Đọc văn bản </a:t>
            </a:r>
          </a:p>
          <a:p>
            <a:pPr algn="ctr">
              <a:lnSpc>
                <a:spcPct val="115000"/>
              </a:lnSpc>
              <a:spcBef>
                <a:spcPts val="600"/>
              </a:spcBef>
              <a:spcAft>
                <a:spcPts val="600"/>
              </a:spcAft>
            </a:pPr>
            <a:r>
              <a:rPr lang="vi-VN" sz="4500" b="1" dirty="0">
                <a:solidFill>
                  <a:srgbClr val="000000"/>
                </a:solidFill>
                <a:latin typeface="Times New Roman" panose="02020603050405020304" pitchFamily="18" charset="0"/>
                <a:ea typeface="Calibri" panose="020F0502020204030204" pitchFamily="34" charset="0"/>
              </a:rPr>
              <a:t>và chú thích</a:t>
            </a:r>
            <a:endParaRPr lang="en-VN" sz="45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118275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2" name="Rectangle 1">
            <a:extLst>
              <a:ext uri="{FF2B5EF4-FFF2-40B4-BE49-F238E27FC236}">
                <a16:creationId xmlns:a16="http://schemas.microsoft.com/office/drawing/2014/main" id="{6F961C62-9754-0942-AB27-533078898E5E}"/>
              </a:ext>
            </a:extLst>
          </p:cNvPr>
          <p:cNvSpPr/>
          <p:nvPr/>
        </p:nvSpPr>
        <p:spPr>
          <a:xfrm>
            <a:off x="955040" y="1050666"/>
            <a:ext cx="4709874" cy="4809715"/>
          </a:xfrm>
          <a:prstGeom prst="rect">
            <a:avLst/>
          </a:prstGeom>
        </p:spPr>
        <p:txBody>
          <a:bodyPr wrap="square">
            <a:spAutoFit/>
          </a:bodyPr>
          <a:lstStyle/>
          <a:p>
            <a:pPr algn="ctr">
              <a:lnSpc>
                <a:spcPct val="114000"/>
              </a:lnSpc>
            </a:pPr>
            <a:r>
              <a:rPr lang="vi-VN" b="1" u="sng" dirty="0">
                <a:solidFill>
                  <a:srgbClr val="FF0000"/>
                </a:solidFill>
                <a:latin typeface="Times New Roman" panose="02020603050405020304" pitchFamily="18" charset="0"/>
                <a:ea typeface="Calibri" panose="020F0502020204030204" pitchFamily="34" charset="0"/>
              </a:rPr>
              <a:t>PHIẾU HỌC TẬP SỐ 1:</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1. a) Nhan đề của văn bản có điều gì khác biệt so với nhan đề của văn bản “Phạm Tuyên và ca khúc mừng chiến thắng”?</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Nhan đề có tác dụng là:</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b) Sa pô của văn bản nêu nội dung gì và có tác dụng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2. a) Văn bản trình bày thông tin bằng phương tiện nào (chữ viết, âm thanh, hình ảnh,…)?</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b) Nội dung của văn bản được chia thành mấy mục?</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c) Cách trình bày thông tin trong văn bản với các đề mục như vậy có tác dụng gì?</a:t>
            </a:r>
            <a:endParaRPr lang="en-VN" dirty="0">
              <a:solidFill>
                <a:srgbClr val="000000"/>
              </a:solidFill>
              <a:latin typeface="Times New Roman" panose="02020603050405020304" pitchFamily="18" charset="0"/>
              <a:ea typeface="Calibri" panose="020F0502020204030204" pitchFamily="34" charset="0"/>
            </a:endParaRPr>
          </a:p>
          <a:p>
            <a:pPr>
              <a:lnSpc>
                <a:spcPct val="114000"/>
              </a:lnSpc>
            </a:pPr>
            <a:r>
              <a:rPr lang="vi-VN" dirty="0">
                <a:solidFill>
                  <a:srgbClr val="000000"/>
                </a:solidFill>
                <a:latin typeface="Times New Roman" panose="02020603050405020304" pitchFamily="18" charset="0"/>
                <a:ea typeface="Calibri" panose="020F0502020204030204" pitchFamily="34" charset="0"/>
              </a:rPr>
              <a:t>3. Gấp sách lại và hoàn thành sơ đồ sau để hình dung tổng thể về văn bản:</a:t>
            </a:r>
            <a:r>
              <a:rPr lang="en-VN" dirty="0"/>
              <a:t> </a:t>
            </a:r>
          </a:p>
        </p:txBody>
      </p:sp>
      <p:sp>
        <p:nvSpPr>
          <p:cNvPr id="3" name="Rounded Rectangle 2">
            <a:extLst>
              <a:ext uri="{FF2B5EF4-FFF2-40B4-BE49-F238E27FC236}">
                <a16:creationId xmlns:a16="http://schemas.microsoft.com/office/drawing/2014/main" id="{130DEE88-73DB-C244-9AE6-5C89979C9D70}"/>
              </a:ext>
            </a:extLst>
          </p:cNvPr>
          <p:cNvSpPr/>
          <p:nvPr/>
        </p:nvSpPr>
        <p:spPr>
          <a:xfrm>
            <a:off x="7752080" y="2926080"/>
            <a:ext cx="1706880" cy="13919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VN" sz="1900" dirty="0">
                <a:latin typeface="Times New Roman" panose="02020603050405020304" pitchFamily="18" charset="0"/>
                <a:cs typeface="Times New Roman" panose="02020603050405020304" pitchFamily="18" charset="0"/>
              </a:rPr>
              <a:t>Điều gì giúp bóng đá Việt Nam chiến thắng ?</a:t>
            </a:r>
          </a:p>
        </p:txBody>
      </p:sp>
      <p:sp>
        <p:nvSpPr>
          <p:cNvPr id="21" name="Rounded Rectangle 20">
            <a:extLst>
              <a:ext uri="{FF2B5EF4-FFF2-40B4-BE49-F238E27FC236}">
                <a16:creationId xmlns:a16="http://schemas.microsoft.com/office/drawing/2014/main" id="{FD9A0DC8-D0DA-1D48-9576-816C65ADFA8B}"/>
              </a:ext>
            </a:extLst>
          </p:cNvPr>
          <p:cNvSpPr/>
          <p:nvPr/>
        </p:nvSpPr>
        <p:spPr>
          <a:xfrm>
            <a:off x="9655652" y="282448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(2)………………..</a:t>
            </a:r>
          </a:p>
        </p:txBody>
      </p:sp>
      <p:sp>
        <p:nvSpPr>
          <p:cNvPr id="22" name="Rounded Rectangle 21">
            <a:extLst>
              <a:ext uri="{FF2B5EF4-FFF2-40B4-BE49-F238E27FC236}">
                <a16:creationId xmlns:a16="http://schemas.microsoft.com/office/drawing/2014/main" id="{3A6211FC-3BE6-AF40-8C34-4766D3945120}"/>
              </a:ext>
            </a:extLst>
          </p:cNvPr>
          <p:cNvSpPr/>
          <p:nvPr/>
        </p:nvSpPr>
        <p:spPr>
          <a:xfrm>
            <a:off x="9655652" y="416560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(3)…………………..</a:t>
            </a:r>
          </a:p>
        </p:txBody>
      </p:sp>
      <p:sp>
        <p:nvSpPr>
          <p:cNvPr id="23" name="Rounded Rectangle 22">
            <a:extLst>
              <a:ext uri="{FF2B5EF4-FFF2-40B4-BE49-F238E27FC236}">
                <a16:creationId xmlns:a16="http://schemas.microsoft.com/office/drawing/2014/main" id="{22B2CFEA-EABD-5146-BC43-91F8EFF9E234}"/>
              </a:ext>
            </a:extLst>
          </p:cNvPr>
          <p:cNvSpPr/>
          <p:nvPr/>
        </p:nvSpPr>
        <p:spPr>
          <a:xfrm>
            <a:off x="5791914" y="282448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(5)…………………</a:t>
            </a:r>
          </a:p>
        </p:txBody>
      </p:sp>
      <p:sp>
        <p:nvSpPr>
          <p:cNvPr id="24" name="Rounded Rectangle 23">
            <a:extLst>
              <a:ext uri="{FF2B5EF4-FFF2-40B4-BE49-F238E27FC236}">
                <a16:creationId xmlns:a16="http://schemas.microsoft.com/office/drawing/2014/main" id="{88985F11-5EEA-8C41-84F9-BAE22C831F08}"/>
              </a:ext>
            </a:extLst>
          </p:cNvPr>
          <p:cNvSpPr/>
          <p:nvPr/>
        </p:nvSpPr>
        <p:spPr>
          <a:xfrm>
            <a:off x="5791914" y="416560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(4)…………………..</a:t>
            </a:r>
          </a:p>
        </p:txBody>
      </p:sp>
      <p:sp>
        <p:nvSpPr>
          <p:cNvPr id="25" name="Rounded Rectangle 24">
            <a:extLst>
              <a:ext uri="{FF2B5EF4-FFF2-40B4-BE49-F238E27FC236}">
                <a16:creationId xmlns:a16="http://schemas.microsoft.com/office/drawing/2014/main" id="{20116B53-F5C9-F047-A1AA-AE12AE6AEADE}"/>
              </a:ext>
            </a:extLst>
          </p:cNvPr>
          <p:cNvSpPr/>
          <p:nvPr/>
        </p:nvSpPr>
        <p:spPr>
          <a:xfrm>
            <a:off x="7752080" y="1493774"/>
            <a:ext cx="1706880"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1900" dirty="0">
                <a:latin typeface="Times New Roman" panose="02020603050405020304" pitchFamily="18" charset="0"/>
                <a:cs typeface="Times New Roman" panose="02020603050405020304" pitchFamily="18" charset="0"/>
              </a:rPr>
              <a:t>(1) Lòng khao khát của các cầu thủ</a:t>
            </a:r>
          </a:p>
        </p:txBody>
      </p:sp>
      <p:cxnSp>
        <p:nvCxnSpPr>
          <p:cNvPr id="5" name="Straight Arrow Connector 4">
            <a:extLst>
              <a:ext uri="{FF2B5EF4-FFF2-40B4-BE49-F238E27FC236}">
                <a16:creationId xmlns:a16="http://schemas.microsoft.com/office/drawing/2014/main" id="{A1DD5F72-DC9A-0542-8993-266D7557EC80}"/>
              </a:ext>
            </a:extLst>
          </p:cNvPr>
          <p:cNvCxnSpPr>
            <a:stCxn id="3" idx="0"/>
            <a:endCxn id="25" idx="2"/>
          </p:cNvCxnSpPr>
          <p:nvPr/>
        </p:nvCxnSpPr>
        <p:spPr>
          <a:xfrm flipV="1">
            <a:off x="8605520" y="2489454"/>
            <a:ext cx="0" cy="436626"/>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2475C9-3E4D-674D-88F0-B8D825ABA37B}"/>
              </a:ext>
            </a:extLst>
          </p:cNvPr>
          <p:cNvCxnSpPr>
            <a:cxnSpLocks/>
            <a:endCxn id="21" idx="1"/>
          </p:cNvCxnSpPr>
          <p:nvPr/>
        </p:nvCxnSpPr>
        <p:spPr>
          <a:xfrm flipV="1">
            <a:off x="9458960" y="3322320"/>
            <a:ext cx="196692" cy="324993"/>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E55039-0015-FF47-BF16-D0010668FAF3}"/>
              </a:ext>
            </a:extLst>
          </p:cNvPr>
          <p:cNvCxnSpPr>
            <a:cxnSpLocks/>
          </p:cNvCxnSpPr>
          <p:nvPr/>
        </p:nvCxnSpPr>
        <p:spPr>
          <a:xfrm>
            <a:off x="9458960" y="3657536"/>
            <a:ext cx="252888" cy="710281"/>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E2A5098-CCBE-D241-B041-81CA5BF1618E}"/>
              </a:ext>
            </a:extLst>
          </p:cNvPr>
          <p:cNvCxnSpPr>
            <a:cxnSpLocks/>
            <a:endCxn id="23" idx="3"/>
          </p:cNvCxnSpPr>
          <p:nvPr/>
        </p:nvCxnSpPr>
        <p:spPr>
          <a:xfrm flipH="1" flipV="1">
            <a:off x="7366000" y="3322320"/>
            <a:ext cx="392430" cy="260128"/>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662EE2F-F0C8-D342-B038-15157C687B5B}"/>
              </a:ext>
            </a:extLst>
          </p:cNvPr>
          <p:cNvCxnSpPr>
            <a:cxnSpLocks/>
            <a:endCxn id="24" idx="3"/>
          </p:cNvCxnSpPr>
          <p:nvPr/>
        </p:nvCxnSpPr>
        <p:spPr>
          <a:xfrm flipH="1">
            <a:off x="7366000" y="3582448"/>
            <a:ext cx="398224" cy="1080992"/>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2576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15" name="云形 14">
            <a:extLst>
              <a:ext uri="{FF2B5EF4-FFF2-40B4-BE49-F238E27FC236}">
                <a16:creationId xmlns:a16="http://schemas.microsoft.com/office/drawing/2014/main" id="{46AA5044-5A94-4C84-A941-E59EF14A8779}"/>
              </a:ext>
            </a:extLst>
          </p:cNvPr>
          <p:cNvSpPr/>
          <p:nvPr/>
        </p:nvSpPr>
        <p:spPr>
          <a:xfrm>
            <a:off x="5963479" y="1662673"/>
            <a:ext cx="702365" cy="52069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仓耳今楷05-6763 W05" panose="02020400000000000000" pitchFamily="18" charset="-122"/>
              <a:ea typeface="仓耳今楷05-6763 W05" panose="02020400000000000000" pitchFamily="18" charset="-122"/>
            </a:endParaRPr>
          </a:p>
        </p:txBody>
      </p:sp>
      <p:sp>
        <p:nvSpPr>
          <p:cNvPr id="16" name="云形 15">
            <a:extLst>
              <a:ext uri="{FF2B5EF4-FFF2-40B4-BE49-F238E27FC236}">
                <a16:creationId xmlns:a16="http://schemas.microsoft.com/office/drawing/2014/main" id="{2C44D9B1-E6F7-4B42-B6E5-BF984F2683C3}"/>
              </a:ext>
            </a:extLst>
          </p:cNvPr>
          <p:cNvSpPr/>
          <p:nvPr/>
        </p:nvSpPr>
        <p:spPr>
          <a:xfrm>
            <a:off x="5963478" y="3520735"/>
            <a:ext cx="702365" cy="52069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dirty="0">
              <a:latin typeface="仓耳今楷05-6763 W05" panose="02020400000000000000" pitchFamily="18" charset="-122"/>
              <a:ea typeface="仓耳今楷05-6763 W05" panose="02020400000000000000" pitchFamily="18" charset="-122"/>
            </a:endParaRPr>
          </a:p>
        </p:txBody>
      </p:sp>
      <p:sp>
        <p:nvSpPr>
          <p:cNvPr id="2" name="Rectangle 1">
            <a:extLst>
              <a:ext uri="{FF2B5EF4-FFF2-40B4-BE49-F238E27FC236}">
                <a16:creationId xmlns:a16="http://schemas.microsoft.com/office/drawing/2014/main" id="{707FF1E1-3651-B64F-BBC5-32CBC9EF0BF3}"/>
              </a:ext>
            </a:extLst>
          </p:cNvPr>
          <p:cNvSpPr/>
          <p:nvPr/>
        </p:nvSpPr>
        <p:spPr>
          <a:xfrm>
            <a:off x="4140889" y="213174"/>
            <a:ext cx="5497595"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b. Tìm hiểu chung về văn bản:</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7AF84403-AB42-8E4E-B865-115C4634DE88}"/>
              </a:ext>
            </a:extLst>
          </p:cNvPr>
          <p:cNvSpPr/>
          <p:nvPr/>
        </p:nvSpPr>
        <p:spPr>
          <a:xfrm>
            <a:off x="6761922" y="1656437"/>
            <a:ext cx="4631531" cy="1745863"/>
          </a:xfrm>
          <a:prstGeom prst="rect">
            <a:avLst/>
          </a:prstGeom>
        </p:spPr>
        <p:txBody>
          <a:bodyPr wrap="square">
            <a:spAutoFit/>
          </a:bodyPr>
          <a:lstStyle/>
          <a:p>
            <a:pPr algn="just">
              <a:lnSpc>
                <a:spcPct val="115000"/>
              </a:lnSpc>
              <a:spcBef>
                <a:spcPts val="600"/>
              </a:spcBef>
              <a:spcAft>
                <a:spcPts val="600"/>
              </a:spcAft>
            </a:pPr>
            <a:r>
              <a:rPr lang="vi-VN" sz="3200" b="1" dirty="0">
                <a:solidFill>
                  <a:srgbClr val="000000"/>
                </a:solidFill>
                <a:latin typeface="Times New Roman" panose="02020603050405020304" pitchFamily="18" charset="0"/>
                <a:ea typeface="Calibri" panose="020F0502020204030204" pitchFamily="34" charset="0"/>
              </a:rPr>
              <a:t>Xuất xứ:</a:t>
            </a:r>
            <a:r>
              <a:rPr lang="vi-VN" sz="3200" dirty="0">
                <a:solidFill>
                  <a:srgbClr val="000000"/>
                </a:solidFill>
                <a:latin typeface="Times New Roman" panose="02020603050405020304" pitchFamily="18" charset="0"/>
                <a:ea typeface="Calibri" panose="020F0502020204030204" pitchFamily="34" charset="0"/>
              </a:rPr>
              <a:t> đăng trên thethaovanhoa.vn ngày 15-12-2019 </a:t>
            </a:r>
            <a:endParaRPr lang="en-VN" sz="3200" dirty="0">
              <a:solidFill>
                <a:srgbClr val="0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1BA382F4-0687-A745-A8FD-CD12522867BA}"/>
              </a:ext>
            </a:extLst>
          </p:cNvPr>
          <p:cNvSpPr/>
          <p:nvPr/>
        </p:nvSpPr>
        <p:spPr>
          <a:xfrm>
            <a:off x="6665843" y="3551540"/>
            <a:ext cx="4727609" cy="1745863"/>
          </a:xfrm>
          <a:prstGeom prst="rect">
            <a:avLst/>
          </a:prstGeom>
        </p:spPr>
        <p:txBody>
          <a:bodyPr wrap="square">
            <a:spAutoFit/>
          </a:bodyPr>
          <a:lstStyle/>
          <a:p>
            <a:pPr algn="just">
              <a:lnSpc>
                <a:spcPct val="115000"/>
              </a:lnSpc>
              <a:spcBef>
                <a:spcPts val="600"/>
              </a:spcBef>
              <a:spcAft>
                <a:spcPts val="600"/>
              </a:spcAft>
            </a:pPr>
            <a:r>
              <a:rPr lang="vi-VN" sz="3200" b="1" dirty="0">
                <a:solidFill>
                  <a:srgbClr val="000000"/>
                </a:solidFill>
                <a:latin typeface="Times New Roman" panose="02020603050405020304" pitchFamily="18" charset="0"/>
                <a:ea typeface="Calibri" panose="020F0502020204030204" pitchFamily="34" charset="0"/>
              </a:rPr>
              <a:t>Ý nghĩa:</a:t>
            </a:r>
            <a:r>
              <a:rPr lang="vi-VN" sz="3200" dirty="0">
                <a:solidFill>
                  <a:srgbClr val="000000"/>
                </a:solidFill>
                <a:latin typeface="Times New Roman" panose="02020603050405020304" pitchFamily="18" charset="0"/>
                <a:ea typeface="Calibri" panose="020F0502020204030204" pitchFamily="34" charset="0"/>
              </a:rPr>
              <a:t> thời điểm bóng đá VN đang “thống trị” khu vực Đông Nam Á.</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1028" name="Picture 4" descr="Báo Bà Rịa Vũng Tàu">
            <a:extLst>
              <a:ext uri="{FF2B5EF4-FFF2-40B4-BE49-F238E27FC236}">
                <a16:creationId xmlns:a16="http://schemas.microsoft.com/office/drawing/2014/main" id="{5ED57DB5-E6AF-3A47-9457-862519FC5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979" y="891653"/>
            <a:ext cx="5456419" cy="29499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h trình lên ngôi vô địch SEA Games 30 của U22 Việt Nam - VietNamNet">
            <a:extLst>
              <a:ext uri="{FF2B5EF4-FFF2-40B4-BE49-F238E27FC236}">
                <a16:creationId xmlns:a16="http://schemas.microsoft.com/office/drawing/2014/main" id="{A592035E-1DF7-8646-81B8-4B3C139DB7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1776" y="4016209"/>
            <a:ext cx="4173414" cy="27822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605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2" name="Rectangle 1">
            <a:extLst>
              <a:ext uri="{FF2B5EF4-FFF2-40B4-BE49-F238E27FC236}">
                <a16:creationId xmlns:a16="http://schemas.microsoft.com/office/drawing/2014/main" id="{707FF1E1-3651-B64F-BBC5-32CBC9EF0BF3}"/>
              </a:ext>
            </a:extLst>
          </p:cNvPr>
          <p:cNvSpPr/>
          <p:nvPr/>
        </p:nvSpPr>
        <p:spPr>
          <a:xfrm>
            <a:off x="4140889" y="213174"/>
            <a:ext cx="5497595" cy="613245"/>
          </a:xfrm>
          <a:prstGeom prst="rect">
            <a:avLst/>
          </a:prstGeom>
        </p:spPr>
        <p:txBody>
          <a:bodyPr wrap="squar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b. Tìm hiểu chung về văn bản:</a:t>
            </a:r>
            <a:endParaRPr lang="en-VN" sz="3200" dirty="0">
              <a:solidFill>
                <a:schemeClr val="bg1"/>
              </a:solidFill>
              <a:latin typeface="Times New Roman" panose="02020603050405020304" pitchFamily="18" charset="0"/>
              <a:ea typeface="Calibri" panose="020F0502020204030204" pitchFamily="34" charset="0"/>
            </a:endParaRPr>
          </a:p>
        </p:txBody>
      </p:sp>
      <p:pic>
        <p:nvPicPr>
          <p:cNvPr id="3074" name="Picture 2" descr="Việt Nam vô địch AFF Cup 2018. Quang Hải hay nhất giải | TTVH Online">
            <a:extLst>
              <a:ext uri="{FF2B5EF4-FFF2-40B4-BE49-F238E27FC236}">
                <a16:creationId xmlns:a16="http://schemas.microsoft.com/office/drawing/2014/main" id="{C3751321-2EA0-A34D-BCED-958681035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60120"/>
            <a:ext cx="5897880" cy="5897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E4C19F-A0DE-A245-BB3B-649E9860DD22}"/>
              </a:ext>
            </a:extLst>
          </p:cNvPr>
          <p:cNvSpPr/>
          <p:nvPr/>
        </p:nvSpPr>
        <p:spPr>
          <a:xfrm>
            <a:off x="5996940" y="1396751"/>
            <a:ext cx="5492591" cy="4011098"/>
          </a:xfrm>
          <a:prstGeom prst="rect">
            <a:avLst/>
          </a:prstGeom>
        </p:spPr>
        <p:txBody>
          <a:bodyPr wrap="square">
            <a:spAutoFit/>
          </a:bodyPr>
          <a:lstStyle/>
          <a:p>
            <a:pPr algn="just">
              <a:lnSpc>
                <a:spcPct val="115000"/>
              </a:lnSpc>
            </a:pPr>
            <a:r>
              <a:rPr lang="vi-VN" sz="3200" b="1" dirty="0">
                <a:solidFill>
                  <a:srgbClr val="000000"/>
                </a:solidFill>
                <a:latin typeface="Times New Roman" panose="02020603050405020304" pitchFamily="18" charset="0"/>
                <a:ea typeface="Calibri" panose="020F0502020204030204" pitchFamily="34" charset="0"/>
              </a:rPr>
              <a:t>- Nhan đề:</a:t>
            </a:r>
            <a:r>
              <a:rPr lang="vi-VN" sz="3200" dirty="0">
                <a:solidFill>
                  <a:srgbClr val="000000"/>
                </a:solidFill>
                <a:latin typeface="Times New Roman" panose="02020603050405020304" pitchFamily="18" charset="0"/>
                <a:ea typeface="Calibri" panose="020F0502020204030204" pitchFamily="34" charset="0"/>
              </a:rPr>
              <a:t> câu hỏi </a:t>
            </a:r>
            <a:r>
              <a:rPr lang="vi-VN" sz="3200" dirty="0">
                <a:solidFill>
                  <a:srgbClr val="000000"/>
                </a:solidFill>
                <a:latin typeface="Times New Roman" panose="02020603050405020304" pitchFamily="18" charset="0"/>
                <a:ea typeface="Calibri" panose="020F0502020204030204" pitchFamily="34" charset="0"/>
                <a:sym typeface="Symbol" pitchFamily="2" charset="2"/>
              </a:rPr>
              <a:t></a:t>
            </a:r>
            <a:r>
              <a:rPr lang="vi-VN" sz="3200" dirty="0">
                <a:solidFill>
                  <a:srgbClr val="000000"/>
                </a:solidFill>
                <a:latin typeface="Times New Roman" panose="02020603050405020304" pitchFamily="18" charset="0"/>
                <a:ea typeface="Calibri" panose="020F0502020204030204" pitchFamily="34" charset="0"/>
              </a:rPr>
              <a:t> tò mò, hấp dẫn.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b="1" dirty="0">
                <a:solidFill>
                  <a:srgbClr val="000000"/>
                </a:solidFill>
                <a:latin typeface="Times New Roman" panose="02020603050405020304" pitchFamily="18" charset="0"/>
                <a:ea typeface="Calibri" panose="020F0502020204030204" pitchFamily="34" charset="0"/>
              </a:rPr>
              <a:t>- Bố cục: </a:t>
            </a:r>
            <a:endParaRPr lang="en-VN" sz="3200" b="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b="1" i="1" dirty="0">
                <a:solidFill>
                  <a:srgbClr val="000000"/>
                </a:solidFill>
                <a:latin typeface="Times New Roman" panose="02020603050405020304" pitchFamily="18" charset="0"/>
                <a:ea typeface="Calibri" panose="020F0502020204030204" pitchFamily="34" charset="0"/>
              </a:rPr>
              <a:t>+ Phần 1:</a:t>
            </a:r>
            <a:r>
              <a:rPr lang="vi-VN" sz="3200" dirty="0">
                <a:solidFill>
                  <a:srgbClr val="000000"/>
                </a:solidFill>
                <a:latin typeface="Times New Roman" panose="02020603050405020304" pitchFamily="18" charset="0"/>
                <a:ea typeface="Calibri" panose="020F0502020204030204" pitchFamily="34" charset="0"/>
              </a:rPr>
              <a:t> Từ đầu…”thời điểm hiện tại”: Nêu kết quả</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b="1" i="1" dirty="0">
                <a:solidFill>
                  <a:srgbClr val="000000"/>
                </a:solidFill>
                <a:latin typeface="Times New Roman" panose="02020603050405020304" pitchFamily="18" charset="0"/>
                <a:ea typeface="Calibri" panose="020F0502020204030204" pitchFamily="34" charset="0"/>
              </a:rPr>
              <a:t>+ Phần 2:</a:t>
            </a:r>
            <a:r>
              <a:rPr lang="vi-VN" sz="3200" dirty="0">
                <a:solidFill>
                  <a:srgbClr val="000000"/>
                </a:solidFill>
                <a:latin typeface="Times New Roman" panose="02020603050405020304" pitchFamily="18" charset="0"/>
                <a:ea typeface="Calibri" panose="020F0502020204030204" pitchFamily="34" charset="0"/>
              </a:rPr>
              <a:t> Nêu các nguyên nhân (trình bày thành các đề mục)</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5260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3108960" y="2087659"/>
            <a:ext cx="6400797"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II.</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ĐỌC HIỂU VĂN BẢN</a:t>
            </a:r>
            <a:endParaRPr lang="zh-CN" altLang="en-US"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24782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6958E422-2149-4BEB-9D13-55C4D9FEDB3D}"/>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descr="A picture containing toy, doll, vector graphics&#10;&#10;Description automatically generated">
            <a:extLst>
              <a:ext uri="{FF2B5EF4-FFF2-40B4-BE49-F238E27FC236}">
                <a16:creationId xmlns:a16="http://schemas.microsoft.com/office/drawing/2014/main" id="{B15F530E-8C36-AD4B-B60A-72A6ED62F3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 y="1092993"/>
            <a:ext cx="4672013" cy="4672013"/>
          </a:xfrm>
          <a:prstGeom prst="rect">
            <a:avLst/>
          </a:prstGeom>
        </p:spPr>
      </p:pic>
      <p:sp>
        <p:nvSpPr>
          <p:cNvPr id="9" name="Rectangle 8">
            <a:extLst>
              <a:ext uri="{FF2B5EF4-FFF2-40B4-BE49-F238E27FC236}">
                <a16:creationId xmlns:a16="http://schemas.microsoft.com/office/drawing/2014/main" id="{EBA57B20-A6E3-A745-9BDC-61A0B1007051}"/>
              </a:ext>
            </a:extLst>
          </p:cNvPr>
          <p:cNvSpPr/>
          <p:nvPr/>
        </p:nvSpPr>
        <p:spPr>
          <a:xfrm>
            <a:off x="4008120" y="1912814"/>
            <a:ext cx="7216140" cy="3032369"/>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Times New Roman" panose="02020603050405020304" pitchFamily="18" charset="0"/>
              </a:rPr>
              <a:t>1. Thông tin chính của đoạn mở đầu là gì?</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Times New Roman" panose="02020603050405020304" pitchFamily="18" charset="0"/>
              </a:rPr>
              <a:t>2. Gạch dưới từ được đưa vào dấu ngoặc kép, giải thích nghĩa của từ đó và nêu công dụng của dấu ngoặc kép được sử dụng trong trường hợp này. </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997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6958E422-2149-4BEB-9D13-55C4D9FEDB3D}"/>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a:extLst>
              <a:ext uri="{FF2B5EF4-FFF2-40B4-BE49-F238E27FC236}">
                <a16:creationId xmlns:a16="http://schemas.microsoft.com/office/drawing/2014/main" id="{CB29DE85-D51B-0B4A-AC7A-6C3E2EA3E2B7}"/>
              </a:ext>
            </a:extLst>
          </p:cNvPr>
          <p:cNvSpPr/>
          <p:nvPr/>
        </p:nvSpPr>
        <p:spPr>
          <a:xfrm>
            <a:off x="3998310" y="264551"/>
            <a:ext cx="4195379"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1. Đoạn 1: Nêu kết quả</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0C92B0EC-067B-D54C-8F88-7587EC73FB56}"/>
              </a:ext>
            </a:extLst>
          </p:cNvPr>
          <p:cNvSpPr/>
          <p:nvPr/>
        </p:nvSpPr>
        <p:spPr>
          <a:xfrm>
            <a:off x="950310" y="1354958"/>
            <a:ext cx="4901850" cy="4164986"/>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Thông tin: Nêu những chiến thắng và vị thế trong khu vực mà bóng đá Việt Nam đã đạt được ở thời điểm hiện tại.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“Thống trị”: nổi bật, có ảnh hưởng lớn. </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4098" name="Picture 2" descr="Khát vọng vô địch - BaoHaiDuong">
            <a:extLst>
              <a:ext uri="{FF2B5EF4-FFF2-40B4-BE49-F238E27FC236}">
                <a16:creationId xmlns:a16="http://schemas.microsoft.com/office/drawing/2014/main" id="{14CFA312-FAED-8447-BCC9-642BAAAF2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119693"/>
            <a:ext cx="5885198" cy="55030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62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0490">
            <a:off x="-2932241" y="-3267230"/>
            <a:ext cx="6449993" cy="510135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8513">
            <a:off x="9203347" y="178849"/>
            <a:ext cx="483339" cy="4657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21755">
            <a:off x="-4399500" y="-3018708"/>
            <a:ext cx="7050061" cy="603741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12040" y="-301001"/>
            <a:ext cx="1550429" cy="1302361"/>
          </a:xfrm>
          <a:prstGeom prst="rect">
            <a:avLst/>
          </a:prstGeom>
        </p:spPr>
      </p:pic>
      <p:sp>
        <p:nvSpPr>
          <p:cNvPr id="6" name="TextBox 6"/>
          <p:cNvSpPr txBox="1"/>
          <p:nvPr/>
        </p:nvSpPr>
        <p:spPr>
          <a:xfrm>
            <a:off x="3871807" y="1292210"/>
            <a:ext cx="7140233" cy="713978"/>
          </a:xfrm>
          <a:prstGeom prst="rect">
            <a:avLst/>
          </a:prstGeom>
        </p:spPr>
        <p:txBody>
          <a:bodyPr lIns="0" tIns="0" rIns="0" bIns="0" rtlCol="0" anchor="t">
            <a:spAutoFit/>
          </a:bodyPr>
          <a:lstStyle/>
          <a:p>
            <a:pPr algn="just">
              <a:lnSpc>
                <a:spcPts val="5134"/>
              </a:lnSpc>
            </a:pPr>
            <a:r>
              <a:rPr lang="en-US" sz="6600" b="1">
                <a:solidFill>
                  <a:schemeClr val="bg1"/>
                </a:solidFill>
                <a:latin typeface="+mj-lt"/>
              </a:rPr>
              <a:t>IV. </a:t>
            </a:r>
            <a:r>
              <a:rPr lang="en-US" sz="6600" b="1" dirty="0">
                <a:solidFill>
                  <a:schemeClr val="bg1"/>
                </a:solidFill>
                <a:latin typeface="+mj-lt"/>
              </a:rPr>
              <a:t>LUYỆN TẬP</a:t>
            </a:r>
          </a:p>
        </p:txBody>
      </p:sp>
      <p:grpSp>
        <p:nvGrpSpPr>
          <p:cNvPr id="7" name="Group 7"/>
          <p:cNvGrpSpPr/>
          <p:nvPr/>
        </p:nvGrpSpPr>
        <p:grpSpPr>
          <a:xfrm>
            <a:off x="625741" y="2659204"/>
            <a:ext cx="11101454" cy="1992813"/>
            <a:chOff x="0" y="0"/>
            <a:chExt cx="4385760" cy="787284"/>
          </a:xfrm>
        </p:grpSpPr>
        <p:sp>
          <p:nvSpPr>
            <p:cNvPr id="8" name="Freeform 8"/>
            <p:cNvSpPr/>
            <p:nvPr/>
          </p:nvSpPr>
          <p:spPr>
            <a:xfrm>
              <a:off x="0" y="0"/>
              <a:ext cx="4385759" cy="787284"/>
            </a:xfrm>
            <a:custGeom>
              <a:avLst/>
              <a:gdLst/>
              <a:ahLst/>
              <a:cxnLst/>
              <a:rect l="l" t="t" r="r" b="b"/>
              <a:pathLst>
                <a:path w="4385759" h="787284">
                  <a:moveTo>
                    <a:pt x="23711" y="0"/>
                  </a:moveTo>
                  <a:lnTo>
                    <a:pt x="4362048" y="0"/>
                  </a:lnTo>
                  <a:cubicBezTo>
                    <a:pt x="4375144" y="0"/>
                    <a:pt x="4385759" y="10616"/>
                    <a:pt x="4385759" y="23711"/>
                  </a:cubicBezTo>
                  <a:lnTo>
                    <a:pt x="4385759" y="763573"/>
                  </a:lnTo>
                  <a:cubicBezTo>
                    <a:pt x="4385759" y="769862"/>
                    <a:pt x="4383262" y="775893"/>
                    <a:pt x="4378815" y="780339"/>
                  </a:cubicBezTo>
                  <a:cubicBezTo>
                    <a:pt x="4374368" y="784786"/>
                    <a:pt x="4368337" y="787284"/>
                    <a:pt x="4362048" y="787284"/>
                  </a:cubicBezTo>
                  <a:lnTo>
                    <a:pt x="23711" y="787284"/>
                  </a:lnTo>
                  <a:cubicBezTo>
                    <a:pt x="17422" y="787284"/>
                    <a:pt x="11391" y="784786"/>
                    <a:pt x="6945" y="780339"/>
                  </a:cubicBezTo>
                  <a:cubicBezTo>
                    <a:pt x="2498" y="775893"/>
                    <a:pt x="0" y="769862"/>
                    <a:pt x="0" y="763573"/>
                  </a:cubicBezTo>
                  <a:lnTo>
                    <a:pt x="0" y="23711"/>
                  </a:lnTo>
                  <a:cubicBezTo>
                    <a:pt x="0" y="17422"/>
                    <a:pt x="2498" y="11391"/>
                    <a:pt x="6945" y="6945"/>
                  </a:cubicBezTo>
                  <a:cubicBezTo>
                    <a:pt x="11391" y="2498"/>
                    <a:pt x="17422" y="0"/>
                    <a:pt x="23711" y="0"/>
                  </a:cubicBezTo>
                  <a:close/>
                </a:path>
              </a:pathLst>
            </a:custGeom>
            <a:solidFill>
              <a:srgbClr val="DC6F24"/>
            </a:solidFill>
          </p:spPr>
        </p:sp>
        <p:sp>
          <p:nvSpPr>
            <p:cNvPr id="9" name="TextBox 9"/>
            <p:cNvSpPr txBox="1"/>
            <p:nvPr/>
          </p:nvSpPr>
          <p:spPr>
            <a:xfrm>
              <a:off x="0" y="-152400"/>
              <a:ext cx="812800" cy="965200"/>
            </a:xfrm>
            <a:prstGeom prst="rect">
              <a:avLst/>
            </a:prstGeom>
          </p:spPr>
          <p:txBody>
            <a:bodyPr lIns="33867" tIns="33867" rIns="33867" bIns="33867" rtlCol="0" anchor="ctr"/>
            <a:lstStyle/>
            <a:p>
              <a:pPr algn="just">
                <a:lnSpc>
                  <a:spcPts val="4373"/>
                </a:lnSpc>
              </a:pPr>
              <a:endParaRPr sz="1200"/>
            </a:p>
          </p:txBody>
        </p:sp>
      </p:grpSp>
      <p:sp>
        <p:nvSpPr>
          <p:cNvPr id="10" name="TextBox 10"/>
          <p:cNvSpPr txBox="1"/>
          <p:nvPr/>
        </p:nvSpPr>
        <p:spPr>
          <a:xfrm>
            <a:off x="863600" y="2973197"/>
            <a:ext cx="10625735" cy="1222579"/>
          </a:xfrm>
          <a:prstGeom prst="rect">
            <a:avLst/>
          </a:prstGeom>
        </p:spPr>
        <p:txBody>
          <a:bodyPr lIns="0" tIns="0" rIns="0" bIns="0" rtlCol="0" anchor="t">
            <a:spAutoFit/>
          </a:bodyPr>
          <a:lstStyle/>
          <a:p>
            <a:pPr algn="just">
              <a:lnSpc>
                <a:spcPts val="5013"/>
              </a:lnSpc>
              <a:spcBef>
                <a:spcPct val="0"/>
              </a:spcBef>
            </a:pPr>
            <a:r>
              <a:rPr lang="en-US" sz="3133">
                <a:solidFill>
                  <a:srgbClr val="FFFFFF"/>
                </a:solidFill>
                <a:latin typeface="Roboto Condensed"/>
              </a:rPr>
              <a:t>Qua việc đọc hiểu hai văn bản thông tin thuật lại một sự kiện theo trật tự nhân quả, hãy rút ra kinh nghiệm đọc thể loại này.</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918">
            <a:off x="10492278" y="5535379"/>
            <a:ext cx="4140381" cy="3932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grpSp>
        <p:nvGrpSpPr>
          <p:cNvPr id="7" name="组合 6">
            <a:extLst>
              <a:ext uri="{FF2B5EF4-FFF2-40B4-BE49-F238E27FC236}">
                <a16:creationId xmlns:a16="http://schemas.microsoft.com/office/drawing/2014/main" id="{714E390A-98A8-4F74-8D30-3892C68A040D}"/>
              </a:ext>
            </a:extLst>
          </p:cNvPr>
          <p:cNvGrpSpPr/>
          <p:nvPr/>
        </p:nvGrpSpPr>
        <p:grpSpPr>
          <a:xfrm>
            <a:off x="2901510" y="1085373"/>
            <a:ext cx="1918156" cy="1143000"/>
            <a:chOff x="2901494" y="1275873"/>
            <a:chExt cx="1918156" cy="1143000"/>
          </a:xfrm>
        </p:grpSpPr>
        <p:sp>
          <p:nvSpPr>
            <p:cNvPr id="5" name="思想气泡: 云 4">
              <a:extLst>
                <a:ext uri="{FF2B5EF4-FFF2-40B4-BE49-F238E27FC236}">
                  <a16:creationId xmlns:a16="http://schemas.microsoft.com/office/drawing/2014/main" id="{1818BD9C-EC28-4E71-A762-2019FA4986CB}"/>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2D8BE44-763D-498C-9DA1-F809D5C3F075}"/>
                </a:ext>
              </a:extLst>
            </p:cNvPr>
            <p:cNvSpPr txBox="1"/>
            <p:nvPr/>
          </p:nvSpPr>
          <p:spPr>
            <a:xfrm>
              <a:off x="2979444" y="1541711"/>
              <a:ext cx="1840206" cy="584775"/>
            </a:xfrm>
            <a:prstGeom prst="rect">
              <a:avLst/>
            </a:prstGeom>
            <a:noFill/>
          </p:spPr>
          <p:txBody>
            <a:bodyPr wrap="square" rtlCol="0">
              <a:spAutoFit/>
            </a:bodyPr>
            <a:lstStyle/>
            <a:p>
              <a:pPr algn="ctr"/>
              <a:r>
                <a:rPr lang="en-US" altLang="zh-CN" sz="3200" b="1" dirty="0" err="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Trò</a:t>
              </a:r>
              <a:r>
                <a:rPr lang="en-US" altLang="zh-CN"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3200" b="1" dirty="0" err="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chơi</a:t>
              </a:r>
              <a:endParaRPr lang="zh-CN" altLang="en-US"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
        <p:nvSpPr>
          <p:cNvPr id="8" name="Rectangle 7">
            <a:extLst>
              <a:ext uri="{FF2B5EF4-FFF2-40B4-BE49-F238E27FC236}">
                <a16:creationId xmlns:a16="http://schemas.microsoft.com/office/drawing/2014/main" id="{617B8FDC-3374-3C4D-87FD-6C3048A3C053}"/>
              </a:ext>
            </a:extLst>
          </p:cNvPr>
          <p:cNvSpPr/>
          <p:nvPr/>
        </p:nvSpPr>
        <p:spPr>
          <a:xfrm>
            <a:off x="3703020" y="2306673"/>
            <a:ext cx="7126170" cy="2312171"/>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Cùng tham gia trò chơi “Nhìn hình đoán tên cầu thủ”. Đọc to từ khoá mà em tìm được và trình bày những hiểu biết, cảm xúc mà từ khoá này gợi ra cho em. </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57687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0490">
            <a:off x="-2932241" y="-3267230"/>
            <a:ext cx="6449993" cy="510135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8513">
            <a:off x="11545585" y="6351049"/>
            <a:ext cx="483339" cy="4657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21755">
            <a:off x="-4399500" y="-3018708"/>
            <a:ext cx="7050061" cy="603741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12040" y="-301001"/>
            <a:ext cx="1550429" cy="1302361"/>
          </a:xfrm>
          <a:prstGeom prst="rect">
            <a:avLst/>
          </a:prstGeom>
        </p:spPr>
      </p:pic>
      <p:sp>
        <p:nvSpPr>
          <p:cNvPr id="6" name="TextBox 6"/>
          <p:cNvSpPr txBox="1"/>
          <p:nvPr/>
        </p:nvSpPr>
        <p:spPr>
          <a:xfrm>
            <a:off x="4268635" y="467113"/>
            <a:ext cx="7140233" cy="576055"/>
          </a:xfrm>
          <a:prstGeom prst="rect">
            <a:avLst/>
          </a:prstGeom>
        </p:spPr>
        <p:txBody>
          <a:bodyPr lIns="0" tIns="0" rIns="0" bIns="0" rtlCol="0" anchor="t">
            <a:spAutoFit/>
          </a:bodyPr>
          <a:lstStyle/>
          <a:p>
            <a:pPr algn="just">
              <a:lnSpc>
                <a:spcPts val="4334"/>
              </a:lnSpc>
            </a:pPr>
            <a:r>
              <a:rPr lang="en-US" sz="4800" b="1">
                <a:solidFill>
                  <a:schemeClr val="bg1"/>
                </a:solidFill>
                <a:latin typeface="+mj-lt"/>
              </a:rPr>
              <a:t>IV. LUYỆN TẬP</a:t>
            </a:r>
          </a:p>
        </p:txBody>
      </p:sp>
      <p:sp>
        <p:nvSpPr>
          <p:cNvPr id="7" name="TextBox 7"/>
          <p:cNvSpPr txBox="1"/>
          <p:nvPr/>
        </p:nvSpPr>
        <p:spPr>
          <a:xfrm>
            <a:off x="1161519" y="1122590"/>
            <a:ext cx="10625735" cy="1313821"/>
          </a:xfrm>
          <a:prstGeom prst="rect">
            <a:avLst/>
          </a:prstGeom>
        </p:spPr>
        <p:txBody>
          <a:bodyPr lIns="0" tIns="0" rIns="0" bIns="0" rtlCol="0" anchor="t">
            <a:spAutoFit/>
          </a:bodyPr>
          <a:lstStyle/>
          <a:p>
            <a:pPr algn="ctr">
              <a:lnSpc>
                <a:spcPts val="5060"/>
              </a:lnSpc>
            </a:pPr>
            <a:r>
              <a:rPr lang="en-US" sz="4400" dirty="0" err="1">
                <a:solidFill>
                  <a:srgbClr val="000000"/>
                </a:solidFill>
                <a:latin typeface="#9Slide05 VL Fadilla" panose="020B0604020202020204" charset="-93"/>
              </a:rPr>
              <a:t>Kinh</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nghiệm</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đọc</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thể</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loại</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văn</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bản</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thông</a:t>
            </a:r>
            <a:r>
              <a:rPr lang="en-US" sz="4400" dirty="0">
                <a:solidFill>
                  <a:srgbClr val="000000"/>
                </a:solidFill>
                <a:latin typeface="#9Slide05 VL Fadilla" panose="020B0604020202020204" charset="-93"/>
              </a:rPr>
              <a:t> tin </a:t>
            </a:r>
            <a:r>
              <a:rPr lang="en-US" sz="4400" dirty="0" err="1">
                <a:solidFill>
                  <a:srgbClr val="000000"/>
                </a:solidFill>
                <a:latin typeface="#9Slide05 VL Fadilla" panose="020B0604020202020204" charset="-93"/>
              </a:rPr>
              <a:t>thuật</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lại</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sự</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kiện</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theo</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trật</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tự</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nhân</a:t>
            </a:r>
            <a:r>
              <a:rPr lang="en-US" sz="4400" dirty="0">
                <a:solidFill>
                  <a:srgbClr val="000000"/>
                </a:solidFill>
                <a:latin typeface="#9Slide05 VL Fadilla" panose="020B0604020202020204" charset="-93"/>
              </a:rPr>
              <a:t> </a:t>
            </a:r>
            <a:r>
              <a:rPr lang="en-US" sz="4400" dirty="0" err="1">
                <a:solidFill>
                  <a:srgbClr val="000000"/>
                </a:solidFill>
                <a:latin typeface="#9Slide05 VL Fadilla" panose="020B0604020202020204" charset="-93"/>
              </a:rPr>
              <a:t>quả</a:t>
            </a:r>
            <a:r>
              <a:rPr lang="en-US" sz="4400" dirty="0">
                <a:solidFill>
                  <a:srgbClr val="000000"/>
                </a:solidFill>
                <a:latin typeface="#9Slide05 VL Fadilla" panose="020B0604020202020204" charset="-93"/>
              </a:rPr>
              <a:t>:</a:t>
            </a:r>
          </a:p>
        </p:txBody>
      </p:sp>
      <p:pic>
        <p:nvPicPr>
          <p:cNvPr id="8" name="Picture 8"/>
          <p:cNvPicPr>
            <a:picLocks noChangeAspect="1"/>
          </p:cNvPicPr>
          <p:nvPr/>
        </p:nvPicPr>
        <p:blipFill>
          <a:blip r:embed="rId10"/>
          <a:srcRect r="153" b="227"/>
          <a:stretch>
            <a:fillRect/>
          </a:stretch>
        </p:blipFill>
        <p:spPr>
          <a:xfrm>
            <a:off x="522180" y="2626201"/>
            <a:ext cx="3814307" cy="1535259"/>
          </a:xfrm>
          <a:prstGeom prst="rect">
            <a:avLst/>
          </a:prstGeom>
        </p:spPr>
      </p:pic>
      <p:pic>
        <p:nvPicPr>
          <p:cNvPr id="9" name="Picture 9"/>
          <p:cNvPicPr>
            <a:picLocks noChangeAspect="1"/>
          </p:cNvPicPr>
          <p:nvPr/>
        </p:nvPicPr>
        <p:blipFill>
          <a:blip r:embed="rId10"/>
          <a:srcRect r="176" b="251"/>
          <a:stretch>
            <a:fillRect/>
          </a:stretch>
        </p:blipFill>
        <p:spPr>
          <a:xfrm>
            <a:off x="4596837" y="2699724"/>
            <a:ext cx="3700729" cy="1489543"/>
          </a:xfrm>
          <a:prstGeom prst="rect">
            <a:avLst/>
          </a:prstGeom>
        </p:spPr>
      </p:pic>
      <p:pic>
        <p:nvPicPr>
          <p:cNvPr id="10" name="Picture 10"/>
          <p:cNvPicPr>
            <a:picLocks noChangeAspect="1"/>
          </p:cNvPicPr>
          <p:nvPr/>
        </p:nvPicPr>
        <p:blipFill>
          <a:blip r:embed="rId10"/>
          <a:srcRect r="312" b="387"/>
          <a:stretch>
            <a:fillRect/>
          </a:stretch>
        </p:blipFill>
        <p:spPr>
          <a:xfrm>
            <a:off x="391567" y="4490589"/>
            <a:ext cx="3721092" cy="1497740"/>
          </a:xfrm>
          <a:prstGeom prst="rect">
            <a:avLst/>
          </a:prstGeom>
        </p:spPr>
      </p:pic>
      <p:pic>
        <p:nvPicPr>
          <p:cNvPr id="11" name="Picture 11"/>
          <p:cNvPicPr>
            <a:picLocks noChangeAspect="1"/>
          </p:cNvPicPr>
          <p:nvPr/>
        </p:nvPicPr>
        <p:blipFill>
          <a:blip r:embed="rId10"/>
          <a:srcRect r="500" b="574"/>
          <a:stretch>
            <a:fillRect/>
          </a:stretch>
        </p:blipFill>
        <p:spPr>
          <a:xfrm>
            <a:off x="4399815" y="4506018"/>
            <a:ext cx="3897751" cy="1568845"/>
          </a:xfrm>
          <a:prstGeom prst="rect">
            <a:avLst/>
          </a:prstGeom>
        </p:spPr>
      </p:pic>
      <p:sp>
        <p:nvSpPr>
          <p:cNvPr id="12" name="TextBox 12"/>
          <p:cNvSpPr txBox="1"/>
          <p:nvPr/>
        </p:nvSpPr>
        <p:spPr>
          <a:xfrm>
            <a:off x="4780213" y="2977132"/>
            <a:ext cx="3268522" cy="1138004"/>
          </a:xfrm>
          <a:prstGeom prst="rect">
            <a:avLst/>
          </a:prstGeom>
        </p:spPr>
        <p:txBody>
          <a:bodyPr lIns="0" tIns="0" rIns="0" bIns="0" rtlCol="0" anchor="t">
            <a:spAutoFit/>
          </a:bodyPr>
          <a:lstStyle/>
          <a:p>
            <a:pPr algn="ctr">
              <a:lnSpc>
                <a:spcPts val="2993"/>
              </a:lnSpc>
            </a:pPr>
            <a:r>
              <a:rPr lang="en-US" sz="2495">
                <a:solidFill>
                  <a:srgbClr val="000000"/>
                </a:solidFill>
                <a:latin typeface="Roboto Condensed"/>
              </a:rPr>
              <a:t>Tìm hiểu thông tin trong từng phần văn bản</a:t>
            </a:r>
          </a:p>
          <a:p>
            <a:pPr algn="ctr">
              <a:lnSpc>
                <a:spcPts val="2994"/>
              </a:lnSpc>
            </a:pPr>
            <a:endParaRPr lang="en-US" sz="2495">
              <a:solidFill>
                <a:srgbClr val="000000"/>
              </a:solidFill>
              <a:latin typeface="Roboto Condensed"/>
            </a:endParaRPr>
          </a:p>
        </p:txBody>
      </p:sp>
      <p:sp>
        <p:nvSpPr>
          <p:cNvPr id="13" name="TextBox 13"/>
          <p:cNvSpPr txBox="1"/>
          <p:nvPr/>
        </p:nvSpPr>
        <p:spPr>
          <a:xfrm>
            <a:off x="687667" y="2846648"/>
            <a:ext cx="3483332" cy="1522725"/>
          </a:xfrm>
          <a:prstGeom prst="rect">
            <a:avLst/>
          </a:prstGeom>
        </p:spPr>
        <p:txBody>
          <a:bodyPr lIns="0" tIns="0" rIns="0" bIns="0" rtlCol="0" anchor="t">
            <a:spAutoFit/>
          </a:bodyPr>
          <a:lstStyle/>
          <a:p>
            <a:pPr algn="ctr">
              <a:lnSpc>
                <a:spcPts val="2993"/>
              </a:lnSpc>
            </a:pPr>
            <a:r>
              <a:rPr lang="en-US" sz="2495" dirty="0" err="1">
                <a:solidFill>
                  <a:srgbClr val="000000"/>
                </a:solidFill>
                <a:latin typeface="Roboto Condensed"/>
              </a:rPr>
              <a:t>Đọc</a:t>
            </a:r>
            <a:r>
              <a:rPr lang="en-US" sz="2495" dirty="0">
                <a:solidFill>
                  <a:srgbClr val="000000"/>
                </a:solidFill>
                <a:latin typeface="Roboto Condensed"/>
              </a:rPr>
              <a:t> </a:t>
            </a:r>
            <a:r>
              <a:rPr lang="en-US" sz="2495" dirty="0" err="1">
                <a:solidFill>
                  <a:srgbClr val="000000"/>
                </a:solidFill>
                <a:latin typeface="Roboto Condensed"/>
              </a:rPr>
              <a:t>nhan</a:t>
            </a:r>
            <a:r>
              <a:rPr lang="en-US" sz="2495" dirty="0">
                <a:solidFill>
                  <a:srgbClr val="000000"/>
                </a:solidFill>
                <a:latin typeface="Roboto Condensed"/>
              </a:rPr>
              <a:t> </a:t>
            </a:r>
            <a:r>
              <a:rPr lang="en-US" sz="2495" dirty="0" err="1">
                <a:solidFill>
                  <a:srgbClr val="000000"/>
                </a:solidFill>
                <a:latin typeface="Roboto Condensed"/>
              </a:rPr>
              <a:t>đề</a:t>
            </a:r>
            <a:r>
              <a:rPr lang="en-US" sz="2495" dirty="0">
                <a:solidFill>
                  <a:srgbClr val="000000"/>
                </a:solidFill>
                <a:latin typeface="Roboto Condensed"/>
              </a:rPr>
              <a:t>, </a:t>
            </a:r>
          </a:p>
          <a:p>
            <a:pPr algn="ctr">
              <a:lnSpc>
                <a:spcPts val="2993"/>
              </a:lnSpc>
            </a:pPr>
            <a:r>
              <a:rPr lang="en-US" sz="2495" dirty="0" err="1">
                <a:solidFill>
                  <a:srgbClr val="000000"/>
                </a:solidFill>
                <a:latin typeface="Roboto Condensed"/>
              </a:rPr>
              <a:t>sa</a:t>
            </a:r>
            <a:r>
              <a:rPr lang="en-US" sz="2495" dirty="0">
                <a:solidFill>
                  <a:srgbClr val="000000"/>
                </a:solidFill>
                <a:latin typeface="Roboto Condensed"/>
              </a:rPr>
              <a:t> </a:t>
            </a:r>
            <a:r>
              <a:rPr lang="en-US" sz="2495" dirty="0" err="1">
                <a:solidFill>
                  <a:srgbClr val="000000"/>
                </a:solidFill>
                <a:latin typeface="Roboto Condensed"/>
              </a:rPr>
              <a:t>pô</a:t>
            </a:r>
            <a:r>
              <a:rPr lang="en-US" sz="2495" dirty="0">
                <a:solidFill>
                  <a:srgbClr val="000000"/>
                </a:solidFill>
                <a:latin typeface="Roboto Condensed"/>
              </a:rPr>
              <a:t>, </a:t>
            </a:r>
            <a:r>
              <a:rPr lang="en-US" sz="2495" dirty="0" err="1">
                <a:solidFill>
                  <a:srgbClr val="000000"/>
                </a:solidFill>
                <a:latin typeface="Roboto Condensed"/>
              </a:rPr>
              <a:t>lướt</a:t>
            </a:r>
            <a:r>
              <a:rPr lang="en-US" sz="2495" dirty="0">
                <a:solidFill>
                  <a:srgbClr val="000000"/>
                </a:solidFill>
                <a:latin typeface="Roboto Condensed"/>
              </a:rPr>
              <a:t> </a:t>
            </a:r>
            <a:r>
              <a:rPr lang="en-US" sz="2495" dirty="0" err="1">
                <a:solidFill>
                  <a:srgbClr val="000000"/>
                </a:solidFill>
                <a:latin typeface="Roboto Condensed"/>
              </a:rPr>
              <a:t>các</a:t>
            </a:r>
            <a:r>
              <a:rPr lang="en-US" sz="2495" dirty="0">
                <a:solidFill>
                  <a:srgbClr val="000000"/>
                </a:solidFill>
                <a:latin typeface="Roboto Condensed"/>
              </a:rPr>
              <a:t> </a:t>
            </a:r>
            <a:r>
              <a:rPr lang="en-US" sz="2495" dirty="0" err="1">
                <a:solidFill>
                  <a:srgbClr val="000000"/>
                </a:solidFill>
                <a:latin typeface="Roboto Condensed"/>
              </a:rPr>
              <a:t>đề</a:t>
            </a:r>
            <a:r>
              <a:rPr lang="en-US" sz="2495" dirty="0">
                <a:solidFill>
                  <a:srgbClr val="000000"/>
                </a:solidFill>
                <a:latin typeface="Roboto Condensed"/>
              </a:rPr>
              <a:t> </a:t>
            </a:r>
            <a:r>
              <a:rPr lang="en-US" sz="2495" dirty="0" err="1">
                <a:solidFill>
                  <a:srgbClr val="000000"/>
                </a:solidFill>
                <a:latin typeface="Roboto Condensed"/>
              </a:rPr>
              <a:t>mục</a:t>
            </a:r>
            <a:r>
              <a:rPr lang="en-US" sz="2495" dirty="0">
                <a:solidFill>
                  <a:srgbClr val="000000"/>
                </a:solidFill>
                <a:latin typeface="Roboto Condensed"/>
              </a:rPr>
              <a:t> </a:t>
            </a:r>
          </a:p>
          <a:p>
            <a:pPr algn="ctr">
              <a:lnSpc>
                <a:spcPts val="2993"/>
              </a:lnSpc>
            </a:pPr>
            <a:r>
              <a:rPr lang="en-US" sz="2495" dirty="0">
                <a:solidFill>
                  <a:srgbClr val="000000"/>
                </a:solidFill>
                <a:latin typeface="Roboto Condensed"/>
              </a:rPr>
              <a:t>(</a:t>
            </a:r>
            <a:r>
              <a:rPr lang="en-US" sz="2495" dirty="0" err="1">
                <a:solidFill>
                  <a:srgbClr val="000000"/>
                </a:solidFill>
                <a:latin typeface="Roboto Condensed"/>
              </a:rPr>
              <a:t>nếu</a:t>
            </a:r>
            <a:r>
              <a:rPr lang="en-US" sz="2495" dirty="0">
                <a:solidFill>
                  <a:srgbClr val="000000"/>
                </a:solidFill>
                <a:latin typeface="Roboto Condensed"/>
              </a:rPr>
              <a:t> </a:t>
            </a:r>
            <a:r>
              <a:rPr lang="en-US" sz="2495" dirty="0" err="1">
                <a:solidFill>
                  <a:srgbClr val="000000"/>
                </a:solidFill>
                <a:latin typeface="Roboto Condensed"/>
              </a:rPr>
              <a:t>có</a:t>
            </a:r>
            <a:r>
              <a:rPr lang="en-US" sz="2495" dirty="0">
                <a:solidFill>
                  <a:srgbClr val="000000"/>
                </a:solidFill>
                <a:latin typeface="Roboto Condensed"/>
              </a:rPr>
              <a:t>) </a:t>
            </a:r>
          </a:p>
          <a:p>
            <a:pPr algn="ctr">
              <a:lnSpc>
                <a:spcPts val="2994"/>
              </a:lnSpc>
            </a:pPr>
            <a:endParaRPr lang="en-US" sz="2495" dirty="0">
              <a:solidFill>
                <a:srgbClr val="000000"/>
              </a:solidFill>
              <a:latin typeface="Roboto Condensed"/>
            </a:endParaRPr>
          </a:p>
        </p:txBody>
      </p:sp>
      <p:sp>
        <p:nvSpPr>
          <p:cNvPr id="14" name="TextBox 14"/>
          <p:cNvSpPr txBox="1"/>
          <p:nvPr/>
        </p:nvSpPr>
        <p:spPr>
          <a:xfrm>
            <a:off x="672192" y="4807551"/>
            <a:ext cx="3106123" cy="1436291"/>
          </a:xfrm>
          <a:prstGeom prst="rect">
            <a:avLst/>
          </a:prstGeom>
        </p:spPr>
        <p:txBody>
          <a:bodyPr lIns="0" tIns="0" rIns="0" bIns="0" rtlCol="0" anchor="t">
            <a:spAutoFit/>
          </a:bodyPr>
          <a:lstStyle/>
          <a:p>
            <a:pPr algn="ctr">
              <a:lnSpc>
                <a:spcPts val="2817"/>
              </a:lnSpc>
            </a:pPr>
            <a:r>
              <a:rPr lang="en-US" sz="2347">
                <a:solidFill>
                  <a:srgbClr val="000000"/>
                </a:solidFill>
                <a:latin typeface="Roboto Condensed"/>
              </a:rPr>
              <a:t>Chú ý các từ ngữ </a:t>
            </a:r>
          </a:p>
          <a:p>
            <a:pPr algn="ctr">
              <a:lnSpc>
                <a:spcPts val="2817"/>
              </a:lnSpc>
            </a:pPr>
            <a:r>
              <a:rPr lang="en-US" sz="2347">
                <a:solidFill>
                  <a:srgbClr val="000000"/>
                </a:solidFill>
                <a:latin typeface="Roboto Condensed"/>
              </a:rPr>
              <a:t>giàu ý nghĩa</a:t>
            </a:r>
          </a:p>
          <a:p>
            <a:pPr algn="ctr">
              <a:lnSpc>
                <a:spcPts val="2817"/>
              </a:lnSpc>
            </a:pPr>
            <a:r>
              <a:rPr lang="en-US" sz="2347">
                <a:solidFill>
                  <a:srgbClr val="000000"/>
                </a:solidFill>
                <a:latin typeface="Roboto Condensed"/>
              </a:rPr>
              <a:t> </a:t>
            </a:r>
          </a:p>
          <a:p>
            <a:pPr algn="ctr">
              <a:lnSpc>
                <a:spcPts val="2817"/>
              </a:lnSpc>
            </a:pPr>
            <a:endParaRPr lang="en-US" sz="2347">
              <a:solidFill>
                <a:srgbClr val="000000"/>
              </a:solidFill>
              <a:latin typeface="Roboto Condensed"/>
            </a:endParaRPr>
          </a:p>
        </p:txBody>
      </p:sp>
      <p:sp>
        <p:nvSpPr>
          <p:cNvPr id="15" name="TextBox 15"/>
          <p:cNvSpPr txBox="1"/>
          <p:nvPr/>
        </p:nvSpPr>
        <p:spPr>
          <a:xfrm>
            <a:off x="4677658" y="4834363"/>
            <a:ext cx="3398513" cy="1077218"/>
          </a:xfrm>
          <a:prstGeom prst="rect">
            <a:avLst/>
          </a:prstGeom>
        </p:spPr>
        <p:txBody>
          <a:bodyPr lIns="0" tIns="0" rIns="0" bIns="0" rtlCol="0" anchor="t">
            <a:spAutoFit/>
          </a:bodyPr>
          <a:lstStyle/>
          <a:p>
            <a:pPr algn="ctr">
              <a:lnSpc>
                <a:spcPts val="2817"/>
              </a:lnSpc>
            </a:pPr>
            <a:r>
              <a:rPr lang="en-US" sz="2347">
                <a:solidFill>
                  <a:srgbClr val="000000"/>
                </a:solidFill>
                <a:latin typeface="Roboto Condensed"/>
              </a:rPr>
              <a:t>Quan sát các phương tiện phi ngôn ngữ</a:t>
            </a:r>
          </a:p>
          <a:p>
            <a:pPr algn="ctr">
              <a:lnSpc>
                <a:spcPts val="2817"/>
              </a:lnSpc>
            </a:pPr>
            <a:endParaRPr lang="en-US" sz="2347">
              <a:solidFill>
                <a:srgbClr val="000000"/>
              </a:solidFill>
              <a:latin typeface="Roboto Condensed"/>
            </a:endParaRPr>
          </a:p>
        </p:txBody>
      </p:sp>
      <p:pic>
        <p:nvPicPr>
          <p:cNvPr id="16" name="Picture 16"/>
          <p:cNvPicPr>
            <a:picLocks noChangeAspect="1"/>
          </p:cNvPicPr>
          <p:nvPr/>
        </p:nvPicPr>
        <p:blipFill>
          <a:blip r:embed="rId10"/>
          <a:srcRect r="280" b="354"/>
          <a:stretch>
            <a:fillRect/>
          </a:stretch>
        </p:blipFill>
        <p:spPr>
          <a:xfrm>
            <a:off x="8425057" y="2778259"/>
            <a:ext cx="3544716" cy="1426748"/>
          </a:xfrm>
          <a:prstGeom prst="rect">
            <a:avLst/>
          </a:prstGeom>
        </p:spPr>
      </p:pic>
      <p:sp>
        <p:nvSpPr>
          <p:cNvPr id="17" name="TextBox 17"/>
          <p:cNvSpPr txBox="1"/>
          <p:nvPr/>
        </p:nvSpPr>
        <p:spPr>
          <a:xfrm>
            <a:off x="8672216" y="3095978"/>
            <a:ext cx="3176601" cy="1013098"/>
          </a:xfrm>
          <a:prstGeom prst="rect">
            <a:avLst/>
          </a:prstGeom>
        </p:spPr>
        <p:txBody>
          <a:bodyPr lIns="0" tIns="0" rIns="0" bIns="0" rtlCol="0" anchor="t">
            <a:spAutoFit/>
          </a:bodyPr>
          <a:lstStyle/>
          <a:p>
            <a:pPr algn="ctr">
              <a:lnSpc>
                <a:spcPts val="2649"/>
              </a:lnSpc>
            </a:pPr>
            <a:r>
              <a:rPr lang="en-US" sz="2495">
                <a:solidFill>
                  <a:srgbClr val="000000"/>
                </a:solidFill>
                <a:latin typeface="Roboto Condensed"/>
              </a:rPr>
              <a:t>Nhận diện cách triển khai thông tin trong văn bản </a:t>
            </a:r>
          </a:p>
          <a:p>
            <a:pPr algn="ctr">
              <a:lnSpc>
                <a:spcPts val="2652"/>
              </a:lnSpc>
            </a:pPr>
            <a:endParaRPr lang="en-US" sz="2495">
              <a:solidFill>
                <a:srgbClr val="000000"/>
              </a:solidFill>
              <a:latin typeface="Roboto Condensed"/>
            </a:endParaRPr>
          </a:p>
        </p:txBody>
      </p:sp>
      <p:pic>
        <p:nvPicPr>
          <p:cNvPr id="18" name="Picture 18"/>
          <p:cNvPicPr>
            <a:picLocks noChangeAspect="1"/>
          </p:cNvPicPr>
          <p:nvPr/>
        </p:nvPicPr>
        <p:blipFill>
          <a:blip r:embed="rId10"/>
          <a:srcRect r="500" b="574"/>
          <a:stretch>
            <a:fillRect/>
          </a:stretch>
        </p:blipFill>
        <p:spPr>
          <a:xfrm>
            <a:off x="8311941" y="4506018"/>
            <a:ext cx="3756367" cy="1511938"/>
          </a:xfrm>
          <a:prstGeom prst="rect">
            <a:avLst/>
          </a:prstGeom>
        </p:spPr>
      </p:pic>
      <p:sp>
        <p:nvSpPr>
          <p:cNvPr id="19" name="TextBox 19"/>
          <p:cNvSpPr txBox="1"/>
          <p:nvPr/>
        </p:nvSpPr>
        <p:spPr>
          <a:xfrm>
            <a:off x="8561260" y="4880757"/>
            <a:ext cx="3398513" cy="1077218"/>
          </a:xfrm>
          <a:prstGeom prst="rect">
            <a:avLst/>
          </a:prstGeom>
        </p:spPr>
        <p:txBody>
          <a:bodyPr lIns="0" tIns="0" rIns="0" bIns="0" rtlCol="0" anchor="t">
            <a:spAutoFit/>
          </a:bodyPr>
          <a:lstStyle/>
          <a:p>
            <a:pPr algn="ctr">
              <a:lnSpc>
                <a:spcPts val="2817"/>
              </a:lnSpc>
            </a:pPr>
            <a:r>
              <a:rPr lang="en-US" sz="2347">
                <a:solidFill>
                  <a:srgbClr val="000000"/>
                </a:solidFill>
                <a:latin typeface="Roboto Condensed"/>
              </a:rPr>
              <a:t>Kết nối với thực tế, hiểu biết của bản thân </a:t>
            </a:r>
          </a:p>
          <a:p>
            <a:pPr algn="ctr">
              <a:lnSpc>
                <a:spcPts val="2817"/>
              </a:lnSpc>
            </a:pPr>
            <a:endParaRPr lang="en-US" sz="2347">
              <a:solidFill>
                <a:srgbClr val="000000"/>
              </a:solidFill>
              <a:latin typeface="Roboto Condens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3418907" y="149789"/>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220E302-1BD7-4551-B155-01D156A18414}"/>
              </a:ext>
            </a:extLst>
          </p:cNvPr>
          <p:cNvPicPr>
            <a:picLocks noChangeAspect="1"/>
          </p:cNvPicPr>
          <p:nvPr/>
        </p:nvPicPr>
        <p:blipFill>
          <a:blip r:embed="rId5"/>
          <a:stretch>
            <a:fillRect/>
          </a:stretch>
        </p:blipFill>
        <p:spPr>
          <a:xfrm>
            <a:off x="2118207" y="1902693"/>
            <a:ext cx="1240195" cy="1141821"/>
          </a:xfrm>
          <a:prstGeom prst="rect">
            <a:avLst/>
          </a:prstGeom>
        </p:spPr>
      </p:pic>
      <p:pic>
        <p:nvPicPr>
          <p:cNvPr id="6" name="图片 5">
            <a:extLst>
              <a:ext uri="{FF2B5EF4-FFF2-40B4-BE49-F238E27FC236}">
                <a16:creationId xmlns:a16="http://schemas.microsoft.com/office/drawing/2014/main" id="{2EA6760D-9780-4A30-82B1-A76E82F8AB5B}"/>
              </a:ext>
            </a:extLst>
          </p:cNvPr>
          <p:cNvPicPr>
            <a:picLocks noChangeAspect="1"/>
          </p:cNvPicPr>
          <p:nvPr/>
        </p:nvPicPr>
        <p:blipFill>
          <a:blip r:embed="rId6"/>
          <a:stretch>
            <a:fillRect/>
          </a:stretch>
        </p:blipFill>
        <p:spPr>
          <a:xfrm>
            <a:off x="5215086" y="1676515"/>
            <a:ext cx="2401594" cy="1594175"/>
          </a:xfrm>
          <a:prstGeom prst="rect">
            <a:avLst/>
          </a:prstGeom>
        </p:spPr>
      </p:pic>
      <p:pic>
        <p:nvPicPr>
          <p:cNvPr id="11" name="图片 10">
            <a:extLst>
              <a:ext uri="{FF2B5EF4-FFF2-40B4-BE49-F238E27FC236}">
                <a16:creationId xmlns:a16="http://schemas.microsoft.com/office/drawing/2014/main" id="{98C878FD-4535-4BFD-8670-439FA06B3EFD}"/>
              </a:ext>
            </a:extLst>
          </p:cNvPr>
          <p:cNvPicPr>
            <a:picLocks noChangeAspect="1"/>
          </p:cNvPicPr>
          <p:nvPr/>
        </p:nvPicPr>
        <p:blipFill>
          <a:blip r:embed="rId7"/>
          <a:stretch>
            <a:fillRect/>
          </a:stretch>
        </p:blipFill>
        <p:spPr>
          <a:xfrm>
            <a:off x="8687160" y="2095045"/>
            <a:ext cx="1572408" cy="751067"/>
          </a:xfrm>
          <a:prstGeom prst="rect">
            <a:avLst/>
          </a:prstGeom>
        </p:spPr>
      </p:pic>
      <p:sp>
        <p:nvSpPr>
          <p:cNvPr id="7" name="Rectangle 6">
            <a:extLst>
              <a:ext uri="{FF2B5EF4-FFF2-40B4-BE49-F238E27FC236}">
                <a16:creationId xmlns:a16="http://schemas.microsoft.com/office/drawing/2014/main" id="{50E022AA-2DEB-7B49-9685-7038C6CACD23}"/>
              </a:ext>
            </a:extLst>
          </p:cNvPr>
          <p:cNvSpPr/>
          <p:nvPr/>
        </p:nvSpPr>
        <p:spPr>
          <a:xfrm>
            <a:off x="4407076" y="149789"/>
            <a:ext cx="3377848" cy="613245"/>
          </a:xfrm>
          <a:prstGeom prst="rect">
            <a:avLst/>
          </a:prstGeom>
        </p:spPr>
        <p:txBody>
          <a:bodyPr wrap="none">
            <a:spAutoFit/>
          </a:bodyPr>
          <a:lstStyle/>
          <a:p>
            <a:pPr algn="just">
              <a:lnSpc>
                <a:spcPct val="115000"/>
              </a:lnSpc>
              <a:spcBef>
                <a:spcPts val="600"/>
              </a:spcBef>
              <a:spcAft>
                <a:spcPts val="600"/>
              </a:spcAft>
            </a:pPr>
            <a:r>
              <a:rPr lang="vi-VN" sz="3200" b="1">
                <a:solidFill>
                  <a:schemeClr val="bg1"/>
                </a:solidFill>
                <a:latin typeface="Times New Roman" panose="02020603050405020304" pitchFamily="18" charset="0"/>
                <a:ea typeface="Calibri" panose="020F0502020204030204" pitchFamily="34" charset="0"/>
              </a:rPr>
              <a:t>Hư</a:t>
            </a:r>
            <a:r>
              <a:rPr lang="en-US" sz="3200" b="1">
                <a:solidFill>
                  <a:schemeClr val="bg1"/>
                </a:solidFill>
                <a:latin typeface="Times New Roman" panose="02020603050405020304" pitchFamily="18" charset="0"/>
                <a:ea typeface="Calibri" panose="020F0502020204030204" pitchFamily="34" charset="0"/>
              </a:rPr>
              <a:t>ớ</a:t>
            </a:r>
            <a:r>
              <a:rPr lang="vi-VN" sz="3200" b="1">
                <a:solidFill>
                  <a:schemeClr val="bg1"/>
                </a:solidFill>
                <a:latin typeface="Times New Roman" panose="02020603050405020304" pitchFamily="18" charset="0"/>
                <a:ea typeface="Calibri" panose="020F0502020204030204" pitchFamily="34" charset="0"/>
              </a:rPr>
              <a:t>ng </a:t>
            </a:r>
            <a:r>
              <a:rPr lang="vi-VN" sz="3200" b="1" dirty="0">
                <a:solidFill>
                  <a:schemeClr val="bg1"/>
                </a:solidFill>
                <a:latin typeface="Times New Roman" panose="02020603050405020304" pitchFamily="18" charset="0"/>
                <a:ea typeface="Calibri" panose="020F0502020204030204" pitchFamily="34" charset="0"/>
              </a:rPr>
              <a:t>dẫn tự học</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8C4AB1F1-7F6C-584C-B9BC-F0657321B9F2}"/>
              </a:ext>
            </a:extLst>
          </p:cNvPr>
          <p:cNvSpPr/>
          <p:nvPr/>
        </p:nvSpPr>
        <p:spPr>
          <a:xfrm>
            <a:off x="1180014" y="3118209"/>
            <a:ext cx="3106730" cy="2034660"/>
          </a:xfrm>
          <a:prstGeom prst="rect">
            <a:avLst/>
          </a:prstGeom>
        </p:spPr>
        <p:txBody>
          <a:bodyPr wrap="square">
            <a:spAutoFit/>
          </a:bodyPr>
          <a:lstStyle/>
          <a:p>
            <a:pPr algn="ctr">
              <a:lnSpc>
                <a:spcPct val="115000"/>
              </a:lnSpc>
              <a:spcBef>
                <a:spcPts val="600"/>
              </a:spcBef>
              <a:spcAft>
                <a:spcPts val="600"/>
              </a:spcAft>
            </a:pPr>
            <a:r>
              <a:rPr lang="en-US" sz="2800">
                <a:latin typeface="Times New Roman" panose="02020603050405020304" pitchFamily="18" charset="0"/>
                <a:ea typeface="Calibri" panose="020F0502020204030204" pitchFamily="34" charset="0"/>
              </a:rPr>
              <a:t>Tóm tắt văn bản: "Điều gì giúp bóng đá Việt Nam chiến thắng?"</a:t>
            </a:r>
            <a:endParaRPr lang="en-VN" sz="2800" dirty="0">
              <a:latin typeface="Times New Roman" panose="02020603050405020304" pitchFamily="18" charset="0"/>
              <a:ea typeface="Calibri" panose="020F0502020204030204" pitchFamily="34" charset="0"/>
            </a:endParaRPr>
          </a:p>
        </p:txBody>
      </p:sp>
      <p:sp>
        <p:nvSpPr>
          <p:cNvPr id="9" name="Rectangle 8">
            <a:extLst>
              <a:ext uri="{FF2B5EF4-FFF2-40B4-BE49-F238E27FC236}">
                <a16:creationId xmlns:a16="http://schemas.microsoft.com/office/drawing/2014/main" id="{7AAB58BF-9FE0-4145-B041-336032E2CEF9}"/>
              </a:ext>
            </a:extLst>
          </p:cNvPr>
          <p:cNvSpPr/>
          <p:nvPr/>
        </p:nvSpPr>
        <p:spPr>
          <a:xfrm>
            <a:off x="4407076" y="3118208"/>
            <a:ext cx="3106730" cy="2530180"/>
          </a:xfrm>
          <a:prstGeom prst="rect">
            <a:avLst/>
          </a:prstGeom>
        </p:spPr>
        <p:txBody>
          <a:bodyPr wrap="square">
            <a:spAutoFit/>
          </a:bodyPr>
          <a:lstStyle/>
          <a:p>
            <a:pPr algn="ctr">
              <a:lnSpc>
                <a:spcPct val="115000"/>
              </a:lnSpc>
              <a:spcBef>
                <a:spcPts val="600"/>
              </a:spcBef>
              <a:spcAft>
                <a:spcPts val="600"/>
              </a:spcAft>
            </a:pPr>
            <a:r>
              <a:rPr lang="en-US" sz="2800">
                <a:latin typeface="Times New Roman" panose="02020603050405020304" pitchFamily="18" charset="0"/>
                <a:ea typeface="Calibri" panose="020F0502020204030204" pitchFamily="34" charset="0"/>
              </a:rPr>
              <a:t>Đọc lại văn bản phần những nguyên nhân giúp bóng đá Việt Nam chiến thắng</a:t>
            </a:r>
            <a:endParaRPr lang="en-VN" sz="2800" dirty="0">
              <a:latin typeface="Times New Roman" panose="02020603050405020304" pitchFamily="18" charset="0"/>
              <a:ea typeface="Calibri" panose="020F0502020204030204" pitchFamily="34" charset="0"/>
            </a:endParaRPr>
          </a:p>
        </p:txBody>
      </p:sp>
      <p:sp>
        <p:nvSpPr>
          <p:cNvPr id="12" name="Rectangle 11">
            <a:extLst>
              <a:ext uri="{FF2B5EF4-FFF2-40B4-BE49-F238E27FC236}">
                <a16:creationId xmlns:a16="http://schemas.microsoft.com/office/drawing/2014/main" id="{48F11F62-BDEC-7243-8914-DC36AD2A426E}"/>
              </a:ext>
            </a:extLst>
          </p:cNvPr>
          <p:cNvSpPr/>
          <p:nvPr/>
        </p:nvSpPr>
        <p:spPr>
          <a:xfrm>
            <a:off x="7999741" y="3138957"/>
            <a:ext cx="3106730" cy="2034660"/>
          </a:xfrm>
          <a:prstGeom prst="rect">
            <a:avLst/>
          </a:prstGeom>
        </p:spPr>
        <p:txBody>
          <a:bodyPr wrap="square">
            <a:spAutoFit/>
          </a:bodyPr>
          <a:lstStyle/>
          <a:p>
            <a:pPr algn="ctr">
              <a:lnSpc>
                <a:spcPct val="115000"/>
              </a:lnSpc>
              <a:spcBef>
                <a:spcPts val="600"/>
              </a:spcBef>
              <a:spcAft>
                <a:spcPts val="600"/>
              </a:spcAft>
            </a:pPr>
            <a:r>
              <a:rPr lang="en-US" sz="2800">
                <a:latin typeface="Times New Roman" panose="02020603050405020304" pitchFamily="18" charset="0"/>
                <a:ea typeface="Calibri" panose="020F0502020204030204" pitchFamily="34" charset="0"/>
              </a:rPr>
              <a:t>Tóm tắt được những nguyên nhân giúp bóng đá Việt Nam chiến thắng</a:t>
            </a:r>
            <a:endParaRPr lang="en-VN" sz="2800" dirty="0">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94560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2634601372"/>
              </p:ext>
            </p:extLst>
          </p:nvPr>
        </p:nvGraphicFramePr>
        <p:xfrm>
          <a:off x="245906" y="174713"/>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pic>
        <p:nvPicPr>
          <p:cNvPr id="5122" name="Picture 2" descr="VFF bác thông tin HLV Park Hang Seo sang Thái Lan">
            <a:extLst>
              <a:ext uri="{FF2B5EF4-FFF2-40B4-BE49-F238E27FC236}">
                <a16:creationId xmlns:a16="http://schemas.microsoft.com/office/drawing/2014/main" id="{D43CA89C-E1B5-734D-A51F-696F15BBC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417" y="174713"/>
            <a:ext cx="8345165" cy="5563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B911A857-9B96-5443-986E-101D22C30957}"/>
              </a:ext>
            </a:extLst>
          </p:cNvPr>
          <p:cNvGraphicFramePr>
            <a:graphicFrameLocks noGrp="1"/>
          </p:cNvGraphicFramePr>
          <p:nvPr>
            <p:extLst>
              <p:ext uri="{D42A27DB-BD31-4B8C-83A1-F6EECF244321}">
                <p14:modId xmlns:p14="http://schemas.microsoft.com/office/powerpoint/2010/main" val="371931365"/>
              </p:ext>
            </p:extLst>
          </p:nvPr>
        </p:nvGraphicFramePr>
        <p:xfrm>
          <a:off x="2250965" y="6026097"/>
          <a:ext cx="7690067" cy="657190"/>
        </p:xfrm>
        <a:graphic>
          <a:graphicData uri="http://schemas.openxmlformats.org/drawingml/2006/table">
            <a:tbl>
              <a:tblPr firstRow="1" bandRow="1">
                <a:tableStyleId>{5C22544A-7EE6-4342-B048-85BDC9FD1C3A}</a:tableStyleId>
              </a:tblPr>
              <a:tblGrid>
                <a:gridCol w="699097">
                  <a:extLst>
                    <a:ext uri="{9D8B030D-6E8A-4147-A177-3AD203B41FA5}">
                      <a16:colId xmlns:a16="http://schemas.microsoft.com/office/drawing/2014/main" val="3770385894"/>
                    </a:ext>
                  </a:extLst>
                </a:gridCol>
                <a:gridCol w="699097">
                  <a:extLst>
                    <a:ext uri="{9D8B030D-6E8A-4147-A177-3AD203B41FA5}">
                      <a16:colId xmlns:a16="http://schemas.microsoft.com/office/drawing/2014/main" val="2867392794"/>
                    </a:ext>
                  </a:extLst>
                </a:gridCol>
                <a:gridCol w="699097">
                  <a:extLst>
                    <a:ext uri="{9D8B030D-6E8A-4147-A177-3AD203B41FA5}">
                      <a16:colId xmlns:a16="http://schemas.microsoft.com/office/drawing/2014/main" val="4110386569"/>
                    </a:ext>
                  </a:extLst>
                </a:gridCol>
                <a:gridCol w="699097">
                  <a:extLst>
                    <a:ext uri="{9D8B030D-6E8A-4147-A177-3AD203B41FA5}">
                      <a16:colId xmlns:a16="http://schemas.microsoft.com/office/drawing/2014/main" val="532604260"/>
                    </a:ext>
                  </a:extLst>
                </a:gridCol>
                <a:gridCol w="699097">
                  <a:extLst>
                    <a:ext uri="{9D8B030D-6E8A-4147-A177-3AD203B41FA5}">
                      <a16:colId xmlns:a16="http://schemas.microsoft.com/office/drawing/2014/main" val="2424197150"/>
                    </a:ext>
                  </a:extLst>
                </a:gridCol>
                <a:gridCol w="699097">
                  <a:extLst>
                    <a:ext uri="{9D8B030D-6E8A-4147-A177-3AD203B41FA5}">
                      <a16:colId xmlns:a16="http://schemas.microsoft.com/office/drawing/2014/main" val="2786098906"/>
                    </a:ext>
                  </a:extLst>
                </a:gridCol>
                <a:gridCol w="699097">
                  <a:extLst>
                    <a:ext uri="{9D8B030D-6E8A-4147-A177-3AD203B41FA5}">
                      <a16:colId xmlns:a16="http://schemas.microsoft.com/office/drawing/2014/main" val="608732732"/>
                    </a:ext>
                  </a:extLst>
                </a:gridCol>
                <a:gridCol w="699097">
                  <a:extLst>
                    <a:ext uri="{9D8B030D-6E8A-4147-A177-3AD203B41FA5}">
                      <a16:colId xmlns:a16="http://schemas.microsoft.com/office/drawing/2014/main" val="3698793056"/>
                    </a:ext>
                  </a:extLst>
                </a:gridCol>
                <a:gridCol w="699097">
                  <a:extLst>
                    <a:ext uri="{9D8B030D-6E8A-4147-A177-3AD203B41FA5}">
                      <a16:colId xmlns:a16="http://schemas.microsoft.com/office/drawing/2014/main" val="3747300261"/>
                    </a:ext>
                  </a:extLst>
                </a:gridCol>
                <a:gridCol w="699097">
                  <a:extLst>
                    <a:ext uri="{9D8B030D-6E8A-4147-A177-3AD203B41FA5}">
                      <a16:colId xmlns:a16="http://schemas.microsoft.com/office/drawing/2014/main" val="1511306610"/>
                    </a:ext>
                  </a:extLst>
                </a:gridCol>
                <a:gridCol w="699097">
                  <a:extLst>
                    <a:ext uri="{9D8B030D-6E8A-4147-A177-3AD203B41FA5}">
                      <a16:colId xmlns:a16="http://schemas.microsoft.com/office/drawing/2014/main" val="209672760"/>
                    </a:ext>
                  </a:extLst>
                </a:gridCol>
              </a:tblGrid>
              <a:tr h="657190">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7875116"/>
                  </a:ext>
                </a:extLst>
              </a:tr>
            </a:tbl>
          </a:graphicData>
        </a:graphic>
      </p:graphicFrame>
    </p:spTree>
    <p:extLst>
      <p:ext uri="{BB962C8B-B14F-4D97-AF65-F5344CB8AC3E}">
        <p14:creationId xmlns:p14="http://schemas.microsoft.com/office/powerpoint/2010/main" val="2928783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iểu Sử Đặng Văn Lâm - Lý Lịch Thủ Môn Đặng Văn Lâm Đầy Đủ Nhất">
            <a:extLst>
              <a:ext uri="{FF2B5EF4-FFF2-40B4-BE49-F238E27FC236}">
                <a16:creationId xmlns:a16="http://schemas.microsoft.com/office/drawing/2014/main" id="{8CC5836F-3829-7548-B2F0-9C7F380FE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482" y="199695"/>
            <a:ext cx="4399084" cy="64529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4136210354"/>
              </p:ext>
            </p:extLst>
          </p:nvPr>
        </p:nvGraphicFramePr>
        <p:xfrm>
          <a:off x="171434" y="2747979"/>
          <a:ext cx="7206590" cy="678209"/>
        </p:xfrm>
        <a:graphic>
          <a:graphicData uri="http://schemas.openxmlformats.org/drawingml/2006/table">
            <a:tbl>
              <a:tblPr firstRow="1" bandRow="1">
                <a:tableStyleId>{5C22544A-7EE6-4342-B048-85BDC9FD1C3A}</a:tableStyleId>
              </a:tblPr>
              <a:tblGrid>
                <a:gridCol w="720659">
                  <a:extLst>
                    <a:ext uri="{9D8B030D-6E8A-4147-A177-3AD203B41FA5}">
                      <a16:colId xmlns:a16="http://schemas.microsoft.com/office/drawing/2014/main" val="10442170"/>
                    </a:ext>
                  </a:extLst>
                </a:gridCol>
                <a:gridCol w="720659">
                  <a:extLst>
                    <a:ext uri="{9D8B030D-6E8A-4147-A177-3AD203B41FA5}">
                      <a16:colId xmlns:a16="http://schemas.microsoft.com/office/drawing/2014/main" val="2112762057"/>
                    </a:ext>
                  </a:extLst>
                </a:gridCol>
                <a:gridCol w="720659">
                  <a:extLst>
                    <a:ext uri="{9D8B030D-6E8A-4147-A177-3AD203B41FA5}">
                      <a16:colId xmlns:a16="http://schemas.microsoft.com/office/drawing/2014/main" val="3658281372"/>
                    </a:ext>
                  </a:extLst>
                </a:gridCol>
                <a:gridCol w="720659">
                  <a:extLst>
                    <a:ext uri="{9D8B030D-6E8A-4147-A177-3AD203B41FA5}">
                      <a16:colId xmlns:a16="http://schemas.microsoft.com/office/drawing/2014/main" val="1771489155"/>
                    </a:ext>
                  </a:extLst>
                </a:gridCol>
                <a:gridCol w="720659">
                  <a:extLst>
                    <a:ext uri="{9D8B030D-6E8A-4147-A177-3AD203B41FA5}">
                      <a16:colId xmlns:a16="http://schemas.microsoft.com/office/drawing/2014/main" val="2354030564"/>
                    </a:ext>
                  </a:extLst>
                </a:gridCol>
                <a:gridCol w="720659">
                  <a:extLst>
                    <a:ext uri="{9D8B030D-6E8A-4147-A177-3AD203B41FA5}">
                      <a16:colId xmlns:a16="http://schemas.microsoft.com/office/drawing/2014/main" val="1027005900"/>
                    </a:ext>
                  </a:extLst>
                </a:gridCol>
                <a:gridCol w="720659">
                  <a:extLst>
                    <a:ext uri="{9D8B030D-6E8A-4147-A177-3AD203B41FA5}">
                      <a16:colId xmlns:a16="http://schemas.microsoft.com/office/drawing/2014/main" val="48136447"/>
                    </a:ext>
                  </a:extLst>
                </a:gridCol>
                <a:gridCol w="720659">
                  <a:extLst>
                    <a:ext uri="{9D8B030D-6E8A-4147-A177-3AD203B41FA5}">
                      <a16:colId xmlns:a16="http://schemas.microsoft.com/office/drawing/2014/main" val="3160392572"/>
                    </a:ext>
                  </a:extLst>
                </a:gridCol>
                <a:gridCol w="720659">
                  <a:extLst>
                    <a:ext uri="{9D8B030D-6E8A-4147-A177-3AD203B41FA5}">
                      <a16:colId xmlns:a16="http://schemas.microsoft.com/office/drawing/2014/main" val="2534963563"/>
                    </a:ext>
                  </a:extLst>
                </a:gridCol>
                <a:gridCol w="720659">
                  <a:extLst>
                    <a:ext uri="{9D8B030D-6E8A-4147-A177-3AD203B41FA5}">
                      <a16:colId xmlns:a16="http://schemas.microsoft.com/office/drawing/2014/main" val="1521642530"/>
                    </a:ext>
                  </a:extLst>
                </a:gridCol>
              </a:tblGrid>
              <a:tr h="67820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120743248"/>
              </p:ext>
            </p:extLst>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extLst>
              <p:ext uri="{D42A27DB-BD31-4B8C-83A1-F6EECF244321}">
                <p14:modId xmlns:p14="http://schemas.microsoft.com/office/powerpoint/2010/main" val="403364995"/>
              </p:ext>
            </p:extLst>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34979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in tức mới nhất về `Nguyễn Văn Toàn` | Trang 1">
            <a:extLst>
              <a:ext uri="{FF2B5EF4-FFF2-40B4-BE49-F238E27FC236}">
                <a16:creationId xmlns:a16="http://schemas.microsoft.com/office/drawing/2014/main" id="{8172B4C6-2338-5743-BB32-E1CC8878A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99" y="0"/>
            <a:ext cx="10287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extLst>
              <p:ext uri="{D42A27DB-BD31-4B8C-83A1-F6EECF244321}">
                <p14:modId xmlns:p14="http://schemas.microsoft.com/office/powerpoint/2010/main" val="4093022819"/>
              </p:ext>
            </p:extLst>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282633469"/>
              </p:ext>
            </p:extLst>
          </p:nvPr>
        </p:nvGraphicFramePr>
        <p:xfrm>
          <a:off x="1308925" y="5804000"/>
          <a:ext cx="9574149" cy="681021"/>
        </p:xfrm>
        <a:graphic>
          <a:graphicData uri="http://schemas.openxmlformats.org/drawingml/2006/table">
            <a:tbl>
              <a:tblPr firstRow="1" bandRow="1">
                <a:tableStyleId>{5C22544A-7EE6-4342-B048-85BDC9FD1C3A}</a:tableStyleId>
              </a:tblPr>
              <a:tblGrid>
                <a:gridCol w="736473">
                  <a:extLst>
                    <a:ext uri="{9D8B030D-6E8A-4147-A177-3AD203B41FA5}">
                      <a16:colId xmlns:a16="http://schemas.microsoft.com/office/drawing/2014/main" val="10442170"/>
                    </a:ext>
                  </a:extLst>
                </a:gridCol>
                <a:gridCol w="736473">
                  <a:extLst>
                    <a:ext uri="{9D8B030D-6E8A-4147-A177-3AD203B41FA5}">
                      <a16:colId xmlns:a16="http://schemas.microsoft.com/office/drawing/2014/main" val="2112762057"/>
                    </a:ext>
                  </a:extLst>
                </a:gridCol>
                <a:gridCol w="736473">
                  <a:extLst>
                    <a:ext uri="{9D8B030D-6E8A-4147-A177-3AD203B41FA5}">
                      <a16:colId xmlns:a16="http://schemas.microsoft.com/office/drawing/2014/main" val="3658281372"/>
                    </a:ext>
                  </a:extLst>
                </a:gridCol>
                <a:gridCol w="736473">
                  <a:extLst>
                    <a:ext uri="{9D8B030D-6E8A-4147-A177-3AD203B41FA5}">
                      <a16:colId xmlns:a16="http://schemas.microsoft.com/office/drawing/2014/main" val="1771489155"/>
                    </a:ext>
                  </a:extLst>
                </a:gridCol>
                <a:gridCol w="736473">
                  <a:extLst>
                    <a:ext uri="{9D8B030D-6E8A-4147-A177-3AD203B41FA5}">
                      <a16:colId xmlns:a16="http://schemas.microsoft.com/office/drawing/2014/main" val="2354030564"/>
                    </a:ext>
                  </a:extLst>
                </a:gridCol>
                <a:gridCol w="736473">
                  <a:extLst>
                    <a:ext uri="{9D8B030D-6E8A-4147-A177-3AD203B41FA5}">
                      <a16:colId xmlns:a16="http://schemas.microsoft.com/office/drawing/2014/main" val="1027005900"/>
                    </a:ext>
                  </a:extLst>
                </a:gridCol>
                <a:gridCol w="736473">
                  <a:extLst>
                    <a:ext uri="{9D8B030D-6E8A-4147-A177-3AD203B41FA5}">
                      <a16:colId xmlns:a16="http://schemas.microsoft.com/office/drawing/2014/main" val="48136447"/>
                    </a:ext>
                  </a:extLst>
                </a:gridCol>
                <a:gridCol w="736473">
                  <a:extLst>
                    <a:ext uri="{9D8B030D-6E8A-4147-A177-3AD203B41FA5}">
                      <a16:colId xmlns:a16="http://schemas.microsoft.com/office/drawing/2014/main" val="3160392572"/>
                    </a:ext>
                  </a:extLst>
                </a:gridCol>
                <a:gridCol w="736473">
                  <a:extLst>
                    <a:ext uri="{9D8B030D-6E8A-4147-A177-3AD203B41FA5}">
                      <a16:colId xmlns:a16="http://schemas.microsoft.com/office/drawing/2014/main" val="2534963563"/>
                    </a:ext>
                  </a:extLst>
                </a:gridCol>
                <a:gridCol w="736473">
                  <a:extLst>
                    <a:ext uri="{9D8B030D-6E8A-4147-A177-3AD203B41FA5}">
                      <a16:colId xmlns:a16="http://schemas.microsoft.com/office/drawing/2014/main" val="1521642530"/>
                    </a:ext>
                  </a:extLst>
                </a:gridCol>
                <a:gridCol w="736473">
                  <a:extLst>
                    <a:ext uri="{9D8B030D-6E8A-4147-A177-3AD203B41FA5}">
                      <a16:colId xmlns:a16="http://schemas.microsoft.com/office/drawing/2014/main" val="1785922740"/>
                    </a:ext>
                  </a:extLst>
                </a:gridCol>
                <a:gridCol w="736473">
                  <a:extLst>
                    <a:ext uri="{9D8B030D-6E8A-4147-A177-3AD203B41FA5}">
                      <a16:colId xmlns:a16="http://schemas.microsoft.com/office/drawing/2014/main" val="1216587391"/>
                    </a:ext>
                  </a:extLst>
                </a:gridCol>
                <a:gridCol w="736473">
                  <a:extLst>
                    <a:ext uri="{9D8B030D-6E8A-4147-A177-3AD203B41FA5}">
                      <a16:colId xmlns:a16="http://schemas.microsoft.com/office/drawing/2014/main" val="1175861805"/>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extLst>
              <p:ext uri="{D42A27DB-BD31-4B8C-83A1-F6EECF244321}">
                <p14:modId xmlns:p14="http://schemas.microsoft.com/office/powerpoint/2010/main" val="1326012356"/>
              </p:ext>
            </p:extLst>
          </p:nvPr>
        </p:nvGraphicFramePr>
        <p:xfrm>
          <a:off x="1781099" y="23178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364089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ự khác biệt của Hồ Tấn Tài - Bóng đá Việt Nam">
            <a:extLst>
              <a:ext uri="{FF2B5EF4-FFF2-40B4-BE49-F238E27FC236}">
                <a16:creationId xmlns:a16="http://schemas.microsoft.com/office/drawing/2014/main" id="{8438169F-C9BD-B94B-869F-823C04A89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906" y="0"/>
            <a:ext cx="1031043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extLst>
              <p:ext uri="{D42A27DB-BD31-4B8C-83A1-F6EECF244321}">
                <p14:modId xmlns:p14="http://schemas.microsoft.com/office/powerpoint/2010/main" val="29616374"/>
              </p:ext>
            </p:extLst>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618543267"/>
              </p:ext>
            </p:extLst>
          </p:nvPr>
        </p:nvGraphicFramePr>
        <p:xfrm>
          <a:off x="3330231" y="5953058"/>
          <a:ext cx="5891784" cy="681021"/>
        </p:xfrm>
        <a:graphic>
          <a:graphicData uri="http://schemas.openxmlformats.org/drawingml/2006/table">
            <a:tbl>
              <a:tblPr firstRow="1" bandRow="1">
                <a:tableStyleId>{5C22544A-7EE6-4342-B048-85BDC9FD1C3A}</a:tableStyleId>
              </a:tblPr>
              <a:tblGrid>
                <a:gridCol w="736473">
                  <a:extLst>
                    <a:ext uri="{9D8B030D-6E8A-4147-A177-3AD203B41FA5}">
                      <a16:colId xmlns:a16="http://schemas.microsoft.com/office/drawing/2014/main" val="10442170"/>
                    </a:ext>
                  </a:extLst>
                </a:gridCol>
                <a:gridCol w="736473">
                  <a:extLst>
                    <a:ext uri="{9D8B030D-6E8A-4147-A177-3AD203B41FA5}">
                      <a16:colId xmlns:a16="http://schemas.microsoft.com/office/drawing/2014/main" val="2112762057"/>
                    </a:ext>
                  </a:extLst>
                </a:gridCol>
                <a:gridCol w="736473">
                  <a:extLst>
                    <a:ext uri="{9D8B030D-6E8A-4147-A177-3AD203B41FA5}">
                      <a16:colId xmlns:a16="http://schemas.microsoft.com/office/drawing/2014/main" val="3658281372"/>
                    </a:ext>
                  </a:extLst>
                </a:gridCol>
                <a:gridCol w="736473">
                  <a:extLst>
                    <a:ext uri="{9D8B030D-6E8A-4147-A177-3AD203B41FA5}">
                      <a16:colId xmlns:a16="http://schemas.microsoft.com/office/drawing/2014/main" val="1771489155"/>
                    </a:ext>
                  </a:extLst>
                </a:gridCol>
                <a:gridCol w="736473">
                  <a:extLst>
                    <a:ext uri="{9D8B030D-6E8A-4147-A177-3AD203B41FA5}">
                      <a16:colId xmlns:a16="http://schemas.microsoft.com/office/drawing/2014/main" val="2354030564"/>
                    </a:ext>
                  </a:extLst>
                </a:gridCol>
                <a:gridCol w="736473">
                  <a:extLst>
                    <a:ext uri="{9D8B030D-6E8A-4147-A177-3AD203B41FA5}">
                      <a16:colId xmlns:a16="http://schemas.microsoft.com/office/drawing/2014/main" val="1027005900"/>
                    </a:ext>
                  </a:extLst>
                </a:gridCol>
                <a:gridCol w="736473">
                  <a:extLst>
                    <a:ext uri="{9D8B030D-6E8A-4147-A177-3AD203B41FA5}">
                      <a16:colId xmlns:a16="http://schemas.microsoft.com/office/drawing/2014/main" val="48136447"/>
                    </a:ext>
                  </a:extLst>
                </a:gridCol>
                <a:gridCol w="736473">
                  <a:extLst>
                    <a:ext uri="{9D8B030D-6E8A-4147-A177-3AD203B41FA5}">
                      <a16:colId xmlns:a16="http://schemas.microsoft.com/office/drawing/2014/main" val="3160392572"/>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extLst>
              <p:ext uri="{D42A27DB-BD31-4B8C-83A1-F6EECF244321}">
                <p14:modId xmlns:p14="http://schemas.microsoft.com/office/powerpoint/2010/main" val="2591904581"/>
              </p:ext>
            </p:extLst>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40554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Quế Ngọc Hải: &amp;amp;#39;Mọi người dân Việt Nam đều mơ về World Cup&amp;amp;#39; - Ngôi sao">
            <a:extLst>
              <a:ext uri="{FF2B5EF4-FFF2-40B4-BE49-F238E27FC236}">
                <a16:creationId xmlns:a16="http://schemas.microsoft.com/office/drawing/2014/main" id="{A4254C66-CED6-124F-B5EF-BE259ABF2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51" y="103858"/>
            <a:ext cx="10071698" cy="66502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601813339"/>
              </p:ext>
            </p:extLst>
          </p:nvPr>
        </p:nvGraphicFramePr>
        <p:xfrm>
          <a:off x="2607266" y="5961240"/>
          <a:ext cx="6858810" cy="681021"/>
        </p:xfrm>
        <a:graphic>
          <a:graphicData uri="http://schemas.openxmlformats.org/drawingml/2006/table">
            <a:tbl>
              <a:tblPr firstRow="1" bandRow="1">
                <a:tableStyleId>{5C22544A-7EE6-4342-B048-85BDC9FD1C3A}</a:tableStyleId>
              </a:tblPr>
              <a:tblGrid>
                <a:gridCol w="685881">
                  <a:extLst>
                    <a:ext uri="{9D8B030D-6E8A-4147-A177-3AD203B41FA5}">
                      <a16:colId xmlns:a16="http://schemas.microsoft.com/office/drawing/2014/main" val="10442170"/>
                    </a:ext>
                  </a:extLst>
                </a:gridCol>
                <a:gridCol w="685881">
                  <a:extLst>
                    <a:ext uri="{9D8B030D-6E8A-4147-A177-3AD203B41FA5}">
                      <a16:colId xmlns:a16="http://schemas.microsoft.com/office/drawing/2014/main" val="2112762057"/>
                    </a:ext>
                  </a:extLst>
                </a:gridCol>
                <a:gridCol w="685881">
                  <a:extLst>
                    <a:ext uri="{9D8B030D-6E8A-4147-A177-3AD203B41FA5}">
                      <a16:colId xmlns:a16="http://schemas.microsoft.com/office/drawing/2014/main" val="3658281372"/>
                    </a:ext>
                  </a:extLst>
                </a:gridCol>
                <a:gridCol w="685881">
                  <a:extLst>
                    <a:ext uri="{9D8B030D-6E8A-4147-A177-3AD203B41FA5}">
                      <a16:colId xmlns:a16="http://schemas.microsoft.com/office/drawing/2014/main" val="1771489155"/>
                    </a:ext>
                  </a:extLst>
                </a:gridCol>
                <a:gridCol w="685881">
                  <a:extLst>
                    <a:ext uri="{9D8B030D-6E8A-4147-A177-3AD203B41FA5}">
                      <a16:colId xmlns:a16="http://schemas.microsoft.com/office/drawing/2014/main" val="2354030564"/>
                    </a:ext>
                  </a:extLst>
                </a:gridCol>
                <a:gridCol w="685881">
                  <a:extLst>
                    <a:ext uri="{9D8B030D-6E8A-4147-A177-3AD203B41FA5}">
                      <a16:colId xmlns:a16="http://schemas.microsoft.com/office/drawing/2014/main" val="1027005900"/>
                    </a:ext>
                  </a:extLst>
                </a:gridCol>
                <a:gridCol w="685881">
                  <a:extLst>
                    <a:ext uri="{9D8B030D-6E8A-4147-A177-3AD203B41FA5}">
                      <a16:colId xmlns:a16="http://schemas.microsoft.com/office/drawing/2014/main" val="48136447"/>
                    </a:ext>
                  </a:extLst>
                </a:gridCol>
                <a:gridCol w="685881">
                  <a:extLst>
                    <a:ext uri="{9D8B030D-6E8A-4147-A177-3AD203B41FA5}">
                      <a16:colId xmlns:a16="http://schemas.microsoft.com/office/drawing/2014/main" val="3160392572"/>
                    </a:ext>
                  </a:extLst>
                </a:gridCol>
                <a:gridCol w="685881">
                  <a:extLst>
                    <a:ext uri="{9D8B030D-6E8A-4147-A177-3AD203B41FA5}">
                      <a16:colId xmlns:a16="http://schemas.microsoft.com/office/drawing/2014/main" val="1421187418"/>
                    </a:ext>
                  </a:extLst>
                </a:gridCol>
                <a:gridCol w="685881">
                  <a:extLst>
                    <a:ext uri="{9D8B030D-6E8A-4147-A177-3AD203B41FA5}">
                      <a16:colId xmlns:a16="http://schemas.microsoft.com/office/drawing/2014/main" val="65360173"/>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extLst>
              <p:ext uri="{D42A27DB-BD31-4B8C-83A1-F6EECF244321}">
                <p14:modId xmlns:p14="http://schemas.microsoft.com/office/powerpoint/2010/main" val="3308857564"/>
              </p:ext>
            </p:extLst>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D1323076-AF75-DF40-A9D6-9AC0BE5A4817}"/>
              </a:ext>
            </a:extLst>
          </p:cNvPr>
          <p:cNvGraphicFramePr>
            <a:graphicFrameLocks noGrp="1"/>
          </p:cNvGraphicFramePr>
          <p:nvPr>
            <p:extLst>
              <p:ext uri="{D42A27DB-BD31-4B8C-83A1-F6EECF244321}">
                <p14:modId xmlns:p14="http://schemas.microsoft.com/office/powerpoint/2010/main" val="2287069744"/>
              </p:ext>
            </p:extLst>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60927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Đỗ Duy Mạnh là ai? Tiểu sử và sự nghiệp của cầu thủ Duy Mạnh">
            <a:extLst>
              <a:ext uri="{FF2B5EF4-FFF2-40B4-BE49-F238E27FC236}">
                <a16:creationId xmlns:a16="http://schemas.microsoft.com/office/drawing/2014/main" id="{3CD97FE1-DC0C-974F-B4F7-1DEE59A68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19" y="136575"/>
            <a:ext cx="10535760" cy="6584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extLst>
              <p:ext uri="{D42A27DB-BD31-4B8C-83A1-F6EECF244321}">
                <p14:modId xmlns:p14="http://schemas.microsoft.com/office/powerpoint/2010/main" val="486996797"/>
              </p:ext>
            </p:extLst>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4166680633"/>
              </p:ext>
            </p:extLst>
          </p:nvPr>
        </p:nvGraphicFramePr>
        <p:xfrm>
          <a:off x="3009535" y="5997242"/>
          <a:ext cx="6172929" cy="681021"/>
        </p:xfrm>
        <a:graphic>
          <a:graphicData uri="http://schemas.openxmlformats.org/drawingml/2006/table">
            <a:tbl>
              <a:tblPr firstRow="1" bandRow="1">
                <a:tableStyleId>{5C22544A-7EE6-4342-B048-85BDC9FD1C3A}</a:tableStyleId>
              </a:tblPr>
              <a:tblGrid>
                <a:gridCol w="685881">
                  <a:extLst>
                    <a:ext uri="{9D8B030D-6E8A-4147-A177-3AD203B41FA5}">
                      <a16:colId xmlns:a16="http://schemas.microsoft.com/office/drawing/2014/main" val="10442170"/>
                    </a:ext>
                  </a:extLst>
                </a:gridCol>
                <a:gridCol w="685881">
                  <a:extLst>
                    <a:ext uri="{9D8B030D-6E8A-4147-A177-3AD203B41FA5}">
                      <a16:colId xmlns:a16="http://schemas.microsoft.com/office/drawing/2014/main" val="2112762057"/>
                    </a:ext>
                  </a:extLst>
                </a:gridCol>
                <a:gridCol w="685881">
                  <a:extLst>
                    <a:ext uri="{9D8B030D-6E8A-4147-A177-3AD203B41FA5}">
                      <a16:colId xmlns:a16="http://schemas.microsoft.com/office/drawing/2014/main" val="3658281372"/>
                    </a:ext>
                  </a:extLst>
                </a:gridCol>
                <a:gridCol w="685881">
                  <a:extLst>
                    <a:ext uri="{9D8B030D-6E8A-4147-A177-3AD203B41FA5}">
                      <a16:colId xmlns:a16="http://schemas.microsoft.com/office/drawing/2014/main" val="1771489155"/>
                    </a:ext>
                  </a:extLst>
                </a:gridCol>
                <a:gridCol w="685881">
                  <a:extLst>
                    <a:ext uri="{9D8B030D-6E8A-4147-A177-3AD203B41FA5}">
                      <a16:colId xmlns:a16="http://schemas.microsoft.com/office/drawing/2014/main" val="2354030564"/>
                    </a:ext>
                  </a:extLst>
                </a:gridCol>
                <a:gridCol w="685881">
                  <a:extLst>
                    <a:ext uri="{9D8B030D-6E8A-4147-A177-3AD203B41FA5}">
                      <a16:colId xmlns:a16="http://schemas.microsoft.com/office/drawing/2014/main" val="1027005900"/>
                    </a:ext>
                  </a:extLst>
                </a:gridCol>
                <a:gridCol w="685881">
                  <a:extLst>
                    <a:ext uri="{9D8B030D-6E8A-4147-A177-3AD203B41FA5}">
                      <a16:colId xmlns:a16="http://schemas.microsoft.com/office/drawing/2014/main" val="48136447"/>
                    </a:ext>
                  </a:extLst>
                </a:gridCol>
                <a:gridCol w="685881">
                  <a:extLst>
                    <a:ext uri="{9D8B030D-6E8A-4147-A177-3AD203B41FA5}">
                      <a16:colId xmlns:a16="http://schemas.microsoft.com/office/drawing/2014/main" val="3160392572"/>
                    </a:ext>
                  </a:extLst>
                </a:gridCol>
                <a:gridCol w="685881">
                  <a:extLst>
                    <a:ext uri="{9D8B030D-6E8A-4147-A177-3AD203B41FA5}">
                      <a16:colId xmlns:a16="http://schemas.microsoft.com/office/drawing/2014/main" val="1421187418"/>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extLst>
              <p:ext uri="{D42A27DB-BD31-4B8C-83A1-F6EECF244321}">
                <p14:modId xmlns:p14="http://schemas.microsoft.com/office/powerpoint/2010/main" val="1543663172"/>
              </p:ext>
            </p:extLst>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1395505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开学"/>
</p:tagLst>
</file>

<file path=ppt/tags/tag10.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1.xml><?xml version="1.0" encoding="utf-8"?>
<p:tagLst xmlns:a="http://schemas.openxmlformats.org/drawingml/2006/main" xmlns:r="http://schemas.openxmlformats.org/officeDocument/2006/relationships" xmlns:p="http://schemas.openxmlformats.org/presentationml/2006/main">
  <p:tag name="TIMING" val="|0.5|0.6|0.5"/>
</p:tagLst>
</file>

<file path=ppt/tags/tag12.xml><?xml version="1.0" encoding="utf-8"?>
<p:tagLst xmlns:a="http://schemas.openxmlformats.org/drawingml/2006/main" xmlns:r="http://schemas.openxmlformats.org/officeDocument/2006/relationships" xmlns:p="http://schemas.openxmlformats.org/presentationml/2006/main">
  <p:tag name="TIMING" val="|0.3|0.3|0.3|0.3|0.3|0.2|0.2"/>
</p:tagLst>
</file>

<file path=ppt/tags/tag13.xml><?xml version="1.0" encoding="utf-8"?>
<p:tagLst xmlns:a="http://schemas.openxmlformats.org/drawingml/2006/main" xmlns:r="http://schemas.openxmlformats.org/officeDocument/2006/relationships" xmlns:p="http://schemas.openxmlformats.org/presentationml/2006/main">
  <p:tag name="TIMING" val="|0.3|0.3|0.3|0.3|0.3|0.2|0.2"/>
</p:tagLst>
</file>

<file path=ppt/tags/tag14.xml><?xml version="1.0" encoding="utf-8"?>
<p:tagLst xmlns:a="http://schemas.openxmlformats.org/drawingml/2006/main" xmlns:r="http://schemas.openxmlformats.org/officeDocument/2006/relationships" xmlns:p="http://schemas.openxmlformats.org/presentationml/2006/main">
  <p:tag name="TIMING" val="|0.2|0.2|0.4|0.2|0.2|0.2|0.2|0.2|0.2"/>
</p:tagLst>
</file>

<file path=ppt/tags/tag2.xml><?xml version="1.0" encoding="utf-8"?>
<p:tagLst xmlns:a="http://schemas.openxmlformats.org/drawingml/2006/main" xmlns:r="http://schemas.openxmlformats.org/officeDocument/2006/relationships" xmlns:p="http://schemas.openxmlformats.org/presentationml/2006/main">
  <p:tag name="TIMING" val="|0.4|0.8|0.5|0.5|0.5|0.8"/>
</p:tagLst>
</file>

<file path=ppt/tags/tag3.xml><?xml version="1.0" encoding="utf-8"?>
<p:tagLst xmlns:a="http://schemas.openxmlformats.org/drawingml/2006/main" xmlns:r="http://schemas.openxmlformats.org/officeDocument/2006/relationships" xmlns:p="http://schemas.openxmlformats.org/presentationml/2006/main">
  <p:tag name="TIMING" val="|0.4|0.9|0.6|0.6"/>
</p:tagLst>
</file>

<file path=ppt/tags/tag4.xml><?xml version="1.0" encoding="utf-8"?>
<p:tagLst xmlns:a="http://schemas.openxmlformats.org/drawingml/2006/main" xmlns:r="http://schemas.openxmlformats.org/officeDocument/2006/relationships" xmlns:p="http://schemas.openxmlformats.org/presentationml/2006/main">
  <p:tag name="TIMING" val="|0.4|0.8|0.5|0.5|0.5|0.8"/>
</p:tagLst>
</file>

<file path=ppt/tags/tag5.xml><?xml version="1.0" encoding="utf-8"?>
<p:tagLst xmlns:a="http://schemas.openxmlformats.org/drawingml/2006/main" xmlns:r="http://schemas.openxmlformats.org/officeDocument/2006/relationships" xmlns:p="http://schemas.openxmlformats.org/presentationml/2006/main">
  <p:tag name="TIMING" val="|0.5|0.6|0.8|0.8|0.5|0.8|0.5|0.6|0.5|0.6"/>
</p:tagLst>
</file>

<file path=ppt/tags/tag6.xml><?xml version="1.0" encoding="utf-8"?>
<p:tagLst xmlns:a="http://schemas.openxmlformats.org/drawingml/2006/main" xmlns:r="http://schemas.openxmlformats.org/officeDocument/2006/relationships" xmlns:p="http://schemas.openxmlformats.org/presentationml/2006/main">
  <p:tag name="TIMING" val="|0.5|0.6|0.5"/>
</p:tagLst>
</file>

<file path=ppt/tags/tag7.xml><?xml version="1.0" encoding="utf-8"?>
<p:tagLst xmlns:a="http://schemas.openxmlformats.org/drawingml/2006/main" xmlns:r="http://schemas.openxmlformats.org/officeDocument/2006/relationships" xmlns:p="http://schemas.openxmlformats.org/presentationml/2006/main">
  <p:tag name="TIMING" val="|0.2|0.2|0.2|0.5|0.2|0.2|0.2|0.2|0.2|0.2"/>
</p:tagLst>
</file>

<file path=ppt/tags/tag8.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9.xml><?xml version="1.0" encoding="utf-8"?>
<p:tagLst xmlns:a="http://schemas.openxmlformats.org/drawingml/2006/main" xmlns:r="http://schemas.openxmlformats.org/officeDocument/2006/relationships" xmlns:p="http://schemas.openxmlformats.org/presentationml/2006/main">
  <p:tag name="TIMING" val="|0.6|0.7|0.6|0.4|0.4|0.3|0.3|0.3|0.2|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606</TotalTime>
  <Words>920</Words>
  <Application>Microsoft Office PowerPoint</Application>
  <PresentationFormat>Widescreen</PresentationFormat>
  <Paragraphs>349</Paragraphs>
  <Slides>31</Slides>
  <Notes>15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Roboto Condensed</vt:lpstr>
      <vt:lpstr>Calibri</vt:lpstr>
      <vt:lpstr>Times New Roman</vt:lpstr>
      <vt:lpstr>等线</vt:lpstr>
      <vt:lpstr>#9Slide05 VL Fadilla</vt:lpstr>
      <vt:lpstr>仓耳今楷05-6763 W05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subject>9Slide.vn</dc:subject>
  <dc:creator>LY TRAN</dc:creator>
  <dc:description>9Slide.vn</dc:description>
  <cp:lastModifiedBy>phuclamn26@gmail.com</cp:lastModifiedBy>
  <cp:revision>162</cp:revision>
  <dcterms:created xsi:type="dcterms:W3CDTF">2019-07-16T01:21:34Z</dcterms:created>
  <dcterms:modified xsi:type="dcterms:W3CDTF">2024-06-17T04:06:16Z</dcterms:modified>
  <cp:category>9Slide.vn</cp:category>
</cp:coreProperties>
</file>