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media/audio3.wav" ContentType="audio/wav"/>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47" r:id="rId2"/>
    <p:sldId id="260" r:id="rId3"/>
    <p:sldId id="310" r:id="rId4"/>
    <p:sldId id="308" r:id="rId5"/>
    <p:sldId id="286" r:id="rId6"/>
    <p:sldId id="287" r:id="rId7"/>
    <p:sldId id="290" r:id="rId8"/>
    <p:sldId id="313" r:id="rId9"/>
    <p:sldId id="312" r:id="rId10"/>
    <p:sldId id="314" r:id="rId11"/>
    <p:sldId id="315" r:id="rId12"/>
    <p:sldId id="319" r:id="rId13"/>
    <p:sldId id="316" r:id="rId14"/>
    <p:sldId id="291" r:id="rId15"/>
    <p:sldId id="295" r:id="rId16"/>
    <p:sldId id="317" r:id="rId17"/>
    <p:sldId id="300" r:id="rId18"/>
    <p:sldId id="289" r:id="rId19"/>
    <p:sldId id="330" r:id="rId20"/>
    <p:sldId id="331" r:id="rId21"/>
    <p:sldId id="332" r:id="rId22"/>
    <p:sldId id="333" r:id="rId23"/>
    <p:sldId id="334" r:id="rId24"/>
    <p:sldId id="335" r:id="rId25"/>
    <p:sldId id="336" r:id="rId26"/>
    <p:sldId id="337" r:id="rId27"/>
    <p:sldId id="338" r:id="rId28"/>
    <p:sldId id="34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1" id="{175F5D59-4533-4CA9-A741-6BF51A91934B}">
          <p14:sldIdLst>
            <p14:sldId id="347"/>
            <p14:sldId id="260"/>
            <p14:sldId id="310"/>
            <p14:sldId id="308"/>
            <p14:sldId id="286"/>
            <p14:sldId id="287"/>
            <p14:sldId id="290"/>
            <p14:sldId id="313"/>
            <p14:sldId id="312"/>
            <p14:sldId id="314"/>
            <p14:sldId id="315"/>
            <p14:sldId id="319"/>
            <p14:sldId id="316"/>
            <p14:sldId id="291"/>
            <p14:sldId id="295"/>
            <p14:sldId id="317"/>
            <p14:sldId id="300"/>
            <p14:sldId id="289"/>
            <p14:sldId id="330"/>
            <p14:sldId id="331"/>
            <p14:sldId id="332"/>
            <p14:sldId id="333"/>
            <p14:sldId id="334"/>
            <p14:sldId id="335"/>
            <p14:sldId id="336"/>
            <p14:sldId id="337"/>
            <p14:sldId id="338"/>
            <p14:sldId id="341"/>
          </p14:sldIdLst>
        </p14:section>
      </p14:sectionLst>
    </p:ext>
    <p:ext uri="{EFAFB233-063F-42B5-8137-9DF3F51BA10A}">
      <p15:sldGuideLst xmlns:p15="http://schemas.microsoft.com/office/powerpoint/2012/main">
        <p15:guide id="1" orient="horz" pos="2157">
          <p15:clr>
            <a:srgbClr val="A4A3A4"/>
          </p15:clr>
        </p15:guide>
        <p15:guide id="2" pos="36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A2E"/>
    <a:srgbClr val="FFFFFF"/>
    <a:srgbClr val="5A9FE4"/>
    <a:srgbClr val="404040"/>
    <a:srgbClr val="FDDC19"/>
    <a:srgbClr val="423434"/>
    <a:srgbClr val="FFAD1D"/>
    <a:srgbClr val="007068"/>
    <a:srgbClr val="39352E"/>
    <a:srgbClr val="A69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8" autoAdjust="0"/>
    <p:restoredTop sz="85375" autoAdjust="0"/>
  </p:normalViewPr>
  <p:slideViewPr>
    <p:cSldViewPr snapToGrid="0">
      <p:cViewPr varScale="1">
        <p:scale>
          <a:sx n="68" d="100"/>
          <a:sy n="68" d="100"/>
        </p:scale>
        <p:origin x="864" y="534"/>
      </p:cViewPr>
      <p:guideLst>
        <p:guide orient="horz" pos="2157"/>
        <p:guide pos="366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35FD2-A81F-6045-95E4-110250CF4123}" type="datetimeFigureOut">
              <a:rPr lang="en-VN" smtClean="0"/>
              <a:t>06/17/2024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BD7AF-37DD-2647-94FE-DEDF47983FC2}" type="slidenum">
              <a:rPr lang="en-VN" smtClean="0"/>
              <a:t>‹#›</a:t>
            </a:fld>
            <a:endParaRPr lang="en-VN"/>
          </a:p>
        </p:txBody>
      </p:sp>
    </p:spTree>
    <p:extLst>
      <p:ext uri="{BB962C8B-B14F-4D97-AF65-F5344CB8AC3E}">
        <p14:creationId xmlns:p14="http://schemas.microsoft.com/office/powerpoint/2010/main" val="289602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dirty="0">
                <a:solidFill>
                  <a:schemeClr val="tx1"/>
                </a:solidFill>
                <a:effectLst/>
                <a:latin typeface="+mn-lt"/>
                <a:ea typeface="+mn-ea"/>
                <a:cs typeface="+mn-cs"/>
              </a:rPr>
              <a:t>Mỗi khi đất nước có ngày hội lớn hoặc trong một cuộc vui nào đó, khi bầu không khí của buổi sum họp trở nên tưng bừng, rạo rực cũng là lúc chúng ta được nghe giai điệu quen thuộc của ca khúc “Như có Bác Hồ trong ngày vui đại thắng”. Ca khúc này được ra đời trong hoàn cảnh như thế nào, cùng tìm hiểu văn bản “Phạm Tuyên và ca khúc mừng chiến thắng” trong bài học hôm nay, chúng ta sẽ có thêm thông tin hữu ích!</a:t>
            </a:r>
            <a:r>
              <a:rPr lang="vi-VN" sz="1200" kern="1200" dirty="0">
                <a:solidFill>
                  <a:schemeClr val="tx1"/>
                </a:solidFill>
                <a:effectLst/>
                <a:latin typeface="+mn-lt"/>
                <a:ea typeface="+mn-ea"/>
                <a:cs typeface="+mn-cs"/>
              </a:rPr>
              <a:t> </a:t>
            </a:r>
            <a:endParaRPr lang="en-VN" dirty="0"/>
          </a:p>
        </p:txBody>
      </p:sp>
      <p:sp>
        <p:nvSpPr>
          <p:cNvPr id="4" name="Slide Number Placeholder 3"/>
          <p:cNvSpPr>
            <a:spLocks noGrp="1"/>
          </p:cNvSpPr>
          <p:nvPr>
            <p:ph type="sldNum" sz="quarter" idx="5"/>
          </p:nvPr>
        </p:nvSpPr>
        <p:spPr/>
        <p:txBody>
          <a:bodyPr/>
          <a:lstStyle/>
          <a:p>
            <a:fld id="{082BD7AF-37DD-2647-94FE-DEDF47983FC2}" type="slidenum">
              <a:rPr lang="en-VN" smtClean="0"/>
              <a:t>2</a:t>
            </a:fld>
            <a:endParaRPr lang="en-VN"/>
          </a:p>
        </p:txBody>
      </p:sp>
    </p:spTree>
    <p:extLst>
      <p:ext uri="{BB962C8B-B14F-4D97-AF65-F5344CB8AC3E}">
        <p14:creationId xmlns:p14="http://schemas.microsoft.com/office/powerpoint/2010/main" val="370002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www.vietnamplus.vn</a:t>
            </a:r>
            <a:r>
              <a:rPr lang="en-US" dirty="0"/>
              <a:t>/10-ca-khuc-hay-nhat-ve-chu-tich-ho-chi-minh-lam-lay-dong-nguoi-nghe/640709.vnp</a:t>
            </a:r>
            <a:endParaRPr lang="en-VN" dirty="0"/>
          </a:p>
        </p:txBody>
      </p:sp>
      <p:sp>
        <p:nvSpPr>
          <p:cNvPr id="4" name="Slide Number Placeholder 3"/>
          <p:cNvSpPr>
            <a:spLocks noGrp="1"/>
          </p:cNvSpPr>
          <p:nvPr>
            <p:ph type="sldNum" sz="quarter" idx="5"/>
          </p:nvPr>
        </p:nvSpPr>
        <p:spPr/>
        <p:txBody>
          <a:bodyPr/>
          <a:lstStyle/>
          <a:p>
            <a:fld id="{082BD7AF-37DD-2647-94FE-DEDF47983FC2}" type="slidenum">
              <a:rPr lang="en-VN" smtClean="0"/>
              <a:t>3</a:t>
            </a:fld>
            <a:endParaRPr lang="en-VN"/>
          </a:p>
        </p:txBody>
      </p:sp>
    </p:spTree>
    <p:extLst>
      <p:ext uri="{BB962C8B-B14F-4D97-AF65-F5344CB8AC3E}">
        <p14:creationId xmlns:p14="http://schemas.microsoft.com/office/powerpoint/2010/main" val="370554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4</a:t>
            </a:fld>
            <a:endParaRPr lang="en-VN"/>
          </a:p>
        </p:txBody>
      </p:sp>
    </p:spTree>
    <p:extLst>
      <p:ext uri="{BB962C8B-B14F-4D97-AF65-F5344CB8AC3E}">
        <p14:creationId xmlns:p14="http://schemas.microsoft.com/office/powerpoint/2010/main" val="224955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13</a:t>
            </a:fld>
            <a:endParaRPr lang="en-VN"/>
          </a:p>
        </p:txBody>
      </p:sp>
    </p:spTree>
    <p:extLst>
      <p:ext uri="{BB962C8B-B14F-4D97-AF65-F5344CB8AC3E}">
        <p14:creationId xmlns:p14="http://schemas.microsoft.com/office/powerpoint/2010/main" val="209501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82BD7AF-37DD-2647-94FE-DEDF47983FC2}" type="slidenum">
              <a:rPr lang="en-VN" smtClean="0"/>
              <a:t>21</a:t>
            </a:fld>
            <a:endParaRPr lang="en-VN"/>
          </a:p>
        </p:txBody>
      </p:sp>
    </p:spTree>
    <p:extLst>
      <p:ext uri="{BB962C8B-B14F-4D97-AF65-F5344CB8AC3E}">
        <p14:creationId xmlns:p14="http://schemas.microsoft.com/office/powerpoint/2010/main" val="1091501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2024/6/17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2024/6/17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2024/6/17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2024/6/17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2024/6/17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2024/6/17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9DE71A6-3102-4664-814F-4B37E857C6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2024/6/17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1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2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4.xml"/><Relationship Id="rId3" Type="http://schemas.openxmlformats.org/officeDocument/2006/relationships/slide" Target="slide27.xml"/><Relationship Id="rId7" Type="http://schemas.openxmlformats.org/officeDocument/2006/relationships/slide" Target="slide25.xm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slide" Target="slide26.xml"/><Relationship Id="rId5" Type="http://schemas.openxmlformats.org/officeDocument/2006/relationships/slide" Target="slide22.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slide" Target="slide23.xml"/><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6.png"/><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audio" Target="../media/audio3.wav"/><Relationship Id="rId9" Type="http://schemas.openxmlformats.org/officeDocument/2006/relationships/image" Target="../media/image33.png"/><Relationship Id="rId1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1.png"/><Relationship Id="rId5" Type="http://schemas.openxmlformats.org/officeDocument/2006/relationships/image" Target="../media/image31.png"/><Relationship Id="rId15" Type="http://schemas.openxmlformats.org/officeDocument/2006/relationships/image" Target="../media/image33.png"/><Relationship Id="rId10" Type="http://schemas.openxmlformats.org/officeDocument/2006/relationships/slide" Target="slide27.xml"/><Relationship Id="rId4" Type="http://schemas.openxmlformats.org/officeDocument/2006/relationships/audio" Target="../media/audio3.wav"/><Relationship Id="rId9" Type="http://schemas.openxmlformats.org/officeDocument/2006/relationships/image" Target="../media/image40.png"/><Relationship Id="rId14"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3.png"/><Relationship Id="rId5" Type="http://schemas.openxmlformats.org/officeDocument/2006/relationships/image" Target="../media/image31.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audio" Target="../media/audio3.wav"/><Relationship Id="rId9" Type="http://schemas.openxmlformats.org/officeDocument/2006/relationships/image" Target="../media/image33.png"/><Relationship Id="rId14"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7.xml"/><Relationship Id="rId3" Type="http://schemas.openxmlformats.org/officeDocument/2006/relationships/audio" Target="../media/audio4.wav"/><Relationship Id="rId7" Type="http://schemas.openxmlformats.org/officeDocument/2006/relationships/image" Target="../media/image32.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45.png"/><Relationship Id="rId4" Type="http://schemas.openxmlformats.org/officeDocument/2006/relationships/audio" Target="../media/audio3.wav"/><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audio" Target="../media/audio4.wav"/><Relationship Id="rId7" Type="http://schemas.openxmlformats.org/officeDocument/2006/relationships/image" Target="../media/image46.png"/><Relationship Id="rId12"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7.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audio" Target="../media/audio3.wav"/><Relationship Id="rId9" Type="http://schemas.openxmlformats.org/officeDocument/2006/relationships/slide" Target="slide21.xml"/><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48.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B0BF90F5-1B1B-E183-0DC6-3D1D4EF51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0"/>
            <a:ext cx="12192000" cy="68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0E6937B9-8DA2-39A6-FB35-9B620EE708F7}"/>
              </a:ext>
            </a:extLst>
          </p:cNvPr>
          <p:cNvSpPr txBox="1">
            <a:spLocks noChangeArrowheads="1"/>
          </p:cNvSpPr>
          <p:nvPr/>
        </p:nvSpPr>
        <p:spPr bwMode="auto">
          <a:xfrm>
            <a:off x="4597400" y="1389063"/>
            <a:ext cx="457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solidFill>
                  <a:schemeClr val="bg1"/>
                </a:solidFill>
                <a:latin typeface="Times New Roman" panose="02020603050405020304" pitchFamily="18" charset="0"/>
                <a:cs typeface="Times New Roman" panose="02020603050405020304" pitchFamily="18" charset="0"/>
              </a:rPr>
              <a:t>TRƯỜNG THCS LONG BIÊN</a:t>
            </a:r>
            <a:endParaRPr lang="LID4096" altLang="en-US" b="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49E36F-BC14-2E9B-7709-5E5D79B2AC38}"/>
              </a:ext>
            </a:extLst>
          </p:cNvPr>
          <p:cNvSpPr txBox="1"/>
          <p:nvPr/>
        </p:nvSpPr>
        <p:spPr>
          <a:xfrm>
            <a:off x="2819400" y="1863437"/>
            <a:ext cx="6553200" cy="954107"/>
          </a:xfrm>
          <a:prstGeom prst="rect">
            <a:avLst/>
          </a:prstGeom>
          <a:noFill/>
        </p:spPr>
        <p:txBody>
          <a:bodyPr>
            <a:spAutoFit/>
          </a:bodyPr>
          <a:lstStyle/>
          <a:p>
            <a:pPr algn="ctr">
              <a:defRPr/>
            </a:pP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2400" b="1" dirty="0" err="1">
                <a:ln w="38100">
                  <a:noFill/>
                </a:ln>
                <a:solidFill>
                  <a:srgbClr val="FF0000"/>
                </a:solidFill>
                <a:latin typeface="Times New Roman" panose="02020603050405020304" pitchFamily="18" charset="0"/>
                <a:cs typeface="Times New Roman" panose="02020603050405020304" pitchFamily="18" charset="0"/>
              </a:rPr>
              <a:t>NGỮ</a:t>
            </a:r>
            <a:r>
              <a:rPr lang="en-US" sz="2400" b="1" dirty="0">
                <a:ln w="38100">
                  <a:noFill/>
                </a:ln>
                <a:solidFill>
                  <a:srgbClr val="FF0000"/>
                </a:solidFill>
                <a:latin typeface="Times New Roman" panose="02020603050405020304" pitchFamily="18" charset="0"/>
                <a:cs typeface="Times New Roman" panose="02020603050405020304" pitchFamily="18" charset="0"/>
              </a:rPr>
              <a:t> VĂN 6</a:t>
            </a:r>
          </a:p>
          <a:p>
            <a:pPr algn="ctr">
              <a:defRPr/>
            </a:pPr>
            <a:r>
              <a:rPr lang="en-US" sz="32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10: VĂN </a:t>
            </a:r>
            <a:r>
              <a:rPr lang="en-US" sz="32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BẢN</a:t>
            </a: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THÔNG TIN</a:t>
            </a:r>
          </a:p>
        </p:txBody>
      </p:sp>
      <p:sp>
        <p:nvSpPr>
          <p:cNvPr id="9" name="Rectangle 8">
            <a:extLst>
              <a:ext uri="{FF2B5EF4-FFF2-40B4-BE49-F238E27FC236}">
                <a16:creationId xmlns:a16="http://schemas.microsoft.com/office/drawing/2014/main" id="{C47249FC-42A1-E488-C85A-76BAEF5DA17F}"/>
              </a:ext>
            </a:extLst>
          </p:cNvPr>
          <p:cNvSpPr/>
          <p:nvPr/>
        </p:nvSpPr>
        <p:spPr>
          <a:xfrm>
            <a:off x="4201039" y="3164963"/>
            <a:ext cx="3416300" cy="530225"/>
          </a:xfrm>
          <a:prstGeom prst="rect">
            <a:avLst/>
          </a:prstGeom>
          <a:noFill/>
        </p:spPr>
        <p:txBody>
          <a:bodyPr wrap="none" lIns="68580" tIns="34290" rIns="68580" bIns="34290">
            <a:spAutoFit/>
          </a:bodyPr>
          <a:lstStyle/>
          <a:p>
            <a:pPr algn="ctr">
              <a:defRPr/>
            </a:pP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22" name="椭圆 21"/>
          <p:cNvSpPr/>
          <p:nvPr/>
        </p:nvSpPr>
        <p:spPr>
          <a:xfrm>
            <a:off x="6518275" y="1520190"/>
            <a:ext cx="4364990" cy="43649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图片 20" descr="6开学季文具上飞翔的儿童彩色素材"/>
          <p:cNvPicPr>
            <a:picLocks noChangeAspect="1"/>
          </p:cNvPicPr>
          <p:nvPr/>
        </p:nvPicPr>
        <p:blipFill>
          <a:blip r:embed="rId5"/>
          <a:stretch>
            <a:fillRect/>
          </a:stretch>
        </p:blipFill>
        <p:spPr>
          <a:xfrm>
            <a:off x="6363335" y="1606550"/>
            <a:ext cx="4458335" cy="4458335"/>
          </a:xfrm>
          <a:prstGeom prst="rect">
            <a:avLst/>
          </a:prstGeom>
        </p:spPr>
      </p:pic>
      <p:sp>
        <p:nvSpPr>
          <p:cNvPr id="5" name="Rectangle 4">
            <a:extLst>
              <a:ext uri="{FF2B5EF4-FFF2-40B4-BE49-F238E27FC236}">
                <a16:creationId xmlns:a16="http://schemas.microsoft.com/office/drawing/2014/main" id="{6B13C391-AD7B-2945-80B4-0DC2EA31F41F}"/>
              </a:ext>
            </a:extLst>
          </p:cNvPr>
          <p:cNvSpPr/>
          <p:nvPr/>
        </p:nvSpPr>
        <p:spPr>
          <a:xfrm>
            <a:off x="1406743" y="2585313"/>
            <a:ext cx="4614049" cy="1149354"/>
          </a:xfrm>
          <a:prstGeom prst="rect">
            <a:avLst/>
          </a:prstGeom>
        </p:spPr>
        <p:txBody>
          <a:bodyPr wrap="square">
            <a:spAutoFit/>
          </a:bodyPr>
          <a:lstStyle/>
          <a:p>
            <a:pPr algn="just">
              <a:lnSpc>
                <a:spcPct val="115000"/>
              </a:lnSpc>
              <a:spcBef>
                <a:spcPts val="600"/>
              </a:spcBef>
              <a:spcAft>
                <a:spcPts val="600"/>
              </a:spcAft>
            </a:pPr>
            <a:r>
              <a:rPr lang="vi-VN" sz="6500" b="1" dirty="0">
                <a:solidFill>
                  <a:srgbClr val="000000"/>
                </a:solidFill>
                <a:latin typeface="Times New Roman" panose="02020603050405020304" pitchFamily="18" charset="0"/>
                <a:ea typeface="Calibri" panose="020F0502020204030204" pitchFamily="34" charset="0"/>
              </a:rPr>
              <a:t>2. Tác phẩm</a:t>
            </a:r>
            <a:endParaRPr lang="en-VN" sz="6500" dirty="0"/>
          </a:p>
        </p:txBody>
      </p:sp>
    </p:spTree>
    <p:custDataLst>
      <p:tags r:id="rId1"/>
    </p:custDataLst>
    <p:extLst>
      <p:ext uri="{BB962C8B-B14F-4D97-AF65-F5344CB8AC3E}">
        <p14:creationId xmlns:p14="http://schemas.microsoft.com/office/powerpoint/2010/main" val="215555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9" presetClass="entr" presetSubtype="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dissolve">
                                      <p:cBhvr>
                                        <p:cTn id="25" dur="500"/>
                                        <p:tgtEl>
                                          <p:spTgt spid="13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7" name="Rectangle 6">
            <a:extLst>
              <a:ext uri="{FF2B5EF4-FFF2-40B4-BE49-F238E27FC236}">
                <a16:creationId xmlns:a16="http://schemas.microsoft.com/office/drawing/2014/main" id="{C9B2B36D-F4A0-984D-86BB-BBC8F1C06642}"/>
              </a:ext>
            </a:extLst>
          </p:cNvPr>
          <p:cNvSpPr/>
          <p:nvPr/>
        </p:nvSpPr>
        <p:spPr>
          <a:xfrm>
            <a:off x="1838263" y="714375"/>
            <a:ext cx="8515473" cy="987643"/>
          </a:xfrm>
          <a:prstGeom prst="rect">
            <a:avLst/>
          </a:prstGeom>
        </p:spPr>
        <p:txBody>
          <a:bodyPr wrap="none">
            <a:spAutoFit/>
          </a:bodyPr>
          <a:lstStyle/>
          <a:p>
            <a:pPr algn="just">
              <a:lnSpc>
                <a:spcPct val="115000"/>
              </a:lnSpc>
              <a:spcBef>
                <a:spcPts val="600"/>
              </a:spcBef>
              <a:spcAft>
                <a:spcPts val="600"/>
              </a:spcAft>
            </a:pPr>
            <a:r>
              <a:rPr lang="vi-VN" sz="5500" b="1" dirty="0">
                <a:solidFill>
                  <a:srgbClr val="FF0000"/>
                </a:solidFill>
                <a:latin typeface="Times New Roman" panose="02020603050405020304" pitchFamily="18" charset="0"/>
                <a:ea typeface="Calibri" panose="020F0502020204030204" pitchFamily="34" charset="0"/>
              </a:rPr>
              <a:t>a. Đọc văn bản và chú thích</a:t>
            </a:r>
            <a:endParaRPr lang="en-VN" sz="5500" dirty="0">
              <a:solidFill>
                <a:srgbClr val="FF0000"/>
              </a:solidFill>
              <a:latin typeface="Times New Roman" panose="02020603050405020304" pitchFamily="18" charset="0"/>
              <a:ea typeface="Calibri" panose="020F0502020204030204" pitchFamily="34" charset="0"/>
            </a:endParaRPr>
          </a:p>
        </p:txBody>
      </p:sp>
      <p:pic>
        <p:nvPicPr>
          <p:cNvPr id="2052" name="Picture 4" descr="Chào mừng ngày Giải phóng miền Nam, thống nhất đất nước và ngày Quốc tế Lao  động - Bệnh Viện Nhi Đồng Thành Phố">
            <a:extLst>
              <a:ext uri="{FF2B5EF4-FFF2-40B4-BE49-F238E27FC236}">
                <a16:creationId xmlns:a16="http://schemas.microsoft.com/office/drawing/2014/main" id="{9803C936-BE2A-CF4A-8865-55D5317D4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929" y="1924945"/>
            <a:ext cx="6892196" cy="39630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853E1B-4D06-5F43-8C09-EA15A508B5D7}"/>
              </a:ext>
            </a:extLst>
          </p:cNvPr>
          <p:cNvSpPr txBox="1"/>
          <p:nvPr/>
        </p:nvSpPr>
        <p:spPr>
          <a:xfrm>
            <a:off x="1315844" y="2182495"/>
            <a:ext cx="3590693" cy="2862322"/>
          </a:xfrm>
          <a:prstGeom prst="rect">
            <a:avLst/>
          </a:prstGeom>
          <a:noFill/>
        </p:spPr>
        <p:txBody>
          <a:bodyPr wrap="square" rtlCol="0">
            <a:spAutoFit/>
          </a:bodyPr>
          <a:lstStyle/>
          <a:p>
            <a:pPr marL="285750" indent="-285750">
              <a:buFontTx/>
              <a:buChar char="-"/>
            </a:pPr>
            <a:r>
              <a:rPr lang="en-VN" sz="4500" dirty="0">
                <a:latin typeface="Times New Roman" panose="02020603050405020304" pitchFamily="18" charset="0"/>
                <a:cs typeface="Times New Roman" panose="02020603050405020304" pitchFamily="18" charset="0"/>
              </a:rPr>
              <a:t>Đọc to, rõ ràng</a:t>
            </a:r>
          </a:p>
          <a:p>
            <a:pPr marL="285750" indent="-285750">
              <a:buFontTx/>
              <a:buChar char="-"/>
            </a:pPr>
            <a:r>
              <a:rPr lang="en-VN" sz="4500" dirty="0">
                <a:latin typeface="Times New Roman" panose="02020603050405020304" pitchFamily="18" charset="0"/>
                <a:cs typeface="Times New Roman" panose="02020603050405020304" pitchFamily="18" charset="0"/>
              </a:rPr>
              <a:t>Chú ý các hộp chỉ dẫn</a:t>
            </a:r>
          </a:p>
        </p:txBody>
      </p:sp>
    </p:spTree>
    <p:custDataLst>
      <p:tags r:id="rId1"/>
    </p:custDataLst>
    <p:extLst>
      <p:ext uri="{BB962C8B-B14F-4D97-AF65-F5344CB8AC3E}">
        <p14:creationId xmlns:p14="http://schemas.microsoft.com/office/powerpoint/2010/main" val="1557791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ểu sử nhạc sĩ Phạm Tuyên">
            <a:extLst>
              <a:ext uri="{FF2B5EF4-FFF2-40B4-BE49-F238E27FC236}">
                <a16:creationId xmlns:a16="http://schemas.microsoft.com/office/drawing/2014/main" id="{4C6D0D2C-E4A1-4A4C-8837-33FA9CBE716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633" r="4631" b="-2"/>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4988C0-A24A-3E43-BAEF-DA679E6DB5E1}"/>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err="1">
                <a:solidFill>
                  <a:srgbClr val="FFFFFF"/>
                </a:solidFill>
                <a:latin typeface="Times New Roman" panose="02020603050405020304" pitchFamily="18" charset="0"/>
                <a:ea typeface="+mj-ea"/>
                <a:cs typeface="Times New Roman" panose="02020603050405020304" pitchFamily="18" charset="0"/>
              </a:rPr>
              <a:t>Nhạc</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r>
              <a:rPr lang="en-US" sz="4400" b="1" kern="1200" dirty="0" err="1">
                <a:solidFill>
                  <a:srgbClr val="FFFFFF"/>
                </a:solidFill>
                <a:latin typeface="Times New Roman" panose="02020603050405020304" pitchFamily="18" charset="0"/>
                <a:ea typeface="+mj-ea"/>
                <a:cs typeface="Times New Roman" panose="02020603050405020304" pitchFamily="18" charset="0"/>
              </a:rPr>
              <a:t>sĩ</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p>
          <a:p>
            <a:pPr>
              <a:lnSpc>
                <a:spcPct val="90000"/>
              </a:lnSpc>
              <a:spcBef>
                <a:spcPct val="0"/>
              </a:spcBef>
              <a:spcAft>
                <a:spcPts val="600"/>
              </a:spcAft>
            </a:pPr>
            <a:r>
              <a:rPr lang="en-US" sz="4400" b="1" kern="1200" dirty="0" err="1">
                <a:solidFill>
                  <a:srgbClr val="FFFFFF"/>
                </a:solidFill>
                <a:latin typeface="Times New Roman" panose="02020603050405020304" pitchFamily="18" charset="0"/>
                <a:ea typeface="+mj-ea"/>
                <a:cs typeface="Times New Roman" panose="02020603050405020304" pitchFamily="18" charset="0"/>
              </a:rPr>
              <a:t>Phạm</a:t>
            </a:r>
            <a:r>
              <a:rPr lang="en-US" sz="4400" b="1" kern="1200" dirty="0">
                <a:solidFill>
                  <a:srgbClr val="FFFFFF"/>
                </a:solidFill>
                <a:latin typeface="Times New Roman" panose="02020603050405020304" pitchFamily="18" charset="0"/>
                <a:ea typeface="+mj-ea"/>
                <a:cs typeface="Times New Roman" panose="02020603050405020304" pitchFamily="18" charset="0"/>
              </a:rPr>
              <a:t> </a:t>
            </a:r>
            <a:r>
              <a:rPr lang="en-US" sz="4400" b="1" kern="1200" dirty="0" err="1">
                <a:solidFill>
                  <a:srgbClr val="FFFFFF"/>
                </a:solidFill>
                <a:latin typeface="Times New Roman" panose="02020603050405020304" pitchFamily="18" charset="0"/>
                <a:ea typeface="+mj-ea"/>
                <a:cs typeface="Times New Roman" panose="02020603050405020304" pitchFamily="18" charset="0"/>
              </a:rPr>
              <a:t>Tuyên</a:t>
            </a:r>
            <a:endParaRPr lang="en-US" sz="4400" b="1" kern="1200" dirty="0">
              <a:solidFill>
                <a:srgbClr val="FFFFFF"/>
              </a:solidFill>
              <a:latin typeface="Times New Roman" panose="02020603050405020304" pitchFamily="18" charset="0"/>
              <a:ea typeface="+mj-ea"/>
              <a:cs typeface="Times New Roman" panose="02020603050405020304" pitchFamily="18" charset="0"/>
            </a:endParaRPr>
          </a:p>
        </p:txBody>
      </p:sp>
      <p:pic>
        <p:nvPicPr>
          <p:cNvPr id="5" name="Picture 4" descr="Nhạc sĩ Phạm Tuyên 89 năm dành tình yêu với trẻ thơ, đất nước - VnExpress  Giải trí">
            <a:extLst>
              <a:ext uri="{FF2B5EF4-FFF2-40B4-BE49-F238E27FC236}">
                <a16:creationId xmlns:a16="http://schemas.microsoft.com/office/drawing/2014/main" id="{B27631A7-6EF1-DF4A-9E4E-BAD842734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40"/>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904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5" name="Rectangle 4">
            <a:extLst>
              <a:ext uri="{FF2B5EF4-FFF2-40B4-BE49-F238E27FC236}">
                <a16:creationId xmlns:a16="http://schemas.microsoft.com/office/drawing/2014/main" id="{4A563495-7381-E342-93D8-79D8B9963C12}"/>
              </a:ext>
            </a:extLst>
          </p:cNvPr>
          <p:cNvSpPr/>
          <p:nvPr/>
        </p:nvSpPr>
        <p:spPr>
          <a:xfrm>
            <a:off x="1219571" y="929261"/>
            <a:ext cx="9794421" cy="4011098"/>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b. Tác giả:</a:t>
            </a:r>
            <a:r>
              <a:rPr lang="vi-VN" sz="3200" dirty="0">
                <a:solidFill>
                  <a:srgbClr val="000000"/>
                </a:solidFill>
                <a:latin typeface="Times New Roman" panose="02020603050405020304" pitchFamily="18" charset="0"/>
                <a:ea typeface="Calibri" panose="020F0502020204030204" pitchFamily="34" charset="0"/>
              </a:rPr>
              <a:t> Nguyệt Cát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c. Tìm hiểu chung về tác phẩm:</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Xuất xứ:</a:t>
            </a:r>
          </a:p>
          <a:p>
            <a:pPr algn="just">
              <a:lnSpc>
                <a:spcPct val="115000"/>
              </a:lnSpc>
            </a:pP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Ý nghĩa của thời điểm:</a:t>
            </a:r>
          </a:p>
          <a:p>
            <a:pPr algn="just">
              <a:lnSpc>
                <a:spcPct val="115000"/>
              </a:lnSpc>
            </a:pP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 Sự kiện:</a:t>
            </a:r>
            <a:endParaRPr lang="en-VN" sz="3200" dirty="0">
              <a:solidFill>
                <a:srgbClr val="000000"/>
              </a:solidFill>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9B9CFE66-7235-9342-92E9-4598C45B3985}"/>
              </a:ext>
            </a:extLst>
          </p:cNvPr>
          <p:cNvSpPr/>
          <p:nvPr/>
        </p:nvSpPr>
        <p:spPr>
          <a:xfrm>
            <a:off x="3078128" y="2064237"/>
            <a:ext cx="8133542" cy="1077218"/>
          </a:xfrm>
          <a:prstGeom prst="rect">
            <a:avLst/>
          </a:prstGeom>
        </p:spPr>
        <p:txBody>
          <a:bodyPr wrap="square">
            <a:spAutoFit/>
          </a:bodyPr>
          <a:lstStyle/>
          <a:p>
            <a:r>
              <a:rPr lang="vi-VN" sz="3200" dirty="0">
                <a:solidFill>
                  <a:srgbClr val="000000"/>
                </a:solidFill>
                <a:latin typeface="Times New Roman" panose="02020603050405020304" pitchFamily="18" charset="0"/>
                <a:ea typeface="Calibri" panose="020F0502020204030204" pitchFamily="34" charset="0"/>
              </a:rPr>
              <a:t>đăng trên báo điện tử Kiến thức (kienthuc.net) ngày 28/04/2013</a:t>
            </a:r>
            <a:endParaRPr lang="en-VN" sz="3200" dirty="0"/>
          </a:p>
        </p:txBody>
      </p:sp>
      <p:sp>
        <p:nvSpPr>
          <p:cNvPr id="10" name="Rectangle 9">
            <a:extLst>
              <a:ext uri="{FF2B5EF4-FFF2-40B4-BE49-F238E27FC236}">
                <a16:creationId xmlns:a16="http://schemas.microsoft.com/office/drawing/2014/main" id="{E2372697-7D86-504D-801F-7846E0D38529}"/>
              </a:ext>
            </a:extLst>
          </p:cNvPr>
          <p:cNvSpPr/>
          <p:nvPr/>
        </p:nvSpPr>
        <p:spPr>
          <a:xfrm>
            <a:off x="1476553" y="3177937"/>
            <a:ext cx="9699629" cy="1077218"/>
          </a:xfrm>
          <a:prstGeom prst="rect">
            <a:avLst/>
          </a:prstGeom>
        </p:spPr>
        <p:txBody>
          <a:bodyPr wrap="square">
            <a:spAutoFit/>
          </a:bodyPr>
          <a:lstStyle/>
          <a:p>
            <a:r>
              <a:rPr lang="vi-VN" sz="3200" dirty="0">
                <a:solidFill>
                  <a:srgbClr val="000000"/>
                </a:solidFill>
                <a:latin typeface="Times New Roman" panose="02020603050405020304" pitchFamily="18" charset="0"/>
                <a:ea typeface="Calibri" panose="020F0502020204030204" pitchFamily="34" charset="0"/>
              </a:rPr>
              <a:t>                                        kỉ niệm 38 năm ngày giải phóng miền Nam, thống nhất đất nước (30/4/1975 - 30/4/2013).</a:t>
            </a:r>
            <a:endParaRPr lang="en-VN" sz="3200" dirty="0"/>
          </a:p>
        </p:txBody>
      </p:sp>
      <p:sp>
        <p:nvSpPr>
          <p:cNvPr id="11" name="Rectangle 10">
            <a:extLst>
              <a:ext uri="{FF2B5EF4-FFF2-40B4-BE49-F238E27FC236}">
                <a16:creationId xmlns:a16="http://schemas.microsoft.com/office/drawing/2014/main" id="{4ACB7CB6-DABF-894A-9374-A57C78DEA679}"/>
              </a:ext>
            </a:extLst>
          </p:cNvPr>
          <p:cNvSpPr/>
          <p:nvPr/>
        </p:nvSpPr>
        <p:spPr>
          <a:xfrm>
            <a:off x="1420009" y="4308925"/>
            <a:ext cx="9692822" cy="1179554"/>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Thuật lại  quá trình ra đời bài hát “Như có Bác trong ngày đại thắng”.</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920358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circle(in)">
                                      <p:cBhvr>
                                        <p:cTn id="12" dur="2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down)">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down)">
                                      <p:cBhvr>
                                        <p:cTn id="22" dur="500"/>
                                        <p:tgtEl>
                                          <p:spTgt spid="1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dissolv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arn(inVertic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arn(inVertical)">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barn(inVertical)">
                                      <p:cBhvr>
                                        <p:cTn id="62" dur="500"/>
                                        <p:tgtEl>
                                          <p:spTgt spid="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827260" y="5436235"/>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组合 74"/>
          <p:cNvGrpSpPr/>
          <p:nvPr/>
        </p:nvGrpSpPr>
        <p:grpSpPr>
          <a:xfrm>
            <a:off x="3971925" y="721995"/>
            <a:ext cx="4133850" cy="668655"/>
            <a:chOff x="7867" y="3307"/>
            <a:chExt cx="6510" cy="1053"/>
          </a:xfrm>
        </p:grpSpPr>
        <p:grpSp>
          <p:nvGrpSpPr>
            <p:cNvPr id="70" name="组合 69"/>
            <p:cNvGrpSpPr/>
            <p:nvPr/>
          </p:nvGrpSpPr>
          <p:grpSpPr>
            <a:xfrm>
              <a:off x="8517" y="3307"/>
              <a:ext cx="5860" cy="994"/>
              <a:chOff x="8616" y="2406"/>
              <a:chExt cx="2153" cy="612"/>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sp>
            <p:nvSpPr>
              <p:cNvPr id="73" name="文本框 72"/>
              <p:cNvSpPr txBox="1"/>
              <p:nvPr/>
            </p:nvSpPr>
            <p:spPr>
              <a:xfrm>
                <a:off x="8616" y="2406"/>
                <a:ext cx="2144" cy="612"/>
              </a:xfrm>
              <a:prstGeom prst="rect">
                <a:avLst/>
              </a:prstGeom>
              <a:noFill/>
              <a:ln>
                <a:noFill/>
              </a:ln>
            </p:spPr>
            <p:txBody>
              <a:bodyPr wrap="square" rtlCol="0">
                <a:spAutoFit/>
              </a:bodyPr>
              <a:lstStyle/>
              <a:p>
                <a:pPr algn="ctr"/>
                <a:r>
                  <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3500" b="1" dirty="0" err="1">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Bố</a:t>
                </a:r>
                <a:r>
                  <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3500" b="1" dirty="0" err="1">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rPr>
                  <a:t>cục</a:t>
                </a:r>
                <a:endParaRPr lang="en-US" altLang="zh-CN" sz="35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5"/>
            <a:stretch>
              <a:fillRect/>
            </a:stretch>
          </p:blipFill>
          <p:spPr>
            <a:xfrm>
              <a:off x="7867" y="3399"/>
              <a:ext cx="1671" cy="961"/>
            </a:xfrm>
            <a:prstGeom prst="rect">
              <a:avLst/>
            </a:prstGeom>
          </p:spPr>
        </p:pic>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七角星 23"/>
          <p:cNvSpPr/>
          <p:nvPr/>
        </p:nvSpPr>
        <p:spPr>
          <a:xfrm>
            <a:off x="4990991" y="2434161"/>
            <a:ext cx="573977" cy="538227"/>
          </a:xfrm>
          <a:prstGeom prst="star7">
            <a:avLst>
              <a:gd name="adj" fmla="val 50000"/>
              <a:gd name="hf" fmla="val 102572"/>
              <a:gd name="vf" fmla="val 105210"/>
            </a:avLst>
          </a:prstGeom>
          <a:solidFill>
            <a:srgbClr val="FDD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n w="12700">
                  <a:solidFill>
                    <a:schemeClr val="bg1"/>
                  </a:solidFill>
                </a:ln>
                <a:solidFill>
                  <a:srgbClr val="5A9FE4"/>
                </a:solidFill>
                <a:latin typeface="Times New Roman" panose="02020603050405020304" pitchFamily="18" charset="0"/>
                <a:ea typeface="字魂151号-联盟综艺体" panose="00000500000000000000" charset="-122"/>
                <a:cs typeface="Times New Roman" panose="02020603050405020304" pitchFamily="18" charset="0"/>
                <a:sym typeface="+mn-lt"/>
              </a:rPr>
              <a:t>1</a:t>
            </a:r>
            <a:endParaRPr lang="en-US" altLang="zh-CN" sz="2600" b="1" dirty="0">
              <a:solidFill>
                <a:schemeClr val="tx1"/>
              </a:solidFill>
              <a:latin typeface="Times New Roman" panose="02020603050405020304" pitchFamily="18" charset="0"/>
              <a:ea typeface="思源黑体 CN Light" panose="020B0300000000000000" charset="-122"/>
              <a:cs typeface="Times New Roman" panose="02020603050405020304" pitchFamily="18" charset="0"/>
              <a:sym typeface="+mn-lt"/>
            </a:endParaRPr>
          </a:p>
        </p:txBody>
      </p:sp>
      <p:sp>
        <p:nvSpPr>
          <p:cNvPr id="25" name="七角星 24"/>
          <p:cNvSpPr/>
          <p:nvPr/>
        </p:nvSpPr>
        <p:spPr>
          <a:xfrm>
            <a:off x="4983805" y="3783522"/>
            <a:ext cx="573977" cy="538227"/>
          </a:xfrm>
          <a:prstGeom prst="star7">
            <a:avLst>
              <a:gd name="adj" fmla="val 50000"/>
              <a:gd name="hf" fmla="val 102572"/>
              <a:gd name="vf" fmla="val 1052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n w="12700">
                  <a:solidFill>
                    <a:srgbClr val="5A9FE4"/>
                  </a:solidFill>
                </a:ln>
                <a:noFill/>
                <a:latin typeface="Times New Roman" panose="02020603050405020304" pitchFamily="18" charset="0"/>
                <a:ea typeface="字魂151号-联盟综艺体" panose="00000500000000000000" charset="-122"/>
                <a:cs typeface="Times New Roman" panose="02020603050405020304" pitchFamily="18" charset="0"/>
                <a:sym typeface="+mn-lt"/>
              </a:rPr>
              <a:t>2</a:t>
            </a:r>
            <a:endParaRPr lang="en-US" altLang="zh-CN" sz="2600" b="1" dirty="0">
              <a:solidFill>
                <a:schemeClr val="tx1"/>
              </a:solidFill>
              <a:latin typeface="Times New Roman" panose="02020603050405020304" pitchFamily="18" charset="0"/>
              <a:ea typeface="思源黑体 CN Light" panose="020B0300000000000000" charset="-122"/>
              <a:cs typeface="Times New Roman" panose="02020603050405020304" pitchFamily="18" charset="0"/>
              <a:sym typeface="+mn-lt"/>
            </a:endParaRPr>
          </a:p>
        </p:txBody>
      </p:sp>
      <p:cxnSp>
        <p:nvCxnSpPr>
          <p:cNvPr id="31" name="直接连接符 30"/>
          <p:cNvCxnSpPr/>
          <p:nvPr/>
        </p:nvCxnSpPr>
        <p:spPr>
          <a:xfrm>
            <a:off x="5094738" y="3135147"/>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094738" y="4511811"/>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94738" y="5581876"/>
            <a:ext cx="606356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七角星 36"/>
          <p:cNvSpPr/>
          <p:nvPr/>
        </p:nvSpPr>
        <p:spPr>
          <a:xfrm>
            <a:off x="4967295" y="4855435"/>
            <a:ext cx="573977" cy="538227"/>
          </a:xfrm>
          <a:prstGeom prst="star7">
            <a:avLst>
              <a:gd name="adj" fmla="val 50000"/>
              <a:gd name="hf" fmla="val 102572"/>
              <a:gd name="vf" fmla="val 105210"/>
            </a:avLst>
          </a:prstGeom>
          <a:solidFill>
            <a:srgbClr val="5A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2"/>
                </a:solidFill>
                <a:latin typeface="Times New Roman" panose="02020603050405020304" pitchFamily="18" charset="0"/>
                <a:ea typeface="思源黑体 CN Light" panose="020B0300000000000000" charset="-122"/>
                <a:cs typeface="Times New Roman" panose="02020603050405020304" pitchFamily="18" charset="0"/>
                <a:sym typeface="+mn-lt"/>
              </a:rPr>
              <a:t>3</a:t>
            </a:r>
          </a:p>
        </p:txBody>
      </p:sp>
      <p:sp>
        <p:nvSpPr>
          <p:cNvPr id="22" name="椭圆 21"/>
          <p:cNvSpPr/>
          <p:nvPr/>
        </p:nvSpPr>
        <p:spPr>
          <a:xfrm>
            <a:off x="806450" y="1520190"/>
            <a:ext cx="4095515" cy="42138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组 20"/>
          <p:cNvPicPr>
            <a:picLocks noChangeAspect="1"/>
          </p:cNvPicPr>
          <p:nvPr/>
        </p:nvPicPr>
        <p:blipFill>
          <a:blip r:embed="rId6"/>
          <a:srcRect l="30380" t="-1588" r="47978" b="89975"/>
          <a:stretch>
            <a:fillRect/>
          </a:stretch>
        </p:blipFill>
        <p:spPr>
          <a:xfrm>
            <a:off x="529593" y="1924336"/>
            <a:ext cx="4480690" cy="3394320"/>
          </a:xfrm>
          <a:prstGeom prst="rect">
            <a:avLst/>
          </a:prstGeom>
        </p:spPr>
      </p:pic>
      <p:sp>
        <p:nvSpPr>
          <p:cNvPr id="5" name="Rectangle 4">
            <a:extLst>
              <a:ext uri="{FF2B5EF4-FFF2-40B4-BE49-F238E27FC236}">
                <a16:creationId xmlns:a16="http://schemas.microsoft.com/office/drawing/2014/main" id="{913BF24F-27BE-D844-9671-F533FE1789A7}"/>
              </a:ext>
            </a:extLst>
          </p:cNvPr>
          <p:cNvSpPr/>
          <p:nvPr/>
        </p:nvSpPr>
        <p:spPr>
          <a:xfrm>
            <a:off x="5559749" y="1816493"/>
            <a:ext cx="5705088" cy="1229119"/>
          </a:xfrm>
          <a:prstGeom prst="rect">
            <a:avLst/>
          </a:prstGeom>
        </p:spPr>
        <p:txBody>
          <a:bodyPr wrap="square">
            <a:spAutoFit/>
          </a:bodyPr>
          <a:lstStyle/>
          <a:p>
            <a:pPr algn="just">
              <a:lnSpc>
                <a:spcPct val="115000"/>
              </a:lnSpc>
              <a:spcBef>
                <a:spcPts val="600"/>
              </a:spcBef>
              <a:spcAft>
                <a:spcPts val="600"/>
              </a:spcAft>
            </a:pPr>
            <a:r>
              <a:rPr lang="vi-VN" sz="2200" dirty="0">
                <a:solidFill>
                  <a:srgbClr val="000000"/>
                </a:solidFill>
                <a:latin typeface="Times New Roman" panose="02020603050405020304" pitchFamily="18" charset="0"/>
                <a:ea typeface="Calibri" panose="020F0502020204030204" pitchFamily="34" charset="0"/>
              </a:rPr>
              <a:t>Phần 1: Giới thiệu chung về bài hát “Như có Bác Hồ trong ngày vui đại thắng” và hoàn cảnh ghi chép sự kiện (quá trình ra đời bài hát).</a:t>
            </a:r>
            <a:endParaRPr lang="en-VN" sz="2200" dirty="0">
              <a:solidFill>
                <a:srgbClr val="000000"/>
              </a:solidFill>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A5286A2B-58C2-594B-9087-AEA8E2B9666A}"/>
              </a:ext>
            </a:extLst>
          </p:cNvPr>
          <p:cNvSpPr/>
          <p:nvPr/>
        </p:nvSpPr>
        <p:spPr>
          <a:xfrm>
            <a:off x="5639622" y="3537675"/>
            <a:ext cx="5551698" cy="769441"/>
          </a:xfrm>
          <a:prstGeom prst="rect">
            <a:avLst/>
          </a:prstGeom>
        </p:spPr>
        <p:txBody>
          <a:bodyPr wrap="square">
            <a:spAutoFit/>
          </a:bodyPr>
          <a:lstStyle/>
          <a:p>
            <a:pPr algn="just"/>
            <a:r>
              <a:rPr lang="vi-VN" sz="2200" dirty="0">
                <a:solidFill>
                  <a:srgbClr val="000000"/>
                </a:solidFill>
                <a:latin typeface="Times New Roman" panose="02020603050405020304" pitchFamily="18" charset="0"/>
                <a:ea typeface="Calibri" panose="020F0502020204030204" pitchFamily="34" charset="0"/>
              </a:rPr>
              <a:t>Phần 2: Quá trình ra đời và phổ biến bài hát “Như có Bác Hồ trong ngày vui đại thắng</a:t>
            </a:r>
            <a:r>
              <a:rPr lang="en-VN" sz="2200" dirty="0">
                <a:solidFill>
                  <a:srgbClr val="000000"/>
                </a:solidFill>
                <a:latin typeface="Times New Roman" panose="02020603050405020304" pitchFamily="18" charset="0"/>
                <a:ea typeface="Calibri" panose="020F0502020204030204" pitchFamily="34" charset="0"/>
              </a:rPr>
              <a:t>”</a:t>
            </a:r>
            <a:endParaRPr lang="en-VN" sz="2200" dirty="0"/>
          </a:p>
        </p:txBody>
      </p:sp>
      <p:sp>
        <p:nvSpPr>
          <p:cNvPr id="11" name="Rectangle 10">
            <a:extLst>
              <a:ext uri="{FF2B5EF4-FFF2-40B4-BE49-F238E27FC236}">
                <a16:creationId xmlns:a16="http://schemas.microsoft.com/office/drawing/2014/main" id="{BA4EA50A-3D1E-E147-8EFA-9E8EE46A5707}"/>
              </a:ext>
            </a:extLst>
          </p:cNvPr>
          <p:cNvSpPr/>
          <p:nvPr/>
        </p:nvSpPr>
        <p:spPr>
          <a:xfrm>
            <a:off x="6013517" y="4717517"/>
            <a:ext cx="5287383" cy="839845"/>
          </a:xfrm>
          <a:prstGeom prst="rect">
            <a:avLst/>
          </a:prstGeom>
        </p:spPr>
        <p:txBody>
          <a:bodyPr wrap="square">
            <a:spAutoFit/>
          </a:bodyPr>
          <a:lstStyle/>
          <a:p>
            <a:pPr algn="just">
              <a:lnSpc>
                <a:spcPct val="115000"/>
              </a:lnSpc>
              <a:spcBef>
                <a:spcPts val="600"/>
              </a:spcBef>
              <a:spcAft>
                <a:spcPts val="600"/>
              </a:spcAft>
            </a:pPr>
            <a:r>
              <a:rPr lang="vi-VN" sz="2200" dirty="0">
                <a:solidFill>
                  <a:srgbClr val="000000"/>
                </a:solidFill>
                <a:latin typeface="Times New Roman" panose="02020603050405020304" pitchFamily="18" charset="0"/>
                <a:ea typeface="Calibri" panose="020F0502020204030204" pitchFamily="34" charset="0"/>
              </a:rPr>
              <a:t>Phần 3: Cảm nhận, suy nghĩ về ý nghĩa của bài hát.</a:t>
            </a:r>
            <a:endParaRPr lang="en-VN" sz="2200" dirty="0">
              <a:solidFill>
                <a:srgbClr val="000000"/>
              </a:solidFill>
              <a:latin typeface="Times New Roman" panose="02020603050405020304" pitchFamily="18" charset="0"/>
              <a:ea typeface="Calibri" panose="020F050202020403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29"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1000" fill="hold"/>
                                        <p:tgtEl>
                                          <p:spTgt spid="75"/>
                                        </p:tgtEl>
                                        <p:attrNameLst>
                                          <p:attrName>ppt_x</p:attrName>
                                        </p:attrNameLst>
                                      </p:cBhvr>
                                      <p:tavLst>
                                        <p:tav tm="0">
                                          <p:val>
                                            <p:strVal val="#ppt_x-.2"/>
                                          </p:val>
                                        </p:tav>
                                        <p:tav tm="100000">
                                          <p:val>
                                            <p:strVal val="#ppt_x"/>
                                          </p:val>
                                        </p:tav>
                                      </p:tavLst>
                                    </p:anim>
                                    <p:anim calcmode="lin" valueType="num">
                                      <p:cBhvr>
                                        <p:cTn id="2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5"/>
                                        </p:tgtEl>
                                      </p:cBhvr>
                                    </p:animEffect>
                                  </p:childTnLst>
                                </p:cTn>
                              </p:par>
                              <p:par>
                                <p:cTn id="22" presetID="9"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500"/>
                                        <p:tgtEl>
                                          <p:spTgt spid="2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par>
                                <p:cTn id="33" presetID="5"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heckerboard(across)">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heckerboard(across)">
                                      <p:cBhvr>
                                        <p:cTn id="43" dur="500"/>
                                        <p:tgtEl>
                                          <p:spTgt spid="25"/>
                                        </p:tgtEl>
                                      </p:cBhvr>
                                    </p:animEffect>
                                  </p:childTnLst>
                                </p:cTn>
                              </p:par>
                              <p:par>
                                <p:cTn id="44" presetID="5" presetClass="entr" presetSubtype="1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heckerboard(across)">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checkerboard(across)">
                                      <p:cBhvr>
                                        <p:cTn id="54" dur="500"/>
                                        <p:tgtEl>
                                          <p:spTgt spid="37"/>
                                        </p:tgtEl>
                                      </p:cBhvr>
                                    </p:animEffect>
                                  </p:childTnLst>
                                </p:cTn>
                              </p:par>
                              <p:par>
                                <p:cTn id="55" presetID="5" presetClass="entr" presetSubtype="1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heckerboard(across)">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4" grpId="0" animBg="1"/>
      <p:bldP spid="25" grpId="0" animBg="1"/>
      <p:bldP spid="37" grpId="0" animBg="1"/>
      <p:bldP spid="22" grpId="1" animBg="1"/>
      <p:bldP spid="5"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组合 74"/>
          <p:cNvGrpSpPr/>
          <p:nvPr/>
        </p:nvGrpSpPr>
        <p:grpSpPr>
          <a:xfrm>
            <a:off x="3306300" y="714631"/>
            <a:ext cx="5537835" cy="815903"/>
            <a:chOff x="7867" y="3399"/>
            <a:chExt cx="6511" cy="961"/>
          </a:xfrm>
        </p:grpSpPr>
        <p:grpSp>
          <p:nvGrpSpPr>
            <p:cNvPr id="70" name="组合 69"/>
            <p:cNvGrpSpPr/>
            <p:nvPr/>
          </p:nvGrpSpPr>
          <p:grpSpPr>
            <a:xfrm>
              <a:off x="8515" y="3399"/>
              <a:ext cx="5863" cy="859"/>
              <a:chOff x="8615" y="2463"/>
              <a:chExt cx="2154" cy="529"/>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sp>
            <p:nvSpPr>
              <p:cNvPr id="73" name="文本框 72"/>
              <p:cNvSpPr txBox="1"/>
              <p:nvPr/>
            </p:nvSpPr>
            <p:spPr>
              <a:xfrm>
                <a:off x="8615" y="2514"/>
                <a:ext cx="2144" cy="478"/>
              </a:xfrm>
              <a:prstGeom prst="rect">
                <a:avLst/>
              </a:prstGeom>
              <a:noFill/>
              <a:ln>
                <a:noFill/>
              </a:ln>
            </p:spPr>
            <p:txBody>
              <a:bodyPr wrap="square" rtlCol="0">
                <a:spAutoFit/>
              </a:bodyPr>
              <a:lstStyle/>
              <a:p>
                <a:pPr algn="ctr"/>
                <a:r>
                  <a:rPr lang="vi-VN" altLang="zh-CN" sz="26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sym typeface="+mn-ea"/>
                  </a:rPr>
                  <a:t>Lưu ý khi đọc thể loại</a:t>
                </a:r>
                <a:endParaRPr lang="en-US" altLang="zh-CN" sz="2600" b="1" dirty="0">
                  <a:ln w="12700">
                    <a:solidFill>
                      <a:schemeClr val="bg1"/>
                    </a:solidFill>
                  </a:ln>
                  <a:solidFill>
                    <a:schemeClr val="bg2"/>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5"/>
            <a:stretch>
              <a:fillRect/>
            </a:stretch>
          </p:blipFill>
          <p:spPr>
            <a:xfrm>
              <a:off x="7867" y="3399"/>
              <a:ext cx="1671" cy="961"/>
            </a:xfrm>
            <a:prstGeom prst="rect">
              <a:avLst/>
            </a:prstGeom>
          </p:spPr>
        </p:pic>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Group 81"/>
          <p:cNvGrpSpPr/>
          <p:nvPr/>
        </p:nvGrpSpPr>
        <p:grpSpPr bwMode="auto">
          <a:xfrm>
            <a:off x="1374365" y="1759866"/>
            <a:ext cx="535879" cy="451115"/>
            <a:chOff x="4146550" y="1468197"/>
            <a:chExt cx="2105026" cy="1658938"/>
          </a:xfrm>
          <a:solidFill>
            <a:srgbClr val="FEC804"/>
          </a:solidFill>
        </p:grpSpPr>
        <p:sp>
          <p:nvSpPr>
            <p:cNvPr id="12"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3"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6"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7"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7" name="Group 81"/>
          <p:cNvGrpSpPr/>
          <p:nvPr/>
        </p:nvGrpSpPr>
        <p:grpSpPr bwMode="auto">
          <a:xfrm>
            <a:off x="1291109" y="2710213"/>
            <a:ext cx="535879" cy="451115"/>
            <a:chOff x="4146550" y="1468197"/>
            <a:chExt cx="2105026" cy="1658938"/>
          </a:xfrm>
          <a:solidFill>
            <a:schemeClr val="bg1">
              <a:lumMod val="95000"/>
            </a:schemeClr>
          </a:solidFill>
        </p:grpSpPr>
        <p:sp>
          <p:nvSpPr>
            <p:cNvPr id="9"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1"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8"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9"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21"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29" name="Group 81"/>
          <p:cNvGrpSpPr/>
          <p:nvPr/>
        </p:nvGrpSpPr>
        <p:grpSpPr bwMode="auto">
          <a:xfrm>
            <a:off x="1291109" y="3696375"/>
            <a:ext cx="535879" cy="451115"/>
            <a:chOff x="4146550" y="1468197"/>
            <a:chExt cx="2105026" cy="1658938"/>
          </a:xfrm>
          <a:solidFill>
            <a:srgbClr val="5A9FE4"/>
          </a:solidFill>
        </p:grpSpPr>
        <p:sp>
          <p:nvSpPr>
            <p:cNvPr id="31"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2"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9"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0"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41" name="Group 81"/>
          <p:cNvGrpSpPr/>
          <p:nvPr/>
        </p:nvGrpSpPr>
        <p:grpSpPr bwMode="auto">
          <a:xfrm>
            <a:off x="1300653" y="4738320"/>
            <a:ext cx="535879" cy="451115"/>
            <a:chOff x="4146550" y="1468197"/>
            <a:chExt cx="2105026" cy="1658938"/>
          </a:xfrm>
          <a:solidFill>
            <a:srgbClr val="FFAD1D"/>
          </a:solidFill>
        </p:grpSpPr>
        <p:sp>
          <p:nvSpPr>
            <p:cNvPr id="42"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3"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6"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7"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sp>
        <p:nvSpPr>
          <p:cNvPr id="20" name="Rectangle 19">
            <a:extLst>
              <a:ext uri="{FF2B5EF4-FFF2-40B4-BE49-F238E27FC236}">
                <a16:creationId xmlns:a16="http://schemas.microsoft.com/office/drawing/2014/main" id="{EC82282E-6873-B64F-96C7-A6E52A9AABA4}"/>
              </a:ext>
            </a:extLst>
          </p:cNvPr>
          <p:cNvSpPr/>
          <p:nvPr/>
        </p:nvSpPr>
        <p:spPr>
          <a:xfrm>
            <a:off x="2036005" y="1658704"/>
            <a:ext cx="9211263"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accent4">
                    <a:lumMod val="50000"/>
                  </a:schemeClr>
                </a:solidFill>
                <a:latin typeface="Times New Roman" panose="02020603050405020304" pitchFamily="18" charset="0"/>
                <a:ea typeface="Calibri" panose="020F0502020204030204" pitchFamily="34" charset="0"/>
              </a:rPr>
              <a:t>+ Văn bản được đăng hoặc in ở đâu và vào thời điểm nào? Thời điểm đó có ý nghĩa gì?</a:t>
            </a:r>
            <a:endParaRPr lang="en-VN" sz="2800" dirty="0">
              <a:solidFill>
                <a:schemeClr val="accent4">
                  <a:lumMod val="50000"/>
                </a:schemeClr>
              </a:solidFill>
              <a:latin typeface="Times New Roman" panose="02020603050405020304" pitchFamily="18" charset="0"/>
              <a:ea typeface="Calibri" panose="020F0502020204030204" pitchFamily="34" charset="0"/>
            </a:endParaRPr>
          </a:p>
        </p:txBody>
      </p:sp>
      <p:sp>
        <p:nvSpPr>
          <p:cNvPr id="25" name="Rectangle 24">
            <a:extLst>
              <a:ext uri="{FF2B5EF4-FFF2-40B4-BE49-F238E27FC236}">
                <a16:creationId xmlns:a16="http://schemas.microsoft.com/office/drawing/2014/main" id="{62E0C560-F0E5-674C-9B48-D0BA5C4CDEBD}"/>
              </a:ext>
            </a:extLst>
          </p:cNvPr>
          <p:cNvSpPr/>
          <p:nvPr/>
        </p:nvSpPr>
        <p:spPr>
          <a:xfrm>
            <a:off x="2046646" y="2654287"/>
            <a:ext cx="8934484" cy="1043619"/>
          </a:xfrm>
          <a:prstGeom prst="rect">
            <a:avLst/>
          </a:prstGeom>
        </p:spPr>
        <p:txBody>
          <a:bodyPr wrap="square">
            <a:spAutoFit/>
          </a:bodyPr>
          <a:lstStyle/>
          <a:p>
            <a:pPr algn="just">
              <a:lnSpc>
                <a:spcPct val="115000"/>
              </a:lnSpc>
              <a:spcBef>
                <a:spcPts val="600"/>
              </a:spcBef>
              <a:spcAft>
                <a:spcPts val="600"/>
              </a:spcAft>
            </a:pPr>
            <a:r>
              <a:rPr lang="vi-VN" sz="2800" dirty="0">
                <a:solidFill>
                  <a:schemeClr val="tx1">
                    <a:lumMod val="75000"/>
                    <a:lumOff val="25000"/>
                  </a:schemeClr>
                </a:solidFill>
                <a:latin typeface="Times New Roman" panose="02020603050405020304" pitchFamily="18" charset="0"/>
                <a:ea typeface="Calibri" panose="020F0502020204030204" pitchFamily="34" charset="0"/>
              </a:rPr>
              <a:t>+ Văn bản thuật lại sự kiện gì? Sự kiện ấy được nêu ở phần nào của văn bản?</a:t>
            </a:r>
            <a:endParaRPr lang="en-VN" sz="2800" dirty="0">
              <a:solidFill>
                <a:schemeClr val="tx1">
                  <a:lumMod val="75000"/>
                  <a:lumOff val="25000"/>
                </a:schemeClr>
              </a:solidFill>
              <a:latin typeface="Times New Roman" panose="02020603050405020304" pitchFamily="18" charset="0"/>
              <a:ea typeface="Calibri" panose="020F0502020204030204" pitchFamily="34" charset="0"/>
            </a:endParaRPr>
          </a:p>
        </p:txBody>
      </p:sp>
      <p:sp>
        <p:nvSpPr>
          <p:cNvPr id="26" name="Rectangle 25">
            <a:extLst>
              <a:ext uri="{FF2B5EF4-FFF2-40B4-BE49-F238E27FC236}">
                <a16:creationId xmlns:a16="http://schemas.microsoft.com/office/drawing/2014/main" id="{53871AB3-8D70-914B-B41E-4FED31FC4AF1}"/>
              </a:ext>
            </a:extLst>
          </p:cNvPr>
          <p:cNvSpPr/>
          <p:nvPr/>
        </p:nvSpPr>
        <p:spPr>
          <a:xfrm>
            <a:off x="2083613" y="3610264"/>
            <a:ext cx="9199702" cy="1043619"/>
          </a:xfrm>
          <a:prstGeom prst="rect">
            <a:avLst/>
          </a:prstGeom>
        </p:spPr>
        <p:txBody>
          <a:bodyPr wrap="square">
            <a:spAutoFit/>
          </a:bodyPr>
          <a:lstStyle/>
          <a:p>
            <a:pPr algn="just">
              <a:lnSpc>
                <a:spcPct val="115000"/>
              </a:lnSpc>
              <a:spcBef>
                <a:spcPts val="600"/>
              </a:spcBef>
              <a:spcAft>
                <a:spcPts val="600"/>
              </a:spcAft>
            </a:pPr>
            <a:r>
              <a:rPr lang="vi-VN" sz="2800" dirty="0">
                <a:solidFill>
                  <a:srgbClr val="0070C0"/>
                </a:solidFill>
                <a:latin typeface="Times New Roman" panose="02020603050405020304" pitchFamily="18" charset="0"/>
                <a:ea typeface="Calibri" panose="020F0502020204030204" pitchFamily="34" charset="0"/>
              </a:rPr>
              <a:t>+ Thứ tự triển khai nguyên nhân, diễn biến và kết quả của sự kiện.</a:t>
            </a:r>
            <a:endParaRPr lang="en-VN" sz="2800" dirty="0">
              <a:solidFill>
                <a:srgbClr val="0070C0"/>
              </a:solidFill>
              <a:latin typeface="Times New Roman" panose="02020603050405020304" pitchFamily="18" charset="0"/>
              <a:ea typeface="Calibri" panose="020F0502020204030204" pitchFamily="34" charset="0"/>
            </a:endParaRPr>
          </a:p>
        </p:txBody>
      </p:sp>
      <p:sp>
        <p:nvSpPr>
          <p:cNvPr id="27" name="Rectangle 26">
            <a:extLst>
              <a:ext uri="{FF2B5EF4-FFF2-40B4-BE49-F238E27FC236}">
                <a16:creationId xmlns:a16="http://schemas.microsoft.com/office/drawing/2014/main" id="{C6654CB0-174C-8F4C-9BCD-CBBE6C6E6FDD}"/>
              </a:ext>
            </a:extLst>
          </p:cNvPr>
          <p:cNvSpPr/>
          <p:nvPr/>
        </p:nvSpPr>
        <p:spPr>
          <a:xfrm>
            <a:off x="2072051" y="4693489"/>
            <a:ext cx="9328281" cy="954107"/>
          </a:xfrm>
          <a:prstGeom prst="rect">
            <a:avLst/>
          </a:prstGeom>
        </p:spPr>
        <p:txBody>
          <a:bodyPr wrap="square">
            <a:spAutoFit/>
          </a:bodyPr>
          <a:lstStyle/>
          <a:p>
            <a:r>
              <a:rPr lang="vi-VN" sz="2800" dirty="0">
                <a:solidFill>
                  <a:schemeClr val="accent4">
                    <a:lumMod val="50000"/>
                  </a:schemeClr>
                </a:solidFill>
                <a:latin typeface="Times New Roman" panose="02020603050405020304" pitchFamily="18" charset="0"/>
                <a:ea typeface="Calibri" panose="020F0502020204030204" pitchFamily="34" charset="0"/>
              </a:rPr>
              <a:t>+ Các yếu tố như nhan đề, sa pô, đề mục, hình ảnh,… trong văn bản có tác dụng gì? </a:t>
            </a:r>
            <a:endParaRPr lang="en-VN" sz="2800" dirty="0">
              <a:solidFill>
                <a:schemeClr val="accent4">
                  <a:lumMod val="50000"/>
                </a:schemeClr>
              </a:solidFill>
            </a:endParaRPr>
          </a:p>
        </p:txBody>
      </p:sp>
      <p:sp>
        <p:nvSpPr>
          <p:cNvPr id="30" name="Rectangle 29">
            <a:extLst>
              <a:ext uri="{FF2B5EF4-FFF2-40B4-BE49-F238E27FC236}">
                <a16:creationId xmlns:a16="http://schemas.microsoft.com/office/drawing/2014/main" id="{19DF01CB-A3FC-CB49-A25F-E14FD1760735}"/>
              </a:ext>
            </a:extLst>
          </p:cNvPr>
          <p:cNvSpPr/>
          <p:nvPr/>
        </p:nvSpPr>
        <p:spPr>
          <a:xfrm>
            <a:off x="2029201" y="5633562"/>
            <a:ext cx="9264910" cy="523220"/>
          </a:xfrm>
          <a:prstGeom prst="rect">
            <a:avLst/>
          </a:prstGeom>
        </p:spPr>
        <p:txBody>
          <a:bodyPr wrap="square">
            <a:spAutoFit/>
          </a:bodyPr>
          <a:lstStyle/>
          <a:p>
            <a:r>
              <a:rPr lang="vi-VN" sz="2800" dirty="0">
                <a:solidFill>
                  <a:schemeClr val="tx1">
                    <a:lumMod val="75000"/>
                    <a:lumOff val="25000"/>
                  </a:schemeClr>
                </a:solidFill>
                <a:latin typeface="Times New Roman" panose="02020603050405020304" pitchFamily="18" charset="0"/>
                <a:ea typeface="Calibri" panose="020F0502020204030204" pitchFamily="34" charset="0"/>
              </a:rPr>
              <a:t>+ Sự kiện được thuật lại có ý nghĩa gì với người đọc?</a:t>
            </a:r>
            <a:r>
              <a:rPr lang="en-VN" sz="2800" dirty="0">
                <a:solidFill>
                  <a:schemeClr val="tx1">
                    <a:lumMod val="75000"/>
                    <a:lumOff val="25000"/>
                  </a:schemeClr>
                </a:solidFill>
              </a:rPr>
              <a:t> </a:t>
            </a:r>
          </a:p>
        </p:txBody>
      </p:sp>
      <p:grpSp>
        <p:nvGrpSpPr>
          <p:cNvPr id="95" name="Group 81">
            <a:extLst>
              <a:ext uri="{FF2B5EF4-FFF2-40B4-BE49-F238E27FC236}">
                <a16:creationId xmlns:a16="http://schemas.microsoft.com/office/drawing/2014/main" id="{3994FDD1-87C0-3146-A2F0-56135373FA12}"/>
              </a:ext>
            </a:extLst>
          </p:cNvPr>
          <p:cNvGrpSpPr/>
          <p:nvPr/>
        </p:nvGrpSpPr>
        <p:grpSpPr bwMode="auto">
          <a:xfrm>
            <a:off x="1326268" y="5669614"/>
            <a:ext cx="535879" cy="451115"/>
            <a:chOff x="4146550" y="1468197"/>
            <a:chExt cx="2105026" cy="1658938"/>
          </a:xfrm>
          <a:solidFill>
            <a:schemeClr val="bg1">
              <a:lumMod val="95000"/>
            </a:schemeClr>
          </a:solidFill>
        </p:grpSpPr>
        <p:sp>
          <p:nvSpPr>
            <p:cNvPr id="96" name="Freeform 5">
              <a:extLst>
                <a:ext uri="{FF2B5EF4-FFF2-40B4-BE49-F238E27FC236}">
                  <a16:creationId xmlns:a16="http://schemas.microsoft.com/office/drawing/2014/main" id="{BE6319DF-0507-454B-85C5-B14764BD7F4F}"/>
                </a:ext>
              </a:extLst>
            </p:cNvPr>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7" name="Freeform 6">
              <a:extLst>
                <a:ext uri="{FF2B5EF4-FFF2-40B4-BE49-F238E27FC236}">
                  <a16:creationId xmlns:a16="http://schemas.microsoft.com/office/drawing/2014/main" id="{B312C604-7699-C74A-B22D-ED12F3A46B27}"/>
                </a:ext>
              </a:extLst>
            </p:cNvPr>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8" name="Freeform 9">
              <a:extLst>
                <a:ext uri="{FF2B5EF4-FFF2-40B4-BE49-F238E27FC236}">
                  <a16:creationId xmlns:a16="http://schemas.microsoft.com/office/drawing/2014/main" id="{172CEE1A-7BE0-6F43-9281-453E1F914AC2}"/>
                </a:ext>
              </a:extLst>
            </p:cNvPr>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99" name="Freeform 12">
              <a:extLst>
                <a:ext uri="{FF2B5EF4-FFF2-40B4-BE49-F238E27FC236}">
                  <a16:creationId xmlns:a16="http://schemas.microsoft.com/office/drawing/2014/main" id="{724DF335-5D81-7D4E-B380-19503E83431D}"/>
                </a:ext>
              </a:extLst>
            </p:cNvPr>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0" name="Freeform 16">
              <a:extLst>
                <a:ext uri="{FF2B5EF4-FFF2-40B4-BE49-F238E27FC236}">
                  <a16:creationId xmlns:a16="http://schemas.microsoft.com/office/drawing/2014/main" id="{66DF5CC0-6E25-6047-A201-1A83E42F4145}"/>
                </a:ext>
              </a:extLst>
            </p:cNvPr>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101" name="Shape 2778">
              <a:extLst>
                <a:ext uri="{FF2B5EF4-FFF2-40B4-BE49-F238E27FC236}">
                  <a16:creationId xmlns:a16="http://schemas.microsoft.com/office/drawing/2014/main" id="{DD29715F-964E-3A40-8D4D-8D02DB8EAFAA}"/>
                </a:ext>
              </a:extLst>
            </p:cNvPr>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29"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1000" fill="hold"/>
                                        <p:tgtEl>
                                          <p:spTgt spid="75"/>
                                        </p:tgtEl>
                                        <p:attrNameLst>
                                          <p:attrName>ppt_x</p:attrName>
                                        </p:attrNameLst>
                                      </p:cBhvr>
                                      <p:tavLst>
                                        <p:tav tm="0">
                                          <p:val>
                                            <p:strVal val="#ppt_x-.2"/>
                                          </p:val>
                                        </p:tav>
                                        <p:tav tm="100000">
                                          <p:val>
                                            <p:strVal val="#ppt_x"/>
                                          </p:val>
                                        </p:tav>
                                      </p:tavLst>
                                    </p:anim>
                                    <p:anim calcmode="lin" valueType="num">
                                      <p:cBhvr>
                                        <p:cTn id="2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5"/>
                                        </p:tgtEl>
                                      </p:cBhvr>
                                    </p:animEffect>
                                  </p:childTnLst>
                                </p:cTn>
                              </p:par>
                              <p:par>
                                <p:cTn id="22" presetID="9"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par>
                                <p:cTn id="25" presetID="9" presetClass="entr" presetSubtype="0" fill="hold"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dissolve">
                                      <p:cBhvr>
                                        <p:cTn id="27" dur="5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5"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heckerboard(across)">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5"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heckerboard(across)">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par>
                                <p:cTn id="52" presetID="5"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heckerboard(across)">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par>
                                <p:cTn id="61" presetID="5"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checkerboard(across)">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500" fill="hold"/>
                                        <p:tgtEl>
                                          <p:spTgt spid="95"/>
                                        </p:tgtEl>
                                        <p:attrNameLst>
                                          <p:attrName>ppt_x</p:attrName>
                                        </p:attrNameLst>
                                      </p:cBhvr>
                                      <p:tavLst>
                                        <p:tav tm="0">
                                          <p:val>
                                            <p:strVal val="0-#ppt_w/2"/>
                                          </p:val>
                                        </p:tav>
                                        <p:tav tm="100000">
                                          <p:val>
                                            <p:strVal val="#ppt_x"/>
                                          </p:val>
                                        </p:tav>
                                      </p:tavLst>
                                    </p:anim>
                                    <p:anim calcmode="lin" valueType="num">
                                      <p:cBhvr additive="base">
                                        <p:cTn id="69" dur="500" fill="hold"/>
                                        <p:tgtEl>
                                          <p:spTgt spid="95"/>
                                        </p:tgtEl>
                                        <p:attrNameLst>
                                          <p:attrName>ppt_y</p:attrName>
                                        </p:attrNameLst>
                                      </p:cBhvr>
                                      <p:tavLst>
                                        <p:tav tm="0">
                                          <p:val>
                                            <p:strVal val="#ppt_y"/>
                                          </p:val>
                                        </p:tav>
                                        <p:tav tm="100000">
                                          <p:val>
                                            <p:strVal val="#ppt_y"/>
                                          </p:val>
                                        </p:tav>
                                      </p:tavLst>
                                    </p:anim>
                                  </p:childTnLst>
                                </p:cTn>
                              </p:par>
                              <p:par>
                                <p:cTn id="70" presetID="5"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checkerboard(across)">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0" grpId="0"/>
      <p:bldP spid="25" grpId="0"/>
      <p:bldP spid="26" grpId="0"/>
      <p:bldP spid="27"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7"/>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8"/>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9"/>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0"/>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图片 84" descr="矢量智能对象-4"/>
          <p:cNvPicPr>
            <a:picLocks noChangeAspect="1"/>
          </p:cNvPicPr>
          <p:nvPr/>
        </p:nvPicPr>
        <p:blipFill>
          <a:blip r:embed="rId11"/>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
            <a:extLst>
              <a:ext uri="{FF2B5EF4-FFF2-40B4-BE49-F238E27FC236}">
                <a16:creationId xmlns:a16="http://schemas.microsoft.com/office/drawing/2014/main" id="{BE282147-D602-AF4A-B4A1-F3E2E38B9258}"/>
              </a:ext>
            </a:extLst>
          </p:cNvPr>
          <p:cNvSpPr txBox="1"/>
          <p:nvPr/>
        </p:nvSpPr>
        <p:spPr>
          <a:xfrm>
            <a:off x="1456240" y="2475677"/>
            <a:ext cx="8891587" cy="2092881"/>
          </a:xfrm>
          <a:prstGeom prst="rect">
            <a:avLst/>
          </a:prstGeom>
          <a:noFill/>
          <a:ln>
            <a:noFill/>
          </a:ln>
        </p:spPr>
        <p:txBody>
          <a:bodyPr wrap="square" rtlCol="0">
            <a:spAutoFit/>
          </a:bodyPr>
          <a:lstStyle/>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II.</a:t>
            </a:r>
          </a:p>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ĐỌC HIỂU VĂN BẢN</a:t>
            </a:r>
            <a:endParaRPr lang="zh-CN" altLang="en-US"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1543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9"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文本框 53"/>
          <p:cNvSpPr txBox="1"/>
          <p:nvPr/>
        </p:nvSpPr>
        <p:spPr>
          <a:xfrm>
            <a:off x="105410" y="6452235"/>
            <a:ext cx="11920220" cy="245110"/>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圆角矩形"/>
          <p:cNvSpPr/>
          <p:nvPr/>
        </p:nvSpPr>
        <p:spPr>
          <a:xfrm>
            <a:off x="1098496" y="2104571"/>
            <a:ext cx="9841647" cy="3483429"/>
          </a:xfrm>
          <a:prstGeom prst="roundRect">
            <a:avLst>
              <a:gd name="adj" fmla="val 9524"/>
            </a:avLst>
          </a:prstGeom>
          <a:noFill/>
          <a:ln w="38100">
            <a:solidFill>
              <a:srgbClr val="5A9FE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pic>
        <p:nvPicPr>
          <p:cNvPr id="35" name="图片 34" descr="组 3"/>
          <p:cNvPicPr>
            <a:picLocks noChangeAspect="1"/>
          </p:cNvPicPr>
          <p:nvPr/>
        </p:nvPicPr>
        <p:blipFill>
          <a:blip r:embed="rId5"/>
          <a:stretch>
            <a:fillRect/>
          </a:stretch>
        </p:blipFill>
        <p:spPr>
          <a:xfrm rot="1920000">
            <a:off x="6134100" y="1522730"/>
            <a:ext cx="5069840" cy="3960495"/>
          </a:xfrm>
          <a:prstGeom prst="rect">
            <a:avLst/>
          </a:prstGeom>
        </p:spPr>
      </p:pic>
      <p:sp>
        <p:nvSpPr>
          <p:cNvPr id="15" name="TextBox 14">
            <a:extLst>
              <a:ext uri="{FF2B5EF4-FFF2-40B4-BE49-F238E27FC236}">
                <a16:creationId xmlns:a16="http://schemas.microsoft.com/office/drawing/2014/main" id="{5A82B809-393B-EE42-8153-21A2EFC2E589}"/>
              </a:ext>
            </a:extLst>
          </p:cNvPr>
          <p:cNvSpPr txBox="1"/>
          <p:nvPr/>
        </p:nvSpPr>
        <p:spPr>
          <a:xfrm>
            <a:off x="1416685" y="2603355"/>
            <a:ext cx="6189460" cy="2045368"/>
          </a:xfrm>
          <a:prstGeom prst="rect">
            <a:avLst/>
          </a:prstGeom>
          <a:noFill/>
        </p:spPr>
        <p:txBody>
          <a:bodyPr wrap="square" rtlCol="0">
            <a:spAutoFit/>
          </a:bodyPr>
          <a:lstStyle/>
          <a:p>
            <a:pPr algn="ctr">
              <a:lnSpc>
                <a:spcPct val="150000"/>
              </a:lnSpc>
            </a:pPr>
            <a:r>
              <a:rPr lang="en-VN" sz="4500" b="1" dirty="0">
                <a:latin typeface="Times New Roman" panose="02020603050405020304" pitchFamily="18" charset="0"/>
                <a:cs typeface="Times New Roman" panose="02020603050405020304" pitchFamily="18" charset="0"/>
              </a:rPr>
              <a:t>THẢO LUẬN</a:t>
            </a:r>
          </a:p>
          <a:p>
            <a:pPr algn="ctr">
              <a:lnSpc>
                <a:spcPct val="150000"/>
              </a:lnSpc>
            </a:pPr>
            <a:r>
              <a:rPr lang="en-VN" sz="4500" b="1" dirty="0">
                <a:latin typeface="Times New Roman" panose="02020603050405020304" pitchFamily="18" charset="0"/>
                <a:cs typeface="Times New Roman" panose="02020603050405020304" pitchFamily="18" charset="0"/>
              </a:rPr>
              <a:t>PHIẾU HỌC TẬP SỐ 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000"/>
                                        <p:tgtEl>
                                          <p:spTgt spid="43"/>
                                        </p:tgtEl>
                                      </p:cBhvr>
                                    </p:animEffect>
                                  </p:childTnLst>
                                </p:cTn>
                              </p:par>
                              <p:par>
                                <p:cTn id="23" presetID="14"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4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25" name="组合 24"/>
          <p:cNvGrpSpPr/>
          <p:nvPr/>
        </p:nvGrpSpPr>
        <p:grpSpPr>
          <a:xfrm>
            <a:off x="-538080" y="7787307"/>
            <a:ext cx="4869649" cy="610235"/>
            <a:chOff x="7902" y="3399"/>
            <a:chExt cx="6476" cy="961"/>
          </a:xfrm>
        </p:grpSpPr>
        <p:sp>
          <p:nvSpPr>
            <p:cNvPr id="27" name="圆角矩形 26"/>
            <p:cNvSpPr/>
            <p:nvPr/>
          </p:nvSpPr>
          <p:spPr>
            <a:xfrm>
              <a:off x="8564" y="3399"/>
              <a:ext cx="5814" cy="799"/>
            </a:xfrm>
            <a:prstGeom prst="roundRect">
              <a:avLst/>
            </a:prstGeom>
            <a:solidFill>
              <a:schemeClr val="bg1">
                <a:lumMod val="95000"/>
              </a:schemeClr>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pic>
          <p:nvPicPr>
            <p:cNvPr id="33" name="图片 32" descr="矢量智能对象"/>
            <p:cNvPicPr>
              <a:picLocks noChangeAspect="1"/>
            </p:cNvPicPr>
            <p:nvPr/>
          </p:nvPicPr>
          <p:blipFill>
            <a:blip r:embed="rId5"/>
            <a:stretch>
              <a:fillRect/>
            </a:stretch>
          </p:blipFill>
          <p:spPr>
            <a:xfrm>
              <a:off x="7902" y="3399"/>
              <a:ext cx="1253" cy="961"/>
            </a:xfrm>
            <a:prstGeom prst="rect">
              <a:avLst/>
            </a:prstGeom>
          </p:spPr>
        </p:pic>
      </p:grpSp>
      <p:grpSp>
        <p:nvGrpSpPr>
          <p:cNvPr id="46" name="组合 45"/>
          <p:cNvGrpSpPr/>
          <p:nvPr/>
        </p:nvGrpSpPr>
        <p:grpSpPr>
          <a:xfrm>
            <a:off x="-538080" y="9637697"/>
            <a:ext cx="4869649" cy="610235"/>
            <a:chOff x="7902" y="3399"/>
            <a:chExt cx="6476" cy="961"/>
          </a:xfrm>
        </p:grpSpPr>
        <p:sp>
          <p:nvSpPr>
            <p:cNvPr id="48" name="圆角矩形 47"/>
            <p:cNvSpPr/>
            <p:nvPr/>
          </p:nvSpPr>
          <p:spPr>
            <a:xfrm>
              <a:off x="8564" y="3399"/>
              <a:ext cx="5814" cy="799"/>
            </a:xfrm>
            <a:prstGeom prst="roundRect">
              <a:avLst/>
            </a:prstGeom>
            <a:solidFill>
              <a:srgbClr val="5A9FE4"/>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12700">
                  <a:solidFill>
                    <a:schemeClr val="bg1"/>
                  </a:solidFill>
                </a:ln>
                <a:solidFill>
                  <a:srgbClr val="5A9FE4"/>
                </a:solidFill>
                <a:latin typeface="字魂151号-联盟综艺体" panose="00000500000000000000" charset="-122"/>
                <a:ea typeface="字魂151号-联盟综艺体" panose="00000500000000000000" charset="-122"/>
              </a:endParaRPr>
            </a:p>
          </p:txBody>
        </p:sp>
        <p:pic>
          <p:nvPicPr>
            <p:cNvPr id="50" name="图片 49" descr="矢量智能对象"/>
            <p:cNvPicPr>
              <a:picLocks noChangeAspect="1"/>
            </p:cNvPicPr>
            <p:nvPr/>
          </p:nvPicPr>
          <p:blipFill>
            <a:blip r:embed="rId5"/>
            <a:stretch>
              <a:fillRect/>
            </a:stretch>
          </p:blipFill>
          <p:spPr>
            <a:xfrm>
              <a:off x="7902" y="3399"/>
              <a:ext cx="1253" cy="961"/>
            </a:xfrm>
            <a:prstGeom prst="rect">
              <a:avLst/>
            </a:prstGeom>
          </p:spPr>
        </p:pic>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5" name="图片 54" descr="组 20"/>
          <p:cNvPicPr>
            <a:picLocks noChangeAspect="1"/>
          </p:cNvPicPr>
          <p:nvPr/>
        </p:nvPicPr>
        <p:blipFill>
          <a:blip r:embed="rId6"/>
          <a:srcRect l="-5573" t="12238" r="76288" b="73341"/>
          <a:stretch>
            <a:fillRect/>
          </a:stretch>
        </p:blipFill>
        <p:spPr>
          <a:xfrm>
            <a:off x="8228329" y="2663590"/>
            <a:ext cx="3116709" cy="2166855"/>
          </a:xfrm>
          <a:prstGeom prst="rect">
            <a:avLst/>
          </a:prstGeom>
        </p:spPr>
      </p:pic>
      <p:sp>
        <p:nvSpPr>
          <p:cNvPr id="5" name="Rectangle 4">
            <a:extLst>
              <a:ext uri="{FF2B5EF4-FFF2-40B4-BE49-F238E27FC236}">
                <a16:creationId xmlns:a16="http://schemas.microsoft.com/office/drawing/2014/main" id="{9BC9B4F0-C9FD-8144-9662-EAA80C1B1B88}"/>
              </a:ext>
            </a:extLst>
          </p:cNvPr>
          <p:cNvSpPr/>
          <p:nvPr/>
        </p:nvSpPr>
        <p:spPr>
          <a:xfrm>
            <a:off x="2547765" y="602897"/>
            <a:ext cx="7294880" cy="1179554"/>
          </a:xfrm>
          <a:prstGeom prst="rect">
            <a:avLst/>
          </a:prstGeom>
        </p:spPr>
        <p:txBody>
          <a:bodyPr wrap="square">
            <a:spAutoFit/>
          </a:bodyPr>
          <a:lstStyle/>
          <a:p>
            <a:pPr marL="514350" indent="-514350" algn="ctr">
              <a:lnSpc>
                <a:spcPct val="115000"/>
              </a:lnSpc>
              <a:buAutoNum type="arabicPeriod"/>
            </a:pPr>
            <a:r>
              <a:rPr lang="vi-VN" sz="3200" b="1" dirty="0">
                <a:solidFill>
                  <a:srgbClr val="C00000"/>
                </a:solidFill>
                <a:latin typeface="Times New Roman" panose="02020603050405020304" pitchFamily="18" charset="0"/>
                <a:ea typeface="Calibri" panose="020F0502020204030204" pitchFamily="34" charset="0"/>
              </a:rPr>
              <a:t>Đoạn 1: </a:t>
            </a:r>
          </a:p>
          <a:p>
            <a:pPr algn="ctr">
              <a:lnSpc>
                <a:spcPct val="115000"/>
              </a:lnSpc>
            </a:pPr>
            <a:r>
              <a:rPr lang="vi-VN" sz="3200" b="1" dirty="0">
                <a:solidFill>
                  <a:srgbClr val="C00000"/>
                </a:solidFill>
                <a:latin typeface="Times New Roman" panose="02020603050405020304" pitchFamily="18" charset="0"/>
                <a:ea typeface="Calibri" panose="020F0502020204030204" pitchFamily="34" charset="0"/>
              </a:rPr>
              <a:t>Giới thiệu sự kiện được thuật lại</a:t>
            </a:r>
            <a:endParaRPr lang="en-VN" sz="3200" dirty="0">
              <a:solidFill>
                <a:srgbClr val="C00000"/>
              </a:solidFill>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5C9CE5E5-BF7B-B34F-B157-7FA96C2A4153}"/>
              </a:ext>
            </a:extLst>
          </p:cNvPr>
          <p:cNvSpPr/>
          <p:nvPr/>
        </p:nvSpPr>
        <p:spPr>
          <a:xfrm>
            <a:off x="1346199" y="1905952"/>
            <a:ext cx="7128727" cy="3752566"/>
          </a:xfrm>
          <a:prstGeom prst="rect">
            <a:avLst/>
          </a:prstGeom>
        </p:spPr>
        <p:txBody>
          <a:bodyPr wrap="square">
            <a:spAutoFit/>
          </a:bodyPr>
          <a:lstStyle/>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Tên sự kiện: Quá trình ra đời bài hát “Như có Bác trong ngày đại thắng”.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Thời gian: tháng 4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sym typeface="Symbol" pitchFamily="2" charset="2"/>
              </a:rPr>
              <a:t></a:t>
            </a:r>
            <a:r>
              <a:rPr lang="vi-VN" sz="3200" dirty="0">
                <a:solidFill>
                  <a:srgbClr val="000000"/>
                </a:solidFill>
                <a:latin typeface="Times New Roman" panose="02020603050405020304" pitchFamily="18" charset="0"/>
                <a:ea typeface="Calibri" panose="020F0502020204030204" pitchFamily="34" charset="0"/>
              </a:rPr>
              <a:t> thời gian bài hát ra đời, thời gian bài báo được đăng tải, thời gian người viết thu thập được các thông tin về sự kiện.</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9" presetClass="entr" presetSubtype="0"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ssolve">
                                      <p:cBhvr>
                                        <p:cTn id="22" dur="500"/>
                                        <p:tgtEl>
                                          <p:spTgt spid="137"/>
                                        </p:tgtEl>
                                      </p:cBhvr>
                                    </p:animEffect>
                                  </p:childTnLst>
                                </p:cTn>
                              </p:par>
                              <p:par>
                                <p:cTn id="23" presetID="14" presetClass="entr" presetSubtype="1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arn(inVertic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barn(inVertical)">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barn(inVertical)">
                                      <p:cBhvr>
                                        <p:cTn id="4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3"/>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4"/>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5"/>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6"/>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8"/>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9"/>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图片 84" descr="矢量智能对象-4"/>
          <p:cNvPicPr>
            <a:picLocks noChangeAspect="1"/>
          </p:cNvPicPr>
          <p:nvPr/>
        </p:nvPicPr>
        <p:blipFill>
          <a:blip r:embed="rId10"/>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
            <a:extLst>
              <a:ext uri="{FF2B5EF4-FFF2-40B4-BE49-F238E27FC236}">
                <a16:creationId xmlns:a16="http://schemas.microsoft.com/office/drawing/2014/main" id="{BE282147-D602-AF4A-B4A1-F3E2E38B9258}"/>
              </a:ext>
            </a:extLst>
          </p:cNvPr>
          <p:cNvSpPr txBox="1"/>
          <p:nvPr/>
        </p:nvSpPr>
        <p:spPr>
          <a:xfrm>
            <a:off x="3397249" y="2475677"/>
            <a:ext cx="5817235" cy="2092881"/>
          </a:xfrm>
          <a:prstGeom prst="rect">
            <a:avLst/>
          </a:prstGeom>
          <a:solidFill>
            <a:schemeClr val="accent2"/>
          </a:solidFill>
          <a:ln>
            <a:noFill/>
          </a:ln>
        </p:spPr>
        <p:txBody>
          <a:bodyPr wrap="square" rtlCol="0">
            <a:spAutoFit/>
          </a:bodyPr>
          <a:lstStyle/>
          <a:p>
            <a:pPr algn="ctr"/>
            <a:r>
              <a:rPr lang="vi-VN"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IV.</a:t>
            </a:r>
          </a:p>
          <a:p>
            <a:pPr algn="ctr"/>
            <a:r>
              <a:rPr lang="vi-VN"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LUYỆN TẬP</a:t>
            </a:r>
            <a:endPar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249365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9"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323" y="267667"/>
            <a:ext cx="11072007" cy="6322046"/>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646920" y="4248150"/>
            <a:ext cx="857250" cy="3251835"/>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文本框 53"/>
          <p:cNvSpPr txBox="1"/>
          <p:nvPr/>
        </p:nvSpPr>
        <p:spPr>
          <a:xfrm>
            <a:off x="105410" y="6452235"/>
            <a:ext cx="11920220" cy="245110"/>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Rectangle 8">
            <a:extLst>
              <a:ext uri="{FF2B5EF4-FFF2-40B4-BE49-F238E27FC236}">
                <a16:creationId xmlns:a16="http://schemas.microsoft.com/office/drawing/2014/main" id="{79294577-B11D-7241-8DE0-1A3A344CCA02}"/>
              </a:ext>
            </a:extLst>
          </p:cNvPr>
          <p:cNvSpPr/>
          <p:nvPr/>
        </p:nvSpPr>
        <p:spPr>
          <a:xfrm>
            <a:off x="2041292" y="864894"/>
            <a:ext cx="7388690" cy="824841"/>
          </a:xfrm>
          <a:prstGeom prst="rect">
            <a:avLst/>
          </a:prstGeom>
        </p:spPr>
        <p:txBody>
          <a:bodyPr wrap="square">
            <a:spAutoFit/>
          </a:bodyPr>
          <a:lstStyle/>
          <a:p>
            <a:pPr algn="ctr">
              <a:lnSpc>
                <a:spcPct val="115000"/>
              </a:lnSpc>
              <a:spcBef>
                <a:spcPts val="600"/>
              </a:spcBef>
              <a:spcAft>
                <a:spcPts val="600"/>
              </a:spcAft>
            </a:pPr>
            <a:r>
              <a:rPr lang="vi-VN" sz="4500" b="1" dirty="0">
                <a:solidFill>
                  <a:srgbClr val="FF0000"/>
                </a:solidFill>
                <a:latin typeface="Times New Roman" panose="02020603050405020304" pitchFamily="18" charset="0"/>
                <a:cs typeface="Times New Roman" panose="02020603050405020304" pitchFamily="18" charset="0"/>
              </a:rPr>
              <a:t>Thử tài âm nhạc</a:t>
            </a:r>
            <a:r>
              <a:rPr lang="en-VN" sz="4500" b="1" dirty="0">
                <a:solidFill>
                  <a:srgbClr val="FF0000"/>
                </a:solidFill>
                <a:latin typeface="Times New Roman" panose="02020603050405020304" pitchFamily="18" charset="0"/>
                <a:cs typeface="Times New Roman" panose="02020603050405020304" pitchFamily="18" charset="0"/>
              </a:rPr>
              <a:t> </a:t>
            </a:r>
            <a:endParaRPr lang="en-VN" sz="4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B1F70DA-20AA-B947-881F-639B48C67250}"/>
              </a:ext>
            </a:extLst>
          </p:cNvPr>
          <p:cNvSpPr/>
          <p:nvPr/>
        </p:nvSpPr>
        <p:spPr>
          <a:xfrm>
            <a:off x="2149475" y="2067260"/>
            <a:ext cx="7380813" cy="2878480"/>
          </a:xfrm>
          <a:prstGeom prst="rect">
            <a:avLst/>
          </a:prstGeom>
        </p:spPr>
        <p:txBody>
          <a:bodyPr wrap="square">
            <a:spAutoFit/>
          </a:bodyPr>
          <a:lstStyle/>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Em biết được bao nhiêu bài hát về Bác Hồ kính yêu? Ghi lại tên bài hát hoặc một đoạn lời trong bài hát mình biết, sau đó hát một đoạn giai đoạn trong bài hát yêu thích nhất cho các bạn trong lớp cùng nghe nhé !</a:t>
            </a:r>
            <a:endParaRPr lang="en-VN" sz="3200" dirty="0">
              <a:solidFill>
                <a:srgbClr val="000000"/>
              </a:solidFill>
              <a:latin typeface="Times New Roman" panose="02020603050405020304" pitchFamily="18" charset="0"/>
              <a:ea typeface="Calibri" panose="020F050202020403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3"/>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6" name="圆角矩形"/>
          <p:cNvSpPr/>
          <p:nvPr/>
        </p:nvSpPr>
        <p:spPr>
          <a:xfrm>
            <a:off x="1098550" y="2313940"/>
            <a:ext cx="9841865" cy="2993390"/>
          </a:xfrm>
          <a:prstGeom prst="roundRect">
            <a:avLst>
              <a:gd name="adj" fmla="val 9524"/>
            </a:avLst>
          </a:prstGeom>
          <a:noFill/>
          <a:ln w="38100">
            <a:solidFill>
              <a:srgbClr val="FDDC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pic>
        <p:nvPicPr>
          <p:cNvPr id="166" name="图片 165" descr="人物"/>
          <p:cNvPicPr>
            <a:picLocks noChangeAspect="1"/>
          </p:cNvPicPr>
          <p:nvPr/>
        </p:nvPicPr>
        <p:blipFill>
          <a:blip r:embed="rId4"/>
          <a:stretch>
            <a:fillRect/>
          </a:stretch>
        </p:blipFill>
        <p:spPr>
          <a:xfrm>
            <a:off x="6532880" y="1390650"/>
            <a:ext cx="3328035" cy="4712970"/>
          </a:xfrm>
          <a:prstGeom prst="rect">
            <a:avLst/>
          </a:prstGeom>
        </p:spPr>
      </p:pic>
      <p:sp>
        <p:nvSpPr>
          <p:cNvPr id="9" name="TextBox 8">
            <a:extLst>
              <a:ext uri="{FF2B5EF4-FFF2-40B4-BE49-F238E27FC236}">
                <a16:creationId xmlns:a16="http://schemas.microsoft.com/office/drawing/2014/main" id="{8FDE79C4-8891-F041-9398-0B16A4B5649A}"/>
              </a:ext>
            </a:extLst>
          </p:cNvPr>
          <p:cNvSpPr txBox="1"/>
          <p:nvPr/>
        </p:nvSpPr>
        <p:spPr>
          <a:xfrm>
            <a:off x="988235" y="2787174"/>
            <a:ext cx="6878839" cy="2092881"/>
          </a:xfrm>
          <a:prstGeom prst="rect">
            <a:avLst/>
          </a:prstGeom>
          <a:noFill/>
        </p:spPr>
        <p:txBody>
          <a:bodyPr wrap="square" rtlCol="0">
            <a:spAutoFit/>
          </a:bodyPr>
          <a:lstStyle/>
          <a:p>
            <a:pPr algn="ctr"/>
            <a:r>
              <a:rPr lang="en-VN" sz="6500" b="1" dirty="0">
                <a:solidFill>
                  <a:srgbClr val="0070C0"/>
                </a:solidFill>
                <a:latin typeface="Times New Roman" panose="02020603050405020304" pitchFamily="18" charset="0"/>
                <a:cs typeface="Times New Roman" panose="02020603050405020304" pitchFamily="18" charset="0"/>
              </a:rPr>
              <a:t>CÂU HỎI </a:t>
            </a:r>
          </a:p>
          <a:p>
            <a:pPr algn="ctr"/>
            <a:r>
              <a:rPr lang="en-VN" sz="6500" b="1" dirty="0">
                <a:solidFill>
                  <a:srgbClr val="0070C0"/>
                </a:solidFill>
                <a:latin typeface="Times New Roman" panose="02020603050405020304" pitchFamily="18" charset="0"/>
                <a:cs typeface="Times New Roman" panose="02020603050405020304" pitchFamily="18" charset="0"/>
              </a:rPr>
              <a:t>TRẮC NGHIỆM</a:t>
            </a:r>
          </a:p>
        </p:txBody>
      </p:sp>
    </p:spTree>
    <p:custDataLst>
      <p:tags r:id="rId1"/>
    </p:custDataLst>
    <p:extLst>
      <p:ext uri="{BB962C8B-B14F-4D97-AF65-F5344CB8AC3E}">
        <p14:creationId xmlns:p14="http://schemas.microsoft.com/office/powerpoint/2010/main" val="1100024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9" presetClass="entr" presetSubtype="0"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ssolve">
                                      <p:cBhvr>
                                        <p:cTn id="22" dur="500"/>
                                        <p:tgtEl>
                                          <p:spTgt spid="13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par>
                                <p:cTn id="26" presetID="42" presetClass="entr" presetSubtype="0" fill="hold" nodeType="withEffect">
                                  <p:stCondLst>
                                    <p:cond delay="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1000"/>
                                        <p:tgtEl>
                                          <p:spTgt spid="166"/>
                                        </p:tgtEl>
                                      </p:cBhvr>
                                    </p:animEffect>
                                    <p:anim calcmode="lin" valueType="num">
                                      <p:cBhvr>
                                        <p:cTn id="29" dur="1000" fill="hold"/>
                                        <p:tgtEl>
                                          <p:spTgt spid="166"/>
                                        </p:tgtEl>
                                        <p:attrNameLst>
                                          <p:attrName>ppt_x</p:attrName>
                                        </p:attrNameLst>
                                      </p:cBhvr>
                                      <p:tavLst>
                                        <p:tav tm="0">
                                          <p:val>
                                            <p:strVal val="#ppt_x"/>
                                          </p:val>
                                        </p:tav>
                                        <p:tav tm="100000">
                                          <p:val>
                                            <p:strVal val="#ppt_x"/>
                                          </p:val>
                                        </p:tav>
                                      </p:tavLst>
                                    </p:anim>
                                    <p:anim calcmode="lin" valueType="num">
                                      <p:cBhvr>
                                        <p:cTn id="30"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4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hlinkClick r:id="rId3" action="ppaction://hlinksldjump"/>
            <a:extLst>
              <a:ext uri="{FF2B5EF4-FFF2-40B4-BE49-F238E27FC236}">
                <a16:creationId xmlns:a16="http://schemas.microsoft.com/office/drawing/2014/main" id="{63DC4742-3AC3-2643-83DC-FB0234139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Oval 23"/>
          <p:cNvSpPr/>
          <p:nvPr/>
        </p:nvSpPr>
        <p:spPr>
          <a:xfrm>
            <a:off x="6324600" y="0"/>
            <a:ext cx="1295400" cy="106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Picture 11" descr="5.png">
            <a:hlinkClick r:id="rId5" action="ppaction://hlinksldjump"/>
          </p:cNvPr>
          <p:cNvPicPr>
            <a:picLocks noChangeAspect="1"/>
          </p:cNvPicPr>
          <p:nvPr/>
        </p:nvPicPr>
        <p:blipFill>
          <a:blip r:embed="rId6" cstate="print"/>
          <a:stretch>
            <a:fillRect/>
          </a:stretch>
        </p:blipFill>
        <p:spPr>
          <a:xfrm>
            <a:off x="6476929" y="-228600"/>
            <a:ext cx="1066871" cy="1295400"/>
          </a:xfrm>
          <a:prstGeom prst="rect">
            <a:avLst/>
          </a:prstGeom>
        </p:spPr>
      </p:pic>
      <p:sp>
        <p:nvSpPr>
          <p:cNvPr id="25" name="Oval 24">
            <a:hlinkClick r:id="rId7" action="ppaction://hlinksldjump"/>
          </p:cNvPr>
          <p:cNvSpPr/>
          <p:nvPr/>
        </p:nvSpPr>
        <p:spPr>
          <a:xfrm>
            <a:off x="6400800" y="1219200"/>
            <a:ext cx="1295400" cy="10668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descr="6.png">
            <a:hlinkClick r:id="" action="ppaction://noaction"/>
          </p:cNvPr>
          <p:cNvPicPr>
            <a:picLocks noChangeAspect="1"/>
          </p:cNvPicPr>
          <p:nvPr/>
        </p:nvPicPr>
        <p:blipFill>
          <a:blip r:embed="rId8" cstate="print"/>
          <a:stretch>
            <a:fillRect/>
          </a:stretch>
        </p:blipFill>
        <p:spPr>
          <a:xfrm>
            <a:off x="6629400" y="1066801"/>
            <a:ext cx="762000" cy="1286933"/>
          </a:xfrm>
          <a:prstGeom prst="rect">
            <a:avLst/>
          </a:prstGeom>
        </p:spPr>
      </p:pic>
      <p:sp>
        <p:nvSpPr>
          <p:cNvPr id="26" name="Oval 25"/>
          <p:cNvSpPr/>
          <p:nvPr/>
        </p:nvSpPr>
        <p:spPr>
          <a:xfrm>
            <a:off x="7696200" y="0"/>
            <a:ext cx="11430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Picture 13" descr="7.png">
            <a:hlinkClick r:id="rId9" action="ppaction://hlinksldjump"/>
          </p:cNvPr>
          <p:cNvPicPr>
            <a:picLocks noChangeAspect="1"/>
          </p:cNvPicPr>
          <p:nvPr/>
        </p:nvPicPr>
        <p:blipFill>
          <a:blip r:embed="rId10" cstate="print"/>
          <a:stretch>
            <a:fillRect/>
          </a:stretch>
        </p:blipFill>
        <p:spPr>
          <a:xfrm>
            <a:off x="7848600" y="0"/>
            <a:ext cx="838200" cy="971826"/>
          </a:xfrm>
          <a:prstGeom prst="rect">
            <a:avLst/>
          </a:prstGeom>
        </p:spPr>
      </p:pic>
      <p:sp>
        <p:nvSpPr>
          <p:cNvPr id="27" name="Oval 26"/>
          <p:cNvSpPr/>
          <p:nvPr/>
        </p:nvSpPr>
        <p:spPr>
          <a:xfrm>
            <a:off x="8153400" y="1143000"/>
            <a:ext cx="12192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descr="5631c7a98ca2287e2d680a324b15e383.png">
            <a:hlinkClick r:id="rId11" action="ppaction://hlinksldjump"/>
          </p:cNvPr>
          <p:cNvPicPr>
            <a:picLocks noChangeAspect="1"/>
          </p:cNvPicPr>
          <p:nvPr/>
        </p:nvPicPr>
        <p:blipFill>
          <a:blip r:embed="rId12" cstate="print"/>
          <a:stretch>
            <a:fillRect/>
          </a:stretch>
        </p:blipFill>
        <p:spPr>
          <a:xfrm>
            <a:off x="8305800" y="1066800"/>
            <a:ext cx="838200" cy="1253540"/>
          </a:xfrm>
          <a:prstGeom prst="rect">
            <a:avLst/>
          </a:prstGeom>
        </p:spPr>
      </p:pic>
      <p:sp>
        <p:nvSpPr>
          <p:cNvPr id="28" name="Oval 27"/>
          <p:cNvSpPr/>
          <p:nvPr/>
        </p:nvSpPr>
        <p:spPr>
          <a:xfrm>
            <a:off x="9220200" y="0"/>
            <a:ext cx="1447800" cy="1371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7" name="Picture 16" descr="9.png">
            <a:hlinkClick r:id="rId13" action="ppaction://hlinksldjump"/>
          </p:cNvPr>
          <p:cNvPicPr>
            <a:picLocks noChangeAspect="1"/>
          </p:cNvPicPr>
          <p:nvPr/>
        </p:nvPicPr>
        <p:blipFill>
          <a:blip r:embed="rId14" cstate="print"/>
          <a:stretch>
            <a:fillRect/>
          </a:stretch>
        </p:blipFill>
        <p:spPr>
          <a:xfrm>
            <a:off x="9372600" y="-228600"/>
            <a:ext cx="1066800" cy="1534414"/>
          </a:xfrm>
          <a:prstGeom prst="rect">
            <a:avLst/>
          </a:prstGeom>
        </p:spPr>
      </p:pic>
    </p:spTree>
    <p:extLst>
      <p:ext uri="{BB962C8B-B14F-4D97-AF65-F5344CB8AC3E}">
        <p14:creationId xmlns:p14="http://schemas.microsoft.com/office/powerpoint/2010/main" val="272035459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1.11111E-6 L -0.00833 0.57222 " pathEditMode="relative" rAng="0" ptsTypes="AA">
                                      <p:cBhvr>
                                        <p:cTn id="6" dur="2000" fill="hold"/>
                                        <p:tgtEl>
                                          <p:spTgt spid="12"/>
                                        </p:tgtEl>
                                        <p:attrNameLst>
                                          <p:attrName>ppt_x</p:attrName>
                                          <p:attrName>ppt_y</p:attrName>
                                        </p:attrNameLst>
                                      </p:cBhvr>
                                      <p:rCtr x="-400" y="28600"/>
                                    </p:animMotion>
                                  </p:childTnLst>
                                </p:cTn>
                              </p:par>
                              <p:par>
                                <p:cTn id="7" presetID="47" presetClass="exit" presetSubtype="0" fill="hold" grpId="0" nodeType="withEffect">
                                  <p:stCondLst>
                                    <p:cond delay="0"/>
                                  </p:stCondLst>
                                  <p:childTnLst>
                                    <p:animEffect transition="out" filter="fade">
                                      <p:cBhvr>
                                        <p:cTn id="8" dur="1000"/>
                                        <p:tgtEl>
                                          <p:spTgt spid="24"/>
                                        </p:tgtEl>
                                      </p:cBhvr>
                                    </p:animEffect>
                                    <p:anim calcmode="lin" valueType="num">
                                      <p:cBhvr>
                                        <p:cTn id="9" dur="1000"/>
                                        <p:tgtEl>
                                          <p:spTgt spid="24"/>
                                        </p:tgtEl>
                                        <p:attrNameLst>
                                          <p:attrName>ppt_x</p:attrName>
                                        </p:attrNameLst>
                                      </p:cBhvr>
                                      <p:tavLst>
                                        <p:tav tm="0">
                                          <p:val>
                                            <p:strVal val="ppt_x"/>
                                          </p:val>
                                        </p:tav>
                                        <p:tav tm="100000">
                                          <p:val>
                                            <p:strVal val="ppt_x"/>
                                          </p:val>
                                        </p:tav>
                                      </p:tavLst>
                                    </p:anim>
                                    <p:anim calcmode="lin" valueType="num">
                                      <p:cBhvr>
                                        <p:cTn id="10" dur="1000"/>
                                        <p:tgtEl>
                                          <p:spTgt spid="24"/>
                                        </p:tgtEl>
                                        <p:attrNameLst>
                                          <p:attrName>ppt_y</p:attrName>
                                        </p:attrNameLst>
                                      </p:cBhvr>
                                      <p:tavLst>
                                        <p:tav tm="0">
                                          <p:val>
                                            <p:strVal val="ppt_y"/>
                                          </p:val>
                                        </p:tav>
                                        <p:tav tm="100000">
                                          <p:val>
                                            <p:strVal val="ppt_y-.1"/>
                                          </p:val>
                                        </p:tav>
                                      </p:tavLst>
                                    </p:anim>
                                    <p:set>
                                      <p:cBhvr>
                                        <p:cTn id="1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11022E-16 4.44444E-6 L -0.00833 0.57291 " pathEditMode="relative" rAng="0" ptsTypes="AA">
                                      <p:cBhvr>
                                        <p:cTn id="16" dur="2000" fill="hold"/>
                                        <p:tgtEl>
                                          <p:spTgt spid="13"/>
                                        </p:tgtEl>
                                        <p:attrNameLst>
                                          <p:attrName>ppt_x</p:attrName>
                                          <p:attrName>ppt_y</p:attrName>
                                        </p:attrNameLst>
                                      </p:cBhvr>
                                      <p:rCtr x="-400" y="28600"/>
                                    </p:animMotion>
                                  </p:childTnLst>
                                </p:cTn>
                              </p:par>
                              <p:par>
                                <p:cTn id="17" presetID="47" presetClass="exit" presetSubtype="0" fill="hold" grpId="0" nodeType="withEffect">
                                  <p:stCondLst>
                                    <p:cond delay="0"/>
                                  </p:stCondLst>
                                  <p:childTnLst>
                                    <p:animEffect transition="out" filter="fade">
                                      <p:cBhvr>
                                        <p:cTn id="18" dur="1000"/>
                                        <p:tgtEl>
                                          <p:spTgt spid="25"/>
                                        </p:tgtEl>
                                      </p:cBhvr>
                                    </p:animEffect>
                                    <p:anim calcmode="lin" valueType="num">
                                      <p:cBhvr>
                                        <p:cTn id="19" dur="1000"/>
                                        <p:tgtEl>
                                          <p:spTgt spid="25"/>
                                        </p:tgtEl>
                                        <p:attrNameLst>
                                          <p:attrName>ppt_x</p:attrName>
                                        </p:attrNameLst>
                                      </p:cBhvr>
                                      <p:tavLst>
                                        <p:tav tm="0">
                                          <p:val>
                                            <p:strVal val="ppt_x"/>
                                          </p:val>
                                        </p:tav>
                                        <p:tav tm="100000">
                                          <p:val>
                                            <p:strVal val="ppt_x"/>
                                          </p:val>
                                        </p:tav>
                                      </p:tavLst>
                                    </p:anim>
                                    <p:anim calcmode="lin" valueType="num">
                                      <p:cBhvr>
                                        <p:cTn id="20" dur="1000"/>
                                        <p:tgtEl>
                                          <p:spTgt spid="25"/>
                                        </p:tgtEl>
                                        <p:attrNameLst>
                                          <p:attrName>ppt_y</p:attrName>
                                        </p:attrNameLst>
                                      </p:cBhvr>
                                      <p:tavLst>
                                        <p:tav tm="0">
                                          <p:val>
                                            <p:strVal val="ppt_y"/>
                                          </p:val>
                                        </p:tav>
                                        <p:tav tm="100000">
                                          <p:val>
                                            <p:strVal val="ppt_y-.1"/>
                                          </p:val>
                                        </p:tav>
                                      </p:tavLst>
                                    </p:anim>
                                    <p:set>
                                      <p:cBhvr>
                                        <p:cTn id="21"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3.33333E-6 L -0.0125 0.61806 " pathEditMode="relative" rAng="0" ptsTypes="AA">
                                      <p:cBhvr>
                                        <p:cTn id="26" dur="2000" fill="hold"/>
                                        <p:tgtEl>
                                          <p:spTgt spid="14"/>
                                        </p:tgtEl>
                                        <p:attrNameLst>
                                          <p:attrName>ppt_x</p:attrName>
                                          <p:attrName>ppt_y</p:attrName>
                                        </p:attrNameLst>
                                      </p:cBhvr>
                                      <p:rCtr x="-600" y="30900"/>
                                    </p:animMotion>
                                  </p:childTnLst>
                                </p:cTn>
                              </p:par>
                              <p:par>
                                <p:cTn id="27" presetID="47" presetClass="exit" presetSubtype="0" fill="hold" grpId="0" nodeType="withEffect">
                                  <p:stCondLst>
                                    <p:cond delay="0"/>
                                  </p:stCondLst>
                                  <p:childTnLst>
                                    <p:animEffect transition="out" filter="fade">
                                      <p:cBhvr>
                                        <p:cTn id="28" dur="1000"/>
                                        <p:tgtEl>
                                          <p:spTgt spid="26"/>
                                        </p:tgtEl>
                                      </p:cBhvr>
                                    </p:animEffect>
                                    <p:anim calcmode="lin" valueType="num">
                                      <p:cBhvr>
                                        <p:cTn id="29" dur="1000"/>
                                        <p:tgtEl>
                                          <p:spTgt spid="26"/>
                                        </p:tgtEl>
                                        <p:attrNameLst>
                                          <p:attrName>ppt_x</p:attrName>
                                        </p:attrNameLst>
                                      </p:cBhvr>
                                      <p:tavLst>
                                        <p:tav tm="0">
                                          <p:val>
                                            <p:strVal val="ppt_x"/>
                                          </p:val>
                                        </p:tav>
                                        <p:tav tm="100000">
                                          <p:val>
                                            <p:strVal val="ppt_x"/>
                                          </p:val>
                                        </p:tav>
                                      </p:tavLst>
                                    </p:anim>
                                    <p:anim calcmode="lin" valueType="num">
                                      <p:cBhvr>
                                        <p:cTn id="30" dur="1000"/>
                                        <p:tgtEl>
                                          <p:spTgt spid="26"/>
                                        </p:tgtEl>
                                        <p:attrNameLst>
                                          <p:attrName>ppt_y</p:attrName>
                                        </p:attrNameLst>
                                      </p:cBhvr>
                                      <p:tavLst>
                                        <p:tav tm="0">
                                          <p:val>
                                            <p:strVal val="ppt_y"/>
                                          </p:val>
                                        </p:tav>
                                        <p:tav tm="100000">
                                          <p:val>
                                            <p:strVal val="ppt_y-.1"/>
                                          </p:val>
                                        </p:tav>
                                      </p:tavLst>
                                    </p:anim>
                                    <p:set>
                                      <p:cBhvr>
                                        <p:cTn id="31"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 -7.40741E-7 L -0.00417 0.56412 " pathEditMode="relative" rAng="0" ptsTypes="AA">
                                      <p:cBhvr>
                                        <p:cTn id="36" dur="2000" fill="hold"/>
                                        <p:tgtEl>
                                          <p:spTgt spid="15"/>
                                        </p:tgtEl>
                                        <p:attrNameLst>
                                          <p:attrName>ppt_x</p:attrName>
                                          <p:attrName>ppt_y</p:attrName>
                                        </p:attrNameLst>
                                      </p:cBhvr>
                                      <p:rCtr x="-200" y="28200"/>
                                    </p:animMotion>
                                  </p:childTnLst>
                                </p:cTn>
                              </p:par>
                              <p:par>
                                <p:cTn id="37" presetID="47" presetClass="exit" presetSubtype="0" fill="hold" grpId="0" nodeType="withEffect">
                                  <p:stCondLst>
                                    <p:cond delay="0"/>
                                  </p:stCondLst>
                                  <p:childTnLst>
                                    <p:animEffect transition="out" filter="fade">
                                      <p:cBhvr>
                                        <p:cTn id="38" dur="1000"/>
                                        <p:tgtEl>
                                          <p:spTgt spid="27"/>
                                        </p:tgtEl>
                                      </p:cBhvr>
                                    </p:animEffect>
                                    <p:anim calcmode="lin" valueType="num">
                                      <p:cBhvr>
                                        <p:cTn id="39" dur="1000"/>
                                        <p:tgtEl>
                                          <p:spTgt spid="27"/>
                                        </p:tgtEl>
                                        <p:attrNameLst>
                                          <p:attrName>ppt_x</p:attrName>
                                        </p:attrNameLst>
                                      </p:cBhvr>
                                      <p:tavLst>
                                        <p:tav tm="0">
                                          <p:val>
                                            <p:strVal val="ppt_x"/>
                                          </p:val>
                                        </p:tav>
                                        <p:tav tm="100000">
                                          <p:val>
                                            <p:strVal val="ppt_x"/>
                                          </p:val>
                                        </p:tav>
                                      </p:tavLst>
                                    </p:anim>
                                    <p:anim calcmode="lin" valueType="num">
                                      <p:cBhvr>
                                        <p:cTn id="40" dur="1000"/>
                                        <p:tgtEl>
                                          <p:spTgt spid="27"/>
                                        </p:tgtEl>
                                        <p:attrNameLst>
                                          <p:attrName>ppt_y</p:attrName>
                                        </p:attrNameLst>
                                      </p:cBhvr>
                                      <p:tavLst>
                                        <p:tav tm="0">
                                          <p:val>
                                            <p:strVal val="ppt_y"/>
                                          </p:val>
                                        </p:tav>
                                        <p:tav tm="100000">
                                          <p:val>
                                            <p:strVal val="ppt_y-.1"/>
                                          </p:val>
                                        </p:tav>
                                      </p:tavLst>
                                    </p:anim>
                                    <p:set>
                                      <p:cBhvr>
                                        <p:cTn id="41"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33333E-6 -2.22222E-6 L -0.01667 0.6882 " pathEditMode="relative" rAng="0" ptsTypes="AA">
                                      <p:cBhvr>
                                        <p:cTn id="46" dur="2000" fill="hold"/>
                                        <p:tgtEl>
                                          <p:spTgt spid="17"/>
                                        </p:tgtEl>
                                        <p:attrNameLst>
                                          <p:attrName>ppt_x</p:attrName>
                                          <p:attrName>ppt_y</p:attrName>
                                        </p:attrNameLst>
                                      </p:cBhvr>
                                      <p:rCtr x="-800" y="34400"/>
                                    </p:animMotion>
                                  </p:childTnLst>
                                </p:cTn>
                              </p:par>
                              <p:par>
                                <p:cTn id="47" presetID="47" presetClass="exit" presetSubtype="0" fill="hold" grpId="0" nodeType="withEffect">
                                  <p:stCondLst>
                                    <p:cond delay="0"/>
                                  </p:stCondLst>
                                  <p:childTnLst>
                                    <p:animEffect transition="out" filter="fade">
                                      <p:cBhvr>
                                        <p:cTn id="48" dur="1000"/>
                                        <p:tgtEl>
                                          <p:spTgt spid="28"/>
                                        </p:tgtEl>
                                      </p:cBhvr>
                                    </p:animEffect>
                                    <p:anim calcmode="lin" valueType="num">
                                      <p:cBhvr>
                                        <p:cTn id="49" dur="1000"/>
                                        <p:tgtEl>
                                          <p:spTgt spid="28"/>
                                        </p:tgtEl>
                                        <p:attrNameLst>
                                          <p:attrName>ppt_x</p:attrName>
                                        </p:attrNameLst>
                                      </p:cBhvr>
                                      <p:tavLst>
                                        <p:tav tm="0">
                                          <p:val>
                                            <p:strVal val="ppt_x"/>
                                          </p:val>
                                        </p:tav>
                                        <p:tav tm="100000">
                                          <p:val>
                                            <p:strVal val="ppt_x"/>
                                          </p:val>
                                        </p:tav>
                                      </p:tavLst>
                                    </p:anim>
                                    <p:anim calcmode="lin" valueType="num">
                                      <p:cBhvr>
                                        <p:cTn id="50" dur="1000"/>
                                        <p:tgtEl>
                                          <p:spTgt spid="28"/>
                                        </p:tgtEl>
                                        <p:attrNameLst>
                                          <p:attrName>ppt_y</p:attrName>
                                        </p:attrNameLst>
                                      </p:cBhvr>
                                      <p:tavLst>
                                        <p:tav tm="0">
                                          <p:val>
                                            <p:strVal val="ppt_y"/>
                                          </p:val>
                                        </p:tav>
                                        <p:tav tm="100000">
                                          <p:val>
                                            <p:strVal val="ppt_y-.1"/>
                                          </p:val>
                                        </p:tav>
                                      </p:tavLst>
                                    </p:anim>
                                    <p:set>
                                      <p:cBhvr>
                                        <p:cTn id="51"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5" cstate="print"/>
          <a:stretch>
            <a:fillRect/>
          </a:stretch>
        </p:blipFill>
        <p:spPr>
          <a:xfrm>
            <a:off x="3048000" y="3276600"/>
            <a:ext cx="3513222" cy="575440"/>
          </a:xfrm>
          <a:prstGeom prst="rect">
            <a:avLst/>
          </a:prstGeom>
        </p:spPr>
      </p:pic>
      <p:sp>
        <p:nvSpPr>
          <p:cNvPr id="7" name="Oval 6"/>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5"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5" cstate="print"/>
          <a:stretch>
            <a:fillRect/>
          </a:stretch>
        </p:blipFill>
        <p:spPr>
          <a:xfrm>
            <a:off x="3048000" y="5105400"/>
            <a:ext cx="3437022" cy="575440"/>
          </a:xfrm>
          <a:prstGeom prst="rect">
            <a:avLst/>
          </a:prstGeom>
        </p:spPr>
      </p:pic>
      <p:pic>
        <p:nvPicPr>
          <p:cNvPr id="10" name="Picture 9" descr="1456.png"/>
          <p:cNvPicPr>
            <a:picLocks noChangeAspect="1"/>
          </p:cNvPicPr>
          <p:nvPr/>
        </p:nvPicPr>
        <p:blipFill>
          <a:blip r:embed="rId5"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4114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3200400" y="3352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p:txBody>
      </p:sp>
      <p:sp>
        <p:nvSpPr>
          <p:cNvPr id="19" name="TextBox 18"/>
          <p:cNvSpPr txBox="1"/>
          <p:nvPr/>
        </p:nvSpPr>
        <p:spPr>
          <a:xfrm>
            <a:off x="3124200" y="41910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luận</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truyện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ngắn</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hồi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kí</a:t>
            </a:r>
            <a:endParaRPr lang="en-US" sz="2800" dirty="0">
              <a:solidFill>
                <a:srgbClr val="002060"/>
              </a:solidFill>
              <a:latin typeface="Times New Roman" pitchFamily="18" charset="0"/>
              <a:cs typeface="Times New Roman" pitchFamily="18" charset="0"/>
            </a:endParaRPr>
          </a:p>
        </p:txBody>
      </p:sp>
      <p:pic>
        <p:nvPicPr>
          <p:cNvPr id="25" name="Picture 14" descr="kim phut"/>
          <p:cNvPicPr>
            <a:picLocks noChangeAspect="1" noChangeArrowheads="1"/>
          </p:cNvPicPr>
          <p:nvPr/>
        </p:nvPicPr>
        <p:blipFill>
          <a:blip r:embed="rId6" cstate="print"/>
          <a:srcRect/>
          <a:stretch>
            <a:fillRect/>
          </a:stretch>
        </p:blipFill>
        <p:spPr bwMode="auto">
          <a:xfrm>
            <a:off x="8077200" y="4191001"/>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7" cstate="print"/>
          <a:srcRect/>
          <a:stretch>
            <a:fillRect/>
          </a:stretch>
        </p:blipFill>
        <p:spPr bwMode="auto">
          <a:xfrm>
            <a:off x="7772400" y="3733801"/>
            <a:ext cx="1752600" cy="1768573"/>
          </a:xfrm>
          <a:prstGeom prst="rect">
            <a:avLst/>
          </a:prstGeom>
          <a:noFill/>
        </p:spPr>
      </p:pic>
      <p:sp>
        <p:nvSpPr>
          <p:cNvPr id="26" name="Cloud 25"/>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8" name="Picture 27" descr="112.png">
            <a:hlinkClick r:id="rId8" action="ppaction://hlinksldjump"/>
          </p:cNvPr>
          <p:cNvPicPr>
            <a:picLocks noChangeAspect="1"/>
          </p:cNvPicPr>
          <p:nvPr/>
        </p:nvPicPr>
        <p:blipFill>
          <a:blip r:embed="rId9" cstate="print"/>
          <a:stretch>
            <a:fillRect/>
          </a:stretch>
        </p:blipFill>
        <p:spPr>
          <a:xfrm>
            <a:off x="-115229" y="-688896"/>
            <a:ext cx="12422458" cy="4101217"/>
          </a:xfrm>
          <a:prstGeom prst="rect">
            <a:avLst/>
          </a:prstGeom>
        </p:spPr>
      </p:pic>
      <p:sp>
        <p:nvSpPr>
          <p:cNvPr id="29" name="TextBox 28"/>
          <p:cNvSpPr txBox="1"/>
          <p:nvPr/>
        </p:nvSpPr>
        <p:spPr>
          <a:xfrm>
            <a:off x="2819400" y="788234"/>
            <a:ext cx="7456449" cy="1200329"/>
          </a:xfrm>
          <a:prstGeom prst="rect">
            <a:avLst/>
          </a:prstGeom>
          <a:noFill/>
        </p:spPr>
        <p:txBody>
          <a:bodyPr wrap="square" rtlCol="0">
            <a:spAutoFit/>
          </a:bodyPr>
          <a:lstStyle/>
          <a:p>
            <a:pPr algn="ctr"/>
            <a:r>
              <a:rPr lang="en-US" sz="3600" dirty="0" err="1">
                <a:solidFill>
                  <a:schemeClr val="bg2"/>
                </a:solidFill>
                <a:latin typeface="Times New Roman" pitchFamily="18" charset="0"/>
                <a:cs typeface="Times New Roman" pitchFamily="18" charset="0"/>
              </a:rPr>
              <a:t>Văn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bản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Phạm</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Tuyên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và</a:t>
            </a:r>
            <a:r>
              <a:rPr lang="en-US" sz="3600" dirty="0">
                <a:solidFill>
                  <a:schemeClr val="bg2"/>
                </a:solidFill>
                <a:latin typeface="Times New Roman" pitchFamily="18" charset="0"/>
                <a:cs typeface="Times New Roman" pitchFamily="18" charset="0"/>
              </a:rPr>
              <a:t> ca </a:t>
            </a:r>
            <a:r>
              <a:rPr lang="en-US" sz="3600" dirty="0" err="1">
                <a:solidFill>
                  <a:schemeClr val="bg2"/>
                </a:solidFill>
                <a:latin typeface="Times New Roman" pitchFamily="18" charset="0"/>
                <a:cs typeface="Times New Roman" pitchFamily="18" charset="0"/>
              </a:rPr>
              <a:t>khúc</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mừng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chiến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thắng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thuộc</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thể</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loại</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gì</a:t>
            </a:r>
            <a:r>
              <a:rPr lang="en-US" sz="3600" dirty="0">
                <a:solidFill>
                  <a:schemeClr val="bg2"/>
                </a:solidFill>
                <a:latin typeface="Times New Roman" pitchFamily="18" charset="0"/>
                <a:cs typeface="Times New Roman" pitchFamily="18" charset="0"/>
              </a:rPr>
              <a:t>?</a:t>
            </a:r>
          </a:p>
        </p:txBody>
      </p:sp>
      <p:pic>
        <p:nvPicPr>
          <p:cNvPr id="30" name="Picture 29" descr="3.png"/>
          <p:cNvPicPr>
            <a:picLocks noChangeAspect="1"/>
          </p:cNvPicPr>
          <p:nvPr/>
        </p:nvPicPr>
        <p:blipFill>
          <a:blip r:embed="rId10" cstate="print"/>
          <a:stretch>
            <a:fillRect/>
          </a:stretch>
        </p:blipFill>
        <p:spPr>
          <a:xfrm>
            <a:off x="1524000" y="3064703"/>
            <a:ext cx="609600" cy="743224"/>
          </a:xfrm>
          <a:prstGeom prst="rect">
            <a:avLst/>
          </a:prstGeom>
        </p:spPr>
      </p:pic>
      <p:pic>
        <p:nvPicPr>
          <p:cNvPr id="31" name="Picture 30" descr="3.png"/>
          <p:cNvPicPr>
            <a:picLocks noChangeAspect="1"/>
          </p:cNvPicPr>
          <p:nvPr/>
        </p:nvPicPr>
        <p:blipFill>
          <a:blip r:embed="rId11" cstate="print"/>
          <a:stretch>
            <a:fillRect/>
          </a:stretch>
        </p:blipFill>
        <p:spPr>
          <a:xfrm>
            <a:off x="1524000" y="3886201"/>
            <a:ext cx="685800" cy="836127"/>
          </a:xfrm>
          <a:prstGeom prst="rect">
            <a:avLst/>
          </a:prstGeom>
        </p:spPr>
      </p:pic>
      <p:pic>
        <p:nvPicPr>
          <p:cNvPr id="32" name="Picture 31" descr="3.png"/>
          <p:cNvPicPr>
            <a:picLocks noChangeAspect="1"/>
          </p:cNvPicPr>
          <p:nvPr/>
        </p:nvPicPr>
        <p:blipFill>
          <a:blip r:embed="rId11" cstate="print"/>
          <a:stretch>
            <a:fillRect/>
          </a:stretch>
        </p:blipFill>
        <p:spPr>
          <a:xfrm>
            <a:off x="1524000" y="4876801"/>
            <a:ext cx="685800" cy="836127"/>
          </a:xfrm>
          <a:prstGeom prst="rect">
            <a:avLst/>
          </a:prstGeom>
        </p:spPr>
      </p:pic>
      <p:pic>
        <p:nvPicPr>
          <p:cNvPr id="33" name="Picture 32" descr="3.png"/>
          <p:cNvPicPr>
            <a:picLocks noChangeAspect="1"/>
          </p:cNvPicPr>
          <p:nvPr/>
        </p:nvPicPr>
        <p:blipFill>
          <a:blip r:embed="rId11" cstate="print"/>
          <a:stretch>
            <a:fillRect/>
          </a:stretch>
        </p:blipFill>
        <p:spPr>
          <a:xfrm>
            <a:off x="1524000" y="5791201"/>
            <a:ext cx="685800" cy="836127"/>
          </a:xfrm>
          <a:prstGeom prst="rect">
            <a:avLst/>
          </a:prstGeom>
        </p:spPr>
      </p:pic>
      <p:pic>
        <p:nvPicPr>
          <p:cNvPr id="34" name="Picture 33" descr="3.png">
            <a:hlinkClick r:id="rId12" action="ppaction://hlinksldjump"/>
          </p:cNvPr>
          <p:cNvPicPr>
            <a:picLocks noChangeAspect="1"/>
          </p:cNvPicPr>
          <p:nvPr/>
        </p:nvPicPr>
        <p:blipFill>
          <a:blip r:embed="rId13" cstate="print"/>
          <a:stretch>
            <a:fillRect/>
          </a:stretch>
        </p:blipFill>
        <p:spPr>
          <a:xfrm>
            <a:off x="9296400" y="5185746"/>
            <a:ext cx="1371600" cy="1672254"/>
          </a:xfrm>
          <a:prstGeom prst="rect">
            <a:avLst/>
          </a:prstGeom>
        </p:spPr>
      </p:pic>
      <p:pic>
        <p:nvPicPr>
          <p:cNvPr id="35" name="Picture 34" descr="tich.png"/>
          <p:cNvPicPr>
            <a:picLocks noChangeAspect="1"/>
          </p:cNvPicPr>
          <p:nvPr/>
        </p:nvPicPr>
        <p:blipFill>
          <a:blip r:embed="rId14" cstate="print"/>
          <a:stretch>
            <a:fillRect/>
          </a:stretch>
        </p:blipFill>
        <p:spPr>
          <a:xfrm>
            <a:off x="6629400" y="3124200"/>
            <a:ext cx="723900" cy="723900"/>
          </a:xfrm>
          <a:prstGeom prst="rect">
            <a:avLst/>
          </a:prstGeom>
        </p:spPr>
      </p:pic>
      <p:pic>
        <p:nvPicPr>
          <p:cNvPr id="36" name="Picture 35" descr="sai.png"/>
          <p:cNvPicPr>
            <a:picLocks noChangeAspect="1"/>
          </p:cNvPicPr>
          <p:nvPr/>
        </p:nvPicPr>
        <p:blipFill>
          <a:blip r:embed="rId15" cstate="print"/>
          <a:stretch>
            <a:fillRect/>
          </a:stretch>
        </p:blipFill>
        <p:spPr>
          <a:xfrm>
            <a:off x="6629400" y="4114800"/>
            <a:ext cx="533400" cy="533400"/>
          </a:xfrm>
          <a:prstGeom prst="rect">
            <a:avLst/>
          </a:prstGeom>
        </p:spPr>
      </p:pic>
      <p:pic>
        <p:nvPicPr>
          <p:cNvPr id="37" name="Picture 36" descr="sai.png"/>
          <p:cNvPicPr>
            <a:picLocks noChangeAspect="1"/>
          </p:cNvPicPr>
          <p:nvPr/>
        </p:nvPicPr>
        <p:blipFill>
          <a:blip r:embed="rId15" cstate="print"/>
          <a:stretch>
            <a:fillRect/>
          </a:stretch>
        </p:blipFill>
        <p:spPr>
          <a:xfrm>
            <a:off x="6629400" y="5105400"/>
            <a:ext cx="533400" cy="533400"/>
          </a:xfrm>
          <a:prstGeom prst="rect">
            <a:avLst/>
          </a:prstGeom>
        </p:spPr>
      </p:pic>
      <p:pic>
        <p:nvPicPr>
          <p:cNvPr id="38" name="Picture 37" descr="sai.png"/>
          <p:cNvPicPr>
            <a:picLocks noChangeAspect="1"/>
          </p:cNvPicPr>
          <p:nvPr/>
        </p:nvPicPr>
        <p:blipFill>
          <a:blip r:embed="rId15" cstate="print"/>
          <a:stretch>
            <a:fillRect/>
          </a:stretch>
        </p:blipFill>
        <p:spPr>
          <a:xfrm>
            <a:off x="6629400" y="6019800"/>
            <a:ext cx="533400" cy="533400"/>
          </a:xfrm>
          <a:prstGeom prst="rect">
            <a:avLst/>
          </a:prstGeom>
        </p:spPr>
      </p:pic>
    </p:spTree>
    <p:extLst>
      <p:ext uri="{BB962C8B-B14F-4D97-AF65-F5344CB8AC3E}">
        <p14:creationId xmlns:p14="http://schemas.microsoft.com/office/powerpoint/2010/main" val="4044209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6"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15000" fill="hold"/>
                                        <p:tgtEl>
                                          <p:spTgt spid="25"/>
                                        </p:tgtEl>
                                        <p:attrNameLst>
                                          <p:attrName>r</p:attrName>
                                        </p:attrNameLst>
                                      </p:cBhvr>
                                    </p:animRot>
                                  </p:childTnLst>
                                </p:cTn>
                              </p:par>
                            </p:childTnLst>
                          </p:cTn>
                        </p:par>
                        <p:par>
                          <p:cTn id="27" fill="hold">
                            <p:stCondLst>
                              <p:cond delay="15000"/>
                            </p:stCondLst>
                            <p:childTnLst>
                              <p:par>
                                <p:cTn id="28" presetID="1"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6" presetClass="entr" presetSubtype="26"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7"/>
                                        </p:tgtEl>
                                        <p:attrNameLst>
                                          <p:attrName>fillcolor</p:attrName>
                                        </p:attrNameLst>
                                      </p:cBhvr>
                                      <p:to>
                                        <a:srgbClr val="3399FF"/>
                                      </p:to>
                                    </p:animClr>
                                    <p:set>
                                      <p:cBhvr>
                                        <p:cTn id="40" dur="2000" fill="hold"/>
                                        <p:tgtEl>
                                          <p:spTgt spid="7"/>
                                        </p:tgtEl>
                                        <p:attrNameLst>
                                          <p:attrName>fill.type</p:attrName>
                                        </p:attrNameLst>
                                      </p:cBhvr>
                                      <p:to>
                                        <p:strVal val="solid"/>
                                      </p:to>
                                    </p:set>
                                    <p:set>
                                      <p:cBhvr>
                                        <p:cTn id="41" dur="20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2"/>
                                        </p:tgtEl>
                                        <p:attrNameLst>
                                          <p:attrName>fillcolor</p:attrName>
                                        </p:attrNameLst>
                                      </p:cBhvr>
                                      <p:to>
                                        <a:schemeClr val="accent2"/>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sai-1.wav"/>
                                        </p:tgtEl>
                                      </p:cMediaNode>
                                    </p:audio>
                                  </p:sub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1"/>
                                        </p:tgtEl>
                                        <p:attrNameLst>
                                          <p:attrName>fillcolor</p:attrName>
                                        </p:attrNameLst>
                                      </p:cBhvr>
                                      <p:to>
                                        <a:schemeClr val="accent2"/>
                                      </p:to>
                                    </p:animClr>
                                    <p:set>
                                      <p:cBhvr>
                                        <p:cTn id="58" dur="2000" fill="hold"/>
                                        <p:tgtEl>
                                          <p:spTgt spid="11"/>
                                        </p:tgtEl>
                                        <p:attrNameLst>
                                          <p:attrName>fill.type</p:attrName>
                                        </p:attrNameLst>
                                      </p:cBhvr>
                                      <p:to>
                                        <p:strVal val="solid"/>
                                      </p:to>
                                    </p:set>
                                    <p:set>
                                      <p:cBhvr>
                                        <p:cTn id="59" dur="2000" fill="hold"/>
                                        <p:tgtEl>
                                          <p:spTgt spid="11"/>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4" name="sai-1.wav"/>
                                        </p:tgtEl>
                                      </p:cMediaNode>
                                    </p:audio>
                                  </p:subTnLst>
                                </p:cTn>
                              </p:par>
                              <p:par>
                                <p:cTn id="60" presetID="1"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3"/>
                                        </p:tgtEl>
                                        <p:attrNameLst>
                                          <p:attrName>fillcolor</p:attrName>
                                        </p:attrNameLst>
                                      </p:cBhvr>
                                      <p:to>
                                        <a:schemeClr val="accent2"/>
                                      </p:to>
                                    </p:animClr>
                                    <p:set>
                                      <p:cBhvr>
                                        <p:cTn id="67" dur="2000" fill="hold"/>
                                        <p:tgtEl>
                                          <p:spTgt spid="13"/>
                                        </p:tgtEl>
                                        <p:attrNameLst>
                                          <p:attrName>fill.type</p:attrName>
                                        </p:attrNameLst>
                                      </p:cBhvr>
                                      <p:to>
                                        <p:strVal val="solid"/>
                                      </p:to>
                                    </p:set>
                                    <p:set>
                                      <p:cBhvr>
                                        <p:cTn id="68" dur="2000" fill="hold"/>
                                        <p:tgtEl>
                                          <p:spTgt spid="13"/>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4" name="sai-1.wav"/>
                                        </p:tgtEl>
                                      </p:cMediaNode>
                                    </p:audio>
                                  </p:sub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6" grpId="0" animBg="1"/>
      <p:bldP spid="29" grpId="0"/>
      <p:bldP spid="2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5"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2209800" y="3200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4114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3124200" y="3352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Thạch</a:t>
            </a:r>
            <a:r>
              <a:rPr lang="en-US" sz="2800" dirty="0">
                <a:solidFill>
                  <a:srgbClr val="002060"/>
                </a:solidFill>
                <a:latin typeface="Times New Roman" pitchFamily="18" charset="0"/>
                <a:cs typeface="Times New Roman" pitchFamily="18" charset="0"/>
              </a:rPr>
              <a:t> Lam</a:t>
            </a:r>
          </a:p>
        </p:txBody>
      </p:sp>
      <p:sp>
        <p:nvSpPr>
          <p:cNvPr id="19" name="TextBox 18"/>
          <p:cNvSpPr txBox="1"/>
          <p:nvPr/>
        </p:nvSpPr>
        <p:spPr>
          <a:xfrm>
            <a:off x="3124200" y="41910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Hữu</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Phạm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Đồng</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Nguyệt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Cát</a:t>
            </a:r>
            <a:endParaRPr lang="en-US" sz="2800" dirty="0">
              <a:solidFill>
                <a:srgbClr val="002060"/>
              </a:solidFill>
              <a:latin typeface="Times New Roman" pitchFamily="18" charset="0"/>
              <a:cs typeface="Times New Roman" pitchFamily="18" charset="0"/>
            </a:endParaRPr>
          </a:p>
        </p:txBody>
      </p:sp>
      <p:pic>
        <p:nvPicPr>
          <p:cNvPr id="23" name="Picture 22" descr="dongho1"/>
          <p:cNvPicPr>
            <a:picLocks noChangeAspect="1" noChangeArrowheads="1"/>
          </p:cNvPicPr>
          <p:nvPr/>
        </p:nvPicPr>
        <p:blipFill>
          <a:blip r:embed="rId7"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9" name="Picture 28" descr="5a151c87f1f159262a412ad550c34737.png"/>
          <p:cNvPicPr>
            <a:picLocks noChangeAspect="1"/>
          </p:cNvPicPr>
          <p:nvPr/>
        </p:nvPicPr>
        <p:blipFill>
          <a:blip r:embed="rId8" cstate="print"/>
          <a:stretch>
            <a:fillRect/>
          </a:stretch>
        </p:blipFill>
        <p:spPr>
          <a:xfrm>
            <a:off x="1295400" y="2514600"/>
            <a:ext cx="914400" cy="1557337"/>
          </a:xfrm>
          <a:prstGeom prst="rect">
            <a:avLst/>
          </a:prstGeom>
        </p:spPr>
      </p:pic>
      <p:pic>
        <p:nvPicPr>
          <p:cNvPr id="30" name="Picture 29" descr="5a151c87f1f159262a412ad550c34737.png"/>
          <p:cNvPicPr>
            <a:picLocks noChangeAspect="1"/>
          </p:cNvPicPr>
          <p:nvPr/>
        </p:nvPicPr>
        <p:blipFill>
          <a:blip r:embed="rId9" cstate="print"/>
          <a:stretch>
            <a:fillRect/>
          </a:stretch>
        </p:blipFill>
        <p:spPr>
          <a:xfrm>
            <a:off x="1371600" y="3505201"/>
            <a:ext cx="762000" cy="1297781"/>
          </a:xfrm>
          <a:prstGeom prst="rect">
            <a:avLst/>
          </a:prstGeom>
        </p:spPr>
      </p:pic>
      <p:pic>
        <p:nvPicPr>
          <p:cNvPr id="31" name="Picture 30" descr="5a151c87f1f159262a412ad550c34737.png"/>
          <p:cNvPicPr>
            <a:picLocks noChangeAspect="1"/>
          </p:cNvPicPr>
          <p:nvPr/>
        </p:nvPicPr>
        <p:blipFill>
          <a:blip r:embed="rId8" cstate="print"/>
          <a:stretch>
            <a:fillRect/>
          </a:stretch>
        </p:blipFill>
        <p:spPr>
          <a:xfrm>
            <a:off x="1295400" y="4343401"/>
            <a:ext cx="914400" cy="1557337"/>
          </a:xfrm>
          <a:prstGeom prst="rect">
            <a:avLst/>
          </a:prstGeom>
        </p:spPr>
      </p:pic>
      <p:pic>
        <p:nvPicPr>
          <p:cNvPr id="32" name="Picture 31" descr="5a151c87f1f159262a412ad550c34737.png"/>
          <p:cNvPicPr>
            <a:picLocks noChangeAspect="1"/>
          </p:cNvPicPr>
          <p:nvPr/>
        </p:nvPicPr>
        <p:blipFill>
          <a:blip r:embed="rId8" cstate="print"/>
          <a:stretch>
            <a:fillRect/>
          </a:stretch>
        </p:blipFill>
        <p:spPr>
          <a:xfrm>
            <a:off x="1295400" y="5486401"/>
            <a:ext cx="914400" cy="1557337"/>
          </a:xfrm>
          <a:prstGeom prst="rect">
            <a:avLst/>
          </a:prstGeom>
        </p:spPr>
      </p:pic>
      <p:pic>
        <p:nvPicPr>
          <p:cNvPr id="33" name="Picture 32" descr="5a151c87f1f159262a412ad550c34737.png">
            <a:hlinkClick r:id="rId10" action="ppaction://hlinksldjump"/>
          </p:cNvPr>
          <p:cNvPicPr>
            <a:picLocks noChangeAspect="1"/>
          </p:cNvPicPr>
          <p:nvPr/>
        </p:nvPicPr>
        <p:blipFill>
          <a:blip r:embed="rId11" cstate="print"/>
          <a:stretch>
            <a:fillRect/>
          </a:stretch>
        </p:blipFill>
        <p:spPr>
          <a:xfrm>
            <a:off x="9144000" y="4495800"/>
            <a:ext cx="1524000" cy="2595562"/>
          </a:xfrm>
          <a:prstGeom prst="rect">
            <a:avLst/>
          </a:prstGeom>
        </p:spPr>
      </p:pic>
      <p:pic>
        <p:nvPicPr>
          <p:cNvPr id="34" name="Picture 33" descr="tich.png"/>
          <p:cNvPicPr>
            <a:picLocks noChangeAspect="1"/>
          </p:cNvPicPr>
          <p:nvPr/>
        </p:nvPicPr>
        <p:blipFill>
          <a:blip r:embed="rId12" cstate="print"/>
          <a:stretch>
            <a:fillRect/>
          </a:stretch>
        </p:blipFill>
        <p:spPr>
          <a:xfrm>
            <a:off x="6553200" y="5867400"/>
            <a:ext cx="723900" cy="723900"/>
          </a:xfrm>
          <a:prstGeom prst="rect">
            <a:avLst/>
          </a:prstGeom>
        </p:spPr>
      </p:pic>
      <p:pic>
        <p:nvPicPr>
          <p:cNvPr id="35" name="Picture 34" descr="sai.png"/>
          <p:cNvPicPr>
            <a:picLocks noChangeAspect="1"/>
          </p:cNvPicPr>
          <p:nvPr/>
        </p:nvPicPr>
        <p:blipFill>
          <a:blip r:embed="rId13" cstate="print"/>
          <a:stretch>
            <a:fillRect/>
          </a:stretch>
        </p:blipFill>
        <p:spPr>
          <a:xfrm>
            <a:off x="6629400" y="3276600"/>
            <a:ext cx="533400" cy="533400"/>
          </a:xfrm>
          <a:prstGeom prst="rect">
            <a:avLst/>
          </a:prstGeom>
        </p:spPr>
      </p:pic>
      <p:pic>
        <p:nvPicPr>
          <p:cNvPr id="36" name="Picture 35" descr="sai.png"/>
          <p:cNvPicPr>
            <a:picLocks noChangeAspect="1"/>
          </p:cNvPicPr>
          <p:nvPr/>
        </p:nvPicPr>
        <p:blipFill>
          <a:blip r:embed="rId13" cstate="print"/>
          <a:stretch>
            <a:fillRect/>
          </a:stretch>
        </p:blipFill>
        <p:spPr>
          <a:xfrm>
            <a:off x="6629400" y="4114800"/>
            <a:ext cx="533400" cy="533400"/>
          </a:xfrm>
          <a:prstGeom prst="rect">
            <a:avLst/>
          </a:prstGeom>
        </p:spPr>
      </p:pic>
      <p:pic>
        <p:nvPicPr>
          <p:cNvPr id="37" name="Picture 36" descr="sai.png"/>
          <p:cNvPicPr>
            <a:picLocks noChangeAspect="1"/>
          </p:cNvPicPr>
          <p:nvPr/>
        </p:nvPicPr>
        <p:blipFill>
          <a:blip r:embed="rId13" cstate="print"/>
          <a:stretch>
            <a:fillRect/>
          </a:stretch>
        </p:blipFill>
        <p:spPr>
          <a:xfrm>
            <a:off x="6629400" y="5105400"/>
            <a:ext cx="533400" cy="533400"/>
          </a:xfrm>
          <a:prstGeom prst="rect">
            <a:avLst/>
          </a:prstGeom>
        </p:spPr>
      </p:pic>
      <p:pic>
        <p:nvPicPr>
          <p:cNvPr id="38" name="Picture 37" descr="112.png">
            <a:hlinkClick r:id="rId14" action="ppaction://hlinksldjump"/>
          </p:cNvPr>
          <p:cNvPicPr>
            <a:picLocks noChangeAspect="1"/>
          </p:cNvPicPr>
          <p:nvPr/>
        </p:nvPicPr>
        <p:blipFill>
          <a:blip r:embed="rId15" cstate="print"/>
          <a:stretch>
            <a:fillRect/>
          </a:stretch>
        </p:blipFill>
        <p:spPr>
          <a:xfrm>
            <a:off x="-1" y="-735980"/>
            <a:ext cx="11641873" cy="3783980"/>
          </a:xfrm>
          <a:prstGeom prst="rect">
            <a:avLst/>
          </a:prstGeom>
        </p:spPr>
      </p:pic>
      <p:sp>
        <p:nvSpPr>
          <p:cNvPr id="39" name="TextBox 38"/>
          <p:cNvSpPr txBox="1"/>
          <p:nvPr/>
        </p:nvSpPr>
        <p:spPr>
          <a:xfrm>
            <a:off x="2476499" y="583049"/>
            <a:ext cx="7648807" cy="1200329"/>
          </a:xfrm>
          <a:prstGeom prst="rect">
            <a:avLst/>
          </a:prstGeom>
          <a:noFill/>
        </p:spPr>
        <p:txBody>
          <a:bodyPr wrap="square" rtlCol="0">
            <a:spAutoFit/>
          </a:bodyPr>
          <a:lstStyle/>
          <a:p>
            <a:pPr algn="ctr"/>
            <a:r>
              <a:rPr lang="en-US" sz="3600" dirty="0" err="1">
                <a:solidFill>
                  <a:schemeClr val="bg2"/>
                </a:solidFill>
                <a:latin typeface="Times New Roman" pitchFamily="18" charset="0"/>
                <a:cs typeface="Times New Roman" pitchFamily="18" charset="0"/>
              </a:rPr>
              <a:t>Văn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bản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Phạm</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Tuyên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và</a:t>
            </a:r>
            <a:r>
              <a:rPr lang="en-US" sz="3600" dirty="0">
                <a:solidFill>
                  <a:schemeClr val="bg2"/>
                </a:solidFill>
                <a:latin typeface="Times New Roman" pitchFamily="18" charset="0"/>
                <a:cs typeface="Times New Roman" pitchFamily="18" charset="0"/>
              </a:rPr>
              <a:t> ca </a:t>
            </a:r>
            <a:r>
              <a:rPr lang="en-US" sz="3600" dirty="0" err="1">
                <a:solidFill>
                  <a:schemeClr val="bg2"/>
                </a:solidFill>
                <a:latin typeface="Times New Roman" pitchFamily="18" charset="0"/>
                <a:cs typeface="Times New Roman" pitchFamily="18" charset="0"/>
              </a:rPr>
              <a:t>khúc</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mừng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chiến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thắng</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là</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của</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tác</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giả</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nào</a:t>
            </a:r>
            <a:r>
              <a:rPr lang="en-US" sz="3600" dirty="0">
                <a:solidFill>
                  <a:schemeClr val="bg2"/>
                </a:solidFill>
                <a:latin typeface="Times New Roman" pitchFamily="18" charset="0"/>
                <a:cs typeface="Times New Roman" pitchFamily="18" charset="0"/>
              </a:rPr>
              <a:t> ?</a:t>
            </a:r>
          </a:p>
        </p:txBody>
      </p:sp>
    </p:spTree>
    <p:extLst>
      <p:ext uri="{BB962C8B-B14F-4D97-AF65-F5344CB8AC3E}">
        <p14:creationId xmlns:p14="http://schemas.microsoft.com/office/powerpoint/2010/main" val="2805171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80">
                                          <p:stCondLst>
                                            <p:cond delay="0"/>
                                          </p:stCondLst>
                                        </p:cTn>
                                        <p:tgtEl>
                                          <p:spTgt spid="39"/>
                                        </p:tgtEl>
                                      </p:cBhvr>
                                    </p:animEffect>
                                    <p:anim calcmode="lin" valueType="num">
                                      <p:cBhvr>
                                        <p:cTn id="1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7" dur="26">
                                          <p:stCondLst>
                                            <p:cond delay="650"/>
                                          </p:stCondLst>
                                        </p:cTn>
                                        <p:tgtEl>
                                          <p:spTgt spid="39"/>
                                        </p:tgtEl>
                                      </p:cBhvr>
                                      <p:to x="100000" y="60000"/>
                                    </p:animScale>
                                    <p:animScale>
                                      <p:cBhvr>
                                        <p:cTn id="18" dur="166" decel="50000">
                                          <p:stCondLst>
                                            <p:cond delay="676"/>
                                          </p:stCondLst>
                                        </p:cTn>
                                        <p:tgtEl>
                                          <p:spTgt spid="39"/>
                                        </p:tgtEl>
                                      </p:cBhvr>
                                      <p:to x="100000" y="100000"/>
                                    </p:animScale>
                                    <p:animScale>
                                      <p:cBhvr>
                                        <p:cTn id="19" dur="26">
                                          <p:stCondLst>
                                            <p:cond delay="1312"/>
                                          </p:stCondLst>
                                        </p:cTn>
                                        <p:tgtEl>
                                          <p:spTgt spid="39"/>
                                        </p:tgtEl>
                                      </p:cBhvr>
                                      <p:to x="100000" y="80000"/>
                                    </p:animScale>
                                    <p:animScale>
                                      <p:cBhvr>
                                        <p:cTn id="20" dur="166" decel="50000">
                                          <p:stCondLst>
                                            <p:cond delay="1338"/>
                                          </p:stCondLst>
                                        </p:cTn>
                                        <p:tgtEl>
                                          <p:spTgt spid="39"/>
                                        </p:tgtEl>
                                      </p:cBhvr>
                                      <p:to x="100000" y="100000"/>
                                    </p:animScale>
                                    <p:animScale>
                                      <p:cBhvr>
                                        <p:cTn id="21" dur="26">
                                          <p:stCondLst>
                                            <p:cond delay="1642"/>
                                          </p:stCondLst>
                                        </p:cTn>
                                        <p:tgtEl>
                                          <p:spTgt spid="39"/>
                                        </p:tgtEl>
                                      </p:cBhvr>
                                      <p:to x="100000" y="90000"/>
                                    </p:animScale>
                                    <p:animScale>
                                      <p:cBhvr>
                                        <p:cTn id="22" dur="166" decel="50000">
                                          <p:stCondLst>
                                            <p:cond delay="1668"/>
                                          </p:stCondLst>
                                        </p:cTn>
                                        <p:tgtEl>
                                          <p:spTgt spid="39"/>
                                        </p:tgtEl>
                                      </p:cBhvr>
                                      <p:to x="100000" y="100000"/>
                                    </p:animScale>
                                    <p:animScale>
                                      <p:cBhvr>
                                        <p:cTn id="23" dur="26">
                                          <p:stCondLst>
                                            <p:cond delay="1808"/>
                                          </p:stCondLst>
                                        </p:cTn>
                                        <p:tgtEl>
                                          <p:spTgt spid="39"/>
                                        </p:tgtEl>
                                      </p:cBhvr>
                                      <p:to x="100000" y="95000"/>
                                    </p:animScale>
                                    <p:animScale>
                                      <p:cBhvr>
                                        <p:cTn id="24" dur="166" decel="50000">
                                          <p:stCondLst>
                                            <p:cond delay="1834"/>
                                          </p:stCondLst>
                                        </p:cTn>
                                        <p:tgtEl>
                                          <p:spTgt spid="39"/>
                                        </p:tgtEl>
                                      </p:cBhvr>
                                      <p:to x="100000" y="100000"/>
                                    </p:animScale>
                                  </p:childTnLst>
                                </p:cTn>
                              </p:par>
                              <p:par>
                                <p:cTn id="25" presetID="16" presetClass="entr" presetSubtype="2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15000" fill="hold"/>
                                        <p:tgtEl>
                                          <p:spTgt spid="25"/>
                                        </p:tgtEl>
                                        <p:attrNameLst>
                                          <p:attrName>r</p:attrName>
                                        </p:attrNameLst>
                                      </p:cBhvr>
                                    </p:animRot>
                                  </p:childTnLst>
                                </p:cTn>
                              </p:par>
                            </p:childTnLst>
                          </p:cTn>
                        </p:par>
                        <p:par>
                          <p:cTn id="32" fill="hold">
                            <p:stCondLst>
                              <p:cond delay="150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7"/>
                                        </p:tgtEl>
                                        <p:attrNameLst>
                                          <p:attrName>fillcolor</p:attrName>
                                        </p:attrNameLst>
                                      </p:cBhvr>
                                      <p:to>
                                        <a:srgbClr val="3399FF"/>
                                      </p:to>
                                    </p:animClr>
                                    <p:set>
                                      <p:cBhvr>
                                        <p:cTn id="42" dur="2000" fill="hold"/>
                                        <p:tgtEl>
                                          <p:spTgt spid="7"/>
                                        </p:tgtEl>
                                        <p:attrNameLst>
                                          <p:attrName>fill.type</p:attrName>
                                        </p:attrNameLst>
                                      </p:cBhvr>
                                      <p:to>
                                        <p:strVal val="solid"/>
                                      </p:to>
                                    </p:set>
                                    <p:set>
                                      <p:cBhvr>
                                        <p:cTn id="43" dur="200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voltage.wav"/>
                                        </p:tgtEl>
                                      </p:cMediaNode>
                                    </p:audio>
                                  </p:sub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2"/>
                                        </p:tgtEl>
                                        <p:attrNameLst>
                                          <p:attrName>fillcolor</p:attrName>
                                        </p:attrNameLst>
                                      </p:cBhvr>
                                      <p:to>
                                        <a:schemeClr val="accent2"/>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1"/>
                                        </p:tgtEl>
                                        <p:attrNameLst>
                                          <p:attrName>fillcolor</p:attrName>
                                        </p:attrNameLst>
                                      </p:cBhvr>
                                      <p:to>
                                        <a:schemeClr val="accent2"/>
                                      </p:to>
                                    </p:animClr>
                                    <p:set>
                                      <p:cBhvr>
                                        <p:cTn id="60" dur="2000" fill="hold"/>
                                        <p:tgtEl>
                                          <p:spTgt spid="11"/>
                                        </p:tgtEl>
                                        <p:attrNameLst>
                                          <p:attrName>fill.type</p:attrName>
                                        </p:attrNameLst>
                                      </p:cBhvr>
                                      <p:to>
                                        <p:strVal val="solid"/>
                                      </p:to>
                                    </p:set>
                                    <p:set>
                                      <p:cBhvr>
                                        <p:cTn id="61" dur="2000" fill="hold"/>
                                        <p:tgtEl>
                                          <p:spTgt spid="11"/>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sai-1.wav"/>
                                        </p:tgtEl>
                                      </p:cMediaNode>
                                    </p:audio>
                                  </p:subTnLst>
                                </p:cTn>
                              </p:par>
                              <p:par>
                                <p:cTn id="62" presetID="1"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3"/>
                                        </p:tgtEl>
                                        <p:attrNameLst>
                                          <p:attrName>fillcolor</p:attrName>
                                        </p:attrNameLst>
                                      </p:cBhvr>
                                      <p:to>
                                        <a:schemeClr val="accent2"/>
                                      </p:to>
                                    </p:animClr>
                                    <p:set>
                                      <p:cBhvr>
                                        <p:cTn id="69" dur="2000" fill="hold"/>
                                        <p:tgtEl>
                                          <p:spTgt spid="13"/>
                                        </p:tgtEl>
                                        <p:attrNameLst>
                                          <p:attrName>fill.type</p:attrName>
                                        </p:attrNameLst>
                                      </p:cBhvr>
                                      <p:to>
                                        <p:strVal val="solid"/>
                                      </p:to>
                                    </p:set>
                                    <p:set>
                                      <p:cBhvr>
                                        <p:cTn id="70" dur="2000" fill="hold"/>
                                        <p:tgtEl>
                                          <p:spTgt spid="1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4" name="sai-1.wav"/>
                                        </p:tgtEl>
                                      </p:cMediaNode>
                                    </p:audio>
                                  </p:sub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P spid="39" grpId="0"/>
      <p:bldP spid="3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5"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4191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3200400" y="3352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rõ</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ai</a:t>
            </a:r>
          </a:p>
        </p:txBody>
      </p:sp>
      <p:sp>
        <p:nvSpPr>
          <p:cNvPr id="19" name="TextBox 18"/>
          <p:cNvSpPr txBox="1"/>
          <p:nvPr/>
        </p:nvSpPr>
        <p:spPr>
          <a:xfrm>
            <a:off x="3124200" y="41910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Nhạc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Tuyên</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Nhạc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Đức</a:t>
            </a:r>
            <a:r>
              <a:rPr lang="en-US" sz="2800" dirty="0">
                <a:solidFill>
                  <a:srgbClr val="002060"/>
                </a:solidFill>
                <a:latin typeface="Times New Roman" pitchFamily="18" charset="0"/>
                <a:cs typeface="Times New Roman" pitchFamily="18" charset="0"/>
              </a:rPr>
              <a:t> Chung</a:t>
            </a:r>
          </a:p>
        </p:txBody>
      </p:sp>
      <p:sp>
        <p:nvSpPr>
          <p:cNvPr id="21" name="TextBox 20"/>
          <p:cNvSpPr txBox="1"/>
          <p:nvPr/>
        </p:nvSpPr>
        <p:spPr>
          <a:xfrm>
            <a:off x="3124200" y="6019800"/>
            <a:ext cx="32766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Nhạc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Giáng</a:t>
            </a:r>
            <a:r>
              <a:rPr lang="en-US" sz="2800" dirty="0">
                <a:solidFill>
                  <a:srgbClr val="002060"/>
                </a:solidFill>
                <a:latin typeface="Times New Roman" pitchFamily="18" charset="0"/>
                <a:cs typeface="Times New Roman" pitchFamily="18" charset="0"/>
              </a:rPr>
              <a:t> Son</a:t>
            </a:r>
          </a:p>
        </p:txBody>
      </p:sp>
      <p:pic>
        <p:nvPicPr>
          <p:cNvPr id="23" name="Picture 22" descr="dongho1"/>
          <p:cNvPicPr>
            <a:picLocks noChangeAspect="1" noChangeArrowheads="1"/>
          </p:cNvPicPr>
          <p:nvPr/>
        </p:nvPicPr>
        <p:blipFill>
          <a:blip r:embed="rId7"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112.png">
            <a:hlinkClick r:id="rId8" action="ppaction://hlinksldjump"/>
          </p:cNvPr>
          <p:cNvPicPr>
            <a:picLocks noChangeAspect="1"/>
          </p:cNvPicPr>
          <p:nvPr/>
        </p:nvPicPr>
        <p:blipFill>
          <a:blip r:embed="rId9" cstate="print"/>
          <a:stretch>
            <a:fillRect/>
          </a:stretch>
        </p:blipFill>
        <p:spPr>
          <a:xfrm>
            <a:off x="156117" y="-758283"/>
            <a:ext cx="11418849" cy="3806283"/>
          </a:xfrm>
          <a:prstGeom prst="rect">
            <a:avLst/>
          </a:prstGeom>
        </p:spPr>
      </p:pic>
      <p:sp>
        <p:nvSpPr>
          <p:cNvPr id="5" name="TextBox 4"/>
          <p:cNvSpPr txBox="1"/>
          <p:nvPr/>
        </p:nvSpPr>
        <p:spPr>
          <a:xfrm>
            <a:off x="2875156" y="371630"/>
            <a:ext cx="6463990" cy="1569660"/>
          </a:xfrm>
          <a:prstGeom prst="rect">
            <a:avLst/>
          </a:prstGeom>
          <a:noFill/>
        </p:spPr>
        <p:txBody>
          <a:bodyPr wrap="square" rtlCol="0">
            <a:spAutoFit/>
          </a:bodyPr>
          <a:lstStyle/>
          <a:p>
            <a:pPr algn="ctr"/>
            <a:r>
              <a:rPr lang="en-US" sz="3200" dirty="0" err="1">
                <a:solidFill>
                  <a:schemeClr val="bg2"/>
                </a:solidFill>
                <a:latin typeface="Times New Roman" pitchFamily="18" charset="0"/>
                <a:cs typeface="Times New Roman" pitchFamily="18" charset="0"/>
              </a:rPr>
              <a:t>Văn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bản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Phạm</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Tuyên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và</a:t>
            </a:r>
            <a:r>
              <a:rPr lang="en-US" sz="3200" dirty="0">
                <a:solidFill>
                  <a:schemeClr val="bg2"/>
                </a:solidFill>
                <a:latin typeface="Times New Roman" pitchFamily="18" charset="0"/>
                <a:cs typeface="Times New Roman" pitchFamily="18" charset="0"/>
              </a:rPr>
              <a:t> ca </a:t>
            </a:r>
            <a:r>
              <a:rPr lang="en-US" sz="3200" dirty="0" err="1">
                <a:solidFill>
                  <a:schemeClr val="bg2"/>
                </a:solidFill>
                <a:latin typeface="Times New Roman" pitchFamily="18" charset="0"/>
                <a:cs typeface="Times New Roman" pitchFamily="18" charset="0"/>
              </a:rPr>
              <a:t>khúc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mừng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chiến</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thắng</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được</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ghi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theo</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lời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kể</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lại</a:t>
            </a:r>
            <a:r>
              <a:rPr lang="en-US" sz="3200" dirty="0">
                <a:solidFill>
                  <a:schemeClr val="bg2"/>
                </a:solidFill>
                <a:latin typeface="Times New Roman" pitchFamily="18" charset="0"/>
                <a:cs typeface="Times New Roman" pitchFamily="18" charset="0"/>
              </a:rPr>
              <a:t> </a:t>
            </a:r>
            <a:r>
              <a:rPr lang="en-US" sz="3200" dirty="0" err="1">
                <a:solidFill>
                  <a:schemeClr val="bg2"/>
                </a:solidFill>
                <a:latin typeface="Times New Roman" pitchFamily="18" charset="0"/>
                <a:cs typeface="Times New Roman" pitchFamily="18" charset="0"/>
              </a:rPr>
              <a:t>của</a:t>
            </a:r>
            <a:r>
              <a:rPr lang="en-US" sz="3200" dirty="0">
                <a:solidFill>
                  <a:schemeClr val="bg2"/>
                </a:solidFill>
                <a:latin typeface="Times New Roman" pitchFamily="18" charset="0"/>
                <a:cs typeface="Times New Roman" pitchFamily="18" charset="0"/>
              </a:rPr>
              <a:t> ai?</a:t>
            </a:r>
          </a:p>
        </p:txBody>
      </p:sp>
      <p:pic>
        <p:nvPicPr>
          <p:cNvPr id="28" name="Picture 27" descr="2679d57cccfcefe3eb811ab9b30397c8.png"/>
          <p:cNvPicPr>
            <a:picLocks noChangeAspect="1"/>
          </p:cNvPicPr>
          <p:nvPr/>
        </p:nvPicPr>
        <p:blipFill>
          <a:blip r:embed="rId10" cstate="print"/>
          <a:stretch>
            <a:fillRect/>
          </a:stretch>
        </p:blipFill>
        <p:spPr>
          <a:xfrm>
            <a:off x="1524000" y="2895601"/>
            <a:ext cx="685800" cy="968663"/>
          </a:xfrm>
          <a:prstGeom prst="rect">
            <a:avLst/>
          </a:prstGeom>
        </p:spPr>
      </p:pic>
      <p:pic>
        <p:nvPicPr>
          <p:cNvPr id="29" name="Picture 28" descr="2679d57cccfcefe3eb811ab9b30397c8.png"/>
          <p:cNvPicPr>
            <a:picLocks noChangeAspect="1"/>
          </p:cNvPicPr>
          <p:nvPr/>
        </p:nvPicPr>
        <p:blipFill>
          <a:blip r:embed="rId11" cstate="print"/>
          <a:stretch>
            <a:fillRect/>
          </a:stretch>
        </p:blipFill>
        <p:spPr>
          <a:xfrm>
            <a:off x="1524000" y="3886200"/>
            <a:ext cx="685800" cy="847580"/>
          </a:xfrm>
          <a:prstGeom prst="rect">
            <a:avLst/>
          </a:prstGeom>
        </p:spPr>
      </p:pic>
      <p:pic>
        <p:nvPicPr>
          <p:cNvPr id="30" name="Picture 29" descr="2679d57cccfcefe3eb811ab9b30397c8.png"/>
          <p:cNvPicPr>
            <a:picLocks noChangeAspect="1"/>
          </p:cNvPicPr>
          <p:nvPr/>
        </p:nvPicPr>
        <p:blipFill>
          <a:blip r:embed="rId10" cstate="print"/>
          <a:stretch>
            <a:fillRect/>
          </a:stretch>
        </p:blipFill>
        <p:spPr>
          <a:xfrm>
            <a:off x="1524000" y="4648201"/>
            <a:ext cx="685800" cy="968663"/>
          </a:xfrm>
          <a:prstGeom prst="rect">
            <a:avLst/>
          </a:prstGeom>
        </p:spPr>
      </p:pic>
      <p:pic>
        <p:nvPicPr>
          <p:cNvPr id="31" name="Picture 30" descr="2679d57cccfcefe3eb811ab9b30397c8.png"/>
          <p:cNvPicPr>
            <a:picLocks noChangeAspect="1"/>
          </p:cNvPicPr>
          <p:nvPr/>
        </p:nvPicPr>
        <p:blipFill>
          <a:blip r:embed="rId10" cstate="print"/>
          <a:stretch>
            <a:fillRect/>
          </a:stretch>
        </p:blipFill>
        <p:spPr>
          <a:xfrm>
            <a:off x="1524000" y="5638801"/>
            <a:ext cx="685800" cy="968663"/>
          </a:xfrm>
          <a:prstGeom prst="rect">
            <a:avLst/>
          </a:prstGeom>
        </p:spPr>
      </p:pic>
      <p:pic>
        <p:nvPicPr>
          <p:cNvPr id="33" name="Picture 32" descr="tich.png"/>
          <p:cNvPicPr>
            <a:picLocks noChangeAspect="1"/>
          </p:cNvPicPr>
          <p:nvPr/>
        </p:nvPicPr>
        <p:blipFill>
          <a:blip r:embed="rId12" cstate="print"/>
          <a:stretch>
            <a:fillRect/>
          </a:stretch>
        </p:blipFill>
        <p:spPr>
          <a:xfrm>
            <a:off x="6629400" y="3962400"/>
            <a:ext cx="723900" cy="723900"/>
          </a:xfrm>
          <a:prstGeom prst="rect">
            <a:avLst/>
          </a:prstGeom>
        </p:spPr>
      </p:pic>
      <p:pic>
        <p:nvPicPr>
          <p:cNvPr id="34" name="Picture 33" descr="sai.png"/>
          <p:cNvPicPr>
            <a:picLocks noChangeAspect="1"/>
          </p:cNvPicPr>
          <p:nvPr/>
        </p:nvPicPr>
        <p:blipFill>
          <a:blip r:embed="rId13" cstate="print"/>
          <a:stretch>
            <a:fillRect/>
          </a:stretch>
        </p:blipFill>
        <p:spPr>
          <a:xfrm>
            <a:off x="6629400" y="3276600"/>
            <a:ext cx="533400" cy="533400"/>
          </a:xfrm>
          <a:prstGeom prst="rect">
            <a:avLst/>
          </a:prstGeom>
        </p:spPr>
      </p:pic>
      <p:pic>
        <p:nvPicPr>
          <p:cNvPr id="35" name="Picture 34" descr="sai.png"/>
          <p:cNvPicPr>
            <a:picLocks noChangeAspect="1"/>
          </p:cNvPicPr>
          <p:nvPr/>
        </p:nvPicPr>
        <p:blipFill>
          <a:blip r:embed="rId13" cstate="print"/>
          <a:stretch>
            <a:fillRect/>
          </a:stretch>
        </p:blipFill>
        <p:spPr>
          <a:xfrm>
            <a:off x="6629400" y="5105400"/>
            <a:ext cx="533400" cy="533400"/>
          </a:xfrm>
          <a:prstGeom prst="rect">
            <a:avLst/>
          </a:prstGeom>
        </p:spPr>
      </p:pic>
      <p:pic>
        <p:nvPicPr>
          <p:cNvPr id="36" name="Picture 35" descr="sai.png"/>
          <p:cNvPicPr>
            <a:picLocks noChangeAspect="1"/>
          </p:cNvPicPr>
          <p:nvPr/>
        </p:nvPicPr>
        <p:blipFill>
          <a:blip r:embed="rId13" cstate="print"/>
          <a:stretch>
            <a:fillRect/>
          </a:stretch>
        </p:blipFill>
        <p:spPr>
          <a:xfrm>
            <a:off x="6629400" y="5943600"/>
            <a:ext cx="533400" cy="533400"/>
          </a:xfrm>
          <a:prstGeom prst="rect">
            <a:avLst/>
          </a:prstGeom>
        </p:spPr>
      </p:pic>
      <p:pic>
        <p:nvPicPr>
          <p:cNvPr id="37" name="Picture 36" descr="2679d57cccfcefe3eb811ab9b30397c8.png">
            <a:hlinkClick r:id="rId14" action="ppaction://hlinksldjump"/>
          </p:cNvPr>
          <p:cNvPicPr>
            <a:picLocks noChangeAspect="1"/>
          </p:cNvPicPr>
          <p:nvPr/>
        </p:nvPicPr>
        <p:blipFill>
          <a:blip r:embed="rId15" cstate="print"/>
          <a:stretch>
            <a:fillRect/>
          </a:stretch>
        </p:blipFill>
        <p:spPr>
          <a:xfrm>
            <a:off x="9220200" y="4490158"/>
            <a:ext cx="1676400" cy="2367843"/>
          </a:xfrm>
          <a:prstGeom prst="rect">
            <a:avLst/>
          </a:prstGeom>
        </p:spPr>
      </p:pic>
    </p:spTree>
    <p:extLst>
      <p:ext uri="{BB962C8B-B14F-4D97-AF65-F5344CB8AC3E}">
        <p14:creationId xmlns:p14="http://schemas.microsoft.com/office/powerpoint/2010/main" val="3233485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15000" fill="hold"/>
                                        <p:tgtEl>
                                          <p:spTgt spid="25"/>
                                        </p:tgtEl>
                                        <p:attrNameLst>
                                          <p:attrName>r</p:attrName>
                                        </p:attrNameLst>
                                      </p:cBhvr>
                                    </p:animRot>
                                  </p:childTnLst>
                                </p:cTn>
                              </p:par>
                            </p:childTnLst>
                          </p:cTn>
                        </p:par>
                        <p:par>
                          <p:cTn id="28" fill="hold">
                            <p:stCondLst>
                              <p:cond delay="15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7"/>
                                        </p:tgtEl>
                                        <p:attrNameLst>
                                          <p:attrName>fillcolor</p:attrName>
                                        </p:attrNameLst>
                                      </p:cBhvr>
                                      <p:to>
                                        <a:srgbClr val="3399FF"/>
                                      </p:to>
                                    </p:animClr>
                                    <p:set>
                                      <p:cBhvr>
                                        <p:cTn id="40" dur="2000" fill="hold"/>
                                        <p:tgtEl>
                                          <p:spTgt spid="7"/>
                                        </p:tgtEl>
                                        <p:attrNameLst>
                                          <p:attrName>fill.type</p:attrName>
                                        </p:attrNameLst>
                                      </p:cBhvr>
                                      <p:to>
                                        <p:strVal val="solid"/>
                                      </p:to>
                                    </p:set>
                                    <p:set>
                                      <p:cBhvr>
                                        <p:cTn id="41" dur="20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par>
                                <p:cTn id="42" presetID="1"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2"/>
                                        </p:tgtEl>
                                        <p:attrNameLst>
                                          <p:attrName>fillcolor</p:attrName>
                                        </p:attrNameLst>
                                      </p:cBhvr>
                                      <p:to>
                                        <a:schemeClr val="accent2"/>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1"/>
                                        </p:tgtEl>
                                        <p:attrNameLst>
                                          <p:attrName>fillcolor</p:attrName>
                                        </p:attrNameLst>
                                      </p:cBhvr>
                                      <p:to>
                                        <a:schemeClr val="accent2"/>
                                      </p:to>
                                    </p:animClr>
                                    <p:set>
                                      <p:cBhvr>
                                        <p:cTn id="60" dur="2000" fill="hold"/>
                                        <p:tgtEl>
                                          <p:spTgt spid="11"/>
                                        </p:tgtEl>
                                        <p:attrNameLst>
                                          <p:attrName>fill.type</p:attrName>
                                        </p:attrNameLst>
                                      </p:cBhvr>
                                      <p:to>
                                        <p:strVal val="solid"/>
                                      </p:to>
                                    </p:set>
                                    <p:set>
                                      <p:cBhvr>
                                        <p:cTn id="61" dur="2000" fill="hold"/>
                                        <p:tgtEl>
                                          <p:spTgt spid="11"/>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sai-1.wav"/>
                                        </p:tgtEl>
                                      </p:cMediaNode>
                                    </p:audio>
                                  </p:sub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3"/>
                                        </p:tgtEl>
                                        <p:attrNameLst>
                                          <p:attrName>fillcolor</p:attrName>
                                        </p:attrNameLst>
                                      </p:cBhvr>
                                      <p:to>
                                        <a:schemeClr val="accent2"/>
                                      </p:to>
                                    </p:animClr>
                                    <p:set>
                                      <p:cBhvr>
                                        <p:cTn id="69" dur="2000" fill="hold"/>
                                        <p:tgtEl>
                                          <p:spTgt spid="13"/>
                                        </p:tgtEl>
                                        <p:attrNameLst>
                                          <p:attrName>fill.type</p:attrName>
                                        </p:attrNameLst>
                                      </p:cBhvr>
                                      <p:to>
                                        <p:strVal val="solid"/>
                                      </p:to>
                                    </p:set>
                                    <p:set>
                                      <p:cBhvr>
                                        <p:cTn id="70" dur="2000" fill="hold"/>
                                        <p:tgtEl>
                                          <p:spTgt spid="1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4" name="sai-1.wav"/>
                                        </p:tgtEl>
                                      </p:cMediaNode>
                                    </p:audio>
                                  </p:sub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5" cstate="print"/>
          <a:srcRect/>
          <a:stretch>
            <a:fillRect/>
          </a:stretch>
        </p:blipFill>
        <p:spPr bwMode="auto">
          <a:xfrm>
            <a:off x="9517566" y="4076701"/>
            <a:ext cx="1143000" cy="1075765"/>
          </a:xfrm>
          <a:prstGeom prst="rect">
            <a:avLst/>
          </a:prstGeom>
          <a:noFill/>
          <a:ln w="9525">
            <a:noFill/>
            <a:miter lim="800000"/>
            <a:headEnd/>
            <a:tailEnd/>
          </a:ln>
        </p:spPr>
      </p:pic>
      <p:sp>
        <p:nvSpPr>
          <p:cNvPr id="7" name="Oval 6"/>
          <p:cNvSpPr/>
          <p:nvPr/>
        </p:nvSpPr>
        <p:spPr>
          <a:xfrm>
            <a:off x="921834" y="481662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836234" y="3597424"/>
            <a:ext cx="6475730" cy="914400"/>
          </a:xfrm>
          <a:prstGeom prst="rect">
            <a:avLst/>
          </a:prstGeom>
        </p:spPr>
      </p:pic>
      <p:pic>
        <p:nvPicPr>
          <p:cNvPr id="9" name="Picture 8" descr="1456.png"/>
          <p:cNvPicPr>
            <a:picLocks noChangeAspect="1"/>
          </p:cNvPicPr>
          <p:nvPr/>
        </p:nvPicPr>
        <p:blipFill>
          <a:blip r:embed="rId6" cstate="print"/>
          <a:stretch>
            <a:fillRect/>
          </a:stretch>
        </p:blipFill>
        <p:spPr>
          <a:xfrm>
            <a:off x="1836234" y="4766440"/>
            <a:ext cx="6475730" cy="914400"/>
          </a:xfrm>
          <a:prstGeom prst="rect">
            <a:avLst/>
          </a:prstGeom>
        </p:spPr>
      </p:pic>
      <p:pic>
        <p:nvPicPr>
          <p:cNvPr id="10" name="Picture 9" descr="1456.png"/>
          <p:cNvPicPr>
            <a:picLocks noChangeAspect="1"/>
          </p:cNvPicPr>
          <p:nvPr/>
        </p:nvPicPr>
        <p:blipFill>
          <a:blip r:embed="rId6" cstate="print"/>
          <a:stretch>
            <a:fillRect/>
          </a:stretch>
        </p:blipFill>
        <p:spPr>
          <a:xfrm>
            <a:off x="1836234" y="5824210"/>
            <a:ext cx="6475730" cy="914400"/>
          </a:xfrm>
          <a:prstGeom prst="rect">
            <a:avLst/>
          </a:prstGeom>
        </p:spPr>
      </p:pic>
      <p:sp>
        <p:nvSpPr>
          <p:cNvPr id="11" name="Oval 10"/>
          <p:cNvSpPr/>
          <p:nvPr/>
        </p:nvSpPr>
        <p:spPr>
          <a:xfrm>
            <a:off x="921834" y="3733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982384" y="269259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921834" y="581093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98034" y="4892824"/>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5" name="TextBox 14"/>
          <p:cNvSpPr txBox="1"/>
          <p:nvPr/>
        </p:nvSpPr>
        <p:spPr>
          <a:xfrm>
            <a:off x="998034" y="588713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998034" y="3810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1085460" y="27635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9" name="TextBox 18"/>
          <p:cNvSpPr txBox="1"/>
          <p:nvPr/>
        </p:nvSpPr>
        <p:spPr>
          <a:xfrm>
            <a:off x="1912434" y="3566289"/>
            <a:ext cx="6377080" cy="954107"/>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thắng</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818911" y="4746586"/>
            <a:ext cx="6039578" cy="954107"/>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Quá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ra </a:t>
            </a:r>
            <a:r>
              <a:rPr lang="en-US" sz="2800" dirty="0" err="1">
                <a:solidFill>
                  <a:srgbClr val="002060"/>
                </a:solidFill>
                <a:latin typeface="Times New Roman" pitchFamily="18" charset="0"/>
                <a:cs typeface="Times New Roman" pitchFamily="18" charset="0"/>
              </a:rPr>
              <a:t>đời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thắng</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912434" y="5844063"/>
            <a:ext cx="6039578" cy="954107"/>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Quá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thanh</a:t>
            </a:r>
            <a:endParaRPr lang="en-US" sz="2800" dirty="0">
              <a:solidFill>
                <a:srgbClr val="002060"/>
              </a:solidFill>
              <a:latin typeface="Times New Roman" pitchFamily="18" charset="0"/>
              <a:cs typeface="Times New Roman" pitchFamily="18" charset="0"/>
            </a:endParaRPr>
          </a:p>
        </p:txBody>
      </p:sp>
      <p:pic>
        <p:nvPicPr>
          <p:cNvPr id="23" name="Picture 22" descr="dongho1"/>
          <p:cNvPicPr>
            <a:picLocks noChangeAspect="1" noChangeArrowheads="1"/>
          </p:cNvPicPr>
          <p:nvPr/>
        </p:nvPicPr>
        <p:blipFill>
          <a:blip r:embed="rId7" cstate="print"/>
          <a:srcRect/>
          <a:stretch>
            <a:fillRect/>
          </a:stretch>
        </p:blipFill>
        <p:spPr bwMode="auto">
          <a:xfrm>
            <a:off x="9212766" y="3619501"/>
            <a:ext cx="1752600" cy="1768573"/>
          </a:xfrm>
          <a:prstGeom prst="rect">
            <a:avLst/>
          </a:prstGeom>
          <a:noFill/>
        </p:spPr>
      </p:pic>
      <p:sp>
        <p:nvSpPr>
          <p:cNvPr id="24" name="Cloud 23"/>
          <p:cNvSpPr/>
          <p:nvPr/>
        </p:nvSpPr>
        <p:spPr>
          <a:xfrm>
            <a:off x="10355766" y="27813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112.png">
            <a:hlinkClick r:id="rId8" action="ppaction://hlinksldjump"/>
          </p:cNvPr>
          <p:cNvPicPr>
            <a:picLocks noChangeAspect="1"/>
          </p:cNvPicPr>
          <p:nvPr/>
        </p:nvPicPr>
        <p:blipFill>
          <a:blip r:embed="rId9" cstate="print"/>
          <a:stretch>
            <a:fillRect/>
          </a:stretch>
        </p:blipFill>
        <p:spPr>
          <a:xfrm>
            <a:off x="-289932" y="-646771"/>
            <a:ext cx="12481932" cy="3847171"/>
          </a:xfrm>
          <a:prstGeom prst="rect">
            <a:avLst/>
          </a:prstGeom>
        </p:spPr>
      </p:pic>
      <p:sp>
        <p:nvSpPr>
          <p:cNvPr id="5" name="TextBox 4"/>
          <p:cNvSpPr txBox="1"/>
          <p:nvPr/>
        </p:nvSpPr>
        <p:spPr>
          <a:xfrm>
            <a:off x="2133600" y="657761"/>
            <a:ext cx="8391293" cy="1323439"/>
          </a:xfrm>
          <a:prstGeom prst="rect">
            <a:avLst/>
          </a:prstGeom>
          <a:noFill/>
        </p:spPr>
        <p:txBody>
          <a:bodyPr wrap="square" rtlCol="0">
            <a:spAutoFit/>
          </a:bodyPr>
          <a:lstStyle/>
          <a:p>
            <a:pPr algn="ctr"/>
            <a:r>
              <a:rPr lang="en-US" sz="4000" dirty="0" err="1">
                <a:solidFill>
                  <a:schemeClr val="bg2"/>
                </a:solidFill>
                <a:latin typeface="Times New Roman" pitchFamily="18" charset="0"/>
                <a:cs typeface="Times New Roman" pitchFamily="18" charset="0"/>
              </a:rPr>
              <a:t>Văn</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bản</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Phạm</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Tuyên</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và</a:t>
            </a:r>
            <a:r>
              <a:rPr lang="en-US" sz="4000" dirty="0">
                <a:solidFill>
                  <a:schemeClr val="bg2"/>
                </a:solidFill>
                <a:latin typeface="Times New Roman" pitchFamily="18" charset="0"/>
                <a:cs typeface="Times New Roman" pitchFamily="18" charset="0"/>
              </a:rPr>
              <a:t> ca </a:t>
            </a:r>
            <a:r>
              <a:rPr lang="en-US" sz="4000" dirty="0" err="1">
                <a:solidFill>
                  <a:schemeClr val="bg2"/>
                </a:solidFill>
                <a:latin typeface="Times New Roman" pitchFamily="18" charset="0"/>
                <a:cs typeface="Times New Roman" pitchFamily="18" charset="0"/>
              </a:rPr>
              <a:t>khúc</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mừng</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chiến</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thắng</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thuật</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lại</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sự</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kiện</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gì</a:t>
            </a:r>
            <a:r>
              <a:rPr lang="en-US" sz="4000" dirty="0">
                <a:solidFill>
                  <a:schemeClr val="bg2"/>
                </a:solidFill>
                <a:latin typeface="Times New Roman" pitchFamily="18" charset="0"/>
                <a:cs typeface="Times New Roman" pitchFamily="18" charset="0"/>
              </a:rPr>
              <a:t>?</a:t>
            </a:r>
          </a:p>
        </p:txBody>
      </p:sp>
      <p:pic>
        <p:nvPicPr>
          <p:cNvPr id="28" name="Picture 27" descr="2.png"/>
          <p:cNvPicPr>
            <a:picLocks noChangeAspect="1"/>
          </p:cNvPicPr>
          <p:nvPr/>
        </p:nvPicPr>
        <p:blipFill>
          <a:blip r:embed="rId10" cstate="print"/>
          <a:stretch>
            <a:fillRect/>
          </a:stretch>
        </p:blipFill>
        <p:spPr>
          <a:xfrm>
            <a:off x="144184" y="2311598"/>
            <a:ext cx="990600" cy="990600"/>
          </a:xfrm>
          <a:prstGeom prst="rect">
            <a:avLst/>
          </a:prstGeom>
        </p:spPr>
      </p:pic>
      <p:pic>
        <p:nvPicPr>
          <p:cNvPr id="29" name="Picture 28" descr="2.png"/>
          <p:cNvPicPr>
            <a:picLocks noChangeAspect="1"/>
          </p:cNvPicPr>
          <p:nvPr/>
        </p:nvPicPr>
        <p:blipFill>
          <a:blip r:embed="rId10" cstate="print"/>
          <a:stretch>
            <a:fillRect/>
          </a:stretch>
        </p:blipFill>
        <p:spPr>
          <a:xfrm>
            <a:off x="83634" y="3429000"/>
            <a:ext cx="990600" cy="990600"/>
          </a:xfrm>
          <a:prstGeom prst="rect">
            <a:avLst/>
          </a:prstGeom>
        </p:spPr>
      </p:pic>
      <p:pic>
        <p:nvPicPr>
          <p:cNvPr id="30" name="Picture 29" descr="2.png"/>
          <p:cNvPicPr>
            <a:picLocks noChangeAspect="1"/>
          </p:cNvPicPr>
          <p:nvPr/>
        </p:nvPicPr>
        <p:blipFill>
          <a:blip r:embed="rId10" cstate="print"/>
          <a:stretch>
            <a:fillRect/>
          </a:stretch>
        </p:blipFill>
        <p:spPr>
          <a:xfrm>
            <a:off x="83634" y="4511824"/>
            <a:ext cx="990600" cy="990600"/>
          </a:xfrm>
          <a:prstGeom prst="rect">
            <a:avLst/>
          </a:prstGeom>
        </p:spPr>
      </p:pic>
      <p:pic>
        <p:nvPicPr>
          <p:cNvPr id="31" name="Picture 30" descr="2.png"/>
          <p:cNvPicPr>
            <a:picLocks noChangeAspect="1"/>
          </p:cNvPicPr>
          <p:nvPr/>
        </p:nvPicPr>
        <p:blipFill>
          <a:blip r:embed="rId10" cstate="print"/>
          <a:stretch>
            <a:fillRect/>
          </a:stretch>
        </p:blipFill>
        <p:spPr>
          <a:xfrm>
            <a:off x="83634" y="5734739"/>
            <a:ext cx="990600" cy="990600"/>
          </a:xfrm>
          <a:prstGeom prst="rect">
            <a:avLst/>
          </a:prstGeom>
        </p:spPr>
      </p:pic>
      <p:pic>
        <p:nvPicPr>
          <p:cNvPr id="32" name="Picture 31" descr="tich.png"/>
          <p:cNvPicPr>
            <a:picLocks noChangeAspect="1"/>
          </p:cNvPicPr>
          <p:nvPr/>
        </p:nvPicPr>
        <p:blipFill>
          <a:blip r:embed="rId11" cstate="print"/>
          <a:stretch>
            <a:fillRect/>
          </a:stretch>
        </p:blipFill>
        <p:spPr>
          <a:xfrm>
            <a:off x="8389190" y="4720835"/>
            <a:ext cx="723900" cy="723900"/>
          </a:xfrm>
          <a:prstGeom prst="rect">
            <a:avLst/>
          </a:prstGeom>
        </p:spPr>
      </p:pic>
      <p:pic>
        <p:nvPicPr>
          <p:cNvPr id="33" name="Picture 32" descr="sai.png"/>
          <p:cNvPicPr>
            <a:picLocks noChangeAspect="1"/>
          </p:cNvPicPr>
          <p:nvPr/>
        </p:nvPicPr>
        <p:blipFill>
          <a:blip r:embed="rId12" cstate="print"/>
          <a:stretch>
            <a:fillRect/>
          </a:stretch>
        </p:blipFill>
        <p:spPr>
          <a:xfrm>
            <a:off x="8495665" y="2598812"/>
            <a:ext cx="533400" cy="533400"/>
          </a:xfrm>
          <a:prstGeom prst="rect">
            <a:avLst/>
          </a:prstGeom>
        </p:spPr>
      </p:pic>
      <p:pic>
        <p:nvPicPr>
          <p:cNvPr id="34" name="Picture 33" descr="sai.png"/>
          <p:cNvPicPr>
            <a:picLocks noChangeAspect="1"/>
          </p:cNvPicPr>
          <p:nvPr/>
        </p:nvPicPr>
        <p:blipFill>
          <a:blip r:embed="rId12" cstate="print"/>
          <a:stretch>
            <a:fillRect/>
          </a:stretch>
        </p:blipFill>
        <p:spPr>
          <a:xfrm>
            <a:off x="8471163" y="3660470"/>
            <a:ext cx="533400" cy="533400"/>
          </a:xfrm>
          <a:prstGeom prst="rect">
            <a:avLst/>
          </a:prstGeom>
        </p:spPr>
      </p:pic>
      <p:pic>
        <p:nvPicPr>
          <p:cNvPr id="35" name="Picture 34" descr="sai.png"/>
          <p:cNvPicPr>
            <a:picLocks noChangeAspect="1"/>
          </p:cNvPicPr>
          <p:nvPr/>
        </p:nvPicPr>
        <p:blipFill>
          <a:blip r:embed="rId12" cstate="print"/>
          <a:stretch>
            <a:fillRect/>
          </a:stretch>
        </p:blipFill>
        <p:spPr>
          <a:xfrm>
            <a:off x="8495665" y="5928260"/>
            <a:ext cx="533400" cy="533400"/>
          </a:xfrm>
          <a:prstGeom prst="rect">
            <a:avLst/>
          </a:prstGeom>
        </p:spPr>
      </p:pic>
      <p:pic>
        <p:nvPicPr>
          <p:cNvPr id="36" name="Picture 35" descr="2.png">
            <a:hlinkClick r:id="rId13" action="ppaction://hlinksldjump"/>
          </p:cNvPr>
          <p:cNvPicPr>
            <a:picLocks noChangeAspect="1"/>
          </p:cNvPicPr>
          <p:nvPr/>
        </p:nvPicPr>
        <p:blipFill>
          <a:blip r:embed="rId10" cstate="print"/>
          <a:stretch>
            <a:fillRect/>
          </a:stretch>
        </p:blipFill>
        <p:spPr>
          <a:xfrm>
            <a:off x="10660566" y="5295900"/>
            <a:ext cx="1447800" cy="1447800"/>
          </a:xfrm>
          <a:prstGeom prst="rect">
            <a:avLst/>
          </a:prstGeom>
        </p:spPr>
      </p:pic>
      <p:pic>
        <p:nvPicPr>
          <p:cNvPr id="6" name="Picture 5" descr="1456.png"/>
          <p:cNvPicPr>
            <a:picLocks noChangeAspect="1"/>
          </p:cNvPicPr>
          <p:nvPr/>
        </p:nvPicPr>
        <p:blipFill>
          <a:blip r:embed="rId6" cstate="print"/>
          <a:stretch>
            <a:fillRect/>
          </a:stretch>
        </p:blipFill>
        <p:spPr>
          <a:xfrm>
            <a:off x="1813784" y="2495551"/>
            <a:ext cx="6475730" cy="914400"/>
          </a:xfrm>
          <a:prstGeom prst="rect">
            <a:avLst/>
          </a:prstGeom>
        </p:spPr>
      </p:pic>
      <p:sp>
        <p:nvSpPr>
          <p:cNvPr id="18" name="TextBox 17"/>
          <p:cNvSpPr txBox="1"/>
          <p:nvPr/>
        </p:nvSpPr>
        <p:spPr>
          <a:xfrm>
            <a:off x="1836234" y="2479794"/>
            <a:ext cx="6453280" cy="954107"/>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thắng</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34894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15000" fill="hold"/>
                                        <p:tgtEl>
                                          <p:spTgt spid="25"/>
                                        </p:tgtEl>
                                        <p:attrNameLst>
                                          <p:attrName>r</p:attrName>
                                        </p:attrNameLst>
                                      </p:cBhvr>
                                    </p:animRot>
                                  </p:childTnLst>
                                </p:cTn>
                              </p:par>
                            </p:childTnLst>
                          </p:cTn>
                        </p:par>
                        <p:par>
                          <p:cTn id="28" fill="hold">
                            <p:stCondLst>
                              <p:cond delay="15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7"/>
                                        </p:tgtEl>
                                        <p:attrNameLst>
                                          <p:attrName>fillcolor</p:attrName>
                                        </p:attrNameLst>
                                      </p:cBhvr>
                                      <p:to>
                                        <a:srgbClr val="3399FF"/>
                                      </p:to>
                                    </p:animClr>
                                    <p:set>
                                      <p:cBhvr>
                                        <p:cTn id="42" dur="2000" fill="hold"/>
                                        <p:tgtEl>
                                          <p:spTgt spid="7"/>
                                        </p:tgtEl>
                                        <p:attrNameLst>
                                          <p:attrName>fill.type</p:attrName>
                                        </p:attrNameLst>
                                      </p:cBhvr>
                                      <p:to>
                                        <p:strVal val="solid"/>
                                      </p:to>
                                    </p:set>
                                    <p:set>
                                      <p:cBhvr>
                                        <p:cTn id="43" dur="200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voltage.wav"/>
                                        </p:tgtEl>
                                      </p:cMediaNode>
                                    </p:audio>
                                  </p:sub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2"/>
                                        </p:tgtEl>
                                        <p:attrNameLst>
                                          <p:attrName>fillcolor</p:attrName>
                                        </p:attrNameLst>
                                      </p:cBhvr>
                                      <p:to>
                                        <a:schemeClr val="accent2"/>
                                      </p:to>
                                    </p:animClr>
                                    <p:set>
                                      <p:cBhvr>
                                        <p:cTn id="53" dur="2000" fill="hold"/>
                                        <p:tgtEl>
                                          <p:spTgt spid="12"/>
                                        </p:tgtEl>
                                        <p:attrNameLst>
                                          <p:attrName>fill.type</p:attrName>
                                        </p:attrNameLst>
                                      </p:cBhvr>
                                      <p:to>
                                        <p:strVal val="solid"/>
                                      </p:to>
                                    </p:set>
                                    <p:set>
                                      <p:cBhvr>
                                        <p:cTn id="54" dur="2000" fill="hold"/>
                                        <p:tgtEl>
                                          <p:spTgt spid="12"/>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1"/>
                                        </p:tgtEl>
                                        <p:attrNameLst>
                                          <p:attrName>fillcolor</p:attrName>
                                        </p:attrNameLst>
                                      </p:cBhvr>
                                      <p:to>
                                        <a:schemeClr val="accent2"/>
                                      </p:to>
                                    </p:animClr>
                                    <p:set>
                                      <p:cBhvr>
                                        <p:cTn id="62" dur="2000" fill="hold"/>
                                        <p:tgtEl>
                                          <p:spTgt spid="11"/>
                                        </p:tgtEl>
                                        <p:attrNameLst>
                                          <p:attrName>fill.type</p:attrName>
                                        </p:attrNameLst>
                                      </p:cBhvr>
                                      <p:to>
                                        <p:strVal val="solid"/>
                                      </p:to>
                                    </p:set>
                                    <p:set>
                                      <p:cBhvr>
                                        <p:cTn id="63" dur="2000" fill="hold"/>
                                        <p:tgtEl>
                                          <p:spTgt spid="11"/>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3"/>
                                        </p:tgtEl>
                                        <p:attrNameLst>
                                          <p:attrName>fillcolor</p:attrName>
                                        </p:attrNameLst>
                                      </p:cBhvr>
                                      <p:to>
                                        <a:schemeClr val="accent2"/>
                                      </p:to>
                                    </p:animClr>
                                    <p:set>
                                      <p:cBhvr>
                                        <p:cTn id="71" dur="2000" fill="hold"/>
                                        <p:tgtEl>
                                          <p:spTgt spid="13"/>
                                        </p:tgtEl>
                                        <p:attrNameLst>
                                          <p:attrName>fill.type</p:attrName>
                                        </p:attrNameLst>
                                      </p:cBhvr>
                                      <p:to>
                                        <p:strVal val="solid"/>
                                      </p:to>
                                    </p:set>
                                    <p:set>
                                      <p:cBhvr>
                                        <p:cTn id="72" dur="2000" fill="hold"/>
                                        <p:tgtEl>
                                          <p:spTgt spid="13"/>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5"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2209800" y="3200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4114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3124200" y="3352800"/>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2010</a:t>
            </a:r>
          </a:p>
        </p:txBody>
      </p:sp>
      <p:sp>
        <p:nvSpPr>
          <p:cNvPr id="19" name="TextBox 18"/>
          <p:cNvSpPr txBox="1"/>
          <p:nvPr/>
        </p:nvSpPr>
        <p:spPr>
          <a:xfrm>
            <a:off x="3124200" y="4191000"/>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2011</a:t>
            </a:r>
          </a:p>
        </p:txBody>
      </p:sp>
      <p:sp>
        <p:nvSpPr>
          <p:cNvPr id="20" name="TextBox 19"/>
          <p:cNvSpPr txBox="1"/>
          <p:nvPr/>
        </p:nvSpPr>
        <p:spPr>
          <a:xfrm>
            <a:off x="3124200" y="5105400"/>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2012</a:t>
            </a:r>
          </a:p>
        </p:txBody>
      </p:sp>
      <p:sp>
        <p:nvSpPr>
          <p:cNvPr id="21" name="TextBox 20"/>
          <p:cNvSpPr txBox="1"/>
          <p:nvPr/>
        </p:nvSpPr>
        <p:spPr>
          <a:xfrm>
            <a:off x="3124200" y="6019800"/>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2013</a:t>
            </a:r>
          </a:p>
        </p:txBody>
      </p:sp>
      <p:pic>
        <p:nvPicPr>
          <p:cNvPr id="22" name="Picture 24" descr="CHAY XE DAP"/>
          <p:cNvPicPr>
            <a:picLocks noChangeAspect="1" noChangeArrowheads="1"/>
          </p:cNvPicPr>
          <p:nvPr/>
        </p:nvPicPr>
        <p:blipFill>
          <a:blip r:embed="rId7" cstate="print"/>
          <a:srcRect/>
          <a:stretch>
            <a:fillRect/>
          </a:stretch>
        </p:blipFill>
        <p:spPr bwMode="auto">
          <a:xfrm>
            <a:off x="8410863" y="5455216"/>
            <a:ext cx="525371" cy="458774"/>
          </a:xfrm>
          <a:prstGeom prst="rect">
            <a:avLst/>
          </a:prstGeom>
          <a:noFill/>
        </p:spPr>
      </p:pic>
      <p:pic>
        <p:nvPicPr>
          <p:cNvPr id="23" name="Picture 22" descr="dongho1"/>
          <p:cNvPicPr>
            <a:picLocks noChangeAspect="1" noChangeArrowheads="1"/>
          </p:cNvPicPr>
          <p:nvPr/>
        </p:nvPicPr>
        <p:blipFill>
          <a:blip r:embed="rId8"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112.png">
            <a:hlinkClick r:id="rId9" action="ppaction://hlinksldjump"/>
          </p:cNvPr>
          <p:cNvPicPr>
            <a:picLocks noChangeAspect="1"/>
          </p:cNvPicPr>
          <p:nvPr/>
        </p:nvPicPr>
        <p:blipFill>
          <a:blip r:embed="rId10" cstate="print"/>
          <a:stretch>
            <a:fillRect/>
          </a:stretch>
        </p:blipFill>
        <p:spPr>
          <a:xfrm>
            <a:off x="-334537" y="-936702"/>
            <a:ext cx="11797991" cy="4060902"/>
          </a:xfrm>
          <a:prstGeom prst="rect">
            <a:avLst/>
          </a:prstGeom>
        </p:spPr>
      </p:pic>
      <p:sp>
        <p:nvSpPr>
          <p:cNvPr id="5" name="TextBox 4"/>
          <p:cNvSpPr txBox="1"/>
          <p:nvPr/>
        </p:nvSpPr>
        <p:spPr>
          <a:xfrm>
            <a:off x="2309231" y="539506"/>
            <a:ext cx="7573537" cy="1169551"/>
          </a:xfrm>
          <a:prstGeom prst="rect">
            <a:avLst/>
          </a:prstGeom>
          <a:noFill/>
        </p:spPr>
        <p:txBody>
          <a:bodyPr wrap="square" rtlCol="0">
            <a:spAutoFit/>
          </a:bodyPr>
          <a:lstStyle/>
          <a:p>
            <a:pPr algn="ctr"/>
            <a:r>
              <a:rPr lang="en-US" sz="3500" dirty="0" err="1">
                <a:solidFill>
                  <a:schemeClr val="bg2"/>
                </a:solidFill>
                <a:latin typeface="Times New Roman" pitchFamily="18" charset="0"/>
                <a:cs typeface="Times New Roman" pitchFamily="18" charset="0"/>
              </a:rPr>
              <a:t>Văn</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bản</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Phạm</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Tuyên</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và</a:t>
            </a:r>
            <a:r>
              <a:rPr lang="en-US" sz="3500" dirty="0">
                <a:solidFill>
                  <a:schemeClr val="bg2"/>
                </a:solidFill>
                <a:latin typeface="Times New Roman" pitchFamily="18" charset="0"/>
                <a:cs typeface="Times New Roman" pitchFamily="18" charset="0"/>
              </a:rPr>
              <a:t> ca </a:t>
            </a:r>
            <a:r>
              <a:rPr lang="en-US" sz="3500" dirty="0" err="1">
                <a:solidFill>
                  <a:schemeClr val="bg2"/>
                </a:solidFill>
                <a:latin typeface="Times New Roman" pitchFamily="18" charset="0"/>
                <a:cs typeface="Times New Roman" pitchFamily="18" charset="0"/>
              </a:rPr>
              <a:t>khúc</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mừng</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chiến</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thắng</a:t>
            </a:r>
            <a:r>
              <a:rPr lang="en-US" sz="3500" dirty="0">
                <a:solidFill>
                  <a:schemeClr val="bg2"/>
                </a:solidFill>
                <a:latin typeface="Times New Roman" pitchFamily="18" charset="0"/>
                <a:cs typeface="Times New Roman" pitchFamily="18" charset="0"/>
              </a:rPr>
              <a:t>” ra </a:t>
            </a:r>
            <a:r>
              <a:rPr lang="en-US" sz="3500" dirty="0" err="1">
                <a:solidFill>
                  <a:schemeClr val="bg2"/>
                </a:solidFill>
                <a:latin typeface="Times New Roman" pitchFamily="18" charset="0"/>
                <a:cs typeface="Times New Roman" pitchFamily="18" charset="0"/>
              </a:rPr>
              <a:t>đời</a:t>
            </a:r>
            <a:r>
              <a:rPr lang="en-US" sz="3500" dirty="0">
                <a:solidFill>
                  <a:schemeClr val="bg2"/>
                </a:solidFill>
                <a:latin typeface="Times New Roman" pitchFamily="18" charset="0"/>
                <a:cs typeface="Times New Roman" pitchFamily="18" charset="0"/>
              </a:rPr>
              <a:t> </a:t>
            </a:r>
            <a:r>
              <a:rPr lang="en-US" sz="3500" dirty="0" err="1">
                <a:solidFill>
                  <a:schemeClr val="bg2"/>
                </a:solidFill>
                <a:latin typeface="Times New Roman" pitchFamily="18" charset="0"/>
                <a:cs typeface="Times New Roman" pitchFamily="18" charset="0"/>
              </a:rPr>
              <a:t>năm</a:t>
            </a:r>
            <a:r>
              <a:rPr lang="en-US" sz="3500" dirty="0">
                <a:solidFill>
                  <a:schemeClr val="bg2"/>
                </a:solidFill>
                <a:latin typeface="Times New Roman" pitchFamily="18" charset="0"/>
                <a:cs typeface="Times New Roman" pitchFamily="18" charset="0"/>
              </a:rPr>
              <a:t> bao </a:t>
            </a:r>
            <a:r>
              <a:rPr lang="en-US" sz="3500" dirty="0" err="1">
                <a:solidFill>
                  <a:schemeClr val="bg2"/>
                </a:solidFill>
                <a:latin typeface="Times New Roman" pitchFamily="18" charset="0"/>
                <a:cs typeface="Times New Roman" pitchFamily="18" charset="0"/>
              </a:rPr>
              <a:t>nhiêu</a:t>
            </a:r>
            <a:r>
              <a:rPr lang="en-US" sz="3500" dirty="0">
                <a:solidFill>
                  <a:schemeClr val="bg2"/>
                </a:solidFill>
                <a:latin typeface="Times New Roman" pitchFamily="18" charset="0"/>
                <a:cs typeface="Times New Roman" pitchFamily="18" charset="0"/>
              </a:rPr>
              <a:t>?</a:t>
            </a:r>
          </a:p>
        </p:txBody>
      </p:sp>
      <p:pic>
        <p:nvPicPr>
          <p:cNvPr id="28" name="Picture 27" descr="1.png"/>
          <p:cNvPicPr>
            <a:picLocks noChangeAspect="1"/>
          </p:cNvPicPr>
          <p:nvPr/>
        </p:nvPicPr>
        <p:blipFill>
          <a:blip r:embed="rId11" cstate="print"/>
          <a:stretch>
            <a:fillRect/>
          </a:stretch>
        </p:blipFill>
        <p:spPr>
          <a:xfrm>
            <a:off x="1295400" y="2514601"/>
            <a:ext cx="990600" cy="1199039"/>
          </a:xfrm>
          <a:prstGeom prst="rect">
            <a:avLst/>
          </a:prstGeom>
        </p:spPr>
      </p:pic>
      <p:pic>
        <p:nvPicPr>
          <p:cNvPr id="29" name="Picture 28" descr="1.png"/>
          <p:cNvPicPr>
            <a:picLocks noChangeAspect="1"/>
          </p:cNvPicPr>
          <p:nvPr/>
        </p:nvPicPr>
        <p:blipFill>
          <a:blip r:embed="rId11" cstate="print"/>
          <a:stretch>
            <a:fillRect/>
          </a:stretch>
        </p:blipFill>
        <p:spPr>
          <a:xfrm>
            <a:off x="1295400" y="3581401"/>
            <a:ext cx="990600" cy="1199039"/>
          </a:xfrm>
          <a:prstGeom prst="rect">
            <a:avLst/>
          </a:prstGeom>
        </p:spPr>
      </p:pic>
      <p:pic>
        <p:nvPicPr>
          <p:cNvPr id="30" name="Picture 29" descr="1.png"/>
          <p:cNvPicPr>
            <a:picLocks noChangeAspect="1"/>
          </p:cNvPicPr>
          <p:nvPr/>
        </p:nvPicPr>
        <p:blipFill>
          <a:blip r:embed="rId11" cstate="print"/>
          <a:stretch>
            <a:fillRect/>
          </a:stretch>
        </p:blipFill>
        <p:spPr>
          <a:xfrm>
            <a:off x="1295400" y="4648201"/>
            <a:ext cx="990600" cy="1199039"/>
          </a:xfrm>
          <a:prstGeom prst="rect">
            <a:avLst/>
          </a:prstGeom>
        </p:spPr>
      </p:pic>
      <p:pic>
        <p:nvPicPr>
          <p:cNvPr id="31" name="Picture 30" descr="1.png"/>
          <p:cNvPicPr>
            <a:picLocks noChangeAspect="1"/>
          </p:cNvPicPr>
          <p:nvPr/>
        </p:nvPicPr>
        <p:blipFill>
          <a:blip r:embed="rId11" cstate="print"/>
          <a:stretch>
            <a:fillRect/>
          </a:stretch>
        </p:blipFill>
        <p:spPr>
          <a:xfrm>
            <a:off x="1295400" y="5658962"/>
            <a:ext cx="990600" cy="1199039"/>
          </a:xfrm>
          <a:prstGeom prst="rect">
            <a:avLst/>
          </a:prstGeom>
        </p:spPr>
      </p:pic>
      <p:pic>
        <p:nvPicPr>
          <p:cNvPr id="32" name="Picture 31" descr="1.png">
            <a:hlinkClick r:id="rId12" action="ppaction://hlinksldjump"/>
          </p:cNvPr>
          <p:cNvPicPr>
            <a:picLocks noChangeAspect="1"/>
          </p:cNvPicPr>
          <p:nvPr/>
        </p:nvPicPr>
        <p:blipFill>
          <a:blip r:embed="rId11" cstate="print"/>
          <a:stretch>
            <a:fillRect/>
          </a:stretch>
        </p:blipFill>
        <p:spPr>
          <a:xfrm>
            <a:off x="9296400" y="4828857"/>
            <a:ext cx="1676400" cy="2029143"/>
          </a:xfrm>
          <a:prstGeom prst="rect">
            <a:avLst/>
          </a:prstGeom>
        </p:spPr>
      </p:pic>
      <p:pic>
        <p:nvPicPr>
          <p:cNvPr id="33" name="Picture 32" descr="tich.png"/>
          <p:cNvPicPr>
            <a:picLocks noChangeAspect="1"/>
          </p:cNvPicPr>
          <p:nvPr/>
        </p:nvPicPr>
        <p:blipFill>
          <a:blip r:embed="rId13" cstate="print"/>
          <a:stretch>
            <a:fillRect/>
          </a:stretch>
        </p:blipFill>
        <p:spPr>
          <a:xfrm>
            <a:off x="6553200" y="5867400"/>
            <a:ext cx="723900" cy="723900"/>
          </a:xfrm>
          <a:prstGeom prst="rect">
            <a:avLst/>
          </a:prstGeom>
        </p:spPr>
      </p:pic>
      <p:pic>
        <p:nvPicPr>
          <p:cNvPr id="34" name="Picture 33" descr="sai.png"/>
          <p:cNvPicPr>
            <a:picLocks noChangeAspect="1"/>
          </p:cNvPicPr>
          <p:nvPr/>
        </p:nvPicPr>
        <p:blipFill>
          <a:blip r:embed="rId14" cstate="print"/>
          <a:stretch>
            <a:fillRect/>
          </a:stretch>
        </p:blipFill>
        <p:spPr>
          <a:xfrm>
            <a:off x="6553200" y="3276600"/>
            <a:ext cx="533400" cy="533400"/>
          </a:xfrm>
          <a:prstGeom prst="rect">
            <a:avLst/>
          </a:prstGeom>
        </p:spPr>
      </p:pic>
      <p:pic>
        <p:nvPicPr>
          <p:cNvPr id="35" name="Picture 34" descr="sai.png"/>
          <p:cNvPicPr>
            <a:picLocks noChangeAspect="1"/>
          </p:cNvPicPr>
          <p:nvPr/>
        </p:nvPicPr>
        <p:blipFill>
          <a:blip r:embed="rId14" cstate="print"/>
          <a:stretch>
            <a:fillRect/>
          </a:stretch>
        </p:blipFill>
        <p:spPr>
          <a:xfrm>
            <a:off x="6553200" y="4191000"/>
            <a:ext cx="533400" cy="533400"/>
          </a:xfrm>
          <a:prstGeom prst="rect">
            <a:avLst/>
          </a:prstGeom>
        </p:spPr>
      </p:pic>
      <p:pic>
        <p:nvPicPr>
          <p:cNvPr id="36" name="Picture 35" descr="sai.png"/>
          <p:cNvPicPr>
            <a:picLocks noChangeAspect="1"/>
          </p:cNvPicPr>
          <p:nvPr/>
        </p:nvPicPr>
        <p:blipFill>
          <a:blip r:embed="rId14" cstate="print"/>
          <a:stretch>
            <a:fillRect/>
          </a:stretch>
        </p:blipFill>
        <p:spPr>
          <a:xfrm>
            <a:off x="6553200" y="5181600"/>
            <a:ext cx="533400" cy="533400"/>
          </a:xfrm>
          <a:prstGeom prst="rect">
            <a:avLst/>
          </a:prstGeom>
        </p:spPr>
      </p:pic>
    </p:spTree>
    <p:extLst>
      <p:ext uri="{BB962C8B-B14F-4D97-AF65-F5344CB8AC3E}">
        <p14:creationId xmlns:p14="http://schemas.microsoft.com/office/powerpoint/2010/main" val="1333798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15000" fill="hold"/>
                                        <p:tgtEl>
                                          <p:spTgt spid="25"/>
                                        </p:tgtEl>
                                        <p:attrNameLst>
                                          <p:attrName>r</p:attrName>
                                        </p:attrNameLst>
                                      </p:cBhvr>
                                    </p:animRot>
                                  </p:childTnLst>
                                </p:cTn>
                              </p:par>
                            </p:childTnLst>
                          </p:cTn>
                        </p:par>
                        <p:par>
                          <p:cTn id="28" fill="hold">
                            <p:stCondLst>
                              <p:cond delay="15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7"/>
                                        </p:tgtEl>
                                        <p:attrNameLst>
                                          <p:attrName>fillcolor</p:attrName>
                                        </p:attrNameLst>
                                      </p:cBhvr>
                                      <p:to>
                                        <a:srgbClr val="3399FF"/>
                                      </p:to>
                                    </p:animClr>
                                    <p:set>
                                      <p:cBhvr>
                                        <p:cTn id="42" dur="2000" fill="hold"/>
                                        <p:tgtEl>
                                          <p:spTgt spid="7"/>
                                        </p:tgtEl>
                                        <p:attrNameLst>
                                          <p:attrName>fill.type</p:attrName>
                                        </p:attrNameLst>
                                      </p:cBhvr>
                                      <p:to>
                                        <p:strVal val="solid"/>
                                      </p:to>
                                    </p:set>
                                    <p:set>
                                      <p:cBhvr>
                                        <p:cTn id="43" dur="200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voltage.wav"/>
                                        </p:tgtEl>
                                      </p:cMediaNode>
                                    </p:audio>
                                  </p:subTnLst>
                                </p:cTn>
                              </p:par>
                              <p:par>
                                <p:cTn id="44" presetID="1"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2"/>
                                        </p:tgtEl>
                                        <p:attrNameLst>
                                          <p:attrName>fillcolor</p:attrName>
                                        </p:attrNameLst>
                                      </p:cBhvr>
                                      <p:to>
                                        <a:schemeClr val="accent2"/>
                                      </p:to>
                                    </p:animClr>
                                    <p:set>
                                      <p:cBhvr>
                                        <p:cTn id="53" dur="2000" fill="hold"/>
                                        <p:tgtEl>
                                          <p:spTgt spid="12"/>
                                        </p:tgtEl>
                                        <p:attrNameLst>
                                          <p:attrName>fill.type</p:attrName>
                                        </p:attrNameLst>
                                      </p:cBhvr>
                                      <p:to>
                                        <p:strVal val="solid"/>
                                      </p:to>
                                    </p:set>
                                    <p:set>
                                      <p:cBhvr>
                                        <p:cTn id="54" dur="2000" fill="hold"/>
                                        <p:tgtEl>
                                          <p:spTgt spid="12"/>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1"/>
                                        </p:tgtEl>
                                        <p:attrNameLst>
                                          <p:attrName>fillcolor</p:attrName>
                                        </p:attrNameLst>
                                      </p:cBhvr>
                                      <p:to>
                                        <a:schemeClr val="accent2"/>
                                      </p:to>
                                    </p:animClr>
                                    <p:set>
                                      <p:cBhvr>
                                        <p:cTn id="62" dur="2000" fill="hold"/>
                                        <p:tgtEl>
                                          <p:spTgt spid="11"/>
                                        </p:tgtEl>
                                        <p:attrNameLst>
                                          <p:attrName>fill.type</p:attrName>
                                        </p:attrNameLst>
                                      </p:cBhvr>
                                      <p:to>
                                        <p:strVal val="solid"/>
                                      </p:to>
                                    </p:set>
                                    <p:set>
                                      <p:cBhvr>
                                        <p:cTn id="63" dur="2000" fill="hold"/>
                                        <p:tgtEl>
                                          <p:spTgt spid="11"/>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3"/>
                                        </p:tgtEl>
                                        <p:attrNameLst>
                                          <p:attrName>fillcolor</p:attrName>
                                        </p:attrNameLst>
                                      </p:cBhvr>
                                      <p:to>
                                        <a:schemeClr val="accent2"/>
                                      </p:to>
                                    </p:animClr>
                                    <p:set>
                                      <p:cBhvr>
                                        <p:cTn id="71" dur="2000" fill="hold"/>
                                        <p:tgtEl>
                                          <p:spTgt spid="13"/>
                                        </p:tgtEl>
                                        <p:attrNameLst>
                                          <p:attrName>fill.type</p:attrName>
                                        </p:attrNameLst>
                                      </p:cBhvr>
                                      <p:to>
                                        <p:strVal val="solid"/>
                                      </p:to>
                                    </p:set>
                                    <p:set>
                                      <p:cBhvr>
                                        <p:cTn id="72" dur="2000" fill="hold"/>
                                        <p:tgtEl>
                                          <p:spTgt spid="13"/>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nodeType="withEffect">
                                  <p:stCondLst>
                                    <p:cond delay="6050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nextCondLst>
                <p:cond evt="onClick" delay="0">
                  <p:tgtEl>
                    <p:spTgt spid="22"/>
                  </p:tgtEl>
                </p:cond>
              </p:nextCondLst>
            </p:seq>
          </p:childTnLst>
        </p:cTn>
      </p:par>
    </p:tnLst>
    <p:bldLst>
      <p:bldP spid="2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3"/>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137775" y="51041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组合 74"/>
          <p:cNvGrpSpPr/>
          <p:nvPr/>
        </p:nvGrpSpPr>
        <p:grpSpPr>
          <a:xfrm>
            <a:off x="3971925" y="780415"/>
            <a:ext cx="4134485" cy="610235"/>
            <a:chOff x="7867" y="3399"/>
            <a:chExt cx="6511" cy="961"/>
          </a:xfrm>
        </p:grpSpPr>
        <p:sp>
          <p:nvSpPr>
            <p:cNvPr id="72" name="圆角矩形 71"/>
            <p:cNvSpPr/>
            <p:nvPr/>
          </p:nvSpPr>
          <p:spPr>
            <a:xfrm>
              <a:off x="8564" y="3399"/>
              <a:ext cx="5814" cy="799"/>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n w="12700">
                    <a:solidFill>
                      <a:schemeClr val="bg1"/>
                    </a:solidFill>
                  </a:ln>
                  <a:solidFill>
                    <a:schemeClr val="bg1"/>
                  </a:solidFill>
                  <a:latin typeface="+mj-lt"/>
                  <a:ea typeface="字魂151号-联盟综艺体" panose="00000500000000000000" charset="-122"/>
                </a:rPr>
                <a:t>VẬN DỤNG</a:t>
              </a:r>
              <a:endParaRPr lang="zh-CN" altLang="en-US" sz="2800" b="1">
                <a:ln w="12700">
                  <a:solidFill>
                    <a:schemeClr val="bg1"/>
                  </a:solidFill>
                </a:ln>
                <a:solidFill>
                  <a:schemeClr val="bg1"/>
                </a:solidFill>
                <a:latin typeface="+mj-lt"/>
                <a:ea typeface="字魂151号-联盟综艺体" panose="00000500000000000000" charset="-122"/>
              </a:endParaRPr>
            </a:p>
          </p:txBody>
        </p:sp>
        <p:pic>
          <p:nvPicPr>
            <p:cNvPr id="74" name="图片 73" descr="矢量智能对象"/>
            <p:cNvPicPr>
              <a:picLocks noChangeAspect="1"/>
            </p:cNvPicPr>
            <p:nvPr/>
          </p:nvPicPr>
          <p:blipFill>
            <a:blip r:embed="rId4"/>
            <a:stretch>
              <a:fillRect/>
            </a:stretch>
          </p:blipFill>
          <p:spPr>
            <a:xfrm>
              <a:off x="7867" y="3399"/>
              <a:ext cx="1671" cy="961"/>
            </a:xfrm>
            <a:prstGeom prst="rect">
              <a:avLst/>
            </a:prstGeom>
          </p:spPr>
        </p:pic>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 name="Group 81"/>
          <p:cNvGrpSpPr/>
          <p:nvPr/>
        </p:nvGrpSpPr>
        <p:grpSpPr bwMode="auto">
          <a:xfrm>
            <a:off x="1257623" y="2709546"/>
            <a:ext cx="535879" cy="451115"/>
            <a:chOff x="4146550" y="1468197"/>
            <a:chExt cx="2105026" cy="1658938"/>
          </a:xfrm>
          <a:solidFill>
            <a:srgbClr val="5A9FE4"/>
          </a:solidFill>
        </p:grpSpPr>
        <p:sp>
          <p:nvSpPr>
            <p:cNvPr id="27"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0"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3"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6"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7"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48"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grpSp>
        <p:nvGrpSpPr>
          <p:cNvPr id="49" name="Group 81"/>
          <p:cNvGrpSpPr/>
          <p:nvPr/>
        </p:nvGrpSpPr>
        <p:grpSpPr bwMode="auto">
          <a:xfrm>
            <a:off x="1257623" y="4103780"/>
            <a:ext cx="535879" cy="451115"/>
            <a:chOff x="4146550" y="1468197"/>
            <a:chExt cx="2105026" cy="1658938"/>
          </a:xfrm>
          <a:solidFill>
            <a:srgbClr val="FFAD1D"/>
          </a:solidFill>
        </p:grpSpPr>
        <p:sp>
          <p:nvSpPr>
            <p:cNvPr id="50"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1"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6"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37"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5"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endParaRPr lang="en-US" sz="1600">
                <a:solidFill>
                  <a:schemeClr val="tx1"/>
                </a:solidFill>
                <a:latin typeface="思源黑体 CN Light" panose="020B0300000000000000" charset="-122"/>
                <a:ea typeface="思源黑体 CN Light" panose="020B0300000000000000" charset="-122"/>
                <a:cs typeface="+mn-ea"/>
                <a:sym typeface="+mn-lt"/>
              </a:endParaRPr>
            </a:p>
          </p:txBody>
        </p:sp>
        <p:sp>
          <p:nvSpPr>
            <p:cNvPr id="58"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tx1"/>
                </a:solidFill>
                <a:effectLst>
                  <a:outerShdw blurRad="38100" dist="12700" dir="5400000" rotWithShape="0">
                    <a:srgbClr val="000000">
                      <a:alpha val="50000"/>
                    </a:srgbClr>
                  </a:outerShdw>
                </a:effectLst>
                <a:latin typeface="思源黑体 CN Light" panose="020B0300000000000000" charset="-122"/>
                <a:ea typeface="思源黑体 CN Light" panose="020B0300000000000000" charset="-122"/>
                <a:cs typeface="+mn-ea"/>
                <a:sym typeface="+mn-lt"/>
              </a:endParaRPr>
            </a:p>
          </p:txBody>
        </p:sp>
      </p:grpSp>
      <p:sp>
        <p:nvSpPr>
          <p:cNvPr id="67" name="椭圆 66"/>
          <p:cNvSpPr/>
          <p:nvPr/>
        </p:nvSpPr>
        <p:spPr>
          <a:xfrm>
            <a:off x="6518275" y="1520190"/>
            <a:ext cx="4364990" cy="43649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descr="Nhạc sĩ Phạm Tuyên - Tuyển tập 100 bài hát&amp;amp;#39;: Những dấu mốc của một cây đại  thụ | TTVH Online">
            <a:extLst>
              <a:ext uri="{FF2B5EF4-FFF2-40B4-BE49-F238E27FC236}">
                <a16:creationId xmlns:a16="http://schemas.microsoft.com/office/drawing/2014/main" id="{56840E70-A85F-1448-B9AF-5101429FDD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7" r="50563" b="6027"/>
          <a:stretch/>
        </p:blipFill>
        <p:spPr bwMode="auto">
          <a:xfrm>
            <a:off x="7429963" y="2385058"/>
            <a:ext cx="3606613" cy="360661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B84C455-00C7-1A48-95A8-ADAB32DBE13C}"/>
              </a:ext>
            </a:extLst>
          </p:cNvPr>
          <p:cNvSpPr/>
          <p:nvPr/>
        </p:nvSpPr>
        <p:spPr>
          <a:xfrm>
            <a:off x="1878705" y="1573681"/>
            <a:ext cx="5545464" cy="4447756"/>
          </a:xfrm>
          <a:prstGeom prst="rect">
            <a:avLst/>
          </a:prstGeom>
        </p:spPr>
        <p:txBody>
          <a:bodyPr wrap="square">
            <a:spAutoFit/>
          </a:bodyPr>
          <a:lstStyle/>
          <a:p>
            <a:pPr algn="just">
              <a:lnSpc>
                <a:spcPct val="107000"/>
              </a:lnSpc>
            </a:pPr>
            <a:r>
              <a:rPr lang="nl-NL" sz="2000" b="1" u="sng" kern="1200">
                <a:effectLst/>
                <a:latin typeface="Times New Roman" panose="02020603050405020304" pitchFamily="18" charset="0"/>
                <a:ea typeface="+mn-ea"/>
              </a:rPr>
              <a:t>Đề tài</a:t>
            </a:r>
            <a:r>
              <a:rPr lang="nl-NL" sz="2000" kern="1200">
                <a:effectLst/>
                <a:latin typeface="Times New Roman" panose="02020603050405020304" pitchFamily="18" charset="0"/>
                <a:ea typeface="+mn-ea"/>
              </a:rPr>
              <a:t>: Chào mừng kỉ niệm ngày giải phóng miền Nam 30/4 và ngày quốc tế lao động 1/5, liên đội TNTP nhà trường phát động phong trào làm Tập san. Hãy viết một văn bản thông tin tham gia sự kiện có ý nghĩa này.</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kern="1200">
                <a:effectLst/>
                <a:latin typeface="Times New Roman" panose="02020603050405020304" pitchFamily="18" charset="0"/>
                <a:ea typeface="+mn-ea"/>
              </a:rPr>
              <a:t>- Bước 1: Lựa chọn đề tài</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kern="1200">
                <a:effectLst/>
                <a:latin typeface="Times New Roman" panose="02020603050405020304" pitchFamily="18" charset="0"/>
                <a:ea typeface="+mn-ea"/>
              </a:rPr>
              <a:t>- Bước 2: Viết tiêu đề, sa pô</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kern="1200">
                <a:effectLst/>
                <a:latin typeface="Times New Roman" panose="02020603050405020304" pitchFamily="18" charset="0"/>
                <a:ea typeface="+mn-ea"/>
              </a:rPr>
              <a:t>- Bước 3: Tìm ý, lập dàn ý bài viết, tìm hình ảnh minh họa</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kern="1200">
                <a:effectLst/>
                <a:latin typeface="Times New Roman" panose="02020603050405020304" pitchFamily="18" charset="0"/>
                <a:ea typeface="+mn-ea"/>
              </a:rPr>
              <a:t>- Bước 4: Viết bài, lựa chọn hình thức trình bày</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kern="1200">
                <a:effectLst/>
                <a:latin typeface="Times New Roman" panose="02020603050405020304" pitchFamily="18" charset="0"/>
                <a:ea typeface="+mn-ea"/>
              </a:rPr>
              <a:t>- Bước 5: Đọc, sửa chữa (nếu cần)</a:t>
            </a:r>
            <a:endParaRPr lang="en-US" sz="2000">
              <a:effectLst/>
              <a:latin typeface="Times New Roman" panose="02020603050405020304" pitchFamily="18" charset="0"/>
              <a:ea typeface="Times New Roman" panose="02020603050405020304" pitchFamily="18" charset="0"/>
            </a:endParaRPr>
          </a:p>
          <a:p>
            <a:pPr algn="just">
              <a:lnSpc>
                <a:spcPct val="107000"/>
              </a:lnSpc>
            </a:pPr>
            <a:r>
              <a:rPr lang="nl-NL" sz="2000" b="1" kern="1200">
                <a:effectLst/>
                <a:latin typeface="Times New Roman" panose="02020603050405020304" pitchFamily="18" charset="0"/>
                <a:ea typeface="+mn-ea"/>
              </a:rPr>
              <a:t>Làm tại lớp theo nhóm: Bước 1,2. Còn lại về nhà</a:t>
            </a:r>
            <a:r>
              <a:rPr lang="en-VN" sz="4800" b="1"/>
              <a:t> </a:t>
            </a:r>
            <a:endParaRPr lang="en-VN" sz="4800" b="1" dirty="0"/>
          </a:p>
        </p:txBody>
      </p:sp>
    </p:spTree>
    <p:custDataLst>
      <p:tags r:id="rId1"/>
    </p:custDataLst>
    <p:extLst>
      <p:ext uri="{BB962C8B-B14F-4D97-AF65-F5344CB8AC3E}">
        <p14:creationId xmlns:p14="http://schemas.microsoft.com/office/powerpoint/2010/main" val="572432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29"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1000" fill="hold"/>
                                        <p:tgtEl>
                                          <p:spTgt spid="75"/>
                                        </p:tgtEl>
                                        <p:attrNameLst>
                                          <p:attrName>ppt_x</p:attrName>
                                        </p:attrNameLst>
                                      </p:cBhvr>
                                      <p:tavLst>
                                        <p:tav tm="0">
                                          <p:val>
                                            <p:strVal val="#ppt_x-.2"/>
                                          </p:val>
                                        </p:tav>
                                        <p:tav tm="100000">
                                          <p:val>
                                            <p:strVal val="#ppt_x"/>
                                          </p:val>
                                        </p:tav>
                                      </p:tavLst>
                                    </p:anim>
                                    <p:anim calcmode="lin" valueType="num">
                                      <p:cBhvr>
                                        <p:cTn id="20"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5"/>
                                        </p:tgtEl>
                                      </p:cBhvr>
                                    </p:animEffect>
                                  </p:childTnLst>
                                </p:cTn>
                              </p:par>
                              <p:par>
                                <p:cTn id="22" presetID="9"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par>
                                <p:cTn id="25" presetID="9" presetClass="entr" presetSubtype="0" fill="hold"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dissolve">
                                      <p:cBhvr>
                                        <p:cTn id="27" dur="500"/>
                                        <p:tgtEl>
                                          <p:spTgt spid="137"/>
                                        </p:tgtEl>
                                      </p:cBhvr>
                                    </p:animEffect>
                                  </p:childTnLst>
                                </p:cTn>
                              </p:par>
                              <p:par>
                                <p:cTn id="28" presetID="42"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par>
                                <p:cTn id="38" presetID="9"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dissolve">
                                      <p:cBhvr>
                                        <p:cTn id="4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67" grpId="0" bldLvl="0"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3"/>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4"/>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5"/>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6"/>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8"/>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9"/>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10"/>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2373312" y="1988072"/>
            <a:ext cx="8065135" cy="4062651"/>
          </a:xfrm>
          <a:prstGeom prst="rect">
            <a:avLst/>
          </a:prstGeom>
          <a:noFill/>
          <a:ln>
            <a:noFill/>
          </a:ln>
        </p:spPr>
        <p:txBody>
          <a:bodyPr wrap="square" rtlCol="0">
            <a:spAutoFit/>
          </a:bodyPr>
          <a:lstStyle/>
          <a:p>
            <a:pPr algn="ctr"/>
            <a:r>
              <a:rPr lang="en-US" altLang="zh-CN" sz="8800" b="1">
                <a:ln w="25400">
                  <a:solidFill>
                    <a:schemeClr val="bg1"/>
                  </a:solidFill>
                </a:ln>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DẶN DÒ</a:t>
            </a:r>
          </a:p>
          <a:p>
            <a:pPr algn="just"/>
            <a:endParaRPr lang="en-US" altLang="zh-CN" sz="3600" b="1">
              <a:ln w="25400">
                <a:solidFill>
                  <a:schemeClr val="bg1"/>
                </a:solidFill>
              </a:ln>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zh-CN" sz="3600" b="1">
                <a:ln w="25400">
                  <a:solidFill>
                    <a:schemeClr val="bg1"/>
                  </a:solidFill>
                </a:ln>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1. Hoàn thành phiếu học tập số 2</a:t>
            </a:r>
          </a:p>
          <a:p>
            <a:pPr algn="just"/>
            <a:r>
              <a:rPr lang="en-US" altLang="zh-CN" sz="3600" b="1">
                <a:ln w="25400">
                  <a:solidFill>
                    <a:schemeClr val="bg1"/>
                  </a:solidFill>
                </a:ln>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2. Làm việc nhóm theo đề tài được giao</a:t>
            </a:r>
          </a:p>
          <a:p>
            <a:pPr algn="ctr"/>
            <a:endParaRPr lang="zh-CN" altLang="en-US" sz="5400" b="1" dirty="0">
              <a:ln w="25400">
                <a:solidFill>
                  <a:schemeClr val="bg1"/>
                </a:solidFill>
              </a:ln>
              <a:solidFill>
                <a:srgbClr val="FF0000"/>
              </a:solidFill>
              <a:effectLst>
                <a:outerShdw blurRad="50800" dist="38100" dir="5400000" algn="t" rotWithShape="0">
                  <a:prstClr val="black">
                    <a:alpha val="40000"/>
                  </a:prstClr>
                </a:outerShdw>
              </a:effectLst>
              <a:latin typeface="Calibri" panose="020F0502020204030204" pitchFamily="34" charset="0"/>
              <a:ea typeface="字魂151号-联盟综艺体" panose="00000500000000000000" charset="-122"/>
              <a:cs typeface="Calibri" panose="020F0502020204030204" pitchFamily="34" charset="0"/>
            </a:endParaRPr>
          </a:p>
        </p:txBody>
      </p:sp>
    </p:spTree>
    <p:custDataLst>
      <p:tags r:id="rId1"/>
    </p:custDataLst>
    <p:extLst>
      <p:ext uri="{BB962C8B-B14F-4D97-AF65-F5344CB8AC3E}">
        <p14:creationId xmlns:p14="http://schemas.microsoft.com/office/powerpoint/2010/main" val="390781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9"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5"/>
          <a:srcRect/>
          <a:stretch>
            <a:fillRect/>
          </a:stretch>
        </p:blipFill>
        <p:spPr>
          <a:xfrm>
            <a:off x="560323" y="267667"/>
            <a:ext cx="11072007" cy="6322046"/>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9646920" y="4248150"/>
            <a:ext cx="857250" cy="3251835"/>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文本框 53"/>
          <p:cNvSpPr txBox="1"/>
          <p:nvPr/>
        </p:nvSpPr>
        <p:spPr>
          <a:xfrm>
            <a:off x="105410" y="6452235"/>
            <a:ext cx="11920220" cy="245110"/>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Rectangle 8">
            <a:extLst>
              <a:ext uri="{FF2B5EF4-FFF2-40B4-BE49-F238E27FC236}">
                <a16:creationId xmlns:a16="http://schemas.microsoft.com/office/drawing/2014/main" id="{79294577-B11D-7241-8DE0-1A3A344CCA02}"/>
              </a:ext>
            </a:extLst>
          </p:cNvPr>
          <p:cNvSpPr/>
          <p:nvPr/>
        </p:nvSpPr>
        <p:spPr>
          <a:xfrm>
            <a:off x="2041292" y="864894"/>
            <a:ext cx="7388690" cy="824841"/>
          </a:xfrm>
          <a:prstGeom prst="rect">
            <a:avLst/>
          </a:prstGeom>
        </p:spPr>
        <p:txBody>
          <a:bodyPr wrap="square">
            <a:spAutoFit/>
          </a:bodyPr>
          <a:lstStyle/>
          <a:p>
            <a:pPr algn="ctr">
              <a:lnSpc>
                <a:spcPct val="115000"/>
              </a:lnSpc>
              <a:spcBef>
                <a:spcPts val="600"/>
              </a:spcBef>
              <a:spcAft>
                <a:spcPts val="600"/>
              </a:spcAft>
            </a:pPr>
            <a:r>
              <a:rPr lang="vi-VN" sz="4500" b="1" dirty="0">
                <a:solidFill>
                  <a:srgbClr val="FF0000"/>
                </a:solidFill>
                <a:latin typeface="Times New Roman" panose="02020603050405020304" pitchFamily="18" charset="0"/>
                <a:cs typeface="Times New Roman" panose="02020603050405020304" pitchFamily="18" charset="0"/>
              </a:rPr>
              <a:t>Thử tài âm nhạc</a:t>
            </a:r>
            <a:r>
              <a:rPr lang="en-VN" sz="4500" b="1" dirty="0">
                <a:solidFill>
                  <a:srgbClr val="FF0000"/>
                </a:solidFill>
                <a:latin typeface="Times New Roman" panose="02020603050405020304" pitchFamily="18" charset="0"/>
                <a:cs typeface="Times New Roman" panose="02020603050405020304" pitchFamily="18" charset="0"/>
              </a:rPr>
              <a:t> </a:t>
            </a:r>
            <a:endParaRPr lang="en-VN" sz="4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B1F70DA-20AA-B947-881F-639B48C67250}"/>
              </a:ext>
            </a:extLst>
          </p:cNvPr>
          <p:cNvSpPr/>
          <p:nvPr/>
        </p:nvSpPr>
        <p:spPr>
          <a:xfrm>
            <a:off x="1197863" y="1843051"/>
            <a:ext cx="6404487" cy="4060342"/>
          </a:xfrm>
          <a:prstGeom prst="rect">
            <a:avLst/>
          </a:prstGeom>
        </p:spPr>
        <p:txBody>
          <a:bodyPr wrap="square">
            <a:spAutoFit/>
          </a:bodyPr>
          <a:lstStyle/>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Hồ Chí Minh đẹp nhất tên Người</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Người là niềm tin tất thắng</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Lời Bác dặn trước lúc đi xa</a:t>
            </a:r>
          </a:p>
          <a:p>
            <a:pPr marL="514350" indent="-514350" algn="just">
              <a:lnSpc>
                <a:spcPct val="115000"/>
              </a:lnSpc>
              <a:spcBef>
                <a:spcPts val="600"/>
              </a:spcBef>
              <a:spcAft>
                <a:spcPts val="600"/>
              </a:spcAft>
              <a:buAutoNum type="arabicPeriod"/>
            </a:pPr>
            <a:r>
              <a:rPr lang="vi-VN" sz="3200" dirty="0">
                <a:solidFill>
                  <a:srgbClr val="000000"/>
                </a:solidFill>
                <a:latin typeface="Times New Roman" panose="02020603050405020304" pitchFamily="18" charset="0"/>
                <a:ea typeface="Calibri" panose="020F0502020204030204" pitchFamily="34" charset="0"/>
              </a:rPr>
              <a:t>Ai yêu Bác Hồ Chí Minh hơn thiếu niên nhi đồng</a:t>
            </a:r>
          </a:p>
          <a:p>
            <a:pPr marL="514350" indent="-514350" algn="just">
              <a:lnSpc>
                <a:spcPct val="115000"/>
              </a:lnSpc>
              <a:spcBef>
                <a:spcPts val="600"/>
              </a:spcBef>
              <a:spcAft>
                <a:spcPts val="600"/>
              </a:spcAft>
              <a:buAutoNum type="arabicPeriod"/>
            </a:pPr>
            <a:r>
              <a:rPr lang="en-VN" sz="3200" dirty="0">
                <a:solidFill>
                  <a:srgbClr val="000000"/>
                </a:solidFill>
                <a:latin typeface="Times New Roman" panose="02020603050405020304" pitchFamily="18" charset="0"/>
                <a:ea typeface="Calibri" panose="020F0502020204030204" pitchFamily="34" charset="0"/>
              </a:rPr>
              <a:t>Bác Hồ một tình yêu bao la…</a:t>
            </a:r>
          </a:p>
        </p:txBody>
      </p:sp>
      <p:pic>
        <p:nvPicPr>
          <p:cNvPr id="1026" name="Picture 2" descr="Tu dưỡng và làm theo 18 chữ vàng Bác Hồ căn dặn">
            <a:extLst>
              <a:ext uri="{FF2B5EF4-FFF2-40B4-BE49-F238E27FC236}">
                <a16:creationId xmlns:a16="http://schemas.microsoft.com/office/drawing/2014/main" id="{6E144AAF-9808-DE49-AD23-D4F408D8F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6787" y="1966103"/>
            <a:ext cx="3042678" cy="40669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430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5"/>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6"/>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7"/>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8"/>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9"/>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10"/>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1"/>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12"/>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1456240" y="2162476"/>
            <a:ext cx="8891587" cy="2785378"/>
          </a:xfrm>
          <a:prstGeom prst="rect">
            <a:avLst/>
          </a:prstGeom>
          <a:noFill/>
          <a:ln>
            <a:noFill/>
          </a:ln>
        </p:spPr>
        <p:txBody>
          <a:bodyPr wrap="square" rtlCol="0">
            <a:spAutoFit/>
          </a:bodyPr>
          <a:lstStyle/>
          <a:p>
            <a:pPr algn="ctr"/>
            <a:r>
              <a:rPr lang="en-US" altLang="zh-CN" sz="4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Tiết</a:t>
            </a:r>
            <a:r>
              <a:rPr lang="en-US" altLang="zh-CN" sz="4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125+126:</a:t>
            </a:r>
          </a:p>
          <a:p>
            <a:pPr algn="ct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Phạm</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Tuyên</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và</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ca </a:t>
            </a:r>
          </a:p>
          <a:p>
            <a:pPr algn="ct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khúc</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mừng</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chiến</a:t>
            </a:r>
            <a:r>
              <a:rPr lang="en-US" altLang="zh-CN"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 </a:t>
            </a:r>
            <a:r>
              <a:rPr lang="en-US" altLang="zh-CN" sz="6500" b="1" dirty="0" err="1">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thắng</a:t>
            </a:r>
            <a:endParaRPr lang="zh-CN" altLang="en-US" sz="6500" b="1" dirty="0">
              <a:ln w="25400">
                <a:solidFill>
                  <a:schemeClr val="bg1"/>
                </a:solidFill>
              </a:ln>
              <a:solidFill>
                <a:srgbClr val="423434"/>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3671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9"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8" name="图片 47" descr="矢量智能对象"/>
          <p:cNvPicPr>
            <a:picLocks noChangeAspect="1"/>
          </p:cNvPicPr>
          <p:nvPr/>
        </p:nvPicPr>
        <p:blipFill>
          <a:blip r:embed="rId7"/>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8"/>
          <a:stretch>
            <a:fillRect/>
          </a:stretch>
        </p:blipFill>
        <p:spPr>
          <a:xfrm>
            <a:off x="3267710" y="5513070"/>
            <a:ext cx="1141095" cy="65278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Times New Roman" panose="02020603050405020304" pitchFamily="18" charset="0"/>
                <a:cs typeface="Times New Roman" panose="02020603050405020304" pitchFamily="18" charset="0"/>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学</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第</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一</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课</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主</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题</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班</a:t>
              </a:r>
              <a:r>
                <a:rPr lang="en-US" altLang="zh-CN"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a:t>
              </a:r>
              <a:r>
                <a:rPr lang="zh-CN" altLang="en-US" sz="1000">
                  <a:solidFill>
                    <a:schemeClr val="tx1"/>
                  </a:solidFill>
                  <a:latin typeface="Times New Roman" panose="02020603050405020304" pitchFamily="18" charset="0"/>
                  <a:ea typeface="字魂151号-联盟综艺体" panose="00000500000000000000" charset="-122"/>
                  <a:cs typeface="Times New Roman" panose="02020603050405020304" pitchFamily="18" charset="0"/>
                  <a:sym typeface="+mn-ea"/>
                </a:rPr>
                <a:t>会</a:t>
              </a:r>
            </a:p>
          </p:txBody>
        </p:sp>
      </p:grpSp>
      <p:grpSp>
        <p:nvGrpSpPr>
          <p:cNvPr id="55" name="Google Shape;4025;p26"/>
          <p:cNvGrpSpPr/>
          <p:nvPr/>
        </p:nvGrpSpPr>
        <p:grpSpPr>
          <a:xfrm>
            <a:off x="789940" y="2842895"/>
            <a:ext cx="878205" cy="333121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85" name="图片 84" descr="矢量智能对象-4"/>
          <p:cNvPicPr>
            <a:picLocks noChangeAspect="1"/>
          </p:cNvPicPr>
          <p:nvPr/>
        </p:nvPicPr>
        <p:blipFill>
          <a:blip r:embed="rId9"/>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32" name="组合 31"/>
          <p:cNvGrpSpPr/>
          <p:nvPr/>
        </p:nvGrpSpPr>
        <p:grpSpPr>
          <a:xfrm>
            <a:off x="2171700" y="1757045"/>
            <a:ext cx="2704465" cy="3288665"/>
            <a:chOff x="3103" y="2272"/>
            <a:chExt cx="4259" cy="5179"/>
          </a:xfrm>
        </p:grpSpPr>
        <p:grpSp>
          <p:nvGrpSpPr>
            <p:cNvPr id="33" name="组合 32"/>
            <p:cNvGrpSpPr/>
            <p:nvPr/>
          </p:nvGrpSpPr>
          <p:grpSpPr>
            <a:xfrm>
              <a:off x="3523" y="3601"/>
              <a:ext cx="3564" cy="3850"/>
              <a:chOff x="3523" y="3601"/>
              <a:chExt cx="3564" cy="3850"/>
            </a:xfrm>
          </p:grpSpPr>
          <p:grpSp>
            <p:nvGrpSpPr>
              <p:cNvPr id="35" name="组合 34"/>
              <p:cNvGrpSpPr/>
              <p:nvPr/>
            </p:nvGrpSpPr>
            <p:grpSpPr>
              <a:xfrm>
                <a:off x="3523" y="3601"/>
                <a:ext cx="3564" cy="3851"/>
                <a:chOff x="2419" y="3548"/>
                <a:chExt cx="10796" cy="3851"/>
              </a:xfrm>
            </p:grpSpPr>
            <p:sp>
              <p:nvSpPr>
                <p:cNvPr id="36" name="文本框 35"/>
                <p:cNvSpPr txBox="1"/>
                <p:nvPr/>
              </p:nvSpPr>
              <p:spPr>
                <a:xfrm>
                  <a:off x="2419" y="3548"/>
                  <a:ext cx="10796" cy="2082"/>
                </a:xfrm>
                <a:prstGeom prst="rect">
                  <a:avLst/>
                </a:prstGeom>
                <a:noFill/>
              </p:spPr>
              <p:txBody>
                <a:bodyPr wrap="square" rtlCol="0">
                  <a:spAutoFit/>
                </a:bodyPr>
                <a:lstStyle/>
                <a:p>
                  <a:pPr algn="ctr"/>
                  <a:endParaRPr lang="zh-CN" altLang="en-US" sz="8000" b="1" dirty="0">
                    <a:ln w="25400">
                      <a:solidFill>
                        <a:schemeClr val="bg1"/>
                      </a:solidFill>
                    </a:ln>
                    <a:solidFill>
                      <a:srgbClr val="404040"/>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41" name="文本框 40"/>
                <p:cNvSpPr txBox="1"/>
                <p:nvPr/>
              </p:nvSpPr>
              <p:spPr>
                <a:xfrm>
                  <a:off x="2419" y="5317"/>
                  <a:ext cx="10796" cy="2082"/>
                </a:xfrm>
                <a:prstGeom prst="rect">
                  <a:avLst/>
                </a:prstGeom>
                <a:noFill/>
              </p:spPr>
              <p:txBody>
                <a:bodyPr wrap="square" rtlCol="0">
                  <a:spAutoFit/>
                </a:bodyPr>
                <a:lstStyle/>
                <a:p>
                  <a:pPr algn="ctr"/>
                  <a:endParaRPr lang="zh-CN" altLang="en-US" sz="8000" b="1" dirty="0">
                    <a:ln w="25400">
                      <a:solidFill>
                        <a:schemeClr val="bg1"/>
                      </a:solidFill>
                    </a:ln>
                    <a:solidFill>
                      <a:srgbClr val="404040"/>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42" name="图片 41" descr="图层 2"/>
              <p:cNvPicPr>
                <a:picLocks noChangeAspect="1"/>
              </p:cNvPicPr>
              <p:nvPr/>
            </p:nvPicPr>
            <p:blipFill>
              <a:blip r:embed="rId10"/>
              <a:stretch>
                <a:fillRect/>
              </a:stretch>
            </p:blipFill>
            <p:spPr>
              <a:xfrm>
                <a:off x="4505" y="4681"/>
                <a:ext cx="1615" cy="1609"/>
              </a:xfrm>
              <a:prstGeom prst="rect">
                <a:avLst/>
              </a:prstGeom>
            </p:spPr>
          </p:pic>
        </p:grpSp>
        <p:sp>
          <p:nvSpPr>
            <p:cNvPr id="69" name="文本框 68"/>
            <p:cNvSpPr txBox="1"/>
            <p:nvPr/>
          </p:nvSpPr>
          <p:spPr>
            <a:xfrm>
              <a:off x="3103" y="2272"/>
              <a:ext cx="4259" cy="2327"/>
            </a:xfrm>
            <a:prstGeom prst="rect">
              <a:avLst/>
            </a:prstGeom>
            <a:noFill/>
          </p:spPr>
          <p:txBody>
            <a:bodyPr wrap="square" rtlCol="0">
              <a:spAutoFit/>
            </a:bodyPr>
            <a:lstStyle/>
            <a:p>
              <a:pPr algn="ctr"/>
              <a:r>
                <a:rPr lang="en-US" altLang="zh-CN" sz="4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NỘI DUNG</a:t>
              </a:r>
            </a:p>
          </p:txBody>
        </p:sp>
      </p:grpSp>
      <p:grpSp>
        <p:nvGrpSpPr>
          <p:cNvPr id="75" name="组合 74"/>
          <p:cNvGrpSpPr/>
          <p:nvPr/>
        </p:nvGrpSpPr>
        <p:grpSpPr>
          <a:xfrm>
            <a:off x="5144135" y="1947545"/>
            <a:ext cx="4515485" cy="611505"/>
            <a:chOff x="7867" y="3397"/>
            <a:chExt cx="7111" cy="963"/>
          </a:xfrm>
        </p:grpSpPr>
        <p:grpSp>
          <p:nvGrpSpPr>
            <p:cNvPr id="70" name="组合 69"/>
            <p:cNvGrpSpPr/>
            <p:nvPr/>
          </p:nvGrpSpPr>
          <p:grpSpPr>
            <a:xfrm>
              <a:off x="8565" y="3397"/>
              <a:ext cx="6413" cy="810"/>
              <a:chOff x="8633" y="2463"/>
              <a:chExt cx="2356" cy="499"/>
            </a:xfrm>
          </p:grpSpPr>
          <p:sp>
            <p:nvSpPr>
              <p:cNvPr id="72" name="圆角矩形 71"/>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rgbClr val="5A9FE4"/>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73" name="文本框 72"/>
              <p:cNvSpPr txBox="1"/>
              <p:nvPr/>
            </p:nvSpPr>
            <p:spPr>
              <a:xfrm>
                <a:off x="8675" y="2514"/>
                <a:ext cx="231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rPr>
                  <a:t>I</a:t>
                </a: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 TÌM HIỂU CHUNG</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74" name="图片 73" descr="矢量智能对象"/>
            <p:cNvPicPr>
              <a:picLocks noChangeAspect="1"/>
            </p:cNvPicPr>
            <p:nvPr/>
          </p:nvPicPr>
          <p:blipFill>
            <a:blip r:embed="rId7"/>
            <a:stretch>
              <a:fillRect/>
            </a:stretch>
          </p:blipFill>
          <p:spPr>
            <a:xfrm>
              <a:off x="7867" y="3399"/>
              <a:ext cx="1671" cy="961"/>
            </a:xfrm>
            <a:prstGeom prst="rect">
              <a:avLst/>
            </a:prstGeom>
          </p:spPr>
        </p:pic>
      </p:grpSp>
      <p:grpSp>
        <p:nvGrpSpPr>
          <p:cNvPr id="93" name="组合 92"/>
          <p:cNvGrpSpPr/>
          <p:nvPr/>
        </p:nvGrpSpPr>
        <p:grpSpPr>
          <a:xfrm>
            <a:off x="5144135" y="3777615"/>
            <a:ext cx="4134485" cy="611505"/>
            <a:chOff x="7867" y="3397"/>
            <a:chExt cx="6511" cy="963"/>
          </a:xfrm>
        </p:grpSpPr>
        <p:grpSp>
          <p:nvGrpSpPr>
            <p:cNvPr id="94" name="组合 93"/>
            <p:cNvGrpSpPr/>
            <p:nvPr/>
          </p:nvGrpSpPr>
          <p:grpSpPr>
            <a:xfrm>
              <a:off x="8515" y="3397"/>
              <a:ext cx="5863" cy="810"/>
              <a:chOff x="8615" y="2463"/>
              <a:chExt cx="2154" cy="499"/>
            </a:xfrm>
          </p:grpSpPr>
          <p:sp>
            <p:nvSpPr>
              <p:cNvPr id="95" name="圆角矩形 94"/>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96" name="文本框 95"/>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III. TỔNG KẾT</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97" name="图片 96" descr="矢量智能对象"/>
            <p:cNvPicPr>
              <a:picLocks noChangeAspect="1"/>
            </p:cNvPicPr>
            <p:nvPr/>
          </p:nvPicPr>
          <p:blipFill>
            <a:blip r:embed="rId7"/>
            <a:stretch>
              <a:fillRect/>
            </a:stretch>
          </p:blipFill>
          <p:spPr>
            <a:xfrm>
              <a:off x="7867" y="3399"/>
              <a:ext cx="1671" cy="961"/>
            </a:xfrm>
            <a:prstGeom prst="rect">
              <a:avLst/>
            </a:prstGeom>
          </p:spPr>
        </p:pic>
      </p:grpSp>
      <p:grpSp>
        <p:nvGrpSpPr>
          <p:cNvPr id="112" name="组合 111"/>
          <p:cNvGrpSpPr/>
          <p:nvPr/>
        </p:nvGrpSpPr>
        <p:grpSpPr>
          <a:xfrm>
            <a:off x="5249545" y="2685415"/>
            <a:ext cx="4410075" cy="838200"/>
            <a:chOff x="8267" y="4229"/>
            <a:chExt cx="6945" cy="1320"/>
          </a:xfrm>
        </p:grpSpPr>
        <p:grpSp>
          <p:nvGrpSpPr>
            <p:cNvPr id="77" name="组合 76"/>
            <p:cNvGrpSpPr/>
            <p:nvPr/>
          </p:nvGrpSpPr>
          <p:grpSpPr>
            <a:xfrm>
              <a:off x="8750" y="4508"/>
              <a:ext cx="6462" cy="810"/>
              <a:chOff x="8615" y="2463"/>
              <a:chExt cx="2374" cy="499"/>
            </a:xfrm>
          </p:grpSpPr>
          <p:sp>
            <p:nvSpPr>
              <p:cNvPr id="90" name="圆角矩形 89"/>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91" name="文本框 90"/>
              <p:cNvSpPr txBox="1"/>
              <p:nvPr/>
            </p:nvSpPr>
            <p:spPr>
              <a:xfrm>
                <a:off x="8615" y="2514"/>
                <a:ext cx="237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II. ĐỌC HIỂU VĂN BẢN</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111" name="图片 110" descr="矢量智能对象-4"/>
            <p:cNvPicPr>
              <a:picLocks noChangeAspect="1"/>
            </p:cNvPicPr>
            <p:nvPr/>
          </p:nvPicPr>
          <p:blipFill>
            <a:blip r:embed="rId9"/>
            <a:stretch>
              <a:fillRect/>
            </a:stretch>
          </p:blipFill>
          <p:spPr>
            <a:xfrm>
              <a:off x="8267" y="4229"/>
              <a:ext cx="1093" cy="1320"/>
            </a:xfrm>
            <a:prstGeom prst="rect">
              <a:avLst/>
            </a:prstGeom>
          </p:spPr>
        </p:pic>
      </p:grpSp>
      <p:grpSp>
        <p:nvGrpSpPr>
          <p:cNvPr id="115" name="组合 114"/>
          <p:cNvGrpSpPr/>
          <p:nvPr/>
        </p:nvGrpSpPr>
        <p:grpSpPr>
          <a:xfrm>
            <a:off x="5327650" y="4526915"/>
            <a:ext cx="3950970" cy="838200"/>
            <a:chOff x="8390" y="7129"/>
            <a:chExt cx="6222" cy="1320"/>
          </a:xfrm>
        </p:grpSpPr>
        <p:grpSp>
          <p:nvGrpSpPr>
            <p:cNvPr id="99" name="组合 98"/>
            <p:cNvGrpSpPr/>
            <p:nvPr/>
          </p:nvGrpSpPr>
          <p:grpSpPr>
            <a:xfrm>
              <a:off x="8749" y="7390"/>
              <a:ext cx="5863" cy="810"/>
              <a:chOff x="8615" y="2463"/>
              <a:chExt cx="2154" cy="499"/>
            </a:xfrm>
          </p:grpSpPr>
          <p:sp>
            <p:nvSpPr>
              <p:cNvPr id="100" name="圆角矩形 99"/>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101" name="文本框 100"/>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IV. LUYỆN TẬP</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114" name="图片 113" descr="矢量智能对象-4"/>
            <p:cNvPicPr>
              <a:picLocks noChangeAspect="1"/>
            </p:cNvPicPr>
            <p:nvPr/>
          </p:nvPicPr>
          <p:blipFill>
            <a:blip r:embed="rId9"/>
            <a:stretch>
              <a:fillRect/>
            </a:stretch>
          </p:blipFill>
          <p:spPr>
            <a:xfrm>
              <a:off x="8390" y="7129"/>
              <a:ext cx="1093" cy="1320"/>
            </a:xfrm>
            <a:prstGeom prst="rect">
              <a:avLst/>
            </a:prstGeom>
          </p:spPr>
        </p:pic>
      </p:grpSp>
      <p:pic>
        <p:nvPicPr>
          <p:cNvPr id="116" name="图片 115" descr="E:\设计\PPT\图片3.png图片3"/>
          <p:cNvPicPr>
            <a:picLocks noChangeAspect="1"/>
          </p:cNvPicPr>
          <p:nvPr/>
        </p:nvPicPr>
        <p:blipFill>
          <a:blip r:embed="rId11"/>
          <a:srcRect/>
          <a:stretch>
            <a:fillRect/>
          </a:stretch>
        </p:blipFill>
        <p:spPr>
          <a:xfrm>
            <a:off x="9366568" y="2738120"/>
            <a:ext cx="3321685" cy="3541395"/>
          </a:xfrm>
          <a:prstGeom prst="rect">
            <a:avLst/>
          </a:prstGeom>
        </p:spPr>
      </p:pic>
      <p:pic>
        <p:nvPicPr>
          <p:cNvPr id="117" name="图片 116" descr="E:\设计\PPT\图片3.png图片3"/>
          <p:cNvPicPr>
            <a:picLocks noChangeAspect="1"/>
          </p:cNvPicPr>
          <p:nvPr/>
        </p:nvPicPr>
        <p:blipFill>
          <a:blip r:embed="rId11"/>
          <a:srcRect/>
          <a:stretch>
            <a:fillRect/>
          </a:stretch>
        </p:blipFill>
        <p:spPr>
          <a:xfrm>
            <a:off x="318" y="663575"/>
            <a:ext cx="1896110" cy="2021840"/>
          </a:xfrm>
          <a:prstGeom prst="rect">
            <a:avLst/>
          </a:prstGeom>
        </p:spPr>
      </p:pic>
      <p:grpSp>
        <p:nvGrpSpPr>
          <p:cNvPr id="76" name="组合 92">
            <a:extLst>
              <a:ext uri="{FF2B5EF4-FFF2-40B4-BE49-F238E27FC236}">
                <a16:creationId xmlns:a16="http://schemas.microsoft.com/office/drawing/2014/main" id="{03B87BC0-6E1A-084C-A0D0-AD5C8509441A}"/>
              </a:ext>
            </a:extLst>
          </p:cNvPr>
          <p:cNvGrpSpPr/>
          <p:nvPr/>
        </p:nvGrpSpPr>
        <p:grpSpPr>
          <a:xfrm>
            <a:off x="5204143" y="5632195"/>
            <a:ext cx="4134485" cy="611505"/>
            <a:chOff x="7867" y="3397"/>
            <a:chExt cx="6511" cy="963"/>
          </a:xfrm>
        </p:grpSpPr>
        <p:grpSp>
          <p:nvGrpSpPr>
            <p:cNvPr id="92" name="组合 93">
              <a:extLst>
                <a:ext uri="{FF2B5EF4-FFF2-40B4-BE49-F238E27FC236}">
                  <a16:creationId xmlns:a16="http://schemas.microsoft.com/office/drawing/2014/main" id="{15BE5959-DC0A-E546-B742-B6BC6444889B}"/>
                </a:ext>
              </a:extLst>
            </p:cNvPr>
            <p:cNvGrpSpPr/>
            <p:nvPr/>
          </p:nvGrpSpPr>
          <p:grpSpPr>
            <a:xfrm>
              <a:off x="8515" y="3397"/>
              <a:ext cx="5863" cy="810"/>
              <a:chOff x="8615" y="2463"/>
              <a:chExt cx="2154" cy="499"/>
            </a:xfrm>
          </p:grpSpPr>
          <p:sp>
            <p:nvSpPr>
              <p:cNvPr id="105" name="圆角矩形 94">
                <a:extLst>
                  <a:ext uri="{FF2B5EF4-FFF2-40B4-BE49-F238E27FC236}">
                    <a16:creationId xmlns:a16="http://schemas.microsoft.com/office/drawing/2014/main" id="{0887EE95-0B9A-3940-A736-C8B75818CDAD}"/>
                  </a:ext>
                </a:extLst>
              </p:cNvPr>
              <p:cNvSpPr/>
              <p:nvPr/>
            </p:nvSpPr>
            <p:spPr>
              <a:xfrm>
                <a:off x="8633" y="2463"/>
                <a:ext cx="2136" cy="492"/>
              </a:xfrm>
              <a:prstGeom prst="roundRect">
                <a:avLst/>
              </a:prstGeom>
              <a:solidFill>
                <a:srgbClr val="FDDC19"/>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endParaRPr>
              </a:p>
            </p:txBody>
          </p:sp>
          <p:sp>
            <p:nvSpPr>
              <p:cNvPr id="107" name="文本框 95">
                <a:extLst>
                  <a:ext uri="{FF2B5EF4-FFF2-40B4-BE49-F238E27FC236}">
                    <a16:creationId xmlns:a16="http://schemas.microsoft.com/office/drawing/2014/main" id="{FAB4A605-DDA4-DA4B-9F38-EC4172F7D132}"/>
                  </a:ext>
                </a:extLst>
              </p:cNvPr>
              <p:cNvSpPr txBox="1"/>
              <p:nvPr/>
            </p:nvSpPr>
            <p:spPr>
              <a:xfrm>
                <a:off x="8615" y="2514"/>
                <a:ext cx="2144" cy="448"/>
              </a:xfrm>
              <a:prstGeom prst="rect">
                <a:avLst/>
              </a:prstGeom>
              <a:noFill/>
              <a:ln>
                <a:noFill/>
              </a:ln>
            </p:spPr>
            <p:txBody>
              <a:bodyPr wrap="square" rtlCol="0">
                <a:spAutoFit/>
              </a:bodyPr>
              <a:lstStyle/>
              <a:p>
                <a:pPr algn="ctr"/>
                <a:r>
                  <a:rPr lang="en-US" altLang="zh-CN" sz="2400" b="1" dirty="0">
                    <a:ln w="12700">
                      <a:solidFill>
                        <a:schemeClr val="bg1"/>
                      </a:solidFill>
                    </a:ln>
                    <a:solidFill>
                      <a:schemeClr val="bg1"/>
                    </a:solidFill>
                    <a:latin typeface="Times New Roman" panose="02020603050405020304" pitchFamily="18" charset="0"/>
                    <a:ea typeface="字魂151号-联盟综艺体" panose="00000500000000000000" charset="-122"/>
                    <a:cs typeface="Times New Roman" panose="02020603050405020304" pitchFamily="18" charset="0"/>
                  </a:rPr>
                  <a:t>V. VẬN DỤNG</a:t>
                </a:r>
                <a:endParaRPr lang="en-US" altLang="zh-CN" sz="2400" b="1" dirty="0">
                  <a:ln w="12700">
                    <a:solidFill>
                      <a:schemeClr val="bg1"/>
                    </a:solidFill>
                  </a:ln>
                  <a:solidFill>
                    <a:schemeClr val="bg1"/>
                  </a:solidFill>
                  <a:effectLst/>
                  <a:latin typeface="Times New Roman" panose="02020603050405020304" pitchFamily="18" charset="0"/>
                  <a:ea typeface="字魂151号-联盟综艺体" panose="00000500000000000000" charset="-122"/>
                  <a:cs typeface="Times New Roman" panose="02020603050405020304" pitchFamily="18" charset="0"/>
                </a:endParaRPr>
              </a:p>
            </p:txBody>
          </p:sp>
        </p:grpSp>
        <p:pic>
          <p:nvPicPr>
            <p:cNvPr id="98" name="图片 96" descr="矢量智能对象">
              <a:extLst>
                <a:ext uri="{FF2B5EF4-FFF2-40B4-BE49-F238E27FC236}">
                  <a16:creationId xmlns:a16="http://schemas.microsoft.com/office/drawing/2014/main" id="{722D5586-D3D3-9E49-9796-00EAFA83CD46}"/>
                </a:ext>
              </a:extLst>
            </p:cNvPr>
            <p:cNvPicPr>
              <a:picLocks noChangeAspect="1"/>
            </p:cNvPicPr>
            <p:nvPr/>
          </p:nvPicPr>
          <p:blipFill>
            <a:blip r:embed="rId7"/>
            <a:stretch>
              <a:fillRect/>
            </a:stretch>
          </p:blipFill>
          <p:spPr>
            <a:xfrm>
              <a:off x="7867" y="3399"/>
              <a:ext cx="1671" cy="961"/>
            </a:xfrm>
            <a:prstGeom prst="rect">
              <a:avLst/>
            </a:prstGeom>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down)">
                                      <p:cBhvr>
                                        <p:cTn id="20" dur="500"/>
                                        <p:tgtEl>
                                          <p:spTgt spid="66"/>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 calcmode="lin" valueType="num">
                                      <p:cBhvr>
                                        <p:cTn id="25" dur="500" fill="hold"/>
                                        <p:tgtEl>
                                          <p:spTgt spid="49"/>
                                        </p:tgtEl>
                                        <p:attrNameLst>
                                          <p:attrName>style.rotation</p:attrName>
                                        </p:attrNameLst>
                                      </p:cBhvr>
                                      <p:tavLst>
                                        <p:tav tm="0">
                                          <p:val>
                                            <p:fltVal val="360"/>
                                          </p:val>
                                        </p:tav>
                                        <p:tav tm="100000">
                                          <p:val>
                                            <p:fltVal val="0"/>
                                          </p:val>
                                        </p:tav>
                                      </p:tavLst>
                                    </p:anim>
                                    <p:animEffect transition="in" filter="fade">
                                      <p:cBhvr>
                                        <p:cTn id="26" dur="500"/>
                                        <p:tgtEl>
                                          <p:spTgt spid="49"/>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 calcmode="lin" valueType="num">
                                      <p:cBhvr>
                                        <p:cTn id="31" dur="500" fill="hold"/>
                                        <p:tgtEl>
                                          <p:spTgt spid="48"/>
                                        </p:tgtEl>
                                        <p:attrNameLst>
                                          <p:attrName>style.rotation</p:attrName>
                                        </p:attrNameLst>
                                      </p:cBhvr>
                                      <p:tavLst>
                                        <p:tav tm="0">
                                          <p:val>
                                            <p:fltVal val="360"/>
                                          </p:val>
                                        </p:tav>
                                        <p:tav tm="100000">
                                          <p:val>
                                            <p:fltVal val="0"/>
                                          </p:val>
                                        </p:tav>
                                      </p:tavLst>
                                    </p:anim>
                                    <p:animEffect transition="in" filter="fade">
                                      <p:cBhvr>
                                        <p:cTn id="32" dur="500"/>
                                        <p:tgtEl>
                                          <p:spTgt spid="48"/>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p:cTn id="35" dur="500" fill="hold"/>
                                        <p:tgtEl>
                                          <p:spTgt spid="85"/>
                                        </p:tgtEl>
                                        <p:attrNameLst>
                                          <p:attrName>ppt_w</p:attrName>
                                        </p:attrNameLst>
                                      </p:cBhvr>
                                      <p:tavLst>
                                        <p:tav tm="0">
                                          <p:val>
                                            <p:fltVal val="0"/>
                                          </p:val>
                                        </p:tav>
                                        <p:tav tm="100000">
                                          <p:val>
                                            <p:strVal val="#ppt_w"/>
                                          </p:val>
                                        </p:tav>
                                      </p:tavLst>
                                    </p:anim>
                                    <p:anim calcmode="lin" valueType="num">
                                      <p:cBhvr>
                                        <p:cTn id="36" dur="500" fill="hold"/>
                                        <p:tgtEl>
                                          <p:spTgt spid="85"/>
                                        </p:tgtEl>
                                        <p:attrNameLst>
                                          <p:attrName>ppt_h</p:attrName>
                                        </p:attrNameLst>
                                      </p:cBhvr>
                                      <p:tavLst>
                                        <p:tav tm="0">
                                          <p:val>
                                            <p:fltVal val="0"/>
                                          </p:val>
                                        </p:tav>
                                        <p:tav tm="100000">
                                          <p:val>
                                            <p:strVal val="#ppt_h"/>
                                          </p:val>
                                        </p:tav>
                                      </p:tavLst>
                                    </p:anim>
                                    <p:anim calcmode="lin" valueType="num">
                                      <p:cBhvr>
                                        <p:cTn id="37" dur="500" fill="hold"/>
                                        <p:tgtEl>
                                          <p:spTgt spid="85"/>
                                        </p:tgtEl>
                                        <p:attrNameLst>
                                          <p:attrName>style.rotation</p:attrName>
                                        </p:attrNameLst>
                                      </p:cBhvr>
                                      <p:tavLst>
                                        <p:tav tm="0">
                                          <p:val>
                                            <p:fltVal val="360"/>
                                          </p:val>
                                        </p:tav>
                                        <p:tav tm="100000">
                                          <p:val>
                                            <p:fltVal val="0"/>
                                          </p:val>
                                        </p:tav>
                                      </p:tavLst>
                                    </p:anim>
                                    <p:animEffect transition="in" filter="fade">
                                      <p:cBhvr>
                                        <p:cTn id="38" dur="500"/>
                                        <p:tgtEl>
                                          <p:spTgt spid="85"/>
                                        </p:tgtEl>
                                      </p:cBhvr>
                                    </p:animEffect>
                                  </p:childTnLst>
                                </p:cTn>
                              </p:par>
                              <p:par>
                                <p:cTn id="39" presetID="29"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1000" fill="hold"/>
                                        <p:tgtEl>
                                          <p:spTgt spid="87"/>
                                        </p:tgtEl>
                                        <p:attrNameLst>
                                          <p:attrName>ppt_x</p:attrName>
                                        </p:attrNameLst>
                                      </p:cBhvr>
                                      <p:tavLst>
                                        <p:tav tm="0">
                                          <p:val>
                                            <p:strVal val="#ppt_x-.2"/>
                                          </p:val>
                                        </p:tav>
                                        <p:tav tm="100000">
                                          <p:val>
                                            <p:strVal val="#ppt_x"/>
                                          </p:val>
                                        </p:tav>
                                      </p:tavLst>
                                    </p:anim>
                                    <p:anim calcmode="lin" valueType="num">
                                      <p:cBhvr>
                                        <p:cTn id="42"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7"/>
                                        </p:tgtEl>
                                      </p:cBhvr>
                                    </p:animEffect>
                                  </p:childTnLst>
                                </p:cTn>
                              </p:par>
                              <p:par>
                                <p:cTn id="44" presetID="29"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1000" fill="hold"/>
                                        <p:tgtEl>
                                          <p:spTgt spid="88"/>
                                        </p:tgtEl>
                                        <p:attrNameLst>
                                          <p:attrName>ppt_x</p:attrName>
                                        </p:attrNameLst>
                                      </p:cBhvr>
                                      <p:tavLst>
                                        <p:tav tm="0">
                                          <p:val>
                                            <p:strVal val="#ppt_x-.2"/>
                                          </p:val>
                                        </p:tav>
                                        <p:tav tm="100000">
                                          <p:val>
                                            <p:strVal val="#ppt_x"/>
                                          </p:val>
                                        </p:tav>
                                      </p:tavLst>
                                    </p:anim>
                                    <p:anim calcmode="lin" valueType="num">
                                      <p:cBhvr>
                                        <p:cTn id="47"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48" dur="1000"/>
                                        <p:tgtEl>
                                          <p:spTgt spid="88"/>
                                        </p:tgtEl>
                                      </p:cBhvr>
                                    </p:animEffect>
                                  </p:childTnLst>
                                </p:cTn>
                              </p:par>
                              <p:par>
                                <p:cTn id="49" presetID="47" presetClass="entr" presetSubtype="0" fill="hold" nodeType="withEffect">
                                  <p:stCondLst>
                                    <p:cond delay="0"/>
                                  </p:stCondLst>
                                  <p:childTnLst>
                                    <p:set>
                                      <p:cBhvr>
                                        <p:cTn id="50" dur="1" fill="hold">
                                          <p:stCondLst>
                                            <p:cond delay="0"/>
                                          </p:stCondLst>
                                        </p:cTn>
                                        <p:tgtEl>
                                          <p:spTgt spid="228"/>
                                        </p:tgtEl>
                                        <p:attrNameLst>
                                          <p:attrName>style.visibility</p:attrName>
                                        </p:attrNameLst>
                                      </p:cBhvr>
                                      <p:to>
                                        <p:strVal val="visible"/>
                                      </p:to>
                                    </p:set>
                                    <p:animEffect transition="in" filter="fade">
                                      <p:cBhvr>
                                        <p:cTn id="51" dur="1000"/>
                                        <p:tgtEl>
                                          <p:spTgt spid="228"/>
                                        </p:tgtEl>
                                      </p:cBhvr>
                                    </p:animEffect>
                                    <p:anim calcmode="lin" valueType="num">
                                      <p:cBhvr>
                                        <p:cTn id="52" dur="1000" fill="hold"/>
                                        <p:tgtEl>
                                          <p:spTgt spid="228"/>
                                        </p:tgtEl>
                                        <p:attrNameLst>
                                          <p:attrName>ppt_x</p:attrName>
                                        </p:attrNameLst>
                                      </p:cBhvr>
                                      <p:tavLst>
                                        <p:tav tm="0">
                                          <p:val>
                                            <p:strVal val="#ppt_x"/>
                                          </p:val>
                                        </p:tav>
                                        <p:tav tm="100000">
                                          <p:val>
                                            <p:strVal val="#ppt_x"/>
                                          </p:val>
                                        </p:tav>
                                      </p:tavLst>
                                    </p:anim>
                                    <p:anim calcmode="lin" valueType="num">
                                      <p:cBhvr>
                                        <p:cTn id="53" dur="1000" fill="hold"/>
                                        <p:tgtEl>
                                          <p:spTgt spid="228"/>
                                        </p:tgtEl>
                                        <p:attrNameLst>
                                          <p:attrName>ppt_y</p:attrName>
                                        </p:attrNameLst>
                                      </p:cBhvr>
                                      <p:tavLst>
                                        <p:tav tm="0">
                                          <p:val>
                                            <p:strVal val="#ppt_y-.1"/>
                                          </p:val>
                                        </p:tav>
                                        <p:tav tm="100000">
                                          <p:val>
                                            <p:strVal val="#ppt_y"/>
                                          </p:val>
                                        </p:tav>
                                      </p:tavLst>
                                    </p:anim>
                                  </p:childTnLst>
                                </p:cTn>
                              </p:par>
                              <p:par>
                                <p:cTn id="54" presetID="9" presetClass="entr" presetSubtype="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dissolve">
                                      <p:cBhvr>
                                        <p:cTn id="56" dur="500"/>
                                        <p:tgtEl>
                                          <p:spTgt spid="52"/>
                                        </p:tgtEl>
                                      </p:cBhvr>
                                    </p:animEffect>
                                  </p:childTnLst>
                                </p:cTn>
                              </p:par>
                              <p:par>
                                <p:cTn id="57" presetID="6" presetClass="entr" presetSubtype="16"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circle(in)">
                                      <p:cBhvr>
                                        <p:cTn id="59" dur="2000"/>
                                        <p:tgtEl>
                                          <p:spTgt spid="32"/>
                                        </p:tgtEl>
                                      </p:cBhvr>
                                    </p:animEffect>
                                  </p:childTnLst>
                                </p:cTn>
                              </p:par>
                              <p:par>
                                <p:cTn id="60" presetID="29"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1000" fill="hold"/>
                                        <p:tgtEl>
                                          <p:spTgt spid="75"/>
                                        </p:tgtEl>
                                        <p:attrNameLst>
                                          <p:attrName>ppt_x</p:attrName>
                                        </p:attrNameLst>
                                      </p:cBhvr>
                                      <p:tavLst>
                                        <p:tav tm="0">
                                          <p:val>
                                            <p:strVal val="#ppt_x-.2"/>
                                          </p:val>
                                        </p:tav>
                                        <p:tav tm="100000">
                                          <p:val>
                                            <p:strVal val="#ppt_x"/>
                                          </p:val>
                                        </p:tav>
                                      </p:tavLst>
                                    </p:anim>
                                    <p:anim calcmode="lin" valueType="num">
                                      <p:cBhvr>
                                        <p:cTn id="63"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5"/>
                                        </p:tgtEl>
                                      </p:cBhvr>
                                    </p:animEffect>
                                  </p:childTnLst>
                                </p:cTn>
                              </p:par>
                              <p:par>
                                <p:cTn id="65" presetID="29" presetClass="entr" presetSubtype="0"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p:cTn id="67" dur="1000" fill="hold"/>
                                        <p:tgtEl>
                                          <p:spTgt spid="112"/>
                                        </p:tgtEl>
                                        <p:attrNameLst>
                                          <p:attrName>ppt_x</p:attrName>
                                        </p:attrNameLst>
                                      </p:cBhvr>
                                      <p:tavLst>
                                        <p:tav tm="0">
                                          <p:val>
                                            <p:strVal val="#ppt_x-.2"/>
                                          </p:val>
                                        </p:tav>
                                        <p:tav tm="100000">
                                          <p:val>
                                            <p:strVal val="#ppt_x"/>
                                          </p:val>
                                        </p:tav>
                                      </p:tavLst>
                                    </p:anim>
                                    <p:anim calcmode="lin" valueType="num">
                                      <p:cBhvr>
                                        <p:cTn id="68" dur="10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12"/>
                                        </p:tgtEl>
                                      </p:cBhvr>
                                    </p:animEffect>
                                  </p:childTnLst>
                                </p:cTn>
                              </p:par>
                              <p:par>
                                <p:cTn id="70" presetID="29" presetClass="entr" presetSubtype="0"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1000" fill="hold"/>
                                        <p:tgtEl>
                                          <p:spTgt spid="93"/>
                                        </p:tgtEl>
                                        <p:attrNameLst>
                                          <p:attrName>ppt_x</p:attrName>
                                        </p:attrNameLst>
                                      </p:cBhvr>
                                      <p:tavLst>
                                        <p:tav tm="0">
                                          <p:val>
                                            <p:strVal val="#ppt_x-.2"/>
                                          </p:val>
                                        </p:tav>
                                        <p:tav tm="100000">
                                          <p:val>
                                            <p:strVal val="#ppt_x"/>
                                          </p:val>
                                        </p:tav>
                                      </p:tavLst>
                                    </p:anim>
                                    <p:anim calcmode="lin" valueType="num">
                                      <p:cBhvr>
                                        <p:cTn id="73" dur="10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93"/>
                                        </p:tgtEl>
                                      </p:cBhvr>
                                    </p:animEffect>
                                  </p:childTnLst>
                                </p:cTn>
                              </p:par>
                              <p:par>
                                <p:cTn id="75" presetID="29" presetClass="entr" presetSubtype="0"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p:cTn id="77" dur="1000" fill="hold"/>
                                        <p:tgtEl>
                                          <p:spTgt spid="115"/>
                                        </p:tgtEl>
                                        <p:attrNameLst>
                                          <p:attrName>ppt_x</p:attrName>
                                        </p:attrNameLst>
                                      </p:cBhvr>
                                      <p:tavLst>
                                        <p:tav tm="0">
                                          <p:val>
                                            <p:strVal val="#ppt_x-.2"/>
                                          </p:val>
                                        </p:tav>
                                        <p:tav tm="100000">
                                          <p:val>
                                            <p:strVal val="#ppt_x"/>
                                          </p:val>
                                        </p:tav>
                                      </p:tavLst>
                                    </p:anim>
                                    <p:anim calcmode="lin" valueType="num">
                                      <p:cBhvr>
                                        <p:cTn id="7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15"/>
                                        </p:tgtEl>
                                      </p:cBhvr>
                                    </p:animEffect>
                                  </p:childTnLst>
                                </p:cTn>
                              </p:par>
                              <p:par>
                                <p:cTn id="80" presetID="20" presetClass="entr" presetSubtype="0" fill="hold" nodeType="with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wedge">
                                      <p:cBhvr>
                                        <p:cTn id="82" dur="2000"/>
                                        <p:tgtEl>
                                          <p:spTgt spid="116"/>
                                        </p:tgtEl>
                                      </p:cBhvr>
                                    </p:animEffect>
                                  </p:childTnLst>
                                </p:cTn>
                              </p:par>
                              <p:par>
                                <p:cTn id="83" presetID="5" presetClass="entr" presetSubtype="10" fill="hold" nodeType="with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checkerboard(across)">
                                      <p:cBhvr>
                                        <p:cTn id="85" dur="500"/>
                                        <p:tgtEl>
                                          <p:spTgt spid="117"/>
                                        </p:tgtEl>
                                      </p:cBhvr>
                                    </p:animEffect>
                                  </p:childTnLst>
                                </p:cTn>
                              </p:par>
                              <p:par>
                                <p:cTn id="86" presetID="29" presetClass="entr" presetSubtype="0" fill="hold" nodeType="with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p:cTn id="88" dur="1000" fill="hold"/>
                                        <p:tgtEl>
                                          <p:spTgt spid="76"/>
                                        </p:tgtEl>
                                        <p:attrNameLst>
                                          <p:attrName>ppt_x</p:attrName>
                                        </p:attrNameLst>
                                      </p:cBhvr>
                                      <p:tavLst>
                                        <p:tav tm="0">
                                          <p:val>
                                            <p:strVal val="#ppt_x-.2"/>
                                          </p:val>
                                        </p:tav>
                                        <p:tav tm="100000">
                                          <p:val>
                                            <p:strVal val="#ppt_x"/>
                                          </p:val>
                                        </p:tav>
                                      </p:tavLst>
                                    </p:anim>
                                    <p:anim calcmode="lin" valueType="num">
                                      <p:cBhvr>
                                        <p:cTn id="89"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9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6" name="组合 105"/>
          <p:cNvGrpSpPr/>
          <p:nvPr/>
        </p:nvGrpSpPr>
        <p:grpSpPr>
          <a:xfrm>
            <a:off x="1753870" y="805180"/>
            <a:ext cx="1452245" cy="1750060"/>
            <a:chOff x="2680" y="947"/>
            <a:chExt cx="2287" cy="2756"/>
          </a:xfrm>
        </p:grpSpPr>
        <p:pic>
          <p:nvPicPr>
            <p:cNvPr id="102" name="图片 101" descr="图层 2"/>
            <p:cNvPicPr>
              <a:picLocks noChangeAspect="1"/>
            </p:cNvPicPr>
            <p:nvPr/>
          </p:nvPicPr>
          <p:blipFill>
            <a:blip r:embed="rId4"/>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5"/>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6"/>
          <a:stretch>
            <a:fillRect/>
          </a:stretch>
        </p:blipFill>
        <p:spPr>
          <a:xfrm>
            <a:off x="9366250" y="945515"/>
            <a:ext cx="649605" cy="1177290"/>
          </a:xfrm>
          <a:prstGeom prst="rect">
            <a:avLst/>
          </a:prstGeom>
        </p:spPr>
      </p:pic>
      <p:pic>
        <p:nvPicPr>
          <p:cNvPr id="43" name="图片 42" descr="矢量智能对象-1"/>
          <p:cNvPicPr>
            <a:picLocks noChangeAspect="1"/>
          </p:cNvPicPr>
          <p:nvPr/>
        </p:nvPicPr>
        <p:blipFill>
          <a:blip r:embed="rId7"/>
          <a:stretch>
            <a:fillRect/>
          </a:stretch>
        </p:blipFill>
        <p:spPr>
          <a:xfrm>
            <a:off x="-8890" y="2352040"/>
            <a:ext cx="2553970" cy="4937125"/>
          </a:xfrm>
          <a:prstGeom prst="rect">
            <a:avLst/>
          </a:prstGeom>
        </p:spPr>
      </p:pic>
      <p:pic>
        <p:nvPicPr>
          <p:cNvPr id="47" name="图片 46" descr="D:\资料\PPT\1.12\矢量智能对象.png矢量智能对象"/>
          <p:cNvPicPr>
            <a:picLocks noChangeAspect="1"/>
          </p:cNvPicPr>
          <p:nvPr/>
        </p:nvPicPr>
        <p:blipFill>
          <a:blip r:embed="rId8"/>
          <a:srcRect/>
          <a:stretch>
            <a:fillRect/>
          </a:stretch>
        </p:blipFill>
        <p:spPr>
          <a:xfrm>
            <a:off x="9214485" y="1206500"/>
            <a:ext cx="2977515" cy="6054725"/>
          </a:xfrm>
          <a:prstGeom prst="rect">
            <a:avLst/>
          </a:prstGeom>
        </p:spPr>
      </p:pic>
      <p:pic>
        <p:nvPicPr>
          <p:cNvPr id="48" name="图片 47" descr="矢量智能对象"/>
          <p:cNvPicPr>
            <a:picLocks noChangeAspect="1"/>
          </p:cNvPicPr>
          <p:nvPr/>
        </p:nvPicPr>
        <p:blipFill>
          <a:blip r:embed="rId9"/>
          <a:stretch>
            <a:fillRect/>
          </a:stretch>
        </p:blipFill>
        <p:spPr>
          <a:xfrm>
            <a:off x="8599170" y="5513070"/>
            <a:ext cx="1273810" cy="732155"/>
          </a:xfrm>
          <a:prstGeom prst="rect">
            <a:avLst/>
          </a:prstGeom>
        </p:spPr>
      </p:pic>
      <p:pic>
        <p:nvPicPr>
          <p:cNvPr id="49" name="图片 48" descr="矢量智能对象-5"/>
          <p:cNvPicPr>
            <a:picLocks noChangeAspect="1"/>
          </p:cNvPicPr>
          <p:nvPr/>
        </p:nvPicPr>
        <p:blipFill>
          <a:blip r:embed="rId10"/>
          <a:stretch>
            <a:fillRect/>
          </a:stretch>
        </p:blipFill>
        <p:spPr>
          <a:xfrm>
            <a:off x="2499995" y="2553970"/>
            <a:ext cx="688340" cy="393700"/>
          </a:xfrm>
          <a:prstGeom prst="rect">
            <a:avLst/>
          </a:prstGeom>
        </p:spPr>
      </p:pic>
      <p:grpSp>
        <p:nvGrpSpPr>
          <p:cNvPr id="228" name="组合 227"/>
          <p:cNvGrpSpPr/>
          <p:nvPr/>
        </p:nvGrpSpPr>
        <p:grpSpPr>
          <a:xfrm>
            <a:off x="-1607127" y="-51755"/>
            <a:ext cx="15059887" cy="691091"/>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grpSp>
        <p:nvGrpSpPr>
          <p:cNvPr id="55" name="Google Shape;4025;p26"/>
          <p:cNvGrpSpPr/>
          <p:nvPr/>
        </p:nvGrpSpPr>
        <p:grpSpPr>
          <a:xfrm>
            <a:off x="3188335" y="5027930"/>
            <a:ext cx="528955" cy="2006600"/>
            <a:chOff x="393250" y="2490600"/>
            <a:chExt cx="653494" cy="2478093"/>
          </a:xfrm>
          <a:solidFill>
            <a:schemeClr val="bg1"/>
          </a:solidFill>
        </p:grpSpPr>
        <p:sp>
          <p:nvSpPr>
            <p:cNvPr id="5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025;p26"/>
          <p:cNvGrpSpPr/>
          <p:nvPr/>
        </p:nvGrpSpPr>
        <p:grpSpPr>
          <a:xfrm rot="5400000">
            <a:off x="6922135" y="-61595"/>
            <a:ext cx="528955" cy="2006600"/>
            <a:chOff x="393250" y="2490600"/>
            <a:chExt cx="653494" cy="2478093"/>
          </a:xfrm>
          <a:solidFill>
            <a:schemeClr val="bg1"/>
          </a:solidFill>
        </p:grpSpPr>
        <p:sp>
          <p:nvSpPr>
            <p:cNvPr id="67"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图片 84" descr="矢量智能对象-4"/>
          <p:cNvPicPr>
            <a:picLocks noChangeAspect="1"/>
          </p:cNvPicPr>
          <p:nvPr/>
        </p:nvPicPr>
        <p:blipFill>
          <a:blip r:embed="rId11"/>
          <a:stretch>
            <a:fillRect/>
          </a:stretch>
        </p:blipFill>
        <p:spPr>
          <a:xfrm>
            <a:off x="3851910" y="452120"/>
            <a:ext cx="694055" cy="838200"/>
          </a:xfrm>
          <a:prstGeom prst="rect">
            <a:avLst/>
          </a:prstGeom>
        </p:spPr>
      </p:pic>
      <p:grpSp>
        <p:nvGrpSpPr>
          <p:cNvPr id="87" name="组合 86"/>
          <p:cNvGrpSpPr/>
          <p:nvPr/>
        </p:nvGrpSpPr>
        <p:grpSpPr>
          <a:xfrm>
            <a:off x="507365" y="671195"/>
            <a:ext cx="1081405" cy="777875"/>
            <a:chOff x="1295" y="947"/>
            <a:chExt cx="1703" cy="1225"/>
          </a:xfrm>
        </p:grpSpPr>
        <p:grpSp>
          <p:nvGrpSpPr>
            <p:cNvPr id="2" name="组合 1"/>
            <p:cNvGrpSpPr/>
            <p:nvPr/>
          </p:nvGrpSpPr>
          <p:grpSpPr>
            <a:xfrm>
              <a:off x="1446" y="947"/>
              <a:ext cx="1552" cy="1085"/>
              <a:chOff x="1446" y="947"/>
              <a:chExt cx="1552" cy="1085"/>
            </a:xfrm>
          </p:grpSpPr>
          <p:sp>
            <p:nvSpPr>
              <p:cNvPr id="45" name="五角星 44"/>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五角星 85"/>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0326370" y="517525"/>
            <a:ext cx="1081405" cy="777875"/>
            <a:chOff x="1295" y="947"/>
            <a:chExt cx="1703" cy="1225"/>
          </a:xfrm>
        </p:grpSpPr>
        <p:grpSp>
          <p:nvGrpSpPr>
            <p:cNvPr id="89" name="组合 88"/>
            <p:cNvGrpSpPr/>
            <p:nvPr/>
          </p:nvGrpSpPr>
          <p:grpSpPr>
            <a:xfrm>
              <a:off x="1446" y="947"/>
              <a:ext cx="1552" cy="1085"/>
              <a:chOff x="1446" y="947"/>
              <a:chExt cx="1552" cy="1085"/>
            </a:xfrm>
          </p:grpSpPr>
          <p:sp>
            <p:nvSpPr>
              <p:cNvPr id="108" name="五角星 107"/>
              <p:cNvSpPr/>
              <p:nvPr/>
            </p:nvSpPr>
            <p:spPr>
              <a:xfrm>
                <a:off x="1446" y="947"/>
                <a:ext cx="576" cy="542"/>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noFill/>
            <a:ln w="25400">
              <a:solidFill>
                <a:srgbClr val="5A9FE4"/>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
            <a:extLst>
              <a:ext uri="{FF2B5EF4-FFF2-40B4-BE49-F238E27FC236}">
                <a16:creationId xmlns:a16="http://schemas.microsoft.com/office/drawing/2014/main" id="{BE282147-D602-AF4A-B4A1-F3E2E38B9258}"/>
              </a:ext>
            </a:extLst>
          </p:cNvPr>
          <p:cNvSpPr txBox="1"/>
          <p:nvPr/>
        </p:nvSpPr>
        <p:spPr>
          <a:xfrm>
            <a:off x="1456240" y="2475677"/>
            <a:ext cx="8891587" cy="2092881"/>
          </a:xfrm>
          <a:prstGeom prst="rect">
            <a:avLst/>
          </a:prstGeom>
          <a:noFill/>
          <a:ln>
            <a:noFill/>
          </a:ln>
        </p:spPr>
        <p:txBody>
          <a:bodyPr wrap="square" rtlCol="0">
            <a:spAutoFit/>
          </a:bodyPr>
          <a:lstStyle/>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I.</a:t>
            </a:r>
          </a:p>
          <a:p>
            <a:pPr algn="ctr"/>
            <a:r>
              <a:rPr lang="en-US" altLang="zh-CN"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rPr>
              <a:t>TÌM HIỂU CHUNG</a:t>
            </a:r>
            <a:endParaRPr lang="zh-CN" altLang="en-US" sz="6500" b="1" dirty="0">
              <a:ln w="25400">
                <a:solidFill>
                  <a:schemeClr val="bg1"/>
                </a:solidFill>
              </a:ln>
              <a:solidFill>
                <a:schemeClr val="bg1"/>
              </a:solidFill>
              <a:effectLst>
                <a:outerShdw blurRad="50800" dist="38100" dir="5400000" algn="t" rotWithShape="0">
                  <a:prstClr val="black">
                    <a:alpha val="40000"/>
                  </a:prstClr>
                </a:outerShdw>
              </a:effectLst>
              <a:latin typeface="Times New Roman" panose="02020603050405020304" pitchFamily="18" charset="0"/>
              <a:ea typeface="字魂151号-联盟综艺体" panose="00000500000000000000" charset="-122"/>
              <a:cs typeface="Times New Roman" panose="02020603050405020304" pitchFamily="18"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47"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anim calcmode="lin" valueType="num">
                                      <p:cBhvr>
                                        <p:cTn id="14" dur="1000" fill="hold"/>
                                        <p:tgtEl>
                                          <p:spTgt spid="106"/>
                                        </p:tgtEl>
                                        <p:attrNameLst>
                                          <p:attrName>ppt_x</p:attrName>
                                        </p:attrNameLst>
                                      </p:cBhvr>
                                      <p:tavLst>
                                        <p:tav tm="0">
                                          <p:val>
                                            <p:strVal val="#ppt_x"/>
                                          </p:val>
                                        </p:tav>
                                        <p:tav tm="100000">
                                          <p:val>
                                            <p:strVal val="#ppt_x"/>
                                          </p:val>
                                        </p:tav>
                                      </p:tavLst>
                                    </p:anim>
                                    <p:anim calcmode="lin" valueType="num">
                                      <p:cBhvr>
                                        <p:cTn id="15" dur="1000" fill="hold"/>
                                        <p:tgtEl>
                                          <p:spTgt spid="10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anim calcmode="lin" valueType="num">
                                      <p:cBhvr>
                                        <p:cTn id="19" dur="1000" fill="hold"/>
                                        <p:tgtEl>
                                          <p:spTgt spid="104"/>
                                        </p:tgtEl>
                                        <p:attrNameLst>
                                          <p:attrName>ppt_x</p:attrName>
                                        </p:attrNameLst>
                                      </p:cBhvr>
                                      <p:tavLst>
                                        <p:tav tm="0">
                                          <p:val>
                                            <p:strVal val="#ppt_x"/>
                                          </p:val>
                                        </p:tav>
                                        <p:tav tm="100000">
                                          <p:val>
                                            <p:strVal val="#ppt_x"/>
                                          </p:val>
                                        </p:tav>
                                      </p:tavLst>
                                    </p:anim>
                                    <p:anim calcmode="lin" valueType="num">
                                      <p:cBhvr>
                                        <p:cTn id="20" dur="1000" fill="hold"/>
                                        <p:tgtEl>
                                          <p:spTgt spid="104"/>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 calcmode="lin" valueType="num">
                                      <p:cBhvr>
                                        <p:cTn id="31" dur="500" fill="hold"/>
                                        <p:tgtEl>
                                          <p:spTgt spid="49"/>
                                        </p:tgtEl>
                                        <p:attrNameLst>
                                          <p:attrName>style.rotation</p:attrName>
                                        </p:attrNameLst>
                                      </p:cBhvr>
                                      <p:tavLst>
                                        <p:tav tm="0">
                                          <p:val>
                                            <p:fltVal val="360"/>
                                          </p:val>
                                        </p:tav>
                                        <p:tav tm="100000">
                                          <p:val>
                                            <p:fltVal val="0"/>
                                          </p:val>
                                        </p:tav>
                                      </p:tavLst>
                                    </p:anim>
                                    <p:animEffect transition="in" filter="fade">
                                      <p:cBhvr>
                                        <p:cTn id="32" dur="500"/>
                                        <p:tgtEl>
                                          <p:spTgt spid="4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360"/>
                                          </p:val>
                                        </p:tav>
                                        <p:tav tm="100000">
                                          <p:val>
                                            <p:fltVal val="0"/>
                                          </p:val>
                                        </p:tav>
                                      </p:tavLst>
                                    </p:anim>
                                    <p:animEffect transition="in" filter="fade">
                                      <p:cBhvr>
                                        <p:cTn id="38" dur="500"/>
                                        <p:tgtEl>
                                          <p:spTgt spid="4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 calcmode="lin" valueType="num">
                                      <p:cBhvr>
                                        <p:cTn id="43" dur="500" fill="hold"/>
                                        <p:tgtEl>
                                          <p:spTgt spid="85"/>
                                        </p:tgtEl>
                                        <p:attrNameLst>
                                          <p:attrName>style.rotation</p:attrName>
                                        </p:attrNameLst>
                                      </p:cBhvr>
                                      <p:tavLst>
                                        <p:tav tm="0">
                                          <p:val>
                                            <p:fltVal val="360"/>
                                          </p:val>
                                        </p:tav>
                                        <p:tav tm="100000">
                                          <p:val>
                                            <p:fltVal val="0"/>
                                          </p:val>
                                        </p:tav>
                                      </p:tavLst>
                                    </p:anim>
                                    <p:animEffect transition="in" filter="fade">
                                      <p:cBhvr>
                                        <p:cTn id="44" dur="500"/>
                                        <p:tgtEl>
                                          <p:spTgt spid="85"/>
                                        </p:tgtEl>
                                      </p:cBhvr>
                                    </p:animEffect>
                                  </p:childTnLst>
                                </p:cTn>
                              </p:par>
                              <p:par>
                                <p:cTn id="45" presetID="29"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1000" fill="hold"/>
                                        <p:tgtEl>
                                          <p:spTgt spid="87"/>
                                        </p:tgtEl>
                                        <p:attrNameLst>
                                          <p:attrName>ppt_x</p:attrName>
                                        </p:attrNameLst>
                                      </p:cBhvr>
                                      <p:tavLst>
                                        <p:tav tm="0">
                                          <p:val>
                                            <p:strVal val="#ppt_x-.2"/>
                                          </p:val>
                                        </p:tav>
                                        <p:tav tm="100000">
                                          <p:val>
                                            <p:strVal val="#ppt_x"/>
                                          </p:val>
                                        </p:tav>
                                      </p:tavLst>
                                    </p:anim>
                                    <p:anim calcmode="lin" valueType="num">
                                      <p:cBhvr>
                                        <p:cTn id="4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7"/>
                                        </p:tgtEl>
                                      </p:cBhvr>
                                    </p:animEffect>
                                  </p:childTnLst>
                                </p:cTn>
                              </p:par>
                              <p:par>
                                <p:cTn id="50" presetID="29"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1000" fill="hold"/>
                                        <p:tgtEl>
                                          <p:spTgt spid="88"/>
                                        </p:tgtEl>
                                        <p:attrNameLst>
                                          <p:attrName>ppt_x</p:attrName>
                                        </p:attrNameLst>
                                      </p:cBhvr>
                                      <p:tavLst>
                                        <p:tav tm="0">
                                          <p:val>
                                            <p:strVal val="#ppt_x-.2"/>
                                          </p:val>
                                        </p:tav>
                                        <p:tav tm="100000">
                                          <p:val>
                                            <p:strVal val="#ppt_x"/>
                                          </p:val>
                                        </p:tav>
                                      </p:tavLst>
                                    </p:anim>
                                    <p:anim calcmode="lin" valueType="num">
                                      <p:cBhvr>
                                        <p:cTn id="53"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88"/>
                                        </p:tgtEl>
                                      </p:cBhvr>
                                    </p:animEffect>
                                  </p:childTnLst>
                                </p:cTn>
                              </p:par>
                              <p:par>
                                <p:cTn id="55" presetID="47" presetClass="entr" presetSubtype="0" fill="hold"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9"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22" name="椭圆 21"/>
          <p:cNvSpPr/>
          <p:nvPr/>
        </p:nvSpPr>
        <p:spPr>
          <a:xfrm>
            <a:off x="6518275" y="1520190"/>
            <a:ext cx="4364990" cy="43649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1320800" y="911225"/>
            <a:ext cx="9972675" cy="777240"/>
            <a:chOff x="2080" y="1435"/>
            <a:chExt cx="15705" cy="1224"/>
          </a:xfrm>
        </p:grpSpPr>
        <p:grpSp>
          <p:nvGrpSpPr>
            <p:cNvPr id="105" name="组合 104"/>
            <p:cNvGrpSpPr/>
            <p:nvPr/>
          </p:nvGrpSpPr>
          <p:grpSpPr>
            <a:xfrm>
              <a:off x="16083" y="1435"/>
              <a:ext cx="1703" cy="1225"/>
              <a:chOff x="1295" y="947"/>
              <a:chExt cx="1703" cy="1225"/>
            </a:xfrm>
            <a:solidFill>
              <a:srgbClr val="FDDC19"/>
            </a:solidFill>
          </p:grpSpPr>
          <p:grpSp>
            <p:nvGrpSpPr>
              <p:cNvPr id="106" name="组合 105"/>
              <p:cNvGrpSpPr/>
              <p:nvPr/>
            </p:nvGrpSpPr>
            <p:grpSpPr>
              <a:xfrm>
                <a:off x="1446" y="947"/>
                <a:ext cx="1552" cy="1085"/>
                <a:chOff x="1446" y="947"/>
                <a:chExt cx="1552" cy="1085"/>
              </a:xfrm>
              <a:grpFill/>
            </p:grpSpPr>
            <p:sp>
              <p:nvSpPr>
                <p:cNvPr id="108" name="五角星 107"/>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五角星 108"/>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五角星 109"/>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2080" y="1435"/>
              <a:ext cx="1703" cy="1225"/>
              <a:chOff x="1295" y="947"/>
              <a:chExt cx="1703" cy="1225"/>
            </a:xfrm>
            <a:solidFill>
              <a:srgbClr val="FDDC19"/>
            </a:solidFill>
          </p:grpSpPr>
          <p:grpSp>
            <p:nvGrpSpPr>
              <p:cNvPr id="111" name="组合 110"/>
              <p:cNvGrpSpPr/>
              <p:nvPr/>
            </p:nvGrpSpPr>
            <p:grpSpPr>
              <a:xfrm>
                <a:off x="1446" y="947"/>
                <a:ext cx="1552" cy="1085"/>
                <a:chOff x="1446" y="947"/>
                <a:chExt cx="1552" cy="1085"/>
              </a:xfrm>
              <a:grpFill/>
            </p:grpSpPr>
            <p:sp>
              <p:nvSpPr>
                <p:cNvPr id="112" name="五角星 111"/>
                <p:cNvSpPr/>
                <p:nvPr/>
              </p:nvSpPr>
              <p:spPr>
                <a:xfrm>
                  <a:off x="1446" y="947"/>
                  <a:ext cx="576" cy="542"/>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五角星 134"/>
                <p:cNvSpPr/>
                <p:nvPr/>
              </p:nvSpPr>
              <p:spPr>
                <a:xfrm>
                  <a:off x="2202" y="1282"/>
                  <a:ext cx="796" cy="750"/>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五角星 135"/>
              <p:cNvSpPr/>
              <p:nvPr/>
            </p:nvSpPr>
            <p:spPr>
              <a:xfrm>
                <a:off x="1295" y="1754"/>
                <a:ext cx="445" cy="419"/>
              </a:xfrm>
              <a:prstGeom prst="star5">
                <a:avLst>
                  <a:gd name="adj" fmla="val 27704"/>
                  <a:gd name="hf" fmla="val 105146"/>
                  <a:gd name="vf" fmla="val 110557"/>
                </a:avLst>
              </a:prstGeom>
              <a:grpFill/>
              <a:ln w="25400">
                <a:solidFill>
                  <a:srgbClr val="5A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图片 20" descr="6开学季文具上飞翔的儿童彩色素材"/>
          <p:cNvPicPr>
            <a:picLocks noChangeAspect="1"/>
          </p:cNvPicPr>
          <p:nvPr/>
        </p:nvPicPr>
        <p:blipFill>
          <a:blip r:embed="rId5"/>
          <a:stretch>
            <a:fillRect/>
          </a:stretch>
        </p:blipFill>
        <p:spPr>
          <a:xfrm>
            <a:off x="6363335" y="1606550"/>
            <a:ext cx="4458335" cy="4458335"/>
          </a:xfrm>
          <a:prstGeom prst="rect">
            <a:avLst/>
          </a:prstGeom>
        </p:spPr>
      </p:pic>
      <p:sp>
        <p:nvSpPr>
          <p:cNvPr id="5" name="Rectangle 4">
            <a:extLst>
              <a:ext uri="{FF2B5EF4-FFF2-40B4-BE49-F238E27FC236}">
                <a16:creationId xmlns:a16="http://schemas.microsoft.com/office/drawing/2014/main" id="{6B13C391-AD7B-2945-80B4-0DC2EA31F41F}"/>
              </a:ext>
            </a:extLst>
          </p:cNvPr>
          <p:cNvSpPr/>
          <p:nvPr/>
        </p:nvSpPr>
        <p:spPr>
          <a:xfrm>
            <a:off x="1424414" y="2182495"/>
            <a:ext cx="5209256" cy="2299669"/>
          </a:xfrm>
          <a:prstGeom prst="rect">
            <a:avLst/>
          </a:prstGeom>
        </p:spPr>
        <p:txBody>
          <a:bodyPr wrap="square">
            <a:spAutoFit/>
          </a:bodyPr>
          <a:lstStyle/>
          <a:p>
            <a:pPr algn="just">
              <a:lnSpc>
                <a:spcPct val="115000"/>
              </a:lnSpc>
              <a:spcBef>
                <a:spcPts val="600"/>
              </a:spcBef>
              <a:spcAft>
                <a:spcPts val="600"/>
              </a:spcAft>
            </a:pPr>
            <a:r>
              <a:rPr lang="vi-VN" sz="6500" b="1" dirty="0">
                <a:solidFill>
                  <a:srgbClr val="000000"/>
                </a:solidFill>
                <a:latin typeface="Times New Roman" panose="02020603050405020304" pitchFamily="18" charset="0"/>
                <a:ea typeface="Calibri" panose="020F0502020204030204" pitchFamily="34" charset="0"/>
              </a:rPr>
              <a:t>1. Kiến thức ngữ văn</a:t>
            </a:r>
            <a:endParaRPr lang="en-VN" sz="65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9" presetClass="entr" presetSubtype="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dissolve">
                                      <p:cBhvr>
                                        <p:cTn id="25" dur="500"/>
                                        <p:tgtEl>
                                          <p:spTgt spid="13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6"/>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5" name="Rectangle 4">
            <a:extLst>
              <a:ext uri="{FF2B5EF4-FFF2-40B4-BE49-F238E27FC236}">
                <a16:creationId xmlns:a16="http://schemas.microsoft.com/office/drawing/2014/main" id="{6DFF3E40-F689-A740-9793-79DB2503F19F}"/>
              </a:ext>
            </a:extLst>
          </p:cNvPr>
          <p:cNvSpPr/>
          <p:nvPr/>
        </p:nvSpPr>
        <p:spPr>
          <a:xfrm>
            <a:off x="1197609" y="858008"/>
            <a:ext cx="9842097" cy="5109091"/>
          </a:xfrm>
          <a:prstGeom prst="rect">
            <a:avLst/>
          </a:prstGeom>
        </p:spPr>
        <p:txBody>
          <a:bodyPr wrap="square">
            <a:spAutoFit/>
          </a:bodyPr>
          <a:lstStyle/>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Đánh dấu vào ô tương ứng với những dòng có nội dung phù hợp với loại văn bản thuật lại một sự kiện trình bày theo mối quan hệ nguyên nhân – kết quả. </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a. Đây là loại văn bản thông tin, trong đó người viết thuyết minh về một sự kiện. </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b. Các thông tin được sắp xếp theo thứ tự từ trước đến sau, từ mở đầu đến diễn biến và kết thúc.</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c. Văn bản thường được trình bày bằng chữ viết kết hợp với các phương thức khác như hình ảnh, âm thanh.</a:t>
            </a:r>
            <a:endParaRPr lang="en-VN" sz="26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2600" dirty="0">
                <a:solidFill>
                  <a:srgbClr val="000000"/>
                </a:solidFill>
                <a:latin typeface="Times New Roman" panose="02020603050405020304" pitchFamily="18" charset="0"/>
                <a:ea typeface="Calibri" panose="020F0502020204030204" pitchFamily="34" charset="0"/>
              </a:rPr>
              <a:t>d. Đọc văn bản, người đọc tìm được câu trả lời cho các câu hỏi: Vì sao lại xảy ra sự việc ấy? Sự việc ấy diễn ra thế nào? Kết quả ra sao?</a:t>
            </a:r>
            <a:endParaRPr lang="en-VN" sz="2600" dirty="0">
              <a:solidFill>
                <a:srgbClr val="000000"/>
              </a:solidFill>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F5677FEB-9399-0E44-8F99-B4BB6D7AFE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909" y="2917848"/>
            <a:ext cx="750357" cy="75035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8B7F7144-E23B-4345-94FC-CEAC465C41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25028" y="2090921"/>
            <a:ext cx="1004611" cy="690879"/>
          </a:xfrm>
          <a:prstGeom prst="rect">
            <a:avLst/>
          </a:prstGeom>
        </p:spPr>
      </p:pic>
      <p:pic>
        <p:nvPicPr>
          <p:cNvPr id="42" name="Picture 41">
            <a:extLst>
              <a:ext uri="{FF2B5EF4-FFF2-40B4-BE49-F238E27FC236}">
                <a16:creationId xmlns:a16="http://schemas.microsoft.com/office/drawing/2014/main" id="{3A1FC64F-DC87-9948-982C-9951935629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430" y="3850401"/>
            <a:ext cx="750357" cy="750357"/>
          </a:xfrm>
          <a:prstGeom prst="rect">
            <a:avLst/>
          </a:prstGeom>
        </p:spPr>
      </p:pic>
      <p:pic>
        <p:nvPicPr>
          <p:cNvPr id="43" name="Picture 42">
            <a:extLst>
              <a:ext uri="{FF2B5EF4-FFF2-40B4-BE49-F238E27FC236}">
                <a16:creationId xmlns:a16="http://schemas.microsoft.com/office/drawing/2014/main" id="{67514233-55C5-3F40-A1E4-4AC1595789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951" y="4782954"/>
            <a:ext cx="750357" cy="750357"/>
          </a:xfrm>
          <a:prstGeom prst="rect">
            <a:avLst/>
          </a:prstGeom>
        </p:spPr>
      </p:pic>
    </p:spTree>
    <p:custDataLst>
      <p:tags r:id="rId1"/>
    </p:custDataLst>
    <p:extLst>
      <p:ext uri="{BB962C8B-B14F-4D97-AF65-F5344CB8AC3E}">
        <p14:creationId xmlns:p14="http://schemas.microsoft.com/office/powerpoint/2010/main" val="1480028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433830" y="-52070"/>
            <a:ext cx="15059660" cy="6932295"/>
            <a:chOff x="-2531" y="-82"/>
            <a:chExt cx="23716" cy="10917"/>
          </a:xfrm>
        </p:grpSpPr>
        <p:grpSp>
          <p:nvGrpSpPr>
            <p:cNvPr id="228" name="组合 227"/>
            <p:cNvGrpSpPr/>
            <p:nvPr/>
          </p:nvGrpSpPr>
          <p:grpSpPr>
            <a:xfrm>
              <a:off x="-2531" y="-82"/>
              <a:ext cx="23716" cy="1088"/>
              <a:chOff x="-1607127" y="-51755"/>
              <a:chExt cx="15059887" cy="691091"/>
            </a:xfrm>
            <a:solidFill>
              <a:srgbClr val="5A9FE4"/>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 name="组合 1"/>
            <p:cNvGrpSpPr/>
            <p:nvPr/>
          </p:nvGrpSpPr>
          <p:grpSpPr>
            <a:xfrm flipV="1">
              <a:off x="-2531" y="9747"/>
              <a:ext cx="23716" cy="1088"/>
              <a:chOff x="-1607127" y="-51755"/>
              <a:chExt cx="15059887" cy="691091"/>
            </a:xfrm>
            <a:solidFill>
              <a:srgbClr val="5A9FE4"/>
            </a:solidFill>
          </p:grpSpPr>
          <p:sp>
            <p:nvSpPr>
              <p:cNvPr id="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3" name="图片 2" descr="E:\设计\PPT\图层 1.png图层 1"/>
          <p:cNvPicPr>
            <a:picLocks noChangeAspect="1"/>
          </p:cNvPicPr>
          <p:nvPr/>
        </p:nvPicPr>
        <p:blipFill>
          <a:blip r:embed="rId4"/>
          <a:srcRect/>
          <a:stretch>
            <a:fillRect/>
          </a:stretch>
        </p:blipFill>
        <p:spPr>
          <a:xfrm>
            <a:off x="560070" y="267970"/>
            <a:ext cx="11071860" cy="6322060"/>
          </a:xfrm>
          <a:prstGeom prst="rect">
            <a:avLst/>
          </a:prstGeom>
          <a:effectLst>
            <a:outerShdw blurRad="50800" dist="38100" dir="5400000" algn="t" rotWithShape="0">
              <a:prstClr val="black">
                <a:alpha val="40000"/>
              </a:prstClr>
            </a:outerShdw>
          </a:effectLst>
        </p:spPr>
      </p:pic>
      <p:sp>
        <p:nvSpPr>
          <p:cNvPr id="158" name="五角星 157"/>
          <p:cNvSpPr/>
          <p:nvPr/>
        </p:nvSpPr>
        <p:spPr>
          <a:xfrm>
            <a:off x="527050" y="370205"/>
            <a:ext cx="365760" cy="34417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五角星 162"/>
          <p:cNvSpPr/>
          <p:nvPr/>
        </p:nvSpPr>
        <p:spPr>
          <a:xfrm>
            <a:off x="11283315" y="304165"/>
            <a:ext cx="505460" cy="476250"/>
          </a:xfrm>
          <a:prstGeom prst="star5">
            <a:avLst>
              <a:gd name="adj" fmla="val 27704"/>
              <a:gd name="hf" fmla="val 105146"/>
              <a:gd name="vf" fmla="val 110557"/>
            </a:avLst>
          </a:prstGeom>
          <a:noFill/>
          <a:ln w="25400">
            <a:solidFill>
              <a:schemeClr val="bg1"/>
            </a:solidFill>
          </a:ln>
          <a:extLst>
            <a:ext uri="{909E8E84-426E-40DD-AFC4-6F175D3DCCD1}">
              <a14:hiddenFill xmlns:a14="http://schemas.microsoft.com/office/drawing/2010/main">
                <a:solidFill>
                  <a:srgbClr val="FFAD1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oogle Shape;4025;p26"/>
          <p:cNvGrpSpPr/>
          <p:nvPr/>
        </p:nvGrpSpPr>
        <p:grpSpPr>
          <a:xfrm>
            <a:off x="391160" y="2182495"/>
            <a:ext cx="637540" cy="2419350"/>
            <a:chOff x="393250" y="2490600"/>
            <a:chExt cx="653494" cy="2478093"/>
          </a:xfrm>
          <a:solidFill>
            <a:schemeClr val="bg1"/>
          </a:solidFill>
        </p:grpSpPr>
        <p:sp>
          <p:nvSpPr>
            <p:cNvPr id="114"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025;p26"/>
          <p:cNvGrpSpPr/>
          <p:nvPr/>
        </p:nvGrpSpPr>
        <p:grpSpPr>
          <a:xfrm rot="5400000">
            <a:off x="10413365" y="4989830"/>
            <a:ext cx="528955" cy="2006600"/>
            <a:chOff x="393250" y="2490600"/>
            <a:chExt cx="653494" cy="2478093"/>
          </a:xfrm>
          <a:solidFill>
            <a:schemeClr val="bg1"/>
          </a:solidFill>
        </p:grpSpPr>
        <p:sp>
          <p:nvSpPr>
            <p:cNvPr id="125"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grpFill/>
            <a:ln>
              <a:solidFill>
                <a:srgbClr val="5A9FE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grpFill/>
            <a:ln w="19050" cap="flat" cmpd="sng">
              <a:solidFill>
                <a:srgbClr val="5A9F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组合 51"/>
          <p:cNvGrpSpPr/>
          <p:nvPr/>
        </p:nvGrpSpPr>
        <p:grpSpPr>
          <a:xfrm>
            <a:off x="105410" y="153670"/>
            <a:ext cx="11920220" cy="6543675"/>
            <a:chOff x="166" y="242"/>
            <a:chExt cx="18772" cy="10305"/>
          </a:xfrm>
        </p:grpSpPr>
        <p:sp>
          <p:nvSpPr>
            <p:cNvPr id="53" name="文本框 52"/>
            <p:cNvSpPr txBox="1"/>
            <p:nvPr/>
          </p:nvSpPr>
          <p:spPr>
            <a:xfrm>
              <a:off x="166" y="242"/>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sp>
          <p:nvSpPr>
            <p:cNvPr id="54" name="文本框 53"/>
            <p:cNvSpPr txBox="1"/>
            <p:nvPr/>
          </p:nvSpPr>
          <p:spPr>
            <a:xfrm>
              <a:off x="166" y="10161"/>
              <a:ext cx="18772" cy="386"/>
            </a:xfrm>
            <a:prstGeom prst="rect">
              <a:avLst/>
            </a:prstGeom>
            <a:noFill/>
          </p:spPr>
          <p:txBody>
            <a:bodyPr wrap="square" rtlCol="0">
              <a:spAutoFit/>
            </a:bodyPr>
            <a:lstStyle/>
            <a:p>
              <a:pPr algn="dist"/>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学</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第</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一</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课</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主</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题</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班</a:t>
              </a:r>
              <a:r>
                <a:rPr lang="en-US" altLang="zh-CN"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a:t>
              </a:r>
              <a:r>
                <a:rPr lang="zh-CN" altLang="en-US" sz="1000">
                  <a:solidFill>
                    <a:schemeClr val="tx1"/>
                  </a:solidFill>
                  <a:latin typeface="字魂151号-联盟综艺体" panose="00000500000000000000" charset="-122"/>
                  <a:ea typeface="字魂151号-联盟综艺体" panose="00000500000000000000" charset="-122"/>
                  <a:cs typeface="字魂151号-联盟综艺体" panose="00000500000000000000" charset="-122"/>
                  <a:sym typeface="+mn-ea"/>
                </a:rPr>
                <a:t>会</a:t>
              </a:r>
            </a:p>
          </p:txBody>
        </p:sp>
      </p:grpSp>
      <p:sp>
        <p:nvSpPr>
          <p:cNvPr id="7" name="Rectangle 6">
            <a:extLst>
              <a:ext uri="{FF2B5EF4-FFF2-40B4-BE49-F238E27FC236}">
                <a16:creationId xmlns:a16="http://schemas.microsoft.com/office/drawing/2014/main" id="{376B894B-91AD-D44B-B23F-348E7FC43B42}"/>
              </a:ext>
            </a:extLst>
          </p:cNvPr>
          <p:cNvSpPr/>
          <p:nvPr/>
        </p:nvSpPr>
        <p:spPr>
          <a:xfrm>
            <a:off x="1184083" y="844548"/>
            <a:ext cx="9872435" cy="5262979"/>
          </a:xfrm>
          <a:prstGeom prst="rect">
            <a:avLst/>
          </a:prstGeom>
        </p:spPr>
        <p:txBody>
          <a:bodyPr wrap="square">
            <a:spAutoFit/>
          </a:bodyPr>
          <a:lstStyle/>
          <a:p>
            <a:pPr algn="ctr"/>
            <a:r>
              <a:rPr lang="vi-VN" sz="2400" b="1" u="sng" dirty="0">
                <a:solidFill>
                  <a:srgbClr val="FF0000"/>
                </a:solidFill>
                <a:latin typeface="Times New Roman" panose="02020603050405020304" pitchFamily="18" charset="0"/>
                <a:ea typeface="Calibri" panose="020F0502020204030204" pitchFamily="34" charset="0"/>
              </a:rPr>
              <a:t>PHIẾU HỌC TẬP SỐ 1:</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1. a) Dấu hiệu hình thức nào giúp người đọc dễ nhận biết nhan đề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Tác dụng của nhan đề:</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b) Tác giả của văn bản là ai?</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Văn bản được trích theo nguồn nào?</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c) Văn bản được đăng tải vào ngày nào? Vì sao văn bản được đăng tải vào ngày đó?</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d) Dấu hiệu hình thức nào giúp người đọc dễ nhận biết sa pô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Tác dụng của sa pô:</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2. a) Văn bản trình bày thông tin bằng phương tiện nào (chữ viết, âm thanh, hình ảnh,…)?</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b) Sự kiện được thuật lại trong văn bản là gì?</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c) Thông tin về sự kiện trong văn bản được trình bày theo trật tự nào?</a:t>
            </a:r>
            <a:endParaRPr lang="en-VN" sz="2400" dirty="0">
              <a:solidFill>
                <a:srgbClr val="000000"/>
              </a:solidFill>
              <a:latin typeface="Times New Roman" panose="02020603050405020304" pitchFamily="18" charset="0"/>
              <a:ea typeface="Calibri" panose="020F0502020204030204" pitchFamily="34" charset="0"/>
            </a:endParaRPr>
          </a:p>
          <a:p>
            <a:pPr algn="just"/>
            <a:r>
              <a:rPr lang="vi-VN" sz="2400" dirty="0">
                <a:solidFill>
                  <a:srgbClr val="000000"/>
                </a:solidFill>
                <a:latin typeface="Times New Roman" panose="02020603050405020304" pitchFamily="18" charset="0"/>
                <a:ea typeface="Calibri" panose="020F0502020204030204" pitchFamily="34" charset="0"/>
              </a:rPr>
              <a:t>d) Văn bản được chia thành mấy phần?</a:t>
            </a:r>
            <a:endParaRPr lang="en-VN" sz="24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232191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ircle(in)">
                                      <p:cBhvr>
                                        <p:cTn id="7" dur="2000"/>
                                        <p:tgtEl>
                                          <p:spTgt spid="1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22" presetClass="entr" presetSubtype="4"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2" presetClass="entr" presetSubtype="4" fill="hold"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ldLvl="0" animBg="1"/>
      <p:bldP spid="158" grpId="1" animBg="1"/>
      <p:bldP spid="163" grpId="0" bldLvl="0" animBg="1"/>
      <p:bldP spid="16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377</TotalTime>
  <Words>1974</Words>
  <Application>Microsoft Office PowerPoint</Application>
  <PresentationFormat>Widescreen</PresentationFormat>
  <Paragraphs>189</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Times New Roman</vt:lpstr>
      <vt:lpstr>Wingdings</vt:lpstr>
      <vt:lpstr>字魂151号-联盟综艺体</vt:lpstr>
      <vt:lpstr>思源黑体 CN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phuclamn26@gmail.com</cp:lastModifiedBy>
  <cp:revision>53</cp:revision>
  <dcterms:created xsi:type="dcterms:W3CDTF">2019-06-19T02:08:00Z</dcterms:created>
  <dcterms:modified xsi:type="dcterms:W3CDTF">2024-06-17T03:13:37Z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8A83A2F62F554BB0B5702B27937C08D7</vt:lpwstr>
  </property>
</Properties>
</file>