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9" r:id="rId20"/>
    <p:sldId id="278" r:id="rId21"/>
    <p:sldId id="288" r:id="rId22"/>
    <p:sldId id="280" r:id="rId23"/>
    <p:sldId id="281" r:id="rId24"/>
    <p:sldId id="277" r:id="rId25"/>
  </p:sldIdLst>
  <p:sldSz cx="18288000" cy="10287000"/>
  <p:notesSz cx="6858000" cy="9144000"/>
  <p:embeddedFontLst>
    <p:embeddedFont>
      <p:font typeface="Arimo Bold" panose="020B0604020202020204" charset="0"/>
      <p:regular r:id="rId27"/>
    </p:embeddedFont>
    <p:embeddedFont>
      <p:font typeface="Londrina Solid" panose="020B0604020202020204" charset="0"/>
      <p:regular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Noto Sans Bold" panose="020B0604020202020204" charset="0"/>
      <p:regular r:id="rId31"/>
    </p:embeddedFont>
    <p:embeddedFont>
      <p:font typeface="Lato" panose="020F0502020204030203" pitchFamily="34" charset="0"/>
      <p:regular r:id="rId32"/>
      <p:bold r:id="rId33"/>
    </p:embeddedFont>
    <p:embeddedFont>
      <p:font typeface="Arimo" panose="020B0604020202020204" charset="0"/>
      <p:regular r:id="rId34"/>
    </p:embeddedFont>
    <p:embeddedFont>
      <p:font typeface="อีฟดอวอิ้ง" panose="020B0604020202020204" charset="-34"/>
      <p:regular r:id="rId35"/>
    </p:embeddedFont>
    <p:embeddedFont>
      <p:font typeface="Wedges" panose="020B0604020202020204" charset="0"/>
      <p:regular r:id="rId36"/>
    </p:embeddedFont>
    <p:embeddedFont>
      <p:font typeface="Now Bold" panose="020B0604020202020204" charset="0"/>
      <p:regular r:id="rId37"/>
    </p:embeddedFont>
    <p:embeddedFont>
      <p:font typeface="Nefelibata Sans" panose="020B0604020202020204" charset="0"/>
      <p:regular r:id="rId38"/>
    </p:embeddedFont>
    <p:embeddedFont>
      <p:font typeface="Sansita Bold" panose="020B0604020202020204" charset="0"/>
      <p:regular r:id="rId39"/>
    </p:embeddedFont>
    <p:embeddedFont>
      <p:font typeface="Calistoga" panose="020B0604020202020204" charset="0"/>
      <p:regular r:id="rId40"/>
    </p:embeddedFont>
    <p:embeddedFont>
      <p:font typeface="Cabin" panose="020B0604020202020204" charset="0"/>
      <p:regular r:id="rId41"/>
    </p:embeddedFont>
    <p:embeddedFont>
      <p:font typeface="Sigmar One" panose="020B0604020202020204" charset="0"/>
      <p:regular r:id="rId42"/>
    </p:embeddedFont>
    <p:embeddedFont>
      <p:font typeface="Chewy" panose="020B0604020202020204" charset="0"/>
      <p:regular r:id="rId43"/>
    </p:embeddedFont>
    <p:embeddedFont>
      <p:font typeface="Canva Sans Bold" panose="020B0604020202020204" charset="0"/>
      <p:regular r:id="rId44"/>
    </p:embeddedFont>
    <p:embeddedFont>
      <p:font typeface="Bungee" panose="020B0604020202020204" charset="0"/>
      <p:regular r:id="rId45"/>
    </p:embeddedFont>
    <p:embeddedFont>
      <p:font typeface="Canva Sans" panose="020B0604020202020204" charset="0"/>
      <p:regular r:id="rId46"/>
    </p:embeddedFont>
    <p:embeddedFont>
      <p:font typeface="Now" panose="020B0604020202020204" charset="0"/>
      <p:regular r:id="rId47"/>
    </p:embeddedFont>
    <p:embeddedFont>
      <p:font typeface="Maven Pro" panose="020B0604020202020204" charset="0"/>
      <p:regular r:id="rId48"/>
    </p:embeddedFont>
    <p:embeddedFont>
      <p:font typeface="Chunk Five" panose="020B0604020202020204" charset="0"/>
      <p:regular r:id="rId49"/>
    </p:embeddedFont>
    <p:embeddedFont>
      <p:font typeface="Francois One" panose="020B060402020202020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EA539-1D89-46CE-91CB-8276896CC29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E8D43-4915-43CD-87A8-9F538B654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54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E8D43-4915-43CD-87A8-9F538B6545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4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svg"/><Relationship Id="rId7" Type="http://schemas.openxmlformats.org/officeDocument/2006/relationships/image" Target="../media/image2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2.svg"/><Relationship Id="rId4" Type="http://schemas.openxmlformats.org/officeDocument/2006/relationships/image" Target="../media/image14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75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44.png"/><Relationship Id="rId4" Type="http://schemas.openxmlformats.org/officeDocument/2006/relationships/image" Target="../media/image80.svg"/><Relationship Id="rId9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47.png"/><Relationship Id="rId10" Type="http://schemas.openxmlformats.org/officeDocument/2006/relationships/image" Target="../media/image4.gif"/><Relationship Id="rId4" Type="http://schemas.openxmlformats.org/officeDocument/2006/relationships/image" Target="../media/image80.svg"/><Relationship Id="rId9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9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100.svg"/><Relationship Id="rId12" Type="http://schemas.openxmlformats.org/officeDocument/2006/relationships/image" Target="../media/image2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02.svg"/><Relationship Id="rId5" Type="http://schemas.openxmlformats.org/officeDocument/2006/relationships/image" Target="../media/image10.sv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3" Type="http://schemas.openxmlformats.org/officeDocument/2006/relationships/image" Target="../media/image96.svg"/><Relationship Id="rId7" Type="http://schemas.openxmlformats.org/officeDocument/2006/relationships/image" Target="../media/image104.svg"/><Relationship Id="rId12" Type="http://schemas.openxmlformats.org/officeDocument/2006/relationships/image" Target="../media/image3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108.svg"/><Relationship Id="rId5" Type="http://schemas.openxmlformats.org/officeDocument/2006/relationships/image" Target="../media/image98.svg"/><Relationship Id="rId10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image" Target="../media/image10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96.svg"/><Relationship Id="rId7" Type="http://schemas.openxmlformats.org/officeDocument/2006/relationships/image" Target="../media/image104.svg"/><Relationship Id="rId12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108.svg"/><Relationship Id="rId5" Type="http://schemas.openxmlformats.org/officeDocument/2006/relationships/image" Target="../media/image98.svg"/><Relationship Id="rId10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image" Target="../media/image10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.svg"/><Relationship Id="rId5" Type="http://schemas.openxmlformats.org/officeDocument/2006/relationships/image" Target="../media/image20.sv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96.svg"/><Relationship Id="rId7" Type="http://schemas.openxmlformats.org/officeDocument/2006/relationships/image" Target="../media/image104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108.svg"/><Relationship Id="rId5" Type="http://schemas.openxmlformats.org/officeDocument/2006/relationships/image" Target="../media/image98.svg"/><Relationship Id="rId10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image" Target="../media/image10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00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112.sv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.gif"/><Relationship Id="rId5" Type="http://schemas.openxmlformats.org/officeDocument/2006/relationships/image" Target="../media/image28.svg"/><Relationship Id="rId10" Type="http://schemas.openxmlformats.org/officeDocument/2006/relationships/image" Target="../media/image15.gif"/><Relationship Id="rId4" Type="http://schemas.openxmlformats.org/officeDocument/2006/relationships/image" Target="../media/image12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svg"/><Relationship Id="rId7" Type="http://schemas.openxmlformats.org/officeDocument/2006/relationships/image" Target="../media/image4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8.svg"/><Relationship Id="rId5" Type="http://schemas.openxmlformats.org/officeDocument/2006/relationships/image" Target="../media/image18.sv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12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10" Type="http://schemas.openxmlformats.org/officeDocument/2006/relationships/image" Target="../media/image15.gif"/><Relationship Id="rId9" Type="http://schemas.openxmlformats.org/officeDocument/2006/relationships/image" Target="../media/image5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3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6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37953" b="-2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53395" y="9448172"/>
            <a:ext cx="1179175" cy="722513"/>
          </a:xfrm>
          <a:custGeom>
            <a:avLst/>
            <a:gdLst/>
            <a:ahLst/>
            <a:cxnLst/>
            <a:rect l="l" t="t" r="r" b="b"/>
            <a:pathLst>
              <a:path w="1179175" h="722513">
                <a:moveTo>
                  <a:pt x="0" y="0"/>
                </a:moveTo>
                <a:lnTo>
                  <a:pt x="1179174" y="0"/>
                </a:lnTo>
                <a:lnTo>
                  <a:pt x="1179174" y="722513"/>
                </a:lnTo>
                <a:lnTo>
                  <a:pt x="0" y="722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00400" y="8492333"/>
            <a:ext cx="1179175" cy="722513"/>
          </a:xfrm>
          <a:custGeom>
            <a:avLst/>
            <a:gdLst/>
            <a:ahLst/>
            <a:cxnLst/>
            <a:rect l="l" t="t" r="r" b="b"/>
            <a:pathLst>
              <a:path w="1179175" h="722513">
                <a:moveTo>
                  <a:pt x="0" y="0"/>
                </a:moveTo>
                <a:lnTo>
                  <a:pt x="1179175" y="0"/>
                </a:lnTo>
                <a:lnTo>
                  <a:pt x="1179175" y="722512"/>
                </a:lnTo>
                <a:lnTo>
                  <a:pt x="0" y="722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8992" y="8541203"/>
            <a:ext cx="1179175" cy="722513"/>
          </a:xfrm>
          <a:custGeom>
            <a:avLst/>
            <a:gdLst/>
            <a:ahLst/>
            <a:cxnLst/>
            <a:rect l="l" t="t" r="r" b="b"/>
            <a:pathLst>
              <a:path w="1179175" h="722513">
                <a:moveTo>
                  <a:pt x="0" y="0"/>
                </a:moveTo>
                <a:lnTo>
                  <a:pt x="1179175" y="0"/>
                </a:lnTo>
                <a:lnTo>
                  <a:pt x="1179175" y="722512"/>
                </a:lnTo>
                <a:lnTo>
                  <a:pt x="0" y="722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6556" y="3604967"/>
            <a:ext cx="12864014" cy="3628569"/>
          </a:xfrm>
          <a:custGeom>
            <a:avLst/>
            <a:gdLst/>
            <a:ahLst/>
            <a:cxnLst/>
            <a:rect l="l" t="t" r="r" b="b"/>
            <a:pathLst>
              <a:path w="12864014" h="3628569">
                <a:moveTo>
                  <a:pt x="0" y="0"/>
                </a:moveTo>
                <a:lnTo>
                  <a:pt x="12864015" y="0"/>
                </a:lnTo>
                <a:lnTo>
                  <a:pt x="12864015" y="3628569"/>
                </a:lnTo>
                <a:lnTo>
                  <a:pt x="0" y="36285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789" t="-29222" r="-47117" b="-1796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05000" y="3697019"/>
            <a:ext cx="11397923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4"/>
              </a:lnSpc>
            </a:pPr>
            <a:r>
              <a:rPr lang="en-US" sz="5196" dirty="0">
                <a:solidFill>
                  <a:srgbClr val="004AAD"/>
                </a:solidFill>
                <a:latin typeface="Sigmar One"/>
              </a:rPr>
              <a:t>TIẾT 76</a:t>
            </a:r>
            <a:r>
              <a:rPr lang="en-US" sz="5196" dirty="0">
                <a:solidFill>
                  <a:srgbClr val="0021AD"/>
                </a:solidFill>
                <a:latin typeface="Sigmar One"/>
              </a:rPr>
              <a:t>: ĐỌC HIỂU VĂN BẢN</a:t>
            </a:r>
          </a:p>
          <a:p>
            <a:pPr algn="ctr">
              <a:lnSpc>
                <a:spcPts val="6860"/>
              </a:lnSpc>
            </a:pPr>
            <a:r>
              <a:rPr lang="en-US" sz="4900" dirty="0">
                <a:solidFill>
                  <a:srgbClr val="0021AD"/>
                </a:solidFill>
                <a:latin typeface="Noto Sans Bold"/>
              </a:rPr>
              <a:t> </a:t>
            </a:r>
            <a:r>
              <a:rPr lang="en-US" sz="4900" dirty="0">
                <a:solidFill>
                  <a:srgbClr val="FF3131"/>
                </a:solidFill>
                <a:latin typeface="Noto Sans Bold"/>
              </a:rPr>
              <a:t>ÔNG LÃO ĐÁNH CÁ</a:t>
            </a:r>
          </a:p>
          <a:p>
            <a:pPr algn="ctr">
              <a:lnSpc>
                <a:spcPts val="6860"/>
              </a:lnSpc>
            </a:pPr>
            <a:r>
              <a:rPr lang="en-US" sz="4900" dirty="0">
                <a:solidFill>
                  <a:srgbClr val="FF3131"/>
                </a:solidFill>
                <a:latin typeface="Noto Sans Bold"/>
              </a:rPr>
              <a:t>VÀ CON CÁ VÀNG</a:t>
            </a:r>
          </a:p>
          <a:p>
            <a:pPr algn="ctr">
              <a:lnSpc>
                <a:spcPts val="6860"/>
              </a:lnSpc>
            </a:pPr>
            <a:r>
              <a:rPr lang="en-US" sz="4900" dirty="0">
                <a:solidFill>
                  <a:srgbClr val="000000"/>
                </a:solidFill>
                <a:latin typeface="Sansita Bold"/>
              </a:rPr>
              <a:t>(PU-SKIN)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02922" y="4258890"/>
            <a:ext cx="4262592" cy="29198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540" y="-15566"/>
            <a:ext cx="3212081" cy="327763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963400" y="8331344"/>
            <a:ext cx="4672980" cy="7566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2"/>
              </a:lnSpc>
            </a:pPr>
            <a:r>
              <a:rPr lang="en-US" sz="4201" dirty="0">
                <a:solidFill>
                  <a:srgbClr val="004AAD"/>
                </a:solidFill>
                <a:latin typeface="Cabin"/>
              </a:rPr>
              <a:t>CÔ TRẦN GIANG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87211" y="887618"/>
            <a:ext cx="8802112" cy="735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4"/>
              </a:lnSpc>
            </a:pPr>
            <a:r>
              <a:rPr lang="en-US" sz="4339">
                <a:solidFill>
                  <a:srgbClr val="DB5F6E"/>
                </a:solidFill>
                <a:latin typeface="Francois One"/>
              </a:rPr>
              <a:t>BÀI 6: TRUYỆN ĐỒNG THOẠI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3351" y="6728250"/>
            <a:ext cx="18934063" cy="3717961"/>
          </a:xfrm>
          <a:custGeom>
            <a:avLst/>
            <a:gdLst/>
            <a:ahLst/>
            <a:cxnLst/>
            <a:rect l="l" t="t" r="r" b="b"/>
            <a:pathLst>
              <a:path w="18934063" h="3717961">
                <a:moveTo>
                  <a:pt x="0" y="0"/>
                </a:moveTo>
                <a:lnTo>
                  <a:pt x="18934063" y="0"/>
                </a:lnTo>
                <a:lnTo>
                  <a:pt x="18934063" y="3717962"/>
                </a:lnTo>
                <a:lnTo>
                  <a:pt x="0" y="3717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01360" y="5818795"/>
            <a:ext cx="3903757" cy="2966855"/>
          </a:xfrm>
          <a:custGeom>
            <a:avLst/>
            <a:gdLst/>
            <a:ahLst/>
            <a:cxnLst/>
            <a:rect l="l" t="t" r="r" b="b"/>
            <a:pathLst>
              <a:path w="3903757" h="2966855">
                <a:moveTo>
                  <a:pt x="0" y="0"/>
                </a:moveTo>
                <a:lnTo>
                  <a:pt x="3903756" y="0"/>
                </a:lnTo>
                <a:lnTo>
                  <a:pt x="3903756" y="2966855"/>
                </a:lnTo>
                <a:lnTo>
                  <a:pt x="0" y="2966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19126" y="635916"/>
            <a:ext cx="7895652" cy="2698877"/>
          </a:xfrm>
          <a:custGeom>
            <a:avLst/>
            <a:gdLst/>
            <a:ahLst/>
            <a:cxnLst/>
            <a:rect l="l" t="t" r="r" b="b"/>
            <a:pathLst>
              <a:path w="7895652" h="2698877">
                <a:moveTo>
                  <a:pt x="0" y="0"/>
                </a:moveTo>
                <a:lnTo>
                  <a:pt x="7895652" y="0"/>
                </a:lnTo>
                <a:lnTo>
                  <a:pt x="7895652" y="2698877"/>
                </a:lnTo>
                <a:lnTo>
                  <a:pt x="0" y="2698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37695" y="1985354"/>
            <a:ext cx="7895652" cy="2698877"/>
          </a:xfrm>
          <a:custGeom>
            <a:avLst/>
            <a:gdLst/>
            <a:ahLst/>
            <a:cxnLst/>
            <a:rect l="l" t="t" r="r" b="b"/>
            <a:pathLst>
              <a:path w="7895652" h="2698877">
                <a:moveTo>
                  <a:pt x="0" y="0"/>
                </a:moveTo>
                <a:lnTo>
                  <a:pt x="7895653" y="0"/>
                </a:lnTo>
                <a:lnTo>
                  <a:pt x="7895653" y="2698878"/>
                </a:lnTo>
                <a:lnTo>
                  <a:pt x="0" y="2698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066" y="6834650"/>
            <a:ext cx="5944116" cy="3161764"/>
          </a:xfrm>
          <a:custGeom>
            <a:avLst/>
            <a:gdLst/>
            <a:ahLst/>
            <a:cxnLst/>
            <a:rect l="l" t="t" r="r" b="b"/>
            <a:pathLst>
              <a:path w="5944116" h="3161764">
                <a:moveTo>
                  <a:pt x="0" y="0"/>
                </a:moveTo>
                <a:lnTo>
                  <a:pt x="5944116" y="0"/>
                </a:lnTo>
                <a:lnTo>
                  <a:pt x="5944116" y="3161764"/>
                </a:lnTo>
                <a:lnTo>
                  <a:pt x="0" y="3161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729985" y="166063"/>
            <a:ext cx="10357866" cy="1352184"/>
            <a:chOff x="0" y="0"/>
            <a:chExt cx="2727998" cy="3561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27998" cy="356131"/>
            </a:xfrm>
            <a:custGeom>
              <a:avLst/>
              <a:gdLst/>
              <a:ahLst/>
              <a:cxnLst/>
              <a:rect l="l" t="t" r="r" b="b"/>
              <a:pathLst>
                <a:path w="2727998" h="356131">
                  <a:moveTo>
                    <a:pt x="38120" y="0"/>
                  </a:moveTo>
                  <a:lnTo>
                    <a:pt x="2689878" y="0"/>
                  </a:lnTo>
                  <a:cubicBezTo>
                    <a:pt x="2699988" y="0"/>
                    <a:pt x="2709684" y="4016"/>
                    <a:pt x="2716833" y="11165"/>
                  </a:cubicBezTo>
                  <a:cubicBezTo>
                    <a:pt x="2723982" y="18314"/>
                    <a:pt x="2727998" y="28010"/>
                    <a:pt x="2727998" y="38120"/>
                  </a:cubicBezTo>
                  <a:lnTo>
                    <a:pt x="2727998" y="318011"/>
                  </a:lnTo>
                  <a:cubicBezTo>
                    <a:pt x="2727998" y="339064"/>
                    <a:pt x="2710931" y="356131"/>
                    <a:pt x="2689878" y="356131"/>
                  </a:cubicBezTo>
                  <a:lnTo>
                    <a:pt x="38120" y="356131"/>
                  </a:lnTo>
                  <a:cubicBezTo>
                    <a:pt x="28010" y="356131"/>
                    <a:pt x="18314" y="352115"/>
                    <a:pt x="11165" y="344966"/>
                  </a:cubicBezTo>
                  <a:cubicBezTo>
                    <a:pt x="4016" y="337817"/>
                    <a:pt x="0" y="328121"/>
                    <a:pt x="0" y="318011"/>
                  </a:cubicBezTo>
                  <a:lnTo>
                    <a:pt x="0" y="38120"/>
                  </a:lnTo>
                  <a:cubicBezTo>
                    <a:pt x="0" y="17067"/>
                    <a:pt x="17067" y="0"/>
                    <a:pt x="38120" y="0"/>
                  </a:cubicBezTo>
                  <a:close/>
                </a:path>
              </a:pathLst>
            </a:custGeom>
            <a:solidFill>
              <a:srgbClr val="5ECE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2727998" cy="441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FF3131"/>
                  </a:solidFill>
                  <a:latin typeface="Francois One"/>
                </a:rPr>
                <a:t>1 - Giới thiệu về nhân vật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56244" y="6900840"/>
            <a:ext cx="5762904" cy="3029383"/>
          </a:xfrm>
          <a:custGeom>
            <a:avLst/>
            <a:gdLst/>
            <a:ahLst/>
            <a:cxnLst/>
            <a:rect l="l" t="t" r="r" b="b"/>
            <a:pathLst>
              <a:path w="5762904" h="3029383">
                <a:moveTo>
                  <a:pt x="0" y="0"/>
                </a:moveTo>
                <a:lnTo>
                  <a:pt x="5762903" y="0"/>
                </a:lnTo>
                <a:lnTo>
                  <a:pt x="5762903" y="3029383"/>
                </a:lnTo>
                <a:lnTo>
                  <a:pt x="0" y="30293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57230" y="1844148"/>
            <a:ext cx="15703377" cy="4558202"/>
            <a:chOff x="0" y="0"/>
            <a:chExt cx="4135869" cy="12005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35869" cy="1200514"/>
            </a:xfrm>
            <a:custGeom>
              <a:avLst/>
              <a:gdLst/>
              <a:ahLst/>
              <a:cxnLst/>
              <a:rect l="l" t="t" r="r" b="b"/>
              <a:pathLst>
                <a:path w="4135869" h="1200514">
                  <a:moveTo>
                    <a:pt x="25144" y="0"/>
                  </a:moveTo>
                  <a:lnTo>
                    <a:pt x="4110725" y="0"/>
                  </a:lnTo>
                  <a:cubicBezTo>
                    <a:pt x="4124612" y="0"/>
                    <a:pt x="4135869" y="11257"/>
                    <a:pt x="4135869" y="25144"/>
                  </a:cubicBezTo>
                  <a:lnTo>
                    <a:pt x="4135869" y="1175371"/>
                  </a:lnTo>
                  <a:cubicBezTo>
                    <a:pt x="4135869" y="1182039"/>
                    <a:pt x="4133220" y="1188434"/>
                    <a:pt x="4128505" y="1193150"/>
                  </a:cubicBezTo>
                  <a:cubicBezTo>
                    <a:pt x="4123789" y="1197865"/>
                    <a:pt x="4117394" y="1200514"/>
                    <a:pt x="4110725" y="1200514"/>
                  </a:cubicBezTo>
                  <a:lnTo>
                    <a:pt x="25144" y="1200514"/>
                  </a:lnTo>
                  <a:cubicBezTo>
                    <a:pt x="18475" y="1200514"/>
                    <a:pt x="12080" y="1197865"/>
                    <a:pt x="7364" y="1193150"/>
                  </a:cubicBezTo>
                  <a:cubicBezTo>
                    <a:pt x="2649" y="1188434"/>
                    <a:pt x="0" y="1182039"/>
                    <a:pt x="0" y="1175371"/>
                  </a:cubicBezTo>
                  <a:lnTo>
                    <a:pt x="0" y="25144"/>
                  </a:lnTo>
                  <a:cubicBezTo>
                    <a:pt x="0" y="18475"/>
                    <a:pt x="2649" y="12080"/>
                    <a:pt x="7364" y="7364"/>
                  </a:cubicBezTo>
                  <a:cubicBezTo>
                    <a:pt x="12080" y="2649"/>
                    <a:pt x="18475" y="0"/>
                    <a:pt x="251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135869" cy="1257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899"/>
                </a:lnSpc>
              </a:pPr>
              <a:r>
                <a:rPr lang="en-US" sz="3499">
                  <a:solidFill>
                    <a:srgbClr val="000000"/>
                  </a:solidFill>
                  <a:latin typeface="Canva Sans"/>
                </a:rPr>
                <a:t>- Nhân vật: hai vợ chồng ông lão</a:t>
              </a:r>
            </a:p>
            <a:p>
              <a:pPr algn="l">
                <a:lnSpc>
                  <a:spcPts val="4899"/>
                </a:lnSpc>
              </a:pPr>
              <a:r>
                <a:rPr lang="en-US" sz="3499">
                  <a:solidFill>
                    <a:srgbClr val="000000"/>
                  </a:solidFill>
                  <a:latin typeface="Canva Sans"/>
                </a:rPr>
                <a:t>- Nghề nghiệp:</a:t>
              </a:r>
            </a:p>
            <a:p>
              <a:pPr marL="755641" lvl="1" indent="-377820" algn="l">
                <a:lnSpc>
                  <a:spcPts val="4899"/>
                </a:lnSpc>
                <a:buFont typeface="Arial"/>
                <a:buChar char="•"/>
              </a:pPr>
              <a:r>
                <a:rPr lang="en-US" sz="3499">
                  <a:solidFill>
                    <a:srgbClr val="000000"/>
                  </a:solidFill>
                  <a:latin typeface="Canva Sans"/>
                </a:rPr>
                <a:t>Chồng đi thả lưới</a:t>
              </a:r>
            </a:p>
            <a:p>
              <a:pPr marL="755641" lvl="1" indent="-377820" algn="l">
                <a:lnSpc>
                  <a:spcPts val="4899"/>
                </a:lnSpc>
                <a:buFont typeface="Arial"/>
                <a:buChar char="•"/>
              </a:pPr>
              <a:r>
                <a:rPr lang="en-US" sz="3499">
                  <a:solidFill>
                    <a:srgbClr val="000000"/>
                  </a:solidFill>
                  <a:latin typeface="Canva Sans"/>
                </a:rPr>
                <a:t>Vợ ở nhà kéo sợi</a:t>
              </a:r>
            </a:p>
            <a:p>
              <a:pPr algn="l">
                <a:lnSpc>
                  <a:spcPts val="4899"/>
                </a:lnSpc>
              </a:pPr>
              <a:r>
                <a:rPr lang="en-US" sz="3499">
                  <a:solidFill>
                    <a:srgbClr val="000000"/>
                  </a:solidFill>
                  <a:latin typeface="Canva Sans"/>
                </a:rPr>
                <a:t>- Hoàn cảnh sống: sống trong một túp lều tranh nát trên bờ biển</a:t>
              </a:r>
            </a:p>
            <a:p>
              <a:pPr algn="l">
                <a:lnSpc>
                  <a:spcPts val="4899"/>
                </a:lnSpc>
              </a:pPr>
              <a:r>
                <a:rPr lang="en-US" sz="3499">
                  <a:solidFill>
                    <a:srgbClr val="000000"/>
                  </a:solidFill>
                  <a:latin typeface="Canva Sans"/>
                </a:rPr>
                <a:t>→ Cuộc sống của hai vợ chồng ông lão lao động bình yên</a:t>
              </a:r>
            </a:p>
            <a:p>
              <a:pPr algn="l">
                <a:lnSpc>
                  <a:spcPts val="4899"/>
                </a:lnSpc>
              </a:pPr>
              <a:r>
                <a:rPr lang="en-US" sz="3499">
                  <a:solidFill>
                    <a:srgbClr val="000000"/>
                  </a:solidFill>
                  <a:latin typeface="Canva Sans"/>
                </a:rPr>
                <a:t>→ Cách mở chuyện ngắn gọn, đầy đủ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6255"/>
            <a:ext cx="18755930" cy="10550211"/>
          </a:xfrm>
          <a:custGeom>
            <a:avLst/>
            <a:gdLst/>
            <a:ahLst/>
            <a:cxnLst/>
            <a:rect l="l" t="t" r="r" b="b"/>
            <a:pathLst>
              <a:path w="18755930" h="10550211">
                <a:moveTo>
                  <a:pt x="0" y="0"/>
                </a:moveTo>
                <a:lnTo>
                  <a:pt x="18755930" y="0"/>
                </a:lnTo>
                <a:lnTo>
                  <a:pt x="18755930" y="10550211"/>
                </a:lnTo>
                <a:lnTo>
                  <a:pt x="0" y="10550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20109"/>
            <a:ext cx="4657439" cy="3708486"/>
          </a:xfrm>
          <a:custGeom>
            <a:avLst/>
            <a:gdLst/>
            <a:ahLst/>
            <a:cxnLst/>
            <a:rect l="l" t="t" r="r" b="b"/>
            <a:pathLst>
              <a:path w="4657439" h="3708486">
                <a:moveTo>
                  <a:pt x="0" y="0"/>
                </a:moveTo>
                <a:lnTo>
                  <a:pt x="4657439" y="0"/>
                </a:lnTo>
                <a:lnTo>
                  <a:pt x="4657439" y="3708486"/>
                </a:lnTo>
                <a:lnTo>
                  <a:pt x="0" y="3708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217982">
            <a:off x="-3525147" y="-3413804"/>
            <a:ext cx="17430680" cy="14229773"/>
          </a:xfrm>
          <a:custGeom>
            <a:avLst/>
            <a:gdLst/>
            <a:ahLst/>
            <a:cxnLst/>
            <a:rect l="l" t="t" r="r" b="b"/>
            <a:pathLst>
              <a:path w="17430680" h="14229773">
                <a:moveTo>
                  <a:pt x="0" y="0"/>
                </a:moveTo>
                <a:lnTo>
                  <a:pt x="17430680" y="0"/>
                </a:lnTo>
                <a:lnTo>
                  <a:pt x="17430680" y="14229774"/>
                </a:lnTo>
                <a:lnTo>
                  <a:pt x="0" y="14229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602478" y="320109"/>
            <a:ext cx="9203876" cy="2142681"/>
            <a:chOff x="0" y="0"/>
            <a:chExt cx="2424066" cy="5643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24066" cy="564328"/>
            </a:xfrm>
            <a:custGeom>
              <a:avLst/>
              <a:gdLst/>
              <a:ahLst/>
              <a:cxnLst/>
              <a:rect l="l" t="t" r="r" b="b"/>
              <a:pathLst>
                <a:path w="2424066" h="564328">
                  <a:moveTo>
                    <a:pt x="42899" y="0"/>
                  </a:moveTo>
                  <a:lnTo>
                    <a:pt x="2381167" y="0"/>
                  </a:lnTo>
                  <a:cubicBezTo>
                    <a:pt x="2404860" y="0"/>
                    <a:pt x="2424066" y="19207"/>
                    <a:pt x="2424066" y="42899"/>
                  </a:cubicBezTo>
                  <a:lnTo>
                    <a:pt x="2424066" y="521429"/>
                  </a:lnTo>
                  <a:cubicBezTo>
                    <a:pt x="2424066" y="545121"/>
                    <a:pt x="2404860" y="564328"/>
                    <a:pt x="2381167" y="564328"/>
                  </a:cubicBezTo>
                  <a:lnTo>
                    <a:pt x="42899" y="564328"/>
                  </a:lnTo>
                  <a:cubicBezTo>
                    <a:pt x="19207" y="564328"/>
                    <a:pt x="0" y="545121"/>
                    <a:pt x="0" y="521429"/>
                  </a:cubicBezTo>
                  <a:lnTo>
                    <a:pt x="0" y="42899"/>
                  </a:lnTo>
                  <a:cubicBezTo>
                    <a:pt x="0" y="19207"/>
                    <a:pt x="19207" y="0"/>
                    <a:pt x="42899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24066" cy="611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8559" y="3351075"/>
            <a:ext cx="16978813" cy="5907225"/>
            <a:chOff x="0" y="0"/>
            <a:chExt cx="4471786" cy="15558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71786" cy="1555812"/>
            </a:xfrm>
            <a:custGeom>
              <a:avLst/>
              <a:gdLst/>
              <a:ahLst/>
              <a:cxnLst/>
              <a:rect l="l" t="t" r="r" b="b"/>
              <a:pathLst>
                <a:path w="4471786" h="1555812">
                  <a:moveTo>
                    <a:pt x="23255" y="0"/>
                  </a:moveTo>
                  <a:lnTo>
                    <a:pt x="4448531" y="0"/>
                  </a:lnTo>
                  <a:cubicBezTo>
                    <a:pt x="4454699" y="0"/>
                    <a:pt x="4460614" y="2450"/>
                    <a:pt x="4464975" y="6811"/>
                  </a:cubicBezTo>
                  <a:cubicBezTo>
                    <a:pt x="4469336" y="11172"/>
                    <a:pt x="4471786" y="17087"/>
                    <a:pt x="4471786" y="23255"/>
                  </a:cubicBezTo>
                  <a:lnTo>
                    <a:pt x="4471786" y="1532557"/>
                  </a:lnTo>
                  <a:cubicBezTo>
                    <a:pt x="4471786" y="1545401"/>
                    <a:pt x="4461375" y="1555812"/>
                    <a:pt x="4448531" y="1555812"/>
                  </a:cubicBezTo>
                  <a:lnTo>
                    <a:pt x="23255" y="1555812"/>
                  </a:lnTo>
                  <a:cubicBezTo>
                    <a:pt x="17087" y="1555812"/>
                    <a:pt x="11172" y="1553362"/>
                    <a:pt x="6811" y="1549001"/>
                  </a:cubicBezTo>
                  <a:cubicBezTo>
                    <a:pt x="2450" y="1544640"/>
                    <a:pt x="0" y="1538725"/>
                    <a:pt x="0" y="1532557"/>
                  </a:cubicBezTo>
                  <a:lnTo>
                    <a:pt x="0" y="23255"/>
                  </a:lnTo>
                  <a:cubicBezTo>
                    <a:pt x="0" y="17087"/>
                    <a:pt x="2450" y="11172"/>
                    <a:pt x="6811" y="6811"/>
                  </a:cubicBezTo>
                  <a:cubicBezTo>
                    <a:pt x="11172" y="2450"/>
                    <a:pt x="17087" y="0"/>
                    <a:pt x="23255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471786" cy="1603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957625" y="8063787"/>
            <a:ext cx="3387108" cy="232016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033216" y="406501"/>
            <a:ext cx="7937800" cy="180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8"/>
              </a:lnSpc>
            </a:pPr>
            <a:r>
              <a:rPr lang="en-US" sz="4699">
                <a:solidFill>
                  <a:srgbClr val="0021AD"/>
                </a:solidFill>
                <a:latin typeface="Canva Sans Bold"/>
              </a:rPr>
              <a:t>2 -Sự đền ơn của cá vàng </a:t>
            </a:r>
          </a:p>
          <a:p>
            <a:pPr marL="0" lvl="1" indent="0" algn="ctr">
              <a:lnSpc>
                <a:spcPts val="7378"/>
              </a:lnSpc>
            </a:pPr>
            <a:r>
              <a:rPr lang="en-US" sz="4699">
                <a:solidFill>
                  <a:srgbClr val="0021AD"/>
                </a:solidFill>
                <a:latin typeface="Canva Sans Bold"/>
              </a:rPr>
              <a:t>và lòng tham của mụ vợ</a:t>
            </a:r>
            <a:r>
              <a:rPr lang="en-US" sz="4699">
                <a:solidFill>
                  <a:srgbClr val="EC5949"/>
                </a:solidFill>
                <a:latin typeface="Canva Sans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66246" y="3682033"/>
            <a:ext cx="14933939" cy="5161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8"/>
              </a:lnSpc>
            </a:pPr>
            <a:r>
              <a:rPr lang="en-US" sz="4200" dirty="0">
                <a:solidFill>
                  <a:srgbClr val="FF3131"/>
                </a:solidFill>
                <a:latin typeface="Cabin"/>
              </a:rPr>
              <a:t>a -</a:t>
            </a:r>
            <a:r>
              <a:rPr lang="en-US" sz="4200" dirty="0" err="1">
                <a:solidFill>
                  <a:srgbClr val="FF3131"/>
                </a:solidFill>
                <a:latin typeface="Cabin"/>
              </a:rPr>
              <a:t>Tình</a:t>
            </a:r>
            <a:r>
              <a:rPr lang="en-US" sz="4200" dirty="0">
                <a:solidFill>
                  <a:srgbClr val="FF3131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FF3131"/>
                </a:solidFill>
                <a:latin typeface="Cabin"/>
              </a:rPr>
              <a:t>huống</a:t>
            </a:r>
            <a:endParaRPr lang="en-US" sz="4200" dirty="0">
              <a:solidFill>
                <a:srgbClr val="FF3131"/>
              </a:solidFill>
              <a:latin typeface="Cabin"/>
            </a:endParaRPr>
          </a:p>
          <a:p>
            <a:pPr algn="just">
              <a:lnSpc>
                <a:spcPts val="5208"/>
              </a:lnSpc>
            </a:pPr>
            <a:r>
              <a:rPr lang="en-US" sz="4200" dirty="0">
                <a:solidFill>
                  <a:srgbClr val="000000"/>
                </a:solidFill>
                <a:latin typeface="Cabin"/>
              </a:rPr>
              <a:t>-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Ông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lão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:</a:t>
            </a:r>
          </a:p>
          <a:p>
            <a:pPr marL="906780" lvl="1" indent="-453390" algn="just">
              <a:lnSpc>
                <a:spcPts val="5208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Cabin"/>
              </a:rPr>
              <a:t>Bắt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được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cá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vàng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cá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vàng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van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xin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và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hứa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sẽ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đền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đáp</a:t>
            </a:r>
            <a:endParaRPr lang="en-US" sz="4200" dirty="0">
              <a:solidFill>
                <a:srgbClr val="000000"/>
              </a:solidFill>
              <a:latin typeface="Cabin"/>
            </a:endParaRPr>
          </a:p>
          <a:p>
            <a:pPr marL="906780" lvl="1" indent="-453390" algn="just">
              <a:lnSpc>
                <a:spcPts val="5208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Cabin"/>
              </a:rPr>
              <a:t>Thả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cá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vàng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về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biển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và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không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đòi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hỏi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gì</a:t>
            </a:r>
            <a:endParaRPr lang="en-US" sz="4200" dirty="0">
              <a:solidFill>
                <a:srgbClr val="000000"/>
              </a:solidFill>
              <a:latin typeface="Cabin"/>
            </a:endParaRPr>
          </a:p>
          <a:p>
            <a:pPr algn="just">
              <a:lnSpc>
                <a:spcPts val="5208"/>
              </a:lnSpc>
            </a:pPr>
            <a:r>
              <a:rPr lang="en-US" sz="4200" dirty="0">
                <a:solidFill>
                  <a:srgbClr val="000000"/>
                </a:solidFill>
                <a:latin typeface="Cabin"/>
              </a:rPr>
              <a:t>-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Mụ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vợ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:</a:t>
            </a:r>
          </a:p>
          <a:p>
            <a:pPr marL="906780" lvl="1" indent="-453390" algn="just">
              <a:lnSpc>
                <a:spcPts val="5208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latin typeface="Cabin"/>
              </a:rPr>
              <a:t>Bắt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ông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lão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ra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biển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gọi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cá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đê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̉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đền</a:t>
            </a:r>
            <a:r>
              <a:rPr lang="en-US" sz="4200" dirty="0">
                <a:solidFill>
                  <a:srgbClr val="000000"/>
                </a:solidFill>
                <a:latin typeface="Cabin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Cabin"/>
              </a:rPr>
              <a:t>ơn</a:t>
            </a:r>
            <a:endParaRPr lang="en-US" sz="4200" dirty="0">
              <a:solidFill>
                <a:srgbClr val="000000"/>
              </a:solidFill>
              <a:latin typeface="Cabin"/>
            </a:endParaRPr>
          </a:p>
          <a:p>
            <a:pPr algn="just">
              <a:lnSpc>
                <a:spcPts val="5208"/>
              </a:lnSpc>
            </a:pPr>
            <a:endParaRPr lang="en-US" sz="4200" dirty="0">
              <a:solidFill>
                <a:srgbClr val="000000"/>
              </a:solidFill>
              <a:latin typeface="Cabin"/>
            </a:endParaRPr>
          </a:p>
          <a:p>
            <a:pPr marL="0" lvl="1" indent="0" algn="just">
              <a:lnSpc>
                <a:spcPts val="4464"/>
              </a:lnSpc>
            </a:pPr>
            <a:endParaRPr lang="en-US" sz="4200" dirty="0">
              <a:solidFill>
                <a:srgbClr val="000000"/>
              </a:solidFill>
              <a:latin typeface="Cabi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25200" y="1638300"/>
            <a:ext cx="6705600" cy="1138269"/>
            <a:chOff x="0" y="0"/>
            <a:chExt cx="2424066" cy="5643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4066" cy="564328"/>
            </a:xfrm>
            <a:custGeom>
              <a:avLst/>
              <a:gdLst/>
              <a:ahLst/>
              <a:cxnLst/>
              <a:rect l="l" t="t" r="r" b="b"/>
              <a:pathLst>
                <a:path w="2424066" h="564328">
                  <a:moveTo>
                    <a:pt x="42899" y="0"/>
                  </a:moveTo>
                  <a:lnTo>
                    <a:pt x="2381167" y="0"/>
                  </a:lnTo>
                  <a:cubicBezTo>
                    <a:pt x="2404860" y="0"/>
                    <a:pt x="2424066" y="19207"/>
                    <a:pt x="2424066" y="42899"/>
                  </a:cubicBezTo>
                  <a:lnTo>
                    <a:pt x="2424066" y="521429"/>
                  </a:lnTo>
                  <a:cubicBezTo>
                    <a:pt x="2424066" y="545121"/>
                    <a:pt x="2404860" y="564328"/>
                    <a:pt x="2381167" y="564328"/>
                  </a:cubicBezTo>
                  <a:lnTo>
                    <a:pt x="42899" y="564328"/>
                  </a:lnTo>
                  <a:cubicBezTo>
                    <a:pt x="19207" y="564328"/>
                    <a:pt x="0" y="545121"/>
                    <a:pt x="0" y="521429"/>
                  </a:cubicBezTo>
                  <a:lnTo>
                    <a:pt x="0" y="42899"/>
                  </a:lnTo>
                  <a:cubicBezTo>
                    <a:pt x="0" y="19207"/>
                    <a:pt x="19207" y="0"/>
                    <a:pt x="42899" y="0"/>
                  </a:cubicBezTo>
                  <a:close/>
                </a:path>
              </a:pathLst>
            </a:custGeom>
            <a:solidFill>
              <a:srgbClr val="FAFAF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424066" cy="611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581748"/>
              </p:ext>
            </p:extLst>
          </p:nvPr>
        </p:nvGraphicFramePr>
        <p:xfrm>
          <a:off x="7543800" y="2961331"/>
          <a:ext cx="10203246" cy="7242613"/>
        </p:xfrm>
        <a:graphic>
          <a:graphicData uri="http://schemas.openxmlformats.org/drawingml/2006/table">
            <a:tbl>
              <a:tblPr/>
              <a:tblGrid>
                <a:gridCol w="1325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59682">
                <a:tc>
                  <a:txBody>
                    <a:bodyPr/>
                    <a:lstStyle/>
                    <a:p>
                      <a:pPr algn="l">
                        <a:lnSpc>
                          <a:spcPts val="2051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534"/>
                        </a:lnSpc>
                        <a:defRPr/>
                      </a:pPr>
                      <a:r>
                        <a:rPr lang="en-US" sz="31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b="1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3534"/>
                        </a:lnSpc>
                        <a:defRPr/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mụ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vợ</a:t>
                      </a:r>
                      <a:endParaRPr lang="en-US" sz="105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534"/>
                        </a:lnSpc>
                        <a:defRPr/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H/ả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trước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mụ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vợ</a:t>
                      </a:r>
                      <a:endParaRPr lang="en-US" sz="105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115">
                <a:tc>
                  <a:txBody>
                    <a:bodyPr/>
                    <a:lstStyle/>
                    <a:p>
                      <a:pPr algn="l">
                        <a:lnSpc>
                          <a:spcPts val="3419"/>
                        </a:lnSpc>
                        <a:defRPr/>
                      </a:pPr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latin typeface="Arimo"/>
                        </a:rPr>
                        <a:t>Lần</a:t>
                      </a:r>
                      <a:r>
                        <a:rPr lang="en-US" sz="2800" b="1" dirty="0" smtClean="0">
                          <a:solidFill>
                            <a:srgbClr val="000000"/>
                          </a:solidFill>
                          <a:latin typeface="Arimo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mo"/>
                        </a:rPr>
                        <a:t>1</a:t>
                      </a:r>
                      <a:endParaRPr lang="en-US" sz="1050" b="1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91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máng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lợn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mới</a:t>
                      </a:r>
                      <a:endParaRPr lang="en-US" sz="11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91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Biển gợn sóng êm ả</a:t>
                      </a:r>
                      <a:endParaRPr lang="en-US" sz="110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7695">
                <a:tc>
                  <a:txBody>
                    <a:bodyPr/>
                    <a:lstStyle/>
                    <a:p>
                      <a:pPr algn="l">
                        <a:lnSpc>
                          <a:spcPts val="3648"/>
                        </a:lnSpc>
                        <a:defRPr/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Arimo"/>
                        </a:rPr>
                        <a:t>Lần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mo"/>
                        </a:rPr>
                        <a:t> 2</a:t>
                      </a:r>
                      <a:endParaRPr lang="en-US" sz="1050" b="1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91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tòa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endParaRPr lang="en-US" sz="11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91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sóng</a:t>
                      </a:r>
                      <a:endParaRPr lang="en-US" sz="11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7008">
                <a:tc>
                  <a:txBody>
                    <a:bodyPr/>
                    <a:lstStyle/>
                    <a:p>
                      <a:pPr algn="l">
                        <a:lnSpc>
                          <a:spcPts val="3648"/>
                        </a:lnSpc>
                        <a:defRPr/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Arimo"/>
                        </a:rPr>
                        <a:t>Lần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mo"/>
                        </a:rPr>
                        <a:t> 3</a:t>
                      </a:r>
                      <a:endParaRPr lang="en-US" sz="1050" b="1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91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11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91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dữ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dội</a:t>
                      </a:r>
                      <a:endParaRPr lang="en-US" sz="11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7695">
                <a:tc>
                  <a:txBody>
                    <a:bodyPr/>
                    <a:lstStyle/>
                    <a:p>
                      <a:pPr algn="l">
                        <a:lnSpc>
                          <a:spcPts val="3648"/>
                        </a:lnSpc>
                        <a:defRPr/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Arimo"/>
                        </a:rPr>
                        <a:t>Lần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mo"/>
                        </a:rPr>
                        <a:t> 4</a:t>
                      </a:r>
                      <a:endParaRPr lang="en-US" sz="1050" b="1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91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Đòi làm nữ hoàng</a:t>
                      </a:r>
                      <a:endParaRPr lang="en-US" sz="110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91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mù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mịt</a:t>
                      </a:r>
                      <a:endParaRPr lang="en-US" sz="11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2418">
                <a:tc>
                  <a:txBody>
                    <a:bodyPr/>
                    <a:lstStyle/>
                    <a:p>
                      <a:pPr algn="l">
                        <a:lnSpc>
                          <a:spcPts val="3648"/>
                        </a:lnSpc>
                        <a:defRPr/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Arimo"/>
                        </a:rPr>
                        <a:t>Lần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mo"/>
                        </a:rPr>
                        <a:t> 5</a:t>
                      </a:r>
                      <a:endParaRPr lang="en-US" sz="1050" b="1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91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ngự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mụ</a:t>
                      </a:r>
                      <a:endParaRPr lang="en-US" sz="11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91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cơn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dông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khủng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ầm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ầm</a:t>
                      </a:r>
                      <a:endParaRPr lang="en-US" sz="11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11277600" y="1880651"/>
            <a:ext cx="7538198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08"/>
              </a:lnSpc>
            </a:pPr>
            <a:r>
              <a:rPr lang="en-US" sz="4000" b="1" dirty="0" smtClean="0">
                <a:solidFill>
                  <a:srgbClr val="FF3131"/>
                </a:solidFill>
                <a:latin typeface="Cabin"/>
              </a:rPr>
              <a:t>b - </a:t>
            </a:r>
            <a:r>
              <a:rPr lang="en-US" sz="4000" b="1" dirty="0" err="1" smtClean="0">
                <a:solidFill>
                  <a:srgbClr val="F04C23"/>
                </a:solidFill>
                <a:latin typeface="Arimo"/>
              </a:rPr>
              <a:t>Những</a:t>
            </a:r>
            <a:r>
              <a:rPr lang="en-US" sz="4000" b="1" dirty="0" smtClean="0">
                <a:solidFill>
                  <a:srgbClr val="F04C23"/>
                </a:solidFill>
                <a:latin typeface="Arimo"/>
              </a:rPr>
              <a:t> </a:t>
            </a:r>
            <a:r>
              <a:rPr lang="en-US" sz="4000" b="1" dirty="0" err="1">
                <a:solidFill>
                  <a:srgbClr val="F04C23"/>
                </a:solidFill>
                <a:latin typeface="Arimo"/>
              </a:rPr>
              <a:t>đòi</a:t>
            </a:r>
            <a:r>
              <a:rPr lang="en-US" sz="4000" b="1" dirty="0">
                <a:solidFill>
                  <a:srgbClr val="F04C23"/>
                </a:solidFill>
                <a:latin typeface="Arimo"/>
              </a:rPr>
              <a:t> </a:t>
            </a:r>
            <a:r>
              <a:rPr lang="en-US" sz="4000" b="1" dirty="0" err="1">
                <a:solidFill>
                  <a:srgbClr val="F04C23"/>
                </a:solidFill>
                <a:latin typeface="Arimo"/>
              </a:rPr>
              <a:t>hỏi</a:t>
            </a:r>
            <a:r>
              <a:rPr lang="en-US" sz="4000" b="1" dirty="0">
                <a:solidFill>
                  <a:srgbClr val="F04C23"/>
                </a:solidFill>
                <a:latin typeface="Arimo"/>
              </a:rPr>
              <a:t> </a:t>
            </a:r>
            <a:r>
              <a:rPr lang="en-US" sz="4000" b="1" dirty="0" err="1">
                <a:solidFill>
                  <a:srgbClr val="F04C23"/>
                </a:solidFill>
                <a:latin typeface="Arimo"/>
              </a:rPr>
              <a:t>của</a:t>
            </a:r>
            <a:r>
              <a:rPr lang="en-US" sz="4000" b="1" dirty="0">
                <a:solidFill>
                  <a:srgbClr val="F04C23"/>
                </a:solidFill>
                <a:latin typeface="Arimo"/>
              </a:rPr>
              <a:t> </a:t>
            </a:r>
            <a:r>
              <a:rPr lang="en-US" sz="4000" b="1" dirty="0" err="1">
                <a:solidFill>
                  <a:srgbClr val="F04C23"/>
                </a:solidFill>
                <a:latin typeface="Arimo"/>
              </a:rPr>
              <a:t>mụ</a:t>
            </a:r>
            <a:r>
              <a:rPr lang="en-US" sz="4000" b="1" dirty="0">
                <a:solidFill>
                  <a:srgbClr val="F04C23"/>
                </a:solidFill>
                <a:latin typeface="Arimo"/>
              </a:rPr>
              <a:t> </a:t>
            </a:r>
            <a:r>
              <a:rPr lang="en-US" sz="4000" b="1" dirty="0" err="1">
                <a:solidFill>
                  <a:srgbClr val="F04C23"/>
                </a:solidFill>
                <a:latin typeface="Arimo"/>
              </a:rPr>
              <a:t>vợ</a:t>
            </a:r>
            <a:endParaRPr lang="en-US" sz="4000" b="1" dirty="0">
              <a:solidFill>
                <a:srgbClr val="FF3131"/>
              </a:solidFill>
              <a:latin typeface="Cabin"/>
            </a:endParaRPr>
          </a:p>
        </p:txBody>
      </p:sp>
      <p:sp>
        <p:nvSpPr>
          <p:cNvPr id="9" name="Freeform 14"/>
          <p:cNvSpPr/>
          <p:nvPr/>
        </p:nvSpPr>
        <p:spPr>
          <a:xfrm>
            <a:off x="7309728" y="599657"/>
            <a:ext cx="3763257" cy="2176912"/>
          </a:xfrm>
          <a:custGeom>
            <a:avLst/>
            <a:gdLst/>
            <a:ahLst/>
            <a:cxnLst/>
            <a:rect l="l" t="t" r="r" b="b"/>
            <a:pathLst>
              <a:path w="6791555" h="3687232">
                <a:moveTo>
                  <a:pt x="0" y="0"/>
                </a:moveTo>
                <a:lnTo>
                  <a:pt x="6791555" y="0"/>
                </a:lnTo>
                <a:lnTo>
                  <a:pt x="6791555" y="3687232"/>
                </a:lnTo>
                <a:lnTo>
                  <a:pt x="0" y="3687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0" r="-189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1" y="263022"/>
            <a:ext cx="7034333" cy="994955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6255"/>
            <a:ext cx="18755930" cy="10550211"/>
          </a:xfrm>
          <a:custGeom>
            <a:avLst/>
            <a:gdLst/>
            <a:ahLst/>
            <a:cxnLst/>
            <a:rect l="l" t="t" r="r" b="b"/>
            <a:pathLst>
              <a:path w="18755930" h="10550211">
                <a:moveTo>
                  <a:pt x="0" y="0"/>
                </a:moveTo>
                <a:lnTo>
                  <a:pt x="18755930" y="0"/>
                </a:lnTo>
                <a:lnTo>
                  <a:pt x="18755930" y="10550211"/>
                </a:lnTo>
                <a:lnTo>
                  <a:pt x="0" y="10550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04279" y="1234619"/>
            <a:ext cx="15347373" cy="7870257"/>
            <a:chOff x="0" y="0"/>
            <a:chExt cx="4042106" cy="20728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42106" cy="2072825"/>
            </a:xfrm>
            <a:custGeom>
              <a:avLst/>
              <a:gdLst/>
              <a:ahLst/>
              <a:cxnLst/>
              <a:rect l="l" t="t" r="r" b="b"/>
              <a:pathLst>
                <a:path w="4042106" h="2072825">
                  <a:moveTo>
                    <a:pt x="25727" y="0"/>
                  </a:moveTo>
                  <a:lnTo>
                    <a:pt x="4016380" y="0"/>
                  </a:lnTo>
                  <a:cubicBezTo>
                    <a:pt x="4030588" y="0"/>
                    <a:pt x="4042106" y="11518"/>
                    <a:pt x="4042106" y="25727"/>
                  </a:cubicBezTo>
                  <a:lnTo>
                    <a:pt x="4042106" y="2047098"/>
                  </a:lnTo>
                  <a:cubicBezTo>
                    <a:pt x="4042106" y="2061307"/>
                    <a:pt x="4030588" y="2072825"/>
                    <a:pt x="4016380" y="2072825"/>
                  </a:cubicBezTo>
                  <a:lnTo>
                    <a:pt x="25727" y="2072825"/>
                  </a:lnTo>
                  <a:cubicBezTo>
                    <a:pt x="11518" y="2072825"/>
                    <a:pt x="0" y="2061307"/>
                    <a:pt x="0" y="2047098"/>
                  </a:cubicBezTo>
                  <a:lnTo>
                    <a:pt x="0" y="25727"/>
                  </a:lnTo>
                  <a:cubicBezTo>
                    <a:pt x="0" y="11518"/>
                    <a:pt x="11518" y="0"/>
                    <a:pt x="257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042106" cy="2120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632358" y="-273449"/>
            <a:ext cx="4657439" cy="3708486"/>
          </a:xfrm>
          <a:custGeom>
            <a:avLst/>
            <a:gdLst/>
            <a:ahLst/>
            <a:cxnLst/>
            <a:rect l="l" t="t" r="r" b="b"/>
            <a:pathLst>
              <a:path w="4657439" h="3708486">
                <a:moveTo>
                  <a:pt x="0" y="0"/>
                </a:moveTo>
                <a:lnTo>
                  <a:pt x="4657439" y="0"/>
                </a:lnTo>
                <a:lnTo>
                  <a:pt x="4657439" y="3708486"/>
                </a:lnTo>
                <a:lnTo>
                  <a:pt x="0" y="3708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95628" y="6184685"/>
            <a:ext cx="3927344" cy="41992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6823737"/>
            <a:ext cx="4098536" cy="346326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09258" y="2657131"/>
            <a:ext cx="12652259" cy="550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79"/>
              </a:lnSpc>
            </a:pPr>
            <a:r>
              <a:rPr lang="en-US" sz="4057" dirty="0">
                <a:solidFill>
                  <a:srgbClr val="000000"/>
                </a:solidFill>
                <a:latin typeface="Now"/>
              </a:rPr>
              <a:t>- Hai </a:t>
            </a:r>
            <a:r>
              <a:rPr lang="en-US" sz="4057" dirty="0" err="1">
                <a:solidFill>
                  <a:srgbClr val="000000"/>
                </a:solidFill>
                <a:latin typeface="Now"/>
              </a:rPr>
              <a:t>vợ</a:t>
            </a:r>
            <a:r>
              <a:rPr lang="en-US" sz="4057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057" dirty="0" err="1">
                <a:solidFill>
                  <a:srgbClr val="000000"/>
                </a:solidFill>
                <a:latin typeface="Now"/>
              </a:rPr>
              <a:t>chồng</a:t>
            </a:r>
            <a:r>
              <a:rPr lang="en-US" sz="4057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057" dirty="0" err="1">
                <a:solidFill>
                  <a:srgbClr val="000000"/>
                </a:solidFill>
                <a:latin typeface="Now"/>
              </a:rPr>
              <a:t>ông</a:t>
            </a:r>
            <a:r>
              <a:rPr lang="en-US" sz="4057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057" dirty="0" err="1">
                <a:solidFill>
                  <a:srgbClr val="000000"/>
                </a:solidFill>
                <a:latin typeface="Now"/>
              </a:rPr>
              <a:t>lão</a:t>
            </a:r>
            <a:r>
              <a:rPr lang="en-US" sz="4057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057" dirty="0" err="1">
                <a:solidFill>
                  <a:srgbClr val="000000"/>
                </a:solidFill>
                <a:latin typeface="Now"/>
              </a:rPr>
              <a:t>trở</a:t>
            </a:r>
            <a:r>
              <a:rPr lang="en-US" sz="4057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057" dirty="0" err="1">
                <a:solidFill>
                  <a:srgbClr val="000000"/>
                </a:solidFill>
                <a:latin typeface="Now"/>
              </a:rPr>
              <a:t>về</a:t>
            </a:r>
            <a:r>
              <a:rPr lang="en-US" sz="4057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057" dirty="0" err="1">
                <a:solidFill>
                  <a:srgbClr val="000000"/>
                </a:solidFill>
                <a:latin typeface="Now"/>
              </a:rPr>
              <a:t>với</a:t>
            </a:r>
            <a:r>
              <a:rPr lang="en-US" sz="4057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057" dirty="0" err="1">
                <a:solidFill>
                  <a:srgbClr val="000000"/>
                </a:solidFill>
                <a:latin typeface="Now"/>
              </a:rPr>
              <a:t>cuộc</a:t>
            </a:r>
            <a:r>
              <a:rPr lang="en-US" sz="4057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057" dirty="0" err="1">
                <a:solidFill>
                  <a:srgbClr val="000000"/>
                </a:solidFill>
                <a:latin typeface="Now"/>
              </a:rPr>
              <a:t>sống</a:t>
            </a:r>
            <a:r>
              <a:rPr lang="en-US" sz="4057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057" dirty="0" err="1">
                <a:solidFill>
                  <a:srgbClr val="000000"/>
                </a:solidFill>
                <a:latin typeface="Now"/>
              </a:rPr>
              <a:t>nghèo</a:t>
            </a:r>
            <a:r>
              <a:rPr lang="en-US" sz="4057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057" dirty="0" err="1">
                <a:solidFill>
                  <a:srgbClr val="000000"/>
                </a:solidFill>
                <a:latin typeface="Now"/>
              </a:rPr>
              <a:t>khó</a:t>
            </a:r>
            <a:r>
              <a:rPr lang="en-US" sz="4057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057" dirty="0" err="1">
                <a:solidFill>
                  <a:srgbClr val="000000"/>
                </a:solidFill>
                <a:latin typeface="Now"/>
              </a:rPr>
              <a:t>trước</a:t>
            </a:r>
            <a:r>
              <a:rPr lang="en-US" sz="4057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057" dirty="0" err="1">
                <a:solidFill>
                  <a:srgbClr val="000000"/>
                </a:solidFill>
                <a:latin typeface="Now"/>
              </a:rPr>
              <a:t>đây</a:t>
            </a:r>
            <a:endParaRPr lang="en-US" sz="4057" dirty="0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19"/>
              </a:lnSpc>
            </a:pPr>
            <a:endParaRPr lang="en-US" sz="4057" dirty="0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19"/>
              </a:lnSpc>
            </a:pPr>
            <a:r>
              <a:rPr lang="en-US" sz="3657" dirty="0">
                <a:solidFill>
                  <a:srgbClr val="0021AD"/>
                </a:solidFill>
                <a:latin typeface="Now"/>
              </a:rPr>
              <a:t>→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 smtClean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đáng</a:t>
            </a:r>
            <a:r>
              <a:rPr lang="en-US" sz="3657" dirty="0" smtClean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 smtClean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657" dirty="0" smtClean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 smtClean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657" dirty="0" smtClean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 smtClean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657" dirty="0" smtClean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657" dirty="0" err="1" smtClean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57" dirty="0" smtClean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lam.</a:t>
            </a:r>
            <a:endParaRPr lang="en-US" sz="3657" dirty="0">
              <a:solidFill>
                <a:srgbClr val="0021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5119"/>
              </a:lnSpc>
            </a:pP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57" dirty="0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7" dirty="0" err="1">
                <a:solidFill>
                  <a:srgbClr val="0021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57" dirty="0">
                <a:solidFill>
                  <a:srgbClr val="4D1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ts val="5959"/>
              </a:lnSpc>
            </a:pPr>
            <a:endParaRPr lang="en-US" sz="3657" dirty="0">
              <a:solidFill>
                <a:srgbClr val="4D120C"/>
              </a:solidFill>
              <a:latin typeface="Now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88216" y="1456969"/>
            <a:ext cx="10310624" cy="604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21AD"/>
                </a:solidFill>
                <a:latin typeface="Bungee"/>
              </a:rPr>
              <a:t>3 - Sự trừng trị của cá Vàng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6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74886" y="9999624"/>
            <a:ext cx="9026830" cy="6420333"/>
          </a:xfrm>
          <a:custGeom>
            <a:avLst/>
            <a:gdLst/>
            <a:ahLst/>
            <a:cxnLst/>
            <a:rect l="l" t="t" r="r" b="b"/>
            <a:pathLst>
              <a:path w="9026830" h="6420333">
                <a:moveTo>
                  <a:pt x="0" y="0"/>
                </a:moveTo>
                <a:lnTo>
                  <a:pt x="9026830" y="0"/>
                </a:lnTo>
                <a:lnTo>
                  <a:pt x="9026830" y="6420333"/>
                </a:lnTo>
                <a:lnTo>
                  <a:pt x="0" y="6420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91678" y="6788371"/>
            <a:ext cx="4240756" cy="3885592"/>
          </a:xfrm>
          <a:custGeom>
            <a:avLst/>
            <a:gdLst/>
            <a:ahLst/>
            <a:cxnLst/>
            <a:rect l="l" t="t" r="r" b="b"/>
            <a:pathLst>
              <a:path w="4240756" h="3885592">
                <a:moveTo>
                  <a:pt x="0" y="0"/>
                </a:moveTo>
                <a:lnTo>
                  <a:pt x="4240756" y="0"/>
                </a:lnTo>
                <a:lnTo>
                  <a:pt x="4240756" y="3885592"/>
                </a:lnTo>
                <a:lnTo>
                  <a:pt x="0" y="38855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29000" y="895154"/>
            <a:ext cx="10684496" cy="7836013"/>
          </a:xfrm>
          <a:custGeom>
            <a:avLst/>
            <a:gdLst/>
            <a:ahLst/>
            <a:cxnLst/>
            <a:rect l="l" t="t" r="r" b="b"/>
            <a:pathLst>
              <a:path w="10684496" h="7836013">
                <a:moveTo>
                  <a:pt x="0" y="0"/>
                </a:moveTo>
                <a:lnTo>
                  <a:pt x="10684496" y="0"/>
                </a:lnTo>
                <a:lnTo>
                  <a:pt x="10684496" y="7836014"/>
                </a:lnTo>
                <a:lnTo>
                  <a:pt x="0" y="78360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44241">
            <a:off x="2244987" y="654089"/>
            <a:ext cx="4514411" cy="2552694"/>
          </a:xfrm>
          <a:custGeom>
            <a:avLst/>
            <a:gdLst/>
            <a:ahLst/>
            <a:cxnLst/>
            <a:rect l="l" t="t" r="r" b="b"/>
            <a:pathLst>
              <a:path w="4514411" h="2552694">
                <a:moveTo>
                  <a:pt x="0" y="0"/>
                </a:moveTo>
                <a:lnTo>
                  <a:pt x="4514411" y="0"/>
                </a:lnTo>
                <a:lnTo>
                  <a:pt x="4514411" y="2552694"/>
                </a:lnTo>
                <a:lnTo>
                  <a:pt x="0" y="25526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271464" y="5143500"/>
            <a:ext cx="5016536" cy="50165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28803" y="3242784"/>
            <a:ext cx="9283615" cy="453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dirty="0">
                <a:solidFill>
                  <a:srgbClr val="0021AD"/>
                </a:solidFill>
                <a:latin typeface="Lato"/>
              </a:rPr>
              <a:t>Qua </a:t>
            </a:r>
            <a:r>
              <a:rPr lang="en-US" sz="4500" dirty="0" err="1">
                <a:solidFill>
                  <a:srgbClr val="0021AD"/>
                </a:solidFill>
                <a:latin typeface="Lato"/>
              </a:rPr>
              <a:t>văn</a:t>
            </a:r>
            <a:r>
              <a:rPr lang="en-US" sz="4500" dirty="0">
                <a:solidFill>
                  <a:srgbClr val="0021AD"/>
                </a:solidFill>
                <a:latin typeface="Lato"/>
              </a:rPr>
              <a:t> </a:t>
            </a:r>
            <a:r>
              <a:rPr lang="en-US" sz="4500" dirty="0" err="1">
                <a:solidFill>
                  <a:srgbClr val="0021AD"/>
                </a:solidFill>
                <a:latin typeface="Lato"/>
              </a:rPr>
              <a:t>bản</a:t>
            </a:r>
            <a:r>
              <a:rPr lang="en-US" sz="4500" dirty="0">
                <a:solidFill>
                  <a:srgbClr val="0021AD"/>
                </a:solidFill>
                <a:latin typeface="Lato"/>
              </a:rPr>
              <a:t> </a:t>
            </a:r>
            <a:r>
              <a:rPr lang="en-US" sz="4500" dirty="0" err="1">
                <a:solidFill>
                  <a:srgbClr val="0021AD"/>
                </a:solidFill>
                <a:latin typeface="Lato"/>
              </a:rPr>
              <a:t>trên</a:t>
            </a:r>
            <a:r>
              <a:rPr lang="en-US" sz="4500" dirty="0">
                <a:solidFill>
                  <a:srgbClr val="0021AD"/>
                </a:solidFill>
                <a:latin typeface="Lato"/>
              </a:rPr>
              <a:t>, </a:t>
            </a:r>
            <a:r>
              <a:rPr lang="en-US" sz="4500" dirty="0" err="1">
                <a:solidFill>
                  <a:srgbClr val="0021AD"/>
                </a:solidFill>
                <a:latin typeface="Lato"/>
              </a:rPr>
              <a:t>em</a:t>
            </a:r>
            <a:r>
              <a:rPr lang="en-US" sz="4500" dirty="0">
                <a:solidFill>
                  <a:srgbClr val="0021AD"/>
                </a:solidFill>
                <a:latin typeface="Lato"/>
              </a:rPr>
              <a:t> </a:t>
            </a:r>
            <a:r>
              <a:rPr lang="en-US" sz="4500" dirty="0" err="1">
                <a:solidFill>
                  <a:srgbClr val="0021AD"/>
                </a:solidFill>
                <a:latin typeface="Lato"/>
              </a:rPr>
              <a:t>rút</a:t>
            </a:r>
            <a:r>
              <a:rPr lang="en-US" sz="4500" dirty="0">
                <a:solidFill>
                  <a:srgbClr val="0021AD"/>
                </a:solidFill>
                <a:latin typeface="Lato"/>
              </a:rPr>
              <a:t> </a:t>
            </a:r>
            <a:r>
              <a:rPr lang="en-US" sz="4500" dirty="0" err="1">
                <a:solidFill>
                  <a:srgbClr val="0021AD"/>
                </a:solidFill>
                <a:latin typeface="Lato"/>
              </a:rPr>
              <a:t>ra</a:t>
            </a:r>
            <a:r>
              <a:rPr lang="en-US" sz="4500" dirty="0">
                <a:solidFill>
                  <a:srgbClr val="0021AD"/>
                </a:solidFill>
                <a:latin typeface="Lato"/>
              </a:rPr>
              <a:t> </a:t>
            </a:r>
            <a:r>
              <a:rPr lang="en-US" sz="4500" dirty="0" err="1">
                <a:solidFill>
                  <a:srgbClr val="0021AD"/>
                </a:solidFill>
                <a:latin typeface="Lato"/>
              </a:rPr>
              <a:t>được</a:t>
            </a:r>
            <a:r>
              <a:rPr lang="en-US" sz="4500" dirty="0">
                <a:solidFill>
                  <a:srgbClr val="0021AD"/>
                </a:solidFill>
                <a:latin typeface="Lato"/>
              </a:rPr>
              <a:t> </a:t>
            </a:r>
            <a:r>
              <a:rPr lang="en-US" sz="4500" dirty="0" err="1">
                <a:solidFill>
                  <a:srgbClr val="0021AD"/>
                </a:solidFill>
                <a:latin typeface="Lato"/>
              </a:rPr>
              <a:t>những</a:t>
            </a:r>
            <a:r>
              <a:rPr lang="en-US" sz="4500" dirty="0">
                <a:solidFill>
                  <a:srgbClr val="0021AD"/>
                </a:solidFill>
                <a:latin typeface="Lato"/>
              </a:rPr>
              <a:t> </a:t>
            </a:r>
            <a:r>
              <a:rPr lang="en-US" sz="4500" dirty="0" err="1">
                <a:solidFill>
                  <a:srgbClr val="0021AD"/>
                </a:solidFill>
                <a:latin typeface="Lato"/>
              </a:rPr>
              <a:t>bài</a:t>
            </a:r>
            <a:r>
              <a:rPr lang="en-US" sz="4500" dirty="0">
                <a:solidFill>
                  <a:srgbClr val="0021AD"/>
                </a:solidFill>
                <a:latin typeface="Lato"/>
              </a:rPr>
              <a:t> </a:t>
            </a:r>
            <a:r>
              <a:rPr lang="en-US" sz="4500" dirty="0" err="1">
                <a:solidFill>
                  <a:srgbClr val="0021AD"/>
                </a:solidFill>
                <a:latin typeface="Lato"/>
              </a:rPr>
              <a:t>học</a:t>
            </a:r>
            <a:r>
              <a:rPr lang="en-US" sz="4500" dirty="0">
                <a:solidFill>
                  <a:srgbClr val="0021AD"/>
                </a:solidFill>
                <a:latin typeface="Lato"/>
              </a:rPr>
              <a:t> </a:t>
            </a:r>
            <a:r>
              <a:rPr lang="en-US" sz="4500" dirty="0" err="1">
                <a:solidFill>
                  <a:srgbClr val="0021AD"/>
                </a:solidFill>
                <a:latin typeface="Lato"/>
              </a:rPr>
              <a:t>gì</a:t>
            </a:r>
            <a:r>
              <a:rPr lang="en-US" sz="4500" dirty="0">
                <a:solidFill>
                  <a:srgbClr val="0021AD"/>
                </a:solidFill>
                <a:latin typeface="Lato"/>
              </a:rPr>
              <a:t>? </a:t>
            </a:r>
            <a:endParaRPr lang="en-US" sz="4500" dirty="0" smtClean="0">
              <a:solidFill>
                <a:srgbClr val="0021AD"/>
              </a:solidFill>
              <a:latin typeface="Lato"/>
            </a:endParaRPr>
          </a:p>
          <a:p>
            <a:pPr algn="ctr">
              <a:lnSpc>
                <a:spcPts val="5850"/>
              </a:lnSpc>
            </a:pPr>
            <a:r>
              <a:rPr lang="en-US" sz="4500" dirty="0" smtClean="0">
                <a:latin typeface="Lato"/>
              </a:rPr>
              <a:t>…………………………………………………….</a:t>
            </a:r>
          </a:p>
          <a:p>
            <a:pPr algn="ctr">
              <a:lnSpc>
                <a:spcPts val="5850"/>
              </a:lnSpc>
            </a:pPr>
            <a:r>
              <a:rPr lang="en-US" sz="4500" dirty="0" smtClean="0">
                <a:latin typeface="Lato"/>
              </a:rPr>
              <a:t>…………………………………………………….</a:t>
            </a:r>
          </a:p>
          <a:p>
            <a:pPr algn="ctr">
              <a:lnSpc>
                <a:spcPts val="5850"/>
              </a:lnSpc>
            </a:pPr>
            <a:r>
              <a:rPr lang="en-US" sz="4500" dirty="0" smtClean="0">
                <a:latin typeface="Lato"/>
              </a:rPr>
              <a:t>……………………………………………………</a:t>
            </a:r>
            <a:endParaRPr lang="en-US" sz="4500" dirty="0">
              <a:latin typeface="Lato"/>
            </a:endParaRPr>
          </a:p>
          <a:p>
            <a:pPr marL="0" lvl="0" indent="0" algn="ctr">
              <a:lnSpc>
                <a:spcPts val="5850"/>
              </a:lnSpc>
            </a:pPr>
            <a:endParaRPr lang="en-US" sz="4500" dirty="0">
              <a:solidFill>
                <a:srgbClr val="0021AD"/>
              </a:solidFill>
              <a:latin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6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74886" y="9999624"/>
            <a:ext cx="9026830" cy="6420333"/>
          </a:xfrm>
          <a:custGeom>
            <a:avLst/>
            <a:gdLst/>
            <a:ahLst/>
            <a:cxnLst/>
            <a:rect l="l" t="t" r="r" b="b"/>
            <a:pathLst>
              <a:path w="9026830" h="6420333">
                <a:moveTo>
                  <a:pt x="0" y="0"/>
                </a:moveTo>
                <a:lnTo>
                  <a:pt x="9026830" y="0"/>
                </a:lnTo>
                <a:lnTo>
                  <a:pt x="9026830" y="6420333"/>
                </a:lnTo>
                <a:lnTo>
                  <a:pt x="0" y="6420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91678" y="6788371"/>
            <a:ext cx="4240756" cy="3885592"/>
          </a:xfrm>
          <a:custGeom>
            <a:avLst/>
            <a:gdLst/>
            <a:ahLst/>
            <a:cxnLst/>
            <a:rect l="l" t="t" r="r" b="b"/>
            <a:pathLst>
              <a:path w="4240756" h="3885592">
                <a:moveTo>
                  <a:pt x="0" y="0"/>
                </a:moveTo>
                <a:lnTo>
                  <a:pt x="4240756" y="0"/>
                </a:lnTo>
                <a:lnTo>
                  <a:pt x="4240756" y="3885592"/>
                </a:lnTo>
                <a:lnTo>
                  <a:pt x="0" y="38855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45239" y="8849441"/>
            <a:ext cx="3542761" cy="1824522"/>
          </a:xfrm>
          <a:custGeom>
            <a:avLst/>
            <a:gdLst/>
            <a:ahLst/>
            <a:cxnLst/>
            <a:rect l="l" t="t" r="r" b="b"/>
            <a:pathLst>
              <a:path w="3542761" h="1824522">
                <a:moveTo>
                  <a:pt x="0" y="0"/>
                </a:moveTo>
                <a:lnTo>
                  <a:pt x="3542761" y="0"/>
                </a:lnTo>
                <a:lnTo>
                  <a:pt x="3542761" y="1824522"/>
                </a:lnTo>
                <a:lnTo>
                  <a:pt x="0" y="18245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79270" y="1485900"/>
            <a:ext cx="11512405" cy="6108861"/>
          </a:xfrm>
          <a:custGeom>
            <a:avLst/>
            <a:gdLst/>
            <a:ahLst/>
            <a:cxnLst/>
            <a:rect l="l" t="t" r="r" b="b"/>
            <a:pathLst>
              <a:path w="11512405" h="8443202">
                <a:moveTo>
                  <a:pt x="0" y="0"/>
                </a:moveTo>
                <a:lnTo>
                  <a:pt x="11512405" y="0"/>
                </a:lnTo>
                <a:lnTo>
                  <a:pt x="11512405" y="8443202"/>
                </a:lnTo>
                <a:lnTo>
                  <a:pt x="0" y="8443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46295" y="-172922"/>
            <a:ext cx="3695373" cy="36953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947681" y="655851"/>
            <a:ext cx="3479813" cy="23836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181335" y="3620285"/>
            <a:ext cx="10020287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440"/>
              </a:lnSpc>
              <a:buFont typeface="Arial"/>
              <a:buChar char="•"/>
            </a:pPr>
            <a:r>
              <a:rPr lang="en-US" sz="4000" dirty="0" err="1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</a:p>
          <a:p>
            <a:pPr marL="647700" lvl="1" indent="-323850" algn="l">
              <a:lnSpc>
                <a:spcPts val="4440"/>
              </a:lnSpc>
              <a:buFont typeface="Arial"/>
              <a:buChar char="•"/>
            </a:pPr>
            <a:r>
              <a:rPr lang="en-US" sz="4000" dirty="0" err="1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sz="4000" dirty="0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4000" dirty="0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4000" dirty="0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4000" dirty="0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4000" dirty="0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 smtClean="0">
                <a:solidFill>
                  <a:srgbClr val="F04C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4C527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234644" y="2370545"/>
            <a:ext cx="1162747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27"/>
              </a:lnSpc>
              <a:spcBef>
                <a:spcPct val="0"/>
              </a:spcBef>
            </a:pPr>
            <a:r>
              <a:rPr lang="en-US" sz="6896" spc="103" dirty="0" smtClean="0">
                <a:solidFill>
                  <a:srgbClr val="004AAD"/>
                </a:solidFill>
                <a:latin typeface="Chunk Five"/>
              </a:rPr>
              <a:t>BÀI </a:t>
            </a:r>
            <a:r>
              <a:rPr lang="en-US" sz="6896" spc="103" dirty="0">
                <a:solidFill>
                  <a:srgbClr val="004AAD"/>
                </a:solidFill>
                <a:latin typeface="Chunk Five"/>
              </a:rPr>
              <a:t>HỌC NHẬN THỨC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265083" y="5641163"/>
            <a:ext cx="5287710" cy="41148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86999" y="2014827"/>
            <a:ext cx="14714002" cy="6257346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2284144" y="6081087"/>
            <a:ext cx="1477144" cy="1787502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14179804" y="6081087"/>
            <a:ext cx="1477144" cy="1787502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16141373" y="1265385"/>
            <a:ext cx="1405738" cy="1175548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22716" y="2102094"/>
            <a:ext cx="12242568" cy="144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5"/>
              </a:lnSpc>
            </a:pPr>
            <a:r>
              <a:rPr lang="en-US" sz="7604">
                <a:solidFill>
                  <a:srgbClr val="FF3131"/>
                </a:solidFill>
                <a:latin typeface="Bungee"/>
              </a:rPr>
              <a:t>III</a:t>
            </a:r>
          </a:p>
        </p:txBody>
      </p:sp>
      <p:sp>
        <p:nvSpPr>
          <p:cNvPr id="10" name="Freeform 10"/>
          <p:cNvSpPr/>
          <p:nvPr/>
        </p:nvSpPr>
        <p:spPr>
          <a:xfrm rot="-1132091">
            <a:off x="-3280106" y="819089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3280106" y="465545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615346" y="3885002"/>
            <a:ext cx="7247223" cy="15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5"/>
              </a:lnSpc>
            </a:pPr>
            <a:r>
              <a:rPr lang="en-US" sz="8189">
                <a:solidFill>
                  <a:srgbClr val="0021AD"/>
                </a:solidFill>
                <a:latin typeface="Bungee"/>
              </a:rPr>
              <a:t>TỔNG KẾT</a:t>
            </a:r>
          </a:p>
        </p:txBody>
      </p:sp>
      <p:sp>
        <p:nvSpPr>
          <p:cNvPr id="13" name="Freeform 13"/>
          <p:cNvSpPr/>
          <p:nvPr/>
        </p:nvSpPr>
        <p:spPr>
          <a:xfrm rot="-2263052">
            <a:off x="14238299" y="8092302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14352522" y="8426886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362831"/>
            <a:ext cx="18288000" cy="6723690"/>
            <a:chOff x="0" y="0"/>
            <a:chExt cx="24384000" cy="89649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7312136"/>
            </a:xfrm>
            <a:custGeom>
              <a:avLst/>
              <a:gdLst/>
              <a:ahLst/>
              <a:cxnLst/>
              <a:rect l="l" t="t" r="r" b="b"/>
              <a:pathLst>
                <a:path w="24384000" h="7312136">
                  <a:moveTo>
                    <a:pt x="0" y="0"/>
                  </a:moveTo>
                  <a:lnTo>
                    <a:pt x="24384000" y="0"/>
                  </a:lnTo>
                  <a:lnTo>
                    <a:pt x="24384000" y="7312136"/>
                  </a:lnTo>
                  <a:lnTo>
                    <a:pt x="0" y="731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6491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829131"/>
              <a:ext cx="24384000" cy="8135789"/>
            </a:xfrm>
            <a:custGeom>
              <a:avLst/>
              <a:gdLst/>
              <a:ahLst/>
              <a:cxnLst/>
              <a:rect l="l" t="t" r="r" b="b"/>
              <a:pathLst>
                <a:path w="24384000" h="8135789">
                  <a:moveTo>
                    <a:pt x="0" y="0"/>
                  </a:moveTo>
                  <a:lnTo>
                    <a:pt x="24384000" y="0"/>
                  </a:lnTo>
                  <a:lnTo>
                    <a:pt x="24384000" y="8135789"/>
                  </a:lnTo>
                  <a:lnTo>
                    <a:pt x="0" y="8135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b="-4822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123496" y="6438083"/>
            <a:ext cx="2304392" cy="2820217"/>
            <a:chOff x="0" y="0"/>
            <a:chExt cx="3072522" cy="3760289"/>
          </a:xfrm>
        </p:grpSpPr>
        <p:sp>
          <p:nvSpPr>
            <p:cNvPr id="6" name="Freeform 6"/>
            <p:cNvSpPr/>
            <p:nvPr/>
          </p:nvSpPr>
          <p:spPr>
            <a:xfrm rot="7390628">
              <a:off x="1212435" y="-28743"/>
              <a:ext cx="1167864" cy="2285855"/>
            </a:xfrm>
            <a:custGeom>
              <a:avLst/>
              <a:gdLst/>
              <a:ahLst/>
              <a:cxnLst/>
              <a:rect l="l" t="t" r="r" b="b"/>
              <a:pathLst>
                <a:path w="1167864" h="2285855">
                  <a:moveTo>
                    <a:pt x="0" y="0"/>
                  </a:moveTo>
                  <a:lnTo>
                    <a:pt x="1167864" y="0"/>
                  </a:lnTo>
                  <a:lnTo>
                    <a:pt x="1167864" y="2285855"/>
                  </a:lnTo>
                  <a:lnTo>
                    <a:pt x="0" y="2285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7943207" flipH="1">
              <a:off x="653894" y="1415579"/>
              <a:ext cx="1167864" cy="2285855"/>
            </a:xfrm>
            <a:custGeom>
              <a:avLst/>
              <a:gdLst/>
              <a:ahLst/>
              <a:cxnLst/>
              <a:rect l="l" t="t" r="r" b="b"/>
              <a:pathLst>
                <a:path w="1167864" h="2285855">
                  <a:moveTo>
                    <a:pt x="1167864" y="0"/>
                  </a:moveTo>
                  <a:lnTo>
                    <a:pt x="0" y="0"/>
                  </a:lnTo>
                  <a:lnTo>
                    <a:pt x="0" y="2285855"/>
                  </a:lnTo>
                  <a:lnTo>
                    <a:pt x="1167864" y="2285855"/>
                  </a:lnTo>
                  <a:lnTo>
                    <a:pt x="116786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1091841">
            <a:off x="335706" y="4727279"/>
            <a:ext cx="1385989" cy="1245941"/>
          </a:xfrm>
          <a:custGeom>
            <a:avLst/>
            <a:gdLst/>
            <a:ahLst/>
            <a:cxnLst/>
            <a:rect l="l" t="t" r="r" b="b"/>
            <a:pathLst>
              <a:path w="1385989" h="1245941">
                <a:moveTo>
                  <a:pt x="0" y="0"/>
                </a:moveTo>
                <a:lnTo>
                  <a:pt x="1385988" y="0"/>
                </a:lnTo>
                <a:lnTo>
                  <a:pt x="1385988" y="1245940"/>
                </a:lnTo>
                <a:lnTo>
                  <a:pt x="0" y="1245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51211">
            <a:off x="461840" y="2677393"/>
            <a:ext cx="1133720" cy="1232229"/>
          </a:xfrm>
          <a:custGeom>
            <a:avLst/>
            <a:gdLst/>
            <a:ahLst/>
            <a:cxnLst/>
            <a:rect l="l" t="t" r="r" b="b"/>
            <a:pathLst>
              <a:path w="1133720" h="1232229">
                <a:moveTo>
                  <a:pt x="0" y="0"/>
                </a:moveTo>
                <a:lnTo>
                  <a:pt x="1133720" y="0"/>
                </a:lnTo>
                <a:lnTo>
                  <a:pt x="1133720" y="1232230"/>
                </a:lnTo>
                <a:lnTo>
                  <a:pt x="0" y="1232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1456">
            <a:off x="268354" y="128961"/>
            <a:ext cx="1784404" cy="1774671"/>
          </a:xfrm>
          <a:custGeom>
            <a:avLst/>
            <a:gdLst/>
            <a:ahLst/>
            <a:cxnLst/>
            <a:rect l="l" t="t" r="r" b="b"/>
            <a:pathLst>
              <a:path w="1784404" h="1774671">
                <a:moveTo>
                  <a:pt x="0" y="0"/>
                </a:moveTo>
                <a:lnTo>
                  <a:pt x="1784404" y="0"/>
                </a:lnTo>
                <a:lnTo>
                  <a:pt x="1784404" y="1774671"/>
                </a:lnTo>
                <a:lnTo>
                  <a:pt x="0" y="1774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91841">
            <a:off x="16733762" y="3110820"/>
            <a:ext cx="1385989" cy="1245941"/>
          </a:xfrm>
          <a:custGeom>
            <a:avLst/>
            <a:gdLst/>
            <a:ahLst/>
            <a:cxnLst/>
            <a:rect l="l" t="t" r="r" b="b"/>
            <a:pathLst>
              <a:path w="1385989" h="1245941">
                <a:moveTo>
                  <a:pt x="0" y="0"/>
                </a:moveTo>
                <a:lnTo>
                  <a:pt x="1385989" y="0"/>
                </a:lnTo>
                <a:lnTo>
                  <a:pt x="1385989" y="1245941"/>
                </a:lnTo>
                <a:lnTo>
                  <a:pt x="0" y="12459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51211">
            <a:off x="16692440" y="5389991"/>
            <a:ext cx="1133720" cy="1232229"/>
          </a:xfrm>
          <a:custGeom>
            <a:avLst/>
            <a:gdLst/>
            <a:ahLst/>
            <a:cxnLst/>
            <a:rect l="l" t="t" r="r" b="b"/>
            <a:pathLst>
              <a:path w="1133720" h="1232229">
                <a:moveTo>
                  <a:pt x="0" y="0"/>
                </a:moveTo>
                <a:lnTo>
                  <a:pt x="1133720" y="0"/>
                </a:lnTo>
                <a:lnTo>
                  <a:pt x="1133720" y="1232229"/>
                </a:lnTo>
                <a:lnTo>
                  <a:pt x="0" y="12322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1456">
            <a:off x="16367098" y="7748762"/>
            <a:ext cx="1784404" cy="1774671"/>
          </a:xfrm>
          <a:custGeom>
            <a:avLst/>
            <a:gdLst/>
            <a:ahLst/>
            <a:cxnLst/>
            <a:rect l="l" t="t" r="r" b="b"/>
            <a:pathLst>
              <a:path w="1784404" h="1774671">
                <a:moveTo>
                  <a:pt x="0" y="0"/>
                </a:moveTo>
                <a:lnTo>
                  <a:pt x="1784404" y="0"/>
                </a:lnTo>
                <a:lnTo>
                  <a:pt x="1784404" y="1774671"/>
                </a:lnTo>
                <a:lnTo>
                  <a:pt x="0" y="1774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90628" flipV="1">
            <a:off x="16972973" y="631666"/>
            <a:ext cx="707029" cy="1383865"/>
          </a:xfrm>
          <a:custGeom>
            <a:avLst/>
            <a:gdLst/>
            <a:ahLst/>
            <a:cxnLst/>
            <a:rect l="l" t="t" r="r" b="b"/>
            <a:pathLst>
              <a:path w="707029" h="1383865">
                <a:moveTo>
                  <a:pt x="0" y="1383865"/>
                </a:moveTo>
                <a:lnTo>
                  <a:pt x="707030" y="1383865"/>
                </a:lnTo>
                <a:lnTo>
                  <a:pt x="707030" y="0"/>
                </a:lnTo>
                <a:lnTo>
                  <a:pt x="0" y="0"/>
                </a:lnTo>
                <a:lnTo>
                  <a:pt x="0" y="138386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943207" flipH="1" flipV="1">
            <a:off x="16634830" y="1506064"/>
            <a:ext cx="707029" cy="1383865"/>
          </a:xfrm>
          <a:custGeom>
            <a:avLst/>
            <a:gdLst/>
            <a:ahLst/>
            <a:cxnLst/>
            <a:rect l="l" t="t" r="r" b="b"/>
            <a:pathLst>
              <a:path w="707029" h="1383865">
                <a:moveTo>
                  <a:pt x="707030" y="1383865"/>
                </a:moveTo>
                <a:lnTo>
                  <a:pt x="0" y="1383865"/>
                </a:lnTo>
                <a:lnTo>
                  <a:pt x="0" y="0"/>
                </a:lnTo>
                <a:lnTo>
                  <a:pt x="707030" y="0"/>
                </a:lnTo>
                <a:lnTo>
                  <a:pt x="707030" y="138386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639029" y="2459602"/>
            <a:ext cx="7247796" cy="5160198"/>
            <a:chOff x="0" y="0"/>
            <a:chExt cx="1908884" cy="13590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08884" cy="1359065"/>
            </a:xfrm>
            <a:custGeom>
              <a:avLst/>
              <a:gdLst/>
              <a:ahLst/>
              <a:cxnLst/>
              <a:rect l="l" t="t" r="r" b="b"/>
              <a:pathLst>
                <a:path w="1908884" h="1359065">
                  <a:moveTo>
                    <a:pt x="54477" y="0"/>
                  </a:moveTo>
                  <a:lnTo>
                    <a:pt x="1854408" y="0"/>
                  </a:lnTo>
                  <a:cubicBezTo>
                    <a:pt x="1868856" y="0"/>
                    <a:pt x="1882712" y="5740"/>
                    <a:pt x="1892928" y="15956"/>
                  </a:cubicBezTo>
                  <a:cubicBezTo>
                    <a:pt x="1903145" y="26172"/>
                    <a:pt x="1908884" y="40029"/>
                    <a:pt x="1908884" y="54477"/>
                  </a:cubicBezTo>
                  <a:lnTo>
                    <a:pt x="1908884" y="1304588"/>
                  </a:lnTo>
                  <a:cubicBezTo>
                    <a:pt x="1908884" y="1334674"/>
                    <a:pt x="1884494" y="1359065"/>
                    <a:pt x="1854408" y="1359065"/>
                  </a:cubicBezTo>
                  <a:lnTo>
                    <a:pt x="54477" y="1359065"/>
                  </a:lnTo>
                  <a:cubicBezTo>
                    <a:pt x="40029" y="1359065"/>
                    <a:pt x="26172" y="1353325"/>
                    <a:pt x="15956" y="1343109"/>
                  </a:cubicBezTo>
                  <a:cubicBezTo>
                    <a:pt x="5740" y="1332892"/>
                    <a:pt x="0" y="1319036"/>
                    <a:pt x="0" y="1304588"/>
                  </a:cubicBezTo>
                  <a:lnTo>
                    <a:pt x="0" y="54477"/>
                  </a:lnTo>
                  <a:cubicBezTo>
                    <a:pt x="0" y="40029"/>
                    <a:pt x="5740" y="26172"/>
                    <a:pt x="15956" y="15956"/>
                  </a:cubicBezTo>
                  <a:cubicBezTo>
                    <a:pt x="26172" y="5740"/>
                    <a:pt x="40029" y="0"/>
                    <a:pt x="54477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908884" cy="1416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056727" y="3712469"/>
            <a:ext cx="6420523" cy="231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0021AD"/>
                </a:solidFill>
                <a:latin typeface="อีฟดอวอิ้ง"/>
              </a:rPr>
              <a:t>Phê phán những người tham lam, bất nhân, bất nghĩa và chỉ ra bài học nhân quả “tham thì thâm”.</a:t>
            </a:r>
          </a:p>
          <a:p>
            <a:pPr algn="just">
              <a:lnSpc>
                <a:spcPts val="4060"/>
              </a:lnSpc>
            </a:pPr>
            <a:endParaRPr lang="en-US" sz="3300">
              <a:solidFill>
                <a:srgbClr val="0021AD"/>
              </a:solidFill>
              <a:latin typeface="อีฟดอวอิ้ง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151784" y="2269102"/>
            <a:ext cx="5267399" cy="96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68"/>
              </a:lnSpc>
            </a:pPr>
            <a:r>
              <a:rPr lang="en-US" sz="5120">
                <a:solidFill>
                  <a:srgbClr val="000000"/>
                </a:solidFill>
                <a:latin typeface="Bungee"/>
              </a:rPr>
              <a:t>1-nội dung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44000" y="2497127"/>
            <a:ext cx="6841947" cy="4987060"/>
            <a:chOff x="0" y="0"/>
            <a:chExt cx="1801994" cy="131346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01994" cy="1313464"/>
            </a:xfrm>
            <a:custGeom>
              <a:avLst/>
              <a:gdLst/>
              <a:ahLst/>
              <a:cxnLst/>
              <a:rect l="l" t="t" r="r" b="b"/>
              <a:pathLst>
                <a:path w="1801994" h="1313464">
                  <a:moveTo>
                    <a:pt x="57708" y="0"/>
                  </a:moveTo>
                  <a:lnTo>
                    <a:pt x="1744286" y="0"/>
                  </a:lnTo>
                  <a:cubicBezTo>
                    <a:pt x="1776157" y="0"/>
                    <a:pt x="1801994" y="25837"/>
                    <a:pt x="1801994" y="57708"/>
                  </a:cubicBezTo>
                  <a:lnTo>
                    <a:pt x="1801994" y="1255756"/>
                  </a:lnTo>
                  <a:cubicBezTo>
                    <a:pt x="1801994" y="1271061"/>
                    <a:pt x="1795914" y="1285740"/>
                    <a:pt x="1785092" y="1296562"/>
                  </a:cubicBezTo>
                  <a:cubicBezTo>
                    <a:pt x="1774269" y="1307384"/>
                    <a:pt x="1759591" y="1313464"/>
                    <a:pt x="1744286" y="1313464"/>
                  </a:cubicBezTo>
                  <a:lnTo>
                    <a:pt x="57708" y="1313464"/>
                  </a:lnTo>
                  <a:cubicBezTo>
                    <a:pt x="25837" y="1313464"/>
                    <a:pt x="0" y="1287628"/>
                    <a:pt x="0" y="1255756"/>
                  </a:cubicBezTo>
                  <a:lnTo>
                    <a:pt x="0" y="57708"/>
                  </a:lnTo>
                  <a:cubicBezTo>
                    <a:pt x="0" y="42403"/>
                    <a:pt x="6080" y="27725"/>
                    <a:pt x="16902" y="16902"/>
                  </a:cubicBezTo>
                  <a:cubicBezTo>
                    <a:pt x="27725" y="6080"/>
                    <a:pt x="42403" y="0"/>
                    <a:pt x="57708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801994" cy="1361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9513239" y="3759519"/>
            <a:ext cx="5978595" cy="219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66"/>
              </a:lnSpc>
            </a:pPr>
            <a:r>
              <a:rPr lang="en-US" sz="3047">
                <a:solidFill>
                  <a:srgbClr val="0021AD"/>
                </a:solidFill>
                <a:latin typeface="อีฟดอวอิ้ง"/>
              </a:rPr>
              <a:t>- Khắc hoạ tính cách nhân vật qua thái độ, hành động.</a:t>
            </a:r>
          </a:p>
          <a:p>
            <a:pPr algn="just">
              <a:lnSpc>
                <a:spcPts val="4266"/>
              </a:lnSpc>
            </a:pPr>
            <a:r>
              <a:rPr lang="en-US" sz="3047">
                <a:solidFill>
                  <a:srgbClr val="0021AD"/>
                </a:solidFill>
                <a:latin typeface="อีฟดอวอิ้ง"/>
              </a:rPr>
              <a:t>- Nghệ thuật nhân hóa, tăng tiến. </a:t>
            </a:r>
          </a:p>
          <a:p>
            <a:pPr algn="ctr">
              <a:lnSpc>
                <a:spcPts val="4406"/>
              </a:lnSpc>
            </a:pPr>
            <a:endParaRPr lang="en-US" sz="3047">
              <a:solidFill>
                <a:srgbClr val="0021AD"/>
              </a:solidFill>
              <a:latin typeface="อีฟดอวอิ้ง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706197" y="2306627"/>
            <a:ext cx="5267399" cy="908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</a:pPr>
            <a:r>
              <a:rPr lang="en-US" sz="4720">
                <a:solidFill>
                  <a:srgbClr val="000000"/>
                </a:solidFill>
                <a:latin typeface="Bungee"/>
              </a:rPr>
              <a:t>2 - NGHỆ THUẬT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37960" y="1645032"/>
            <a:ext cx="7131489" cy="1543050"/>
            <a:chOff x="0" y="0"/>
            <a:chExt cx="1878252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78252" cy="406400"/>
            </a:xfrm>
            <a:custGeom>
              <a:avLst/>
              <a:gdLst/>
              <a:ahLst/>
              <a:cxnLst/>
              <a:rect l="l" t="t" r="r" b="b"/>
              <a:pathLst>
                <a:path w="1878252" h="406400">
                  <a:moveTo>
                    <a:pt x="48852" y="0"/>
                  </a:moveTo>
                  <a:lnTo>
                    <a:pt x="1829400" y="0"/>
                  </a:lnTo>
                  <a:cubicBezTo>
                    <a:pt x="1856380" y="0"/>
                    <a:pt x="1878252" y="21872"/>
                    <a:pt x="1878252" y="48852"/>
                  </a:cubicBezTo>
                  <a:lnTo>
                    <a:pt x="1878252" y="357548"/>
                  </a:lnTo>
                  <a:cubicBezTo>
                    <a:pt x="1878252" y="370504"/>
                    <a:pt x="1873105" y="382930"/>
                    <a:pt x="1863944" y="392092"/>
                  </a:cubicBezTo>
                  <a:cubicBezTo>
                    <a:pt x="1854782" y="401253"/>
                    <a:pt x="1842357" y="406400"/>
                    <a:pt x="1829400" y="406400"/>
                  </a:cubicBezTo>
                  <a:lnTo>
                    <a:pt x="48852" y="406400"/>
                  </a:lnTo>
                  <a:cubicBezTo>
                    <a:pt x="21872" y="406400"/>
                    <a:pt x="0" y="384528"/>
                    <a:pt x="0" y="357548"/>
                  </a:cubicBezTo>
                  <a:lnTo>
                    <a:pt x="0" y="48852"/>
                  </a:lnTo>
                  <a:cubicBezTo>
                    <a:pt x="0" y="21872"/>
                    <a:pt x="21872" y="0"/>
                    <a:pt x="4885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7825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132091">
            <a:off x="-3280106" y="819089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32091">
            <a:off x="-3280106" y="465545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263052">
            <a:off x="14238299" y="8092302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63052">
            <a:off x="14352522" y="8426886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00000">
            <a:off x="-750670" y="6149305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700000">
            <a:off x="16006156" y="-997495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8" y="0"/>
                </a:lnTo>
                <a:lnTo>
                  <a:pt x="2506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5129461" y="-1288191"/>
            <a:ext cx="1887785" cy="2576382"/>
          </a:xfrm>
          <a:custGeom>
            <a:avLst/>
            <a:gdLst/>
            <a:ahLst/>
            <a:cxnLst/>
            <a:rect l="l" t="t" r="r" b="b"/>
            <a:pathLst>
              <a:path w="1887785" h="2576382">
                <a:moveTo>
                  <a:pt x="0" y="0"/>
                </a:moveTo>
                <a:lnTo>
                  <a:pt x="1887785" y="0"/>
                </a:lnTo>
                <a:lnTo>
                  <a:pt x="1887785" y="2576382"/>
                </a:lnTo>
                <a:lnTo>
                  <a:pt x="0" y="2576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2729955" y="8914002"/>
            <a:ext cx="1887785" cy="2576382"/>
          </a:xfrm>
          <a:custGeom>
            <a:avLst/>
            <a:gdLst/>
            <a:ahLst/>
            <a:cxnLst/>
            <a:rect l="l" t="t" r="r" b="b"/>
            <a:pathLst>
              <a:path w="1887785" h="2576382">
                <a:moveTo>
                  <a:pt x="0" y="0"/>
                </a:moveTo>
                <a:lnTo>
                  <a:pt x="1887785" y="0"/>
                </a:lnTo>
                <a:lnTo>
                  <a:pt x="1887785" y="2576382"/>
                </a:lnTo>
                <a:lnTo>
                  <a:pt x="0" y="2576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495825">
            <a:off x="2392837" y="8144793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68130" y="4623780"/>
            <a:ext cx="6791555" cy="3687232"/>
          </a:xfrm>
          <a:custGeom>
            <a:avLst/>
            <a:gdLst/>
            <a:ahLst/>
            <a:cxnLst/>
            <a:rect l="l" t="t" r="r" b="b"/>
            <a:pathLst>
              <a:path w="6791555" h="3687232">
                <a:moveTo>
                  <a:pt x="0" y="0"/>
                </a:moveTo>
                <a:lnTo>
                  <a:pt x="6791555" y="0"/>
                </a:lnTo>
                <a:lnTo>
                  <a:pt x="6791555" y="3687232"/>
                </a:lnTo>
                <a:lnTo>
                  <a:pt x="0" y="36872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90" r="-189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2666506" y="4623780"/>
            <a:ext cx="5948486" cy="3582925"/>
          </a:xfrm>
          <a:custGeom>
            <a:avLst/>
            <a:gdLst/>
            <a:ahLst/>
            <a:cxnLst/>
            <a:rect l="l" t="t" r="r" b="b"/>
            <a:pathLst>
              <a:path w="5948486" h="3582925">
                <a:moveTo>
                  <a:pt x="0" y="0"/>
                </a:moveTo>
                <a:lnTo>
                  <a:pt x="5948486" y="0"/>
                </a:lnTo>
                <a:lnTo>
                  <a:pt x="5948486" y="3582925"/>
                </a:lnTo>
                <a:lnTo>
                  <a:pt x="0" y="3582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6405772" y="1751394"/>
            <a:ext cx="5923798" cy="142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dirty="0">
                <a:solidFill>
                  <a:srgbClr val="FF3131"/>
                </a:solidFill>
                <a:latin typeface="Chewy"/>
              </a:rPr>
              <a:t>LUYỆN TẬP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42422" y="1390006"/>
            <a:ext cx="6443234" cy="8401694"/>
            <a:chOff x="0" y="0"/>
            <a:chExt cx="1878252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78252" cy="406400"/>
            </a:xfrm>
            <a:custGeom>
              <a:avLst/>
              <a:gdLst/>
              <a:ahLst/>
              <a:cxnLst/>
              <a:rect l="l" t="t" r="r" b="b"/>
              <a:pathLst>
                <a:path w="1878252" h="406400">
                  <a:moveTo>
                    <a:pt x="48852" y="0"/>
                  </a:moveTo>
                  <a:lnTo>
                    <a:pt x="1829400" y="0"/>
                  </a:lnTo>
                  <a:cubicBezTo>
                    <a:pt x="1856380" y="0"/>
                    <a:pt x="1878252" y="21872"/>
                    <a:pt x="1878252" y="48852"/>
                  </a:cubicBezTo>
                  <a:lnTo>
                    <a:pt x="1878252" y="357548"/>
                  </a:lnTo>
                  <a:cubicBezTo>
                    <a:pt x="1878252" y="370504"/>
                    <a:pt x="1873105" y="382930"/>
                    <a:pt x="1863944" y="392092"/>
                  </a:cubicBezTo>
                  <a:cubicBezTo>
                    <a:pt x="1854782" y="401253"/>
                    <a:pt x="1842357" y="406400"/>
                    <a:pt x="1829400" y="406400"/>
                  </a:cubicBezTo>
                  <a:lnTo>
                    <a:pt x="48852" y="406400"/>
                  </a:lnTo>
                  <a:cubicBezTo>
                    <a:pt x="21872" y="406400"/>
                    <a:pt x="0" y="384528"/>
                    <a:pt x="0" y="357548"/>
                  </a:cubicBezTo>
                  <a:lnTo>
                    <a:pt x="0" y="48852"/>
                  </a:lnTo>
                  <a:cubicBezTo>
                    <a:pt x="0" y="21872"/>
                    <a:pt x="21872" y="0"/>
                    <a:pt x="4885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7825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1132091">
            <a:off x="-3280106" y="819089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32091">
            <a:off x="-1489564" y="819088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263052">
            <a:off x="14238299" y="8092302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63052">
            <a:off x="14352522" y="8426886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00000">
            <a:off x="-750670" y="6149305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700000">
            <a:off x="16006156" y="-997495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8" y="0"/>
                </a:lnTo>
                <a:lnTo>
                  <a:pt x="2506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5129461" y="-1288191"/>
            <a:ext cx="1887785" cy="2576382"/>
          </a:xfrm>
          <a:custGeom>
            <a:avLst/>
            <a:gdLst/>
            <a:ahLst/>
            <a:cxnLst/>
            <a:rect l="l" t="t" r="r" b="b"/>
            <a:pathLst>
              <a:path w="1887785" h="2576382">
                <a:moveTo>
                  <a:pt x="0" y="0"/>
                </a:moveTo>
                <a:lnTo>
                  <a:pt x="1887785" y="0"/>
                </a:lnTo>
                <a:lnTo>
                  <a:pt x="1887785" y="2576382"/>
                </a:lnTo>
                <a:lnTo>
                  <a:pt x="0" y="2576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2729955" y="8914002"/>
            <a:ext cx="1887785" cy="2576382"/>
          </a:xfrm>
          <a:custGeom>
            <a:avLst/>
            <a:gdLst/>
            <a:ahLst/>
            <a:cxnLst/>
            <a:rect l="l" t="t" r="r" b="b"/>
            <a:pathLst>
              <a:path w="1887785" h="2576382">
                <a:moveTo>
                  <a:pt x="0" y="0"/>
                </a:moveTo>
                <a:lnTo>
                  <a:pt x="1887785" y="0"/>
                </a:lnTo>
                <a:lnTo>
                  <a:pt x="1887785" y="2576382"/>
                </a:lnTo>
                <a:lnTo>
                  <a:pt x="0" y="2576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495825">
            <a:off x="2392837" y="8144793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4"/>
          <p:cNvSpPr txBox="1"/>
          <p:nvPr/>
        </p:nvSpPr>
        <p:spPr>
          <a:xfrm>
            <a:off x="5022773" y="114300"/>
            <a:ext cx="8083627" cy="1371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659"/>
              </a:lnSpc>
            </a:pP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659"/>
              </a:lnSpc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Thảo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1748" y="1932012"/>
            <a:ext cx="5449052" cy="77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03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4152728" y="-168798"/>
            <a:ext cx="4289421" cy="3400341"/>
          </a:xfrm>
          <a:custGeom>
            <a:avLst/>
            <a:gdLst/>
            <a:ahLst/>
            <a:cxnLst/>
            <a:rect l="l" t="t" r="r" b="b"/>
            <a:pathLst>
              <a:path w="4289421" h="3400341">
                <a:moveTo>
                  <a:pt x="0" y="0"/>
                </a:moveTo>
                <a:lnTo>
                  <a:pt x="4289421" y="0"/>
                </a:lnTo>
                <a:lnTo>
                  <a:pt x="4289421" y="3400342"/>
                </a:lnTo>
                <a:lnTo>
                  <a:pt x="0" y="3400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46086" y="1781489"/>
            <a:ext cx="4808212" cy="7124319"/>
            <a:chOff x="0" y="0"/>
            <a:chExt cx="6410949" cy="9499092"/>
          </a:xfrm>
        </p:grpSpPr>
        <p:sp>
          <p:nvSpPr>
            <p:cNvPr id="4" name="Freeform 4"/>
            <p:cNvSpPr/>
            <p:nvPr/>
          </p:nvSpPr>
          <p:spPr>
            <a:xfrm>
              <a:off x="141676" y="0"/>
              <a:ext cx="6127598" cy="1151693"/>
            </a:xfrm>
            <a:custGeom>
              <a:avLst/>
              <a:gdLst/>
              <a:ahLst/>
              <a:cxnLst/>
              <a:rect l="l" t="t" r="r" b="b"/>
              <a:pathLst>
                <a:path w="6127598" h="1151693">
                  <a:moveTo>
                    <a:pt x="0" y="0"/>
                  </a:moveTo>
                  <a:lnTo>
                    <a:pt x="6127597" y="0"/>
                  </a:lnTo>
                  <a:lnTo>
                    <a:pt x="6127597" y="1151693"/>
                  </a:lnTo>
                  <a:lnTo>
                    <a:pt x="0" y="1151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0" y="957664"/>
              <a:ext cx="6410949" cy="8541428"/>
              <a:chOff x="0" y="0"/>
              <a:chExt cx="1348999" cy="179729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48999" cy="1797297"/>
              </a:xfrm>
              <a:custGeom>
                <a:avLst/>
                <a:gdLst/>
                <a:ahLst/>
                <a:cxnLst/>
                <a:rect l="l" t="t" r="r" b="b"/>
                <a:pathLst>
                  <a:path w="1348999" h="1797297">
                    <a:moveTo>
                      <a:pt x="82117" y="0"/>
                    </a:moveTo>
                    <a:lnTo>
                      <a:pt x="1266882" y="0"/>
                    </a:lnTo>
                    <a:cubicBezTo>
                      <a:pt x="1288661" y="0"/>
                      <a:pt x="1309548" y="8652"/>
                      <a:pt x="1324948" y="24052"/>
                    </a:cubicBezTo>
                    <a:cubicBezTo>
                      <a:pt x="1340348" y="39452"/>
                      <a:pt x="1348999" y="60339"/>
                      <a:pt x="1348999" y="82117"/>
                    </a:cubicBezTo>
                    <a:lnTo>
                      <a:pt x="1348999" y="1715180"/>
                    </a:lnTo>
                    <a:cubicBezTo>
                      <a:pt x="1348999" y="1760532"/>
                      <a:pt x="1312234" y="1797297"/>
                      <a:pt x="1266882" y="1797297"/>
                    </a:cubicBezTo>
                    <a:lnTo>
                      <a:pt x="82117" y="1797297"/>
                    </a:lnTo>
                    <a:cubicBezTo>
                      <a:pt x="36765" y="1797297"/>
                      <a:pt x="0" y="1760532"/>
                      <a:pt x="0" y="1715180"/>
                    </a:cubicBezTo>
                    <a:lnTo>
                      <a:pt x="0" y="82117"/>
                    </a:lnTo>
                    <a:cubicBezTo>
                      <a:pt x="0" y="36765"/>
                      <a:pt x="36765" y="0"/>
                      <a:pt x="82117" y="0"/>
                    </a:cubicBezTo>
                    <a:close/>
                  </a:path>
                </a:pathLst>
              </a:custGeom>
              <a:solidFill>
                <a:srgbClr val="4EC9F5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1348999" cy="18449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1307559" y="1781489"/>
            <a:ext cx="4808212" cy="7124319"/>
            <a:chOff x="0" y="0"/>
            <a:chExt cx="6410949" cy="9499092"/>
          </a:xfrm>
        </p:grpSpPr>
        <p:sp>
          <p:nvSpPr>
            <p:cNvPr id="9" name="Freeform 9"/>
            <p:cNvSpPr/>
            <p:nvPr/>
          </p:nvSpPr>
          <p:spPr>
            <a:xfrm>
              <a:off x="141676" y="0"/>
              <a:ext cx="6127598" cy="1151693"/>
            </a:xfrm>
            <a:custGeom>
              <a:avLst/>
              <a:gdLst/>
              <a:ahLst/>
              <a:cxnLst/>
              <a:rect l="l" t="t" r="r" b="b"/>
              <a:pathLst>
                <a:path w="6127598" h="1151693">
                  <a:moveTo>
                    <a:pt x="0" y="0"/>
                  </a:moveTo>
                  <a:lnTo>
                    <a:pt x="6127597" y="0"/>
                  </a:lnTo>
                  <a:lnTo>
                    <a:pt x="6127597" y="1151693"/>
                  </a:lnTo>
                  <a:lnTo>
                    <a:pt x="0" y="1151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0" y="957664"/>
              <a:ext cx="6410949" cy="8541428"/>
              <a:chOff x="0" y="0"/>
              <a:chExt cx="1348999" cy="179729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348999" cy="1797297"/>
              </a:xfrm>
              <a:custGeom>
                <a:avLst/>
                <a:gdLst/>
                <a:ahLst/>
                <a:cxnLst/>
                <a:rect l="l" t="t" r="r" b="b"/>
                <a:pathLst>
                  <a:path w="1348999" h="1797297">
                    <a:moveTo>
                      <a:pt x="77087" y="0"/>
                    </a:moveTo>
                    <a:lnTo>
                      <a:pt x="1271912" y="0"/>
                    </a:lnTo>
                    <a:cubicBezTo>
                      <a:pt x="1292357" y="0"/>
                      <a:pt x="1311965" y="8122"/>
                      <a:pt x="1326421" y="22578"/>
                    </a:cubicBezTo>
                    <a:cubicBezTo>
                      <a:pt x="1340878" y="37035"/>
                      <a:pt x="1348999" y="56642"/>
                      <a:pt x="1348999" y="77087"/>
                    </a:cubicBezTo>
                    <a:lnTo>
                      <a:pt x="1348999" y="1720210"/>
                    </a:lnTo>
                    <a:cubicBezTo>
                      <a:pt x="1348999" y="1762784"/>
                      <a:pt x="1314486" y="1797297"/>
                      <a:pt x="1271912" y="1797297"/>
                    </a:cubicBezTo>
                    <a:lnTo>
                      <a:pt x="77087" y="1797297"/>
                    </a:lnTo>
                    <a:cubicBezTo>
                      <a:pt x="56642" y="1797297"/>
                      <a:pt x="37035" y="1789176"/>
                      <a:pt x="22578" y="1774719"/>
                    </a:cubicBezTo>
                    <a:cubicBezTo>
                      <a:pt x="8122" y="1760263"/>
                      <a:pt x="0" y="1740655"/>
                      <a:pt x="0" y="1720210"/>
                    </a:cubicBezTo>
                    <a:lnTo>
                      <a:pt x="0" y="77087"/>
                    </a:lnTo>
                    <a:cubicBezTo>
                      <a:pt x="0" y="56642"/>
                      <a:pt x="8122" y="37035"/>
                      <a:pt x="22578" y="22578"/>
                    </a:cubicBezTo>
                    <a:cubicBezTo>
                      <a:pt x="37035" y="8122"/>
                      <a:pt x="56642" y="0"/>
                      <a:pt x="77087" y="0"/>
                    </a:cubicBezTo>
                    <a:close/>
                  </a:path>
                </a:pathLst>
              </a:custGeom>
              <a:solidFill>
                <a:srgbClr val="5ECE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1348999" cy="18449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12024358" y="1781489"/>
            <a:ext cx="4808212" cy="7124319"/>
            <a:chOff x="0" y="0"/>
            <a:chExt cx="6410949" cy="9499092"/>
          </a:xfrm>
        </p:grpSpPr>
        <p:sp>
          <p:nvSpPr>
            <p:cNvPr id="14" name="Freeform 14"/>
            <p:cNvSpPr/>
            <p:nvPr/>
          </p:nvSpPr>
          <p:spPr>
            <a:xfrm>
              <a:off x="141676" y="0"/>
              <a:ext cx="6127598" cy="1151693"/>
            </a:xfrm>
            <a:custGeom>
              <a:avLst/>
              <a:gdLst/>
              <a:ahLst/>
              <a:cxnLst/>
              <a:rect l="l" t="t" r="r" b="b"/>
              <a:pathLst>
                <a:path w="6127598" h="1151693">
                  <a:moveTo>
                    <a:pt x="0" y="0"/>
                  </a:moveTo>
                  <a:lnTo>
                    <a:pt x="6127597" y="0"/>
                  </a:lnTo>
                  <a:lnTo>
                    <a:pt x="6127597" y="1151693"/>
                  </a:lnTo>
                  <a:lnTo>
                    <a:pt x="0" y="1151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5" name="Group 15"/>
            <p:cNvGrpSpPr/>
            <p:nvPr/>
          </p:nvGrpSpPr>
          <p:grpSpPr>
            <a:xfrm>
              <a:off x="0" y="957664"/>
              <a:ext cx="6410949" cy="8541428"/>
              <a:chOff x="0" y="0"/>
              <a:chExt cx="1348999" cy="179729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348999" cy="1797297"/>
              </a:xfrm>
              <a:custGeom>
                <a:avLst/>
                <a:gdLst/>
                <a:ahLst/>
                <a:cxnLst/>
                <a:rect l="l" t="t" r="r" b="b"/>
                <a:pathLst>
                  <a:path w="1348999" h="1797297">
                    <a:moveTo>
                      <a:pt x="82117" y="0"/>
                    </a:moveTo>
                    <a:lnTo>
                      <a:pt x="1266882" y="0"/>
                    </a:lnTo>
                    <a:cubicBezTo>
                      <a:pt x="1288661" y="0"/>
                      <a:pt x="1309548" y="8652"/>
                      <a:pt x="1324948" y="24052"/>
                    </a:cubicBezTo>
                    <a:cubicBezTo>
                      <a:pt x="1340348" y="39452"/>
                      <a:pt x="1348999" y="60339"/>
                      <a:pt x="1348999" y="82117"/>
                    </a:cubicBezTo>
                    <a:lnTo>
                      <a:pt x="1348999" y="1715180"/>
                    </a:lnTo>
                    <a:cubicBezTo>
                      <a:pt x="1348999" y="1760532"/>
                      <a:pt x="1312234" y="1797297"/>
                      <a:pt x="1266882" y="1797297"/>
                    </a:cubicBezTo>
                    <a:lnTo>
                      <a:pt x="82117" y="1797297"/>
                    </a:lnTo>
                    <a:cubicBezTo>
                      <a:pt x="36765" y="1797297"/>
                      <a:pt x="0" y="1760532"/>
                      <a:pt x="0" y="1715180"/>
                    </a:cubicBezTo>
                    <a:lnTo>
                      <a:pt x="0" y="82117"/>
                    </a:lnTo>
                    <a:cubicBezTo>
                      <a:pt x="0" y="36765"/>
                      <a:pt x="36765" y="0"/>
                      <a:pt x="82117" y="0"/>
                    </a:cubicBezTo>
                    <a:close/>
                  </a:path>
                </a:pathLst>
              </a:custGeom>
              <a:solidFill>
                <a:srgbClr val="4EC9F5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1348999" cy="18449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1916"/>
            <a:ext cx="2616277" cy="261627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33117" y="6092802"/>
            <a:ext cx="3935928" cy="420845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7091282" y="4230700"/>
            <a:ext cx="4217287" cy="193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9"/>
              </a:lnSpc>
            </a:pPr>
            <a:r>
              <a:rPr lang="en-US" sz="5263">
                <a:solidFill>
                  <a:srgbClr val="444444"/>
                </a:solidFill>
                <a:latin typeface="อีฟดอวอิ้ง"/>
              </a:rPr>
              <a:t>KHÁM PHÁ VĂN BẢN</a:t>
            </a:r>
          </a:p>
        </p:txBody>
      </p:sp>
      <p:sp>
        <p:nvSpPr>
          <p:cNvPr id="21" name="Freeform 21"/>
          <p:cNvSpPr/>
          <p:nvPr/>
        </p:nvSpPr>
        <p:spPr>
          <a:xfrm>
            <a:off x="15852479" y="8657771"/>
            <a:ext cx="1960182" cy="1201057"/>
          </a:xfrm>
          <a:custGeom>
            <a:avLst/>
            <a:gdLst/>
            <a:ahLst/>
            <a:cxnLst/>
            <a:rect l="l" t="t" r="r" b="b"/>
            <a:pathLst>
              <a:path w="1960182" h="1201057">
                <a:moveTo>
                  <a:pt x="0" y="0"/>
                </a:moveTo>
                <a:lnTo>
                  <a:pt x="1960182" y="0"/>
                </a:lnTo>
                <a:lnTo>
                  <a:pt x="1960182" y="1201058"/>
                </a:lnTo>
                <a:lnTo>
                  <a:pt x="0" y="12010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627793" y="3970266"/>
            <a:ext cx="4167743" cy="167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9"/>
              </a:lnSpc>
            </a:pPr>
            <a:r>
              <a:rPr lang="en-US" sz="4563">
                <a:solidFill>
                  <a:srgbClr val="444444"/>
                </a:solidFill>
                <a:latin typeface="อีฟดอวอิ้ง"/>
              </a:rPr>
              <a:t>ĐỌC </a:t>
            </a:r>
          </a:p>
          <a:p>
            <a:pPr algn="ctr">
              <a:lnSpc>
                <a:spcPts val="6389"/>
              </a:lnSpc>
            </a:pPr>
            <a:r>
              <a:rPr lang="en-US" sz="4563">
                <a:solidFill>
                  <a:srgbClr val="444444"/>
                </a:solidFill>
                <a:latin typeface="อีฟดอวอิ้ง"/>
              </a:rPr>
              <a:t>TÌM HIỂU CHUNG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369554" y="4230700"/>
            <a:ext cx="4217287" cy="1862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9"/>
              </a:lnSpc>
            </a:pPr>
            <a:r>
              <a:rPr lang="en-US" sz="5063">
                <a:solidFill>
                  <a:srgbClr val="444444"/>
                </a:solidFill>
                <a:latin typeface="อีฟดอวอิ้ง"/>
              </a:rPr>
              <a:t>TỔNG KẾT  </a:t>
            </a:r>
          </a:p>
          <a:p>
            <a:pPr algn="ctr">
              <a:lnSpc>
                <a:spcPts val="7089"/>
              </a:lnSpc>
            </a:pPr>
            <a:r>
              <a:rPr lang="en-US" sz="5063">
                <a:solidFill>
                  <a:srgbClr val="444444"/>
                </a:solidFill>
                <a:latin typeface="อีฟดอวอิ้ง"/>
              </a:rPr>
              <a:t>GHI NHỚ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61585" y="2515982"/>
            <a:ext cx="3700159" cy="1278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8"/>
              </a:lnSpc>
            </a:pPr>
            <a:r>
              <a:rPr lang="en-US" sz="7399">
                <a:solidFill>
                  <a:srgbClr val="FFFFFF"/>
                </a:solidFill>
                <a:latin typeface="Nefelibata Sans"/>
              </a:rPr>
              <a:t>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71382" y="186335"/>
            <a:ext cx="13926056" cy="134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4"/>
              </a:lnSpc>
            </a:pPr>
            <a:r>
              <a:rPr lang="en-US" sz="7045">
                <a:solidFill>
                  <a:srgbClr val="3F9265"/>
                </a:solidFill>
                <a:latin typeface="Bungee"/>
              </a:rPr>
              <a:t>CẤU TRÚC BÀI HỌC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472920" y="2685111"/>
            <a:ext cx="5454010" cy="127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>
                <a:solidFill>
                  <a:srgbClr val="FFFFFF"/>
                </a:solidFill>
                <a:latin typeface="Nefelibata Sans"/>
              </a:rPr>
              <a:t>II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926930" y="2465794"/>
            <a:ext cx="5454010" cy="127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>
                <a:solidFill>
                  <a:srgbClr val="FFFFFF"/>
                </a:solidFill>
                <a:latin typeface="Nefelibata Sans"/>
              </a:rPr>
              <a:t>III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81100"/>
            <a:ext cx="18214342" cy="74686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10600" y="9029700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https://quizizz.com/join?gc=75200665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4800600" y="186693"/>
            <a:ext cx="7543800" cy="614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162800" y="186693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BÀI TẬP VỀ NHÀ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0345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72200" y="90297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https://olm.vn/chu-de/luyen-tap-2-1450719/?i_c=115435320213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4800600" y="186693"/>
            <a:ext cx="7543800" cy="614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186693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BÀI TẬP VỀ NHÀ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714500"/>
            <a:ext cx="8153400" cy="5377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1714500"/>
            <a:ext cx="7951494" cy="590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9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37960" y="1645032"/>
            <a:ext cx="7131489" cy="1543050"/>
            <a:chOff x="0" y="0"/>
            <a:chExt cx="1878252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78252" cy="406400"/>
            </a:xfrm>
            <a:custGeom>
              <a:avLst/>
              <a:gdLst/>
              <a:ahLst/>
              <a:cxnLst/>
              <a:rect l="l" t="t" r="r" b="b"/>
              <a:pathLst>
                <a:path w="1878252" h="406400">
                  <a:moveTo>
                    <a:pt x="48852" y="0"/>
                  </a:moveTo>
                  <a:lnTo>
                    <a:pt x="1829400" y="0"/>
                  </a:lnTo>
                  <a:cubicBezTo>
                    <a:pt x="1856380" y="0"/>
                    <a:pt x="1878252" y="21872"/>
                    <a:pt x="1878252" y="48852"/>
                  </a:cubicBezTo>
                  <a:lnTo>
                    <a:pt x="1878252" y="357548"/>
                  </a:lnTo>
                  <a:cubicBezTo>
                    <a:pt x="1878252" y="370504"/>
                    <a:pt x="1873105" y="382930"/>
                    <a:pt x="1863944" y="392092"/>
                  </a:cubicBezTo>
                  <a:cubicBezTo>
                    <a:pt x="1854782" y="401253"/>
                    <a:pt x="1842357" y="406400"/>
                    <a:pt x="1829400" y="406400"/>
                  </a:cubicBezTo>
                  <a:lnTo>
                    <a:pt x="48852" y="406400"/>
                  </a:lnTo>
                  <a:cubicBezTo>
                    <a:pt x="21872" y="406400"/>
                    <a:pt x="0" y="384528"/>
                    <a:pt x="0" y="357548"/>
                  </a:cubicBezTo>
                  <a:lnTo>
                    <a:pt x="0" y="48852"/>
                  </a:lnTo>
                  <a:cubicBezTo>
                    <a:pt x="0" y="21872"/>
                    <a:pt x="21872" y="0"/>
                    <a:pt x="4885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7825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1132091">
            <a:off x="-3280106" y="819089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32091">
            <a:off x="-3280106" y="465545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263052">
            <a:off x="14238299" y="8092302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63052">
            <a:off x="14352522" y="8426886"/>
            <a:ext cx="731520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00000">
            <a:off x="-750670" y="6149305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700000">
            <a:off x="16006156" y="-997495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8" y="0"/>
                </a:lnTo>
                <a:lnTo>
                  <a:pt x="2506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5129461" y="-1288191"/>
            <a:ext cx="1887785" cy="2576382"/>
          </a:xfrm>
          <a:custGeom>
            <a:avLst/>
            <a:gdLst/>
            <a:ahLst/>
            <a:cxnLst/>
            <a:rect l="l" t="t" r="r" b="b"/>
            <a:pathLst>
              <a:path w="1887785" h="2576382">
                <a:moveTo>
                  <a:pt x="0" y="0"/>
                </a:moveTo>
                <a:lnTo>
                  <a:pt x="1887785" y="0"/>
                </a:lnTo>
                <a:lnTo>
                  <a:pt x="1887785" y="2576382"/>
                </a:lnTo>
                <a:lnTo>
                  <a:pt x="0" y="2576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2729955" y="8914002"/>
            <a:ext cx="1887785" cy="2576382"/>
          </a:xfrm>
          <a:custGeom>
            <a:avLst/>
            <a:gdLst/>
            <a:ahLst/>
            <a:cxnLst/>
            <a:rect l="l" t="t" r="r" b="b"/>
            <a:pathLst>
              <a:path w="1887785" h="2576382">
                <a:moveTo>
                  <a:pt x="0" y="0"/>
                </a:moveTo>
                <a:lnTo>
                  <a:pt x="1887785" y="0"/>
                </a:lnTo>
                <a:lnTo>
                  <a:pt x="1887785" y="2576382"/>
                </a:lnTo>
                <a:lnTo>
                  <a:pt x="0" y="2576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495825">
            <a:off x="2392837" y="8144793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405772" y="1751394"/>
            <a:ext cx="5923798" cy="142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99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hewy"/>
                <a:ea typeface="+mn-ea"/>
                <a:cs typeface="+mn-cs"/>
              </a:rPr>
              <a:t>VẬN</a:t>
            </a:r>
            <a:r>
              <a:rPr kumimoji="0" lang="en-US" sz="8199" b="0" i="0" u="none" strike="noStrike" kern="1200" cap="none" spc="0" normalizeH="0" noProof="0" dirty="0" smtClean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hewy"/>
                <a:ea typeface="+mn-ea"/>
                <a:cs typeface="+mn-cs"/>
              </a:rPr>
              <a:t> DỤNG</a:t>
            </a:r>
            <a:endParaRPr kumimoji="0" lang="en-US" sz="8199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hewy"/>
              <a:ea typeface="+mn-ea"/>
              <a:cs typeface="+mn-cs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4597778" y="3374841"/>
            <a:ext cx="9753600" cy="32472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464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6700"/>
            <a:ext cx="11309047" cy="9177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7647" y="266700"/>
            <a:ext cx="6369353" cy="3029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7227" y="4457700"/>
            <a:ext cx="6510773" cy="368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77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78662" y="-564304"/>
            <a:ext cx="14530676" cy="8229600"/>
            <a:chOff x="0" y="0"/>
            <a:chExt cx="3827009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27009" cy="2167467"/>
            </a:xfrm>
            <a:custGeom>
              <a:avLst/>
              <a:gdLst/>
              <a:ahLst/>
              <a:cxnLst/>
              <a:rect l="l" t="t" r="r" b="b"/>
              <a:pathLst>
                <a:path w="3827009" h="2167467">
                  <a:moveTo>
                    <a:pt x="0" y="0"/>
                  </a:moveTo>
                  <a:lnTo>
                    <a:pt x="3827009" y="0"/>
                  </a:lnTo>
                  <a:lnTo>
                    <a:pt x="3827009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827009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0" y="-3173194"/>
            <a:ext cx="18288000" cy="6723690"/>
            <a:chOff x="0" y="0"/>
            <a:chExt cx="24384000" cy="89649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7312136"/>
            </a:xfrm>
            <a:custGeom>
              <a:avLst/>
              <a:gdLst/>
              <a:ahLst/>
              <a:cxnLst/>
              <a:rect l="l" t="t" r="r" b="b"/>
              <a:pathLst>
                <a:path w="24384000" h="7312136">
                  <a:moveTo>
                    <a:pt x="0" y="0"/>
                  </a:moveTo>
                  <a:lnTo>
                    <a:pt x="24384000" y="0"/>
                  </a:lnTo>
                  <a:lnTo>
                    <a:pt x="24384000" y="7312136"/>
                  </a:lnTo>
                  <a:lnTo>
                    <a:pt x="0" y="731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6491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829131"/>
              <a:ext cx="24384000" cy="8135789"/>
            </a:xfrm>
            <a:custGeom>
              <a:avLst/>
              <a:gdLst/>
              <a:ahLst/>
              <a:cxnLst/>
              <a:rect l="l" t="t" r="r" b="b"/>
              <a:pathLst>
                <a:path w="24384000" h="8135789">
                  <a:moveTo>
                    <a:pt x="0" y="0"/>
                  </a:moveTo>
                  <a:lnTo>
                    <a:pt x="24384000" y="0"/>
                  </a:lnTo>
                  <a:lnTo>
                    <a:pt x="24384000" y="8135789"/>
                  </a:lnTo>
                  <a:lnTo>
                    <a:pt x="0" y="8135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b="-48221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357565">
            <a:off x="13450685" y="1953992"/>
            <a:ext cx="7016276" cy="7364411"/>
          </a:xfrm>
          <a:custGeom>
            <a:avLst/>
            <a:gdLst/>
            <a:ahLst/>
            <a:cxnLst/>
            <a:rect l="l" t="t" r="r" b="b"/>
            <a:pathLst>
              <a:path w="7016276" h="7364411">
                <a:moveTo>
                  <a:pt x="0" y="0"/>
                </a:moveTo>
                <a:lnTo>
                  <a:pt x="7016275" y="0"/>
                </a:lnTo>
                <a:lnTo>
                  <a:pt x="7016275" y="7364411"/>
                </a:lnTo>
                <a:lnTo>
                  <a:pt x="0" y="7364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06048" y="6758563"/>
            <a:ext cx="3981952" cy="3895073"/>
          </a:xfrm>
          <a:custGeom>
            <a:avLst/>
            <a:gdLst/>
            <a:ahLst/>
            <a:cxnLst/>
            <a:rect l="l" t="t" r="r" b="b"/>
            <a:pathLst>
              <a:path w="3981952" h="3895073">
                <a:moveTo>
                  <a:pt x="0" y="0"/>
                </a:moveTo>
                <a:lnTo>
                  <a:pt x="3981952" y="0"/>
                </a:lnTo>
                <a:lnTo>
                  <a:pt x="3981952" y="3895073"/>
                </a:lnTo>
                <a:lnTo>
                  <a:pt x="0" y="3895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57565" flipH="1">
            <a:off x="-2479438" y="1953992"/>
            <a:ext cx="7016276" cy="7364411"/>
          </a:xfrm>
          <a:custGeom>
            <a:avLst/>
            <a:gdLst/>
            <a:ahLst/>
            <a:cxnLst/>
            <a:rect l="l" t="t" r="r" b="b"/>
            <a:pathLst>
              <a:path w="7016276" h="7364411">
                <a:moveTo>
                  <a:pt x="7016276" y="0"/>
                </a:moveTo>
                <a:lnTo>
                  <a:pt x="0" y="0"/>
                </a:lnTo>
                <a:lnTo>
                  <a:pt x="0" y="7364411"/>
                </a:lnTo>
                <a:lnTo>
                  <a:pt x="7016276" y="7364411"/>
                </a:lnTo>
                <a:lnTo>
                  <a:pt x="70162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0" y="6758563"/>
            <a:ext cx="3981952" cy="3895073"/>
          </a:xfrm>
          <a:custGeom>
            <a:avLst/>
            <a:gdLst/>
            <a:ahLst/>
            <a:cxnLst/>
            <a:rect l="l" t="t" r="r" b="b"/>
            <a:pathLst>
              <a:path w="3981952" h="3895073">
                <a:moveTo>
                  <a:pt x="3981952" y="0"/>
                </a:moveTo>
                <a:lnTo>
                  <a:pt x="0" y="0"/>
                </a:lnTo>
                <a:lnTo>
                  <a:pt x="0" y="3895073"/>
                </a:lnTo>
                <a:lnTo>
                  <a:pt x="3981952" y="3895073"/>
                </a:lnTo>
                <a:lnTo>
                  <a:pt x="398195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831806" y="3020300"/>
            <a:ext cx="12624387" cy="301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55"/>
              </a:lnSpc>
            </a:pPr>
            <a:r>
              <a:rPr lang="en-US" sz="17611">
                <a:solidFill>
                  <a:srgbClr val="4C9464"/>
                </a:solidFill>
                <a:latin typeface="Nefelibata Sans"/>
              </a:rPr>
              <a:t>THANK YOU</a:t>
            </a:r>
          </a:p>
        </p:txBody>
      </p:sp>
      <p:sp>
        <p:nvSpPr>
          <p:cNvPr id="13" name="Freeform 13"/>
          <p:cNvSpPr/>
          <p:nvPr/>
        </p:nvSpPr>
        <p:spPr>
          <a:xfrm rot="-214828">
            <a:off x="14032653" y="1340629"/>
            <a:ext cx="1385989" cy="1245941"/>
          </a:xfrm>
          <a:custGeom>
            <a:avLst/>
            <a:gdLst/>
            <a:ahLst/>
            <a:cxnLst/>
            <a:rect l="l" t="t" r="r" b="b"/>
            <a:pathLst>
              <a:path w="1385989" h="1245941">
                <a:moveTo>
                  <a:pt x="0" y="0"/>
                </a:moveTo>
                <a:lnTo>
                  <a:pt x="1385989" y="0"/>
                </a:lnTo>
                <a:lnTo>
                  <a:pt x="1385989" y="1245941"/>
                </a:lnTo>
                <a:lnTo>
                  <a:pt x="0" y="1245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63194">
            <a:off x="8818950" y="864698"/>
            <a:ext cx="745985" cy="1460113"/>
          </a:xfrm>
          <a:custGeom>
            <a:avLst/>
            <a:gdLst/>
            <a:ahLst/>
            <a:cxnLst/>
            <a:rect l="l" t="t" r="r" b="b"/>
            <a:pathLst>
              <a:path w="745985" h="1460113">
                <a:moveTo>
                  <a:pt x="0" y="0"/>
                </a:moveTo>
                <a:lnTo>
                  <a:pt x="745985" y="0"/>
                </a:lnTo>
                <a:lnTo>
                  <a:pt x="745985" y="1460113"/>
                </a:lnTo>
                <a:lnTo>
                  <a:pt x="0" y="1460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10615" flipH="1">
            <a:off x="9677694" y="373790"/>
            <a:ext cx="745985" cy="1460113"/>
          </a:xfrm>
          <a:custGeom>
            <a:avLst/>
            <a:gdLst/>
            <a:ahLst/>
            <a:cxnLst/>
            <a:rect l="l" t="t" r="r" b="b"/>
            <a:pathLst>
              <a:path w="745985" h="1460113">
                <a:moveTo>
                  <a:pt x="745985" y="0"/>
                </a:moveTo>
                <a:lnTo>
                  <a:pt x="0" y="0"/>
                </a:lnTo>
                <a:lnTo>
                  <a:pt x="0" y="1460113"/>
                </a:lnTo>
                <a:lnTo>
                  <a:pt x="745985" y="1460113"/>
                </a:lnTo>
                <a:lnTo>
                  <a:pt x="74598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324665">
            <a:off x="3174046" y="452542"/>
            <a:ext cx="1742203" cy="1732700"/>
          </a:xfrm>
          <a:custGeom>
            <a:avLst/>
            <a:gdLst/>
            <a:ahLst/>
            <a:cxnLst/>
            <a:rect l="l" t="t" r="r" b="b"/>
            <a:pathLst>
              <a:path w="1742203" h="1732700">
                <a:moveTo>
                  <a:pt x="0" y="0"/>
                </a:moveTo>
                <a:lnTo>
                  <a:pt x="1742203" y="0"/>
                </a:lnTo>
                <a:lnTo>
                  <a:pt x="1742203" y="1732700"/>
                </a:lnTo>
                <a:lnTo>
                  <a:pt x="0" y="1732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10489" y="0"/>
            <a:ext cx="9605930" cy="3283482"/>
          </a:xfrm>
          <a:custGeom>
            <a:avLst/>
            <a:gdLst/>
            <a:ahLst/>
            <a:cxnLst/>
            <a:rect l="l" t="t" r="r" b="b"/>
            <a:pathLst>
              <a:path w="9605930" h="3283482">
                <a:moveTo>
                  <a:pt x="0" y="0"/>
                </a:moveTo>
                <a:lnTo>
                  <a:pt x="9605930" y="0"/>
                </a:lnTo>
                <a:lnTo>
                  <a:pt x="9605930" y="3283482"/>
                </a:lnTo>
                <a:lnTo>
                  <a:pt x="0" y="328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919126" y="2738120"/>
            <a:ext cx="7895652" cy="2698877"/>
          </a:xfrm>
          <a:custGeom>
            <a:avLst/>
            <a:gdLst/>
            <a:ahLst/>
            <a:cxnLst/>
            <a:rect l="l" t="t" r="r" b="b"/>
            <a:pathLst>
              <a:path w="7895652" h="2698877">
                <a:moveTo>
                  <a:pt x="0" y="0"/>
                </a:moveTo>
                <a:lnTo>
                  <a:pt x="7895652" y="0"/>
                </a:lnTo>
                <a:lnTo>
                  <a:pt x="7895652" y="2698878"/>
                </a:lnTo>
                <a:lnTo>
                  <a:pt x="0" y="2698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026150" y="8037531"/>
            <a:ext cx="18934063" cy="3717961"/>
          </a:xfrm>
          <a:custGeom>
            <a:avLst/>
            <a:gdLst/>
            <a:ahLst/>
            <a:cxnLst/>
            <a:rect l="l" t="t" r="r" b="b"/>
            <a:pathLst>
              <a:path w="18934063" h="3717961">
                <a:moveTo>
                  <a:pt x="0" y="0"/>
                </a:moveTo>
                <a:lnTo>
                  <a:pt x="18934063" y="0"/>
                </a:lnTo>
                <a:lnTo>
                  <a:pt x="18934063" y="3717962"/>
                </a:lnTo>
                <a:lnTo>
                  <a:pt x="0" y="3717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488943" y="9370710"/>
            <a:ext cx="13691278" cy="3086100"/>
            <a:chOff x="0" y="0"/>
            <a:chExt cx="3605933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05933" cy="812800"/>
            </a:xfrm>
            <a:custGeom>
              <a:avLst/>
              <a:gdLst/>
              <a:ahLst/>
              <a:cxnLst/>
              <a:rect l="l" t="t" r="r" b="b"/>
              <a:pathLst>
                <a:path w="3605933" h="812800">
                  <a:moveTo>
                    <a:pt x="0" y="0"/>
                  </a:moveTo>
                  <a:lnTo>
                    <a:pt x="3605933" y="0"/>
                  </a:lnTo>
                  <a:lnTo>
                    <a:pt x="360593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6995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605933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810537" y="4925187"/>
            <a:ext cx="5205833" cy="5361813"/>
          </a:xfrm>
          <a:custGeom>
            <a:avLst/>
            <a:gdLst/>
            <a:ahLst/>
            <a:cxnLst/>
            <a:rect l="l" t="t" r="r" b="b"/>
            <a:pathLst>
              <a:path w="5205833" h="5361813">
                <a:moveTo>
                  <a:pt x="0" y="0"/>
                </a:moveTo>
                <a:lnTo>
                  <a:pt x="5205833" y="0"/>
                </a:lnTo>
                <a:lnTo>
                  <a:pt x="5205833" y="5361813"/>
                </a:lnTo>
                <a:lnTo>
                  <a:pt x="0" y="5361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08052" y="7320145"/>
            <a:ext cx="3903757" cy="2966855"/>
          </a:xfrm>
          <a:custGeom>
            <a:avLst/>
            <a:gdLst/>
            <a:ahLst/>
            <a:cxnLst/>
            <a:rect l="l" t="t" r="r" b="b"/>
            <a:pathLst>
              <a:path w="3903757" h="2966855">
                <a:moveTo>
                  <a:pt x="0" y="0"/>
                </a:moveTo>
                <a:lnTo>
                  <a:pt x="3903756" y="0"/>
                </a:lnTo>
                <a:lnTo>
                  <a:pt x="3903756" y="2966855"/>
                </a:lnTo>
                <a:lnTo>
                  <a:pt x="0" y="2966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87235"/>
            <a:ext cx="2504378" cy="24417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28700" y="6958952"/>
            <a:ext cx="3149138" cy="215715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17734" y="2652828"/>
            <a:ext cx="16047082" cy="2993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47"/>
              </a:lnSpc>
            </a:pPr>
            <a:r>
              <a:rPr lang="en-US" sz="10784" dirty="0">
                <a:solidFill>
                  <a:srgbClr val="FF3131"/>
                </a:solidFill>
                <a:latin typeface="Wedges Bold"/>
              </a:rPr>
              <a:t>PHẦN I</a:t>
            </a:r>
          </a:p>
          <a:p>
            <a:pPr algn="ctr">
              <a:lnSpc>
                <a:spcPts val="11647"/>
              </a:lnSpc>
            </a:pPr>
            <a:r>
              <a:rPr lang="en-US" sz="10784" dirty="0">
                <a:solidFill>
                  <a:srgbClr val="00B050"/>
                </a:solidFill>
                <a:latin typeface="Wedges"/>
              </a:rPr>
              <a:t>ĐỌC - TÌM HIỂU CHUNG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10489" y="0"/>
            <a:ext cx="9605930" cy="3283482"/>
          </a:xfrm>
          <a:custGeom>
            <a:avLst/>
            <a:gdLst/>
            <a:ahLst/>
            <a:cxnLst/>
            <a:rect l="l" t="t" r="r" b="b"/>
            <a:pathLst>
              <a:path w="9605930" h="3283482">
                <a:moveTo>
                  <a:pt x="0" y="0"/>
                </a:moveTo>
                <a:lnTo>
                  <a:pt x="9605930" y="0"/>
                </a:lnTo>
                <a:lnTo>
                  <a:pt x="9605930" y="3283482"/>
                </a:lnTo>
                <a:lnTo>
                  <a:pt x="0" y="328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919126" y="2738120"/>
            <a:ext cx="7895652" cy="2698877"/>
          </a:xfrm>
          <a:custGeom>
            <a:avLst/>
            <a:gdLst/>
            <a:ahLst/>
            <a:cxnLst/>
            <a:rect l="l" t="t" r="r" b="b"/>
            <a:pathLst>
              <a:path w="7895652" h="2698877">
                <a:moveTo>
                  <a:pt x="0" y="0"/>
                </a:moveTo>
                <a:lnTo>
                  <a:pt x="7895652" y="0"/>
                </a:lnTo>
                <a:lnTo>
                  <a:pt x="7895652" y="2698878"/>
                </a:lnTo>
                <a:lnTo>
                  <a:pt x="0" y="2698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9370710"/>
            <a:ext cx="25180222" cy="3086100"/>
            <a:chOff x="0" y="0"/>
            <a:chExt cx="663182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31828" cy="812800"/>
            </a:xfrm>
            <a:custGeom>
              <a:avLst/>
              <a:gdLst/>
              <a:ahLst/>
              <a:cxnLst/>
              <a:rect l="l" t="t" r="r" b="b"/>
              <a:pathLst>
                <a:path w="6631828" h="812800">
                  <a:moveTo>
                    <a:pt x="0" y="0"/>
                  </a:moveTo>
                  <a:lnTo>
                    <a:pt x="6631828" y="0"/>
                  </a:lnTo>
                  <a:lnTo>
                    <a:pt x="663182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6995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631828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00436" y="2266645"/>
            <a:ext cx="10531955" cy="2127671"/>
            <a:chOff x="0" y="0"/>
            <a:chExt cx="2773848" cy="5603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73848" cy="560374"/>
            </a:xfrm>
            <a:custGeom>
              <a:avLst/>
              <a:gdLst/>
              <a:ahLst/>
              <a:cxnLst/>
              <a:rect l="l" t="t" r="r" b="b"/>
              <a:pathLst>
                <a:path w="2773848" h="560374">
                  <a:moveTo>
                    <a:pt x="37490" y="0"/>
                  </a:moveTo>
                  <a:lnTo>
                    <a:pt x="2736359" y="0"/>
                  </a:lnTo>
                  <a:cubicBezTo>
                    <a:pt x="2757064" y="0"/>
                    <a:pt x="2773848" y="16785"/>
                    <a:pt x="2773848" y="37490"/>
                  </a:cubicBezTo>
                  <a:lnTo>
                    <a:pt x="2773848" y="522885"/>
                  </a:lnTo>
                  <a:cubicBezTo>
                    <a:pt x="2773848" y="543590"/>
                    <a:pt x="2757064" y="560374"/>
                    <a:pt x="2736359" y="560374"/>
                  </a:cubicBezTo>
                  <a:lnTo>
                    <a:pt x="37490" y="560374"/>
                  </a:lnTo>
                  <a:cubicBezTo>
                    <a:pt x="16785" y="560374"/>
                    <a:pt x="0" y="543590"/>
                    <a:pt x="0" y="522885"/>
                  </a:cubicBezTo>
                  <a:lnTo>
                    <a:pt x="0" y="37490"/>
                  </a:lnTo>
                  <a:cubicBezTo>
                    <a:pt x="0" y="16785"/>
                    <a:pt x="16785" y="0"/>
                    <a:pt x="37490" y="0"/>
                  </a:cubicBezTo>
                  <a:close/>
                </a:path>
              </a:pathLst>
            </a:custGeom>
            <a:solidFill>
              <a:srgbClr val="D96C4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773848" cy="607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00436" y="4718167"/>
            <a:ext cx="10089995" cy="2166899"/>
            <a:chOff x="0" y="0"/>
            <a:chExt cx="2657447" cy="57070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57447" cy="570706"/>
            </a:xfrm>
            <a:custGeom>
              <a:avLst/>
              <a:gdLst/>
              <a:ahLst/>
              <a:cxnLst/>
              <a:rect l="l" t="t" r="r" b="b"/>
              <a:pathLst>
                <a:path w="2657447" h="570706">
                  <a:moveTo>
                    <a:pt x="39132" y="0"/>
                  </a:moveTo>
                  <a:lnTo>
                    <a:pt x="2618316" y="0"/>
                  </a:lnTo>
                  <a:cubicBezTo>
                    <a:pt x="2639927" y="0"/>
                    <a:pt x="2657447" y="17520"/>
                    <a:pt x="2657447" y="39132"/>
                  </a:cubicBezTo>
                  <a:lnTo>
                    <a:pt x="2657447" y="531574"/>
                  </a:lnTo>
                  <a:cubicBezTo>
                    <a:pt x="2657447" y="541953"/>
                    <a:pt x="2653324" y="551906"/>
                    <a:pt x="2645986" y="559245"/>
                  </a:cubicBezTo>
                  <a:cubicBezTo>
                    <a:pt x="2638647" y="566583"/>
                    <a:pt x="2628694" y="570706"/>
                    <a:pt x="2618316" y="570706"/>
                  </a:cubicBezTo>
                  <a:lnTo>
                    <a:pt x="39132" y="570706"/>
                  </a:lnTo>
                  <a:cubicBezTo>
                    <a:pt x="28753" y="570706"/>
                    <a:pt x="18800" y="566583"/>
                    <a:pt x="11461" y="559245"/>
                  </a:cubicBezTo>
                  <a:cubicBezTo>
                    <a:pt x="4123" y="551906"/>
                    <a:pt x="0" y="541953"/>
                    <a:pt x="0" y="531574"/>
                  </a:cubicBezTo>
                  <a:lnTo>
                    <a:pt x="0" y="39132"/>
                  </a:lnTo>
                  <a:cubicBezTo>
                    <a:pt x="0" y="17520"/>
                    <a:pt x="17520" y="0"/>
                    <a:pt x="39132" y="0"/>
                  </a:cubicBezTo>
                  <a:close/>
                </a:path>
              </a:pathLst>
            </a:custGeom>
            <a:solidFill>
              <a:srgbClr val="FFE27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657447" cy="618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00436" y="7273458"/>
            <a:ext cx="10531955" cy="1776819"/>
            <a:chOff x="0" y="0"/>
            <a:chExt cx="2773848" cy="46796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73848" cy="467969"/>
            </a:xfrm>
            <a:custGeom>
              <a:avLst/>
              <a:gdLst/>
              <a:ahLst/>
              <a:cxnLst/>
              <a:rect l="l" t="t" r="r" b="b"/>
              <a:pathLst>
                <a:path w="2773848" h="467969">
                  <a:moveTo>
                    <a:pt x="37490" y="0"/>
                  </a:moveTo>
                  <a:lnTo>
                    <a:pt x="2736359" y="0"/>
                  </a:lnTo>
                  <a:cubicBezTo>
                    <a:pt x="2757064" y="0"/>
                    <a:pt x="2773848" y="16785"/>
                    <a:pt x="2773848" y="37490"/>
                  </a:cubicBezTo>
                  <a:lnTo>
                    <a:pt x="2773848" y="430479"/>
                  </a:lnTo>
                  <a:cubicBezTo>
                    <a:pt x="2773848" y="451184"/>
                    <a:pt x="2757064" y="467969"/>
                    <a:pt x="2736359" y="467969"/>
                  </a:cubicBezTo>
                  <a:lnTo>
                    <a:pt x="37490" y="467969"/>
                  </a:lnTo>
                  <a:cubicBezTo>
                    <a:pt x="16785" y="467969"/>
                    <a:pt x="0" y="451184"/>
                    <a:pt x="0" y="430479"/>
                  </a:cubicBezTo>
                  <a:lnTo>
                    <a:pt x="0" y="37490"/>
                  </a:lnTo>
                  <a:cubicBezTo>
                    <a:pt x="0" y="16785"/>
                    <a:pt x="16785" y="0"/>
                    <a:pt x="37490" y="0"/>
                  </a:cubicBezTo>
                  <a:close/>
                </a:path>
              </a:pathLst>
            </a:custGeom>
            <a:solidFill>
              <a:srgbClr val="D96C4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773848" cy="515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64974" y="2131529"/>
            <a:ext cx="2231441" cy="223144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27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056559" y="4718167"/>
            <a:ext cx="2231441" cy="223144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6C4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564974" y="6949608"/>
            <a:ext cx="2231441" cy="223144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27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4755" y="243665"/>
            <a:ext cx="4300218" cy="3440175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1685600" y="882210"/>
            <a:ext cx="6431109" cy="1514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47"/>
              </a:lnSpc>
            </a:pPr>
            <a:r>
              <a:rPr lang="en-US" sz="10784" b="1" dirty="0">
                <a:solidFill>
                  <a:srgbClr val="0070C0"/>
                </a:solidFill>
                <a:latin typeface="Wedges Bold"/>
              </a:rPr>
              <a:t>BỐ CỤC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80019" y="2586938"/>
            <a:ext cx="801349" cy="1516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47"/>
              </a:lnSpc>
            </a:pPr>
            <a:r>
              <a:rPr lang="en-US" sz="10784">
                <a:solidFill>
                  <a:srgbClr val="D96C4F"/>
                </a:solidFill>
                <a:latin typeface="Wedges Bold"/>
              </a:rPr>
              <a:t>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155455" y="7368784"/>
            <a:ext cx="1444981" cy="1516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47"/>
              </a:lnSpc>
            </a:pPr>
            <a:r>
              <a:rPr lang="en-US" sz="10784">
                <a:solidFill>
                  <a:srgbClr val="D96C4F"/>
                </a:solidFill>
                <a:latin typeface="Wedges Bold"/>
              </a:rPr>
              <a:t>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690964" y="5090344"/>
            <a:ext cx="1444981" cy="1516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47"/>
              </a:lnSpc>
            </a:pPr>
            <a:r>
              <a:rPr lang="en-US" sz="10784">
                <a:solidFill>
                  <a:srgbClr val="FFE274"/>
                </a:solidFill>
                <a:latin typeface="Wedges Bold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101214" y="2560677"/>
            <a:ext cx="9777154" cy="2323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6"/>
              </a:lnSpc>
            </a:pPr>
            <a:r>
              <a:rPr lang="en-US" sz="3312">
                <a:solidFill>
                  <a:srgbClr val="FFFFFF"/>
                </a:solidFill>
                <a:latin typeface="Now"/>
              </a:rPr>
              <a:t>Từ đầu → "vợ ở nhà kéo sợi"</a:t>
            </a:r>
          </a:p>
          <a:p>
            <a:pPr marL="715091" lvl="1" indent="-357546" algn="l">
              <a:lnSpc>
                <a:spcPts val="4636"/>
              </a:lnSpc>
              <a:buFont typeface="Arial"/>
              <a:buChar char="•"/>
            </a:pPr>
            <a:r>
              <a:rPr lang="en-US" sz="3312">
                <a:solidFill>
                  <a:srgbClr val="FFFFFF"/>
                </a:solidFill>
                <a:latin typeface="Now"/>
              </a:rPr>
              <a:t>Giới thiệu về nhân vật</a:t>
            </a:r>
          </a:p>
          <a:p>
            <a:pPr algn="l">
              <a:lnSpc>
                <a:spcPts val="4636"/>
              </a:lnSpc>
            </a:pPr>
            <a:endParaRPr lang="en-US" sz="3312">
              <a:solidFill>
                <a:srgbClr val="FFFFFF"/>
              </a:solidFill>
              <a:latin typeface="Now"/>
            </a:endParaRPr>
          </a:p>
          <a:p>
            <a:pPr algn="l">
              <a:lnSpc>
                <a:spcPts val="4636"/>
              </a:lnSpc>
            </a:pPr>
            <a:endParaRPr lang="en-US" sz="3312">
              <a:solidFill>
                <a:srgbClr val="FFFFFF"/>
              </a:solidFill>
              <a:latin typeface="Now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101214" y="4641967"/>
            <a:ext cx="8799081" cy="331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Now"/>
              </a:rPr>
              <a:t>Tiếp → "làm theo ý muốn của mụ"</a:t>
            </a:r>
          </a:p>
          <a:p>
            <a:pPr marL="820424" lvl="1" indent="-410212" algn="just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Now"/>
              </a:rPr>
              <a:t>Sự đền ơn của cá vàng và lòng tham không đáy của mụ vợ</a:t>
            </a:r>
          </a:p>
          <a:p>
            <a:pPr algn="just">
              <a:lnSpc>
                <a:spcPts val="5320"/>
              </a:lnSpc>
            </a:pPr>
            <a:endParaRPr lang="en-US" sz="3800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320"/>
              </a:lnSpc>
            </a:pPr>
            <a:endParaRPr lang="en-US" sz="3800">
              <a:solidFill>
                <a:srgbClr val="000000"/>
              </a:solidFill>
              <a:latin typeface="Now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062706" y="7474578"/>
            <a:ext cx="9815662" cy="181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5"/>
              </a:lnSpc>
            </a:pPr>
            <a:r>
              <a:rPr lang="en-US" sz="3439" dirty="0" err="1">
                <a:solidFill>
                  <a:srgbClr val="FFFFFF"/>
                </a:solidFill>
                <a:latin typeface="Now"/>
              </a:rPr>
              <a:t>Còn</a:t>
            </a:r>
            <a:r>
              <a:rPr lang="en-US" sz="3439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439" dirty="0" err="1">
                <a:solidFill>
                  <a:srgbClr val="FFFFFF"/>
                </a:solidFill>
                <a:latin typeface="Now"/>
              </a:rPr>
              <a:t>lại</a:t>
            </a:r>
            <a:endParaRPr lang="en-US" sz="3439" dirty="0">
              <a:solidFill>
                <a:srgbClr val="FFFFFF"/>
              </a:solidFill>
              <a:latin typeface="Now"/>
            </a:endParaRPr>
          </a:p>
          <a:p>
            <a:pPr marL="742630" lvl="1" indent="-371315" algn="l">
              <a:lnSpc>
                <a:spcPts val="4815"/>
              </a:lnSpc>
              <a:buFont typeface="Arial"/>
              <a:buChar char="•"/>
            </a:pPr>
            <a:r>
              <a:rPr lang="en-US" sz="3439" dirty="0" err="1">
                <a:solidFill>
                  <a:srgbClr val="FFFFFF"/>
                </a:solidFill>
                <a:latin typeface="Now"/>
              </a:rPr>
              <a:t>Sự</a:t>
            </a:r>
            <a:r>
              <a:rPr lang="en-US" sz="3439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439" dirty="0" err="1">
                <a:solidFill>
                  <a:srgbClr val="FFFFFF"/>
                </a:solidFill>
                <a:latin typeface="Now"/>
              </a:rPr>
              <a:t>trừng</a:t>
            </a:r>
            <a:r>
              <a:rPr lang="en-US" sz="3439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439" dirty="0" err="1">
                <a:solidFill>
                  <a:srgbClr val="FFFFFF"/>
                </a:solidFill>
                <a:latin typeface="Now"/>
              </a:rPr>
              <a:t>phạt</a:t>
            </a:r>
            <a:r>
              <a:rPr lang="en-US" sz="3439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439" dirty="0" err="1">
                <a:solidFill>
                  <a:srgbClr val="FFFFFF"/>
                </a:solidFill>
                <a:latin typeface="Now"/>
              </a:rPr>
              <a:t>của</a:t>
            </a:r>
            <a:r>
              <a:rPr lang="en-US" sz="3439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439" dirty="0" err="1">
                <a:solidFill>
                  <a:srgbClr val="FFFFFF"/>
                </a:solidFill>
                <a:latin typeface="Now"/>
              </a:rPr>
              <a:t>cá</a:t>
            </a:r>
            <a:r>
              <a:rPr lang="en-US" sz="3439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439" dirty="0" err="1">
                <a:solidFill>
                  <a:srgbClr val="FFFFFF"/>
                </a:solidFill>
                <a:latin typeface="Now"/>
              </a:rPr>
              <a:t>vàng</a:t>
            </a:r>
            <a:endParaRPr lang="en-US" sz="3439" dirty="0">
              <a:solidFill>
                <a:srgbClr val="FFFFFF"/>
              </a:solidFill>
              <a:latin typeface="Now"/>
            </a:endParaRPr>
          </a:p>
          <a:p>
            <a:pPr algn="l">
              <a:lnSpc>
                <a:spcPts val="4815"/>
              </a:lnSpc>
            </a:pPr>
            <a:endParaRPr lang="en-US" sz="3439" dirty="0">
              <a:solidFill>
                <a:srgbClr val="FFFFFF"/>
              </a:solidFill>
              <a:latin typeface="N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95099" y="3390365"/>
            <a:ext cx="10497802" cy="918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4"/>
              </a:lnSpc>
            </a:pPr>
            <a:r>
              <a:rPr lang="en-US" sz="7602">
                <a:solidFill>
                  <a:srgbClr val="246087"/>
                </a:solidFill>
                <a:latin typeface="Calistoga"/>
              </a:rPr>
              <a:t>2. TÌM HIỂU CHUNG</a:t>
            </a:r>
          </a:p>
        </p:txBody>
      </p:sp>
      <p:sp>
        <p:nvSpPr>
          <p:cNvPr id="3" name="Freeform 3"/>
          <p:cNvSpPr/>
          <p:nvPr/>
        </p:nvSpPr>
        <p:spPr>
          <a:xfrm flipV="1">
            <a:off x="9144000" y="-1052398"/>
            <a:ext cx="13495049" cy="6629443"/>
          </a:xfrm>
          <a:custGeom>
            <a:avLst/>
            <a:gdLst/>
            <a:ahLst/>
            <a:cxnLst/>
            <a:rect l="l" t="t" r="r" b="b"/>
            <a:pathLst>
              <a:path w="13495049" h="6629443">
                <a:moveTo>
                  <a:pt x="0" y="6629442"/>
                </a:moveTo>
                <a:lnTo>
                  <a:pt x="13495049" y="6629442"/>
                </a:lnTo>
                <a:lnTo>
                  <a:pt x="13495049" y="0"/>
                </a:lnTo>
                <a:lnTo>
                  <a:pt x="0" y="0"/>
                </a:lnTo>
                <a:lnTo>
                  <a:pt x="0" y="662944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858668" y="4567654"/>
            <a:ext cx="13495049" cy="6629443"/>
          </a:xfrm>
          <a:custGeom>
            <a:avLst/>
            <a:gdLst/>
            <a:ahLst/>
            <a:cxnLst/>
            <a:rect l="l" t="t" r="r" b="b"/>
            <a:pathLst>
              <a:path w="13495049" h="6629443">
                <a:moveTo>
                  <a:pt x="13495048" y="0"/>
                </a:moveTo>
                <a:lnTo>
                  <a:pt x="0" y="0"/>
                </a:lnTo>
                <a:lnTo>
                  <a:pt x="0" y="6629443"/>
                </a:lnTo>
                <a:lnTo>
                  <a:pt x="13495048" y="6629443"/>
                </a:lnTo>
                <a:lnTo>
                  <a:pt x="134950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72703" y="-326034"/>
            <a:ext cx="3639881" cy="2898255"/>
          </a:xfrm>
          <a:custGeom>
            <a:avLst/>
            <a:gdLst/>
            <a:ahLst/>
            <a:cxnLst/>
            <a:rect l="l" t="t" r="r" b="b"/>
            <a:pathLst>
              <a:path w="3639881" h="2898255">
                <a:moveTo>
                  <a:pt x="0" y="0"/>
                </a:moveTo>
                <a:lnTo>
                  <a:pt x="3639881" y="0"/>
                </a:lnTo>
                <a:lnTo>
                  <a:pt x="3639881" y="2898256"/>
                </a:lnTo>
                <a:lnTo>
                  <a:pt x="0" y="289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36449" y="7278913"/>
            <a:ext cx="3281219" cy="2751849"/>
          </a:xfrm>
          <a:custGeom>
            <a:avLst/>
            <a:gdLst/>
            <a:ahLst/>
            <a:cxnLst/>
            <a:rect l="l" t="t" r="r" b="b"/>
            <a:pathLst>
              <a:path w="3281219" h="2751849">
                <a:moveTo>
                  <a:pt x="0" y="0"/>
                </a:moveTo>
                <a:lnTo>
                  <a:pt x="3281218" y="0"/>
                </a:lnTo>
                <a:lnTo>
                  <a:pt x="3281218" y="2751848"/>
                </a:lnTo>
                <a:lnTo>
                  <a:pt x="0" y="2751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146" y="791317"/>
            <a:ext cx="9464463" cy="9748042"/>
          </a:xfrm>
          <a:custGeom>
            <a:avLst/>
            <a:gdLst/>
            <a:ahLst/>
            <a:cxnLst/>
            <a:rect l="l" t="t" r="r" b="b"/>
            <a:pathLst>
              <a:path w="9464463" h="9748042">
                <a:moveTo>
                  <a:pt x="0" y="0"/>
                </a:moveTo>
                <a:lnTo>
                  <a:pt x="9464463" y="0"/>
                </a:lnTo>
                <a:lnTo>
                  <a:pt x="9464463" y="9748042"/>
                </a:lnTo>
                <a:lnTo>
                  <a:pt x="0" y="9748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0" y="6675627"/>
            <a:ext cx="4673729" cy="3704993"/>
          </a:xfrm>
          <a:custGeom>
            <a:avLst/>
            <a:gdLst/>
            <a:ahLst/>
            <a:cxnLst/>
            <a:rect l="l" t="t" r="r" b="b"/>
            <a:pathLst>
              <a:path w="4673729" h="3704993">
                <a:moveTo>
                  <a:pt x="4673729" y="3704992"/>
                </a:moveTo>
                <a:lnTo>
                  <a:pt x="0" y="3704992"/>
                </a:lnTo>
                <a:lnTo>
                  <a:pt x="0" y="0"/>
                </a:lnTo>
                <a:lnTo>
                  <a:pt x="4673729" y="0"/>
                </a:lnTo>
                <a:lnTo>
                  <a:pt x="4673729" y="370499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38378" y="8528123"/>
            <a:ext cx="8886139" cy="2294239"/>
          </a:xfrm>
          <a:custGeom>
            <a:avLst/>
            <a:gdLst/>
            <a:ahLst/>
            <a:cxnLst/>
            <a:rect l="l" t="t" r="r" b="b"/>
            <a:pathLst>
              <a:path w="8886139" h="2294239">
                <a:moveTo>
                  <a:pt x="0" y="0"/>
                </a:moveTo>
                <a:lnTo>
                  <a:pt x="8886139" y="0"/>
                </a:lnTo>
                <a:lnTo>
                  <a:pt x="8886139" y="2294240"/>
                </a:lnTo>
                <a:lnTo>
                  <a:pt x="0" y="2294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13824517" y="6675627"/>
            <a:ext cx="4645819" cy="3682867"/>
          </a:xfrm>
          <a:custGeom>
            <a:avLst/>
            <a:gdLst/>
            <a:ahLst/>
            <a:cxnLst/>
            <a:rect l="l" t="t" r="r" b="b"/>
            <a:pathLst>
              <a:path w="4645819" h="3682867">
                <a:moveTo>
                  <a:pt x="0" y="3682867"/>
                </a:moveTo>
                <a:lnTo>
                  <a:pt x="4645818" y="3682867"/>
                </a:lnTo>
                <a:lnTo>
                  <a:pt x="4645818" y="0"/>
                </a:lnTo>
                <a:lnTo>
                  <a:pt x="0" y="0"/>
                </a:lnTo>
                <a:lnTo>
                  <a:pt x="0" y="368286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016310" y="2549633"/>
            <a:ext cx="8418542" cy="2726284"/>
            <a:chOff x="0" y="0"/>
            <a:chExt cx="2217229" cy="7180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17229" cy="718034"/>
            </a:xfrm>
            <a:custGeom>
              <a:avLst/>
              <a:gdLst/>
              <a:ahLst/>
              <a:cxnLst/>
              <a:rect l="l" t="t" r="r" b="b"/>
              <a:pathLst>
                <a:path w="2217229" h="718034">
                  <a:moveTo>
                    <a:pt x="46901" y="0"/>
                  </a:moveTo>
                  <a:lnTo>
                    <a:pt x="2170328" y="0"/>
                  </a:lnTo>
                  <a:cubicBezTo>
                    <a:pt x="2182767" y="0"/>
                    <a:pt x="2194696" y="4941"/>
                    <a:pt x="2203492" y="13737"/>
                  </a:cubicBezTo>
                  <a:cubicBezTo>
                    <a:pt x="2212288" y="22533"/>
                    <a:pt x="2217229" y="34462"/>
                    <a:pt x="2217229" y="46901"/>
                  </a:cubicBezTo>
                  <a:lnTo>
                    <a:pt x="2217229" y="671133"/>
                  </a:lnTo>
                  <a:cubicBezTo>
                    <a:pt x="2217229" y="697035"/>
                    <a:pt x="2196231" y="718034"/>
                    <a:pt x="2170328" y="718034"/>
                  </a:cubicBezTo>
                  <a:lnTo>
                    <a:pt x="46901" y="718034"/>
                  </a:lnTo>
                  <a:cubicBezTo>
                    <a:pt x="34462" y="718034"/>
                    <a:pt x="22533" y="713092"/>
                    <a:pt x="13737" y="704297"/>
                  </a:cubicBezTo>
                  <a:cubicBezTo>
                    <a:pt x="4941" y="695501"/>
                    <a:pt x="0" y="683571"/>
                    <a:pt x="0" y="671133"/>
                  </a:cubicBezTo>
                  <a:lnTo>
                    <a:pt x="0" y="46901"/>
                  </a:lnTo>
                  <a:cubicBezTo>
                    <a:pt x="0" y="34462"/>
                    <a:pt x="4941" y="22533"/>
                    <a:pt x="13737" y="13737"/>
                  </a:cubicBezTo>
                  <a:cubicBezTo>
                    <a:pt x="22533" y="4941"/>
                    <a:pt x="34462" y="0"/>
                    <a:pt x="46901" y="0"/>
                  </a:cubicBezTo>
                  <a:close/>
                </a:path>
              </a:pathLst>
            </a:custGeom>
            <a:solidFill>
              <a:srgbClr val="59C5F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17229" cy="765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016310" y="5829975"/>
            <a:ext cx="8418542" cy="2698148"/>
            <a:chOff x="0" y="0"/>
            <a:chExt cx="2217229" cy="7106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7229" cy="710623"/>
            </a:xfrm>
            <a:custGeom>
              <a:avLst/>
              <a:gdLst/>
              <a:ahLst/>
              <a:cxnLst/>
              <a:rect l="l" t="t" r="r" b="b"/>
              <a:pathLst>
                <a:path w="2217229" h="710623">
                  <a:moveTo>
                    <a:pt x="46901" y="0"/>
                  </a:moveTo>
                  <a:lnTo>
                    <a:pt x="2170328" y="0"/>
                  </a:lnTo>
                  <a:cubicBezTo>
                    <a:pt x="2182767" y="0"/>
                    <a:pt x="2194696" y="4941"/>
                    <a:pt x="2203492" y="13737"/>
                  </a:cubicBezTo>
                  <a:cubicBezTo>
                    <a:pt x="2212288" y="22533"/>
                    <a:pt x="2217229" y="34462"/>
                    <a:pt x="2217229" y="46901"/>
                  </a:cubicBezTo>
                  <a:lnTo>
                    <a:pt x="2217229" y="663722"/>
                  </a:lnTo>
                  <a:cubicBezTo>
                    <a:pt x="2217229" y="676161"/>
                    <a:pt x="2212288" y="688091"/>
                    <a:pt x="2203492" y="696886"/>
                  </a:cubicBezTo>
                  <a:cubicBezTo>
                    <a:pt x="2194696" y="705682"/>
                    <a:pt x="2182767" y="710623"/>
                    <a:pt x="2170328" y="710623"/>
                  </a:cubicBezTo>
                  <a:lnTo>
                    <a:pt x="46901" y="710623"/>
                  </a:lnTo>
                  <a:cubicBezTo>
                    <a:pt x="34462" y="710623"/>
                    <a:pt x="22533" y="705682"/>
                    <a:pt x="13737" y="696886"/>
                  </a:cubicBezTo>
                  <a:cubicBezTo>
                    <a:pt x="4941" y="688091"/>
                    <a:pt x="0" y="676161"/>
                    <a:pt x="0" y="663722"/>
                  </a:cubicBezTo>
                  <a:lnTo>
                    <a:pt x="0" y="46901"/>
                  </a:lnTo>
                  <a:cubicBezTo>
                    <a:pt x="0" y="34462"/>
                    <a:pt x="4941" y="22533"/>
                    <a:pt x="13737" y="13737"/>
                  </a:cubicBezTo>
                  <a:cubicBezTo>
                    <a:pt x="22533" y="4941"/>
                    <a:pt x="34462" y="0"/>
                    <a:pt x="46901" y="0"/>
                  </a:cubicBezTo>
                  <a:close/>
                </a:path>
              </a:pathLst>
            </a:custGeom>
            <a:solidFill>
              <a:srgbClr val="59C5F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217229" cy="758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541456">
            <a:off x="7740437" y="2202574"/>
            <a:ext cx="1755917" cy="1746339"/>
          </a:xfrm>
          <a:custGeom>
            <a:avLst/>
            <a:gdLst/>
            <a:ahLst/>
            <a:cxnLst/>
            <a:rect l="l" t="t" r="r" b="b"/>
            <a:pathLst>
              <a:path w="1755917" h="1746339">
                <a:moveTo>
                  <a:pt x="0" y="0"/>
                </a:moveTo>
                <a:lnTo>
                  <a:pt x="1755917" y="0"/>
                </a:lnTo>
                <a:lnTo>
                  <a:pt x="1755917" y="1746339"/>
                </a:lnTo>
                <a:lnTo>
                  <a:pt x="0" y="17463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08069" y="-169188"/>
            <a:ext cx="9426782" cy="20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42"/>
              </a:lnSpc>
            </a:pPr>
            <a:r>
              <a:rPr lang="en-US" sz="11744">
                <a:solidFill>
                  <a:srgbClr val="3F9265"/>
                </a:solidFill>
                <a:latin typeface="Maven Pro"/>
              </a:rPr>
              <a:t>a. Tác giả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45797" y="2780230"/>
            <a:ext cx="7513503" cy="2509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2"/>
              </a:lnSpc>
            </a:pPr>
            <a:r>
              <a:rPr lang="en-US" sz="3573">
                <a:solidFill>
                  <a:srgbClr val="FFFFFF"/>
                </a:solidFill>
                <a:latin typeface="Maven Pro"/>
              </a:rPr>
              <a:t>Nhà văn Pu-skin (1799 – 1837) </a:t>
            </a:r>
          </a:p>
          <a:p>
            <a:pPr algn="l">
              <a:lnSpc>
                <a:spcPts val="5002"/>
              </a:lnSpc>
            </a:pPr>
            <a:r>
              <a:rPr lang="en-US" sz="3573">
                <a:solidFill>
                  <a:srgbClr val="FFFFFF"/>
                </a:solidFill>
                <a:latin typeface="Maven Pro"/>
              </a:rPr>
              <a:t>đại thi hào Nga, được mệnh danh là “mặt trời của thi ca Nga”.</a:t>
            </a:r>
          </a:p>
          <a:p>
            <a:pPr algn="l">
              <a:lnSpc>
                <a:spcPts val="5002"/>
              </a:lnSpc>
            </a:pPr>
            <a:endParaRPr lang="en-US" sz="3573">
              <a:solidFill>
                <a:srgbClr val="FFFFFF"/>
              </a:solidFill>
              <a:latin typeface="Maven Pr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670609" y="6215752"/>
            <a:ext cx="7333391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Now"/>
              </a:rPr>
              <a:t>Là tác giả của nhiều trường ca và truyện cổ tích tuyệt diệu.</a:t>
            </a:r>
          </a:p>
          <a:p>
            <a:pPr algn="l">
              <a:lnSpc>
                <a:spcPts val="5320"/>
              </a:lnSpc>
            </a:pPr>
            <a:endParaRPr lang="en-US" sz="3800">
              <a:solidFill>
                <a:srgbClr val="FFFFFF"/>
              </a:solidFill>
              <a:latin typeface="Now"/>
            </a:endParaRPr>
          </a:p>
        </p:txBody>
      </p:sp>
      <p:sp>
        <p:nvSpPr>
          <p:cNvPr id="16" name="Freeform 16"/>
          <p:cNvSpPr/>
          <p:nvPr/>
        </p:nvSpPr>
        <p:spPr>
          <a:xfrm rot="-837838">
            <a:off x="7788241" y="6177648"/>
            <a:ext cx="1204575" cy="1588768"/>
          </a:xfrm>
          <a:custGeom>
            <a:avLst/>
            <a:gdLst/>
            <a:ahLst/>
            <a:cxnLst/>
            <a:rect l="l" t="t" r="r" b="b"/>
            <a:pathLst>
              <a:path w="1204575" h="1588768">
                <a:moveTo>
                  <a:pt x="0" y="0"/>
                </a:moveTo>
                <a:lnTo>
                  <a:pt x="1204575" y="0"/>
                </a:lnTo>
                <a:lnTo>
                  <a:pt x="1204575" y="1588768"/>
                </a:lnTo>
                <a:lnTo>
                  <a:pt x="0" y="1588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03906" y="6451064"/>
            <a:ext cx="5349314" cy="4240547"/>
          </a:xfrm>
          <a:custGeom>
            <a:avLst/>
            <a:gdLst/>
            <a:ahLst/>
            <a:cxnLst/>
            <a:rect l="l" t="t" r="r" b="b"/>
            <a:pathLst>
              <a:path w="5349314" h="4240547">
                <a:moveTo>
                  <a:pt x="0" y="0"/>
                </a:moveTo>
                <a:lnTo>
                  <a:pt x="5349314" y="0"/>
                </a:lnTo>
                <a:lnTo>
                  <a:pt x="5349314" y="4240547"/>
                </a:lnTo>
                <a:lnTo>
                  <a:pt x="0" y="4240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48800" y="2247899"/>
            <a:ext cx="8324537" cy="7804623"/>
          </a:xfrm>
          <a:custGeom>
            <a:avLst/>
            <a:gdLst/>
            <a:ahLst/>
            <a:cxnLst/>
            <a:rect l="l" t="t" r="r" b="b"/>
            <a:pathLst>
              <a:path w="9705501" h="10052778">
                <a:moveTo>
                  <a:pt x="0" y="0"/>
                </a:moveTo>
                <a:lnTo>
                  <a:pt x="9705501" y="0"/>
                </a:lnTo>
                <a:lnTo>
                  <a:pt x="9705501" y="10052778"/>
                </a:lnTo>
                <a:lnTo>
                  <a:pt x="0" y="100527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733080" y="-331993"/>
            <a:ext cx="2797332" cy="272138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60000">
            <a:off x="8682217" y="2217264"/>
            <a:ext cx="9590011" cy="189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62"/>
              </a:lnSpc>
            </a:pPr>
            <a:r>
              <a:rPr lang="en-US" sz="11044" dirty="0">
                <a:solidFill>
                  <a:srgbClr val="3F9265"/>
                </a:solidFill>
                <a:latin typeface="Nefelibata Sans"/>
              </a:rPr>
              <a:t>b. </a:t>
            </a:r>
            <a:r>
              <a:rPr lang="en-US" sz="11044" dirty="0" err="1">
                <a:solidFill>
                  <a:srgbClr val="3F9265"/>
                </a:solidFill>
                <a:latin typeface="Nefelibata Sans"/>
              </a:rPr>
              <a:t>Tác</a:t>
            </a:r>
            <a:r>
              <a:rPr lang="en-US" sz="11044" dirty="0">
                <a:solidFill>
                  <a:srgbClr val="3F9265"/>
                </a:solidFill>
                <a:latin typeface="Nefelibata Sans"/>
              </a:rPr>
              <a:t> </a:t>
            </a:r>
            <a:r>
              <a:rPr lang="en-US" sz="11044" dirty="0" err="1">
                <a:solidFill>
                  <a:srgbClr val="3F9265"/>
                </a:solidFill>
                <a:latin typeface="Nefelibata Sans"/>
              </a:rPr>
              <a:t>phẩm</a:t>
            </a:r>
            <a:endParaRPr lang="en-US" sz="11044" dirty="0">
              <a:solidFill>
                <a:srgbClr val="3F9265"/>
              </a:solidFill>
              <a:latin typeface="Nefelibata San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0094" y="647700"/>
            <a:ext cx="6519086" cy="9430873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4" name="TextBox 13"/>
          <p:cNvSpPr txBox="1"/>
          <p:nvPr/>
        </p:nvSpPr>
        <p:spPr>
          <a:xfrm>
            <a:off x="9619339" y="5721964"/>
            <a:ext cx="802969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tả 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thoại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0111" y="96871"/>
            <a:ext cx="2298670" cy="18289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99801" y="6844475"/>
            <a:ext cx="7744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Ngôi kể: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gười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không xuất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699801" y="8075581"/>
            <a:ext cx="70588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</a:t>
            </a:r>
            <a:r>
              <a:rPr lang="it-I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lão, mụ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vàng, biển cả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492915" y="9264106"/>
            <a:ext cx="81408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https://padlet.com/tranthigiangps/submission-request/m9LGXqJDOZp6vaKY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69963" y="2554865"/>
            <a:ext cx="10553971" cy="6926044"/>
          </a:xfrm>
          <a:custGeom>
            <a:avLst/>
            <a:gdLst/>
            <a:ahLst/>
            <a:cxnLst/>
            <a:rect l="l" t="t" r="r" b="b"/>
            <a:pathLst>
              <a:path w="10553971" h="6926044">
                <a:moveTo>
                  <a:pt x="0" y="0"/>
                </a:moveTo>
                <a:lnTo>
                  <a:pt x="10553971" y="0"/>
                </a:lnTo>
                <a:lnTo>
                  <a:pt x="10553971" y="6926043"/>
                </a:lnTo>
                <a:lnTo>
                  <a:pt x="0" y="6926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76632" y="4040626"/>
            <a:ext cx="1080816" cy="1102874"/>
          </a:xfrm>
          <a:custGeom>
            <a:avLst/>
            <a:gdLst/>
            <a:ahLst/>
            <a:cxnLst/>
            <a:rect l="l" t="t" r="r" b="b"/>
            <a:pathLst>
              <a:path w="1080816" h="1102874">
                <a:moveTo>
                  <a:pt x="0" y="0"/>
                </a:moveTo>
                <a:lnTo>
                  <a:pt x="1080816" y="0"/>
                </a:lnTo>
                <a:lnTo>
                  <a:pt x="1080816" y="1102874"/>
                </a:lnTo>
                <a:lnTo>
                  <a:pt x="0" y="11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997542" y="7475024"/>
            <a:ext cx="686128" cy="700130"/>
          </a:xfrm>
          <a:custGeom>
            <a:avLst/>
            <a:gdLst/>
            <a:ahLst/>
            <a:cxnLst/>
            <a:rect l="l" t="t" r="r" b="b"/>
            <a:pathLst>
              <a:path w="686128" h="700130">
                <a:moveTo>
                  <a:pt x="686127" y="0"/>
                </a:moveTo>
                <a:lnTo>
                  <a:pt x="0" y="0"/>
                </a:lnTo>
                <a:lnTo>
                  <a:pt x="0" y="700130"/>
                </a:lnTo>
                <a:lnTo>
                  <a:pt x="686127" y="700130"/>
                </a:lnTo>
                <a:lnTo>
                  <a:pt x="68612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5333568" y="8000023"/>
            <a:ext cx="686128" cy="700130"/>
          </a:xfrm>
          <a:custGeom>
            <a:avLst/>
            <a:gdLst/>
            <a:ahLst/>
            <a:cxnLst/>
            <a:rect l="l" t="t" r="r" b="b"/>
            <a:pathLst>
              <a:path w="686128" h="700130">
                <a:moveTo>
                  <a:pt x="686128" y="0"/>
                </a:moveTo>
                <a:lnTo>
                  <a:pt x="0" y="0"/>
                </a:lnTo>
                <a:lnTo>
                  <a:pt x="0" y="700130"/>
                </a:lnTo>
                <a:lnTo>
                  <a:pt x="686128" y="700130"/>
                </a:lnTo>
                <a:lnTo>
                  <a:pt x="6861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14052" flipH="1" flipV="1">
            <a:off x="1462546" y="4605689"/>
            <a:ext cx="1756119" cy="1075623"/>
          </a:xfrm>
          <a:custGeom>
            <a:avLst/>
            <a:gdLst/>
            <a:ahLst/>
            <a:cxnLst/>
            <a:rect l="l" t="t" r="r" b="b"/>
            <a:pathLst>
              <a:path w="1756119" h="1075623">
                <a:moveTo>
                  <a:pt x="1756119" y="1075622"/>
                </a:moveTo>
                <a:lnTo>
                  <a:pt x="0" y="1075622"/>
                </a:lnTo>
                <a:lnTo>
                  <a:pt x="0" y="0"/>
                </a:lnTo>
                <a:lnTo>
                  <a:pt x="1756119" y="0"/>
                </a:lnTo>
                <a:lnTo>
                  <a:pt x="1756119" y="107562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243193" flipV="1">
            <a:off x="16282711" y="-434648"/>
            <a:ext cx="2045142" cy="2540549"/>
          </a:xfrm>
          <a:custGeom>
            <a:avLst/>
            <a:gdLst/>
            <a:ahLst/>
            <a:cxnLst/>
            <a:rect l="l" t="t" r="r" b="b"/>
            <a:pathLst>
              <a:path w="2045142" h="2540549">
                <a:moveTo>
                  <a:pt x="0" y="2540549"/>
                </a:moveTo>
                <a:lnTo>
                  <a:pt x="2045142" y="2540549"/>
                </a:lnTo>
                <a:lnTo>
                  <a:pt x="2045142" y="0"/>
                </a:lnTo>
                <a:lnTo>
                  <a:pt x="0" y="0"/>
                </a:lnTo>
                <a:lnTo>
                  <a:pt x="0" y="254054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16518" y="351075"/>
            <a:ext cx="5119936" cy="335355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968253" y="6122661"/>
            <a:ext cx="9357390" cy="78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7"/>
              </a:lnSpc>
            </a:pPr>
            <a:r>
              <a:rPr lang="en-US" sz="5882">
                <a:solidFill>
                  <a:srgbClr val="004AAD"/>
                </a:solidFill>
                <a:latin typeface="Arimo Bold"/>
              </a:rPr>
              <a:t>KHÁM PHÁ VĂN BẢN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59122" y="3698576"/>
            <a:ext cx="10513739" cy="164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62"/>
              </a:lnSpc>
            </a:pPr>
            <a:r>
              <a:rPr lang="en-US" sz="12669">
                <a:solidFill>
                  <a:srgbClr val="FF3131"/>
                </a:solidFill>
                <a:latin typeface="Londrina Solid"/>
              </a:rPr>
              <a:t> PHẦN II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6255"/>
            <a:ext cx="18755930" cy="10550211"/>
          </a:xfrm>
          <a:custGeom>
            <a:avLst/>
            <a:gdLst/>
            <a:ahLst/>
            <a:cxnLst/>
            <a:rect l="l" t="t" r="r" b="b"/>
            <a:pathLst>
              <a:path w="18755930" h="10550211">
                <a:moveTo>
                  <a:pt x="0" y="0"/>
                </a:moveTo>
                <a:lnTo>
                  <a:pt x="18755930" y="0"/>
                </a:lnTo>
                <a:lnTo>
                  <a:pt x="18755930" y="10550211"/>
                </a:lnTo>
                <a:lnTo>
                  <a:pt x="0" y="10550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69458" y="1637088"/>
            <a:ext cx="6792532" cy="7465349"/>
            <a:chOff x="487680" y="-128270"/>
            <a:chExt cx="11526520" cy="12668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26520" cy="12668250"/>
            </a:xfrm>
            <a:custGeom>
              <a:avLst/>
              <a:gdLst/>
              <a:ahLst/>
              <a:cxnLst/>
              <a:rect l="l" t="t" r="r" b="b"/>
              <a:pathLst>
                <a:path w="11526520" h="12668250">
                  <a:moveTo>
                    <a:pt x="8704580" y="1238250"/>
                  </a:moveTo>
                  <a:cubicBezTo>
                    <a:pt x="7128510" y="156210"/>
                    <a:pt x="5292090" y="0"/>
                    <a:pt x="3665220" y="645160"/>
                  </a:cubicBezTo>
                  <a:cubicBezTo>
                    <a:pt x="2532380" y="1084580"/>
                    <a:pt x="1497330" y="2092960"/>
                    <a:pt x="867410" y="3538220"/>
                  </a:cubicBezTo>
                  <a:cubicBezTo>
                    <a:pt x="91440" y="5316220"/>
                    <a:pt x="0" y="7744460"/>
                    <a:pt x="750570" y="9545320"/>
                  </a:cubicBezTo>
                  <a:cubicBezTo>
                    <a:pt x="1283970" y="10824210"/>
                    <a:pt x="2186940" y="11713210"/>
                    <a:pt x="3159760" y="12166600"/>
                  </a:cubicBezTo>
                  <a:cubicBezTo>
                    <a:pt x="4132580" y="12619990"/>
                    <a:pt x="5175250" y="12668250"/>
                    <a:pt x="6191250" y="12534900"/>
                  </a:cubicBezTo>
                  <a:cubicBezTo>
                    <a:pt x="7296150" y="12390120"/>
                    <a:pt x="8411210" y="12021820"/>
                    <a:pt x="9358630" y="11172190"/>
                  </a:cubicBezTo>
                  <a:cubicBezTo>
                    <a:pt x="10306050" y="10322560"/>
                    <a:pt x="11070590" y="8936990"/>
                    <a:pt x="11247120" y="7327900"/>
                  </a:cubicBezTo>
                  <a:cubicBezTo>
                    <a:pt x="11526520" y="4803140"/>
                    <a:pt x="10281920" y="2320290"/>
                    <a:pt x="8704580" y="1238250"/>
                  </a:cubicBezTo>
                  <a:close/>
                </a:path>
              </a:pathLst>
            </a:custGeom>
            <a:blipFill>
              <a:blip r:embed="rId3"/>
              <a:stretch>
                <a:fillRect l="-33764" r="-3376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916973">
            <a:off x="-1341061" y="-742696"/>
            <a:ext cx="4739522" cy="3542793"/>
          </a:xfrm>
          <a:custGeom>
            <a:avLst/>
            <a:gdLst/>
            <a:ahLst/>
            <a:cxnLst/>
            <a:rect l="l" t="t" r="r" b="b"/>
            <a:pathLst>
              <a:path w="4739522" h="3542793">
                <a:moveTo>
                  <a:pt x="0" y="0"/>
                </a:moveTo>
                <a:lnTo>
                  <a:pt x="4739522" y="0"/>
                </a:lnTo>
                <a:lnTo>
                  <a:pt x="4739522" y="3542792"/>
                </a:lnTo>
                <a:lnTo>
                  <a:pt x="0" y="3542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59973" y="3927147"/>
            <a:ext cx="9209485" cy="4181914"/>
            <a:chOff x="0" y="0"/>
            <a:chExt cx="2425543" cy="11014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5543" cy="1101410"/>
            </a:xfrm>
            <a:custGeom>
              <a:avLst/>
              <a:gdLst/>
              <a:ahLst/>
              <a:cxnLst/>
              <a:rect l="l" t="t" r="r" b="b"/>
              <a:pathLst>
                <a:path w="2425543" h="1101410">
                  <a:moveTo>
                    <a:pt x="42873" y="0"/>
                  </a:moveTo>
                  <a:lnTo>
                    <a:pt x="2382670" y="0"/>
                  </a:lnTo>
                  <a:cubicBezTo>
                    <a:pt x="2406348" y="0"/>
                    <a:pt x="2425543" y="19195"/>
                    <a:pt x="2425543" y="42873"/>
                  </a:cubicBezTo>
                  <a:lnTo>
                    <a:pt x="2425543" y="1058537"/>
                  </a:lnTo>
                  <a:cubicBezTo>
                    <a:pt x="2425543" y="1082215"/>
                    <a:pt x="2406348" y="1101410"/>
                    <a:pt x="2382670" y="1101410"/>
                  </a:cubicBezTo>
                  <a:lnTo>
                    <a:pt x="42873" y="1101410"/>
                  </a:lnTo>
                  <a:cubicBezTo>
                    <a:pt x="19195" y="1101410"/>
                    <a:pt x="0" y="1082215"/>
                    <a:pt x="0" y="1058537"/>
                  </a:cubicBezTo>
                  <a:lnTo>
                    <a:pt x="0" y="42873"/>
                  </a:lnTo>
                  <a:cubicBezTo>
                    <a:pt x="0" y="19195"/>
                    <a:pt x="19195" y="0"/>
                    <a:pt x="42873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425543" cy="114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0807">
            <a:off x="797197" y="8736174"/>
            <a:ext cx="3106736" cy="2100930"/>
          </a:xfrm>
          <a:custGeom>
            <a:avLst/>
            <a:gdLst/>
            <a:ahLst/>
            <a:cxnLst/>
            <a:rect l="l" t="t" r="r" b="b"/>
            <a:pathLst>
              <a:path w="3106736" h="2100930">
                <a:moveTo>
                  <a:pt x="0" y="0"/>
                </a:moveTo>
                <a:lnTo>
                  <a:pt x="3106737" y="0"/>
                </a:lnTo>
                <a:lnTo>
                  <a:pt x="3106737" y="2100930"/>
                </a:lnTo>
                <a:lnTo>
                  <a:pt x="0" y="21009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80636" y="6018104"/>
            <a:ext cx="5225383" cy="357943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165525" y="5042176"/>
            <a:ext cx="8598381" cy="119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3472">
                <a:solidFill>
                  <a:srgbClr val="004AAD"/>
                </a:solidFill>
                <a:latin typeface="Now Bold"/>
              </a:rPr>
              <a:t>Em hãy giới thiệu về những nhân vật xuất hiện trong văn bản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637972" y="1862050"/>
            <a:ext cx="7509137" cy="1826972"/>
            <a:chOff x="0" y="0"/>
            <a:chExt cx="1977715" cy="481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77715" cy="481178"/>
            </a:xfrm>
            <a:custGeom>
              <a:avLst/>
              <a:gdLst/>
              <a:ahLst/>
              <a:cxnLst/>
              <a:rect l="l" t="t" r="r" b="b"/>
              <a:pathLst>
                <a:path w="1977715" h="481178">
                  <a:moveTo>
                    <a:pt x="52581" y="0"/>
                  </a:moveTo>
                  <a:lnTo>
                    <a:pt x="1925134" y="0"/>
                  </a:lnTo>
                  <a:cubicBezTo>
                    <a:pt x="1939080" y="0"/>
                    <a:pt x="1952454" y="5540"/>
                    <a:pt x="1962315" y="15401"/>
                  </a:cubicBezTo>
                  <a:cubicBezTo>
                    <a:pt x="1972175" y="25261"/>
                    <a:pt x="1977715" y="38636"/>
                    <a:pt x="1977715" y="52581"/>
                  </a:cubicBezTo>
                  <a:lnTo>
                    <a:pt x="1977715" y="428597"/>
                  </a:lnTo>
                  <a:cubicBezTo>
                    <a:pt x="1977715" y="442542"/>
                    <a:pt x="1972175" y="455916"/>
                    <a:pt x="1962315" y="465777"/>
                  </a:cubicBezTo>
                  <a:cubicBezTo>
                    <a:pt x="1952454" y="475638"/>
                    <a:pt x="1939080" y="481178"/>
                    <a:pt x="1925134" y="481178"/>
                  </a:cubicBezTo>
                  <a:lnTo>
                    <a:pt x="52581" y="481178"/>
                  </a:lnTo>
                  <a:cubicBezTo>
                    <a:pt x="38636" y="481178"/>
                    <a:pt x="25261" y="475638"/>
                    <a:pt x="15401" y="465777"/>
                  </a:cubicBezTo>
                  <a:cubicBezTo>
                    <a:pt x="5540" y="455916"/>
                    <a:pt x="0" y="442542"/>
                    <a:pt x="0" y="428597"/>
                  </a:cubicBezTo>
                  <a:lnTo>
                    <a:pt x="0" y="52581"/>
                  </a:lnTo>
                  <a:cubicBezTo>
                    <a:pt x="0" y="38636"/>
                    <a:pt x="5540" y="25261"/>
                    <a:pt x="15401" y="15401"/>
                  </a:cubicBezTo>
                  <a:cubicBezTo>
                    <a:pt x="25261" y="5540"/>
                    <a:pt x="38636" y="0"/>
                    <a:pt x="52581" y="0"/>
                  </a:cubicBezTo>
                  <a:close/>
                </a:path>
              </a:pathLst>
            </a:custGeom>
            <a:solidFill>
              <a:srgbClr val="5ECE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1977715" cy="5669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FF3131"/>
                  </a:solidFill>
                  <a:latin typeface="Francois One"/>
                </a:rPr>
                <a:t>1 - Giới thiệu về nhân vật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705</Words>
  <Application>Microsoft Office PowerPoint</Application>
  <PresentationFormat>Custom</PresentationFormat>
  <Paragraphs>109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Arimo Bold</vt:lpstr>
      <vt:lpstr>Londrina Solid</vt:lpstr>
      <vt:lpstr>Tahoma</vt:lpstr>
      <vt:lpstr>Noto Sans Bold</vt:lpstr>
      <vt:lpstr>Lato</vt:lpstr>
      <vt:lpstr>Arimo</vt:lpstr>
      <vt:lpstr>อีฟดอวอิ้ง</vt:lpstr>
      <vt:lpstr>Wedges</vt:lpstr>
      <vt:lpstr>Now Bold</vt:lpstr>
      <vt:lpstr>Nefelibata Sans</vt:lpstr>
      <vt:lpstr>Times New Roman</vt:lpstr>
      <vt:lpstr>Sansita Bold</vt:lpstr>
      <vt:lpstr>Calistoga</vt:lpstr>
      <vt:lpstr>Arial</vt:lpstr>
      <vt:lpstr>Cabin</vt:lpstr>
      <vt:lpstr>Sigmar One</vt:lpstr>
      <vt:lpstr>Chewy</vt:lpstr>
      <vt:lpstr>Canva Sans Bold</vt:lpstr>
      <vt:lpstr>Bungee</vt:lpstr>
      <vt:lpstr>Canva Sans</vt:lpstr>
      <vt:lpstr>Wedges Bold</vt:lpstr>
      <vt:lpstr>Now</vt:lpstr>
      <vt:lpstr>Maven Pro</vt:lpstr>
      <vt:lpstr>Chunk Five</vt:lpstr>
      <vt:lpstr>Francois One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Mary saw 2 large clownfish and 4 small clownfish. how many clownfish can she see ?</dc:title>
  <dc:creator>HP</dc:creator>
  <cp:lastModifiedBy>HP</cp:lastModifiedBy>
  <cp:revision>23</cp:revision>
  <dcterms:created xsi:type="dcterms:W3CDTF">2006-08-16T00:00:00Z</dcterms:created>
  <dcterms:modified xsi:type="dcterms:W3CDTF">2024-06-15T02:13:35Z</dcterms:modified>
  <dc:identifier>DAGG_u6Vjq8</dc:identifier>
</cp:coreProperties>
</file>