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453" r:id="rId2"/>
    <p:sldId id="330" r:id="rId3"/>
    <p:sldId id="331" r:id="rId4"/>
    <p:sldId id="442" r:id="rId5"/>
    <p:sldId id="256" r:id="rId6"/>
    <p:sldId id="454" r:id="rId7"/>
    <p:sldId id="456" r:id="rId8"/>
    <p:sldId id="342" r:id="rId9"/>
    <p:sldId id="461" r:id="rId10"/>
    <p:sldId id="478" r:id="rId11"/>
    <p:sldId id="335" r:id="rId12"/>
    <p:sldId id="455" r:id="rId13"/>
    <p:sldId id="462" r:id="rId14"/>
    <p:sldId id="457" r:id="rId15"/>
    <p:sldId id="458" r:id="rId16"/>
    <p:sldId id="463" r:id="rId17"/>
    <p:sldId id="481" r:id="rId18"/>
    <p:sldId id="479" r:id="rId19"/>
    <p:sldId id="460" r:id="rId20"/>
    <p:sldId id="483" r:id="rId21"/>
    <p:sldId id="482" r:id="rId22"/>
    <p:sldId id="475" r:id="rId23"/>
    <p:sldId id="476" r:id="rId24"/>
    <p:sldId id="484" r:id="rId25"/>
    <p:sldId id="485" r:id="rId26"/>
    <p:sldId id="486" r:id="rId27"/>
    <p:sldId id="477" r:id="rId28"/>
    <p:sldId id="466" r:id="rId29"/>
    <p:sldId id="465" r:id="rId30"/>
    <p:sldId id="469" r:id="rId31"/>
    <p:sldId id="468" r:id="rId32"/>
    <p:sldId id="470" r:id="rId33"/>
    <p:sldId id="467" r:id="rId34"/>
    <p:sldId id="472" r:id="rId35"/>
    <p:sldId id="471" r:id="rId36"/>
    <p:sldId id="451" r:id="rId37"/>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86" autoAdjust="0"/>
    <p:restoredTop sz="96296"/>
  </p:normalViewPr>
  <p:slideViewPr>
    <p:cSldViewPr snapToGrid="0" snapToObjects="1">
      <p:cViewPr varScale="1">
        <p:scale>
          <a:sx n="114" d="100"/>
          <a:sy n="114" d="100"/>
        </p:scale>
        <p:origin x="8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2D32E-400A-AD44-AE74-627896FD687B}" type="datetimeFigureOut">
              <a:rPr lang="en-VN" smtClean="0"/>
              <a:t>06/15/2024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60848C-83AD-3344-9444-D8A213EB09F9}" type="slidenum">
              <a:rPr lang="en-VN" smtClean="0"/>
              <a:t>‹#›</a:t>
            </a:fld>
            <a:endParaRPr lang="en-VN"/>
          </a:p>
        </p:txBody>
      </p:sp>
    </p:spTree>
    <p:extLst>
      <p:ext uri="{BB962C8B-B14F-4D97-AF65-F5344CB8AC3E}">
        <p14:creationId xmlns:p14="http://schemas.microsoft.com/office/powerpoint/2010/main" val="57545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endParaRPr lang="zh-CN" altLang="en-US" dirty="0"/>
          </a:p>
        </p:txBody>
      </p:sp>
      <p:sp>
        <p:nvSpPr>
          <p:cNvPr id="4" name="灯片编号占位符 3"/>
          <p:cNvSpPr>
            <a:spLocks noGrp="1"/>
          </p:cNvSpPr>
          <p:nvPr>
            <p:ph type="sldNum" sz="quarter" idx="10"/>
          </p:nvPr>
        </p:nvSpPr>
        <p:spPr/>
        <p:txBody>
          <a:bodyPr/>
          <a:lstStyle/>
          <a:p>
            <a:fld id="{E256156D-592E-4B4D-8772-D689FB057AF4}" type="slidenum">
              <a:rPr lang="zh-CN" altLang="en-US" smtClean="0"/>
              <a:t>1</a:t>
            </a:fld>
            <a:endParaRPr lang="zh-CN" altLang="en-US"/>
          </a:p>
        </p:txBody>
      </p:sp>
    </p:spTree>
    <p:extLst>
      <p:ext uri="{BB962C8B-B14F-4D97-AF65-F5344CB8AC3E}">
        <p14:creationId xmlns:p14="http://schemas.microsoft.com/office/powerpoint/2010/main" val="2420306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0848C-83AD-3344-9444-D8A213EB09F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17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endParaRPr lang="en-VN" dirty="0"/>
          </a:p>
        </p:txBody>
      </p:sp>
      <p:sp>
        <p:nvSpPr>
          <p:cNvPr id="4" name="Slide Number Placeholder 3"/>
          <p:cNvSpPr>
            <a:spLocks noGrp="1"/>
          </p:cNvSpPr>
          <p:nvPr>
            <p:ph type="sldNum" sz="quarter" idx="5"/>
          </p:nvPr>
        </p:nvSpPr>
        <p:spPr/>
        <p:txBody>
          <a:bodyPr/>
          <a:lstStyle/>
          <a:p>
            <a:fld id="{DA60848C-83AD-3344-9444-D8A213EB09F9}" type="slidenum">
              <a:rPr lang="en-VN" smtClean="0"/>
              <a:t>22</a:t>
            </a:fld>
            <a:endParaRPr lang="en-VN"/>
          </a:p>
        </p:txBody>
      </p:sp>
    </p:spTree>
    <p:extLst>
      <p:ext uri="{BB962C8B-B14F-4D97-AF65-F5344CB8AC3E}">
        <p14:creationId xmlns:p14="http://schemas.microsoft.com/office/powerpoint/2010/main" val="2677468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0848C-83AD-3344-9444-D8A213EB09F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357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endParaRPr lang="en-VN" dirty="0"/>
          </a:p>
        </p:txBody>
      </p:sp>
      <p:sp>
        <p:nvSpPr>
          <p:cNvPr id="4" name="Slide Number Placeholder 3"/>
          <p:cNvSpPr>
            <a:spLocks noGrp="1"/>
          </p:cNvSpPr>
          <p:nvPr>
            <p:ph type="sldNum" sz="quarter" idx="5"/>
          </p:nvPr>
        </p:nvSpPr>
        <p:spPr/>
        <p:txBody>
          <a:bodyPr/>
          <a:lstStyle/>
          <a:p>
            <a:fld id="{DA60848C-83AD-3344-9444-D8A213EB09F9}" type="slidenum">
              <a:rPr lang="en-VN" smtClean="0"/>
              <a:t>27</a:t>
            </a:fld>
            <a:endParaRPr lang="en-VN"/>
          </a:p>
        </p:txBody>
      </p:sp>
    </p:spTree>
    <p:extLst>
      <p:ext uri="{BB962C8B-B14F-4D97-AF65-F5344CB8AC3E}">
        <p14:creationId xmlns:p14="http://schemas.microsoft.com/office/powerpoint/2010/main" val="2288518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endParaRPr lang="en-VN" dirty="0"/>
          </a:p>
        </p:txBody>
      </p:sp>
      <p:sp>
        <p:nvSpPr>
          <p:cNvPr id="4" name="Slide Number Placeholder 3"/>
          <p:cNvSpPr>
            <a:spLocks noGrp="1"/>
          </p:cNvSpPr>
          <p:nvPr>
            <p:ph type="sldNum" sz="quarter" idx="5"/>
          </p:nvPr>
        </p:nvSpPr>
        <p:spPr/>
        <p:txBody>
          <a:bodyPr/>
          <a:lstStyle/>
          <a:p>
            <a:fld id="{DA60848C-83AD-3344-9444-D8A213EB09F9}" type="slidenum">
              <a:rPr lang="en-VN" smtClean="0"/>
              <a:t>28</a:t>
            </a:fld>
            <a:endParaRPr lang="en-VN"/>
          </a:p>
        </p:txBody>
      </p:sp>
    </p:spTree>
    <p:extLst>
      <p:ext uri="{BB962C8B-B14F-4D97-AF65-F5344CB8AC3E}">
        <p14:creationId xmlns:p14="http://schemas.microsoft.com/office/powerpoint/2010/main" val="4231924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30</a:t>
            </a:fld>
            <a:endParaRPr lang="zh-CN" altLang="en-US"/>
          </a:p>
        </p:txBody>
      </p:sp>
    </p:spTree>
    <p:extLst>
      <p:ext uri="{BB962C8B-B14F-4D97-AF65-F5344CB8AC3E}">
        <p14:creationId xmlns:p14="http://schemas.microsoft.com/office/powerpoint/2010/main" val="3913647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endParaRPr lang="en-VN" dirty="0"/>
          </a:p>
        </p:txBody>
      </p:sp>
      <p:sp>
        <p:nvSpPr>
          <p:cNvPr id="4" name="Slide Number Placeholder 3"/>
          <p:cNvSpPr>
            <a:spLocks noGrp="1"/>
          </p:cNvSpPr>
          <p:nvPr>
            <p:ph type="sldNum" sz="quarter" idx="5"/>
          </p:nvPr>
        </p:nvSpPr>
        <p:spPr/>
        <p:txBody>
          <a:bodyPr/>
          <a:lstStyle/>
          <a:p>
            <a:fld id="{DA60848C-83AD-3344-9444-D8A213EB09F9}" type="slidenum">
              <a:rPr lang="en-VN" smtClean="0"/>
              <a:t>31</a:t>
            </a:fld>
            <a:endParaRPr lang="en-VN"/>
          </a:p>
        </p:txBody>
      </p:sp>
    </p:spTree>
    <p:extLst>
      <p:ext uri="{BB962C8B-B14F-4D97-AF65-F5344CB8AC3E}">
        <p14:creationId xmlns:p14="http://schemas.microsoft.com/office/powerpoint/2010/main" val="2917791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34</a:t>
            </a:fld>
            <a:endParaRPr lang="zh-CN" altLang="en-US"/>
          </a:p>
        </p:txBody>
      </p:sp>
    </p:spTree>
    <p:extLst>
      <p:ext uri="{BB962C8B-B14F-4D97-AF65-F5344CB8AC3E}">
        <p14:creationId xmlns:p14="http://schemas.microsoft.com/office/powerpoint/2010/main" val="395555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endParaRPr lang="en-VN" dirty="0"/>
          </a:p>
        </p:txBody>
      </p:sp>
      <p:sp>
        <p:nvSpPr>
          <p:cNvPr id="4" name="Slide Number Placeholder 3"/>
          <p:cNvSpPr>
            <a:spLocks noGrp="1"/>
          </p:cNvSpPr>
          <p:nvPr>
            <p:ph type="sldNum" sz="quarter" idx="5"/>
          </p:nvPr>
        </p:nvSpPr>
        <p:spPr/>
        <p:txBody>
          <a:bodyPr/>
          <a:lstStyle/>
          <a:p>
            <a:fld id="{DA60848C-83AD-3344-9444-D8A213EB09F9}" type="slidenum">
              <a:rPr lang="en-VN" smtClean="0"/>
              <a:t>35</a:t>
            </a:fld>
            <a:endParaRPr lang="en-VN"/>
          </a:p>
        </p:txBody>
      </p:sp>
    </p:spTree>
    <p:extLst>
      <p:ext uri="{BB962C8B-B14F-4D97-AF65-F5344CB8AC3E}">
        <p14:creationId xmlns:p14="http://schemas.microsoft.com/office/powerpoint/2010/main" val="603158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36</a:t>
            </a:fld>
            <a:endParaRPr lang="zh-CN" altLang="en-US"/>
          </a:p>
        </p:txBody>
      </p:sp>
    </p:spTree>
    <p:extLst>
      <p:ext uri="{BB962C8B-B14F-4D97-AF65-F5344CB8AC3E}">
        <p14:creationId xmlns:p14="http://schemas.microsoft.com/office/powerpoint/2010/main" val="61025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endParaRPr lang="zh-CN" altLang="en-US" dirty="0"/>
          </a:p>
        </p:txBody>
      </p:sp>
      <p:sp>
        <p:nvSpPr>
          <p:cNvPr id="4" name="灯片编号占位符 3"/>
          <p:cNvSpPr>
            <a:spLocks noGrp="1"/>
          </p:cNvSpPr>
          <p:nvPr>
            <p:ph type="sldNum" sz="quarter" idx="10"/>
          </p:nvPr>
        </p:nvSpPr>
        <p:spPr/>
        <p:txBody>
          <a:bodyPr/>
          <a:lstStyle/>
          <a:p>
            <a:fld id="{A5025CEC-2ABC-4E79-BB53-CF7F3C7D9C4B}" type="slidenum">
              <a:rPr lang="zh-CN" altLang="en-US" smtClean="0"/>
              <a:t>3</a:t>
            </a:fld>
            <a:endParaRPr lang="zh-CN" altLang="en-US"/>
          </a:p>
        </p:txBody>
      </p:sp>
    </p:spTree>
    <p:extLst>
      <p:ext uri="{BB962C8B-B14F-4D97-AF65-F5344CB8AC3E}">
        <p14:creationId xmlns:p14="http://schemas.microsoft.com/office/powerpoint/2010/main" val="1451195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4</a:t>
            </a:fld>
            <a:endParaRPr lang="zh-CN" altLang="en-US"/>
          </a:p>
        </p:txBody>
      </p:sp>
    </p:spTree>
    <p:extLst>
      <p:ext uri="{BB962C8B-B14F-4D97-AF65-F5344CB8AC3E}">
        <p14:creationId xmlns:p14="http://schemas.microsoft.com/office/powerpoint/2010/main" val="353222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025CEC-2ABC-4E79-BB53-CF7F3C7D9C4B}" type="slidenum">
              <a:rPr lang="zh-CN" altLang="en-US" smtClean="0"/>
              <a:t>8</a:t>
            </a:fld>
            <a:endParaRPr lang="zh-CN" altLang="en-US"/>
          </a:p>
        </p:txBody>
      </p:sp>
    </p:spTree>
    <p:extLst>
      <p:ext uri="{BB962C8B-B14F-4D97-AF65-F5344CB8AC3E}">
        <p14:creationId xmlns:p14="http://schemas.microsoft.com/office/powerpoint/2010/main" val="299761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endParaRPr lang="zh-CN" altLang="en-US" dirty="0"/>
          </a:p>
        </p:txBody>
      </p:sp>
      <p:sp>
        <p:nvSpPr>
          <p:cNvPr id="4" name="灯片编号占位符 3"/>
          <p:cNvSpPr>
            <a:spLocks noGrp="1"/>
          </p:cNvSpPr>
          <p:nvPr>
            <p:ph type="sldNum" sz="quarter" idx="10"/>
          </p:nvPr>
        </p:nvSpPr>
        <p:spPr/>
        <p:txBody>
          <a:bodyPr/>
          <a:lstStyle/>
          <a:p>
            <a:fld id="{A5025CEC-2ABC-4E79-BB53-CF7F3C7D9C4B}" type="slidenum">
              <a:rPr lang="zh-CN" altLang="en-US" smtClean="0"/>
              <a:t>9</a:t>
            </a:fld>
            <a:endParaRPr lang="zh-CN" altLang="en-US"/>
          </a:p>
        </p:txBody>
      </p:sp>
    </p:spTree>
    <p:extLst>
      <p:ext uri="{BB962C8B-B14F-4D97-AF65-F5344CB8AC3E}">
        <p14:creationId xmlns:p14="http://schemas.microsoft.com/office/powerpoint/2010/main" val="2600690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endParaRPr lang="en-VN" dirty="0"/>
          </a:p>
        </p:txBody>
      </p:sp>
      <p:sp>
        <p:nvSpPr>
          <p:cNvPr id="4" name="Slide Number Placeholder 3"/>
          <p:cNvSpPr>
            <a:spLocks noGrp="1"/>
          </p:cNvSpPr>
          <p:nvPr>
            <p:ph type="sldNum" sz="quarter" idx="5"/>
          </p:nvPr>
        </p:nvSpPr>
        <p:spPr/>
        <p:txBody>
          <a:bodyPr/>
          <a:lstStyle/>
          <a:p>
            <a:fld id="{DA60848C-83AD-3344-9444-D8A213EB09F9}" type="slidenum">
              <a:rPr lang="en-VN" smtClean="0"/>
              <a:t>11</a:t>
            </a:fld>
            <a:endParaRPr lang="en-VN"/>
          </a:p>
        </p:txBody>
      </p:sp>
    </p:spTree>
    <p:extLst>
      <p:ext uri="{BB962C8B-B14F-4D97-AF65-F5344CB8AC3E}">
        <p14:creationId xmlns:p14="http://schemas.microsoft.com/office/powerpoint/2010/main" val="1337754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endParaRPr lang="en-VN" dirty="0"/>
          </a:p>
        </p:txBody>
      </p:sp>
      <p:sp>
        <p:nvSpPr>
          <p:cNvPr id="4" name="Slide Number Placeholder 3"/>
          <p:cNvSpPr>
            <a:spLocks noGrp="1"/>
          </p:cNvSpPr>
          <p:nvPr>
            <p:ph type="sldNum" sz="quarter" idx="5"/>
          </p:nvPr>
        </p:nvSpPr>
        <p:spPr/>
        <p:txBody>
          <a:bodyPr/>
          <a:lstStyle/>
          <a:p>
            <a:fld id="{DA60848C-83AD-3344-9444-D8A213EB09F9}" type="slidenum">
              <a:rPr lang="en-VN" smtClean="0"/>
              <a:t>12</a:t>
            </a:fld>
            <a:endParaRPr lang="en-VN"/>
          </a:p>
        </p:txBody>
      </p:sp>
    </p:spTree>
    <p:extLst>
      <p:ext uri="{BB962C8B-B14F-4D97-AF65-F5344CB8AC3E}">
        <p14:creationId xmlns:p14="http://schemas.microsoft.com/office/powerpoint/2010/main" val="971785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13</a:t>
            </a:fld>
            <a:endParaRPr lang="zh-CN" altLang="en-US"/>
          </a:p>
        </p:txBody>
      </p:sp>
    </p:spTree>
    <p:extLst>
      <p:ext uri="{BB962C8B-B14F-4D97-AF65-F5344CB8AC3E}">
        <p14:creationId xmlns:p14="http://schemas.microsoft.com/office/powerpoint/2010/main" val="2535763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endParaRPr lang="en-VN" dirty="0"/>
          </a:p>
        </p:txBody>
      </p:sp>
      <p:sp>
        <p:nvSpPr>
          <p:cNvPr id="4" name="Slide Number Placeholder 3"/>
          <p:cNvSpPr>
            <a:spLocks noGrp="1"/>
          </p:cNvSpPr>
          <p:nvPr>
            <p:ph type="sldNum" sz="quarter" idx="5"/>
          </p:nvPr>
        </p:nvSpPr>
        <p:spPr/>
        <p:txBody>
          <a:bodyPr/>
          <a:lstStyle/>
          <a:p>
            <a:fld id="{DA60848C-83AD-3344-9444-D8A213EB09F9}" type="slidenum">
              <a:rPr lang="en-VN" smtClean="0"/>
              <a:t>15</a:t>
            </a:fld>
            <a:endParaRPr lang="en-VN"/>
          </a:p>
        </p:txBody>
      </p:sp>
    </p:spTree>
    <p:extLst>
      <p:ext uri="{BB962C8B-B14F-4D97-AF65-F5344CB8AC3E}">
        <p14:creationId xmlns:p14="http://schemas.microsoft.com/office/powerpoint/2010/main" val="372563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7A9A-73D6-2C42-9E06-5B29B83E9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343D11ED-EBEA-AE4B-8F7C-FD1722A1EF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2E98B784-892F-FF48-9530-DDC22314CDF4}"/>
              </a:ext>
            </a:extLst>
          </p:cNvPr>
          <p:cNvSpPr>
            <a:spLocks noGrp="1"/>
          </p:cNvSpPr>
          <p:nvPr>
            <p:ph type="dt" sz="half" idx="10"/>
          </p:nvPr>
        </p:nvSpPr>
        <p:spPr/>
        <p:txBody>
          <a:bodyPr/>
          <a:lstStyle/>
          <a:p>
            <a:fld id="{672085D6-D287-0449-A712-D149B5E47CA0}" type="datetimeFigureOut">
              <a:rPr lang="en-VN" smtClean="0"/>
              <a:t>06/15/2024</a:t>
            </a:fld>
            <a:endParaRPr lang="en-VN"/>
          </a:p>
        </p:txBody>
      </p:sp>
      <p:sp>
        <p:nvSpPr>
          <p:cNvPr id="5" name="Footer Placeholder 4">
            <a:extLst>
              <a:ext uri="{FF2B5EF4-FFF2-40B4-BE49-F238E27FC236}">
                <a16:creationId xmlns:a16="http://schemas.microsoft.com/office/drawing/2014/main" id="{98A213C8-460A-CE4B-9ACC-358062BEE93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8B43789-E836-E446-978F-5B60F801F7A7}"/>
              </a:ext>
            </a:extLst>
          </p:cNvPr>
          <p:cNvSpPr>
            <a:spLocks noGrp="1"/>
          </p:cNvSpPr>
          <p:nvPr>
            <p:ph type="sldNum" sz="quarter" idx="12"/>
          </p:nvPr>
        </p:nvSpPr>
        <p:spPr/>
        <p:txBody>
          <a:bodyPr/>
          <a:lstStyle/>
          <a:p>
            <a:fld id="{91AB76CF-4DE4-AB4F-B4E3-2B01F3100F3C}" type="slidenum">
              <a:rPr lang="en-VN" smtClean="0"/>
              <a:t>‹#›</a:t>
            </a:fld>
            <a:endParaRPr lang="en-VN"/>
          </a:p>
        </p:txBody>
      </p:sp>
    </p:spTree>
    <p:extLst>
      <p:ext uri="{BB962C8B-B14F-4D97-AF65-F5344CB8AC3E}">
        <p14:creationId xmlns:p14="http://schemas.microsoft.com/office/powerpoint/2010/main" val="257000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F1A3E-D47B-7E4F-AB14-D88D6FA1DCCA}"/>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6682D3AE-BB9B-4646-B1EC-087A6D7B9A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9847CB2-A57B-A246-B7D7-D48EC4991A05}"/>
              </a:ext>
            </a:extLst>
          </p:cNvPr>
          <p:cNvSpPr>
            <a:spLocks noGrp="1"/>
          </p:cNvSpPr>
          <p:nvPr>
            <p:ph type="dt" sz="half" idx="10"/>
          </p:nvPr>
        </p:nvSpPr>
        <p:spPr/>
        <p:txBody>
          <a:bodyPr/>
          <a:lstStyle/>
          <a:p>
            <a:fld id="{672085D6-D287-0449-A712-D149B5E47CA0}" type="datetimeFigureOut">
              <a:rPr lang="en-VN" smtClean="0"/>
              <a:t>06/15/2024</a:t>
            </a:fld>
            <a:endParaRPr lang="en-VN"/>
          </a:p>
        </p:txBody>
      </p:sp>
      <p:sp>
        <p:nvSpPr>
          <p:cNvPr id="5" name="Footer Placeholder 4">
            <a:extLst>
              <a:ext uri="{FF2B5EF4-FFF2-40B4-BE49-F238E27FC236}">
                <a16:creationId xmlns:a16="http://schemas.microsoft.com/office/drawing/2014/main" id="{E0EB89C8-AB04-204B-AF64-9A424025EBB2}"/>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1AEDDE4-4184-9142-8C8A-10FCC7904B04}"/>
              </a:ext>
            </a:extLst>
          </p:cNvPr>
          <p:cNvSpPr>
            <a:spLocks noGrp="1"/>
          </p:cNvSpPr>
          <p:nvPr>
            <p:ph type="sldNum" sz="quarter" idx="12"/>
          </p:nvPr>
        </p:nvSpPr>
        <p:spPr/>
        <p:txBody>
          <a:bodyPr/>
          <a:lstStyle/>
          <a:p>
            <a:fld id="{91AB76CF-4DE4-AB4F-B4E3-2B01F3100F3C}" type="slidenum">
              <a:rPr lang="en-VN" smtClean="0"/>
              <a:t>‹#›</a:t>
            </a:fld>
            <a:endParaRPr lang="en-VN"/>
          </a:p>
        </p:txBody>
      </p:sp>
    </p:spTree>
    <p:extLst>
      <p:ext uri="{BB962C8B-B14F-4D97-AF65-F5344CB8AC3E}">
        <p14:creationId xmlns:p14="http://schemas.microsoft.com/office/powerpoint/2010/main" val="40877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74211B-163B-CC40-821F-33F0F31F3B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7B1E5511-B956-DE41-B7FA-1FAB2D6D70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F1786D6E-A2CA-D440-BF67-F965D7F03FB5}"/>
              </a:ext>
            </a:extLst>
          </p:cNvPr>
          <p:cNvSpPr>
            <a:spLocks noGrp="1"/>
          </p:cNvSpPr>
          <p:nvPr>
            <p:ph type="dt" sz="half" idx="10"/>
          </p:nvPr>
        </p:nvSpPr>
        <p:spPr/>
        <p:txBody>
          <a:bodyPr/>
          <a:lstStyle/>
          <a:p>
            <a:fld id="{672085D6-D287-0449-A712-D149B5E47CA0}" type="datetimeFigureOut">
              <a:rPr lang="en-VN" smtClean="0"/>
              <a:t>06/15/2024</a:t>
            </a:fld>
            <a:endParaRPr lang="en-VN"/>
          </a:p>
        </p:txBody>
      </p:sp>
      <p:sp>
        <p:nvSpPr>
          <p:cNvPr id="5" name="Footer Placeholder 4">
            <a:extLst>
              <a:ext uri="{FF2B5EF4-FFF2-40B4-BE49-F238E27FC236}">
                <a16:creationId xmlns:a16="http://schemas.microsoft.com/office/drawing/2014/main" id="{F607DED4-39F1-C34C-9638-207CBF1103D7}"/>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8AD21696-489B-B44E-B6B0-F79CE841EE49}"/>
              </a:ext>
            </a:extLst>
          </p:cNvPr>
          <p:cNvSpPr>
            <a:spLocks noGrp="1"/>
          </p:cNvSpPr>
          <p:nvPr>
            <p:ph type="sldNum" sz="quarter" idx="12"/>
          </p:nvPr>
        </p:nvSpPr>
        <p:spPr/>
        <p:txBody>
          <a:bodyPr/>
          <a:lstStyle/>
          <a:p>
            <a:fld id="{91AB76CF-4DE4-AB4F-B4E3-2B01F3100F3C}" type="slidenum">
              <a:rPr lang="en-VN" smtClean="0"/>
              <a:t>‹#›</a:t>
            </a:fld>
            <a:endParaRPr lang="en-VN"/>
          </a:p>
        </p:txBody>
      </p:sp>
    </p:spTree>
    <p:extLst>
      <p:ext uri="{BB962C8B-B14F-4D97-AF65-F5344CB8AC3E}">
        <p14:creationId xmlns:p14="http://schemas.microsoft.com/office/powerpoint/2010/main" val="137501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B4888-4E64-9F48-A0A6-24E2E4287DAA}"/>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B941EC57-BC5E-5346-BB3D-26D1681A80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2F2E62C3-8DA0-D544-8985-B85F924FFB80}"/>
              </a:ext>
            </a:extLst>
          </p:cNvPr>
          <p:cNvSpPr>
            <a:spLocks noGrp="1"/>
          </p:cNvSpPr>
          <p:nvPr>
            <p:ph type="dt" sz="half" idx="10"/>
          </p:nvPr>
        </p:nvSpPr>
        <p:spPr/>
        <p:txBody>
          <a:bodyPr/>
          <a:lstStyle/>
          <a:p>
            <a:fld id="{672085D6-D287-0449-A712-D149B5E47CA0}" type="datetimeFigureOut">
              <a:rPr lang="en-VN" smtClean="0"/>
              <a:t>06/15/2024</a:t>
            </a:fld>
            <a:endParaRPr lang="en-VN"/>
          </a:p>
        </p:txBody>
      </p:sp>
      <p:sp>
        <p:nvSpPr>
          <p:cNvPr id="5" name="Footer Placeholder 4">
            <a:extLst>
              <a:ext uri="{FF2B5EF4-FFF2-40B4-BE49-F238E27FC236}">
                <a16:creationId xmlns:a16="http://schemas.microsoft.com/office/drawing/2014/main" id="{DE64D56E-F196-9244-88AC-62AF9CE5A8E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2757DF8-C793-E24E-85AF-A9A03446ACE7}"/>
              </a:ext>
            </a:extLst>
          </p:cNvPr>
          <p:cNvSpPr>
            <a:spLocks noGrp="1"/>
          </p:cNvSpPr>
          <p:nvPr>
            <p:ph type="sldNum" sz="quarter" idx="12"/>
          </p:nvPr>
        </p:nvSpPr>
        <p:spPr/>
        <p:txBody>
          <a:bodyPr/>
          <a:lstStyle/>
          <a:p>
            <a:fld id="{91AB76CF-4DE4-AB4F-B4E3-2B01F3100F3C}" type="slidenum">
              <a:rPr lang="en-VN" smtClean="0"/>
              <a:t>‹#›</a:t>
            </a:fld>
            <a:endParaRPr lang="en-VN"/>
          </a:p>
        </p:txBody>
      </p:sp>
    </p:spTree>
    <p:extLst>
      <p:ext uri="{BB962C8B-B14F-4D97-AF65-F5344CB8AC3E}">
        <p14:creationId xmlns:p14="http://schemas.microsoft.com/office/powerpoint/2010/main" val="34982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84D3-1557-4C4E-8252-2B7024E9CD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3C88C37E-DA94-BC45-8F41-EF2AED50EC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5FB622-490A-BB40-A4F8-23B5C105D39B}"/>
              </a:ext>
            </a:extLst>
          </p:cNvPr>
          <p:cNvSpPr>
            <a:spLocks noGrp="1"/>
          </p:cNvSpPr>
          <p:nvPr>
            <p:ph type="dt" sz="half" idx="10"/>
          </p:nvPr>
        </p:nvSpPr>
        <p:spPr/>
        <p:txBody>
          <a:bodyPr/>
          <a:lstStyle/>
          <a:p>
            <a:fld id="{672085D6-D287-0449-A712-D149B5E47CA0}" type="datetimeFigureOut">
              <a:rPr lang="en-VN" smtClean="0"/>
              <a:t>06/15/2024</a:t>
            </a:fld>
            <a:endParaRPr lang="en-VN"/>
          </a:p>
        </p:txBody>
      </p:sp>
      <p:sp>
        <p:nvSpPr>
          <p:cNvPr id="5" name="Footer Placeholder 4">
            <a:extLst>
              <a:ext uri="{FF2B5EF4-FFF2-40B4-BE49-F238E27FC236}">
                <a16:creationId xmlns:a16="http://schemas.microsoft.com/office/drawing/2014/main" id="{2E6C36D4-3363-4E49-90D6-E6C22A35A633}"/>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6ADCE199-6BBD-3147-8942-EC45F5AA1B8C}"/>
              </a:ext>
            </a:extLst>
          </p:cNvPr>
          <p:cNvSpPr>
            <a:spLocks noGrp="1"/>
          </p:cNvSpPr>
          <p:nvPr>
            <p:ph type="sldNum" sz="quarter" idx="12"/>
          </p:nvPr>
        </p:nvSpPr>
        <p:spPr/>
        <p:txBody>
          <a:bodyPr/>
          <a:lstStyle/>
          <a:p>
            <a:fld id="{91AB76CF-4DE4-AB4F-B4E3-2B01F3100F3C}" type="slidenum">
              <a:rPr lang="en-VN" smtClean="0"/>
              <a:t>‹#›</a:t>
            </a:fld>
            <a:endParaRPr lang="en-VN"/>
          </a:p>
        </p:txBody>
      </p:sp>
    </p:spTree>
    <p:extLst>
      <p:ext uri="{BB962C8B-B14F-4D97-AF65-F5344CB8AC3E}">
        <p14:creationId xmlns:p14="http://schemas.microsoft.com/office/powerpoint/2010/main" val="310495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0B211-1B97-6F41-BBFC-D2340A102E9A}"/>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571E3FD5-492C-E14B-9831-54C6FFB72B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21C3F7C7-892E-F648-A917-10EA576B53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63580DAD-7207-0040-A04F-3576F1DF80E2}"/>
              </a:ext>
            </a:extLst>
          </p:cNvPr>
          <p:cNvSpPr>
            <a:spLocks noGrp="1"/>
          </p:cNvSpPr>
          <p:nvPr>
            <p:ph type="dt" sz="half" idx="10"/>
          </p:nvPr>
        </p:nvSpPr>
        <p:spPr/>
        <p:txBody>
          <a:bodyPr/>
          <a:lstStyle/>
          <a:p>
            <a:fld id="{672085D6-D287-0449-A712-D149B5E47CA0}" type="datetimeFigureOut">
              <a:rPr lang="en-VN" smtClean="0"/>
              <a:t>06/15/2024</a:t>
            </a:fld>
            <a:endParaRPr lang="en-VN"/>
          </a:p>
        </p:txBody>
      </p:sp>
      <p:sp>
        <p:nvSpPr>
          <p:cNvPr id="6" name="Footer Placeholder 5">
            <a:extLst>
              <a:ext uri="{FF2B5EF4-FFF2-40B4-BE49-F238E27FC236}">
                <a16:creationId xmlns:a16="http://schemas.microsoft.com/office/drawing/2014/main" id="{F3EF5496-F39C-F848-B933-4C493AAB69F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6D232FCB-783C-0149-9CE1-B588676CA28C}"/>
              </a:ext>
            </a:extLst>
          </p:cNvPr>
          <p:cNvSpPr>
            <a:spLocks noGrp="1"/>
          </p:cNvSpPr>
          <p:nvPr>
            <p:ph type="sldNum" sz="quarter" idx="12"/>
          </p:nvPr>
        </p:nvSpPr>
        <p:spPr/>
        <p:txBody>
          <a:bodyPr/>
          <a:lstStyle/>
          <a:p>
            <a:fld id="{91AB76CF-4DE4-AB4F-B4E3-2B01F3100F3C}" type="slidenum">
              <a:rPr lang="en-VN" smtClean="0"/>
              <a:t>‹#›</a:t>
            </a:fld>
            <a:endParaRPr lang="en-VN"/>
          </a:p>
        </p:txBody>
      </p:sp>
    </p:spTree>
    <p:extLst>
      <p:ext uri="{BB962C8B-B14F-4D97-AF65-F5344CB8AC3E}">
        <p14:creationId xmlns:p14="http://schemas.microsoft.com/office/powerpoint/2010/main" val="319504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D661-799E-004C-A659-3D37E17C30E4}"/>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580098E7-6F10-514D-A10C-47B2B93890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3BC1DA-AD7B-E74E-ACBD-69F4EBCA53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ED93DD63-7759-E846-B376-1FCD22665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613997-CB4D-0A44-AA53-121666DAD1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6C3714BC-A427-FF45-A089-CE9A89D500C3}"/>
              </a:ext>
            </a:extLst>
          </p:cNvPr>
          <p:cNvSpPr>
            <a:spLocks noGrp="1"/>
          </p:cNvSpPr>
          <p:nvPr>
            <p:ph type="dt" sz="half" idx="10"/>
          </p:nvPr>
        </p:nvSpPr>
        <p:spPr/>
        <p:txBody>
          <a:bodyPr/>
          <a:lstStyle/>
          <a:p>
            <a:fld id="{672085D6-D287-0449-A712-D149B5E47CA0}" type="datetimeFigureOut">
              <a:rPr lang="en-VN" smtClean="0"/>
              <a:t>06/15/2024</a:t>
            </a:fld>
            <a:endParaRPr lang="en-VN"/>
          </a:p>
        </p:txBody>
      </p:sp>
      <p:sp>
        <p:nvSpPr>
          <p:cNvPr id="8" name="Footer Placeholder 7">
            <a:extLst>
              <a:ext uri="{FF2B5EF4-FFF2-40B4-BE49-F238E27FC236}">
                <a16:creationId xmlns:a16="http://schemas.microsoft.com/office/drawing/2014/main" id="{A284F752-5183-EE4F-9778-1B608B11A0B9}"/>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830E1DC7-8919-8246-B064-8931B316B5F1}"/>
              </a:ext>
            </a:extLst>
          </p:cNvPr>
          <p:cNvSpPr>
            <a:spLocks noGrp="1"/>
          </p:cNvSpPr>
          <p:nvPr>
            <p:ph type="sldNum" sz="quarter" idx="12"/>
          </p:nvPr>
        </p:nvSpPr>
        <p:spPr/>
        <p:txBody>
          <a:bodyPr/>
          <a:lstStyle/>
          <a:p>
            <a:fld id="{91AB76CF-4DE4-AB4F-B4E3-2B01F3100F3C}" type="slidenum">
              <a:rPr lang="en-VN" smtClean="0"/>
              <a:t>‹#›</a:t>
            </a:fld>
            <a:endParaRPr lang="en-VN"/>
          </a:p>
        </p:txBody>
      </p:sp>
    </p:spTree>
    <p:extLst>
      <p:ext uri="{BB962C8B-B14F-4D97-AF65-F5344CB8AC3E}">
        <p14:creationId xmlns:p14="http://schemas.microsoft.com/office/powerpoint/2010/main" val="6209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0F4DE-C973-E34D-AB16-8277169A03CA}"/>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9715FABF-EE15-D246-A27F-2A76B4761B87}"/>
              </a:ext>
            </a:extLst>
          </p:cNvPr>
          <p:cNvSpPr>
            <a:spLocks noGrp="1"/>
          </p:cNvSpPr>
          <p:nvPr>
            <p:ph type="dt" sz="half" idx="10"/>
          </p:nvPr>
        </p:nvSpPr>
        <p:spPr/>
        <p:txBody>
          <a:bodyPr/>
          <a:lstStyle/>
          <a:p>
            <a:fld id="{672085D6-D287-0449-A712-D149B5E47CA0}" type="datetimeFigureOut">
              <a:rPr lang="en-VN" smtClean="0"/>
              <a:t>06/15/2024</a:t>
            </a:fld>
            <a:endParaRPr lang="en-VN"/>
          </a:p>
        </p:txBody>
      </p:sp>
      <p:sp>
        <p:nvSpPr>
          <p:cNvPr id="4" name="Footer Placeholder 3">
            <a:extLst>
              <a:ext uri="{FF2B5EF4-FFF2-40B4-BE49-F238E27FC236}">
                <a16:creationId xmlns:a16="http://schemas.microsoft.com/office/drawing/2014/main" id="{5F87527E-9794-C34A-9DD4-AB865577790E}"/>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F1E228F7-F642-E348-9306-DC3BF9CE6419}"/>
              </a:ext>
            </a:extLst>
          </p:cNvPr>
          <p:cNvSpPr>
            <a:spLocks noGrp="1"/>
          </p:cNvSpPr>
          <p:nvPr>
            <p:ph type="sldNum" sz="quarter" idx="12"/>
          </p:nvPr>
        </p:nvSpPr>
        <p:spPr/>
        <p:txBody>
          <a:bodyPr/>
          <a:lstStyle/>
          <a:p>
            <a:fld id="{91AB76CF-4DE4-AB4F-B4E3-2B01F3100F3C}" type="slidenum">
              <a:rPr lang="en-VN" smtClean="0"/>
              <a:t>‹#›</a:t>
            </a:fld>
            <a:endParaRPr lang="en-VN"/>
          </a:p>
        </p:txBody>
      </p:sp>
    </p:spTree>
    <p:extLst>
      <p:ext uri="{BB962C8B-B14F-4D97-AF65-F5344CB8AC3E}">
        <p14:creationId xmlns:p14="http://schemas.microsoft.com/office/powerpoint/2010/main" val="372147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FE9399-7441-334C-BDBA-62C0BD8AAD1F}"/>
              </a:ext>
            </a:extLst>
          </p:cNvPr>
          <p:cNvSpPr>
            <a:spLocks noGrp="1"/>
          </p:cNvSpPr>
          <p:nvPr>
            <p:ph type="dt" sz="half" idx="10"/>
          </p:nvPr>
        </p:nvSpPr>
        <p:spPr/>
        <p:txBody>
          <a:bodyPr/>
          <a:lstStyle/>
          <a:p>
            <a:fld id="{672085D6-D287-0449-A712-D149B5E47CA0}" type="datetimeFigureOut">
              <a:rPr lang="en-VN" smtClean="0"/>
              <a:t>06/15/2024</a:t>
            </a:fld>
            <a:endParaRPr lang="en-VN"/>
          </a:p>
        </p:txBody>
      </p:sp>
      <p:sp>
        <p:nvSpPr>
          <p:cNvPr id="3" name="Footer Placeholder 2">
            <a:extLst>
              <a:ext uri="{FF2B5EF4-FFF2-40B4-BE49-F238E27FC236}">
                <a16:creationId xmlns:a16="http://schemas.microsoft.com/office/drawing/2014/main" id="{6F20C8CA-4898-A64A-90EF-6ABE4EF24A06}"/>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07F45A24-5D93-C245-B2D4-FF9F6F936D9B}"/>
              </a:ext>
            </a:extLst>
          </p:cNvPr>
          <p:cNvSpPr>
            <a:spLocks noGrp="1"/>
          </p:cNvSpPr>
          <p:nvPr>
            <p:ph type="sldNum" sz="quarter" idx="12"/>
          </p:nvPr>
        </p:nvSpPr>
        <p:spPr/>
        <p:txBody>
          <a:bodyPr/>
          <a:lstStyle/>
          <a:p>
            <a:fld id="{91AB76CF-4DE4-AB4F-B4E3-2B01F3100F3C}" type="slidenum">
              <a:rPr lang="en-VN" smtClean="0"/>
              <a:t>‹#›</a:t>
            </a:fld>
            <a:endParaRPr lang="en-VN"/>
          </a:p>
        </p:txBody>
      </p:sp>
    </p:spTree>
    <p:extLst>
      <p:ext uri="{BB962C8B-B14F-4D97-AF65-F5344CB8AC3E}">
        <p14:creationId xmlns:p14="http://schemas.microsoft.com/office/powerpoint/2010/main" val="423019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D6D4-3AC8-4441-944B-2795381C9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E250063D-F3FA-6F4C-B06B-DABB17DCB5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2FB9AB21-166A-9241-B0FD-7647BB406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794653-472C-A140-99E6-F47BE6FB3170}"/>
              </a:ext>
            </a:extLst>
          </p:cNvPr>
          <p:cNvSpPr>
            <a:spLocks noGrp="1"/>
          </p:cNvSpPr>
          <p:nvPr>
            <p:ph type="dt" sz="half" idx="10"/>
          </p:nvPr>
        </p:nvSpPr>
        <p:spPr/>
        <p:txBody>
          <a:bodyPr/>
          <a:lstStyle/>
          <a:p>
            <a:fld id="{672085D6-D287-0449-A712-D149B5E47CA0}" type="datetimeFigureOut">
              <a:rPr lang="en-VN" smtClean="0"/>
              <a:t>06/15/2024</a:t>
            </a:fld>
            <a:endParaRPr lang="en-VN"/>
          </a:p>
        </p:txBody>
      </p:sp>
      <p:sp>
        <p:nvSpPr>
          <p:cNvPr id="6" name="Footer Placeholder 5">
            <a:extLst>
              <a:ext uri="{FF2B5EF4-FFF2-40B4-BE49-F238E27FC236}">
                <a16:creationId xmlns:a16="http://schemas.microsoft.com/office/drawing/2014/main" id="{24D7020F-29FD-0241-AC5E-362D61B8EAFE}"/>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99D52EB6-7126-7743-8373-226B2308AA80}"/>
              </a:ext>
            </a:extLst>
          </p:cNvPr>
          <p:cNvSpPr>
            <a:spLocks noGrp="1"/>
          </p:cNvSpPr>
          <p:nvPr>
            <p:ph type="sldNum" sz="quarter" idx="12"/>
          </p:nvPr>
        </p:nvSpPr>
        <p:spPr/>
        <p:txBody>
          <a:bodyPr/>
          <a:lstStyle/>
          <a:p>
            <a:fld id="{91AB76CF-4DE4-AB4F-B4E3-2B01F3100F3C}" type="slidenum">
              <a:rPr lang="en-VN" smtClean="0"/>
              <a:t>‹#›</a:t>
            </a:fld>
            <a:endParaRPr lang="en-VN"/>
          </a:p>
        </p:txBody>
      </p:sp>
    </p:spTree>
    <p:extLst>
      <p:ext uri="{BB962C8B-B14F-4D97-AF65-F5344CB8AC3E}">
        <p14:creationId xmlns:p14="http://schemas.microsoft.com/office/powerpoint/2010/main" val="78068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3BC8-7A6B-5946-8C9A-BD4A7D12C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C8459869-BE67-DA47-AA6A-40332C1DDB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B40BE8E2-C75E-D04A-AE39-169235E9D1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7AB84E-19E6-6340-8A07-F8D3A831F5D5}"/>
              </a:ext>
            </a:extLst>
          </p:cNvPr>
          <p:cNvSpPr>
            <a:spLocks noGrp="1"/>
          </p:cNvSpPr>
          <p:nvPr>
            <p:ph type="dt" sz="half" idx="10"/>
          </p:nvPr>
        </p:nvSpPr>
        <p:spPr/>
        <p:txBody>
          <a:bodyPr/>
          <a:lstStyle/>
          <a:p>
            <a:fld id="{672085D6-D287-0449-A712-D149B5E47CA0}" type="datetimeFigureOut">
              <a:rPr lang="en-VN" smtClean="0"/>
              <a:t>06/15/2024</a:t>
            </a:fld>
            <a:endParaRPr lang="en-VN"/>
          </a:p>
        </p:txBody>
      </p:sp>
      <p:sp>
        <p:nvSpPr>
          <p:cNvPr id="6" name="Footer Placeholder 5">
            <a:extLst>
              <a:ext uri="{FF2B5EF4-FFF2-40B4-BE49-F238E27FC236}">
                <a16:creationId xmlns:a16="http://schemas.microsoft.com/office/drawing/2014/main" id="{4BD976C7-ADF6-CB43-8145-287CE65DCD4F}"/>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EA0ADE97-4188-0642-A79B-658A394E50A6}"/>
              </a:ext>
            </a:extLst>
          </p:cNvPr>
          <p:cNvSpPr>
            <a:spLocks noGrp="1"/>
          </p:cNvSpPr>
          <p:nvPr>
            <p:ph type="sldNum" sz="quarter" idx="12"/>
          </p:nvPr>
        </p:nvSpPr>
        <p:spPr/>
        <p:txBody>
          <a:bodyPr/>
          <a:lstStyle/>
          <a:p>
            <a:fld id="{91AB76CF-4DE4-AB4F-B4E3-2B01F3100F3C}" type="slidenum">
              <a:rPr lang="en-VN" smtClean="0"/>
              <a:t>‹#›</a:t>
            </a:fld>
            <a:endParaRPr lang="en-VN"/>
          </a:p>
        </p:txBody>
      </p:sp>
    </p:spTree>
    <p:extLst>
      <p:ext uri="{BB962C8B-B14F-4D97-AF65-F5344CB8AC3E}">
        <p14:creationId xmlns:p14="http://schemas.microsoft.com/office/powerpoint/2010/main" val="203897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B6E440-3809-6843-9FD4-069CB78C36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23A52DF2-1DDC-B24E-B011-076015D48B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1804ABD1-17A6-FC4E-AA5C-8EFBFF57D9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085D6-D287-0449-A712-D149B5E47CA0}" type="datetimeFigureOut">
              <a:rPr lang="en-VN" smtClean="0"/>
              <a:t>06/15/2024</a:t>
            </a:fld>
            <a:endParaRPr lang="en-VN"/>
          </a:p>
        </p:txBody>
      </p:sp>
      <p:sp>
        <p:nvSpPr>
          <p:cNvPr id="5" name="Footer Placeholder 4">
            <a:extLst>
              <a:ext uri="{FF2B5EF4-FFF2-40B4-BE49-F238E27FC236}">
                <a16:creationId xmlns:a16="http://schemas.microsoft.com/office/drawing/2014/main" id="{572F594A-BB56-804A-9511-867AE4478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F3D4E06D-FFFC-0A44-B9F2-DC2D5264F4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B76CF-4DE4-AB4F-B4E3-2B01F3100F3C}" type="slidenum">
              <a:rPr lang="en-VN" smtClean="0"/>
              <a:t>‹#›</a:t>
            </a:fld>
            <a:endParaRPr lang="en-VN"/>
          </a:p>
        </p:txBody>
      </p:sp>
    </p:spTree>
    <p:extLst>
      <p:ext uri="{BB962C8B-B14F-4D97-AF65-F5344CB8AC3E}">
        <p14:creationId xmlns:p14="http://schemas.microsoft.com/office/powerpoint/2010/main" val="528273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jpeg"/><Relationship Id="rId5" Type="http://schemas.microsoft.com/office/2007/relationships/hdphoto" Target="../media/hdphoto2.wdp"/><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7.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ocean floor&#10;&#10;Description automatically generated">
            <a:extLst>
              <a:ext uri="{FF2B5EF4-FFF2-40B4-BE49-F238E27FC236}">
                <a16:creationId xmlns:a16="http://schemas.microsoft.com/office/drawing/2014/main" id="{62BECB3C-89B0-F34B-B6DB-804BA5E8062F}"/>
              </a:ext>
            </a:extLst>
          </p:cNvPr>
          <p:cNvPicPr>
            <a:picLocks noChangeAspect="1"/>
          </p:cNvPicPr>
          <p:nvPr/>
        </p:nvPicPr>
        <p:blipFill rotWithShape="1">
          <a:blip r:embed="rId3">
            <a:extLst>
              <a:ext uri="{28A0092B-C50C-407E-A947-70E740481C1C}">
                <a14:useLocalDpi xmlns:a14="http://schemas.microsoft.com/office/drawing/2010/main" val="0"/>
              </a:ext>
            </a:extLst>
          </a:blip>
          <a:srcRect t="19"/>
          <a:stretch/>
        </p:blipFill>
        <p:spPr>
          <a:xfrm>
            <a:off x="-109037" y="-460113"/>
            <a:ext cx="12191980" cy="6856718"/>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228" y="117717"/>
            <a:ext cx="11166843" cy="5352573"/>
          </a:xfrm>
          <a:prstGeom prst="rect">
            <a:avLst/>
          </a:prstGeom>
        </p:spPr>
        <p:style>
          <a:lnRef idx="2">
            <a:schemeClr val="accent1"/>
          </a:lnRef>
          <a:fillRef idx="1">
            <a:schemeClr val="lt1"/>
          </a:fillRef>
          <a:effectRef idx="0">
            <a:schemeClr val="accent1"/>
          </a:effectRef>
          <a:fontRef idx="minor">
            <a:schemeClr val="dk1"/>
          </a:fontRef>
        </p:style>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401" y="117717"/>
            <a:ext cx="1560921" cy="1560921"/>
          </a:xfrm>
          <a:prstGeom prst="rect">
            <a:avLst/>
          </a:prstGeom>
        </p:spPr>
      </p:pic>
      <p:sp>
        <p:nvSpPr>
          <p:cNvPr id="10" name="文本框 9"/>
          <p:cNvSpPr txBox="1"/>
          <p:nvPr/>
        </p:nvSpPr>
        <p:spPr>
          <a:xfrm>
            <a:off x="1539742" y="852161"/>
            <a:ext cx="9274292" cy="1200329"/>
          </a:xfrm>
          <a:prstGeom prst="rect">
            <a:avLst/>
          </a:prstGeom>
          <a:noFill/>
        </p:spPr>
        <p:txBody>
          <a:bodyPr wrap="square" rtlCol="0">
            <a:spAutoFit/>
          </a:bodyPr>
          <a:lstStyle/>
          <a:p>
            <a:pPr algn="ctr"/>
            <a:r>
              <a:rPr lang="en-US" altLang="zh-CN" sz="7200" b="1" dirty="0" smtClean="0">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BÀI GIẢNG ĐIỆN TỬ</a:t>
            </a:r>
            <a:endParaRPr lang="zh-CN" altLang="en-US" sz="7200" b="1" dirty="0">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Rectangle 14">
            <a:extLst>
              <a:ext uri="{FF2B5EF4-FFF2-40B4-BE49-F238E27FC236}">
                <a16:creationId xmlns:a16="http://schemas.microsoft.com/office/drawing/2014/main" id="{60FA9C18-5888-1D42-A0B5-06DFF25A409B}"/>
              </a:ext>
            </a:extLst>
          </p:cNvPr>
          <p:cNvSpPr/>
          <p:nvPr/>
        </p:nvSpPr>
        <p:spPr>
          <a:xfrm>
            <a:off x="3233737" y="-1826705"/>
            <a:ext cx="6096000" cy="646331"/>
          </a:xfrm>
          <a:prstGeom prst="rect">
            <a:avLst/>
          </a:prstGeom>
          <a:solidFill>
            <a:schemeClr val="bg1"/>
          </a:solidFill>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
        <p:nvSpPr>
          <p:cNvPr id="20" name="Title 1">
            <a:extLst>
              <a:ext uri="{FF2B5EF4-FFF2-40B4-BE49-F238E27FC236}">
                <a16:creationId xmlns:a16="http://schemas.microsoft.com/office/drawing/2014/main" id="{45206DCE-6FC5-4864-80F5-15BA18E09D6D}"/>
              </a:ext>
            </a:extLst>
          </p:cNvPr>
          <p:cNvSpPr>
            <a:spLocks noGrp="1"/>
          </p:cNvSpPr>
          <p:nvPr>
            <p:ph type="title"/>
          </p:nvPr>
        </p:nvSpPr>
        <p:spPr>
          <a:xfrm>
            <a:off x="838200" y="1127126"/>
            <a:ext cx="7678271" cy="1325563"/>
          </a:xfrm>
        </p:spPr>
        <p:txBody>
          <a:bodyPr>
            <a:normAutofit fontScale="90000"/>
          </a:bodyPr>
          <a:lstStyle/>
          <a:p>
            <a:pPr algn="ctr"/>
            <a:r>
              <a:rPr lang="en-US" sz="4400" b="1" dirty="0" smtClean="0">
                <a:solidFill>
                  <a:srgbClr val="FF0000"/>
                </a:solidFill>
                <a:effectLst/>
                <a:latin typeface="Times New Roman" panose="02020603050405020304" pitchFamily="18" charset="0"/>
                <a:ea typeface="Calibri" panose="020F0502020204030204" pitchFamily="34" charset="0"/>
              </a:rPr>
              <a:t/>
            </a:r>
            <a:br>
              <a:rPr lang="en-US" sz="4400" b="1" dirty="0" smtClean="0">
                <a:solidFill>
                  <a:srgbClr val="FF0000"/>
                </a:solidFill>
                <a:effectLst/>
                <a:latin typeface="Times New Roman" panose="02020603050405020304" pitchFamily="18" charset="0"/>
                <a:ea typeface="Calibri" panose="020F0502020204030204" pitchFamily="34" charset="0"/>
              </a:rPr>
            </a:br>
            <a:r>
              <a:rPr lang="en-US" b="1" dirty="0">
                <a:solidFill>
                  <a:srgbClr val="FF0000"/>
                </a:solidFill>
                <a:latin typeface="Times New Roman" panose="02020603050405020304" pitchFamily="18" charset="0"/>
                <a:ea typeface="Calibri" panose="020F0502020204030204" pitchFamily="34" charset="0"/>
              </a:rPr>
              <a:t/>
            </a:r>
            <a:br>
              <a:rPr lang="en-US" b="1" dirty="0">
                <a:solidFill>
                  <a:srgbClr val="FF0000"/>
                </a:solidFill>
                <a:latin typeface="Times New Roman" panose="02020603050405020304" pitchFamily="18" charset="0"/>
                <a:ea typeface="Calibri" panose="020F0502020204030204" pitchFamily="34" charset="0"/>
              </a:rPr>
            </a:br>
            <a:r>
              <a:rPr lang="en-US" b="1" dirty="0" smtClean="0">
                <a:solidFill>
                  <a:srgbClr val="FF0000"/>
                </a:solidFill>
                <a:latin typeface="Times New Roman" panose="02020603050405020304" pitchFamily="18" charset="0"/>
                <a:ea typeface="Calibri" panose="020F0502020204030204" pitchFamily="34" charset="0"/>
              </a:rPr>
              <a:t/>
            </a:r>
            <a:br>
              <a:rPr lang="en-US" b="1" dirty="0" smtClean="0">
                <a:solidFill>
                  <a:srgbClr val="FF0000"/>
                </a:solidFill>
                <a:latin typeface="Times New Roman" panose="02020603050405020304" pitchFamily="18" charset="0"/>
                <a:ea typeface="Calibri" panose="020F0502020204030204" pitchFamily="34" charset="0"/>
              </a:rPr>
            </a:br>
            <a:r>
              <a:rPr lang="en-US" b="1" dirty="0">
                <a:solidFill>
                  <a:srgbClr val="FF0000"/>
                </a:solidFill>
                <a:latin typeface="Times New Roman" panose="02020603050405020304" pitchFamily="18" charset="0"/>
                <a:ea typeface="Calibri" panose="020F0502020204030204" pitchFamily="34" charset="0"/>
              </a:rPr>
              <a:t/>
            </a:r>
            <a:br>
              <a:rPr lang="en-US" b="1" dirty="0">
                <a:solidFill>
                  <a:srgbClr val="FF0000"/>
                </a:solidFill>
                <a:latin typeface="Times New Roman" panose="02020603050405020304" pitchFamily="18" charset="0"/>
                <a:ea typeface="Calibri" panose="020F0502020204030204" pitchFamily="34" charset="0"/>
              </a:rPr>
            </a:br>
            <a:r>
              <a:rPr lang="en-US" b="1" dirty="0" smtClean="0">
                <a:solidFill>
                  <a:srgbClr val="FF0000"/>
                </a:solidFill>
                <a:latin typeface="Times New Roman" panose="02020603050405020304" pitchFamily="18" charset="0"/>
                <a:ea typeface="Calibri" panose="020F0502020204030204" pitchFamily="34" charset="0"/>
              </a:rPr>
              <a:t/>
            </a:r>
            <a:br>
              <a:rPr lang="en-US" b="1" dirty="0" smtClean="0">
                <a:solidFill>
                  <a:srgbClr val="FF0000"/>
                </a:solidFill>
                <a:latin typeface="Times New Roman" panose="02020603050405020304" pitchFamily="18" charset="0"/>
                <a:ea typeface="Calibri" panose="020F0502020204030204" pitchFamily="34" charset="0"/>
              </a:rPr>
            </a:br>
            <a:r>
              <a:rPr lang="en-US" b="1" dirty="0">
                <a:solidFill>
                  <a:srgbClr val="FF0000"/>
                </a:solidFill>
                <a:latin typeface="Times New Roman" panose="02020603050405020304" pitchFamily="18" charset="0"/>
                <a:ea typeface="Calibri" panose="020F0502020204030204" pitchFamily="34" charset="0"/>
              </a:rPr>
              <a:t/>
            </a:r>
            <a:br>
              <a:rPr lang="en-US" b="1" dirty="0">
                <a:solidFill>
                  <a:srgbClr val="FF0000"/>
                </a:solidFill>
                <a:latin typeface="Times New Roman" panose="02020603050405020304" pitchFamily="18" charset="0"/>
                <a:ea typeface="Calibri" panose="020F0502020204030204" pitchFamily="34" charset="0"/>
              </a:rPr>
            </a:br>
            <a:r>
              <a:rPr lang="en-US" b="1" dirty="0" smtClean="0">
                <a:solidFill>
                  <a:srgbClr val="FF0000"/>
                </a:solidFill>
                <a:latin typeface="Times New Roman" panose="02020603050405020304" pitchFamily="18" charset="0"/>
                <a:ea typeface="Calibri" panose="020F0502020204030204" pitchFamily="34" charset="0"/>
              </a:rPr>
              <a:t>NGỮ VĂN 6</a:t>
            </a:r>
            <a:br>
              <a:rPr lang="en-US" b="1" dirty="0" smtClean="0">
                <a:solidFill>
                  <a:srgbClr val="FF0000"/>
                </a:solidFill>
                <a:latin typeface="Times New Roman" panose="02020603050405020304" pitchFamily="18" charset="0"/>
                <a:ea typeface="Calibri" panose="020F0502020204030204" pitchFamily="34" charset="0"/>
              </a:rPr>
            </a:br>
            <a:r>
              <a:rPr lang="en-US" b="1" dirty="0" smtClean="0">
                <a:solidFill>
                  <a:srgbClr val="FF0000"/>
                </a:solidFill>
                <a:latin typeface="Times New Roman" panose="02020603050405020304" pitchFamily="18" charset="0"/>
                <a:ea typeface="Calibri" panose="020F0502020204030204" pitchFamily="34" charset="0"/>
              </a:rPr>
              <a:t/>
            </a:r>
            <a:br>
              <a:rPr lang="en-US" b="1" dirty="0" smtClean="0">
                <a:solidFill>
                  <a:srgbClr val="FF0000"/>
                </a:solidFill>
                <a:latin typeface="Times New Roman" panose="02020603050405020304" pitchFamily="18" charset="0"/>
                <a:ea typeface="Calibri" panose="020F0502020204030204" pitchFamily="34" charset="0"/>
              </a:rPr>
            </a:br>
            <a:r>
              <a:rPr lang="en-US" b="1" dirty="0" err="1" smtClean="0">
                <a:solidFill>
                  <a:srgbClr val="FF0000"/>
                </a:solidFill>
                <a:latin typeface="Times New Roman" panose="02020603050405020304" pitchFamily="18" charset="0"/>
                <a:ea typeface="Calibri" panose="020F0502020204030204" pitchFamily="34" charset="0"/>
              </a:rPr>
              <a:t>Cô</a:t>
            </a:r>
            <a:r>
              <a:rPr lang="en-US" b="1" dirty="0" smtClean="0">
                <a:solidFill>
                  <a:srgbClr val="FF0000"/>
                </a:solidFill>
                <a:latin typeface="Times New Roman" panose="02020603050405020304" pitchFamily="18" charset="0"/>
                <a:ea typeface="Calibri" panose="020F0502020204030204" pitchFamily="34" charset="0"/>
              </a:rPr>
              <a:t>: </a:t>
            </a:r>
            <a:r>
              <a:rPr lang="en-US" b="1" dirty="0" err="1" smtClean="0">
                <a:solidFill>
                  <a:srgbClr val="FF0000"/>
                </a:solidFill>
                <a:latin typeface="Times New Roman" panose="02020603050405020304" pitchFamily="18" charset="0"/>
                <a:ea typeface="Calibri" panose="020F0502020204030204" pitchFamily="34" charset="0"/>
              </a:rPr>
              <a:t>Trần</a:t>
            </a:r>
            <a:r>
              <a:rPr lang="en-US" b="1" dirty="0" smtClean="0">
                <a:solidFill>
                  <a:srgbClr val="FF0000"/>
                </a:solidFill>
                <a:latin typeface="Times New Roman" panose="02020603050405020304" pitchFamily="18" charset="0"/>
                <a:ea typeface="Calibri" panose="020F0502020204030204" pitchFamily="34" charset="0"/>
              </a:rPr>
              <a:t> </a:t>
            </a:r>
            <a:r>
              <a:rPr lang="en-US" b="1" dirty="0" err="1" smtClean="0">
                <a:solidFill>
                  <a:srgbClr val="FF0000"/>
                </a:solidFill>
                <a:latin typeface="Times New Roman" panose="02020603050405020304" pitchFamily="18" charset="0"/>
                <a:ea typeface="Calibri" panose="020F0502020204030204" pitchFamily="34" charset="0"/>
              </a:rPr>
              <a:t>Giang</a:t>
            </a:r>
            <a:endParaRPr lang="en-US" dirty="0">
              <a:solidFill>
                <a:srgbClr val="FF0000"/>
              </a:solidFill>
            </a:endParaRPr>
          </a:p>
        </p:txBody>
      </p:sp>
    </p:spTree>
    <p:extLst>
      <p:ext uri="{BB962C8B-B14F-4D97-AF65-F5344CB8AC3E}">
        <p14:creationId xmlns:p14="http://schemas.microsoft.com/office/powerpoint/2010/main" val="68364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445648"/>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446648"/>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0" presetClass="entr" presetSubtype="0" decel="100000" fill="hold" grpId="0" nodeType="withEffect">
                                  <p:stCondLst>
                                    <p:cond delay="50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strVal val="#ppt_w+.3"/>
                                          </p:val>
                                        </p:tav>
                                        <p:tav tm="100000">
                                          <p:val>
                                            <p:strVal val="#ppt_w"/>
                                          </p:val>
                                        </p:tav>
                                      </p:tavLst>
                                    </p:anim>
                                    <p:anim calcmode="lin" valueType="num">
                                      <p:cBhvr>
                                        <p:cTn id="19" dur="1000" fill="hold"/>
                                        <p:tgtEl>
                                          <p:spTgt spid="10"/>
                                        </p:tgtEl>
                                        <p:attrNameLst>
                                          <p:attrName>ppt_h</p:attrName>
                                        </p:attrNameLst>
                                      </p:cBhvr>
                                      <p:tavLst>
                                        <p:tav tm="0">
                                          <p:val>
                                            <p:strVal val="#ppt_h"/>
                                          </p:val>
                                        </p:tav>
                                        <p:tav tm="100000">
                                          <p:val>
                                            <p:strVal val="#ppt_h"/>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06DCE-6FC5-4864-80F5-15BA18E09D6D}"/>
              </a:ext>
            </a:extLst>
          </p:cNvPr>
          <p:cNvSpPr>
            <a:spLocks noGrp="1"/>
          </p:cNvSpPr>
          <p:nvPr>
            <p:ph type="title"/>
          </p:nvPr>
        </p:nvSpPr>
        <p:spPr>
          <a:xfrm>
            <a:off x="838200" y="1127126"/>
            <a:ext cx="7678271" cy="1325563"/>
          </a:xfrm>
        </p:spPr>
        <p:txBody>
          <a:bodyPr/>
          <a:lstStyle/>
          <a:p>
            <a:pPr algn="ctr"/>
            <a:r>
              <a:rPr lang="en-US" sz="4400" b="1" dirty="0">
                <a:solidFill>
                  <a:srgbClr val="FF0000"/>
                </a:solidFill>
                <a:effectLst/>
                <a:latin typeface="Times New Roman" panose="02020603050405020304" pitchFamily="18" charset="0"/>
                <a:ea typeface="Calibri" panose="020F0502020204030204" pitchFamily="34" charset="0"/>
              </a:rPr>
              <a:t>HƯỚNG DẪN CÁCH ĐỌC</a:t>
            </a:r>
            <a:r>
              <a:rPr lang="en-US" sz="4400" dirty="0">
                <a:solidFill>
                  <a:srgbClr val="FF0000"/>
                </a:solidFill>
                <a:effectLst/>
                <a:latin typeface="Times New Roman" panose="02020603050405020304" pitchFamily="18" charset="0"/>
                <a:ea typeface="Calibri" panose="020F0502020204030204" pitchFamily="34" charset="0"/>
              </a:rPr>
              <a:t> </a:t>
            </a:r>
            <a:endParaRPr lang="en-US" dirty="0">
              <a:solidFill>
                <a:srgbClr val="FF0000"/>
              </a:solidFill>
            </a:endParaRPr>
          </a:p>
        </p:txBody>
      </p:sp>
      <p:pic>
        <p:nvPicPr>
          <p:cNvPr id="4" name="Picture 3" descr="22858PICdbgea5Gz679dY_PIC2018.png">
            <a:extLst>
              <a:ext uri="{FF2B5EF4-FFF2-40B4-BE49-F238E27FC236}">
                <a16:creationId xmlns:a16="http://schemas.microsoft.com/office/drawing/2014/main" id="{69E027AC-432C-47BF-9F8A-070635369DF7}"/>
              </a:ext>
            </a:extLst>
          </p:cNvPr>
          <p:cNvPicPr>
            <a:picLocks noChangeAspect="1"/>
          </p:cNvPicPr>
          <p:nvPr/>
        </p:nvPicPr>
        <p:blipFill>
          <a:blip r:embed="rId2" cstate="print"/>
          <a:stretch>
            <a:fillRect/>
          </a:stretch>
        </p:blipFill>
        <p:spPr>
          <a:xfrm>
            <a:off x="7436999" y="1664327"/>
            <a:ext cx="4930048" cy="4930048"/>
          </a:xfrm>
          <a:prstGeom prst="rect">
            <a:avLst/>
          </a:prstGeom>
        </p:spPr>
      </p:pic>
    </p:spTree>
    <p:extLst>
      <p:ext uri="{BB962C8B-B14F-4D97-AF65-F5344CB8AC3E}">
        <p14:creationId xmlns:p14="http://schemas.microsoft.com/office/powerpoint/2010/main" val="2769647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7CB1AB-BC47-B74C-858F-DFEBCC35E40A}"/>
              </a:ext>
            </a:extLst>
          </p:cNvPr>
          <p:cNvSpPr/>
          <p:nvPr/>
        </p:nvSpPr>
        <p:spPr>
          <a:xfrm>
            <a:off x="0" y="0"/>
            <a:ext cx="12192000" cy="6858000"/>
          </a:xfrm>
          <a:prstGeom prst="rect">
            <a:avLst/>
          </a:prstGeom>
          <a:solidFill>
            <a:srgbClr val="FE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7" name="Picture 4">
            <a:extLst>
              <a:ext uri="{FF2B5EF4-FFF2-40B4-BE49-F238E27FC236}">
                <a16:creationId xmlns:a16="http://schemas.microsoft.com/office/drawing/2014/main" id="{68810183-5029-7D47-AAB0-2E83C6AE02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78" t="7408" r="66514" b="70555"/>
          <a:stretch/>
        </p:blipFill>
        <p:spPr bwMode="auto">
          <a:xfrm>
            <a:off x="8813873" y="3429000"/>
            <a:ext cx="2712750" cy="290826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B458F12-DC79-A142-B055-C92EA635EE5F}"/>
              </a:ext>
            </a:extLst>
          </p:cNvPr>
          <p:cNvGrpSpPr/>
          <p:nvPr/>
        </p:nvGrpSpPr>
        <p:grpSpPr>
          <a:xfrm>
            <a:off x="6325416" y="3086064"/>
            <a:ext cx="2108200" cy="3251200"/>
            <a:chOff x="6794500" y="1219200"/>
            <a:chExt cx="2108200" cy="3251200"/>
          </a:xfrm>
        </p:grpSpPr>
        <p:pic>
          <p:nvPicPr>
            <p:cNvPr id="6148" name="Picture 4">
              <a:extLst>
                <a:ext uri="{FF2B5EF4-FFF2-40B4-BE49-F238E27FC236}">
                  <a16:creationId xmlns:a16="http://schemas.microsoft.com/office/drawing/2014/main" id="{B279EB3E-B066-644D-8602-7EE18189963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2100" b="52200" l="34133" r="69600">
                          <a14:foregroundMark x1="41333" y1="18300" x2="52800" y2="14300"/>
                          <a14:foregroundMark x1="52800" y1="14300" x2="53733" y2="14300"/>
                          <a14:foregroundMark x1="46000" y1="19600" x2="49733" y2="20400"/>
                          <a14:foregroundMark x1="50267" y1="20700" x2="54400" y2="23300"/>
                          <a14:foregroundMark x1="51467" y1="52000" x2="57200" y2="52200"/>
                          <a14:foregroundMark x1="34133" y1="45900" x2="38667" y2="46700"/>
                          <a14:foregroundMark x1="50800" y1="20600" x2="51733" y2="21500"/>
                        </a14:backgroundRemoval>
                      </a14:imgEffect>
                    </a14:imgLayer>
                  </a14:imgProps>
                </a:ext>
                <a:ext uri="{28A0092B-C50C-407E-A947-70E740481C1C}">
                  <a14:useLocalDpi xmlns:a14="http://schemas.microsoft.com/office/drawing/2010/main" val="0"/>
                </a:ext>
              </a:extLst>
            </a:blip>
            <a:srcRect l="32716" t="7407" r="26296" b="45185"/>
            <a:stretch/>
          </p:blipFill>
          <p:spPr bwMode="auto">
            <a:xfrm>
              <a:off x="6794500" y="1219200"/>
              <a:ext cx="21082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FEBE6B46-CF4D-1F42-A911-A857385B69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210" t="50000" r="50000" b="45185"/>
            <a:stretch/>
          </p:blipFill>
          <p:spPr bwMode="auto">
            <a:xfrm>
              <a:off x="6794500" y="4140200"/>
              <a:ext cx="863600" cy="3302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descr="A picture containing light&#10;&#10;Description automatically generated">
            <a:extLst>
              <a:ext uri="{FF2B5EF4-FFF2-40B4-BE49-F238E27FC236}">
                <a16:creationId xmlns:a16="http://schemas.microsoft.com/office/drawing/2014/main" id="{912C021E-5BDD-DD4A-85BF-1DE45F74DB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257" y="376518"/>
            <a:ext cx="4368789" cy="6633882"/>
          </a:xfrm>
          <a:prstGeom prst="rect">
            <a:avLst/>
          </a:prstGeom>
        </p:spPr>
      </p:pic>
      <p:sp>
        <p:nvSpPr>
          <p:cNvPr id="11" name="Rectangle 10">
            <a:extLst>
              <a:ext uri="{FF2B5EF4-FFF2-40B4-BE49-F238E27FC236}">
                <a16:creationId xmlns:a16="http://schemas.microsoft.com/office/drawing/2014/main" id="{407557B3-D9EA-5E43-AE0D-8E49238C010B}"/>
              </a:ext>
            </a:extLst>
          </p:cNvPr>
          <p:cNvSpPr/>
          <p:nvPr/>
        </p:nvSpPr>
        <p:spPr>
          <a:xfrm>
            <a:off x="3560135" y="902333"/>
            <a:ext cx="5071730" cy="1004057"/>
          </a:xfrm>
          <a:prstGeom prst="rect">
            <a:avLst/>
          </a:prstGeom>
        </p:spPr>
        <p:txBody>
          <a:bodyPr wrap="square">
            <a:spAutoFit/>
          </a:bodyPr>
          <a:lstStyle/>
          <a:p>
            <a:pPr algn="ctr">
              <a:lnSpc>
                <a:spcPct val="115000"/>
              </a:lnSpc>
            </a:pPr>
            <a:r>
              <a:rPr lang="vi-VN" sz="5500" b="1" dirty="0">
                <a:solidFill>
                  <a:schemeClr val="accent6">
                    <a:lumMod val="75000"/>
                  </a:schemeClr>
                </a:solidFill>
                <a:latin typeface="Times New Roman" panose="02020603050405020304" pitchFamily="18" charset="0"/>
                <a:ea typeface="Calibri" panose="020F0502020204030204" pitchFamily="34" charset="0"/>
                <a:cs typeface="Arial" panose="020B0604020202020204" pitchFamily="34" charset="0"/>
              </a:rPr>
              <a:t>ĐỌC VĂN BẢN</a:t>
            </a:r>
            <a:endParaRPr lang="en-VN" sz="5500" b="1"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152" name="Picture 8">
            <a:extLst>
              <a:ext uri="{FF2B5EF4-FFF2-40B4-BE49-F238E27FC236}">
                <a16:creationId xmlns:a16="http://schemas.microsoft.com/office/drawing/2014/main" id="{5BB9C871-01C6-A847-844A-22AC0DFF8E5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937" t="32512" r="30542" b="33013"/>
          <a:stretch/>
        </p:blipFill>
        <p:spPr bwMode="auto">
          <a:xfrm>
            <a:off x="3394375" y="2629072"/>
            <a:ext cx="2108200" cy="395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265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35FE9863-E1FD-EE40-9F48-DDFEBCB6DDBA}"/>
              </a:ext>
            </a:extLst>
          </p:cNvPr>
          <p:cNvSpPr/>
          <p:nvPr/>
        </p:nvSpPr>
        <p:spPr>
          <a:xfrm>
            <a:off x="2705352" y="315310"/>
            <a:ext cx="7111310" cy="651642"/>
          </a:xfrm>
          <a:prstGeom prst="roundRect">
            <a:avLst/>
          </a:prstGeom>
          <a:ln w="28575">
            <a:solidFill>
              <a:schemeClr val="tx2">
                <a:lumMod val="75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5" name="文本框 7">
            <a:extLst>
              <a:ext uri="{FF2B5EF4-FFF2-40B4-BE49-F238E27FC236}">
                <a16:creationId xmlns:a16="http://schemas.microsoft.com/office/drawing/2014/main" id="{B988F35B-B4F5-7A46-8781-90E3C7A66B1A}"/>
              </a:ext>
            </a:extLst>
          </p:cNvPr>
          <p:cNvSpPr txBox="1"/>
          <p:nvPr/>
        </p:nvSpPr>
        <p:spPr>
          <a:xfrm>
            <a:off x="2493009" y="341252"/>
            <a:ext cx="7831711" cy="584775"/>
          </a:xfrm>
          <a:prstGeom prst="rect">
            <a:avLst/>
          </a:prstGeom>
          <a:noFill/>
        </p:spPr>
        <p:txBody>
          <a:bodyPr wrap="square" rtlCol="0">
            <a:spAutoFit/>
          </a:bodyPr>
          <a:lstStyle/>
          <a:p>
            <a:pPr algn="ctr" defTabSz="829544">
              <a:defRPr/>
            </a:pP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Cách</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hiểu</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truyện</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đồng</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thoại</a:t>
            </a:r>
            <a:endParaRPr lang="zh-CN" altLang="en-US"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Picture 3" descr="Icon&#10;&#10;Description automatically generated">
            <a:extLst>
              <a:ext uri="{FF2B5EF4-FFF2-40B4-BE49-F238E27FC236}">
                <a16:creationId xmlns:a16="http://schemas.microsoft.com/office/drawing/2014/main" id="{4B1C3C9C-B324-A544-94D3-8362D455EFFC}"/>
              </a:ext>
            </a:extLst>
          </p:cNvPr>
          <p:cNvPicPr>
            <a:picLocks noChangeAspect="1"/>
          </p:cNvPicPr>
          <p:nvPr/>
        </p:nvPicPr>
        <p:blipFill>
          <a:blip r:embed="rId3"/>
          <a:stretch>
            <a:fillRect/>
          </a:stretch>
        </p:blipFill>
        <p:spPr>
          <a:xfrm rot="20412595">
            <a:off x="1285551" y="1646326"/>
            <a:ext cx="663498" cy="663498"/>
          </a:xfrm>
          <a:prstGeom prst="rect">
            <a:avLst/>
          </a:prstGeom>
        </p:spPr>
      </p:pic>
      <p:pic>
        <p:nvPicPr>
          <p:cNvPr id="8" name="Picture 7" descr="Icon&#10;&#10;Description automatically generated">
            <a:extLst>
              <a:ext uri="{FF2B5EF4-FFF2-40B4-BE49-F238E27FC236}">
                <a16:creationId xmlns:a16="http://schemas.microsoft.com/office/drawing/2014/main" id="{EFFCF98B-477A-094F-96CC-6128701C009D}"/>
              </a:ext>
            </a:extLst>
          </p:cNvPr>
          <p:cNvPicPr>
            <a:picLocks noChangeAspect="1"/>
          </p:cNvPicPr>
          <p:nvPr/>
        </p:nvPicPr>
        <p:blipFill>
          <a:blip r:embed="rId3"/>
          <a:stretch>
            <a:fillRect/>
          </a:stretch>
        </p:blipFill>
        <p:spPr>
          <a:xfrm rot="20412595">
            <a:off x="1285551" y="2890926"/>
            <a:ext cx="663498" cy="663498"/>
          </a:xfrm>
          <a:prstGeom prst="rect">
            <a:avLst/>
          </a:prstGeom>
        </p:spPr>
      </p:pic>
      <p:pic>
        <p:nvPicPr>
          <p:cNvPr id="10" name="Picture 9" descr="Icon&#10;&#10;Description automatically generated">
            <a:extLst>
              <a:ext uri="{FF2B5EF4-FFF2-40B4-BE49-F238E27FC236}">
                <a16:creationId xmlns:a16="http://schemas.microsoft.com/office/drawing/2014/main" id="{43F0728D-FAB6-CA4C-9539-DBB5841F774C}"/>
              </a:ext>
            </a:extLst>
          </p:cNvPr>
          <p:cNvPicPr>
            <a:picLocks noChangeAspect="1"/>
          </p:cNvPicPr>
          <p:nvPr/>
        </p:nvPicPr>
        <p:blipFill>
          <a:blip r:embed="rId3"/>
          <a:stretch>
            <a:fillRect/>
          </a:stretch>
        </p:blipFill>
        <p:spPr>
          <a:xfrm rot="20412595">
            <a:off x="1285551" y="4135526"/>
            <a:ext cx="663498" cy="663498"/>
          </a:xfrm>
          <a:prstGeom prst="rect">
            <a:avLst/>
          </a:prstGeom>
        </p:spPr>
      </p:pic>
      <p:pic>
        <p:nvPicPr>
          <p:cNvPr id="11" name="Picture 10" descr="Icon&#10;&#10;Description automatically generated">
            <a:extLst>
              <a:ext uri="{FF2B5EF4-FFF2-40B4-BE49-F238E27FC236}">
                <a16:creationId xmlns:a16="http://schemas.microsoft.com/office/drawing/2014/main" id="{664B4137-541C-4146-A699-8C9885CA3694}"/>
              </a:ext>
            </a:extLst>
          </p:cNvPr>
          <p:cNvPicPr>
            <a:picLocks noChangeAspect="1"/>
          </p:cNvPicPr>
          <p:nvPr/>
        </p:nvPicPr>
        <p:blipFill>
          <a:blip r:embed="rId3"/>
          <a:stretch>
            <a:fillRect/>
          </a:stretch>
        </p:blipFill>
        <p:spPr>
          <a:xfrm rot="20412595">
            <a:off x="1285551" y="5380126"/>
            <a:ext cx="663498" cy="663498"/>
          </a:xfrm>
          <a:prstGeom prst="rect">
            <a:avLst/>
          </a:prstGeom>
        </p:spPr>
      </p:pic>
      <p:pic>
        <p:nvPicPr>
          <p:cNvPr id="12" name="Picture 11" descr="A picture containing text, vector graphics&#10;&#10;Description automatically generated">
            <a:extLst>
              <a:ext uri="{FF2B5EF4-FFF2-40B4-BE49-F238E27FC236}">
                <a16:creationId xmlns:a16="http://schemas.microsoft.com/office/drawing/2014/main" id="{E030A7A4-B2CB-C642-B6B9-FD34CAF356B6}"/>
              </a:ext>
            </a:extLst>
          </p:cNvPr>
          <p:cNvPicPr>
            <a:picLocks noChangeAspect="1"/>
          </p:cNvPicPr>
          <p:nvPr/>
        </p:nvPicPr>
        <p:blipFill>
          <a:blip r:embed="rId4"/>
          <a:stretch>
            <a:fillRect/>
          </a:stretch>
        </p:blipFill>
        <p:spPr>
          <a:xfrm>
            <a:off x="2041777" y="-5590"/>
            <a:ext cx="1327151" cy="1298243"/>
          </a:xfrm>
          <a:prstGeom prst="rect">
            <a:avLst/>
          </a:prstGeom>
        </p:spPr>
      </p:pic>
      <p:sp>
        <p:nvSpPr>
          <p:cNvPr id="13" name="Rectangle 12">
            <a:extLst>
              <a:ext uri="{FF2B5EF4-FFF2-40B4-BE49-F238E27FC236}">
                <a16:creationId xmlns:a16="http://schemas.microsoft.com/office/drawing/2014/main" id="{B8268CF5-76C1-5448-A9ED-7EFCD893E647}"/>
              </a:ext>
            </a:extLst>
          </p:cNvPr>
          <p:cNvSpPr/>
          <p:nvPr/>
        </p:nvSpPr>
        <p:spPr>
          <a:xfrm>
            <a:off x="2041777" y="1716465"/>
            <a:ext cx="9708788" cy="523220"/>
          </a:xfrm>
          <a:prstGeom prst="rect">
            <a:avLst/>
          </a:prstGeom>
        </p:spPr>
        <p:txBody>
          <a:bodyPr wrap="square">
            <a:spAutoFit/>
          </a:bodyPr>
          <a:lstStyle/>
          <a:p>
            <a:pPr algn="just"/>
            <a:r>
              <a:rPr lang="vi-VN" sz="2800" dirty="0">
                <a:latin typeface="Times New Roman" panose="02020603050405020304" pitchFamily="18" charset="0"/>
                <a:ea typeface="Calibri" panose="020F0502020204030204" pitchFamily="34" charset="0"/>
              </a:rPr>
              <a:t>Truyện kể về những sự kiện gì? Đâu là những sự kiện chính?</a:t>
            </a:r>
            <a:endParaRPr lang="en-VN" sz="2800" dirty="0"/>
          </a:p>
        </p:txBody>
      </p:sp>
      <p:sp>
        <p:nvSpPr>
          <p:cNvPr id="14" name="Rectangle 13">
            <a:extLst>
              <a:ext uri="{FF2B5EF4-FFF2-40B4-BE49-F238E27FC236}">
                <a16:creationId xmlns:a16="http://schemas.microsoft.com/office/drawing/2014/main" id="{368225FA-6178-F943-9FD2-24CEF703EA45}"/>
              </a:ext>
            </a:extLst>
          </p:cNvPr>
          <p:cNvSpPr/>
          <p:nvPr/>
        </p:nvSpPr>
        <p:spPr>
          <a:xfrm>
            <a:off x="2041777" y="2989198"/>
            <a:ext cx="9708788" cy="523220"/>
          </a:xfrm>
          <a:prstGeom prst="rect">
            <a:avLst/>
          </a:prstGeom>
        </p:spPr>
        <p:txBody>
          <a:bodyPr wrap="square">
            <a:spAutoFit/>
          </a:bodyPr>
          <a:lstStyle/>
          <a:p>
            <a:pPr algn="just"/>
            <a:r>
              <a:rPr lang="vi-VN" sz="2800" dirty="0">
                <a:latin typeface="Times New Roman" panose="02020603050405020304" pitchFamily="18" charset="0"/>
                <a:ea typeface="Calibri" panose="020F0502020204030204" pitchFamily="34" charset="0"/>
              </a:rPr>
              <a:t>Nhân vật trong truyện là những loài vật nào? Ai là nhân vật chính?</a:t>
            </a:r>
            <a:endParaRPr lang="en-VN" sz="2800" dirty="0"/>
          </a:p>
        </p:txBody>
      </p:sp>
      <p:sp>
        <p:nvSpPr>
          <p:cNvPr id="15" name="Rectangle 14">
            <a:extLst>
              <a:ext uri="{FF2B5EF4-FFF2-40B4-BE49-F238E27FC236}">
                <a16:creationId xmlns:a16="http://schemas.microsoft.com/office/drawing/2014/main" id="{5B31CF06-DB73-A041-A6D6-AD1BD2A4D55A}"/>
              </a:ext>
            </a:extLst>
          </p:cNvPr>
          <p:cNvSpPr/>
          <p:nvPr/>
        </p:nvSpPr>
        <p:spPr>
          <a:xfrm>
            <a:off x="2041778" y="3990221"/>
            <a:ext cx="9708788" cy="954107"/>
          </a:xfrm>
          <a:prstGeom prst="rect">
            <a:avLst/>
          </a:prstGeom>
        </p:spPr>
        <p:txBody>
          <a:bodyPr wrap="square">
            <a:spAutoFit/>
          </a:bodyPr>
          <a:lstStyle/>
          <a:p>
            <a:pPr algn="just"/>
            <a:r>
              <a:rPr lang="vi-VN" sz="2800" dirty="0">
                <a:latin typeface="Times New Roman" panose="02020603050405020304" pitchFamily="18" charset="0"/>
                <a:ea typeface="Calibri" panose="020F0502020204030204" pitchFamily="34" charset="0"/>
              </a:rPr>
              <a:t>Hình dạng, tính nết của các con vật được thể hiện trong truyện vừa giống loài vật ấy, vừa giống con người ở chỗ nào?</a:t>
            </a:r>
            <a:endParaRPr lang="en-VN" sz="2800" dirty="0"/>
          </a:p>
        </p:txBody>
      </p:sp>
      <p:sp>
        <p:nvSpPr>
          <p:cNvPr id="16" name="Rectangle 15">
            <a:extLst>
              <a:ext uri="{FF2B5EF4-FFF2-40B4-BE49-F238E27FC236}">
                <a16:creationId xmlns:a16="http://schemas.microsoft.com/office/drawing/2014/main" id="{84791D1A-5C3A-9C40-A306-5067582473C7}"/>
              </a:ext>
            </a:extLst>
          </p:cNvPr>
          <p:cNvSpPr/>
          <p:nvPr/>
        </p:nvSpPr>
        <p:spPr>
          <a:xfrm>
            <a:off x="2041777" y="5234821"/>
            <a:ext cx="9708788" cy="954107"/>
          </a:xfrm>
          <a:prstGeom prst="rect">
            <a:avLst/>
          </a:prstGeom>
        </p:spPr>
        <p:txBody>
          <a:bodyPr wrap="square">
            <a:spAutoFit/>
          </a:bodyPr>
          <a:lstStyle/>
          <a:p>
            <a:pPr algn="just"/>
            <a:r>
              <a:rPr lang="vi-VN" sz="2800" dirty="0">
                <a:latin typeface="Times New Roman" panose="02020603050405020304" pitchFamily="18" charset="0"/>
                <a:ea typeface="Calibri" panose="020F0502020204030204" pitchFamily="34" charset="0"/>
              </a:rPr>
              <a:t>Truyện muốn nhắn gửi đến người đọc bài học gì? Bài học ấy có ý nghĩa với em không? Vì sao?</a:t>
            </a:r>
            <a:endParaRPr lang="en-VN" sz="2800" dirty="0"/>
          </a:p>
        </p:txBody>
      </p:sp>
    </p:spTree>
    <p:extLst>
      <p:ext uri="{BB962C8B-B14F-4D97-AF65-F5344CB8AC3E}">
        <p14:creationId xmlns:p14="http://schemas.microsoft.com/office/powerpoint/2010/main" val="55820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8327" y="469667"/>
            <a:ext cx="8278124" cy="591866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5434" y="4488737"/>
            <a:ext cx="3536477" cy="2073504"/>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066" y="465006"/>
            <a:ext cx="3655008" cy="1935512"/>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294" y="4052214"/>
            <a:ext cx="3026594" cy="2510027"/>
          </a:xfrm>
          <a:prstGeom prst="rect">
            <a:avLst/>
          </a:prstGeom>
        </p:spPr>
      </p:pic>
      <p:sp>
        <p:nvSpPr>
          <p:cNvPr id="8" name="文本框 7">
            <a:extLst>
              <a:ext uri="{FF2B5EF4-FFF2-40B4-BE49-F238E27FC236}">
                <a16:creationId xmlns:a16="http://schemas.microsoft.com/office/drawing/2014/main" id="{AE2D1232-D92F-46F2-8C65-FA0251ED8667}"/>
              </a:ext>
            </a:extLst>
          </p:cNvPr>
          <p:cNvSpPr txBox="1"/>
          <p:nvPr/>
        </p:nvSpPr>
        <p:spPr>
          <a:xfrm>
            <a:off x="2048327" y="2046231"/>
            <a:ext cx="8781038" cy="2092881"/>
          </a:xfrm>
          <a:prstGeom prst="rect">
            <a:avLst/>
          </a:prstGeom>
          <a:noFill/>
        </p:spPr>
        <p:txBody>
          <a:bodyPr wrap="square" rtlCol="0">
            <a:spAutoFit/>
          </a:bodyPr>
          <a:lstStyle/>
          <a:p>
            <a:pPr algn="ctr" defTabSz="829544">
              <a:defRPr/>
            </a:pPr>
            <a:r>
              <a:rPr lang="vi-VN"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II</a:t>
            </a:r>
            <a:r>
              <a:rPr lang="en-US"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p>
          <a:p>
            <a:pPr algn="ctr" defTabSz="829544">
              <a:defRPr/>
            </a:pPr>
            <a:r>
              <a:rPr lang="en-US"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ĐỌC HIỂU VĂN BẢN</a:t>
            </a:r>
            <a:endParaRPr lang="zh-CN" altLang="en-US"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77795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858PICdbgea5Gz679dY_PIC2018.png">
            <a:extLst>
              <a:ext uri="{FF2B5EF4-FFF2-40B4-BE49-F238E27FC236}">
                <a16:creationId xmlns:a16="http://schemas.microsoft.com/office/drawing/2014/main" id="{2900E73B-AD5D-8F4F-82A9-247157CB5644}"/>
              </a:ext>
            </a:extLst>
          </p:cNvPr>
          <p:cNvPicPr>
            <a:picLocks noChangeAspect="1"/>
          </p:cNvPicPr>
          <p:nvPr/>
        </p:nvPicPr>
        <p:blipFill>
          <a:blip r:embed="rId2" cstate="print"/>
          <a:stretch>
            <a:fillRect/>
          </a:stretch>
        </p:blipFill>
        <p:spPr>
          <a:xfrm>
            <a:off x="6096000" y="1934256"/>
            <a:ext cx="4930048" cy="4930048"/>
          </a:xfrm>
          <a:prstGeom prst="rect">
            <a:avLst/>
          </a:prstGeom>
        </p:spPr>
      </p:pic>
      <p:sp>
        <p:nvSpPr>
          <p:cNvPr id="5" name="Oval Callout 4">
            <a:extLst>
              <a:ext uri="{FF2B5EF4-FFF2-40B4-BE49-F238E27FC236}">
                <a16:creationId xmlns:a16="http://schemas.microsoft.com/office/drawing/2014/main" id="{18D6FC57-E3CC-0E46-921F-DF2B6D854AD7}"/>
              </a:ext>
            </a:extLst>
          </p:cNvPr>
          <p:cNvSpPr/>
          <p:nvPr/>
        </p:nvSpPr>
        <p:spPr>
          <a:xfrm>
            <a:off x="564777" y="1395663"/>
            <a:ext cx="6615952" cy="3484880"/>
          </a:xfrm>
          <a:prstGeom prst="wedgeEllipseCallout">
            <a:avLst>
              <a:gd name="adj1" fmla="val 60873"/>
              <a:gd name="adj2" fmla="val 24027"/>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lnSpc>
                <a:spcPct val="115000"/>
              </a:lnSpc>
            </a:pPr>
            <a:r>
              <a:rPr lang="vi-VN" sz="3200" b="1" i="1" dirty="0">
                <a:solidFill>
                  <a:srgbClr val="000000"/>
                </a:solidFill>
                <a:latin typeface="Times New Roman" panose="02020603050405020304" pitchFamily="18" charset="0"/>
                <a:ea typeface="ArialMT"/>
              </a:rPr>
              <a:t>? </a:t>
            </a:r>
            <a:r>
              <a:rPr lang="it-IT" sz="3200" b="1" i="1" dirty="0">
                <a:solidFill>
                  <a:srgbClr val="000000"/>
                </a:solidFill>
                <a:latin typeface="Times New Roman" panose="02020603050405020304" pitchFamily="18" charset="0"/>
                <a:ea typeface="ArialMT"/>
              </a:rPr>
              <a:t>Câu chuyện trên được kể bằng lời của nhân vật nào? </a:t>
            </a:r>
            <a:r>
              <a:rPr lang="vi-VN" sz="3200" b="1" i="1" dirty="0">
                <a:solidFill>
                  <a:srgbClr val="000000"/>
                </a:solidFill>
                <a:latin typeface="Times New Roman" panose="02020603050405020304" pitchFamily="18" charset="0"/>
                <a:ea typeface="ArialMT"/>
              </a:rPr>
              <a:t>Ngôi kể nào? </a:t>
            </a:r>
            <a:r>
              <a:rPr lang="it-IT" sz="3200" b="1" i="1" dirty="0">
                <a:solidFill>
                  <a:srgbClr val="000000"/>
                </a:solidFill>
                <a:latin typeface="Times New Roman" panose="02020603050405020304" pitchFamily="18" charset="0"/>
                <a:ea typeface="ArialMT"/>
              </a:rPr>
              <a:t>Tác </a:t>
            </a:r>
            <a:r>
              <a:rPr lang="vi-VN" sz="3200" b="1" i="1" dirty="0">
                <a:solidFill>
                  <a:srgbClr val="000000"/>
                </a:solidFill>
                <a:latin typeface="Times New Roman" panose="02020603050405020304" pitchFamily="18" charset="0"/>
                <a:ea typeface="ArialMT"/>
              </a:rPr>
              <a:t>dụng của việc sử dụng ngôi kể? </a:t>
            </a:r>
            <a:endParaRPr lang="en-US" sz="3200" dirty="0">
              <a:latin typeface="Times New Roman" panose="02020603050405020304" pitchFamily="18" charset="0"/>
              <a:ea typeface="Calibri" panose="020F0502020204030204" pitchFamily="34" charset="0"/>
            </a:endParaRPr>
          </a:p>
        </p:txBody>
      </p:sp>
      <p:sp>
        <p:nvSpPr>
          <p:cNvPr id="6" name="文本框 7">
            <a:extLst>
              <a:ext uri="{FF2B5EF4-FFF2-40B4-BE49-F238E27FC236}">
                <a16:creationId xmlns:a16="http://schemas.microsoft.com/office/drawing/2014/main" id="{E35873E6-C103-DE45-A9D5-727F2E4DE05C}"/>
              </a:ext>
            </a:extLst>
          </p:cNvPr>
          <p:cNvSpPr txBox="1"/>
          <p:nvPr/>
        </p:nvSpPr>
        <p:spPr>
          <a:xfrm>
            <a:off x="2180144" y="329625"/>
            <a:ext cx="7831711" cy="584775"/>
          </a:xfrm>
          <a:prstGeom prst="rect">
            <a:avLst/>
          </a:prstGeom>
          <a:solidFill>
            <a:schemeClr val="accent4">
              <a:lumMod val="20000"/>
              <a:lumOff val="80000"/>
            </a:schemeClr>
          </a:solidFill>
        </p:spPr>
        <p:txBody>
          <a:bodyPr wrap="square" rtlCol="0">
            <a:spAutoFit/>
          </a:bodyPr>
          <a:lstStyle/>
          <a:p>
            <a:pPr algn="ctr" defTabSz="829544">
              <a:defRPr/>
            </a:pP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Ngôi</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kể</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và</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sự</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việc</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chính</a:t>
            </a:r>
            <a:endParaRPr lang="zh-CN" altLang="en-US"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80766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a:extLst>
              <a:ext uri="{FF2B5EF4-FFF2-40B4-BE49-F238E27FC236}">
                <a16:creationId xmlns:a16="http://schemas.microsoft.com/office/drawing/2014/main" id="{A72BFD11-6E3B-D843-BA70-0C0F4BB8C690}"/>
              </a:ext>
            </a:extLst>
          </p:cNvPr>
          <p:cNvSpPr txBox="1"/>
          <p:nvPr/>
        </p:nvSpPr>
        <p:spPr>
          <a:xfrm>
            <a:off x="2180144" y="329625"/>
            <a:ext cx="7831711" cy="584775"/>
          </a:xfrm>
          <a:prstGeom prst="rect">
            <a:avLst/>
          </a:prstGeom>
          <a:solidFill>
            <a:schemeClr val="accent4">
              <a:lumMod val="20000"/>
              <a:lumOff val="80000"/>
            </a:schemeClr>
          </a:solidFill>
        </p:spPr>
        <p:txBody>
          <a:bodyPr wrap="square" rtlCol="0">
            <a:spAutoFit/>
          </a:bodyPr>
          <a:lstStyle/>
          <a:p>
            <a:pPr algn="ctr" defTabSz="829544">
              <a:defRPr/>
            </a:pPr>
            <a:r>
              <a:rPr lang="vi-VN"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Ngôi</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kể</a:t>
            </a:r>
            <a:endParaRPr lang="zh-CN" altLang="en-US"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Picture 4" descr="Dế Mèn TV - Tặng các bé bài thơ về chú Dế Mèn đáng yêu này nhé! NÓI VỚI  TUỔI THƠ CỦA MÌNH Tác giả: Ngọc Khuê Có một chú dế con">
            <a:extLst>
              <a:ext uri="{FF2B5EF4-FFF2-40B4-BE49-F238E27FC236}">
                <a16:creationId xmlns:a16="http://schemas.microsoft.com/office/drawing/2014/main" id="{AA450943-62B3-0747-9CA5-EBF771A1B4D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9" b="99631" l="9140" r="90323">
                        <a14:foregroundMark x1="42473" y1="27306" x2="75512" y2="49983"/>
                        <a14:foregroundMark x1="68280" y1="31734" x2="36022" y2="28782"/>
                        <a14:foregroundMark x1="25125" y1="44419" x2="24194" y2="45756"/>
                        <a14:foregroundMark x1="36022" y1="28782" x2="27843" y2="40520"/>
                        <a14:foregroundMark x1="24194" y1="45756" x2="38773" y2="54651"/>
                        <a14:foregroundMark x1="43548" y1="57565" x2="69892" y2="50554"/>
                        <a14:foregroundMark x1="69892" y1="50554" x2="62903" y2="32472"/>
                        <a14:foregroundMark x1="62903" y1="32472" x2="52151" y2="26937"/>
                        <a14:foregroundMark x1="36022" y1="27675" x2="61290" y2="53875"/>
                        <a14:foregroundMark x1="42578" y1="8341" x2="50637" y2="4192"/>
                        <a14:foregroundMark x1="60753" y1="16974" x2="63318" y2="16387"/>
                        <a14:foregroundMark x1="68817" y1="30258" x2="76344" y2="45018"/>
                        <a14:foregroundMark x1="76344" y1="45018" x2="66667" y2="32841"/>
                        <a14:foregroundMark x1="66667" y1="32841" x2="73118" y2="38376"/>
                        <a14:foregroundMark x1="72043" y1="31734" x2="79570" y2="42804"/>
                        <a14:foregroundMark x1="30896" y1="93703" x2="31183" y2="94096"/>
                        <a14:foregroundMark x1="30645" y1="98524" x2="32796" y2="99631"/>
                        <a14:foregroundMark x1="29032" y1="41697" x2="47312" y2="44280"/>
                        <a14:backgroundMark x1="68280" y1="15498" x2="87634" y2="13284"/>
                        <a14:backgroundMark x1="63441" y1="16236" x2="68280" y2="15498"/>
                        <a14:backgroundMark x1="54301" y1="738" x2="56989" y2="1107"/>
                        <a14:backgroundMark x1="39247" y1="9594" x2="39785" y2="7749"/>
                        <a14:backgroundMark x1="39785" y1="9963" x2="42473" y2="7011"/>
                        <a14:backgroundMark x1="88172" y1="12915" x2="91398" y2="13653"/>
                        <a14:backgroundMark x1="38172" y1="57196" x2="43011" y2="57934"/>
                        <a14:backgroundMark x1="73118" y1="53137" x2="79032" y2="51661"/>
                        <a14:backgroundMark x1="21505" y1="45387" x2="23656" y2="45756"/>
                        <a14:backgroundMark x1="25806" y1="90775" x2="30108" y2="94096"/>
                        <a14:backgroundMark x1="39247" y1="9594" x2="42473" y2="8487"/>
                        <a14:backgroundMark x1="41398" y1="7749" x2="42473" y2="7749"/>
                        <a14:backgroundMark x1="86559" y1="12915" x2="88710" y2="12915"/>
                        <a14:backgroundMark x1="42473" y1="58303" x2="43011" y2="57934"/>
                        <a14:backgroundMark x1="37097" y1="56089" x2="43548" y2="57565"/>
                        <a14:backgroundMark x1="41935" y1="8487" x2="43011" y2="7749"/>
                      </a14:backgroundRemoval>
                    </a14:imgEffect>
                  </a14:imgLayer>
                </a14:imgProps>
              </a:ext>
              <a:ext uri="{28A0092B-C50C-407E-A947-70E740481C1C}">
                <a14:useLocalDpi xmlns:a14="http://schemas.microsoft.com/office/drawing/2010/main" val="0"/>
              </a:ext>
            </a:extLst>
          </a:blip>
          <a:srcRect/>
          <a:stretch>
            <a:fillRect/>
          </a:stretch>
        </p:blipFill>
        <p:spPr bwMode="auto">
          <a:xfrm>
            <a:off x="288758" y="1106905"/>
            <a:ext cx="1443789" cy="210358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1"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id="{3E160B67-518C-7041-AADF-27DCDF3D9172}"/>
              </a:ext>
            </a:extLst>
          </p:cNvPr>
          <p:cNvGrpSpPr/>
          <p:nvPr/>
        </p:nvGrpSpPr>
        <p:grpSpPr>
          <a:xfrm>
            <a:off x="2180143" y="1369265"/>
            <a:ext cx="7680156" cy="1666956"/>
            <a:chOff x="816429" y="816430"/>
            <a:chExt cx="2626828" cy="2815806"/>
          </a:xfrm>
        </p:grpSpPr>
        <p:sp>
          <p:nvSpPr>
            <p:cNvPr id="6" name="矩形: 圆角 42">
              <a:extLst>
                <a:ext uri="{FF2B5EF4-FFF2-40B4-BE49-F238E27FC236}">
                  <a16:creationId xmlns:a16="http://schemas.microsoft.com/office/drawing/2014/main" id="{70F3AB4F-43F0-284A-8ECE-A9D8C6F56637}"/>
                </a:ext>
              </a:extLst>
            </p:cNvPr>
            <p:cNvSpPr/>
            <p:nvPr/>
          </p:nvSpPr>
          <p:spPr>
            <a:xfrm>
              <a:off x="816429" y="816430"/>
              <a:ext cx="2558532" cy="2558141"/>
            </a:xfrm>
            <a:prstGeom prst="roundRect">
              <a:avLst>
                <a:gd name="adj" fmla="val 990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3200" dirty="0">
                  <a:solidFill>
                    <a:schemeClr val="tx1"/>
                  </a:solidFill>
                  <a:latin typeface="Times New Roman" panose="02020603050405020304" pitchFamily="18" charset="0"/>
                  <a:cs typeface="Times New Roman" panose="02020603050405020304" pitchFamily="18" charset="0"/>
                </a:rPr>
                <a:t>Truyện kể bằng lời của nhân vật Dế Mèn</a:t>
              </a:r>
            </a:p>
            <a:p>
              <a:pPr algn="ctr"/>
              <a:r>
                <a:rPr lang="vi-VN" altLang="zh-CN" sz="3200" dirty="0">
                  <a:solidFill>
                    <a:schemeClr val="tx1"/>
                  </a:solidFill>
                  <a:latin typeface="Times New Roman" panose="02020603050405020304" pitchFamily="18" charset="0"/>
                  <a:cs typeface="Times New Roman" panose="02020603050405020304" pitchFamily="18" charset="0"/>
                </a:rPr>
                <a:t>→ người kể chuyện ngôi thứ nhất.</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7" name="矩形: 圆角 43">
              <a:extLst>
                <a:ext uri="{FF2B5EF4-FFF2-40B4-BE49-F238E27FC236}">
                  <a16:creationId xmlns:a16="http://schemas.microsoft.com/office/drawing/2014/main" id="{9FBC40EA-345B-2043-9C54-7CCA247FDCD8}"/>
                </a:ext>
              </a:extLst>
            </p:cNvPr>
            <p:cNvSpPr/>
            <p:nvPr/>
          </p:nvSpPr>
          <p:spPr>
            <a:xfrm>
              <a:off x="884725" y="1074096"/>
              <a:ext cx="2558532" cy="2558140"/>
            </a:xfrm>
            <a:prstGeom prst="roundRect">
              <a:avLst>
                <a:gd name="adj" fmla="val 9905"/>
              </a:avLst>
            </a:prstGeom>
            <a:noFill/>
            <a:ln w="19050">
              <a:solidFill>
                <a:srgbClr val="795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pic>
        <p:nvPicPr>
          <p:cNvPr id="9" name="Picture 8" descr="A picture containing text&#10;&#10;Description automatically generated">
            <a:extLst>
              <a:ext uri="{FF2B5EF4-FFF2-40B4-BE49-F238E27FC236}">
                <a16:creationId xmlns:a16="http://schemas.microsoft.com/office/drawing/2014/main" id="{C3B47BD4-275F-D144-8BD6-031B56D63DF6}"/>
              </a:ext>
            </a:extLst>
          </p:cNvPr>
          <p:cNvPicPr>
            <a:picLocks noChangeAspect="1"/>
          </p:cNvPicPr>
          <p:nvPr/>
        </p:nvPicPr>
        <p:blipFill rotWithShape="1">
          <a:blip r:embed="rId5"/>
          <a:srcRect l="24583" t="14438" r="59155" b="51133"/>
          <a:stretch/>
        </p:blipFill>
        <p:spPr>
          <a:xfrm>
            <a:off x="1556873" y="2736873"/>
            <a:ext cx="1645899" cy="1384253"/>
          </a:xfrm>
          <a:prstGeom prst="rect">
            <a:avLst/>
          </a:prstGeom>
        </p:spPr>
      </p:pic>
      <p:sp>
        <p:nvSpPr>
          <p:cNvPr id="10" name="Rectangle 9">
            <a:extLst>
              <a:ext uri="{FF2B5EF4-FFF2-40B4-BE49-F238E27FC236}">
                <a16:creationId xmlns:a16="http://schemas.microsoft.com/office/drawing/2014/main" id="{4A5AB55A-B05A-DE4F-AF1F-4EE7C5E544FA}"/>
              </a:ext>
            </a:extLst>
          </p:cNvPr>
          <p:cNvSpPr/>
          <p:nvPr/>
        </p:nvSpPr>
        <p:spPr>
          <a:xfrm>
            <a:off x="3000662" y="3072706"/>
            <a:ext cx="8718096" cy="1263196"/>
          </a:xfrm>
          <a:prstGeom prst="rect">
            <a:avLst/>
          </a:prstGeom>
        </p:spPr>
        <p:txBody>
          <a:bodyPr vert="horz" lIns="91440" tIns="45720" rIns="91440" bIns="45720" rtlCol="0" anchor="t">
            <a:noAutofit/>
          </a:bodyPr>
          <a:lstStyle/>
          <a:p>
            <a:pPr algn="just">
              <a:lnSpc>
                <a:spcPct val="125000"/>
              </a:lnSpc>
              <a:spcAft>
                <a:spcPts val="600"/>
              </a:spcAft>
            </a:pP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gũi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F9F29F89-7061-0C46-BDAA-66E50D4D8B4D}"/>
              </a:ext>
            </a:extLst>
          </p:cNvPr>
          <p:cNvSpPr/>
          <p:nvPr/>
        </p:nvSpPr>
        <p:spPr>
          <a:xfrm>
            <a:off x="3233737" y="-1826705"/>
            <a:ext cx="6096000" cy="646331"/>
          </a:xfrm>
          <a:prstGeom prst="rect">
            <a:avLst/>
          </a:prstGeom>
          <a:solidFill>
            <a:schemeClr val="bg1"/>
          </a:solidFill>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Tree>
    <p:extLst>
      <p:ext uri="{BB962C8B-B14F-4D97-AF65-F5344CB8AC3E}">
        <p14:creationId xmlns:p14="http://schemas.microsoft.com/office/powerpoint/2010/main" val="411512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5"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858PICdbgea5Gz679dY_PIC2018.png">
            <a:extLst>
              <a:ext uri="{FF2B5EF4-FFF2-40B4-BE49-F238E27FC236}">
                <a16:creationId xmlns:a16="http://schemas.microsoft.com/office/drawing/2014/main" id="{2900E73B-AD5D-8F4F-82A9-247157CB5644}"/>
              </a:ext>
            </a:extLst>
          </p:cNvPr>
          <p:cNvPicPr>
            <a:picLocks noChangeAspect="1"/>
          </p:cNvPicPr>
          <p:nvPr/>
        </p:nvPicPr>
        <p:blipFill>
          <a:blip r:embed="rId2" cstate="print"/>
          <a:stretch>
            <a:fillRect/>
          </a:stretch>
        </p:blipFill>
        <p:spPr>
          <a:xfrm>
            <a:off x="7969624" y="1602809"/>
            <a:ext cx="4238584" cy="4930048"/>
          </a:xfrm>
          <a:prstGeom prst="rect">
            <a:avLst/>
          </a:prstGeom>
        </p:spPr>
      </p:pic>
      <p:sp>
        <p:nvSpPr>
          <p:cNvPr id="6" name="文本框 7">
            <a:extLst>
              <a:ext uri="{FF2B5EF4-FFF2-40B4-BE49-F238E27FC236}">
                <a16:creationId xmlns:a16="http://schemas.microsoft.com/office/drawing/2014/main" id="{E35873E6-C103-DE45-A9D5-727F2E4DE05C}"/>
              </a:ext>
            </a:extLst>
          </p:cNvPr>
          <p:cNvSpPr txBox="1"/>
          <p:nvPr/>
        </p:nvSpPr>
        <p:spPr>
          <a:xfrm>
            <a:off x="2180144" y="195157"/>
            <a:ext cx="7831711" cy="646331"/>
          </a:xfrm>
          <a:prstGeom prst="rect">
            <a:avLst/>
          </a:prstGeom>
          <a:solidFill>
            <a:schemeClr val="accent4">
              <a:lumMod val="20000"/>
              <a:lumOff val="80000"/>
            </a:schemeClr>
          </a:solidFill>
        </p:spPr>
        <p:txBody>
          <a:bodyPr wrap="square" rtlCol="0">
            <a:spAutoFit/>
          </a:bodyPr>
          <a:lstStyle/>
          <a:p>
            <a:pPr algn="ctr" defTabSz="829544">
              <a:defRPr/>
            </a:pPr>
            <a:r>
              <a:rPr lang="vi-VN" altLang="zh-CN" sz="3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3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vi-VN" altLang="zh-CN" sz="3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Cốt truyện</a:t>
            </a:r>
            <a:endParaRPr lang="zh-CN" altLang="en-US" sz="3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 name="Table 1">
            <a:extLst>
              <a:ext uri="{FF2B5EF4-FFF2-40B4-BE49-F238E27FC236}">
                <a16:creationId xmlns:a16="http://schemas.microsoft.com/office/drawing/2014/main" id="{44C0F6EF-8E44-46E9-9F3C-66669D4876D8}"/>
              </a:ext>
            </a:extLst>
          </p:cNvPr>
          <p:cNvGraphicFramePr>
            <a:graphicFrameLocks noGrp="1"/>
          </p:cNvGraphicFramePr>
          <p:nvPr>
            <p:extLst>
              <p:ext uri="{D42A27DB-BD31-4B8C-83A1-F6EECF244321}">
                <p14:modId xmlns:p14="http://schemas.microsoft.com/office/powerpoint/2010/main" val="2481697677"/>
              </p:ext>
            </p:extLst>
          </p:nvPr>
        </p:nvGraphicFramePr>
        <p:xfrm>
          <a:off x="717176" y="1559859"/>
          <a:ext cx="8758517" cy="4668994"/>
        </p:xfrm>
        <a:graphic>
          <a:graphicData uri="http://schemas.openxmlformats.org/drawingml/2006/table">
            <a:tbl>
              <a:tblPr firstRow="1" firstCol="1" bandRow="1"/>
              <a:tblGrid>
                <a:gridCol w="1389660">
                  <a:extLst>
                    <a:ext uri="{9D8B030D-6E8A-4147-A177-3AD203B41FA5}">
                      <a16:colId xmlns:a16="http://schemas.microsoft.com/office/drawing/2014/main" val="2437124114"/>
                    </a:ext>
                  </a:extLst>
                </a:gridCol>
                <a:gridCol w="7368857">
                  <a:extLst>
                    <a:ext uri="{9D8B030D-6E8A-4147-A177-3AD203B41FA5}">
                      <a16:colId xmlns:a16="http://schemas.microsoft.com/office/drawing/2014/main" val="1863788539"/>
                    </a:ext>
                  </a:extLst>
                </a:gridCol>
              </a:tblGrid>
              <a:tr h="1199352">
                <a:tc>
                  <a:txBody>
                    <a:bodyPr/>
                    <a:lstStyle/>
                    <a:p>
                      <a:pPr marL="0" marR="0" algn="just">
                        <a:lnSpc>
                          <a:spcPct val="115000"/>
                        </a:lnSpc>
                        <a:spcBef>
                          <a:spcPts val="0"/>
                        </a:spcBef>
                        <a:spcAft>
                          <a:spcPts val="0"/>
                        </a:spcAft>
                      </a:pPr>
                      <a:r>
                        <a:rPr lang="en-US" sz="2800" b="1" dirty="0" err="1">
                          <a:solidFill>
                            <a:srgbClr val="000000"/>
                          </a:solidFill>
                          <a:effectLst/>
                          <a:latin typeface="Times New Roman" panose="02020603050405020304" pitchFamily="18" charset="0"/>
                          <a:ea typeface="Calibri" panose="020F0502020204030204" pitchFamily="34" charset="0"/>
                        </a:rPr>
                        <a:t>Đọc</a:t>
                      </a:r>
                      <a:r>
                        <a:rPr lang="vi-VN" sz="2800" b="1" dirty="0">
                          <a:solidFill>
                            <a:srgbClr val="000000"/>
                          </a:solidFill>
                          <a:effectLst/>
                          <a:latin typeface="Times New Roman" panose="02020603050405020304" pitchFamily="18" charset="0"/>
                          <a:ea typeface="Calibri" panose="020F0502020204030204" pitchFamily="34" charset="0"/>
                        </a:rPr>
                        <a:t> kĩ từng đoạn</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Calibri" panose="020F0502020204030204" pitchFamily="34" charset="0"/>
                        </a:rPr>
                        <a:t>PHIẾU </a:t>
                      </a:r>
                      <a:r>
                        <a:rPr lang="vi-VN" sz="2800" b="1" dirty="0">
                          <a:solidFill>
                            <a:srgbClr val="000000"/>
                          </a:solidFill>
                          <a:effectLst/>
                          <a:latin typeface="Times New Roman" panose="02020603050405020304" pitchFamily="18" charset="0"/>
                          <a:ea typeface="Calibri" panose="020F0502020204030204" pitchFamily="34" charset="0"/>
                        </a:rPr>
                        <a:t>HỌC TẬP 1</a:t>
                      </a:r>
                      <a:endParaRPr lang="en-US" sz="2800" dirty="0">
                        <a:effectLst/>
                        <a:latin typeface="Times New Roman" panose="02020603050405020304" pitchFamily="18" charset="0"/>
                        <a:ea typeface="Calibri" panose="020F0502020204030204" pitchFamily="34" charset="0"/>
                      </a:endParaRPr>
                    </a:p>
                    <a:p>
                      <a:pPr marL="0" marR="0" algn="just">
                        <a:lnSpc>
                          <a:spcPct val="115000"/>
                        </a:lnSpc>
                        <a:spcBef>
                          <a:spcPts val="0"/>
                        </a:spcBef>
                        <a:spcAft>
                          <a:spcPts val="0"/>
                        </a:spcAft>
                      </a:pPr>
                      <a:r>
                        <a:rPr lang="en-US" sz="2800" b="1" dirty="0" err="1">
                          <a:solidFill>
                            <a:srgbClr val="000000"/>
                          </a:solidFill>
                          <a:effectLst/>
                          <a:latin typeface="Times New Roman" panose="02020603050405020304" pitchFamily="18" charset="0"/>
                          <a:ea typeface="Calibri" panose="020F0502020204030204" pitchFamily="34" charset="0"/>
                        </a:rPr>
                        <a:t>Xác</a:t>
                      </a:r>
                      <a:r>
                        <a:rPr lang="vi-VN" sz="2800" b="1" dirty="0">
                          <a:solidFill>
                            <a:srgbClr val="000000"/>
                          </a:solidFill>
                          <a:effectLst/>
                          <a:latin typeface="Times New Roman" panose="02020603050405020304" pitchFamily="18" charset="0"/>
                          <a:ea typeface="Calibri" panose="020F0502020204030204" pitchFamily="34" charset="0"/>
                        </a:rPr>
                        <a:t> định </a:t>
                      </a:r>
                      <a:r>
                        <a:rPr lang="en-US" sz="2800" b="1" dirty="0" err="1">
                          <a:solidFill>
                            <a:srgbClr val="000000"/>
                          </a:solidFill>
                          <a:effectLst/>
                          <a:latin typeface="Times New Roman" panose="02020603050405020304" pitchFamily="18" charset="0"/>
                          <a:ea typeface="Calibri" panose="020F0502020204030204" pitchFamily="34" charset="0"/>
                        </a:rPr>
                        <a:t>nội</a:t>
                      </a:r>
                      <a:r>
                        <a:rPr lang="vi-VN" sz="2800" b="1" dirty="0">
                          <a:solidFill>
                            <a:srgbClr val="000000"/>
                          </a:solidFill>
                          <a:effectLst/>
                          <a:latin typeface="Times New Roman" panose="02020603050405020304" pitchFamily="18" charset="0"/>
                          <a:ea typeface="Calibri" panose="020F0502020204030204" pitchFamily="34" charset="0"/>
                        </a:rPr>
                        <a:t> dung chính của từng đoạn </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562660182"/>
                  </a:ext>
                </a:extLst>
              </a:tr>
              <a:tr h="898010">
                <a:tc>
                  <a:txBody>
                    <a:bodyPr/>
                    <a:lstStyle/>
                    <a:p>
                      <a:pPr marL="0" marR="0" algn="just">
                        <a:lnSpc>
                          <a:spcPct val="115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rPr>
                        <a:t>1</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just">
                        <a:lnSpc>
                          <a:spcPct val="115000"/>
                        </a:lnSpc>
                        <a:spcBef>
                          <a:spcPts val="0"/>
                        </a:spcBef>
                        <a:spcAft>
                          <a:spcPts val="0"/>
                        </a:spcAft>
                      </a:pPr>
                      <a:r>
                        <a:rPr lang="vi-VN"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057956"/>
                  </a:ext>
                </a:extLst>
              </a:tr>
              <a:tr h="574700">
                <a:tc>
                  <a:txBody>
                    <a:bodyPr/>
                    <a:lstStyle/>
                    <a:p>
                      <a:pPr marL="0" marR="0" algn="just">
                        <a:lnSpc>
                          <a:spcPct val="115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rPr>
                        <a:t>2</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just">
                        <a:lnSpc>
                          <a:spcPct val="115000"/>
                        </a:lnSpc>
                        <a:spcBef>
                          <a:spcPts val="0"/>
                        </a:spcBef>
                        <a:spcAft>
                          <a:spcPts val="0"/>
                        </a:spcAft>
                      </a:pPr>
                      <a:r>
                        <a:rPr lang="vi-VN"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049426"/>
                  </a:ext>
                </a:extLst>
              </a:tr>
              <a:tr h="574700">
                <a:tc>
                  <a:txBody>
                    <a:bodyPr/>
                    <a:lstStyle/>
                    <a:p>
                      <a:pPr marL="0" marR="0" algn="just">
                        <a:lnSpc>
                          <a:spcPct val="115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rPr>
                        <a:t>3</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just">
                        <a:lnSpc>
                          <a:spcPct val="115000"/>
                        </a:lnSpc>
                        <a:spcBef>
                          <a:spcPts val="0"/>
                        </a:spcBef>
                        <a:spcAft>
                          <a:spcPts val="0"/>
                        </a:spcAft>
                      </a:pPr>
                      <a:r>
                        <a:rPr lang="vi-VN"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991131"/>
                  </a:ext>
                </a:extLst>
              </a:tr>
              <a:tr h="574700">
                <a:tc>
                  <a:txBody>
                    <a:bodyPr/>
                    <a:lstStyle/>
                    <a:p>
                      <a:pPr marL="0" marR="0" algn="just">
                        <a:lnSpc>
                          <a:spcPct val="115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rPr>
                        <a:t>4</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just">
                        <a:lnSpc>
                          <a:spcPct val="115000"/>
                        </a:lnSpc>
                        <a:spcBef>
                          <a:spcPts val="0"/>
                        </a:spcBef>
                        <a:spcAft>
                          <a:spcPts val="0"/>
                        </a:spcAft>
                      </a:pPr>
                      <a:r>
                        <a:rPr lang="vi-VN"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423919"/>
                  </a:ext>
                </a:extLst>
              </a:tr>
              <a:tr h="574700">
                <a:tc>
                  <a:txBody>
                    <a:bodyPr/>
                    <a:lstStyle/>
                    <a:p>
                      <a:pPr marL="0" marR="0" algn="just">
                        <a:lnSpc>
                          <a:spcPct val="115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rPr>
                        <a:t>5</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just">
                        <a:lnSpc>
                          <a:spcPct val="115000"/>
                        </a:lnSpc>
                        <a:spcBef>
                          <a:spcPts val="0"/>
                        </a:spcBef>
                        <a:spcAft>
                          <a:spcPts val="0"/>
                        </a:spcAft>
                      </a:pPr>
                      <a:r>
                        <a:rPr lang="vi-VN"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831946"/>
                  </a:ext>
                </a:extLst>
              </a:tr>
            </a:tbl>
          </a:graphicData>
        </a:graphic>
      </p:graphicFrame>
    </p:spTree>
    <p:extLst>
      <p:ext uri="{BB962C8B-B14F-4D97-AF65-F5344CB8AC3E}">
        <p14:creationId xmlns:p14="http://schemas.microsoft.com/office/powerpoint/2010/main" val="278297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858PICdbgea5Gz679dY_PIC2018.png">
            <a:extLst>
              <a:ext uri="{FF2B5EF4-FFF2-40B4-BE49-F238E27FC236}">
                <a16:creationId xmlns:a16="http://schemas.microsoft.com/office/drawing/2014/main" id="{2900E73B-AD5D-8F4F-82A9-247157CB5644}"/>
              </a:ext>
            </a:extLst>
          </p:cNvPr>
          <p:cNvPicPr>
            <a:picLocks noChangeAspect="1"/>
          </p:cNvPicPr>
          <p:nvPr/>
        </p:nvPicPr>
        <p:blipFill>
          <a:blip r:embed="rId2" cstate="print"/>
          <a:stretch>
            <a:fillRect/>
          </a:stretch>
        </p:blipFill>
        <p:spPr>
          <a:xfrm>
            <a:off x="7847571" y="1598327"/>
            <a:ext cx="4930048" cy="4930048"/>
          </a:xfrm>
          <a:prstGeom prst="rect">
            <a:avLst/>
          </a:prstGeom>
        </p:spPr>
      </p:pic>
      <p:sp>
        <p:nvSpPr>
          <p:cNvPr id="6" name="文本框 7">
            <a:extLst>
              <a:ext uri="{FF2B5EF4-FFF2-40B4-BE49-F238E27FC236}">
                <a16:creationId xmlns:a16="http://schemas.microsoft.com/office/drawing/2014/main" id="{E35873E6-C103-DE45-A9D5-727F2E4DE05C}"/>
              </a:ext>
            </a:extLst>
          </p:cNvPr>
          <p:cNvSpPr txBox="1"/>
          <p:nvPr/>
        </p:nvSpPr>
        <p:spPr>
          <a:xfrm>
            <a:off x="2180144" y="329625"/>
            <a:ext cx="7831711" cy="584775"/>
          </a:xfrm>
          <a:prstGeom prst="rect">
            <a:avLst/>
          </a:prstGeom>
          <a:solidFill>
            <a:schemeClr val="accent4">
              <a:lumMod val="20000"/>
              <a:lumOff val="80000"/>
            </a:schemeClr>
          </a:solidFill>
        </p:spPr>
        <p:txBody>
          <a:bodyPr wrap="square" rtlCol="0">
            <a:spAutoFit/>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r>
              <a:rPr kumimoji="0" lang="en-US" altLang="zh-CN" sz="32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vi-VN" altLang="zh-CN" sz="32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Cốt truyện</a:t>
            </a:r>
            <a:endParaRPr kumimoji="0" lang="zh-CN"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 name="Table 1">
            <a:extLst>
              <a:ext uri="{FF2B5EF4-FFF2-40B4-BE49-F238E27FC236}">
                <a16:creationId xmlns:a16="http://schemas.microsoft.com/office/drawing/2014/main" id="{44C0F6EF-8E44-46E9-9F3C-66669D4876D8}"/>
              </a:ext>
            </a:extLst>
          </p:cNvPr>
          <p:cNvGraphicFramePr>
            <a:graphicFrameLocks noGrp="1"/>
          </p:cNvGraphicFramePr>
          <p:nvPr>
            <p:extLst>
              <p:ext uri="{D42A27DB-BD31-4B8C-83A1-F6EECF244321}">
                <p14:modId xmlns:p14="http://schemas.microsoft.com/office/powerpoint/2010/main" val="2422223669"/>
              </p:ext>
            </p:extLst>
          </p:nvPr>
        </p:nvGraphicFramePr>
        <p:xfrm>
          <a:off x="663388" y="1174376"/>
          <a:ext cx="9348467" cy="5218953"/>
        </p:xfrm>
        <a:graphic>
          <a:graphicData uri="http://schemas.openxmlformats.org/drawingml/2006/table">
            <a:tbl>
              <a:tblPr firstRow="1" firstCol="1" bandRow="1"/>
              <a:tblGrid>
                <a:gridCol w="1658430">
                  <a:extLst>
                    <a:ext uri="{9D8B030D-6E8A-4147-A177-3AD203B41FA5}">
                      <a16:colId xmlns:a16="http://schemas.microsoft.com/office/drawing/2014/main" val="2437124114"/>
                    </a:ext>
                  </a:extLst>
                </a:gridCol>
                <a:gridCol w="7690037">
                  <a:extLst>
                    <a:ext uri="{9D8B030D-6E8A-4147-A177-3AD203B41FA5}">
                      <a16:colId xmlns:a16="http://schemas.microsoft.com/office/drawing/2014/main" val="1863788539"/>
                    </a:ext>
                  </a:extLst>
                </a:gridCol>
              </a:tblGrid>
              <a:tr h="1644797">
                <a:tc>
                  <a:txBody>
                    <a:bodyPr/>
                    <a:lstStyle/>
                    <a:p>
                      <a:pPr marL="0" marR="0" algn="just">
                        <a:lnSpc>
                          <a:spcPct val="115000"/>
                        </a:lnSpc>
                        <a:spcBef>
                          <a:spcPts val="0"/>
                        </a:spcBef>
                        <a:spcAft>
                          <a:spcPts val="0"/>
                        </a:spcAft>
                      </a:pPr>
                      <a:r>
                        <a:rPr lang="en-US" sz="2800" b="1" dirty="0" err="1">
                          <a:solidFill>
                            <a:srgbClr val="000000"/>
                          </a:solidFill>
                          <a:effectLst/>
                          <a:latin typeface="Times New Roman" panose="02020603050405020304" pitchFamily="18" charset="0"/>
                          <a:ea typeface="Calibri" panose="020F0502020204030204" pitchFamily="34" charset="0"/>
                        </a:rPr>
                        <a:t>Đọc</a:t>
                      </a:r>
                      <a:r>
                        <a:rPr lang="vi-VN" sz="2800" b="1" dirty="0">
                          <a:solidFill>
                            <a:srgbClr val="000000"/>
                          </a:solidFill>
                          <a:effectLst/>
                          <a:latin typeface="Times New Roman" panose="02020603050405020304" pitchFamily="18" charset="0"/>
                          <a:ea typeface="Calibri" panose="020F0502020204030204" pitchFamily="34" charset="0"/>
                        </a:rPr>
                        <a:t> kĩ từng đoạn</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Calibri" panose="020F0502020204030204" pitchFamily="34" charset="0"/>
                        </a:rPr>
                        <a:t>PHIẾU </a:t>
                      </a:r>
                      <a:r>
                        <a:rPr lang="vi-VN" sz="2800" b="1" dirty="0">
                          <a:solidFill>
                            <a:srgbClr val="000000"/>
                          </a:solidFill>
                          <a:effectLst/>
                          <a:latin typeface="Times New Roman" panose="02020603050405020304" pitchFamily="18" charset="0"/>
                          <a:ea typeface="Calibri" panose="020F0502020204030204" pitchFamily="34" charset="0"/>
                        </a:rPr>
                        <a:t>HỌC TẬP 1</a:t>
                      </a:r>
                      <a:endParaRPr lang="en-US" sz="2800" dirty="0">
                        <a:effectLst/>
                        <a:latin typeface="Times New Roman" panose="02020603050405020304" pitchFamily="18" charset="0"/>
                        <a:ea typeface="Calibri" panose="020F0502020204030204" pitchFamily="34" charset="0"/>
                      </a:endParaRPr>
                    </a:p>
                    <a:p>
                      <a:pPr marL="0" marR="0" algn="just">
                        <a:lnSpc>
                          <a:spcPct val="115000"/>
                        </a:lnSpc>
                        <a:spcBef>
                          <a:spcPts val="0"/>
                        </a:spcBef>
                        <a:spcAft>
                          <a:spcPts val="0"/>
                        </a:spcAft>
                      </a:pPr>
                      <a:r>
                        <a:rPr lang="en-US" sz="2800" b="1" dirty="0" err="1">
                          <a:solidFill>
                            <a:srgbClr val="000000"/>
                          </a:solidFill>
                          <a:effectLst/>
                          <a:latin typeface="Times New Roman" panose="02020603050405020304" pitchFamily="18" charset="0"/>
                          <a:ea typeface="Calibri" panose="020F0502020204030204" pitchFamily="34" charset="0"/>
                        </a:rPr>
                        <a:t>Xác</a:t>
                      </a:r>
                      <a:r>
                        <a:rPr lang="vi-VN" sz="2800" b="1" dirty="0">
                          <a:solidFill>
                            <a:srgbClr val="000000"/>
                          </a:solidFill>
                          <a:effectLst/>
                          <a:latin typeface="Times New Roman" panose="02020603050405020304" pitchFamily="18" charset="0"/>
                          <a:ea typeface="Calibri" panose="020F0502020204030204" pitchFamily="34" charset="0"/>
                        </a:rPr>
                        <a:t> định </a:t>
                      </a:r>
                      <a:r>
                        <a:rPr lang="en-US" sz="2800" b="1" dirty="0" err="1">
                          <a:solidFill>
                            <a:srgbClr val="000000"/>
                          </a:solidFill>
                          <a:effectLst/>
                          <a:latin typeface="Times New Roman" panose="02020603050405020304" pitchFamily="18" charset="0"/>
                          <a:ea typeface="Calibri" panose="020F0502020204030204" pitchFamily="34" charset="0"/>
                        </a:rPr>
                        <a:t>nội</a:t>
                      </a:r>
                      <a:r>
                        <a:rPr lang="vi-VN" sz="2800" b="1" dirty="0">
                          <a:solidFill>
                            <a:srgbClr val="000000"/>
                          </a:solidFill>
                          <a:effectLst/>
                          <a:latin typeface="Times New Roman" panose="02020603050405020304" pitchFamily="18" charset="0"/>
                          <a:ea typeface="Calibri" panose="020F0502020204030204" pitchFamily="34" charset="0"/>
                        </a:rPr>
                        <a:t> dung chính của từng đoạn </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562660182"/>
                  </a:ext>
                </a:extLst>
              </a:tr>
              <a:tr h="497768">
                <a:tc>
                  <a:txBody>
                    <a:bodyPr/>
                    <a:lstStyle/>
                    <a:p>
                      <a:pPr marL="0" marR="0" algn="just">
                        <a:lnSpc>
                          <a:spcPct val="115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rPr>
                        <a:t>1</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just">
                        <a:lnSpc>
                          <a:spcPct val="115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rPr>
                        <a:t>Dế Mèn tự giới thiệu về mình là một chàng dế thanh niên cường tráng</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057956"/>
                  </a:ext>
                </a:extLst>
              </a:tr>
              <a:tr h="386034">
                <a:tc>
                  <a:txBody>
                    <a:bodyPr/>
                    <a:lstStyle/>
                    <a:p>
                      <a:pPr marL="0" marR="0" algn="just">
                        <a:lnSpc>
                          <a:spcPct val="115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rPr>
                        <a:t>2</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just">
                        <a:lnSpc>
                          <a:spcPct val="115000"/>
                        </a:lnSpc>
                        <a:spcBef>
                          <a:spcPts val="0"/>
                        </a:spcBef>
                        <a:spcAft>
                          <a:spcPts val="0"/>
                        </a:spcAft>
                      </a:pPr>
                      <a:r>
                        <a:rPr lang="en-US" sz="2800" dirty="0" err="1">
                          <a:solidFill>
                            <a:srgbClr val="000000"/>
                          </a:solidFill>
                          <a:effectLst/>
                          <a:latin typeface="Times New Roman" panose="02020603050405020304" pitchFamily="18" charset="0"/>
                          <a:ea typeface="Calibri" panose="020F0502020204030204" pitchFamily="34" charset="0"/>
                        </a:rPr>
                        <a:t>Giới</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thiệu về Dế Choắt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049426"/>
                  </a:ext>
                </a:extLst>
              </a:tr>
              <a:tr h="386034">
                <a:tc>
                  <a:txBody>
                    <a:bodyPr/>
                    <a:lstStyle/>
                    <a:p>
                      <a:pPr marL="0" marR="0" algn="just">
                        <a:lnSpc>
                          <a:spcPct val="115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rPr>
                        <a:t>3</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just">
                        <a:lnSpc>
                          <a:spcPct val="115000"/>
                        </a:lnSpc>
                        <a:spcBef>
                          <a:spcPts val="0"/>
                        </a:spcBef>
                        <a:spcAft>
                          <a:spcPts val="0"/>
                        </a:spcAft>
                      </a:pPr>
                      <a:r>
                        <a:rPr lang="en-US" sz="2800" dirty="0" err="1">
                          <a:solidFill>
                            <a:srgbClr val="000000"/>
                          </a:solidFill>
                          <a:effectLst/>
                          <a:latin typeface="Times New Roman" panose="02020603050405020304" pitchFamily="18" charset="0"/>
                          <a:ea typeface="Calibri" panose="020F0502020204030204" pitchFamily="34" charset="0"/>
                        </a:rPr>
                        <a:t>Dế</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Choắt nhờ Dế Mèn giúp đỡ</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991131"/>
                  </a:ext>
                </a:extLst>
              </a:tr>
              <a:tr h="805622">
                <a:tc>
                  <a:txBody>
                    <a:bodyPr/>
                    <a:lstStyle/>
                    <a:p>
                      <a:pPr marL="0" marR="0" algn="just">
                        <a:lnSpc>
                          <a:spcPct val="115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rPr>
                        <a:t>4</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just">
                        <a:lnSpc>
                          <a:spcPct val="115000"/>
                        </a:lnSpc>
                        <a:spcBef>
                          <a:spcPts val="0"/>
                        </a:spcBef>
                        <a:spcAft>
                          <a:spcPts val="0"/>
                        </a:spcAft>
                      </a:pPr>
                      <a:r>
                        <a:rPr lang="en-US" sz="2800" dirty="0" err="1">
                          <a:solidFill>
                            <a:srgbClr val="000000"/>
                          </a:solidFill>
                          <a:effectLst/>
                          <a:latin typeface="Times New Roman" panose="02020603050405020304" pitchFamily="18" charset="0"/>
                          <a:ea typeface="Calibri" panose="020F0502020204030204" pitchFamily="34" charset="0"/>
                        </a:rPr>
                        <a:t>Dế</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Mèn trêu chị Cốc làm chị Cốc tức giận</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423919"/>
                  </a:ext>
                </a:extLst>
              </a:tr>
              <a:tr h="805622">
                <a:tc>
                  <a:txBody>
                    <a:bodyPr/>
                    <a:lstStyle/>
                    <a:p>
                      <a:pPr marL="0" marR="0" algn="just">
                        <a:lnSpc>
                          <a:spcPct val="115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rPr>
                        <a:t>5</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just">
                        <a:lnSpc>
                          <a:spcPct val="115000"/>
                        </a:lnSpc>
                        <a:spcBef>
                          <a:spcPts val="0"/>
                        </a:spcBef>
                        <a:spcAft>
                          <a:spcPts val="0"/>
                        </a:spcAft>
                      </a:pPr>
                      <a:r>
                        <a:rPr lang="en-US" sz="2800" dirty="0" err="1">
                          <a:solidFill>
                            <a:srgbClr val="000000"/>
                          </a:solidFill>
                          <a:effectLst/>
                          <a:latin typeface="Times New Roman" panose="02020603050405020304" pitchFamily="18" charset="0"/>
                          <a:ea typeface="Calibri" panose="020F0502020204030204" pitchFamily="34" charset="0"/>
                        </a:rPr>
                        <a:t>Dế</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Choắt bị chị Cốc mổ chết, Dế Mèn ân hận.</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831946"/>
                  </a:ext>
                </a:extLst>
              </a:tr>
            </a:tbl>
          </a:graphicData>
        </a:graphic>
      </p:graphicFrame>
    </p:spTree>
    <p:extLst>
      <p:ext uri="{BB962C8B-B14F-4D97-AF65-F5344CB8AC3E}">
        <p14:creationId xmlns:p14="http://schemas.microsoft.com/office/powerpoint/2010/main" val="15644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858PICdbgea5Gz679dY_PIC2018.png">
            <a:extLst>
              <a:ext uri="{FF2B5EF4-FFF2-40B4-BE49-F238E27FC236}">
                <a16:creationId xmlns:a16="http://schemas.microsoft.com/office/drawing/2014/main" id="{2900E73B-AD5D-8F4F-82A9-247157CB5644}"/>
              </a:ext>
            </a:extLst>
          </p:cNvPr>
          <p:cNvPicPr>
            <a:picLocks noChangeAspect="1"/>
          </p:cNvPicPr>
          <p:nvPr/>
        </p:nvPicPr>
        <p:blipFill>
          <a:blip r:embed="rId2" cstate="print"/>
          <a:stretch>
            <a:fillRect/>
          </a:stretch>
        </p:blipFill>
        <p:spPr>
          <a:xfrm>
            <a:off x="7646894" y="1710138"/>
            <a:ext cx="4930048" cy="4930048"/>
          </a:xfrm>
          <a:prstGeom prst="rect">
            <a:avLst/>
          </a:prstGeom>
        </p:spPr>
      </p:pic>
      <p:sp>
        <p:nvSpPr>
          <p:cNvPr id="5" name="Oval Callout 4">
            <a:extLst>
              <a:ext uri="{FF2B5EF4-FFF2-40B4-BE49-F238E27FC236}">
                <a16:creationId xmlns:a16="http://schemas.microsoft.com/office/drawing/2014/main" id="{18D6FC57-E3CC-0E46-921F-DF2B6D854AD7}"/>
              </a:ext>
            </a:extLst>
          </p:cNvPr>
          <p:cNvSpPr/>
          <p:nvPr/>
        </p:nvSpPr>
        <p:spPr>
          <a:xfrm>
            <a:off x="627529" y="986115"/>
            <a:ext cx="7019365" cy="3284825"/>
          </a:xfrm>
          <a:prstGeom prst="wedgeEllipseCallout">
            <a:avLst>
              <a:gd name="adj1" fmla="val 60873"/>
              <a:gd name="adj2" fmla="val 24027"/>
            </a:avLst>
          </a:prstGeom>
        </p:spPr>
        <p:style>
          <a:lnRef idx="0">
            <a:schemeClr val="accent4"/>
          </a:lnRef>
          <a:fillRef idx="3">
            <a:schemeClr val="accent4"/>
          </a:fillRef>
          <a:effectRef idx="3">
            <a:schemeClr val="accent4"/>
          </a:effectRef>
          <a:fontRef idx="minor">
            <a:schemeClr val="lt1"/>
          </a:fontRef>
        </p:style>
        <p:txBody>
          <a:bodyPr rtlCol="0" anchor="ctr"/>
          <a:lstStyle/>
          <a:p>
            <a:pPr lvl="0" algn="ct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sự việc trong phiếu học tập trên được kể theo trình tự nào?</a:t>
            </a:r>
            <a:r>
              <a:rPr lang="vi-VN" sz="3200" b="1"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Calibri" panose="020F0502020204030204" pitchFamily="34" charset="0"/>
              </a:rPr>
              <a:t>Hãy tóm tắt sự việc làm cho Dế Mèn ân hận bằng khoảng 3 câu văn.</a:t>
            </a:r>
            <a:endParaRPr kumimoji="0" lang="en-VN" sz="32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文本框 7">
            <a:extLst>
              <a:ext uri="{FF2B5EF4-FFF2-40B4-BE49-F238E27FC236}">
                <a16:creationId xmlns:a16="http://schemas.microsoft.com/office/drawing/2014/main" id="{E35873E6-C103-DE45-A9D5-727F2E4DE05C}"/>
              </a:ext>
            </a:extLst>
          </p:cNvPr>
          <p:cNvSpPr txBox="1"/>
          <p:nvPr/>
        </p:nvSpPr>
        <p:spPr>
          <a:xfrm>
            <a:off x="2180144" y="204118"/>
            <a:ext cx="7831711" cy="646331"/>
          </a:xfrm>
          <a:prstGeom prst="rect">
            <a:avLst/>
          </a:prstGeom>
          <a:solidFill>
            <a:schemeClr val="accent4">
              <a:lumMod val="20000"/>
              <a:lumOff val="80000"/>
            </a:schemeClr>
          </a:solidFill>
        </p:spPr>
        <p:txBody>
          <a:bodyPr wrap="square" rtlCol="0">
            <a:spAutoFit/>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r>
              <a:rPr kumimoji="0" lang="en-US" altLang="zh-CN"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vi-VN" altLang="zh-CN"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Cốt truyện</a:t>
            </a:r>
            <a:endParaRPr kumimoji="0" lang="zh-CN" alt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 name="组合 41"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id="{D04B1011-4A30-4722-89AE-2295CC92EBD8}"/>
              </a:ext>
            </a:extLst>
          </p:cNvPr>
          <p:cNvGrpSpPr/>
          <p:nvPr/>
        </p:nvGrpSpPr>
        <p:grpSpPr>
          <a:xfrm>
            <a:off x="2180143" y="5008935"/>
            <a:ext cx="7680156" cy="1666956"/>
            <a:chOff x="816429" y="816430"/>
            <a:chExt cx="2626828" cy="2815806"/>
          </a:xfrm>
        </p:grpSpPr>
        <p:sp>
          <p:nvSpPr>
            <p:cNvPr id="8" name="矩形: 圆角 42">
              <a:extLst>
                <a:ext uri="{FF2B5EF4-FFF2-40B4-BE49-F238E27FC236}">
                  <a16:creationId xmlns:a16="http://schemas.microsoft.com/office/drawing/2014/main" id="{8FB9953F-F681-407A-AADE-A27904F461E7}"/>
                </a:ext>
              </a:extLst>
            </p:cNvPr>
            <p:cNvSpPr/>
            <p:nvPr/>
          </p:nvSpPr>
          <p:spPr>
            <a:xfrm>
              <a:off x="816429" y="816430"/>
              <a:ext cx="2558532" cy="2558141"/>
            </a:xfrm>
            <a:prstGeom prst="roundRect">
              <a:avLst>
                <a:gd name="adj" fmla="val 990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effectLst/>
                  <a:latin typeface="Times New Roman" panose="02020603050405020304" pitchFamily="18" charset="0"/>
                  <a:ea typeface="Calibri" panose="020F0502020204030204" pitchFamily="34" charset="0"/>
                </a:rPr>
                <a:t>Các sự việc được nhân vật Dế Mèn kể theo trình tự thời gian diễn ra các sự vật. </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
          <p:nvSpPr>
            <p:cNvPr id="9" name="矩形: 圆角 43">
              <a:extLst>
                <a:ext uri="{FF2B5EF4-FFF2-40B4-BE49-F238E27FC236}">
                  <a16:creationId xmlns:a16="http://schemas.microsoft.com/office/drawing/2014/main" id="{D6845DDE-9D16-45AB-BF5C-B00ECE964A38}"/>
                </a:ext>
              </a:extLst>
            </p:cNvPr>
            <p:cNvSpPr/>
            <p:nvPr/>
          </p:nvSpPr>
          <p:spPr>
            <a:xfrm>
              <a:off x="884725" y="1074096"/>
              <a:ext cx="2558532" cy="2558140"/>
            </a:xfrm>
            <a:prstGeom prst="roundRect">
              <a:avLst>
                <a:gd name="adj" fmla="val 9905"/>
              </a:avLst>
            </a:prstGeom>
            <a:noFill/>
            <a:ln w="19050">
              <a:solidFill>
                <a:srgbClr val="795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pic>
        <p:nvPicPr>
          <p:cNvPr id="10" name="Picture 9" descr="A picture containing text&#10;&#10;Description automatically generated">
            <a:extLst>
              <a:ext uri="{FF2B5EF4-FFF2-40B4-BE49-F238E27FC236}">
                <a16:creationId xmlns:a16="http://schemas.microsoft.com/office/drawing/2014/main" id="{939AD6AA-17DC-4629-8E12-C5B89290E0CA}"/>
              </a:ext>
            </a:extLst>
          </p:cNvPr>
          <p:cNvPicPr>
            <a:picLocks noChangeAspect="1"/>
          </p:cNvPicPr>
          <p:nvPr/>
        </p:nvPicPr>
        <p:blipFill rotWithShape="1">
          <a:blip r:embed="rId3"/>
          <a:srcRect l="24583" t="14438" r="59155" b="51133"/>
          <a:stretch/>
        </p:blipFill>
        <p:spPr>
          <a:xfrm>
            <a:off x="45320" y="3478304"/>
            <a:ext cx="2171334" cy="2456329"/>
          </a:xfrm>
          <a:prstGeom prst="rect">
            <a:avLst/>
          </a:prstGeom>
        </p:spPr>
      </p:pic>
    </p:spTree>
    <p:extLst>
      <p:ext uri="{BB962C8B-B14F-4D97-AF65-F5344CB8AC3E}">
        <p14:creationId xmlns:p14="http://schemas.microsoft.com/office/powerpoint/2010/main" val="393539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dragon&#10;&#10;Description automatically generated with low confidence">
            <a:extLst>
              <a:ext uri="{FF2B5EF4-FFF2-40B4-BE49-F238E27FC236}">
                <a16:creationId xmlns:a16="http://schemas.microsoft.com/office/drawing/2014/main" id="{6CFA9C15-85D3-714D-A30E-D32ED600C4AD}"/>
              </a:ext>
            </a:extLst>
          </p:cNvPr>
          <p:cNvPicPr>
            <a:picLocks noChangeAspect="1"/>
          </p:cNvPicPr>
          <p:nvPr/>
        </p:nvPicPr>
        <p:blipFill>
          <a:blip r:embed="rId2"/>
          <a:stretch>
            <a:fillRect/>
          </a:stretch>
        </p:blipFill>
        <p:spPr>
          <a:xfrm>
            <a:off x="0" y="0"/>
            <a:ext cx="6758896" cy="6858000"/>
          </a:xfrm>
          <a:prstGeom prst="rect">
            <a:avLst/>
          </a:prstGeom>
        </p:spPr>
      </p:pic>
      <p:sp>
        <p:nvSpPr>
          <p:cNvPr id="5" name="文本框 7">
            <a:extLst>
              <a:ext uri="{FF2B5EF4-FFF2-40B4-BE49-F238E27FC236}">
                <a16:creationId xmlns:a16="http://schemas.microsoft.com/office/drawing/2014/main" id="{978BB562-AC7C-894D-85FC-15593CC5E763}"/>
              </a:ext>
            </a:extLst>
          </p:cNvPr>
          <p:cNvSpPr txBox="1"/>
          <p:nvPr/>
        </p:nvSpPr>
        <p:spPr>
          <a:xfrm>
            <a:off x="6589060" y="2382559"/>
            <a:ext cx="5105100" cy="1092607"/>
          </a:xfrm>
          <a:prstGeom prst="rect">
            <a:avLst/>
          </a:prstGeom>
          <a:noFill/>
        </p:spPr>
        <p:txBody>
          <a:bodyPr wrap="square" rtlCol="0">
            <a:spAutoFit/>
          </a:bodyPr>
          <a:lstStyle/>
          <a:p>
            <a:pPr algn="ctr" defTabSz="829544">
              <a:defRPr/>
            </a:pPr>
            <a:r>
              <a:rPr lang="vi-VN"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vi-VN"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5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Nhân</a:t>
            </a:r>
            <a:r>
              <a:rPr lang="en-US"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5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vật</a:t>
            </a:r>
            <a:endParaRPr lang="zh-CN" altLang="en-US"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63542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cean floor&#10;&#10;Description automatically generated">
            <a:extLst>
              <a:ext uri="{FF2B5EF4-FFF2-40B4-BE49-F238E27FC236}">
                <a16:creationId xmlns:a16="http://schemas.microsoft.com/office/drawing/2014/main" id="{C8D97BB7-A32A-D440-A853-2D26C2CE2CE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7" name="Picture 4" descr="Dế Mèn TV - Tặng các bé bài thơ về chú Dế Mèn đáng yêu này nhé! NÓI VỚI  TUỔI THƠ CỦA MÌNH Tác giả: Ngọc Khuê Có một chú dế con">
            <a:extLst>
              <a:ext uri="{FF2B5EF4-FFF2-40B4-BE49-F238E27FC236}">
                <a16:creationId xmlns:a16="http://schemas.microsoft.com/office/drawing/2014/main" id="{FCCB220F-F614-0645-A595-3DF8E5AA80B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9" b="99631" l="9140" r="90323">
                        <a14:foregroundMark x1="42473" y1="27306" x2="75512" y2="49983"/>
                        <a14:foregroundMark x1="68280" y1="31734" x2="36022" y2="28782"/>
                        <a14:foregroundMark x1="25125" y1="44419" x2="24194" y2="45756"/>
                        <a14:foregroundMark x1="36022" y1="28782" x2="27843" y2="40520"/>
                        <a14:foregroundMark x1="24194" y1="45756" x2="38773" y2="54651"/>
                        <a14:foregroundMark x1="43548" y1="57565" x2="69892" y2="50554"/>
                        <a14:foregroundMark x1="69892" y1="50554" x2="62903" y2="32472"/>
                        <a14:foregroundMark x1="62903" y1="32472" x2="52151" y2="26937"/>
                        <a14:foregroundMark x1="36022" y1="27675" x2="61290" y2="53875"/>
                        <a14:foregroundMark x1="42578" y1="8341" x2="50637" y2="4192"/>
                        <a14:foregroundMark x1="60753" y1="16974" x2="63318" y2="16387"/>
                        <a14:foregroundMark x1="68817" y1="30258" x2="76344" y2="45018"/>
                        <a14:foregroundMark x1="76344" y1="45018" x2="66667" y2="32841"/>
                        <a14:foregroundMark x1="66667" y1="32841" x2="73118" y2="38376"/>
                        <a14:foregroundMark x1="72043" y1="31734" x2="79570" y2="42804"/>
                        <a14:foregroundMark x1="30896" y1="93703" x2="31183" y2="94096"/>
                        <a14:foregroundMark x1="30645" y1="98524" x2="32796" y2="99631"/>
                        <a14:foregroundMark x1="29032" y1="41697" x2="47312" y2="44280"/>
                        <a14:backgroundMark x1="68280" y1="15498" x2="87634" y2="13284"/>
                        <a14:backgroundMark x1="63441" y1="16236" x2="68280" y2="15498"/>
                        <a14:backgroundMark x1="54301" y1="738" x2="56989" y2="1107"/>
                        <a14:backgroundMark x1="39247" y1="9594" x2="39785" y2="7749"/>
                        <a14:backgroundMark x1="39785" y1="9963" x2="42473" y2="7011"/>
                        <a14:backgroundMark x1="88172" y1="12915" x2="91398" y2="13653"/>
                        <a14:backgroundMark x1="38172" y1="57196" x2="43011" y2="57934"/>
                        <a14:backgroundMark x1="73118" y1="53137" x2="79032" y2="51661"/>
                        <a14:backgroundMark x1="21505" y1="45387" x2="23656" y2="45756"/>
                        <a14:backgroundMark x1="25806" y1="90775" x2="30108" y2="94096"/>
                        <a14:backgroundMark x1="39247" y1="9594" x2="42473" y2="8487"/>
                        <a14:backgroundMark x1="41398" y1="7749" x2="42473" y2="7749"/>
                        <a14:backgroundMark x1="86559" y1="12915" x2="88710" y2="12915"/>
                        <a14:backgroundMark x1="42473" y1="58303" x2="43011" y2="57934"/>
                        <a14:backgroundMark x1="37097" y1="56089" x2="43548" y2="57565"/>
                        <a14:backgroundMark x1="41935" y1="8487" x2="43011" y2="7749"/>
                      </a14:backgroundRemoval>
                    </a14:imgEffect>
                  </a14:imgLayer>
                </a14:imgProps>
              </a:ext>
              <a:ext uri="{28A0092B-C50C-407E-A947-70E740481C1C}">
                <a14:useLocalDpi xmlns:a14="http://schemas.microsoft.com/office/drawing/2010/main" val="0"/>
              </a:ext>
            </a:extLst>
          </a:blip>
          <a:srcRect/>
          <a:stretch>
            <a:fillRect/>
          </a:stretch>
        </p:blipFill>
        <p:spPr bwMode="auto">
          <a:xfrm>
            <a:off x="4851320" y="3070784"/>
            <a:ext cx="2489360" cy="36269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CDA8168-6789-0041-A356-3030F74459AB}"/>
              </a:ext>
            </a:extLst>
          </p:cNvPr>
          <p:cNvSpPr txBox="1"/>
          <p:nvPr/>
        </p:nvSpPr>
        <p:spPr>
          <a:xfrm>
            <a:off x="1130300" y="1169934"/>
            <a:ext cx="9931400" cy="1740605"/>
          </a:xfrm>
          <a:prstGeom prst="rect">
            <a:avLst/>
          </a:prstGeom>
          <a:noFill/>
        </p:spPr>
        <p:txBody>
          <a:bodyPr wrap="square" rtlCol="0">
            <a:spAutoFit/>
          </a:bodyPr>
          <a:lstStyle/>
          <a:p>
            <a:pPr algn="ctr">
              <a:lnSpc>
                <a:spcPct val="150000"/>
              </a:lnSpc>
            </a:pPr>
            <a:r>
              <a:rPr lang="en-VN" sz="4500" b="1" dirty="0">
                <a:latin typeface="Times New Roman" panose="02020603050405020304" pitchFamily="18" charset="0"/>
                <a:cs typeface="Times New Roman" panose="02020603050405020304" pitchFamily="18" charset="0"/>
              </a:rPr>
              <a:t>BÀI HỌC ĐƯỜNG ĐỜI ĐẦU TIÊN</a:t>
            </a:r>
          </a:p>
          <a:p>
            <a:pPr algn="ctr">
              <a:lnSpc>
                <a:spcPct val="150000"/>
              </a:lnSpc>
            </a:pPr>
            <a:r>
              <a:rPr lang="en-VN" sz="3000" i="1" dirty="0">
                <a:latin typeface="Times New Roman" panose="02020603050405020304" pitchFamily="18" charset="0"/>
                <a:cs typeface="Times New Roman" panose="02020603050405020304" pitchFamily="18" charset="0"/>
              </a:rPr>
              <a:t>(Trích “Dế Mèn phiêu lưu kí” – Tô Hoài)</a:t>
            </a:r>
          </a:p>
        </p:txBody>
      </p:sp>
      <p:sp>
        <p:nvSpPr>
          <p:cNvPr id="8" name="Rounded Rectangle 7">
            <a:extLst>
              <a:ext uri="{FF2B5EF4-FFF2-40B4-BE49-F238E27FC236}">
                <a16:creationId xmlns:a16="http://schemas.microsoft.com/office/drawing/2014/main" id="{43FF1E81-344F-A147-B719-BA37D4BF4FF8}"/>
              </a:ext>
            </a:extLst>
          </p:cNvPr>
          <p:cNvSpPr/>
          <p:nvPr/>
        </p:nvSpPr>
        <p:spPr>
          <a:xfrm>
            <a:off x="4554071" y="558800"/>
            <a:ext cx="3872753" cy="59766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VN" sz="3200" dirty="0">
                <a:solidFill>
                  <a:schemeClr val="bg1"/>
                </a:solidFill>
                <a:latin typeface="Times New Roman" panose="02020603050405020304" pitchFamily="18" charset="0"/>
                <a:cs typeface="Times New Roman" panose="02020603050405020304" pitchFamily="18" charset="0"/>
              </a:rPr>
              <a:t>Tiết </a:t>
            </a:r>
            <a:r>
              <a:rPr lang="vi-VN" sz="3200" dirty="0">
                <a:solidFill>
                  <a:schemeClr val="bg1"/>
                </a:solidFill>
                <a:latin typeface="Times New Roman" panose="02020603050405020304" pitchFamily="18" charset="0"/>
                <a:cs typeface="Times New Roman" panose="02020603050405020304" pitchFamily="18" charset="0"/>
              </a:rPr>
              <a:t>73-74-75</a:t>
            </a:r>
            <a:r>
              <a:rPr lang="en-VN" sz="32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6572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7CB1AB-BC47-B74C-858F-DFEBCC35E40A}"/>
              </a:ext>
            </a:extLst>
          </p:cNvPr>
          <p:cNvSpPr/>
          <p:nvPr/>
        </p:nvSpPr>
        <p:spPr>
          <a:xfrm>
            <a:off x="0" y="0"/>
            <a:ext cx="12192000" cy="6858000"/>
          </a:xfrm>
          <a:prstGeom prst="rect">
            <a:avLst/>
          </a:prstGeom>
          <a:solidFill>
            <a:srgbClr val="FE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4">
            <a:extLst>
              <a:ext uri="{FF2B5EF4-FFF2-40B4-BE49-F238E27FC236}">
                <a16:creationId xmlns:a16="http://schemas.microsoft.com/office/drawing/2014/main" id="{68810183-5029-7D47-AAB0-2E83C6AE02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78" t="7408" r="66514" b="70555"/>
          <a:stretch/>
        </p:blipFill>
        <p:spPr bwMode="auto">
          <a:xfrm>
            <a:off x="8813873" y="3429000"/>
            <a:ext cx="2712750" cy="290826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B458F12-DC79-A142-B055-C92EA635EE5F}"/>
              </a:ext>
            </a:extLst>
          </p:cNvPr>
          <p:cNvGrpSpPr/>
          <p:nvPr/>
        </p:nvGrpSpPr>
        <p:grpSpPr>
          <a:xfrm>
            <a:off x="5240684" y="2718510"/>
            <a:ext cx="2108200" cy="3251200"/>
            <a:chOff x="6794500" y="1219200"/>
            <a:chExt cx="2108200" cy="3251200"/>
          </a:xfrm>
        </p:grpSpPr>
        <p:pic>
          <p:nvPicPr>
            <p:cNvPr id="6148" name="Picture 4">
              <a:extLst>
                <a:ext uri="{FF2B5EF4-FFF2-40B4-BE49-F238E27FC236}">
                  <a16:creationId xmlns:a16="http://schemas.microsoft.com/office/drawing/2014/main" id="{B279EB3E-B066-644D-8602-7EE18189963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2100" b="52200" l="34133" r="69600">
                          <a14:foregroundMark x1="41333" y1="18300" x2="52800" y2="14300"/>
                          <a14:foregroundMark x1="52800" y1="14300" x2="53733" y2="14300"/>
                          <a14:foregroundMark x1="46000" y1="19600" x2="49733" y2="20400"/>
                          <a14:foregroundMark x1="50267" y1="20700" x2="54400" y2="23300"/>
                          <a14:foregroundMark x1="51467" y1="52000" x2="57200" y2="52200"/>
                          <a14:foregroundMark x1="34133" y1="45900" x2="38667" y2="46700"/>
                          <a14:foregroundMark x1="50800" y1="20600" x2="51733" y2="21500"/>
                        </a14:backgroundRemoval>
                      </a14:imgEffect>
                    </a14:imgLayer>
                  </a14:imgProps>
                </a:ext>
                <a:ext uri="{28A0092B-C50C-407E-A947-70E740481C1C}">
                  <a14:useLocalDpi xmlns:a14="http://schemas.microsoft.com/office/drawing/2010/main" val="0"/>
                </a:ext>
              </a:extLst>
            </a:blip>
            <a:srcRect l="32716" t="7407" r="26296" b="45185"/>
            <a:stretch/>
          </p:blipFill>
          <p:spPr bwMode="auto">
            <a:xfrm>
              <a:off x="6794500" y="1219200"/>
              <a:ext cx="21082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FEBE6B46-CF4D-1F42-A911-A857385B69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210" t="50000" r="50000" b="45185"/>
            <a:stretch/>
          </p:blipFill>
          <p:spPr bwMode="auto">
            <a:xfrm>
              <a:off x="6794500" y="4140200"/>
              <a:ext cx="863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407557B3-D9EA-5E43-AE0D-8E49238C010B}"/>
              </a:ext>
            </a:extLst>
          </p:cNvPr>
          <p:cNvSpPr/>
          <p:nvPr/>
        </p:nvSpPr>
        <p:spPr>
          <a:xfrm>
            <a:off x="1568823" y="436167"/>
            <a:ext cx="8139951" cy="1004057"/>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55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panose="020B0604020202020204" pitchFamily="34" charset="0"/>
              </a:rPr>
              <a:t>Các nhân vật trong truyện</a:t>
            </a:r>
            <a:endParaRPr kumimoji="0" lang="en-VN" sz="5500" b="1" i="0" u="none" strike="noStrike" kern="1200" cap="none" spc="0" normalizeH="0" baseline="0" noProof="0" dirty="0">
              <a:ln>
                <a:noFill/>
              </a:ln>
              <a:solidFill>
                <a:srgbClr val="70AD47">
                  <a:lumMod val="75000"/>
                </a:srgbClr>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6152" name="Picture 8">
            <a:extLst>
              <a:ext uri="{FF2B5EF4-FFF2-40B4-BE49-F238E27FC236}">
                <a16:creationId xmlns:a16="http://schemas.microsoft.com/office/drawing/2014/main" id="{5BB9C871-01C6-A847-844A-22AC0DFF8E5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937" t="32512" r="30542" b="33013"/>
          <a:stretch/>
        </p:blipFill>
        <p:spPr bwMode="auto">
          <a:xfrm>
            <a:off x="1269738" y="2629072"/>
            <a:ext cx="2108200" cy="395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782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B2FEE73-D71B-4E9A-8EF7-746B1585D800}"/>
              </a:ext>
            </a:extLst>
          </p:cNvPr>
          <p:cNvGraphicFramePr>
            <a:graphicFrameLocks noGrp="1"/>
          </p:cNvGraphicFramePr>
          <p:nvPr>
            <p:ph idx="1"/>
            <p:extLst>
              <p:ext uri="{D42A27DB-BD31-4B8C-83A1-F6EECF244321}">
                <p14:modId xmlns:p14="http://schemas.microsoft.com/office/powerpoint/2010/main" val="3999564279"/>
              </p:ext>
            </p:extLst>
          </p:nvPr>
        </p:nvGraphicFramePr>
        <p:xfrm>
          <a:off x="770965" y="158191"/>
          <a:ext cx="10892117" cy="6523442"/>
        </p:xfrm>
        <a:graphic>
          <a:graphicData uri="http://schemas.openxmlformats.org/drawingml/2006/table">
            <a:tbl>
              <a:tblPr firstRow="1" firstCol="1" bandRow="1"/>
              <a:tblGrid>
                <a:gridCol w="2097741">
                  <a:extLst>
                    <a:ext uri="{9D8B030D-6E8A-4147-A177-3AD203B41FA5}">
                      <a16:colId xmlns:a16="http://schemas.microsoft.com/office/drawing/2014/main" val="872910797"/>
                    </a:ext>
                  </a:extLst>
                </a:gridCol>
                <a:gridCol w="8794376">
                  <a:extLst>
                    <a:ext uri="{9D8B030D-6E8A-4147-A177-3AD203B41FA5}">
                      <a16:colId xmlns:a16="http://schemas.microsoft.com/office/drawing/2014/main" val="2462577661"/>
                    </a:ext>
                  </a:extLst>
                </a:gridCol>
              </a:tblGrid>
              <a:tr h="1090109">
                <a:tc gridSpan="2">
                  <a:txBody>
                    <a:bodyPr/>
                    <a:lstStyle/>
                    <a:p>
                      <a:pPr marL="0" marR="0" algn="ctr">
                        <a:lnSpc>
                          <a:spcPct val="115000"/>
                        </a:lnSpc>
                        <a:spcBef>
                          <a:spcPts val="0"/>
                        </a:spcBef>
                        <a:spcAft>
                          <a:spcPts val="0"/>
                        </a:spcAft>
                      </a:pPr>
                      <a:r>
                        <a:rPr lang="vi-VN" sz="2400" b="1" dirty="0">
                          <a:solidFill>
                            <a:srgbClr val="000000"/>
                          </a:solidFill>
                          <a:effectLst/>
                          <a:latin typeface="Times New Roman" panose="02020603050405020304" pitchFamily="18" charset="0"/>
                          <a:ea typeface="ArialMT"/>
                        </a:rPr>
                        <a:t>PHIẾU HỌC TẬP 2</a:t>
                      </a:r>
                      <a:endParaRPr lang="en-US" sz="2400" dirty="0">
                        <a:effectLst/>
                        <a:latin typeface="Times New Roman" panose="02020603050405020304" pitchFamily="18" charset="0"/>
                        <a:ea typeface="Calibri" panose="020F0502020204030204" pitchFamily="34" charset="0"/>
                      </a:endParaRPr>
                    </a:p>
                    <a:p>
                      <a:pPr marL="0" marR="0" algn="ctr">
                        <a:lnSpc>
                          <a:spcPct val="115000"/>
                        </a:lnSpc>
                        <a:spcBef>
                          <a:spcPts val="0"/>
                        </a:spcBef>
                        <a:spcAft>
                          <a:spcPts val="0"/>
                        </a:spcAft>
                      </a:pPr>
                      <a:r>
                        <a:rPr lang="vi-VN" sz="2400" b="1" dirty="0">
                          <a:solidFill>
                            <a:srgbClr val="000000"/>
                          </a:solidFill>
                          <a:effectLst/>
                          <a:latin typeface="Times New Roman" panose="02020603050405020304" pitchFamily="18" charset="0"/>
                          <a:ea typeface="ArialMT"/>
                        </a:rPr>
                        <a:t>Bức chân dung tự họa của nhân vật Dế Mèn ( trong phần 1) </a:t>
                      </a:r>
                      <a:endParaRPr lang="en-US" sz="2400" dirty="0">
                        <a:effectLst/>
                        <a:latin typeface="Times New Roman" panose="02020603050405020304" pitchFamily="18" charset="0"/>
                        <a:ea typeface="Calibri" panose="020F0502020204030204" pitchFamily="34" charset="0"/>
                      </a:endParaRPr>
                    </a:p>
                  </a:txBody>
                  <a:tcPr marL="26821" marR="26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extLst>
                  <a:ext uri="{0D108BD9-81ED-4DB2-BD59-A6C34878D82A}">
                    <a16:rowId xmlns:a16="http://schemas.microsoft.com/office/drawing/2014/main" val="3162950759"/>
                  </a:ext>
                </a:extLst>
              </a:tr>
              <a:tr h="2806970">
                <a:tc>
                  <a:txBody>
                    <a:bodyPr/>
                    <a:lstStyle/>
                    <a:p>
                      <a:pPr marL="0" marR="0" algn="just">
                        <a:lnSpc>
                          <a:spcPct val="115000"/>
                        </a:lnSpc>
                        <a:spcBef>
                          <a:spcPts val="0"/>
                        </a:spcBef>
                        <a:spcAft>
                          <a:spcPts val="0"/>
                        </a:spcAft>
                      </a:pPr>
                      <a:r>
                        <a:rPr lang="vi-VN" sz="2400" dirty="0">
                          <a:solidFill>
                            <a:srgbClr val="000000"/>
                          </a:solidFill>
                          <a:effectLst/>
                          <a:latin typeface="Times New Roman" panose="02020603050405020304" pitchFamily="18" charset="0"/>
                          <a:ea typeface="ArialMT"/>
                        </a:rPr>
                        <a:t>*Hìnhdáng</a:t>
                      </a:r>
                      <a:endParaRPr lang="en-US" sz="2400" dirty="0">
                        <a:effectLst/>
                        <a:latin typeface="Times New Roman" panose="02020603050405020304" pitchFamily="18" charset="0"/>
                        <a:ea typeface="Calibri" panose="020F0502020204030204" pitchFamily="34" charset="0"/>
                      </a:endParaRPr>
                    </a:p>
                    <a:p>
                      <a:pPr marL="0" marR="0" algn="just">
                        <a:lnSpc>
                          <a:spcPct val="115000"/>
                        </a:lnSpc>
                        <a:spcBef>
                          <a:spcPts val="0"/>
                        </a:spcBef>
                        <a:spcAft>
                          <a:spcPts val="0"/>
                        </a:spcAft>
                      </a:pPr>
                      <a:r>
                        <a:rPr lang="vi-VN" sz="2400" dirty="0">
                          <a:solidFill>
                            <a:srgbClr val="000000"/>
                          </a:solidFill>
                          <a:effectLst/>
                          <a:latin typeface="Times New Roman" panose="02020603050405020304" pitchFamily="18" charset="0"/>
                          <a:ea typeface="ArialMT"/>
                        </a:rPr>
                        <a:t>Tìm các từ ngữ miêu tả các bộ phận của DM</a:t>
                      </a:r>
                      <a:endParaRPr lang="en-US" sz="2400" dirty="0">
                        <a:effectLst/>
                        <a:latin typeface="Times New Roman" panose="02020603050405020304" pitchFamily="18" charset="0"/>
                        <a:ea typeface="Calibri" panose="020F0502020204030204" pitchFamily="34" charset="0"/>
                      </a:endParaRPr>
                    </a:p>
                  </a:txBody>
                  <a:tcPr marL="26821" marR="26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lnSpc>
                          <a:spcPct val="115000"/>
                        </a:lnSpc>
                        <a:spcBef>
                          <a:spcPts val="0"/>
                        </a:spcBef>
                        <a:spcAft>
                          <a:spcPts val="0"/>
                        </a:spcAft>
                      </a:pPr>
                      <a:r>
                        <a:rPr lang="vi-VN" sz="2400" dirty="0">
                          <a:effectLst/>
                          <a:latin typeface="Times New Roman" panose="02020603050405020304" pitchFamily="18" charset="0"/>
                          <a:ea typeface="ArialMT"/>
                        </a:rPr>
                        <a:t>- Đôi càng:..........................</a:t>
                      </a:r>
                      <a:endParaRPr lang="en-US" sz="2400" dirty="0">
                        <a:effectLst/>
                        <a:latin typeface="Times New Roman" panose="02020603050405020304" pitchFamily="18" charset="0"/>
                        <a:ea typeface="Calibri" panose="020F0502020204030204" pitchFamily="34" charset="0"/>
                      </a:endParaRPr>
                    </a:p>
                    <a:p>
                      <a:pPr marL="0" marR="0" indent="0" algn="just">
                        <a:lnSpc>
                          <a:spcPct val="115000"/>
                        </a:lnSpc>
                        <a:spcBef>
                          <a:spcPts val="0"/>
                        </a:spcBef>
                        <a:spcAft>
                          <a:spcPts val="0"/>
                        </a:spcAft>
                        <a:buFontTx/>
                        <a:buNone/>
                      </a:pPr>
                      <a:r>
                        <a:rPr lang="vi-VN" sz="2400" dirty="0">
                          <a:effectLst/>
                          <a:latin typeface="Times New Roman" panose="02020603050405020304" pitchFamily="18" charset="0"/>
                          <a:ea typeface="ArialMT"/>
                        </a:rPr>
                        <a:t>- Vuốt: .....................................................................</a:t>
                      </a:r>
                    </a:p>
                    <a:p>
                      <a:pPr marL="0" marR="0" indent="0" algn="just">
                        <a:lnSpc>
                          <a:spcPct val="115000"/>
                        </a:lnSpc>
                        <a:spcBef>
                          <a:spcPts val="0"/>
                        </a:spcBef>
                        <a:spcAft>
                          <a:spcPts val="0"/>
                        </a:spcAft>
                        <a:buFontTx/>
                        <a:buNone/>
                      </a:pPr>
                      <a:r>
                        <a:rPr lang="vi-VN" sz="2400" dirty="0">
                          <a:effectLst/>
                          <a:latin typeface="Times New Roman" panose="02020603050405020304" pitchFamily="18" charset="0"/>
                          <a:ea typeface="ArialMT"/>
                        </a:rPr>
                        <a:t>-  Cánh:...................................................................................................</a:t>
                      </a:r>
                      <a:endParaRPr lang="en-US" sz="2400" dirty="0">
                        <a:effectLst/>
                        <a:latin typeface="Times New Roman" panose="02020603050405020304" pitchFamily="18" charset="0"/>
                        <a:ea typeface="Calibri" panose="020F0502020204030204" pitchFamily="34" charset="0"/>
                      </a:endParaRPr>
                    </a:p>
                    <a:p>
                      <a:pPr marL="342900" marR="0" indent="-342900" algn="just">
                        <a:lnSpc>
                          <a:spcPct val="115000"/>
                        </a:lnSpc>
                        <a:spcBef>
                          <a:spcPts val="0"/>
                        </a:spcBef>
                        <a:spcAft>
                          <a:spcPts val="0"/>
                        </a:spcAft>
                        <a:buFontTx/>
                        <a:buChar char="-"/>
                      </a:pPr>
                      <a:r>
                        <a:rPr lang="vi-VN" sz="2400" dirty="0">
                          <a:effectLst/>
                          <a:latin typeface="Times New Roman" panose="02020603050405020304" pitchFamily="18" charset="0"/>
                          <a:ea typeface="ArialMT"/>
                        </a:rPr>
                        <a:t>Người: .............................................................................................</a:t>
                      </a:r>
                    </a:p>
                    <a:p>
                      <a:pPr marL="342900" marR="0" indent="-342900" algn="just">
                        <a:lnSpc>
                          <a:spcPct val="115000"/>
                        </a:lnSpc>
                        <a:spcBef>
                          <a:spcPts val="0"/>
                        </a:spcBef>
                        <a:spcAft>
                          <a:spcPts val="0"/>
                        </a:spcAft>
                        <a:buFontTx/>
                        <a:buChar char="-"/>
                      </a:pPr>
                      <a:r>
                        <a:rPr lang="vi-VN" sz="2400" dirty="0">
                          <a:effectLst/>
                          <a:latin typeface="Times New Roman" panose="02020603050405020304" pitchFamily="18" charset="0"/>
                          <a:ea typeface="ArialMT"/>
                        </a:rPr>
                        <a:t>Đầu:....................................................................................................</a:t>
                      </a:r>
                      <a:endParaRPr lang="en-US" sz="2400" dirty="0">
                        <a:effectLst/>
                        <a:latin typeface="Times New Roman" panose="02020603050405020304" pitchFamily="18" charset="0"/>
                        <a:ea typeface="Calibri" panose="020F0502020204030204" pitchFamily="34" charset="0"/>
                      </a:endParaRPr>
                    </a:p>
                    <a:p>
                      <a:pPr marL="0" marR="0" algn="just">
                        <a:lnSpc>
                          <a:spcPct val="115000"/>
                        </a:lnSpc>
                        <a:spcBef>
                          <a:spcPts val="0"/>
                        </a:spcBef>
                        <a:spcAft>
                          <a:spcPts val="0"/>
                        </a:spcAft>
                      </a:pPr>
                      <a:r>
                        <a:rPr lang="vi-VN" sz="2400" dirty="0">
                          <a:effectLst/>
                          <a:latin typeface="Times New Roman" panose="02020603050405020304" pitchFamily="18" charset="0"/>
                          <a:ea typeface="ArialMT"/>
                        </a:rPr>
                        <a:t>-  Răng:.....................................................................................................</a:t>
                      </a:r>
                      <a:endParaRPr lang="en-US" sz="2400" dirty="0">
                        <a:effectLst/>
                        <a:latin typeface="Times New Roman" panose="02020603050405020304" pitchFamily="18" charset="0"/>
                        <a:ea typeface="Calibri" panose="020F0502020204030204" pitchFamily="34" charset="0"/>
                      </a:endParaRPr>
                    </a:p>
                    <a:p>
                      <a:pPr marL="0" marR="0" algn="just">
                        <a:lnSpc>
                          <a:spcPct val="115000"/>
                        </a:lnSpc>
                        <a:spcBef>
                          <a:spcPts val="0"/>
                        </a:spcBef>
                        <a:spcAft>
                          <a:spcPts val="0"/>
                        </a:spcAft>
                      </a:pPr>
                      <a:r>
                        <a:rPr lang="vi-VN" sz="2400" dirty="0">
                          <a:effectLst/>
                          <a:latin typeface="Times New Roman" panose="02020603050405020304" pitchFamily="18" charset="0"/>
                          <a:ea typeface="ArialMT"/>
                        </a:rPr>
                        <a:t>-  Râu:......................................................................................................</a:t>
                      </a:r>
                      <a:endParaRPr lang="en-US" sz="2400" dirty="0">
                        <a:effectLst/>
                        <a:latin typeface="Times New Roman" panose="02020603050405020304" pitchFamily="18" charset="0"/>
                        <a:ea typeface="Calibri" panose="020F0502020204030204" pitchFamily="34" charset="0"/>
                      </a:endParaRPr>
                    </a:p>
                  </a:txBody>
                  <a:tcPr marL="26821" marR="26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00985"/>
                  </a:ext>
                </a:extLst>
              </a:tr>
              <a:tr h="716763">
                <a:tc>
                  <a:txBody>
                    <a:bodyPr/>
                    <a:lstStyle/>
                    <a:p>
                      <a:pPr marL="0" marR="0" algn="just">
                        <a:lnSpc>
                          <a:spcPct val="115000"/>
                        </a:lnSpc>
                        <a:spcBef>
                          <a:spcPts val="0"/>
                        </a:spcBef>
                        <a:spcAft>
                          <a:spcPts val="0"/>
                        </a:spcAft>
                      </a:pPr>
                      <a:r>
                        <a:rPr lang="vi-VN" sz="2400" dirty="0">
                          <a:solidFill>
                            <a:srgbClr val="000000"/>
                          </a:solidFill>
                          <a:effectLst/>
                          <a:latin typeface="Times New Roman" panose="02020603050405020304" pitchFamily="18" charset="0"/>
                          <a:ea typeface="ArialMT"/>
                        </a:rPr>
                        <a:t>Hành động </a:t>
                      </a:r>
                      <a:endParaRPr lang="en-US" sz="2400" dirty="0">
                        <a:effectLst/>
                        <a:latin typeface="Times New Roman" panose="02020603050405020304" pitchFamily="18" charset="0"/>
                        <a:ea typeface="Calibri" panose="020F0502020204030204" pitchFamily="34" charset="0"/>
                      </a:endParaRPr>
                    </a:p>
                  </a:txBody>
                  <a:tcPr marL="26821" marR="26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lnSpc>
                          <a:spcPct val="115000"/>
                        </a:lnSpc>
                        <a:spcBef>
                          <a:spcPts val="0"/>
                        </a:spcBef>
                        <a:spcAft>
                          <a:spcPts val="0"/>
                        </a:spcAft>
                      </a:pPr>
                      <a:r>
                        <a:rPr lang="vi-VN" sz="24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txBody>
                  <a:tcPr marL="26821" marR="26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841324"/>
                  </a:ext>
                </a:extLst>
              </a:tr>
              <a:tr h="886101">
                <a:tc>
                  <a:txBody>
                    <a:bodyPr/>
                    <a:lstStyle/>
                    <a:p>
                      <a:pPr marL="0" marR="0" algn="just">
                        <a:lnSpc>
                          <a:spcPct val="115000"/>
                        </a:lnSpc>
                        <a:spcBef>
                          <a:spcPts val="0"/>
                        </a:spcBef>
                        <a:spcAft>
                          <a:spcPts val="0"/>
                        </a:spcAft>
                      </a:pPr>
                      <a:r>
                        <a:rPr lang="vi-VN" sz="2400" dirty="0">
                          <a:solidFill>
                            <a:srgbClr val="000000"/>
                          </a:solidFill>
                          <a:effectLst/>
                          <a:latin typeface="Times New Roman" panose="02020603050405020304" pitchFamily="18" charset="0"/>
                          <a:ea typeface="ArialMT"/>
                        </a:rPr>
                        <a:t>Quan hệ với hàng xóm:</a:t>
                      </a:r>
                      <a:endParaRPr lang="en-US" sz="2400" dirty="0">
                        <a:effectLst/>
                        <a:latin typeface="Times New Roman" panose="02020603050405020304" pitchFamily="18" charset="0"/>
                        <a:ea typeface="Calibri" panose="020F0502020204030204" pitchFamily="34" charset="0"/>
                      </a:endParaRPr>
                    </a:p>
                  </a:txBody>
                  <a:tcPr marL="26821" marR="26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lnSpc>
                          <a:spcPct val="115000"/>
                        </a:lnSpc>
                        <a:spcBef>
                          <a:spcPts val="0"/>
                        </a:spcBef>
                        <a:spcAft>
                          <a:spcPts val="0"/>
                        </a:spcAft>
                      </a:pPr>
                      <a:r>
                        <a:rPr lang="vi-VN" sz="24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txBody>
                  <a:tcPr marL="26821" marR="26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4483526"/>
                  </a:ext>
                </a:extLst>
              </a:tr>
              <a:tr h="886101">
                <a:tc>
                  <a:txBody>
                    <a:bodyPr/>
                    <a:lstStyle/>
                    <a:p>
                      <a:pPr marL="0" marR="0" algn="just">
                        <a:lnSpc>
                          <a:spcPct val="115000"/>
                        </a:lnSpc>
                        <a:spcBef>
                          <a:spcPts val="0"/>
                        </a:spcBef>
                        <a:spcAft>
                          <a:spcPts val="0"/>
                        </a:spcAft>
                      </a:pPr>
                      <a:r>
                        <a:rPr lang="vi-VN" sz="2400" dirty="0">
                          <a:effectLst/>
                          <a:latin typeface="Times New Roman" panose="02020603050405020304" pitchFamily="18" charset="0"/>
                          <a:ea typeface="Calibri" panose="020F0502020204030204" pitchFamily="34" charset="0"/>
                        </a:rPr>
                        <a:t>Suy nghĩ</a:t>
                      </a:r>
                      <a:endParaRPr lang="en-US" sz="2400" dirty="0">
                        <a:effectLst/>
                        <a:latin typeface="Times New Roman" panose="02020603050405020304" pitchFamily="18" charset="0"/>
                        <a:ea typeface="Calibri" panose="020F0502020204030204" pitchFamily="34" charset="0"/>
                      </a:endParaRPr>
                    </a:p>
                  </a:txBody>
                  <a:tcPr marL="26821" marR="26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lnSpc>
                          <a:spcPct val="115000"/>
                        </a:lnSpc>
                        <a:spcBef>
                          <a:spcPts val="0"/>
                        </a:spcBef>
                        <a:spcAft>
                          <a:spcPts val="0"/>
                        </a:spcAft>
                      </a:pPr>
                      <a:r>
                        <a:rPr lang="vi-VN" sz="24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txBody>
                  <a:tcPr marL="26821" marR="26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6698590"/>
                  </a:ext>
                </a:extLst>
              </a:tr>
            </a:tbl>
          </a:graphicData>
        </a:graphic>
      </p:graphicFrame>
    </p:spTree>
    <p:extLst>
      <p:ext uri="{BB962C8B-B14F-4D97-AF65-F5344CB8AC3E}">
        <p14:creationId xmlns:p14="http://schemas.microsoft.com/office/powerpoint/2010/main" val="1106330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ế Mèn TV - Tặng các bé bài thơ về chú Dế Mèn đáng yêu này nhé! NÓI VỚI  TUỔI THƠ CỦA MÌNH Tác giả: Ngọc Khuê Có một chú dế con">
            <a:extLst>
              <a:ext uri="{FF2B5EF4-FFF2-40B4-BE49-F238E27FC236}">
                <a16:creationId xmlns:a16="http://schemas.microsoft.com/office/drawing/2014/main" id="{C41D018D-3AAC-DA44-AB22-DBD12C49D9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9" b="99631" l="9140" r="90323">
                        <a14:foregroundMark x1="42473" y1="27306" x2="75512" y2="49983"/>
                        <a14:foregroundMark x1="68280" y1="31734" x2="36022" y2="28782"/>
                        <a14:foregroundMark x1="25125" y1="44419" x2="24194" y2="45756"/>
                        <a14:foregroundMark x1="36022" y1="28782" x2="27843" y2="40520"/>
                        <a14:foregroundMark x1="24194" y1="45756" x2="38773" y2="54651"/>
                        <a14:foregroundMark x1="43548" y1="57565" x2="69892" y2="50554"/>
                        <a14:foregroundMark x1="69892" y1="50554" x2="62903" y2="32472"/>
                        <a14:foregroundMark x1="62903" y1="32472" x2="52151" y2="26937"/>
                        <a14:foregroundMark x1="36022" y1="27675" x2="61290" y2="53875"/>
                        <a14:foregroundMark x1="42578" y1="8341" x2="50637" y2="4192"/>
                        <a14:foregroundMark x1="60753" y1="16974" x2="63318" y2="16387"/>
                        <a14:foregroundMark x1="68817" y1="30258" x2="76344" y2="45018"/>
                        <a14:foregroundMark x1="76344" y1="45018" x2="66667" y2="32841"/>
                        <a14:foregroundMark x1="66667" y1="32841" x2="73118" y2="38376"/>
                        <a14:foregroundMark x1="72043" y1="31734" x2="79570" y2="42804"/>
                        <a14:foregroundMark x1="30896" y1="93703" x2="31183" y2="94096"/>
                        <a14:foregroundMark x1="30645" y1="98524" x2="32796" y2="99631"/>
                        <a14:foregroundMark x1="29032" y1="41697" x2="47312" y2="44280"/>
                        <a14:backgroundMark x1="68280" y1="15498" x2="87634" y2="13284"/>
                        <a14:backgroundMark x1="63441" y1="16236" x2="68280" y2="15498"/>
                        <a14:backgroundMark x1="54301" y1="738" x2="56989" y2="1107"/>
                        <a14:backgroundMark x1="39247" y1="9594" x2="39785" y2="7749"/>
                        <a14:backgroundMark x1="39785" y1="9963" x2="42473" y2="7011"/>
                        <a14:backgroundMark x1="88172" y1="12915" x2="91398" y2="13653"/>
                        <a14:backgroundMark x1="38172" y1="57196" x2="43011" y2="57934"/>
                        <a14:backgroundMark x1="73118" y1="53137" x2="79032" y2="51661"/>
                        <a14:backgroundMark x1="21505" y1="45387" x2="23656" y2="45756"/>
                        <a14:backgroundMark x1="25806" y1="90775" x2="30108" y2="94096"/>
                        <a14:backgroundMark x1="39247" y1="9594" x2="42473" y2="8487"/>
                        <a14:backgroundMark x1="41398" y1="7749" x2="42473" y2="7749"/>
                        <a14:backgroundMark x1="86559" y1="12915" x2="88710" y2="12915"/>
                        <a14:backgroundMark x1="42473" y1="58303" x2="43011" y2="57934"/>
                        <a14:backgroundMark x1="37097" y1="56089" x2="43548" y2="57565"/>
                        <a14:backgroundMark x1="41935" y1="8487" x2="43011" y2="7749"/>
                      </a14:backgroundRemoval>
                    </a14:imgEffect>
                  </a14:imgLayer>
                </a14:imgProps>
              </a:ext>
              <a:ext uri="{28A0092B-C50C-407E-A947-70E740481C1C}">
                <a14:useLocalDpi xmlns:a14="http://schemas.microsoft.com/office/drawing/2010/main" val="0"/>
              </a:ext>
            </a:extLst>
          </a:blip>
          <a:srcRect/>
          <a:stretch>
            <a:fillRect/>
          </a:stretch>
        </p:blipFill>
        <p:spPr bwMode="auto">
          <a:xfrm>
            <a:off x="2266633" y="31678"/>
            <a:ext cx="1060755" cy="1109796"/>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7">
            <a:extLst>
              <a:ext uri="{FF2B5EF4-FFF2-40B4-BE49-F238E27FC236}">
                <a16:creationId xmlns:a16="http://schemas.microsoft.com/office/drawing/2014/main" id="{506397C9-A125-D04B-8274-D83284B66E4B}"/>
              </a:ext>
            </a:extLst>
          </p:cNvPr>
          <p:cNvPicPr>
            <a:picLocks noChangeAspect="1"/>
          </p:cNvPicPr>
          <p:nvPr/>
        </p:nvPicPr>
        <p:blipFill rotWithShape="1">
          <a:blip r:embed="rId5">
            <a:extLst>
              <a:ext uri="{28A0092B-C50C-407E-A947-70E740481C1C}">
                <a14:useLocalDpi xmlns:a14="http://schemas.microsoft.com/office/drawing/2010/main" val="0"/>
              </a:ext>
            </a:extLst>
          </a:blip>
          <a:srcRect l="26444" t="13744" r="52080" b="63077"/>
          <a:stretch/>
        </p:blipFill>
        <p:spPr>
          <a:xfrm>
            <a:off x="494810" y="992050"/>
            <a:ext cx="864652" cy="835093"/>
          </a:xfrm>
          <a:prstGeom prst="rect">
            <a:avLst/>
          </a:prstGeom>
        </p:spPr>
      </p:pic>
      <p:pic>
        <p:nvPicPr>
          <p:cNvPr id="8" name="图片 7">
            <a:extLst>
              <a:ext uri="{FF2B5EF4-FFF2-40B4-BE49-F238E27FC236}">
                <a16:creationId xmlns:a16="http://schemas.microsoft.com/office/drawing/2014/main" id="{9B2E6A42-F5B3-4D43-8C6E-2276688307C9}"/>
              </a:ext>
            </a:extLst>
          </p:cNvPr>
          <p:cNvPicPr>
            <a:picLocks noChangeAspect="1"/>
          </p:cNvPicPr>
          <p:nvPr/>
        </p:nvPicPr>
        <p:blipFill rotWithShape="1">
          <a:blip r:embed="rId5">
            <a:extLst>
              <a:ext uri="{28A0092B-C50C-407E-A947-70E740481C1C}">
                <a14:useLocalDpi xmlns:a14="http://schemas.microsoft.com/office/drawing/2010/main" val="0"/>
              </a:ext>
            </a:extLst>
          </a:blip>
          <a:srcRect l="26444" t="13744" r="52080" b="63077"/>
          <a:stretch/>
        </p:blipFill>
        <p:spPr>
          <a:xfrm>
            <a:off x="494810" y="2741133"/>
            <a:ext cx="864652" cy="835093"/>
          </a:xfrm>
          <a:prstGeom prst="rect">
            <a:avLst/>
          </a:prstGeom>
        </p:spPr>
      </p:pic>
      <p:sp>
        <p:nvSpPr>
          <p:cNvPr id="9" name="Rectangle 8">
            <a:extLst>
              <a:ext uri="{FF2B5EF4-FFF2-40B4-BE49-F238E27FC236}">
                <a16:creationId xmlns:a16="http://schemas.microsoft.com/office/drawing/2014/main" id="{0DE2513D-6F48-674E-84A9-1C04CD6A3DFE}"/>
              </a:ext>
            </a:extLst>
          </p:cNvPr>
          <p:cNvSpPr/>
          <p:nvPr/>
        </p:nvSpPr>
        <p:spPr>
          <a:xfrm>
            <a:off x="1279077" y="891600"/>
            <a:ext cx="10661450" cy="1815882"/>
          </a:xfrm>
          <a:prstGeom prst="rect">
            <a:avLst/>
          </a:prstGeom>
        </p:spPr>
        <p:txBody>
          <a:bodyPr wrap="square">
            <a:spAutoFit/>
          </a:bodyPr>
          <a:lstStyle/>
          <a:p>
            <a:pPr marL="457200" indent="-457200" algn="just">
              <a:buFontTx/>
              <a:buChar char="-"/>
            </a:pPr>
            <a:r>
              <a:rPr lang="vi-VN"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Hình dáng: </a:t>
            </a:r>
            <a:r>
              <a:rPr lang="vi-VN" sz="2800" dirty="0">
                <a:latin typeface="Times New Roman" panose="02020603050405020304" pitchFamily="18" charset="0"/>
                <a:ea typeface="Calibri" panose="020F0502020204030204" pitchFamily="34" charset="0"/>
                <a:cs typeface="Arial" panose="020B0604020202020204" pitchFamily="34" charset="0"/>
              </a:rPr>
              <a:t>Chàng dế thanh niên cường tráng, đôi càng mẫm bóng, cái vuốt nhọn hoắt, đôi cánh ngắn hủn hoẳn, người rung rinh một màu nâu bóng mỡ, đầu to ra nổi từng tảng, răng đen nhánh, râu uốn cong hùng dũng. </a:t>
            </a:r>
            <a:endParaRPr lang="en-VN"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文本框 7">
            <a:extLst>
              <a:ext uri="{FF2B5EF4-FFF2-40B4-BE49-F238E27FC236}">
                <a16:creationId xmlns:a16="http://schemas.microsoft.com/office/drawing/2014/main" id="{9F02EFEC-FC49-434B-8518-40717F5B414B}"/>
              </a:ext>
            </a:extLst>
          </p:cNvPr>
          <p:cNvSpPr txBox="1"/>
          <p:nvPr/>
        </p:nvSpPr>
        <p:spPr>
          <a:xfrm>
            <a:off x="3385468" y="299709"/>
            <a:ext cx="5928856" cy="523220"/>
          </a:xfrm>
          <a:prstGeom prst="rect">
            <a:avLst/>
          </a:prstGeom>
          <a:noFill/>
        </p:spPr>
        <p:txBody>
          <a:bodyPr wrap="square" rtlCol="0">
            <a:spAutoFit/>
          </a:bodyPr>
          <a:lstStyle/>
          <a:p>
            <a:pPr algn="just" defTabSz="829544">
              <a:defRPr/>
            </a:pPr>
            <a:r>
              <a:rPr lang="en-US" altLang="zh-CN"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Bức</a:t>
            </a:r>
            <a:r>
              <a:rPr lang="en-US" altLang="zh-CN"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chân</a:t>
            </a:r>
            <a:r>
              <a:rPr lang="en-US" altLang="zh-CN"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dung </a:t>
            </a:r>
            <a:r>
              <a:rPr lang="en-US" altLang="zh-CN" sz="28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tự</a:t>
            </a:r>
            <a:r>
              <a:rPr lang="en-US" altLang="zh-CN"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hoạ</a:t>
            </a:r>
            <a:r>
              <a:rPr lang="en-US" altLang="zh-CN"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của</a:t>
            </a:r>
            <a:r>
              <a:rPr lang="en-US" altLang="zh-CN"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Dế</a:t>
            </a:r>
            <a:r>
              <a:rPr lang="en-US" altLang="zh-CN"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Mèn</a:t>
            </a:r>
            <a:r>
              <a:rPr lang="en-US" altLang="zh-CN"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Rectangle 10">
            <a:extLst>
              <a:ext uri="{FF2B5EF4-FFF2-40B4-BE49-F238E27FC236}">
                <a16:creationId xmlns:a16="http://schemas.microsoft.com/office/drawing/2014/main" id="{20458AE4-9AE8-D54B-9908-E531E5BB91ED}"/>
              </a:ext>
            </a:extLst>
          </p:cNvPr>
          <p:cNvSpPr/>
          <p:nvPr/>
        </p:nvSpPr>
        <p:spPr>
          <a:xfrm>
            <a:off x="1359462" y="2628766"/>
            <a:ext cx="10748803" cy="2246769"/>
          </a:xfrm>
          <a:prstGeom prst="rect">
            <a:avLst/>
          </a:prstGeom>
        </p:spPr>
        <p:txBody>
          <a:bodyPr wrap="square">
            <a:spAutoFit/>
          </a:bodyPr>
          <a:lstStyle/>
          <a:p>
            <a:pPr marL="457200" indent="-457200" algn="just">
              <a:buFontTx/>
              <a:buChar char="-"/>
            </a:pPr>
            <a:r>
              <a:rPr lang="vi-VN"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Hành động: </a:t>
            </a:r>
          </a:p>
          <a:p>
            <a:pPr algn="just"/>
            <a:r>
              <a:rPr lang="vi-VN" sz="2800" dirty="0">
                <a:effectLst/>
                <a:latin typeface="Times New Roman" panose="02020603050405020304" pitchFamily="18" charset="0"/>
                <a:ea typeface="Calibri" panose="020F0502020204030204" pitchFamily="34" charset="0"/>
                <a:cs typeface="Arial" panose="020B0604020202020204" pitchFamily="34" charset="0"/>
              </a:rPr>
              <a:t>+ Đạp phanh phách, vũ lên phành phạch, nhai ngoàm ngoạp, trịnh trọng vuốt râu,…</a:t>
            </a:r>
          </a:p>
          <a:p>
            <a:pPr algn="just"/>
            <a:r>
              <a:rPr lang="vi-VN" sz="2800" dirty="0">
                <a:latin typeface="Times New Roman" panose="02020603050405020304" pitchFamily="18" charset="0"/>
                <a:ea typeface="Calibri" panose="020F0502020204030204" pitchFamily="34" charset="0"/>
                <a:cs typeface="Arial" panose="020B0604020202020204" pitchFamily="34" charset="0"/>
              </a:rPr>
              <a:t>+ Cà khịa với tất cả bà con trong xóm (quát mấy chị Cào Cào, đá, ghẹo anh Gọng Vó)</a:t>
            </a:r>
            <a:endParaRPr lang="en-VN"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图片 7">
            <a:extLst>
              <a:ext uri="{FF2B5EF4-FFF2-40B4-BE49-F238E27FC236}">
                <a16:creationId xmlns:a16="http://schemas.microsoft.com/office/drawing/2014/main" id="{B88DD003-70CC-C648-A220-80534AF23FAF}"/>
              </a:ext>
            </a:extLst>
          </p:cNvPr>
          <p:cNvPicPr>
            <a:picLocks noChangeAspect="1"/>
          </p:cNvPicPr>
          <p:nvPr/>
        </p:nvPicPr>
        <p:blipFill rotWithShape="1">
          <a:blip r:embed="rId5">
            <a:extLst>
              <a:ext uri="{28A0092B-C50C-407E-A947-70E740481C1C}">
                <a14:useLocalDpi xmlns:a14="http://schemas.microsoft.com/office/drawing/2010/main" val="0"/>
              </a:ext>
            </a:extLst>
          </a:blip>
          <a:srcRect l="26444" t="13744" r="52080" b="63077"/>
          <a:stretch/>
        </p:blipFill>
        <p:spPr>
          <a:xfrm>
            <a:off x="494810" y="5894791"/>
            <a:ext cx="864652" cy="835093"/>
          </a:xfrm>
          <a:prstGeom prst="rect">
            <a:avLst/>
          </a:prstGeom>
        </p:spPr>
      </p:pic>
      <p:sp>
        <p:nvSpPr>
          <p:cNvPr id="13" name="Rectangle 12">
            <a:extLst>
              <a:ext uri="{FF2B5EF4-FFF2-40B4-BE49-F238E27FC236}">
                <a16:creationId xmlns:a16="http://schemas.microsoft.com/office/drawing/2014/main" id="{A0BC7537-47B0-BD47-8ECF-E92529EA5DCC}"/>
              </a:ext>
            </a:extLst>
          </p:cNvPr>
          <p:cNvSpPr/>
          <p:nvPr/>
        </p:nvSpPr>
        <p:spPr>
          <a:xfrm>
            <a:off x="1359462" y="5766127"/>
            <a:ext cx="10581065" cy="1043619"/>
          </a:xfrm>
          <a:prstGeom prst="rect">
            <a:avLst/>
          </a:prstGeom>
        </p:spPr>
        <p:txBody>
          <a:bodyPr wrap="square">
            <a:spAutoFit/>
          </a:bodyPr>
          <a:lstStyle/>
          <a:p>
            <a:pPr marL="457200" indent="-457200" algn="just">
              <a:lnSpc>
                <a:spcPct val="115000"/>
              </a:lnSpc>
              <a:buFontTx/>
              <a:buChar char="-"/>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Suy nghĩ:</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VN" sz="2800" dirty="0">
                <a:latin typeface="Times New Roman" panose="02020603050405020304" pitchFamily="18" charset="0"/>
                <a:ea typeface="Calibri" panose="020F0502020204030204" pitchFamily="34" charset="0"/>
                <a:cs typeface="Times New Roman" panose="02020603050405020304" pitchFamily="18" charset="0"/>
              </a:rPr>
              <a:t>Tự cho mình là giỏi, tưởng mình là tay ghê gớm, có thể sắp đứng đầu thiên hạ rồi.</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图片 7">
            <a:extLst>
              <a:ext uri="{FF2B5EF4-FFF2-40B4-BE49-F238E27FC236}">
                <a16:creationId xmlns:a16="http://schemas.microsoft.com/office/drawing/2014/main" id="{3FA8F6C9-60F1-42C5-8F45-7C03E31E132A}"/>
              </a:ext>
            </a:extLst>
          </p:cNvPr>
          <p:cNvPicPr>
            <a:picLocks noChangeAspect="1"/>
          </p:cNvPicPr>
          <p:nvPr/>
        </p:nvPicPr>
        <p:blipFill rotWithShape="1">
          <a:blip r:embed="rId5">
            <a:extLst>
              <a:ext uri="{28A0092B-C50C-407E-A947-70E740481C1C}">
                <a14:useLocalDpi xmlns:a14="http://schemas.microsoft.com/office/drawing/2010/main" val="0"/>
              </a:ext>
            </a:extLst>
          </a:blip>
          <a:srcRect l="26444" t="13744" r="52080" b="63077"/>
          <a:stretch/>
        </p:blipFill>
        <p:spPr>
          <a:xfrm>
            <a:off x="476881" y="4740263"/>
            <a:ext cx="864652" cy="835093"/>
          </a:xfrm>
          <a:prstGeom prst="rect">
            <a:avLst/>
          </a:prstGeom>
        </p:spPr>
      </p:pic>
      <p:sp>
        <p:nvSpPr>
          <p:cNvPr id="15" name="Rectangle 14">
            <a:extLst>
              <a:ext uri="{FF2B5EF4-FFF2-40B4-BE49-F238E27FC236}">
                <a16:creationId xmlns:a16="http://schemas.microsoft.com/office/drawing/2014/main" id="{BB07C212-1FED-469E-9383-41AEE0D79CFC}"/>
              </a:ext>
            </a:extLst>
          </p:cNvPr>
          <p:cNvSpPr/>
          <p:nvPr/>
        </p:nvSpPr>
        <p:spPr>
          <a:xfrm>
            <a:off x="1484967" y="4735475"/>
            <a:ext cx="10748803" cy="954107"/>
          </a:xfrm>
          <a:prstGeom prst="rect">
            <a:avLst/>
          </a:prstGeom>
        </p:spPr>
        <p:txBody>
          <a:bodyPr wrap="square">
            <a:spAutoFit/>
          </a:bodyPr>
          <a:lstStyle/>
          <a:p>
            <a:pPr marL="457200" indent="-457200" algn="just">
              <a:buFontTx/>
              <a:buChar char="-"/>
            </a:pPr>
            <a:r>
              <a:rPr lang="vi-VN"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Mối quan hệ với hàng xóm: </a:t>
            </a:r>
            <a:r>
              <a:rPr lang="vi-VN" sz="2800" dirty="0">
                <a:latin typeface="Times New Roman" panose="02020603050405020304" pitchFamily="18" charset="0"/>
                <a:ea typeface="ArialMT"/>
              </a:rPr>
              <a:t>Cà khịa với tất cả bà con trong xóm; quát mấy chị Cào Cào; ghẹo anh Gọng Vó.</a:t>
            </a:r>
            <a:r>
              <a:rPr lang="vi-VN"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422250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38DF7D-9380-FF49-8107-E501680E2B4A}"/>
              </a:ext>
            </a:extLst>
          </p:cNvPr>
          <p:cNvGrpSpPr/>
          <p:nvPr/>
        </p:nvGrpSpPr>
        <p:grpSpPr>
          <a:xfrm>
            <a:off x="708213" y="0"/>
            <a:ext cx="10219761" cy="1545508"/>
            <a:chOff x="3580250" y="0"/>
            <a:chExt cx="5375739" cy="1545508"/>
          </a:xfrm>
        </p:grpSpPr>
        <p:sp>
          <p:nvSpPr>
            <p:cNvPr id="5" name="文本框 7">
              <a:extLst>
                <a:ext uri="{FF2B5EF4-FFF2-40B4-BE49-F238E27FC236}">
                  <a16:creationId xmlns:a16="http://schemas.microsoft.com/office/drawing/2014/main" id="{5F632E9C-72A1-194C-BDB7-56DFA8CCC229}"/>
                </a:ext>
              </a:extLst>
            </p:cNvPr>
            <p:cNvSpPr txBox="1"/>
            <p:nvPr/>
          </p:nvSpPr>
          <p:spPr>
            <a:xfrm>
              <a:off x="4110626" y="112811"/>
              <a:ext cx="4845363" cy="584775"/>
            </a:xfrm>
            <a:prstGeom prst="rect">
              <a:avLst/>
            </a:prstGeom>
            <a:solidFill>
              <a:schemeClr val="accent4">
                <a:lumMod val="20000"/>
                <a:lumOff val="80000"/>
              </a:schemeClr>
            </a:solidFill>
          </p:spPr>
          <p:txBody>
            <a:bodyPr wrap="square" rtlCol="0">
              <a:spAutoFit/>
            </a:bodyPr>
            <a:lstStyle/>
            <a:p>
              <a:pPr algn="ctr" defTabSz="829544">
                <a:defRPr/>
              </a:pP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 </a:t>
              </a:r>
              <a:r>
                <a:rPr lang="vi-VN"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Nhận xét đánh giá về n</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hân</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vật</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Dế</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Mèn</a:t>
              </a:r>
              <a:endParaRPr lang="zh-CN" altLang="en-US"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Picture 5" descr="Dế Mèn TV - Tặng các bé bài thơ về chú Dế Mèn đáng yêu này nhé! NÓI VỚI  TUỔI THƠ CỦA MÌNH Tác giả: Ngọc Khuê Có một chú dế con">
              <a:extLst>
                <a:ext uri="{FF2B5EF4-FFF2-40B4-BE49-F238E27FC236}">
                  <a16:creationId xmlns:a16="http://schemas.microsoft.com/office/drawing/2014/main" id="{C41D018D-3AAC-DA44-AB22-DBD12C49D90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69" b="99631" l="9140" r="90323">
                          <a14:foregroundMark x1="42473" y1="27306" x2="75512" y2="49983"/>
                          <a14:foregroundMark x1="68280" y1="31734" x2="36022" y2="28782"/>
                          <a14:foregroundMark x1="25125" y1="44419" x2="24194" y2="45756"/>
                          <a14:foregroundMark x1="36022" y1="28782" x2="27843" y2="40520"/>
                          <a14:foregroundMark x1="24194" y1="45756" x2="38773" y2="54651"/>
                          <a14:foregroundMark x1="43548" y1="57565" x2="69892" y2="50554"/>
                          <a14:foregroundMark x1="69892" y1="50554" x2="62903" y2="32472"/>
                          <a14:foregroundMark x1="62903" y1="32472" x2="52151" y2="26937"/>
                          <a14:foregroundMark x1="36022" y1="27675" x2="61290" y2="53875"/>
                          <a14:foregroundMark x1="42578" y1="8341" x2="50637" y2="4192"/>
                          <a14:foregroundMark x1="60753" y1="16974" x2="63318" y2="16387"/>
                          <a14:foregroundMark x1="68817" y1="30258" x2="76344" y2="45018"/>
                          <a14:foregroundMark x1="76344" y1="45018" x2="66667" y2="32841"/>
                          <a14:foregroundMark x1="66667" y1="32841" x2="73118" y2="38376"/>
                          <a14:foregroundMark x1="72043" y1="31734" x2="79570" y2="42804"/>
                          <a14:foregroundMark x1="30896" y1="93703" x2="31183" y2="94096"/>
                          <a14:foregroundMark x1="30645" y1="98524" x2="32796" y2="99631"/>
                          <a14:foregroundMark x1="29032" y1="41697" x2="47312" y2="44280"/>
                          <a14:backgroundMark x1="68280" y1="15498" x2="87634" y2="13284"/>
                          <a14:backgroundMark x1="63441" y1="16236" x2="68280" y2="15498"/>
                          <a14:backgroundMark x1="54301" y1="738" x2="56989" y2="1107"/>
                          <a14:backgroundMark x1="39247" y1="9594" x2="39785" y2="7749"/>
                          <a14:backgroundMark x1="39785" y1="9963" x2="42473" y2="7011"/>
                          <a14:backgroundMark x1="88172" y1="12915" x2="91398" y2="13653"/>
                          <a14:backgroundMark x1="38172" y1="57196" x2="43011" y2="57934"/>
                          <a14:backgroundMark x1="73118" y1="53137" x2="79032" y2="51661"/>
                          <a14:backgroundMark x1="21505" y1="45387" x2="23656" y2="45756"/>
                          <a14:backgroundMark x1="25806" y1="90775" x2="30108" y2="94096"/>
                          <a14:backgroundMark x1="39247" y1="9594" x2="42473" y2="8487"/>
                          <a14:backgroundMark x1="41398" y1="7749" x2="42473" y2="7749"/>
                          <a14:backgroundMark x1="86559" y1="12915" x2="88710" y2="12915"/>
                          <a14:backgroundMark x1="42473" y1="58303" x2="43011" y2="57934"/>
                          <a14:backgroundMark x1="37097" y1="56089" x2="43548" y2="57565"/>
                          <a14:backgroundMark x1="41935" y1="8487" x2="43011" y2="7749"/>
                        </a14:backgroundRemoval>
                      </a14:imgEffect>
                    </a14:imgLayer>
                  </a14:imgProps>
                </a:ext>
                <a:ext uri="{28A0092B-C50C-407E-A947-70E740481C1C}">
                  <a14:useLocalDpi xmlns:a14="http://schemas.microsoft.com/office/drawing/2010/main" val="0"/>
                </a:ext>
              </a:extLst>
            </a:blip>
            <a:srcRect/>
            <a:stretch>
              <a:fillRect/>
            </a:stretch>
          </p:blipFill>
          <p:spPr bwMode="auto">
            <a:xfrm>
              <a:off x="3580250" y="0"/>
              <a:ext cx="1060755" cy="15455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CF4F1719-C01E-F948-A7D8-FA17CFBA2801}"/>
              </a:ext>
            </a:extLst>
          </p:cNvPr>
          <p:cNvGrpSpPr/>
          <p:nvPr/>
        </p:nvGrpSpPr>
        <p:grpSpPr>
          <a:xfrm>
            <a:off x="188259" y="2714924"/>
            <a:ext cx="5827059" cy="3820348"/>
            <a:chOff x="1178596" y="2295419"/>
            <a:chExt cx="3933780" cy="3991225"/>
          </a:xfrm>
        </p:grpSpPr>
        <p:sp>
          <p:nvSpPr>
            <p:cNvPr id="14" name="Google Shape;246;p30">
              <a:extLst>
                <a:ext uri="{FF2B5EF4-FFF2-40B4-BE49-F238E27FC236}">
                  <a16:creationId xmlns:a16="http://schemas.microsoft.com/office/drawing/2014/main" id="{BDD888F7-9620-E74D-9EF2-0EAB8CD75649}"/>
                </a:ext>
              </a:extLst>
            </p:cNvPr>
            <p:cNvSpPr/>
            <p:nvPr/>
          </p:nvSpPr>
          <p:spPr>
            <a:xfrm>
              <a:off x="1178596" y="2295419"/>
              <a:ext cx="3933780" cy="3991225"/>
            </a:xfrm>
            <a:prstGeom prst="rect">
              <a:avLst/>
            </a:prstGeom>
            <a:noFill/>
            <a:ln w="19050" cap="flat" cmpd="sng">
              <a:solidFill>
                <a:srgbClr val="A1C44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800"/>
            </a:p>
          </p:txBody>
        </p:sp>
        <p:sp>
          <p:nvSpPr>
            <p:cNvPr id="15" name="Rectangle 14">
              <a:extLst>
                <a:ext uri="{FF2B5EF4-FFF2-40B4-BE49-F238E27FC236}">
                  <a16:creationId xmlns:a16="http://schemas.microsoft.com/office/drawing/2014/main" id="{909056D4-CC74-A74D-9DF1-8A778A4FE3ED}"/>
                </a:ext>
              </a:extLst>
            </p:cNvPr>
            <p:cNvSpPr/>
            <p:nvPr/>
          </p:nvSpPr>
          <p:spPr>
            <a:xfrm>
              <a:off x="1345813" y="2870324"/>
              <a:ext cx="3599346" cy="3108543"/>
            </a:xfrm>
            <a:prstGeom prst="rect">
              <a:avLst/>
            </a:prstGeom>
          </p:spPr>
          <p:txBody>
            <a:bodyPr wrap="square">
              <a:spAutoFit/>
            </a:bodyPr>
            <a:lstStyle/>
            <a:p>
              <a:pPr algn="just"/>
              <a:r>
                <a:rPr lang="vi-VN" sz="2800" b="1" dirty="0">
                  <a:solidFill>
                    <a:srgbClr val="000000"/>
                  </a:solidFill>
                  <a:effectLst/>
                  <a:latin typeface="Times New Roman" panose="02020603050405020304" pitchFamily="18" charset="0"/>
                  <a:ea typeface="ArialMT"/>
                </a:rPr>
                <a:t>Đánh giá về nhân vật: </a:t>
              </a:r>
            </a:p>
            <a:p>
              <a:pPr marL="342900" indent="-342900" algn="just">
                <a:buFontTx/>
                <a:buChar char="-"/>
              </a:pPr>
              <a:r>
                <a:rPr lang="vi-VN" sz="2800" b="1" dirty="0">
                  <a:solidFill>
                    <a:srgbClr val="000000"/>
                  </a:solidFill>
                  <a:latin typeface="Times New Roman" panose="02020603050405020304" pitchFamily="18" charset="0"/>
                  <a:cs typeface="Times New Roman" panose="02020603050405020304" pitchFamily="18" charset="0"/>
                </a:rPr>
                <a:t>V</a:t>
              </a:r>
              <a:r>
                <a:rPr lang="vi-VN" sz="2800" dirty="0">
                  <a:latin typeface="Times New Roman" panose="02020603050405020304" pitchFamily="18" charset="0"/>
                  <a:cs typeface="Times New Roman" panose="02020603050405020304" pitchFamily="18" charset="0"/>
                </a:rPr>
                <a:t>ẻ đẹp cường tráng, mạnh mẽ, đầ sức sống của tuổi trẻ. </a:t>
              </a:r>
            </a:p>
            <a:p>
              <a:pPr marL="342900" indent="-342900" algn="just">
                <a:buFontTx/>
                <a:buChar char="-"/>
              </a:pPr>
              <a:r>
                <a:rPr lang="vi-VN" sz="2800" dirty="0">
                  <a:latin typeface="Times New Roman" panose="02020603050405020304" pitchFamily="18" charset="0"/>
                  <a:cs typeface="Times New Roman" panose="02020603050405020304" pitchFamily="18" charset="0"/>
                </a:rPr>
                <a:t>Nét chưa đẹp trong nhận thức, suy nghĩ của nhân vật. Đó là sự kiêu căng, tự phụ xem thường mọi người.</a:t>
              </a:r>
              <a:endParaRPr lang="vi-VN" sz="2800" dirty="0">
                <a:effectLst/>
                <a:latin typeface="Times New Roman" panose="020206030504050203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D0979FC4-A4B7-0943-BC43-B54DFA50289B}"/>
              </a:ext>
            </a:extLst>
          </p:cNvPr>
          <p:cNvGrpSpPr/>
          <p:nvPr/>
        </p:nvGrpSpPr>
        <p:grpSpPr>
          <a:xfrm>
            <a:off x="6263014" y="1859603"/>
            <a:ext cx="5642115" cy="5021337"/>
            <a:chOff x="6480512" y="2231392"/>
            <a:chExt cx="3933780" cy="4399912"/>
          </a:xfrm>
        </p:grpSpPr>
        <p:sp>
          <p:nvSpPr>
            <p:cNvPr id="16" name="Google Shape;246;p30">
              <a:extLst>
                <a:ext uri="{FF2B5EF4-FFF2-40B4-BE49-F238E27FC236}">
                  <a16:creationId xmlns:a16="http://schemas.microsoft.com/office/drawing/2014/main" id="{4054E22C-ADE6-1948-BF59-E0FDD8C537E4}"/>
                </a:ext>
              </a:extLst>
            </p:cNvPr>
            <p:cNvSpPr/>
            <p:nvPr/>
          </p:nvSpPr>
          <p:spPr>
            <a:xfrm>
              <a:off x="6480512" y="2231392"/>
              <a:ext cx="3933780" cy="3991225"/>
            </a:xfrm>
            <a:prstGeom prst="rect">
              <a:avLst/>
            </a:prstGeom>
            <a:noFill/>
            <a:ln w="19050" cap="flat" cmpd="sng">
              <a:solidFill>
                <a:srgbClr val="A1C44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800"/>
            </a:p>
          </p:txBody>
        </p:sp>
        <p:sp>
          <p:nvSpPr>
            <p:cNvPr id="17" name="Rectangle 16">
              <a:extLst>
                <a:ext uri="{FF2B5EF4-FFF2-40B4-BE49-F238E27FC236}">
                  <a16:creationId xmlns:a16="http://schemas.microsoft.com/office/drawing/2014/main" id="{3C4977C5-F153-034E-A66A-41ED7D7BCD2F}"/>
                </a:ext>
              </a:extLst>
            </p:cNvPr>
            <p:cNvSpPr/>
            <p:nvPr/>
          </p:nvSpPr>
          <p:spPr>
            <a:xfrm>
              <a:off x="6629396" y="3133463"/>
              <a:ext cx="3636012" cy="3497841"/>
            </a:xfrm>
            <a:prstGeom prst="rect">
              <a:avLst/>
            </a:prstGeom>
          </p:spPr>
          <p:txBody>
            <a:bodyPr wrap="square">
              <a:spAutoFit/>
            </a:bodyPr>
            <a:lstStyle/>
            <a:p>
              <a:pPr marR="0" algn="just">
                <a:lnSpc>
                  <a:spcPct val="115000"/>
                </a:lnSpc>
                <a:spcBef>
                  <a:spcPts val="0"/>
                </a:spcBef>
                <a:spcAft>
                  <a:spcPts val="0"/>
                </a:spcAft>
              </a:pPr>
              <a:r>
                <a:rPr lang="vi-VN" sz="2800" b="1" dirty="0">
                  <a:effectLst/>
                  <a:latin typeface="Times New Roman" panose="02020603050405020304" pitchFamily="18" charset="0"/>
                  <a:ea typeface="ArialMT"/>
                </a:rPr>
                <a:t>Đánh giá về nghệ thuật miêu tả: </a:t>
              </a:r>
            </a:p>
            <a:p>
              <a:pPr marR="0" algn="just">
                <a:lnSpc>
                  <a:spcPct val="115000"/>
                </a:lnSpc>
                <a:spcBef>
                  <a:spcPts val="0"/>
                </a:spcBef>
                <a:spcAft>
                  <a:spcPts val="0"/>
                </a:spcAft>
              </a:pPr>
              <a:r>
                <a:rPr lang="vi-VN" sz="2800" dirty="0">
                  <a:effectLst/>
                  <a:latin typeface="Times New Roman" panose="02020603050405020304" pitchFamily="18" charset="0"/>
                  <a:ea typeface="ArialMT"/>
                </a:rPr>
                <a:t>- Từ ngữ đặc sắc các tính từ, từ láy để miêu tả</a:t>
              </a:r>
              <a:endParaRPr lang="en-US" sz="2800" dirty="0">
                <a:effectLst/>
                <a:latin typeface="Times New Roman" panose="02020603050405020304" pitchFamily="18" charset="0"/>
                <a:ea typeface="Calibri" panose="020F0502020204030204" pitchFamily="34" charset="0"/>
              </a:endParaRPr>
            </a:p>
            <a:p>
              <a:pPr marL="0" marR="0" algn="just">
                <a:lnSpc>
                  <a:spcPct val="115000"/>
                </a:lnSpc>
                <a:spcBef>
                  <a:spcPts val="0"/>
                </a:spcBef>
                <a:spcAft>
                  <a:spcPts val="0"/>
                </a:spcAft>
              </a:pPr>
              <a:r>
                <a:rPr lang="vi-VN" sz="2800" dirty="0">
                  <a:effectLst/>
                  <a:latin typeface="Times New Roman" panose="02020603050405020304" pitchFamily="18" charset="0"/>
                  <a:ea typeface="ArialMT"/>
                </a:rPr>
                <a:t>- Nghệ thuật nhân hóa để khắc họa vẻ đẹp khỏe khoắn, sống động của nhân vật </a:t>
              </a:r>
              <a:endParaRPr lang="en-US" sz="2800" dirty="0">
                <a:effectLst/>
                <a:latin typeface="Times New Roman" panose="02020603050405020304" pitchFamily="18" charset="0"/>
                <a:ea typeface="Calibri" panose="020F0502020204030204" pitchFamily="34" charset="0"/>
              </a:endParaRPr>
            </a:p>
            <a:p>
              <a:pPr algn="just"/>
              <a:endParaRPr lang="vi-VN" sz="2800" dirty="0">
                <a:effectLst/>
                <a:latin typeface="Times New Roman" panose="02020603050405020304" pitchFamily="18" charset="0"/>
                <a:cs typeface="Times New Roman" panose="02020603050405020304" pitchFamily="18" charset="0"/>
              </a:endParaRPr>
            </a:p>
          </p:txBody>
        </p:sp>
      </p:grpSp>
      <p:pic>
        <p:nvPicPr>
          <p:cNvPr id="1026" name="Picture 2" descr="Sách Dế Mèn Phiêu Lưu Ký - Tái Bản 2020 - FAHASA.COM">
            <a:extLst>
              <a:ext uri="{FF2B5EF4-FFF2-40B4-BE49-F238E27FC236}">
                <a16:creationId xmlns:a16="http://schemas.microsoft.com/office/drawing/2014/main" id="{E21D9617-A525-314D-99DD-FDBCBF4949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96" t="14554" r="8300" b="28088"/>
          <a:stretch/>
        </p:blipFill>
        <p:spPr bwMode="auto">
          <a:xfrm>
            <a:off x="3321991" y="1643282"/>
            <a:ext cx="1747026" cy="17470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Dế Mèn Phiêu Lưu Ký - Tô Hoài; Trương Qua | NetaBooks">
            <a:extLst>
              <a:ext uri="{FF2B5EF4-FFF2-40B4-BE49-F238E27FC236}">
                <a16:creationId xmlns:a16="http://schemas.microsoft.com/office/drawing/2014/main" id="{B832DCF8-2D3F-AD4E-A442-80A72403748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165" t="36218" r="12053"/>
          <a:stretch/>
        </p:blipFill>
        <p:spPr bwMode="auto">
          <a:xfrm>
            <a:off x="8652526" y="950385"/>
            <a:ext cx="1747026" cy="17470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A95371A9-53A7-A64F-B61D-B33F8CFFA971}"/>
              </a:ext>
            </a:extLst>
          </p:cNvPr>
          <p:cNvSpPr/>
          <p:nvPr/>
        </p:nvSpPr>
        <p:spPr>
          <a:xfrm>
            <a:off x="3233737" y="-1826705"/>
            <a:ext cx="6096000" cy="646331"/>
          </a:xfrm>
          <a:prstGeom prst="rect">
            <a:avLst/>
          </a:prstGeom>
          <a:solidFill>
            <a:schemeClr val="bg1"/>
          </a:solidFill>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Tree>
    <p:extLst>
      <p:ext uri="{BB962C8B-B14F-4D97-AF65-F5344CB8AC3E}">
        <p14:creationId xmlns:p14="http://schemas.microsoft.com/office/powerpoint/2010/main" val="367547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42">
            <a:extLst>
              <a:ext uri="{FF2B5EF4-FFF2-40B4-BE49-F238E27FC236}">
                <a16:creationId xmlns:a16="http://schemas.microsoft.com/office/drawing/2014/main" id="{E72F7A49-18B3-4343-810F-EF1AA215A91A}"/>
              </a:ext>
            </a:extLst>
          </p:cNvPr>
          <p:cNvSpPr/>
          <p:nvPr/>
        </p:nvSpPr>
        <p:spPr>
          <a:xfrm>
            <a:off x="1480687" y="792917"/>
            <a:ext cx="8463211" cy="4550272"/>
          </a:xfrm>
          <a:prstGeom prst="roundRect">
            <a:avLst>
              <a:gd name="adj" fmla="val 990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dirty="0">
                <a:solidFill>
                  <a:srgbClr val="FF0000"/>
                </a:solidFill>
                <a:latin typeface="Times New Roman" panose="02020603050405020304" pitchFamily="18" charset="0"/>
                <a:ea typeface="ArialMT"/>
              </a:rPr>
              <a:t>Tác giả sử dụng nghệ thuật nhân hóa, từ ngữ miêu tả đặc sắc để khắc họa nhân vật Dế Mèn qua các khía cạnh về hình dáng, cử chỉ, điệu bộ, thái độ, tính cách một cách rõ nét.</a:t>
            </a:r>
            <a:endParaRPr kumimoji="0" lang="zh-CN" altLang="en-US" sz="4000" b="0" i="1"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 name="Picture 2" descr="A close-up of a bug&#10;&#10;Description automatically generated with medium confidence">
            <a:extLst>
              <a:ext uri="{FF2B5EF4-FFF2-40B4-BE49-F238E27FC236}">
                <a16:creationId xmlns:a16="http://schemas.microsoft.com/office/drawing/2014/main" id="{2B3A6A8F-FD1D-E749-ABD1-D47382AAE44F}"/>
              </a:ext>
            </a:extLst>
          </p:cNvPr>
          <p:cNvPicPr>
            <a:picLocks noChangeAspect="1"/>
          </p:cNvPicPr>
          <p:nvPr/>
        </p:nvPicPr>
        <p:blipFill>
          <a:blip r:embed="rId3"/>
          <a:stretch>
            <a:fillRect/>
          </a:stretch>
        </p:blipFill>
        <p:spPr>
          <a:xfrm>
            <a:off x="9641626" y="792917"/>
            <a:ext cx="2261294" cy="3876503"/>
          </a:xfrm>
          <a:prstGeom prst="rect">
            <a:avLst/>
          </a:prstGeom>
        </p:spPr>
      </p:pic>
      <p:pic>
        <p:nvPicPr>
          <p:cNvPr id="1026" name="Picture 2" descr="Phân tích nhân vật Dế Mèn - Văn 6 (7 mẫu)">
            <a:extLst>
              <a:ext uri="{FF2B5EF4-FFF2-40B4-BE49-F238E27FC236}">
                <a16:creationId xmlns:a16="http://schemas.microsoft.com/office/drawing/2014/main" id="{A6B7A2AF-AE16-EC47-8222-A4E12FBDA5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897" r="24675"/>
          <a:stretch/>
        </p:blipFill>
        <p:spPr bwMode="auto">
          <a:xfrm>
            <a:off x="-109444" y="4669420"/>
            <a:ext cx="2261294" cy="22612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E8D8543-B95D-3846-8DAE-97C20DD96274}"/>
              </a:ext>
            </a:extLst>
          </p:cNvPr>
          <p:cNvSpPr/>
          <p:nvPr/>
        </p:nvSpPr>
        <p:spPr>
          <a:xfrm>
            <a:off x="3233737" y="-1826705"/>
            <a:ext cx="6096000" cy="646331"/>
          </a:xfrm>
          <a:prstGeom prst="rect">
            <a:avLst/>
          </a:prstGeom>
          <a:solidFill>
            <a:schemeClr val="bg1"/>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Giáo</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18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án</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18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của</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Kim Dung </a:t>
            </a:r>
            <a:r>
              <a:rPr kumimoji="0" lang="en-US" altLang="zh-CN" sz="1800" b="1" i="0" u="none" strike="noStrike" kern="1200" cap="none" spc="0" normalizeH="0" baseline="0" noProof="0" dirty="0">
                <a:ln>
                  <a:noFill/>
                </a:ln>
                <a:solidFill>
                  <a:srgbClr val="E76784"/>
                </a:solidFill>
                <a:effectLst/>
                <a:uLnTx/>
                <a:uFillTx/>
                <a:latin typeface="Calibri" panose="020F0502020204030204"/>
                <a:ea typeface="等线" panose="02010600030101010101" pitchFamily="2" charset="-122"/>
                <a:cs typeface="+mn-cs"/>
              </a:rPr>
              <a:t>0336032445</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https://</a:t>
            </a:r>
            <a:r>
              <a:rPr kumimoji="0" lang="en-US" altLang="zh-CN" sz="18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www.facebook.com</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/phamkimdung25/ </a:t>
            </a:r>
            <a:endParaRPr kumimoji="0" lang="en-V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6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F4A7860-23F6-4E21-9BDE-5CD280C1BFD7}"/>
              </a:ext>
            </a:extLst>
          </p:cNvPr>
          <p:cNvGraphicFramePr>
            <a:graphicFrameLocks noGrp="1"/>
          </p:cNvGraphicFramePr>
          <p:nvPr>
            <p:ph idx="1"/>
            <p:extLst>
              <p:ext uri="{D42A27DB-BD31-4B8C-83A1-F6EECF244321}">
                <p14:modId xmlns:p14="http://schemas.microsoft.com/office/powerpoint/2010/main" val="540442618"/>
              </p:ext>
            </p:extLst>
          </p:nvPr>
        </p:nvGraphicFramePr>
        <p:xfrm>
          <a:off x="421344" y="896475"/>
          <a:ext cx="11573434" cy="5528825"/>
        </p:xfrm>
        <a:graphic>
          <a:graphicData uri="http://schemas.openxmlformats.org/drawingml/2006/table">
            <a:tbl>
              <a:tblPr firstRow="1" firstCol="1" bandRow="1"/>
              <a:tblGrid>
                <a:gridCol w="2913528">
                  <a:extLst>
                    <a:ext uri="{9D8B030D-6E8A-4147-A177-3AD203B41FA5}">
                      <a16:colId xmlns:a16="http://schemas.microsoft.com/office/drawing/2014/main" val="3344976067"/>
                    </a:ext>
                  </a:extLst>
                </a:gridCol>
                <a:gridCol w="8659906">
                  <a:extLst>
                    <a:ext uri="{9D8B030D-6E8A-4147-A177-3AD203B41FA5}">
                      <a16:colId xmlns:a16="http://schemas.microsoft.com/office/drawing/2014/main" val="3944206693"/>
                    </a:ext>
                  </a:extLst>
                </a:gridCol>
              </a:tblGrid>
              <a:tr h="322247">
                <a:tc gridSpan="2">
                  <a:txBody>
                    <a:bodyPr/>
                    <a:lstStyle/>
                    <a:p>
                      <a:pPr marL="0" marR="0" indent="0" algn="ctr">
                        <a:lnSpc>
                          <a:spcPct val="115000"/>
                        </a:lnSpc>
                        <a:spcBef>
                          <a:spcPts val="0"/>
                        </a:spcBef>
                        <a:spcAft>
                          <a:spcPts val="0"/>
                        </a:spcAft>
                      </a:pPr>
                      <a:r>
                        <a:rPr lang="vi-VN"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3</a:t>
                      </a:r>
                      <a:endParaRPr lang="en-US" sz="2800" kern="100" dirty="0">
                        <a:effectLst/>
                        <a:latin typeface="VNI Times"/>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pPr>
                      <a:r>
                        <a:rPr lang="vi-VN"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 đọc văn bản, ghi lại các nội dung chính sau:</a:t>
                      </a:r>
                      <a:endParaRPr lang="en-US" sz="2800" kern="100" dirty="0">
                        <a:effectLst/>
                        <a:latin typeface="VNI Times"/>
                        <a:ea typeface="Calibri" panose="020F0502020204030204" pitchFamily="34" charset="0"/>
                        <a:cs typeface="Times New Roman" panose="02020603050405020304" pitchFamily="18" charset="0"/>
                      </a:endParaRPr>
                    </a:p>
                  </a:txBody>
                  <a:tcPr marL="36176" marR="36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extLst>
                  <a:ext uri="{0D108BD9-81ED-4DB2-BD59-A6C34878D82A}">
                    <a16:rowId xmlns:a16="http://schemas.microsoft.com/office/drawing/2014/main" val="2490509835"/>
                  </a:ext>
                </a:extLst>
              </a:tr>
              <a:tr h="1084646">
                <a:tc>
                  <a:txBody>
                    <a:bodyPr/>
                    <a:lstStyle/>
                    <a:p>
                      <a:pPr marL="0" marR="0" indent="0" algn="just">
                        <a:lnSpc>
                          <a:spcPct val="115000"/>
                        </a:lnSpc>
                        <a:spcBef>
                          <a:spcPts val="0"/>
                        </a:spcBef>
                        <a:spcAft>
                          <a:spcPts val="0"/>
                        </a:spcAft>
                      </a:pPr>
                      <a:r>
                        <a:rPr lang="vi-VN"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 nhân cái chết của Dế Choắt</a:t>
                      </a:r>
                      <a:endParaRPr lang="en-US" sz="2800" kern="100" dirty="0">
                        <a:effectLst/>
                        <a:latin typeface="VNI Times"/>
                        <a:ea typeface="Calibri" panose="020F0502020204030204" pitchFamily="34" charset="0"/>
                        <a:cs typeface="Times New Roman" panose="02020603050405020304" pitchFamily="18" charset="0"/>
                      </a:endParaRPr>
                    </a:p>
                  </a:txBody>
                  <a:tcPr marL="36176" marR="36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indent="0">
                        <a:lnSpc>
                          <a:spcPct val="115000"/>
                        </a:lnSpc>
                        <a:spcBef>
                          <a:spcPts val="0"/>
                        </a:spcBef>
                        <a:spcAft>
                          <a:spcPts val="0"/>
                        </a:spcAft>
                      </a:pP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kern="100" dirty="0">
                          <a:effectLst/>
                          <a:latin typeface="Times New Roman" panose="02020603050405020304" pitchFamily="18" charset="0"/>
                          <a:ea typeface="Calibri" panose="020F0502020204030204" pitchFamily="34" charset="0"/>
                          <a:cs typeface="Times New Roman" panose="02020603050405020304" pitchFamily="18" charset="0"/>
                        </a:rPr>
                        <a:t>Sâu xa:.....................................................................</a:t>
                      </a:r>
                      <a:endParaRPr lang="en-US" sz="2800" kern="100" dirty="0">
                        <a:effectLst/>
                        <a:latin typeface="VNI Times"/>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pPr>
                      <a:r>
                        <a:rPr lang="vi-VN" sz="2800" kern="100" dirty="0">
                          <a:effectLst/>
                          <a:latin typeface="Times New Roman" panose="02020603050405020304" pitchFamily="18" charset="0"/>
                          <a:ea typeface="Calibri" panose="020F0502020204030204" pitchFamily="34" charset="0"/>
                          <a:cs typeface="Times New Roman" panose="02020603050405020304" pitchFamily="18" charset="0"/>
                        </a:rPr>
                        <a:t>-Nguyên nhân trực tiếp:......................................</a:t>
                      </a:r>
                      <a:endParaRPr lang="en-US" sz="2800" kern="100" dirty="0">
                        <a:effectLst/>
                        <a:latin typeface="VNI Times"/>
                        <a:ea typeface="Calibri" panose="020F0502020204030204" pitchFamily="34" charset="0"/>
                        <a:cs typeface="Times New Roman" panose="02020603050405020304" pitchFamily="18" charset="0"/>
                      </a:endParaRPr>
                    </a:p>
                  </a:txBody>
                  <a:tcPr marL="36176" marR="36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77648417"/>
                  </a:ext>
                </a:extLst>
              </a:tr>
              <a:tr h="821443">
                <a:tc>
                  <a:txBody>
                    <a:bodyPr/>
                    <a:lstStyle/>
                    <a:p>
                      <a:pPr marL="0" marR="0" indent="0" algn="just">
                        <a:lnSpc>
                          <a:spcPct val="115000"/>
                        </a:lnSpc>
                        <a:spcBef>
                          <a:spcPts val="0"/>
                        </a:spcBef>
                        <a:spcAft>
                          <a:spcPts val="0"/>
                        </a:spcAft>
                      </a:pPr>
                      <a:r>
                        <a:rPr lang="vi-VN"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 biến</a:t>
                      </a:r>
                      <a:endParaRPr lang="en-US" sz="2800" kern="100" dirty="0">
                        <a:effectLst/>
                        <a:latin typeface="VNI Times"/>
                        <a:ea typeface="Calibri" panose="020F0502020204030204" pitchFamily="34" charset="0"/>
                        <a:cs typeface="Times New Roman" panose="02020603050405020304" pitchFamily="18" charset="0"/>
                      </a:endParaRPr>
                    </a:p>
                  </a:txBody>
                  <a:tcPr marL="36176" marR="36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indent="0" algn="just">
                        <a:lnSpc>
                          <a:spcPct val="115000"/>
                        </a:lnSpc>
                        <a:spcBef>
                          <a:spcPts val="0"/>
                        </a:spcBef>
                        <a:spcAft>
                          <a:spcPts val="0"/>
                        </a:spcAft>
                      </a:pPr>
                      <a:r>
                        <a:rPr lang="vi-VN" sz="2800" kern="100" dirty="0">
                          <a:effectLst/>
                          <a:latin typeface="VNI Times"/>
                          <a:ea typeface="Calibri" panose="020F0502020204030204" pitchFamily="34" charset="0"/>
                          <a:cs typeface="Times New Roman" panose="02020603050405020304" pitchFamily="18" charset="0"/>
                        </a:rPr>
                        <a:t>......................................................................................</a:t>
                      </a:r>
                      <a:endParaRPr lang="en-US" sz="2800" kern="100" dirty="0">
                        <a:effectLst/>
                        <a:latin typeface="VNI Times"/>
                        <a:ea typeface="Calibri" panose="020F0502020204030204" pitchFamily="34" charset="0"/>
                        <a:cs typeface="Times New Roman" panose="02020603050405020304" pitchFamily="18" charset="0"/>
                      </a:endParaRPr>
                    </a:p>
                  </a:txBody>
                  <a:tcPr marL="36176" marR="36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614932970"/>
                  </a:ext>
                </a:extLst>
              </a:tr>
              <a:tr h="1320640">
                <a:tc>
                  <a:txBody>
                    <a:bodyPr/>
                    <a:lstStyle/>
                    <a:p>
                      <a:pPr marL="0" marR="0" indent="0" algn="just">
                        <a:lnSpc>
                          <a:spcPct val="115000"/>
                        </a:lnSpc>
                        <a:spcBef>
                          <a:spcPts val="0"/>
                        </a:spcBef>
                        <a:spcAft>
                          <a:spcPts val="0"/>
                        </a:spcAft>
                      </a:pPr>
                      <a:r>
                        <a:rPr lang="vi-VN" sz="28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 quả</a:t>
                      </a:r>
                      <a:endParaRPr lang="en-US" sz="2800" kern="100">
                        <a:effectLst/>
                        <a:latin typeface="VNI Times"/>
                        <a:ea typeface="Calibri" panose="020F0502020204030204" pitchFamily="34" charset="0"/>
                        <a:cs typeface="Times New Roman" panose="02020603050405020304" pitchFamily="18" charset="0"/>
                      </a:endParaRPr>
                    </a:p>
                  </a:txBody>
                  <a:tcPr marL="36176" marR="36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44450" marR="0" indent="0">
                        <a:lnSpc>
                          <a:spcPct val="115000"/>
                        </a:lnSpc>
                        <a:spcBef>
                          <a:spcPts val="0"/>
                        </a:spcBef>
                        <a:spcAft>
                          <a:spcPts val="0"/>
                        </a:spcAft>
                      </a:pPr>
                      <a:r>
                        <a:rPr lang="vi-VN" sz="2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effectLst/>
                        <a:latin typeface="VNI Times"/>
                        <a:ea typeface="Calibri" panose="020F0502020204030204" pitchFamily="34" charset="0"/>
                        <a:cs typeface="Times New Roman" panose="02020603050405020304" pitchFamily="18" charset="0"/>
                      </a:endParaRPr>
                    </a:p>
                  </a:txBody>
                  <a:tcPr marL="36176" marR="36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322473502"/>
                  </a:ext>
                </a:extLst>
              </a:tr>
              <a:tr h="1320640">
                <a:tc>
                  <a:txBody>
                    <a:bodyPr/>
                    <a:lstStyle/>
                    <a:p>
                      <a:pPr marL="0" marR="0" indent="0" algn="just">
                        <a:lnSpc>
                          <a:spcPct val="115000"/>
                        </a:lnSpc>
                        <a:spcBef>
                          <a:spcPts val="0"/>
                        </a:spcBef>
                        <a:spcAft>
                          <a:spcPts val="0"/>
                        </a:spcAft>
                      </a:pPr>
                      <a:r>
                        <a:rPr lang="vi-VN"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học: </a:t>
                      </a:r>
                      <a:endParaRPr lang="en-US" sz="2800" kern="100" dirty="0">
                        <a:effectLst/>
                        <a:latin typeface="VNI Times"/>
                        <a:ea typeface="Calibri" panose="020F0502020204030204" pitchFamily="34" charset="0"/>
                        <a:cs typeface="Times New Roman" panose="02020603050405020304" pitchFamily="18" charset="0"/>
                      </a:endParaRPr>
                    </a:p>
                  </a:txBody>
                  <a:tcPr marL="36176" marR="36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indent="0" algn="just">
                        <a:lnSpc>
                          <a:spcPct val="115000"/>
                        </a:lnSpc>
                        <a:spcBef>
                          <a:spcPts val="0"/>
                        </a:spcBef>
                        <a:spcAft>
                          <a:spcPts val="0"/>
                        </a:spcAft>
                      </a:pPr>
                      <a:r>
                        <a:rPr lang="vi-VN" sz="2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effectLst/>
                        <a:latin typeface="VNI Times"/>
                        <a:ea typeface="Calibri" panose="020F0502020204030204" pitchFamily="34" charset="0"/>
                        <a:cs typeface="Times New Roman" panose="02020603050405020304" pitchFamily="18" charset="0"/>
                      </a:endParaRPr>
                    </a:p>
                  </a:txBody>
                  <a:tcPr marL="36176" marR="36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394148226"/>
                  </a:ext>
                </a:extLst>
              </a:tr>
            </a:tbl>
          </a:graphicData>
        </a:graphic>
      </p:graphicFrame>
      <p:sp>
        <p:nvSpPr>
          <p:cNvPr id="6" name="TextBox 5">
            <a:extLst>
              <a:ext uri="{FF2B5EF4-FFF2-40B4-BE49-F238E27FC236}">
                <a16:creationId xmlns:a16="http://schemas.microsoft.com/office/drawing/2014/main" id="{CD0291A7-6180-4FBB-B19E-7D54CD5CFEB7}"/>
              </a:ext>
            </a:extLst>
          </p:cNvPr>
          <p:cNvSpPr txBox="1"/>
          <p:nvPr/>
        </p:nvSpPr>
        <p:spPr>
          <a:xfrm>
            <a:off x="3048000" y="196913"/>
            <a:ext cx="6096000" cy="622799"/>
          </a:xfrm>
          <a:prstGeom prst="rect">
            <a:avLst/>
          </a:prstGeom>
          <a:noFill/>
        </p:spPr>
        <p:txBody>
          <a:bodyPr wrap="square">
            <a:spAutoFit/>
          </a:bodyPr>
          <a:lstStyle/>
          <a:p>
            <a:pPr marR="0" lvl="0" algn="just" defTabSz="914400" rtl="0" eaLnBrk="1" fontAlgn="auto" latinLnBrk="0" hangingPunct="1">
              <a:lnSpc>
                <a:spcPct val="115000"/>
              </a:lnSpc>
              <a:spcBef>
                <a:spcPts val="0"/>
              </a:spcBef>
              <a:spcAft>
                <a:spcPts val="0"/>
              </a:spcAft>
              <a:buClrTx/>
              <a:buSzTx/>
              <a:tabLst/>
              <a:defRPr/>
            </a:pPr>
            <a:r>
              <a:rPr kumimoji="0" lang="vi-VN" sz="3200" b="1" i="0"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4. Bài học đường đời của Dế Mèn</a:t>
            </a:r>
            <a:endParaRPr kumimoji="0" lang="en-US" sz="3200" b="0" i="0" u="none" strike="noStrike" kern="100" cap="none" spc="0" normalizeH="0" baseline="0" noProof="0" dirty="0">
              <a:ln>
                <a:noFill/>
              </a:ln>
              <a:solidFill>
                <a:srgbClr val="FF0000"/>
              </a:solidFill>
              <a:effectLst/>
              <a:uLnTx/>
              <a:uFillTx/>
              <a:latin typeface="VNI Time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633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B9B73DE-55D3-41FE-A4F8-5FABCE6F81D6}"/>
              </a:ext>
            </a:extLst>
          </p:cNvPr>
          <p:cNvGraphicFramePr>
            <a:graphicFrameLocks noGrp="1"/>
          </p:cNvGraphicFramePr>
          <p:nvPr>
            <p:extLst>
              <p:ext uri="{D42A27DB-BD31-4B8C-83A1-F6EECF244321}">
                <p14:modId xmlns:p14="http://schemas.microsoft.com/office/powerpoint/2010/main" val="3516681658"/>
              </p:ext>
            </p:extLst>
          </p:nvPr>
        </p:nvGraphicFramePr>
        <p:xfrm>
          <a:off x="645460" y="134471"/>
          <a:ext cx="11125200" cy="6513467"/>
        </p:xfrm>
        <a:graphic>
          <a:graphicData uri="http://schemas.openxmlformats.org/drawingml/2006/table">
            <a:tbl>
              <a:tblPr firstRow="1" firstCol="1" bandRow="1"/>
              <a:tblGrid>
                <a:gridCol w="2483222">
                  <a:extLst>
                    <a:ext uri="{9D8B030D-6E8A-4147-A177-3AD203B41FA5}">
                      <a16:colId xmlns:a16="http://schemas.microsoft.com/office/drawing/2014/main" val="3484889554"/>
                    </a:ext>
                  </a:extLst>
                </a:gridCol>
                <a:gridCol w="8641978">
                  <a:extLst>
                    <a:ext uri="{9D8B030D-6E8A-4147-A177-3AD203B41FA5}">
                      <a16:colId xmlns:a16="http://schemas.microsoft.com/office/drawing/2014/main" val="2623582922"/>
                    </a:ext>
                  </a:extLst>
                </a:gridCol>
              </a:tblGrid>
              <a:tr h="348067">
                <a:tc gridSpan="2">
                  <a:txBody>
                    <a:bodyPr/>
                    <a:lstStyle/>
                    <a:p>
                      <a:pPr marL="0" marR="0" indent="0" algn="ctr">
                        <a:lnSpc>
                          <a:spcPct val="115000"/>
                        </a:lnSpc>
                        <a:spcBef>
                          <a:spcPts val="0"/>
                        </a:spcBef>
                        <a:spcAft>
                          <a:spcPts val="0"/>
                        </a:spcAft>
                      </a:pPr>
                      <a:r>
                        <a:rPr lang="vi-VN"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3</a:t>
                      </a:r>
                      <a:endParaRPr lang="en-US" sz="2800" kern="100" dirty="0">
                        <a:effectLst/>
                        <a:latin typeface="VNI Times"/>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pPr>
                      <a:r>
                        <a:rPr lang="vi-VN"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 đọc văn bản, ghi lại các nội dung chính sau:</a:t>
                      </a:r>
                      <a:endParaRPr lang="en-US" sz="2800" kern="100" dirty="0">
                        <a:effectLst/>
                        <a:latin typeface="VNI Times"/>
                        <a:ea typeface="Calibri" panose="020F0502020204030204" pitchFamily="34" charset="0"/>
                        <a:cs typeface="Times New Roman" panose="02020603050405020304" pitchFamily="18" charset="0"/>
                      </a:endParaRPr>
                    </a:p>
                  </a:txBody>
                  <a:tcPr marL="36176" marR="36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extLst>
                  <a:ext uri="{0D108BD9-81ED-4DB2-BD59-A6C34878D82A}">
                    <a16:rowId xmlns:a16="http://schemas.microsoft.com/office/drawing/2014/main" val="951615318"/>
                  </a:ext>
                </a:extLst>
              </a:tr>
              <a:tr h="1606187">
                <a:tc>
                  <a:txBody>
                    <a:bodyPr/>
                    <a:lstStyle/>
                    <a:p>
                      <a:pPr marL="0" marR="0" indent="0" algn="just">
                        <a:lnSpc>
                          <a:spcPct val="115000"/>
                        </a:lnSpc>
                        <a:spcBef>
                          <a:spcPts val="0"/>
                        </a:spcBef>
                        <a:spcAft>
                          <a:spcPts val="0"/>
                        </a:spcAft>
                      </a:pPr>
                      <a:r>
                        <a:rPr lang="vi-VN"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 nhân cái chết của Dế Choắt</a:t>
                      </a:r>
                      <a:endParaRPr lang="en-US" sz="2800" kern="100" dirty="0">
                        <a:effectLst/>
                        <a:latin typeface="VNI Times"/>
                        <a:ea typeface="Calibri" panose="020F0502020204030204" pitchFamily="34" charset="0"/>
                        <a:cs typeface="Times New Roman" panose="02020603050405020304" pitchFamily="18" charset="0"/>
                      </a:endParaRPr>
                    </a:p>
                  </a:txBody>
                  <a:tcPr marL="36176" marR="36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indent="0">
                        <a:lnSpc>
                          <a:spcPct val="115000"/>
                        </a:lnSpc>
                        <a:spcBef>
                          <a:spcPts val="0"/>
                        </a:spcBef>
                        <a:spcAft>
                          <a:spcPts val="0"/>
                        </a:spcAft>
                      </a:pPr>
                      <a:r>
                        <a:rPr lang="vi-VN" sz="2800" b="1" kern="100">
                          <a:effectLst/>
                          <a:latin typeface="Times New Roman" panose="02020603050405020304" pitchFamily="18" charset="0"/>
                          <a:ea typeface="Calibri" panose="020F0502020204030204" pitchFamily="34" charset="0"/>
                          <a:cs typeface="Times New Roman" panose="02020603050405020304" pitchFamily="18" charset="0"/>
                        </a:rPr>
                        <a:t>-</a:t>
                      </a:r>
                      <a:r>
                        <a:rPr lang="vi-VN" sz="2800" kern="100">
                          <a:effectLst/>
                          <a:latin typeface="Times New Roman" panose="02020603050405020304" pitchFamily="18" charset="0"/>
                          <a:ea typeface="Calibri" panose="020F0502020204030204" pitchFamily="34" charset="0"/>
                          <a:cs typeface="Times New Roman" panose="02020603050405020304" pitchFamily="18" charset="0"/>
                        </a:rPr>
                        <a:t>Sâu xa: Sự coi thường của Dế Mèn với Dế Choắt: cách xứng hô, thái độ, sự từ chối không đào tổ cho Dế Choắt</a:t>
                      </a:r>
                      <a:endParaRPr lang="en-US" sz="2800" kern="100">
                        <a:effectLst/>
                        <a:latin typeface="VNI Times"/>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pPr>
                      <a:r>
                        <a:rPr lang="vi-VN" sz="2800" kern="100">
                          <a:effectLst/>
                          <a:latin typeface="Times New Roman" panose="02020603050405020304" pitchFamily="18" charset="0"/>
                          <a:ea typeface="Calibri" panose="020F0502020204030204" pitchFamily="34" charset="0"/>
                          <a:cs typeface="Times New Roman" panose="02020603050405020304" pitchFamily="18" charset="0"/>
                        </a:rPr>
                        <a:t>-Nguyên nhân trực tiếp: trò chơi ngông cuồng của Dế Mèn</a:t>
                      </a:r>
                      <a:endParaRPr lang="en-US" sz="2800" kern="100" dirty="0">
                        <a:effectLst/>
                        <a:latin typeface="VNI Times"/>
                        <a:ea typeface="Calibri" panose="020F0502020204030204" pitchFamily="34" charset="0"/>
                        <a:cs typeface="Times New Roman" panose="02020603050405020304" pitchFamily="18" charset="0"/>
                      </a:endParaRPr>
                    </a:p>
                  </a:txBody>
                  <a:tcPr marL="36176" marR="36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19430536"/>
                  </a:ext>
                </a:extLst>
              </a:tr>
              <a:tr h="887261">
                <a:tc>
                  <a:txBody>
                    <a:bodyPr/>
                    <a:lstStyle/>
                    <a:p>
                      <a:pPr marL="0" marR="0" indent="0" algn="just">
                        <a:lnSpc>
                          <a:spcPct val="115000"/>
                        </a:lnSpc>
                        <a:spcBef>
                          <a:spcPts val="0"/>
                        </a:spcBef>
                        <a:spcAft>
                          <a:spcPts val="0"/>
                        </a:spcAft>
                      </a:pPr>
                      <a:r>
                        <a:rPr lang="vi-VN" sz="28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 biến</a:t>
                      </a:r>
                      <a:endParaRPr lang="en-US" sz="2800" kern="100">
                        <a:effectLst/>
                        <a:latin typeface="VNI Times"/>
                        <a:ea typeface="Calibri" panose="020F0502020204030204" pitchFamily="34" charset="0"/>
                        <a:cs typeface="Times New Roman" panose="02020603050405020304" pitchFamily="18" charset="0"/>
                      </a:endParaRPr>
                    </a:p>
                  </a:txBody>
                  <a:tcPr marL="36176" marR="36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indent="0" algn="just">
                        <a:lnSpc>
                          <a:spcPct val="115000"/>
                        </a:lnSpc>
                        <a:spcBef>
                          <a:spcPts val="0"/>
                        </a:spcBef>
                        <a:spcAft>
                          <a:spcPts val="0"/>
                        </a:spcAft>
                      </a:pPr>
                      <a:r>
                        <a:rPr lang="vi-VN" sz="2800" kern="100" dirty="0">
                          <a:effectLst/>
                          <a:latin typeface="Times New Roman" panose="02020603050405020304" pitchFamily="18" charset="0"/>
                          <a:ea typeface="Calibri" panose="020F0502020204030204" pitchFamily="34" charset="0"/>
                          <a:cs typeface="Times New Roman" panose="02020603050405020304" pitchFamily="18" charset="0"/>
                        </a:rPr>
                        <a:t>- Dế Mèn trêu chị Cốc</a:t>
                      </a:r>
                      <a:endParaRPr lang="en-US" sz="2800" kern="100" dirty="0">
                        <a:effectLst/>
                        <a:latin typeface="VNI Times"/>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pPr>
                      <a:r>
                        <a:rPr lang="vi-VN" sz="2800" kern="100" dirty="0">
                          <a:effectLst/>
                          <a:latin typeface="Times New Roman" panose="02020603050405020304" pitchFamily="18" charset="0"/>
                          <a:ea typeface="Calibri" panose="020F0502020204030204" pitchFamily="34" charset="0"/>
                          <a:cs typeface="Times New Roman" panose="02020603050405020304" pitchFamily="18" charset="0"/>
                        </a:rPr>
                        <a:t>- Chị Cốc tưởng Dế Choắt nên đã mổ chết Dế Choắt</a:t>
                      </a:r>
                      <a:endParaRPr lang="en-US" sz="2800" kern="100" dirty="0">
                        <a:effectLst/>
                        <a:latin typeface="VNI Times"/>
                        <a:ea typeface="Calibri" panose="020F0502020204030204" pitchFamily="34" charset="0"/>
                        <a:cs typeface="Times New Roman" panose="02020603050405020304" pitchFamily="18" charset="0"/>
                      </a:endParaRPr>
                    </a:p>
                  </a:txBody>
                  <a:tcPr marL="36176" marR="36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22635776"/>
                  </a:ext>
                </a:extLst>
              </a:tr>
              <a:tr h="1426455">
                <a:tc>
                  <a:txBody>
                    <a:bodyPr/>
                    <a:lstStyle/>
                    <a:p>
                      <a:pPr marL="0" marR="0" indent="0" algn="just">
                        <a:lnSpc>
                          <a:spcPct val="115000"/>
                        </a:lnSpc>
                        <a:spcBef>
                          <a:spcPts val="0"/>
                        </a:spcBef>
                        <a:spcAft>
                          <a:spcPts val="0"/>
                        </a:spcAft>
                      </a:pPr>
                      <a:r>
                        <a:rPr lang="vi-VN" sz="28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 quả</a:t>
                      </a:r>
                      <a:endParaRPr lang="en-US" sz="2800" kern="100">
                        <a:effectLst/>
                        <a:latin typeface="VNI Times"/>
                        <a:ea typeface="Calibri" panose="020F0502020204030204" pitchFamily="34" charset="0"/>
                        <a:cs typeface="Times New Roman" panose="02020603050405020304" pitchFamily="18" charset="0"/>
                      </a:endParaRPr>
                    </a:p>
                  </a:txBody>
                  <a:tcPr marL="36176" marR="36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44450" marR="0" indent="0">
                        <a:lnSpc>
                          <a:spcPct val="115000"/>
                        </a:lnSpc>
                        <a:spcBef>
                          <a:spcPts val="0"/>
                        </a:spcBef>
                        <a:spcAft>
                          <a:spcPts val="0"/>
                        </a:spcAft>
                      </a:pPr>
                      <a:r>
                        <a:rPr lang="vi-VN" sz="2800" kern="100" dirty="0">
                          <a:effectLst/>
                          <a:latin typeface="Times New Roman" panose="02020603050405020304" pitchFamily="18" charset="0"/>
                          <a:ea typeface="Calibri" panose="020F0502020204030204" pitchFamily="34" charset="0"/>
                          <a:cs typeface="Times New Roman" panose="02020603050405020304" pitchFamily="18" charset="0"/>
                        </a:rPr>
                        <a:t>- Dế Choắt chết, trước khi chết dặn dò Dế Mèn</a:t>
                      </a:r>
                      <a:endParaRPr lang="en-US" sz="2800" kern="100" dirty="0">
                        <a:effectLst/>
                        <a:latin typeface="VNI Times"/>
                        <a:ea typeface="Calibri" panose="020F0502020204030204" pitchFamily="34" charset="0"/>
                        <a:cs typeface="Times New Roman" panose="02020603050405020304" pitchFamily="18" charset="0"/>
                      </a:endParaRPr>
                    </a:p>
                    <a:p>
                      <a:pPr marL="44450" marR="0" indent="0" algn="just">
                        <a:lnSpc>
                          <a:spcPct val="115000"/>
                        </a:lnSpc>
                        <a:spcBef>
                          <a:spcPts val="0"/>
                        </a:spcBef>
                        <a:spcAft>
                          <a:spcPts val="0"/>
                        </a:spcAft>
                      </a:pPr>
                      <a:r>
                        <a:rPr lang="vi-VN" sz="2800" kern="100" dirty="0">
                          <a:effectLst/>
                          <a:latin typeface="Times New Roman" panose="02020603050405020304" pitchFamily="18" charset="0"/>
                          <a:ea typeface="Calibri" panose="020F0502020204030204" pitchFamily="34" charset="0"/>
                          <a:cs typeface="Times New Roman" panose="02020603050405020304" pitchFamily="18" charset="0"/>
                        </a:rPr>
                        <a:t>- Dế Mèn mang Dế Choắt đi chôn và đứng lặng hồi lâu nghĩ về bài học đường đời đầu tiên. </a:t>
                      </a:r>
                      <a:endParaRPr lang="en-US" sz="2800" kern="100" dirty="0">
                        <a:effectLst/>
                        <a:latin typeface="VNI Times"/>
                        <a:ea typeface="Calibri" panose="020F0502020204030204" pitchFamily="34" charset="0"/>
                        <a:cs typeface="Times New Roman" panose="02020603050405020304" pitchFamily="18" charset="0"/>
                      </a:endParaRPr>
                    </a:p>
                  </a:txBody>
                  <a:tcPr marL="36176" marR="36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04580866"/>
                  </a:ext>
                </a:extLst>
              </a:tr>
              <a:tr h="1426455">
                <a:tc>
                  <a:txBody>
                    <a:bodyPr/>
                    <a:lstStyle/>
                    <a:p>
                      <a:pPr marL="0" marR="0" indent="0" algn="just">
                        <a:lnSpc>
                          <a:spcPct val="115000"/>
                        </a:lnSpc>
                        <a:spcBef>
                          <a:spcPts val="0"/>
                        </a:spcBef>
                        <a:spcAft>
                          <a:spcPts val="0"/>
                        </a:spcAft>
                      </a:pPr>
                      <a:r>
                        <a:rPr lang="vi-VN" sz="28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học: </a:t>
                      </a:r>
                      <a:endParaRPr lang="en-US" sz="2800" kern="100">
                        <a:effectLst/>
                        <a:latin typeface="VNI Times"/>
                        <a:ea typeface="Calibri" panose="020F0502020204030204" pitchFamily="34" charset="0"/>
                        <a:cs typeface="Times New Roman" panose="02020603050405020304" pitchFamily="18" charset="0"/>
                      </a:endParaRPr>
                    </a:p>
                  </a:txBody>
                  <a:tcPr marL="36176" marR="36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indent="0" algn="just">
                        <a:lnSpc>
                          <a:spcPct val="115000"/>
                        </a:lnSpc>
                        <a:spcBef>
                          <a:spcPts val="0"/>
                        </a:spcBef>
                        <a:spcAft>
                          <a:spcPts val="0"/>
                        </a:spcAft>
                      </a:pP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khuyên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DC: Ở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thói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hung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hăng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bậy</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bạ</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óc</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sớm</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muộn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vạ</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effectLst/>
                        <a:latin typeface="VNI Times"/>
                        <a:ea typeface="Calibri" panose="020F0502020204030204" pitchFamily="34" charset="0"/>
                        <a:cs typeface="Times New Roman" panose="02020603050405020304" pitchFamily="18" charset="0"/>
                      </a:endParaRPr>
                    </a:p>
                  </a:txBody>
                  <a:tcPr marL="36176" marR="36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11067229"/>
                  </a:ext>
                </a:extLst>
              </a:tr>
            </a:tbl>
          </a:graphicData>
        </a:graphic>
      </p:graphicFrame>
    </p:spTree>
    <p:extLst>
      <p:ext uri="{BB962C8B-B14F-4D97-AF65-F5344CB8AC3E}">
        <p14:creationId xmlns:p14="http://schemas.microsoft.com/office/powerpoint/2010/main" val="77831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42">
            <a:extLst>
              <a:ext uri="{FF2B5EF4-FFF2-40B4-BE49-F238E27FC236}">
                <a16:creationId xmlns:a16="http://schemas.microsoft.com/office/drawing/2014/main" id="{E72F7A49-18B3-4343-810F-EF1AA215A91A}"/>
              </a:ext>
            </a:extLst>
          </p:cNvPr>
          <p:cNvSpPr/>
          <p:nvPr/>
        </p:nvSpPr>
        <p:spPr>
          <a:xfrm>
            <a:off x="1480687" y="792917"/>
            <a:ext cx="8463211" cy="4550272"/>
          </a:xfrm>
          <a:prstGeom prst="roundRect">
            <a:avLst>
              <a:gd name="adj" fmla="val 990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5000" i="1" dirty="0">
                <a:solidFill>
                  <a:schemeClr val="tx1"/>
                </a:solidFill>
                <a:latin typeface="Times New Roman" panose="02020603050405020304" pitchFamily="18" charset="0"/>
                <a:cs typeface="Times New Roman" panose="02020603050405020304" pitchFamily="18" charset="0"/>
              </a:rPr>
              <a:t>«</a:t>
            </a:r>
            <a:r>
              <a:rPr lang="it-IT" sz="5000" i="1" dirty="0" err="1">
                <a:solidFill>
                  <a:schemeClr val="tx1"/>
                </a:solidFill>
                <a:latin typeface="Times New Roman" panose="02020603050405020304" pitchFamily="18" charset="0"/>
                <a:cs typeface="Times New Roman" panose="02020603050405020304" pitchFamily="18" charset="0"/>
              </a:rPr>
              <a:t>Ở</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đời</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mà</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có</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thói</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hung</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hăng</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bậy</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bạ</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có</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óc</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mà</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không</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biết</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nghĩ</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sớm</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muộn</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rồi</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cũng</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mang</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vạ</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vào</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mình</a:t>
            </a:r>
            <a:r>
              <a:rPr lang="it-IT" sz="5000" i="1" dirty="0">
                <a:solidFill>
                  <a:schemeClr val="tx1"/>
                </a:solidFill>
                <a:latin typeface="Times New Roman" panose="02020603050405020304" pitchFamily="18" charset="0"/>
                <a:cs typeface="Times New Roman" panose="02020603050405020304" pitchFamily="18" charset="0"/>
              </a:rPr>
              <a:t> </a:t>
            </a:r>
            <a:r>
              <a:rPr lang="it-IT" sz="5000" i="1" dirty="0" err="1">
                <a:solidFill>
                  <a:schemeClr val="tx1"/>
                </a:solidFill>
                <a:latin typeface="Times New Roman" panose="02020603050405020304" pitchFamily="18" charset="0"/>
                <a:cs typeface="Times New Roman" panose="02020603050405020304" pitchFamily="18" charset="0"/>
              </a:rPr>
              <a:t>đấy</a:t>
            </a:r>
            <a:r>
              <a:rPr lang="it-IT" sz="5000" i="1" dirty="0">
                <a:solidFill>
                  <a:schemeClr val="tx1"/>
                </a:solidFill>
                <a:latin typeface="Times New Roman" panose="02020603050405020304" pitchFamily="18" charset="0"/>
                <a:cs typeface="Times New Roman" panose="02020603050405020304" pitchFamily="18" charset="0"/>
              </a:rPr>
              <a:t>»</a:t>
            </a:r>
            <a:endParaRPr lang="zh-CN" altLang="en-US" sz="5000" i="1" dirty="0">
              <a:solidFill>
                <a:schemeClr val="tx1"/>
              </a:solidFill>
              <a:latin typeface="Times New Roman" panose="02020603050405020304" pitchFamily="18" charset="0"/>
              <a:cs typeface="Times New Roman" panose="02020603050405020304" pitchFamily="18" charset="0"/>
            </a:endParaRPr>
          </a:p>
        </p:txBody>
      </p:sp>
      <p:pic>
        <p:nvPicPr>
          <p:cNvPr id="3" name="Picture 2" descr="A close-up of a bug&#10;&#10;Description automatically generated with medium confidence">
            <a:extLst>
              <a:ext uri="{FF2B5EF4-FFF2-40B4-BE49-F238E27FC236}">
                <a16:creationId xmlns:a16="http://schemas.microsoft.com/office/drawing/2014/main" id="{2B3A6A8F-FD1D-E749-ABD1-D47382AAE44F}"/>
              </a:ext>
            </a:extLst>
          </p:cNvPr>
          <p:cNvPicPr>
            <a:picLocks noChangeAspect="1"/>
          </p:cNvPicPr>
          <p:nvPr/>
        </p:nvPicPr>
        <p:blipFill>
          <a:blip r:embed="rId3"/>
          <a:stretch>
            <a:fillRect/>
          </a:stretch>
        </p:blipFill>
        <p:spPr>
          <a:xfrm>
            <a:off x="9641626" y="792917"/>
            <a:ext cx="2261294" cy="3876503"/>
          </a:xfrm>
          <a:prstGeom prst="rect">
            <a:avLst/>
          </a:prstGeom>
        </p:spPr>
      </p:pic>
      <p:pic>
        <p:nvPicPr>
          <p:cNvPr id="1026" name="Picture 2" descr="Phân tích nhân vật Dế Mèn - Văn 6 (7 mẫu)">
            <a:extLst>
              <a:ext uri="{FF2B5EF4-FFF2-40B4-BE49-F238E27FC236}">
                <a16:creationId xmlns:a16="http://schemas.microsoft.com/office/drawing/2014/main" id="{A6B7A2AF-AE16-EC47-8222-A4E12FBDA5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897" r="24675"/>
          <a:stretch/>
        </p:blipFill>
        <p:spPr bwMode="auto">
          <a:xfrm>
            <a:off x="-109444" y="4669420"/>
            <a:ext cx="2261294" cy="22612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E8D8543-B95D-3846-8DAE-97C20DD96274}"/>
              </a:ext>
            </a:extLst>
          </p:cNvPr>
          <p:cNvSpPr/>
          <p:nvPr/>
        </p:nvSpPr>
        <p:spPr>
          <a:xfrm>
            <a:off x="3233737" y="-1826705"/>
            <a:ext cx="6096000" cy="646331"/>
          </a:xfrm>
          <a:prstGeom prst="rect">
            <a:avLst/>
          </a:prstGeom>
          <a:solidFill>
            <a:schemeClr val="bg1"/>
          </a:solidFill>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Tree>
    <p:extLst>
      <p:ext uri="{BB962C8B-B14F-4D97-AF65-F5344CB8AC3E}">
        <p14:creationId xmlns:p14="http://schemas.microsoft.com/office/powerpoint/2010/main" val="347626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33"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id="{07D19D97-97D7-1E4F-922A-5E4AA8ADF621}"/>
              </a:ext>
            </a:extLst>
          </p:cNvPr>
          <p:cNvGrpSpPr/>
          <p:nvPr/>
        </p:nvGrpSpPr>
        <p:grpSpPr>
          <a:xfrm>
            <a:off x="740719" y="1581844"/>
            <a:ext cx="1900881" cy="3694311"/>
            <a:chOff x="816429" y="816430"/>
            <a:chExt cx="2678664" cy="2667000"/>
          </a:xfrm>
        </p:grpSpPr>
        <p:sp>
          <p:nvSpPr>
            <p:cNvPr id="7" name="矩形: 圆角 34">
              <a:extLst>
                <a:ext uri="{FF2B5EF4-FFF2-40B4-BE49-F238E27FC236}">
                  <a16:creationId xmlns:a16="http://schemas.microsoft.com/office/drawing/2014/main" id="{467BA94A-FA20-7441-832E-8FEC8AA2AE38}"/>
                </a:ext>
              </a:extLst>
            </p:cNvPr>
            <p:cNvSpPr/>
            <p:nvPr/>
          </p:nvSpPr>
          <p:spPr>
            <a:xfrm>
              <a:off x="816429" y="816430"/>
              <a:ext cx="2558532" cy="2558141"/>
            </a:xfrm>
            <a:prstGeom prst="roundRect">
              <a:avLst>
                <a:gd name="adj" fmla="val 990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3500" b="1" dirty="0">
                  <a:solidFill>
                    <a:schemeClr val="tx1"/>
                  </a:solidFill>
                  <a:latin typeface="Times New Roman" panose="02020603050405020304" pitchFamily="18" charset="0"/>
                  <a:cs typeface="Times New Roman" panose="02020603050405020304" pitchFamily="18" charset="0"/>
                </a:rPr>
                <a:t>Bài học đường đời đầu tiên</a:t>
              </a:r>
              <a:endParaRPr lang="zh-CN" altLang="en-US" sz="3500" b="1" dirty="0">
                <a:solidFill>
                  <a:schemeClr val="tx1"/>
                </a:solidFill>
                <a:latin typeface="Times New Roman" panose="02020603050405020304" pitchFamily="18" charset="0"/>
                <a:cs typeface="Times New Roman" panose="02020603050405020304" pitchFamily="18" charset="0"/>
              </a:endParaRPr>
            </a:p>
          </p:txBody>
        </p:sp>
        <p:sp>
          <p:nvSpPr>
            <p:cNvPr id="8" name="矩形: 圆角 35">
              <a:extLst>
                <a:ext uri="{FF2B5EF4-FFF2-40B4-BE49-F238E27FC236}">
                  <a16:creationId xmlns:a16="http://schemas.microsoft.com/office/drawing/2014/main" id="{7270BDE2-0AAA-6941-A72A-605B2B2D75EA}"/>
                </a:ext>
              </a:extLst>
            </p:cNvPr>
            <p:cNvSpPr/>
            <p:nvPr/>
          </p:nvSpPr>
          <p:spPr>
            <a:xfrm>
              <a:off x="936561" y="925289"/>
              <a:ext cx="2558532" cy="2558141"/>
            </a:xfrm>
            <a:prstGeom prst="roundRect">
              <a:avLst>
                <a:gd name="adj" fmla="val 9905"/>
              </a:avLst>
            </a:prstGeom>
            <a:noFill/>
            <a:ln w="19050">
              <a:solidFill>
                <a:srgbClr val="795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9" name="Rectangle 8">
            <a:extLst>
              <a:ext uri="{FF2B5EF4-FFF2-40B4-BE49-F238E27FC236}">
                <a16:creationId xmlns:a16="http://schemas.microsoft.com/office/drawing/2014/main" id="{C1F53ACE-B0AA-304C-B6F7-9063749C486A}"/>
              </a:ext>
            </a:extLst>
          </p:cNvPr>
          <p:cNvSpPr/>
          <p:nvPr/>
        </p:nvSpPr>
        <p:spPr>
          <a:xfrm>
            <a:off x="3218500" y="2227122"/>
            <a:ext cx="4331368" cy="2554545"/>
          </a:xfrm>
          <a:prstGeom prst="rect">
            <a:avLst/>
          </a:prstGeom>
        </p:spPr>
        <p:txBody>
          <a:bodyPr wrap="square">
            <a:spAutoFit/>
          </a:bodyPr>
          <a:lstStyle/>
          <a:p>
            <a:pPr algn="just"/>
            <a:r>
              <a:rPr lang="it-IT" sz="3200" dirty="0" err="1">
                <a:solidFill>
                  <a:srgbClr val="000000"/>
                </a:solidFill>
                <a:latin typeface="Times New Roman" panose="02020603050405020304" pitchFamily="18" charset="0"/>
                <a:ea typeface="Calibri" panose="020F0502020204030204" pitchFamily="34" charset="0"/>
              </a:rPr>
              <a:t>Không</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nên</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kiêu</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ngạo</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hung</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hăng</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nghịch</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ngợm</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tai</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quái</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mang</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tai</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vạ</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đến</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cho</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người</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khác</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và</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cho</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chính</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bản</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thân</a:t>
            </a:r>
            <a:r>
              <a:rPr lang="it-IT" sz="3200" dirty="0">
                <a:solidFill>
                  <a:srgbClr val="000000"/>
                </a:solidFill>
                <a:latin typeface="Times New Roman" panose="02020603050405020304" pitchFamily="18" charset="0"/>
                <a:ea typeface="Calibri" panose="020F0502020204030204" pitchFamily="34" charset="0"/>
              </a:rPr>
              <a:t> </a:t>
            </a:r>
            <a:r>
              <a:rPr lang="it-IT" sz="3200" dirty="0" err="1">
                <a:solidFill>
                  <a:srgbClr val="000000"/>
                </a:solidFill>
                <a:latin typeface="Times New Roman" panose="02020603050405020304" pitchFamily="18" charset="0"/>
                <a:ea typeface="Calibri" panose="020F0502020204030204" pitchFamily="34" charset="0"/>
              </a:rPr>
              <a:t>mình</a:t>
            </a:r>
            <a:r>
              <a:rPr lang="it-IT" sz="3200" dirty="0">
                <a:solidFill>
                  <a:srgbClr val="000000"/>
                </a:solidFill>
                <a:latin typeface="Times New Roman" panose="02020603050405020304" pitchFamily="18" charset="0"/>
                <a:ea typeface="Calibri" panose="020F0502020204030204" pitchFamily="34" charset="0"/>
              </a:rPr>
              <a:t>.</a:t>
            </a:r>
            <a:r>
              <a:rPr lang="it-IT" sz="3200" dirty="0">
                <a:solidFill>
                  <a:srgbClr val="000000"/>
                </a:solidFill>
                <a:latin typeface="Times New Roman" panose="02020603050405020304" pitchFamily="18" charset="0"/>
                <a:ea typeface="ArialMT"/>
              </a:rPr>
              <a:t> </a:t>
            </a:r>
            <a:endParaRPr lang="en-VN" sz="3200" dirty="0"/>
          </a:p>
        </p:txBody>
      </p:sp>
      <p:cxnSp>
        <p:nvCxnSpPr>
          <p:cNvPr id="11" name="Straight Arrow Connector 10">
            <a:extLst>
              <a:ext uri="{FF2B5EF4-FFF2-40B4-BE49-F238E27FC236}">
                <a16:creationId xmlns:a16="http://schemas.microsoft.com/office/drawing/2014/main" id="{7585D8DC-D79B-DE40-BA14-25635D5C1DDC}"/>
              </a:ext>
            </a:extLst>
          </p:cNvPr>
          <p:cNvCxnSpPr>
            <a:cxnSpLocks/>
          </p:cNvCxnSpPr>
          <p:nvPr/>
        </p:nvCxnSpPr>
        <p:spPr>
          <a:xfrm>
            <a:off x="2812100" y="3504394"/>
            <a:ext cx="406400"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2" descr="Đóng vai Dế Mèn viết về bài học đường đời đầu tiên - Văn 6 (3 mẫu)">
            <a:extLst>
              <a:ext uri="{FF2B5EF4-FFF2-40B4-BE49-F238E27FC236}">
                <a16:creationId xmlns:a16="http://schemas.microsoft.com/office/drawing/2014/main" id="{296BD0EF-DA27-DD40-B97B-F300FBA4B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48" y="4097268"/>
            <a:ext cx="3921888" cy="21714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4" descr="Sai, Dế Mèn đã vô tình gây nên cái chết cho Dế Choắt - VnExpress">
            <a:extLst>
              <a:ext uri="{FF2B5EF4-FFF2-40B4-BE49-F238E27FC236}">
                <a16:creationId xmlns:a16="http://schemas.microsoft.com/office/drawing/2014/main" id="{D4FED777-A888-5746-A5C2-C7F5548259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48" y="1560747"/>
            <a:ext cx="3921888" cy="2353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42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par>
                                <p:cTn id="19" presetID="6"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46B2DF-48DA-F24C-BB78-9B67BCA8F017}"/>
              </a:ext>
            </a:extLst>
          </p:cNvPr>
          <p:cNvGrpSpPr/>
          <p:nvPr/>
        </p:nvGrpSpPr>
        <p:grpSpPr>
          <a:xfrm>
            <a:off x="3665127" y="0"/>
            <a:ext cx="4861745" cy="1545508"/>
            <a:chOff x="3580250" y="0"/>
            <a:chExt cx="4861745" cy="1545508"/>
          </a:xfrm>
        </p:grpSpPr>
        <p:sp>
          <p:nvSpPr>
            <p:cNvPr id="3" name="文本框 7">
              <a:extLst>
                <a:ext uri="{FF2B5EF4-FFF2-40B4-BE49-F238E27FC236}">
                  <a16:creationId xmlns:a16="http://schemas.microsoft.com/office/drawing/2014/main" id="{69F36917-644E-CD41-9C43-AD99D6E7E94A}"/>
                </a:ext>
              </a:extLst>
            </p:cNvPr>
            <p:cNvSpPr txBox="1"/>
            <p:nvPr/>
          </p:nvSpPr>
          <p:spPr>
            <a:xfrm>
              <a:off x="4110627" y="480366"/>
              <a:ext cx="4331368" cy="584775"/>
            </a:xfrm>
            <a:prstGeom prst="rect">
              <a:avLst/>
            </a:prstGeom>
            <a:solidFill>
              <a:schemeClr val="accent4">
                <a:lumMod val="20000"/>
                <a:lumOff val="80000"/>
              </a:schemeClr>
            </a:solidFill>
          </p:spPr>
          <p:txBody>
            <a:bodyPr wrap="square" rtlCol="0">
              <a:spAutoFit/>
            </a:bodyPr>
            <a:lstStyle/>
            <a:p>
              <a:pPr algn="ctr" defTabSz="829544">
                <a:defRPr/>
              </a:pPr>
              <a:r>
                <a:rPr lang="vi-VN"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LIÊN HỆ </a:t>
              </a:r>
              <a:endParaRPr lang="zh-CN" altLang="en-US"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Picture 3" descr="Dế Mèn TV - Tặng các bé bài thơ về chú Dế Mèn đáng yêu này nhé! NÓI VỚI  TUỔI THƠ CỦA MÌNH Tác giả: Ngọc Khuê Có một chú dế con">
              <a:extLst>
                <a:ext uri="{FF2B5EF4-FFF2-40B4-BE49-F238E27FC236}">
                  <a16:creationId xmlns:a16="http://schemas.microsoft.com/office/drawing/2014/main" id="{82FFB255-EC77-B642-9F51-A2FCE670E7E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69" b="99631" l="9140" r="90323">
                          <a14:foregroundMark x1="42473" y1="27306" x2="75512" y2="49983"/>
                          <a14:foregroundMark x1="68280" y1="31734" x2="36022" y2="28782"/>
                          <a14:foregroundMark x1="25125" y1="44419" x2="24194" y2="45756"/>
                          <a14:foregroundMark x1="36022" y1="28782" x2="27843" y2="40520"/>
                          <a14:foregroundMark x1="24194" y1="45756" x2="38773" y2="54651"/>
                          <a14:foregroundMark x1="43548" y1="57565" x2="69892" y2="50554"/>
                          <a14:foregroundMark x1="69892" y1="50554" x2="62903" y2="32472"/>
                          <a14:foregroundMark x1="62903" y1="32472" x2="52151" y2="26937"/>
                          <a14:foregroundMark x1="36022" y1="27675" x2="61290" y2="53875"/>
                          <a14:foregroundMark x1="42578" y1="8341" x2="50637" y2="4192"/>
                          <a14:foregroundMark x1="60753" y1="16974" x2="63318" y2="16387"/>
                          <a14:foregroundMark x1="68817" y1="30258" x2="76344" y2="45018"/>
                          <a14:foregroundMark x1="76344" y1="45018" x2="66667" y2="32841"/>
                          <a14:foregroundMark x1="66667" y1="32841" x2="73118" y2="38376"/>
                          <a14:foregroundMark x1="72043" y1="31734" x2="79570" y2="42804"/>
                          <a14:foregroundMark x1="30896" y1="93703" x2="31183" y2="94096"/>
                          <a14:foregroundMark x1="30645" y1="98524" x2="32796" y2="99631"/>
                          <a14:foregroundMark x1="29032" y1="41697" x2="47312" y2="44280"/>
                          <a14:backgroundMark x1="68280" y1="15498" x2="87634" y2="13284"/>
                          <a14:backgroundMark x1="63441" y1="16236" x2="68280" y2="15498"/>
                          <a14:backgroundMark x1="54301" y1="738" x2="56989" y2="1107"/>
                          <a14:backgroundMark x1="39247" y1="9594" x2="39785" y2="7749"/>
                          <a14:backgroundMark x1="39785" y1="9963" x2="42473" y2="7011"/>
                          <a14:backgroundMark x1="88172" y1="12915" x2="91398" y2="13653"/>
                          <a14:backgroundMark x1="38172" y1="57196" x2="43011" y2="57934"/>
                          <a14:backgroundMark x1="73118" y1="53137" x2="79032" y2="51661"/>
                          <a14:backgroundMark x1="21505" y1="45387" x2="23656" y2="45756"/>
                          <a14:backgroundMark x1="25806" y1="90775" x2="30108" y2="94096"/>
                          <a14:backgroundMark x1="39247" y1="9594" x2="42473" y2="8487"/>
                          <a14:backgroundMark x1="41398" y1="7749" x2="42473" y2="7749"/>
                          <a14:backgroundMark x1="86559" y1="12915" x2="88710" y2="12915"/>
                          <a14:backgroundMark x1="42473" y1="58303" x2="43011" y2="57934"/>
                          <a14:backgroundMark x1="37097" y1="56089" x2="43548" y2="57565"/>
                          <a14:backgroundMark x1="41935" y1="8487" x2="43011" y2="7749"/>
                        </a14:backgroundRemoval>
                      </a14:imgEffect>
                    </a14:imgLayer>
                  </a14:imgProps>
                </a:ext>
                <a:ext uri="{28A0092B-C50C-407E-A947-70E740481C1C}">
                  <a14:useLocalDpi xmlns:a14="http://schemas.microsoft.com/office/drawing/2010/main" val="0"/>
                </a:ext>
              </a:extLst>
            </a:blip>
            <a:srcRect/>
            <a:stretch>
              <a:fillRect/>
            </a:stretch>
          </p:blipFill>
          <p:spPr bwMode="auto">
            <a:xfrm>
              <a:off x="3580250" y="0"/>
              <a:ext cx="1060755" cy="154550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矩形: 圆角 42">
            <a:extLst>
              <a:ext uri="{FF2B5EF4-FFF2-40B4-BE49-F238E27FC236}">
                <a16:creationId xmlns:a16="http://schemas.microsoft.com/office/drawing/2014/main" id="{B8763F60-1D0F-BA47-9148-A44816D43018}"/>
              </a:ext>
            </a:extLst>
          </p:cNvPr>
          <p:cNvSpPr/>
          <p:nvPr/>
        </p:nvSpPr>
        <p:spPr>
          <a:xfrm>
            <a:off x="779929" y="1545508"/>
            <a:ext cx="10820400" cy="3080280"/>
          </a:xfrm>
          <a:prstGeom prst="roundRect">
            <a:avLst>
              <a:gd name="adj" fmla="val 990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15000"/>
              </a:lnSpc>
              <a:spcBef>
                <a:spcPts val="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rPr>
              <a:t>hình ảnh Dế Mèn đứng lặng hồi lâu trước mộ Dế Choắt để nghĩ về bài học đầu tiên. Theo em, Dế Mèn suy nghĩ những gì? </a:t>
            </a:r>
            <a:endParaRPr lang="vi-VN" sz="3200" dirty="0">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rPr>
              <a:t> * Từ bài học của Dế Mèn hãy liên hệ các bài học trong thực tế đời sống. </a:t>
            </a:r>
            <a:endParaRPr lang="en-US" sz="3200" dirty="0">
              <a:effectLst/>
              <a:latin typeface="Times New Roman" panose="02020603050405020304" pitchFamily="18" charset="0"/>
              <a:ea typeface="Calibri" panose="020F0502020204030204" pitchFamily="34" charset="0"/>
            </a:endParaRPr>
          </a:p>
        </p:txBody>
      </p:sp>
      <p:sp>
        <p:nvSpPr>
          <p:cNvPr id="12" name="Rectangle 11">
            <a:extLst>
              <a:ext uri="{FF2B5EF4-FFF2-40B4-BE49-F238E27FC236}">
                <a16:creationId xmlns:a16="http://schemas.microsoft.com/office/drawing/2014/main" id="{E9CF6AC8-FC37-174E-90A4-40AEB71966AD}"/>
              </a:ext>
            </a:extLst>
          </p:cNvPr>
          <p:cNvSpPr/>
          <p:nvPr/>
        </p:nvSpPr>
        <p:spPr>
          <a:xfrm>
            <a:off x="3233737" y="-1826705"/>
            <a:ext cx="6096000" cy="646331"/>
          </a:xfrm>
          <a:prstGeom prst="rect">
            <a:avLst/>
          </a:prstGeom>
          <a:solidFill>
            <a:schemeClr val="bg1"/>
          </a:solidFill>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Tree>
    <p:extLst>
      <p:ext uri="{BB962C8B-B14F-4D97-AF65-F5344CB8AC3E}">
        <p14:creationId xmlns:p14="http://schemas.microsoft.com/office/powerpoint/2010/main" val="1517997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a:extLst>
              <a:ext uri="{FF2B5EF4-FFF2-40B4-BE49-F238E27FC236}">
                <a16:creationId xmlns:a16="http://schemas.microsoft.com/office/drawing/2014/main" id="{EE5F01DE-9DCF-044E-87C1-30C5FE5DA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306" y="601114"/>
            <a:ext cx="7227386" cy="4767082"/>
          </a:xfrm>
          <a:prstGeom prst="rect">
            <a:avLst/>
          </a:prstGeom>
        </p:spPr>
      </p:pic>
      <p:pic>
        <p:nvPicPr>
          <p:cNvPr id="9" name="PA_图片 8">
            <a:extLst>
              <a:ext uri="{FF2B5EF4-FFF2-40B4-BE49-F238E27FC236}">
                <a16:creationId xmlns:a16="http://schemas.microsoft.com/office/drawing/2014/main" id="{62AE9C08-C6A2-4106-9E7B-C2CF8143BD90}"/>
              </a:ext>
            </a:extLst>
          </p:cNvPr>
          <p:cNvPicPr>
            <a:picLocks noChangeAspect="1"/>
          </p:cNvPicPr>
          <p:nvPr>
            <p:custDataLst>
              <p:tags r:id="rId1"/>
            </p:custDataLst>
          </p:nvPr>
        </p:nvPicPr>
        <p:blipFill>
          <a:blip r:embed="rId5"/>
          <a:stretch>
            <a:fillRect/>
          </a:stretch>
        </p:blipFill>
        <p:spPr>
          <a:xfrm>
            <a:off x="-400000" y="-1345021"/>
            <a:ext cx="400000" cy="1219048"/>
          </a:xfrm>
          <a:prstGeom prst="rect">
            <a:avLst/>
          </a:prstGeom>
        </p:spPr>
      </p:pic>
      <p:pic>
        <p:nvPicPr>
          <p:cNvPr id="10" name="Picture 9" descr="22858PICdbgea5Gz679dY_PIC2018.png">
            <a:extLst>
              <a:ext uri="{FF2B5EF4-FFF2-40B4-BE49-F238E27FC236}">
                <a16:creationId xmlns:a16="http://schemas.microsoft.com/office/drawing/2014/main" id="{A7FE34D3-7D2D-E342-BB15-EF523089535A}"/>
              </a:ext>
            </a:extLst>
          </p:cNvPr>
          <p:cNvPicPr>
            <a:picLocks noChangeAspect="1"/>
          </p:cNvPicPr>
          <p:nvPr/>
        </p:nvPicPr>
        <p:blipFill>
          <a:blip r:embed="rId6" cstate="print"/>
          <a:stretch>
            <a:fillRect/>
          </a:stretch>
        </p:blipFill>
        <p:spPr>
          <a:xfrm>
            <a:off x="6764646" y="1933268"/>
            <a:ext cx="4930048" cy="4930048"/>
          </a:xfrm>
          <a:prstGeom prst="rect">
            <a:avLst/>
          </a:prstGeom>
        </p:spPr>
      </p:pic>
      <p:sp>
        <p:nvSpPr>
          <p:cNvPr id="2" name="Rectangle 1">
            <a:extLst>
              <a:ext uri="{FF2B5EF4-FFF2-40B4-BE49-F238E27FC236}">
                <a16:creationId xmlns:a16="http://schemas.microsoft.com/office/drawing/2014/main" id="{8C9EA4B2-2E57-6C47-B52A-FF390031AA40}"/>
              </a:ext>
            </a:extLst>
          </p:cNvPr>
          <p:cNvSpPr/>
          <p:nvPr/>
        </p:nvSpPr>
        <p:spPr>
          <a:xfrm>
            <a:off x="1834598" y="2009468"/>
            <a:ext cx="4930048" cy="3046988"/>
          </a:xfrm>
          <a:prstGeom prst="rect">
            <a:avLst/>
          </a:prstGeom>
        </p:spPr>
        <p:txBody>
          <a:bodyPr wrap="square">
            <a:spAutoFit/>
          </a:bodyPr>
          <a:lstStyle/>
          <a:p>
            <a:pPr algn="ctr"/>
            <a:r>
              <a:rPr lang="vi-VN" sz="3200" b="1" i="1" dirty="0">
                <a:latin typeface="Times New Roman" panose="02020603050405020304" pitchFamily="18" charset="0"/>
                <a:ea typeface="Calibri" panose="020F0502020204030204" pitchFamily="34" charset="0"/>
              </a:rPr>
              <a:t>Trong 2 phút, hãy liệt kê nhiều nhất có thể những nhân vật trong các tác phẩm văn học là những con vật đã được các nhà văn nhân hoá.</a:t>
            </a:r>
            <a:endParaRPr lang="en-VN" sz="3200" b="1" dirty="0"/>
          </a:p>
        </p:txBody>
      </p:sp>
      <p:sp>
        <p:nvSpPr>
          <p:cNvPr id="7" name="Rectangle 6">
            <a:extLst>
              <a:ext uri="{FF2B5EF4-FFF2-40B4-BE49-F238E27FC236}">
                <a16:creationId xmlns:a16="http://schemas.microsoft.com/office/drawing/2014/main" id="{A82C1DD3-7093-7E4E-9C44-6BF1EFBE9D5C}"/>
              </a:ext>
            </a:extLst>
          </p:cNvPr>
          <p:cNvSpPr/>
          <p:nvPr/>
        </p:nvSpPr>
        <p:spPr>
          <a:xfrm>
            <a:off x="3233737" y="-1826705"/>
            <a:ext cx="6096000" cy="646331"/>
          </a:xfrm>
          <a:prstGeom prst="rect">
            <a:avLst/>
          </a:prstGeom>
          <a:solidFill>
            <a:schemeClr val="bg1"/>
          </a:solidFill>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Tree>
    <p:extLst>
      <p:ext uri="{BB962C8B-B14F-4D97-AF65-F5344CB8AC3E}">
        <p14:creationId xmlns:p14="http://schemas.microsoft.com/office/powerpoint/2010/main" val="75189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7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5" presetClass="entr" presetSubtype="10" fill="hold" grpId="0" nodeType="withEffect">
                                  <p:stCondLst>
                                    <p:cond delay="275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par>
                                <p:cTn id="13" presetID="5" presetClass="entr" presetSubtype="10" fill="hold" nodeType="withEffect">
                                  <p:stCondLst>
                                    <p:cond delay="275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8327" y="469667"/>
            <a:ext cx="8278124" cy="591866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5434" y="4488737"/>
            <a:ext cx="3536477" cy="2073504"/>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066" y="465006"/>
            <a:ext cx="3655008" cy="1935512"/>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294" y="4052214"/>
            <a:ext cx="3026594" cy="2510027"/>
          </a:xfrm>
          <a:prstGeom prst="rect">
            <a:avLst/>
          </a:prstGeom>
        </p:spPr>
      </p:pic>
      <p:sp>
        <p:nvSpPr>
          <p:cNvPr id="8" name="文本框 7">
            <a:extLst>
              <a:ext uri="{FF2B5EF4-FFF2-40B4-BE49-F238E27FC236}">
                <a16:creationId xmlns:a16="http://schemas.microsoft.com/office/drawing/2014/main" id="{AE2D1232-D92F-46F2-8C65-FA0251ED8667}"/>
              </a:ext>
            </a:extLst>
          </p:cNvPr>
          <p:cNvSpPr txBox="1"/>
          <p:nvPr/>
        </p:nvSpPr>
        <p:spPr>
          <a:xfrm>
            <a:off x="2238389" y="2395856"/>
            <a:ext cx="7831711" cy="2092881"/>
          </a:xfrm>
          <a:prstGeom prst="rect">
            <a:avLst/>
          </a:prstGeom>
          <a:noFill/>
        </p:spPr>
        <p:txBody>
          <a:bodyPr wrap="square" rtlCol="0">
            <a:spAutoFit/>
          </a:bodyPr>
          <a:lstStyle/>
          <a:p>
            <a:pPr algn="ctr" defTabSz="829544">
              <a:defRPr/>
            </a:pPr>
            <a:r>
              <a:rPr lang="vi-VN"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III</a:t>
            </a:r>
            <a:r>
              <a:rPr lang="en-US"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p>
          <a:p>
            <a:pPr algn="ctr" defTabSz="829544">
              <a:defRPr/>
            </a:pPr>
            <a:r>
              <a:rPr lang="en-US" altLang="zh-CN" sz="65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Tổng</a:t>
            </a:r>
            <a:r>
              <a:rPr lang="en-US"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5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kết</a:t>
            </a:r>
            <a:endParaRPr lang="zh-CN" altLang="en-US"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58399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9F6A2D-94DE-EB48-860B-18D04485C609}"/>
              </a:ext>
            </a:extLst>
          </p:cNvPr>
          <p:cNvPicPr>
            <a:picLocks noChangeAspect="1"/>
          </p:cNvPicPr>
          <p:nvPr/>
        </p:nvPicPr>
        <p:blipFill>
          <a:blip r:embed="rId3"/>
          <a:stretch>
            <a:fillRect/>
          </a:stretch>
        </p:blipFill>
        <p:spPr>
          <a:xfrm>
            <a:off x="0" y="920415"/>
            <a:ext cx="5017169" cy="5017169"/>
          </a:xfrm>
          <a:prstGeom prst="rect">
            <a:avLst/>
          </a:prstGeom>
        </p:spPr>
      </p:pic>
      <p:sp>
        <p:nvSpPr>
          <p:cNvPr id="10" name="文本框 7">
            <a:extLst>
              <a:ext uri="{FF2B5EF4-FFF2-40B4-BE49-F238E27FC236}">
                <a16:creationId xmlns:a16="http://schemas.microsoft.com/office/drawing/2014/main" id="{6AAA047A-5952-A64D-AE66-2C0254D0E501}"/>
              </a:ext>
            </a:extLst>
          </p:cNvPr>
          <p:cNvSpPr txBox="1"/>
          <p:nvPr/>
        </p:nvSpPr>
        <p:spPr>
          <a:xfrm>
            <a:off x="1043868" y="2459502"/>
            <a:ext cx="2929432" cy="1938992"/>
          </a:xfrm>
          <a:prstGeom prst="rect">
            <a:avLst/>
          </a:prstGeom>
          <a:noFill/>
        </p:spPr>
        <p:txBody>
          <a:bodyPr wrap="square" rtlCol="0">
            <a:spAutoFit/>
          </a:bodyPr>
          <a:lstStyle/>
          <a:p>
            <a:pPr algn="ctr" defTabSz="829544">
              <a:defRPr/>
            </a:pPr>
            <a:r>
              <a:rPr lang="vi-VN" altLang="zh-CN" sz="4000" b="1" dirty="0">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rPr>
              <a:t>. </a:t>
            </a:r>
          </a:p>
          <a:p>
            <a:pPr algn="ctr" defTabSz="829544">
              <a:defRPr/>
            </a:pPr>
            <a:r>
              <a:rPr lang="en-US" altLang="zh-CN" sz="4000" b="1" dirty="0" err="1">
                <a:latin typeface="Times New Roman" panose="02020603050405020304" pitchFamily="18" charset="0"/>
                <a:ea typeface="微软雅黑" panose="020B0503020204020204" pitchFamily="34" charset="-122"/>
                <a:cs typeface="Times New Roman" panose="02020603050405020304" pitchFamily="18" charset="0"/>
              </a:rPr>
              <a:t>Nội</a:t>
            </a:r>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rPr>
              <a:t> dung, </a:t>
            </a:r>
          </a:p>
          <a:p>
            <a:pPr algn="ctr" defTabSz="829544">
              <a:defRPr/>
            </a:pPr>
            <a:r>
              <a:rPr lang="en-US" altLang="zh-CN" sz="4000" b="1" dirty="0" err="1">
                <a:latin typeface="Times New Roman" panose="02020603050405020304" pitchFamily="18" charset="0"/>
                <a:ea typeface="微软雅黑" panose="020B0503020204020204" pitchFamily="34" charset="-122"/>
                <a:cs typeface="Times New Roman" panose="02020603050405020304" pitchFamily="18" charset="0"/>
              </a:rPr>
              <a:t>ý</a:t>
            </a:r>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latin typeface="Times New Roman" panose="02020603050405020304" pitchFamily="18" charset="0"/>
                <a:ea typeface="微软雅黑" panose="020B0503020204020204" pitchFamily="34" charset="-122"/>
                <a:cs typeface="Times New Roman" panose="02020603050405020304" pitchFamily="18" charset="0"/>
              </a:rPr>
              <a:t>nghĩa</a:t>
            </a:r>
            <a:endParaRPr lang="zh-CN" altLang="en-US" sz="4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Rectangle 6">
            <a:extLst>
              <a:ext uri="{FF2B5EF4-FFF2-40B4-BE49-F238E27FC236}">
                <a16:creationId xmlns:a16="http://schemas.microsoft.com/office/drawing/2014/main" id="{B5721F06-DF15-9040-9607-549A8A77B840}"/>
              </a:ext>
            </a:extLst>
          </p:cNvPr>
          <p:cNvSpPr/>
          <p:nvPr/>
        </p:nvSpPr>
        <p:spPr>
          <a:xfrm>
            <a:off x="5017168" y="837006"/>
            <a:ext cx="6474121" cy="5183983"/>
          </a:xfrm>
          <a:prstGeom prst="rect">
            <a:avLst/>
          </a:prstGeom>
        </p:spPr>
        <p:txBody>
          <a:bodyPr wrap="square">
            <a:spAutoFit/>
          </a:bodyPr>
          <a:lstStyle/>
          <a:p>
            <a:pPr algn="just">
              <a:lnSpc>
                <a:spcPct val="150000"/>
              </a:lnSpc>
            </a:pPr>
            <a:r>
              <a:rPr lang="it-IT" sz="3200" dirty="0" err="1">
                <a:solidFill>
                  <a:srgbClr val="000000"/>
                </a:solidFill>
                <a:latin typeface="Times New Roman" panose="02020603050405020304" pitchFamily="18" charset="0"/>
                <a:ea typeface="ArialMT"/>
              </a:rPr>
              <a:t>Văn</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bản</a:t>
            </a:r>
            <a:r>
              <a:rPr lang="it-IT" sz="3200" dirty="0">
                <a:solidFill>
                  <a:srgbClr val="000000"/>
                </a:solidFill>
                <a:latin typeface="Times New Roman" panose="02020603050405020304" pitchFamily="18" charset="0"/>
                <a:ea typeface="ArialMT"/>
              </a:rPr>
              <a:t> </a:t>
            </a:r>
            <a:r>
              <a:rPr lang="it-IT" sz="3200" i="1" dirty="0" err="1">
                <a:solidFill>
                  <a:srgbClr val="000000"/>
                </a:solidFill>
                <a:latin typeface="Times New Roman" panose="02020603050405020304" pitchFamily="18" charset="0"/>
                <a:ea typeface="ArialMT"/>
              </a:rPr>
              <a:t>Bài</a:t>
            </a:r>
            <a:r>
              <a:rPr lang="it-IT" sz="3200" i="1" dirty="0">
                <a:solidFill>
                  <a:srgbClr val="000000"/>
                </a:solidFill>
                <a:latin typeface="Times New Roman" panose="02020603050405020304" pitchFamily="18" charset="0"/>
                <a:ea typeface="ArialMT"/>
              </a:rPr>
              <a:t> </a:t>
            </a:r>
            <a:r>
              <a:rPr lang="it-IT" sz="3200" i="1" dirty="0" err="1">
                <a:solidFill>
                  <a:srgbClr val="000000"/>
                </a:solidFill>
                <a:latin typeface="Times New Roman" panose="02020603050405020304" pitchFamily="18" charset="0"/>
                <a:ea typeface="ArialMT"/>
              </a:rPr>
              <a:t>học</a:t>
            </a:r>
            <a:r>
              <a:rPr lang="it-IT" sz="3200" i="1" dirty="0">
                <a:solidFill>
                  <a:srgbClr val="000000"/>
                </a:solidFill>
                <a:latin typeface="Times New Roman" panose="02020603050405020304" pitchFamily="18" charset="0"/>
                <a:ea typeface="ArialMT"/>
              </a:rPr>
              <a:t> </a:t>
            </a:r>
            <a:r>
              <a:rPr lang="it-IT" sz="3200" i="1" dirty="0" err="1">
                <a:solidFill>
                  <a:srgbClr val="000000"/>
                </a:solidFill>
                <a:latin typeface="Times New Roman" panose="02020603050405020304" pitchFamily="18" charset="0"/>
                <a:ea typeface="ArialMT"/>
              </a:rPr>
              <a:t>đường</a:t>
            </a:r>
            <a:r>
              <a:rPr lang="it-IT" sz="3200" i="1" dirty="0">
                <a:solidFill>
                  <a:srgbClr val="000000"/>
                </a:solidFill>
                <a:latin typeface="Times New Roman" panose="02020603050405020304" pitchFamily="18" charset="0"/>
                <a:ea typeface="ArialMT"/>
              </a:rPr>
              <a:t> </a:t>
            </a:r>
            <a:r>
              <a:rPr lang="it-IT" sz="3200" i="1" dirty="0" err="1">
                <a:solidFill>
                  <a:srgbClr val="000000"/>
                </a:solidFill>
                <a:latin typeface="Times New Roman" panose="02020603050405020304" pitchFamily="18" charset="0"/>
                <a:ea typeface="ArialMT"/>
              </a:rPr>
              <a:t>đời</a:t>
            </a:r>
            <a:r>
              <a:rPr lang="it-IT" sz="3200" i="1" dirty="0">
                <a:solidFill>
                  <a:srgbClr val="000000"/>
                </a:solidFill>
                <a:latin typeface="Times New Roman" panose="02020603050405020304" pitchFamily="18" charset="0"/>
                <a:ea typeface="ArialMT"/>
              </a:rPr>
              <a:t> </a:t>
            </a:r>
            <a:r>
              <a:rPr lang="it-IT" sz="3200" i="1" dirty="0" err="1">
                <a:solidFill>
                  <a:srgbClr val="000000"/>
                </a:solidFill>
                <a:latin typeface="Times New Roman" panose="02020603050405020304" pitchFamily="18" charset="0"/>
                <a:ea typeface="ArialMT"/>
              </a:rPr>
              <a:t>đầu</a:t>
            </a:r>
            <a:r>
              <a:rPr lang="it-IT" sz="3200" i="1" dirty="0">
                <a:solidFill>
                  <a:srgbClr val="000000"/>
                </a:solidFill>
                <a:latin typeface="Times New Roman" panose="02020603050405020304" pitchFamily="18" charset="0"/>
                <a:ea typeface="ArialMT"/>
              </a:rPr>
              <a:t> </a:t>
            </a:r>
            <a:r>
              <a:rPr lang="it-IT" sz="3200" i="1" dirty="0" err="1">
                <a:solidFill>
                  <a:srgbClr val="000000"/>
                </a:solidFill>
                <a:latin typeface="Times New Roman" panose="02020603050405020304" pitchFamily="18" charset="0"/>
                <a:ea typeface="ArialMT"/>
              </a:rPr>
              <a:t>tiên</a:t>
            </a:r>
            <a:r>
              <a:rPr lang="it-IT" sz="3200" i="1"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đem</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đến</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bài</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học</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về</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lối</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sống</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cho</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mỗi</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bạn</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trẻ</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không</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được</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kiêu</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căng</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hống</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hách</a:t>
            </a:r>
            <a:r>
              <a:rPr lang="it-IT" sz="3200" dirty="0">
                <a:solidFill>
                  <a:srgbClr val="000000"/>
                </a:solidFill>
                <a:latin typeface="Times New Roman" panose="02020603050405020304" pitchFamily="18" charset="0"/>
                <a:ea typeface="ArialMT"/>
              </a:rPr>
              <a:t>, coi </a:t>
            </a:r>
            <a:r>
              <a:rPr lang="it-IT" sz="3200" dirty="0" err="1">
                <a:solidFill>
                  <a:srgbClr val="000000"/>
                </a:solidFill>
                <a:latin typeface="Times New Roman" panose="02020603050405020304" pitchFamily="18" charset="0"/>
                <a:ea typeface="ArialMT"/>
              </a:rPr>
              <a:t>thường</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người</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khác</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nghịch</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ngợm</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tai</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quái</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Mỗi</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khi</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mắc</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lỗi</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cần</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biết</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ân</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hận</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sửa</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chữa</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lỗi</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lầm</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rút</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ra</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bài</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học</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để</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tránh</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mắc</a:t>
            </a:r>
            <a:r>
              <a:rPr lang="it-IT" sz="3200" dirty="0">
                <a:solidFill>
                  <a:srgbClr val="000000"/>
                </a:solidFill>
                <a:latin typeface="Times New Roman" panose="02020603050405020304" pitchFamily="18" charset="0"/>
                <a:ea typeface="ArialMT"/>
              </a:rPr>
              <a:t> </a:t>
            </a:r>
            <a:r>
              <a:rPr lang="it-IT" sz="3200" dirty="0" err="1">
                <a:solidFill>
                  <a:srgbClr val="000000"/>
                </a:solidFill>
                <a:latin typeface="Times New Roman" panose="02020603050405020304" pitchFamily="18" charset="0"/>
                <a:ea typeface="ArialMT"/>
              </a:rPr>
              <a:t>lại</a:t>
            </a:r>
            <a:r>
              <a:rPr lang="it-IT" sz="3200" dirty="0">
                <a:solidFill>
                  <a:srgbClr val="000000"/>
                </a:solidFill>
                <a:latin typeface="Times New Roman" panose="02020603050405020304" pitchFamily="18" charset="0"/>
                <a:ea typeface="ArialMT"/>
              </a:rPr>
              <a:t>. </a:t>
            </a:r>
            <a:endParaRPr lang="en-VN" sz="3200" dirty="0"/>
          </a:p>
        </p:txBody>
      </p:sp>
    </p:spTree>
    <p:extLst>
      <p:ext uri="{BB962C8B-B14F-4D97-AF65-F5344CB8AC3E}">
        <p14:creationId xmlns:p14="http://schemas.microsoft.com/office/powerpoint/2010/main" val="333433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checkerboard(across)">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9F6A2D-94DE-EB48-860B-18D04485C609}"/>
              </a:ext>
            </a:extLst>
          </p:cNvPr>
          <p:cNvPicPr>
            <a:picLocks noChangeAspect="1"/>
          </p:cNvPicPr>
          <p:nvPr/>
        </p:nvPicPr>
        <p:blipFill>
          <a:blip r:embed="rId2"/>
          <a:stretch>
            <a:fillRect/>
          </a:stretch>
        </p:blipFill>
        <p:spPr>
          <a:xfrm>
            <a:off x="0" y="920415"/>
            <a:ext cx="5017169" cy="5017169"/>
          </a:xfrm>
          <a:prstGeom prst="rect">
            <a:avLst/>
          </a:prstGeom>
        </p:spPr>
      </p:pic>
      <p:sp>
        <p:nvSpPr>
          <p:cNvPr id="10" name="文本框 7">
            <a:extLst>
              <a:ext uri="{FF2B5EF4-FFF2-40B4-BE49-F238E27FC236}">
                <a16:creationId xmlns:a16="http://schemas.microsoft.com/office/drawing/2014/main" id="{6AAA047A-5952-A64D-AE66-2C0254D0E501}"/>
              </a:ext>
            </a:extLst>
          </p:cNvPr>
          <p:cNvSpPr txBox="1"/>
          <p:nvPr/>
        </p:nvSpPr>
        <p:spPr>
          <a:xfrm>
            <a:off x="1043868" y="2574774"/>
            <a:ext cx="2929432" cy="1323439"/>
          </a:xfrm>
          <a:prstGeom prst="rect">
            <a:avLst/>
          </a:prstGeom>
          <a:noFill/>
        </p:spPr>
        <p:txBody>
          <a:bodyPr wrap="square" rtlCol="0">
            <a:spAutoFit/>
          </a:bodyPr>
          <a:lstStyle/>
          <a:p>
            <a:pPr algn="ctr" defTabSz="829544">
              <a:defRPr/>
            </a:pPr>
            <a:r>
              <a:rPr lang="vi-VN" altLang="zh-CN" sz="4000" b="1"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rPr>
              <a:t>. </a:t>
            </a:r>
          </a:p>
          <a:p>
            <a:pPr algn="ctr" defTabSz="829544">
              <a:defRPr/>
            </a:pPr>
            <a:r>
              <a:rPr lang="en-US" altLang="zh-CN" sz="4000" b="1" dirty="0" err="1">
                <a:latin typeface="Times New Roman" panose="02020603050405020304" pitchFamily="18" charset="0"/>
                <a:ea typeface="微软雅黑" panose="020B0503020204020204" pitchFamily="34" charset="-122"/>
                <a:cs typeface="Times New Roman" panose="02020603050405020304" pitchFamily="18" charset="0"/>
              </a:rPr>
              <a:t>Nghệ</a:t>
            </a:r>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latin typeface="Times New Roman" panose="02020603050405020304" pitchFamily="18" charset="0"/>
                <a:ea typeface="微软雅黑" panose="020B0503020204020204" pitchFamily="34" charset="-122"/>
                <a:cs typeface="Times New Roman" panose="02020603050405020304" pitchFamily="18" charset="0"/>
              </a:rPr>
              <a:t>thuật</a:t>
            </a:r>
            <a:endParaRPr lang="zh-CN" altLang="en-US" sz="4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Rectangle 6">
            <a:extLst>
              <a:ext uri="{FF2B5EF4-FFF2-40B4-BE49-F238E27FC236}">
                <a16:creationId xmlns:a16="http://schemas.microsoft.com/office/drawing/2014/main" id="{B5721F06-DF15-9040-9607-549A8A77B840}"/>
              </a:ext>
            </a:extLst>
          </p:cNvPr>
          <p:cNvSpPr/>
          <p:nvPr/>
        </p:nvSpPr>
        <p:spPr>
          <a:xfrm>
            <a:off x="5017168" y="472420"/>
            <a:ext cx="6474121" cy="5913157"/>
          </a:xfrm>
          <a:prstGeom prst="rect">
            <a:avLst/>
          </a:prstGeom>
        </p:spPr>
        <p:txBody>
          <a:bodyPr wrap="square">
            <a:spAutoFit/>
          </a:bodyPr>
          <a:lstStyle/>
          <a:p>
            <a:pPr marL="457200" indent="-457200" algn="just">
              <a:lnSpc>
                <a:spcPct val="150000"/>
              </a:lnSpc>
              <a:buFont typeface="Wingdings" pitchFamily="2" charset="2"/>
              <a:buChar char="ü"/>
            </a:pPr>
            <a:r>
              <a:rPr lang="it-IT" sz="3200" dirty="0" err="1">
                <a:latin typeface="Times New Roman" panose="02020603050405020304" pitchFamily="18" charset="0"/>
                <a:cs typeface="Times New Roman" panose="02020603050405020304" pitchFamily="18" charset="0"/>
              </a:rPr>
              <a:t>Nhân</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vật</a:t>
            </a:r>
            <a:r>
              <a:rPr lang="it-IT" sz="3200" dirty="0">
                <a:latin typeface="Times New Roman" panose="02020603050405020304" pitchFamily="18" charset="0"/>
                <a:cs typeface="Times New Roman" panose="02020603050405020304" pitchFamily="18" charset="0"/>
              </a:rPr>
              <a:t> là </a:t>
            </a:r>
            <a:r>
              <a:rPr lang="it-IT" sz="3200" dirty="0" err="1">
                <a:latin typeface="Times New Roman" panose="02020603050405020304" pitchFamily="18" charset="0"/>
                <a:cs typeface="Times New Roman" panose="02020603050405020304" pitchFamily="18" charset="0"/>
              </a:rPr>
              <a:t>các</a:t>
            </a:r>
            <a:r>
              <a:rPr lang="it-IT" sz="3200" dirty="0">
                <a:latin typeface="Times New Roman" panose="02020603050405020304" pitchFamily="18" charset="0"/>
                <a:cs typeface="Times New Roman" panose="02020603050405020304" pitchFamily="18" charset="0"/>
              </a:rPr>
              <a:t> con </a:t>
            </a:r>
            <a:r>
              <a:rPr lang="it-IT" sz="3200" dirty="0" err="1">
                <a:latin typeface="Times New Roman" panose="02020603050405020304" pitchFamily="18" charset="0"/>
                <a:cs typeface="Times New Roman" panose="02020603050405020304" pitchFamily="18" charset="0"/>
              </a:rPr>
              <a:t>vật</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đã</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được</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nhân</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cách</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hóa</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khắc</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họa</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một</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cách</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sống</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động</a:t>
            </a:r>
            <a:r>
              <a:rPr lang="it-IT" sz="3200" dirty="0">
                <a:latin typeface="Times New Roman" panose="02020603050405020304" pitchFamily="18" charset="0"/>
                <a:cs typeface="Times New Roman" panose="02020603050405020304" pitchFamily="18" charset="0"/>
              </a:rPr>
              <a:t> qua </a:t>
            </a:r>
            <a:r>
              <a:rPr lang="it-IT" sz="3200" dirty="0" err="1">
                <a:latin typeface="Times New Roman" panose="02020603050405020304" pitchFamily="18" charset="0"/>
                <a:cs typeface="Times New Roman" panose="02020603050405020304" pitchFamily="18" charset="0"/>
              </a:rPr>
              <a:t>ngoại</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hình</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lời</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nói</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điệu</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bộ</a:t>
            </a:r>
            <a:r>
              <a:rPr lang="it-IT" sz="3200" dirty="0">
                <a:latin typeface="Times New Roman" panose="02020603050405020304" pitchFamily="18" charset="0"/>
                <a:cs typeface="Times New Roman" panose="02020603050405020304" pitchFamily="18" charset="0"/>
              </a:rPr>
              <a:t>,...</a:t>
            </a:r>
          </a:p>
          <a:p>
            <a:pPr marL="457200" indent="-457200" algn="just">
              <a:lnSpc>
                <a:spcPct val="150000"/>
              </a:lnSpc>
              <a:buFont typeface="Wingdings" pitchFamily="2" charset="2"/>
              <a:buChar char="ü"/>
            </a:pPr>
            <a:r>
              <a:rPr lang="it-IT" sz="3200" dirty="0" err="1">
                <a:latin typeface="Times New Roman" panose="02020603050405020304" pitchFamily="18" charset="0"/>
                <a:cs typeface="Times New Roman" panose="02020603050405020304" pitchFamily="18" charset="0"/>
              </a:rPr>
              <a:t>Truyện</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sử</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dụng</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hình</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thức</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người</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kể</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chuyện</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ngôi</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thứ</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nhất</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cũng</a:t>
            </a:r>
            <a:r>
              <a:rPr lang="it-IT" sz="3200" dirty="0">
                <a:latin typeface="Times New Roman" panose="02020603050405020304" pitchFamily="18" charset="0"/>
                <a:cs typeface="Times New Roman" panose="02020603050405020304" pitchFamily="18" charset="0"/>
              </a:rPr>
              <a:t> là </a:t>
            </a:r>
            <a:r>
              <a:rPr lang="it-IT" sz="3200" dirty="0" err="1">
                <a:latin typeface="Times New Roman" panose="02020603050405020304" pitchFamily="18" charset="0"/>
                <a:cs typeface="Times New Roman" panose="02020603050405020304" pitchFamily="18" charset="0"/>
              </a:rPr>
              <a:t>nhân</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vật</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chính</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khiến</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câu</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chuyện</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trở</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nên</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gần</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gũi</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chân</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thực</a:t>
            </a:r>
            <a:r>
              <a:rPr lang="it-IT" sz="3200" dirty="0">
                <a:latin typeface="Times New Roman" panose="02020603050405020304" pitchFamily="18" charset="0"/>
                <a:cs typeface="Times New Roman" panose="02020603050405020304" pitchFamily="18" charset="0"/>
              </a:rPr>
              <a:t>. </a:t>
            </a:r>
            <a:endParaRPr lang="en-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109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checkerboard(across)">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checkerboard(across)">
                                      <p:cBhvr>
                                        <p:cTn id="1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E126967-A0F5-8A46-B16F-FDE92382E2F2}"/>
              </a:ext>
            </a:extLst>
          </p:cNvPr>
          <p:cNvSpPr/>
          <p:nvPr/>
        </p:nvSpPr>
        <p:spPr>
          <a:xfrm>
            <a:off x="7854340" y="1257946"/>
            <a:ext cx="475323" cy="91440"/>
          </a:xfrm>
          <a:custGeom>
            <a:avLst/>
            <a:gdLst>
              <a:gd name="connsiteX0" fmla="*/ 0 w 475323"/>
              <a:gd name="connsiteY0" fmla="*/ 45720 h 91440"/>
              <a:gd name="connsiteX1" fmla="*/ 475323 w 475323"/>
              <a:gd name="connsiteY1" fmla="*/ 45720 h 91440"/>
            </a:gdLst>
            <a:ahLst/>
            <a:cxnLst>
              <a:cxn ang="0">
                <a:pos x="connsiteX0" y="connsiteY0"/>
              </a:cxn>
              <a:cxn ang="0">
                <a:pos x="connsiteX1" y="connsiteY1"/>
              </a:cxn>
            </a:cxnLst>
            <a:rect l="l" t="t" r="r" b="b"/>
            <a:pathLst>
              <a:path w="475323" h="91440">
                <a:moveTo>
                  <a:pt x="0" y="45720"/>
                </a:moveTo>
                <a:lnTo>
                  <a:pt x="475323" y="45720"/>
                </a:lnTo>
              </a:path>
            </a:pathLst>
          </a:custGeom>
          <a:noFill/>
          <a:ln>
            <a:tailEnd type="arrow"/>
          </a:ln>
        </p:spPr>
        <p:style>
          <a:lnRef idx="1">
            <a:schemeClr val="accent4">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37714" tIns="43188" rIns="237713" bIns="43188" numCol="1" spcCol="1270" anchor="ctr" anchorCtr="0">
            <a:noAutofit/>
          </a:bodyPr>
          <a:lstStyle/>
          <a:p>
            <a:pPr marL="0" lvl="0" indent="0" algn="ctr" defTabSz="222250">
              <a:lnSpc>
                <a:spcPct val="114000"/>
              </a:lnSpc>
              <a:spcBef>
                <a:spcPct val="0"/>
              </a:spcBef>
              <a:spcAft>
                <a:spcPts val="0"/>
              </a:spcAft>
              <a:buNone/>
            </a:pPr>
            <a:endParaRPr lang="en-US" sz="500" kern="1200">
              <a:solidFill>
                <a:schemeClr val="tx1"/>
              </a:solidFill>
            </a:endParaRPr>
          </a:p>
        </p:txBody>
      </p:sp>
      <p:sp>
        <p:nvSpPr>
          <p:cNvPr id="6" name="Freeform 5">
            <a:extLst>
              <a:ext uri="{FF2B5EF4-FFF2-40B4-BE49-F238E27FC236}">
                <a16:creationId xmlns:a16="http://schemas.microsoft.com/office/drawing/2014/main" id="{AE8A4CA4-E8DF-BD47-8EC5-F8FF4DAE07F5}"/>
              </a:ext>
            </a:extLst>
          </p:cNvPr>
          <p:cNvSpPr/>
          <p:nvPr/>
        </p:nvSpPr>
        <p:spPr>
          <a:xfrm>
            <a:off x="4683757" y="643766"/>
            <a:ext cx="3172382" cy="1319800"/>
          </a:xfrm>
          <a:custGeom>
            <a:avLst/>
            <a:gdLst>
              <a:gd name="connsiteX0" fmla="*/ 0 w 3172382"/>
              <a:gd name="connsiteY0" fmla="*/ 0 h 1319800"/>
              <a:gd name="connsiteX1" fmla="*/ 3172382 w 3172382"/>
              <a:gd name="connsiteY1" fmla="*/ 0 h 1319800"/>
              <a:gd name="connsiteX2" fmla="*/ 3172382 w 3172382"/>
              <a:gd name="connsiteY2" fmla="*/ 1319800 h 1319800"/>
              <a:gd name="connsiteX3" fmla="*/ 0 w 3172382"/>
              <a:gd name="connsiteY3" fmla="*/ 1319800 h 1319800"/>
              <a:gd name="connsiteX4" fmla="*/ 0 w 3172382"/>
              <a:gd name="connsiteY4" fmla="*/ 0 h 131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2382" h="1319800">
                <a:moveTo>
                  <a:pt x="0" y="0"/>
                </a:moveTo>
                <a:lnTo>
                  <a:pt x="3172382" y="0"/>
                </a:lnTo>
                <a:lnTo>
                  <a:pt x="3172382" y="1319800"/>
                </a:lnTo>
                <a:lnTo>
                  <a:pt x="0" y="131980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114000"/>
              </a:lnSpc>
              <a:spcBef>
                <a:spcPct val="0"/>
              </a:spcBef>
              <a:spcAft>
                <a:spcPts val="0"/>
              </a:spcAft>
              <a:buNone/>
            </a:pPr>
            <a:r>
              <a:rPr lang="it-IT" sz="2000" kern="1200" dirty="0" err="1">
                <a:solidFill>
                  <a:schemeClr val="tx1"/>
                </a:solidFill>
                <a:latin typeface="Times New Roman" panose="02020603050405020304" pitchFamily="18" charset="0"/>
                <a:cs typeface="Times New Roman" panose="02020603050405020304" pitchFamily="18" charset="0"/>
              </a:rPr>
              <a:t>Thấy</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được</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những</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sự</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việc</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được</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kể</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nhất</a:t>
            </a:r>
            <a:r>
              <a:rPr lang="it-IT" sz="2000" kern="1200" dirty="0">
                <a:solidFill>
                  <a:schemeClr val="tx1"/>
                </a:solidFill>
                <a:latin typeface="Times New Roman" panose="02020603050405020304" pitchFamily="18" charset="0"/>
                <a:cs typeface="Times New Roman" panose="02020603050405020304" pitchFamily="18" charset="0"/>
              </a:rPr>
              <a:t> là </a:t>
            </a:r>
            <a:r>
              <a:rPr lang="it-IT" sz="2000" kern="1200" dirty="0" err="1">
                <a:solidFill>
                  <a:schemeClr val="tx1"/>
                </a:solidFill>
                <a:latin typeface="Times New Roman" panose="02020603050405020304" pitchFamily="18" charset="0"/>
                <a:cs typeface="Times New Roman" panose="02020603050405020304" pitchFamily="18" charset="0"/>
              </a:rPr>
              <a:t>những</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sự</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việc</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chính</a:t>
            </a:r>
            <a:r>
              <a:rPr lang="it-IT" sz="2000" kern="1200" dirty="0">
                <a:solidFill>
                  <a:schemeClr val="tx1"/>
                </a:solidFill>
                <a:latin typeface="Times New Roman" panose="02020603050405020304" pitchFamily="18" charset="0"/>
                <a:cs typeface="Times New Roman" panose="02020603050405020304" pitchFamily="18" charset="0"/>
              </a:rPr>
              <a:t>.</a:t>
            </a:r>
            <a:endParaRPr lang="en-US" sz="2000" kern="1200" dirty="0">
              <a:solidFill>
                <a:schemeClr val="tx1"/>
              </a:solidFill>
            </a:endParaRPr>
          </a:p>
        </p:txBody>
      </p:sp>
      <p:sp>
        <p:nvSpPr>
          <p:cNvPr id="12" name="Freeform 11">
            <a:extLst>
              <a:ext uri="{FF2B5EF4-FFF2-40B4-BE49-F238E27FC236}">
                <a16:creationId xmlns:a16="http://schemas.microsoft.com/office/drawing/2014/main" id="{2213EF52-77AB-CF45-B93D-F1DD9433D990}"/>
              </a:ext>
            </a:extLst>
          </p:cNvPr>
          <p:cNvSpPr/>
          <p:nvPr/>
        </p:nvSpPr>
        <p:spPr>
          <a:xfrm>
            <a:off x="6717009" y="2335857"/>
            <a:ext cx="3393790" cy="475323"/>
          </a:xfrm>
          <a:custGeom>
            <a:avLst/>
            <a:gdLst>
              <a:gd name="connsiteX0" fmla="*/ 3393790 w 3393790"/>
              <a:gd name="connsiteY0" fmla="*/ 0 h 475323"/>
              <a:gd name="connsiteX1" fmla="*/ 3393790 w 3393790"/>
              <a:gd name="connsiteY1" fmla="*/ 254761 h 475323"/>
              <a:gd name="connsiteX2" fmla="*/ 0 w 3393790"/>
              <a:gd name="connsiteY2" fmla="*/ 254761 h 475323"/>
              <a:gd name="connsiteX3" fmla="*/ 0 w 3393790"/>
              <a:gd name="connsiteY3" fmla="*/ 475323 h 475323"/>
            </a:gdLst>
            <a:ahLst/>
            <a:cxnLst>
              <a:cxn ang="0">
                <a:pos x="connsiteX0" y="connsiteY0"/>
              </a:cxn>
              <a:cxn ang="0">
                <a:pos x="connsiteX1" y="connsiteY1"/>
              </a:cxn>
              <a:cxn ang="0">
                <a:pos x="connsiteX2" y="connsiteY2"/>
              </a:cxn>
              <a:cxn ang="0">
                <a:pos x="connsiteX3" y="connsiteY3"/>
              </a:cxn>
            </a:cxnLst>
            <a:rect l="l" t="t" r="r" b="b"/>
            <a:pathLst>
              <a:path w="3393790" h="475323">
                <a:moveTo>
                  <a:pt x="3393790" y="0"/>
                </a:moveTo>
                <a:lnTo>
                  <a:pt x="3393790" y="254761"/>
                </a:lnTo>
                <a:lnTo>
                  <a:pt x="0" y="254761"/>
                </a:lnTo>
                <a:lnTo>
                  <a:pt x="0" y="475323"/>
                </a:lnTo>
              </a:path>
            </a:pathLst>
          </a:custGeom>
          <a:noFill/>
          <a:ln>
            <a:tailEnd type="arrow"/>
          </a:ln>
        </p:spPr>
        <p:style>
          <a:lnRef idx="1">
            <a:schemeClr val="accent4">
              <a:hueOff val="3266964"/>
              <a:satOff val="-13592"/>
              <a:lumOff val="3203"/>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1623813" tIns="235130" rIns="1623813" bIns="235129" numCol="1" spcCol="1270" anchor="ctr" anchorCtr="0">
            <a:noAutofit/>
          </a:bodyPr>
          <a:lstStyle/>
          <a:p>
            <a:pPr marL="0" lvl="0" indent="0" algn="ctr" defTabSz="222250">
              <a:lnSpc>
                <a:spcPct val="114000"/>
              </a:lnSpc>
              <a:spcBef>
                <a:spcPct val="0"/>
              </a:spcBef>
              <a:spcAft>
                <a:spcPts val="0"/>
              </a:spcAft>
              <a:buNone/>
            </a:pPr>
            <a:endParaRPr lang="en-US" sz="500" kern="1200">
              <a:solidFill>
                <a:schemeClr val="tx1"/>
              </a:solidFill>
            </a:endParaRPr>
          </a:p>
        </p:txBody>
      </p:sp>
      <p:sp>
        <p:nvSpPr>
          <p:cNvPr id="14" name="Freeform 13">
            <a:extLst>
              <a:ext uri="{FF2B5EF4-FFF2-40B4-BE49-F238E27FC236}">
                <a16:creationId xmlns:a16="http://schemas.microsoft.com/office/drawing/2014/main" id="{A67024E2-1343-9343-8B8F-4B9CA4E10FCE}"/>
              </a:ext>
            </a:extLst>
          </p:cNvPr>
          <p:cNvSpPr/>
          <p:nvPr/>
        </p:nvSpPr>
        <p:spPr>
          <a:xfrm>
            <a:off x="8362063" y="269675"/>
            <a:ext cx="3497471" cy="2067982"/>
          </a:xfrm>
          <a:custGeom>
            <a:avLst/>
            <a:gdLst>
              <a:gd name="connsiteX0" fmla="*/ 0 w 3497471"/>
              <a:gd name="connsiteY0" fmla="*/ 0 h 2067982"/>
              <a:gd name="connsiteX1" fmla="*/ 3497471 w 3497471"/>
              <a:gd name="connsiteY1" fmla="*/ 0 h 2067982"/>
              <a:gd name="connsiteX2" fmla="*/ 3497471 w 3497471"/>
              <a:gd name="connsiteY2" fmla="*/ 2067982 h 2067982"/>
              <a:gd name="connsiteX3" fmla="*/ 0 w 3497471"/>
              <a:gd name="connsiteY3" fmla="*/ 2067982 h 2067982"/>
              <a:gd name="connsiteX4" fmla="*/ 0 w 3497471"/>
              <a:gd name="connsiteY4" fmla="*/ 0 h 206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471" h="2067982">
                <a:moveTo>
                  <a:pt x="0" y="0"/>
                </a:moveTo>
                <a:lnTo>
                  <a:pt x="3497471" y="0"/>
                </a:lnTo>
                <a:lnTo>
                  <a:pt x="3497471" y="2067982"/>
                </a:lnTo>
                <a:lnTo>
                  <a:pt x="0" y="2067982"/>
                </a:lnTo>
                <a:lnTo>
                  <a:pt x="0" y="0"/>
                </a:lnTo>
                <a:close/>
              </a:path>
            </a:pathLst>
          </a:cu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4">
              <a:hueOff val="2450223"/>
              <a:satOff val="-10194"/>
              <a:lumOff val="2402"/>
              <a:alphaOff val="0"/>
            </a:schemeClr>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114000"/>
              </a:lnSpc>
              <a:spcBef>
                <a:spcPct val="0"/>
              </a:spcBef>
              <a:spcAft>
                <a:spcPts val="0"/>
              </a:spcAft>
              <a:buNone/>
            </a:pPr>
            <a:r>
              <a:rPr lang="it-IT" sz="2000" kern="1200" dirty="0" err="1">
                <a:solidFill>
                  <a:schemeClr val="tx1"/>
                </a:solidFill>
                <a:latin typeface="Times New Roman" panose="02020603050405020304" pitchFamily="18" charset="0"/>
                <a:cs typeface="Times New Roman" panose="02020603050405020304" pitchFamily="18" charset="0"/>
              </a:rPr>
              <a:t>Chỉ</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ra</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được</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những</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nhân</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vật</a:t>
            </a:r>
            <a:r>
              <a:rPr lang="it-IT" sz="2000" kern="1200" dirty="0">
                <a:solidFill>
                  <a:schemeClr val="tx1"/>
                </a:solidFill>
                <a:latin typeface="Times New Roman" panose="02020603050405020304" pitchFamily="18" charset="0"/>
                <a:cs typeface="Times New Roman" panose="02020603050405020304" pitchFamily="18" charset="0"/>
              </a:rPr>
              <a:t> là </a:t>
            </a:r>
            <a:r>
              <a:rPr lang="it-IT" sz="2000" kern="1200" dirty="0" err="1">
                <a:solidFill>
                  <a:schemeClr val="tx1"/>
                </a:solidFill>
                <a:latin typeface="Times New Roman" panose="02020603050405020304" pitchFamily="18" charset="0"/>
                <a:cs typeface="Times New Roman" panose="02020603050405020304" pitchFamily="18" charset="0"/>
              </a:rPr>
              <a:t>các</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loài</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vật</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đã</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được</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nhà</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văn</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miêu</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tả</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trong</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số</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đó</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nhân</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vật</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nổi</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bật</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nhất</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xuất</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hiện</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xuyên</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suốt</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câu</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chuyện</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sẽ</a:t>
            </a:r>
            <a:r>
              <a:rPr lang="it-IT" sz="2000" kern="1200" dirty="0">
                <a:solidFill>
                  <a:schemeClr val="tx1"/>
                </a:solidFill>
                <a:latin typeface="Times New Roman" panose="02020603050405020304" pitchFamily="18" charset="0"/>
                <a:cs typeface="Times New Roman" panose="02020603050405020304" pitchFamily="18" charset="0"/>
              </a:rPr>
              <a:t> là </a:t>
            </a:r>
            <a:r>
              <a:rPr lang="it-IT" sz="2000" kern="1200" dirty="0" err="1">
                <a:solidFill>
                  <a:schemeClr val="tx1"/>
                </a:solidFill>
                <a:latin typeface="Times New Roman" panose="02020603050405020304" pitchFamily="18" charset="0"/>
                <a:cs typeface="Times New Roman" panose="02020603050405020304" pitchFamily="18" charset="0"/>
              </a:rPr>
              <a:t>nhân</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vật</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chính</a:t>
            </a:r>
            <a:r>
              <a:rPr lang="it-IT" sz="2000" kern="1200" dirty="0">
                <a:solidFill>
                  <a:schemeClr val="tx1"/>
                </a:solidFill>
                <a:latin typeface="Times New Roman" panose="02020603050405020304" pitchFamily="18" charset="0"/>
                <a:cs typeface="Times New Roman" panose="02020603050405020304" pitchFamily="18" charset="0"/>
              </a:rPr>
              <a:t>.</a:t>
            </a:r>
            <a:endParaRPr lang="en-US" sz="2000" kern="1200" dirty="0">
              <a:solidFill>
                <a:schemeClr val="tx1"/>
              </a:solidFill>
            </a:endParaRPr>
          </a:p>
        </p:txBody>
      </p:sp>
      <p:sp>
        <p:nvSpPr>
          <p:cNvPr id="15" name="Freeform 14">
            <a:extLst>
              <a:ext uri="{FF2B5EF4-FFF2-40B4-BE49-F238E27FC236}">
                <a16:creationId xmlns:a16="http://schemas.microsoft.com/office/drawing/2014/main" id="{EAD72B86-BB0D-4B43-A20E-B004982F55B9}"/>
              </a:ext>
            </a:extLst>
          </p:cNvPr>
          <p:cNvSpPr/>
          <p:nvPr/>
        </p:nvSpPr>
        <p:spPr>
          <a:xfrm>
            <a:off x="8748461" y="3661697"/>
            <a:ext cx="475323" cy="91440"/>
          </a:xfrm>
          <a:custGeom>
            <a:avLst/>
            <a:gdLst>
              <a:gd name="connsiteX0" fmla="*/ 0 w 475323"/>
              <a:gd name="connsiteY0" fmla="*/ 45720 h 91440"/>
              <a:gd name="connsiteX1" fmla="*/ 475323 w 475323"/>
              <a:gd name="connsiteY1" fmla="*/ 45720 h 91440"/>
            </a:gdLst>
            <a:ahLst/>
            <a:cxnLst>
              <a:cxn ang="0">
                <a:pos x="connsiteX0" y="connsiteY0"/>
              </a:cxn>
              <a:cxn ang="0">
                <a:pos x="connsiteX1" y="connsiteY1"/>
              </a:cxn>
            </a:cxnLst>
            <a:rect l="l" t="t" r="r" b="b"/>
            <a:pathLst>
              <a:path w="475323" h="91440">
                <a:moveTo>
                  <a:pt x="0" y="45720"/>
                </a:moveTo>
                <a:lnTo>
                  <a:pt x="475323" y="45720"/>
                </a:lnTo>
              </a:path>
            </a:pathLst>
          </a:custGeom>
          <a:noFill/>
          <a:ln>
            <a:tailEnd type="arrow"/>
          </a:ln>
        </p:spPr>
        <p:style>
          <a:lnRef idx="1">
            <a:schemeClr val="accent4">
              <a:hueOff val="6533927"/>
              <a:satOff val="-27185"/>
              <a:lumOff val="6405"/>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37713" tIns="43188" rIns="237714" bIns="43188" numCol="1" spcCol="1270" anchor="ctr" anchorCtr="0">
            <a:noAutofit/>
          </a:bodyPr>
          <a:lstStyle/>
          <a:p>
            <a:pPr marL="0" lvl="0" indent="0" algn="ctr" defTabSz="222250">
              <a:lnSpc>
                <a:spcPct val="114000"/>
              </a:lnSpc>
              <a:spcBef>
                <a:spcPct val="0"/>
              </a:spcBef>
              <a:spcAft>
                <a:spcPts val="0"/>
              </a:spcAft>
              <a:buNone/>
            </a:pPr>
            <a:endParaRPr lang="en-US" sz="500" kern="1200">
              <a:solidFill>
                <a:schemeClr val="tx1"/>
              </a:solidFill>
            </a:endParaRPr>
          </a:p>
        </p:txBody>
      </p:sp>
      <p:sp>
        <p:nvSpPr>
          <p:cNvPr id="16" name="Freeform 15">
            <a:extLst>
              <a:ext uri="{FF2B5EF4-FFF2-40B4-BE49-F238E27FC236}">
                <a16:creationId xmlns:a16="http://schemas.microsoft.com/office/drawing/2014/main" id="{1D8EA499-9393-394C-AED9-31CEF1E6000F}"/>
              </a:ext>
            </a:extLst>
          </p:cNvPr>
          <p:cNvSpPr/>
          <p:nvPr/>
        </p:nvSpPr>
        <p:spPr>
          <a:xfrm>
            <a:off x="4683757" y="2843581"/>
            <a:ext cx="4066503" cy="1727671"/>
          </a:xfrm>
          <a:custGeom>
            <a:avLst/>
            <a:gdLst>
              <a:gd name="connsiteX0" fmla="*/ 0 w 4066503"/>
              <a:gd name="connsiteY0" fmla="*/ 0 h 1727671"/>
              <a:gd name="connsiteX1" fmla="*/ 4066503 w 4066503"/>
              <a:gd name="connsiteY1" fmla="*/ 0 h 1727671"/>
              <a:gd name="connsiteX2" fmla="*/ 4066503 w 4066503"/>
              <a:gd name="connsiteY2" fmla="*/ 1727671 h 1727671"/>
              <a:gd name="connsiteX3" fmla="*/ 0 w 4066503"/>
              <a:gd name="connsiteY3" fmla="*/ 1727671 h 1727671"/>
              <a:gd name="connsiteX4" fmla="*/ 0 w 4066503"/>
              <a:gd name="connsiteY4" fmla="*/ 0 h 1727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6503" h="1727671">
                <a:moveTo>
                  <a:pt x="0" y="0"/>
                </a:moveTo>
                <a:lnTo>
                  <a:pt x="4066503" y="0"/>
                </a:lnTo>
                <a:lnTo>
                  <a:pt x="4066503" y="1727671"/>
                </a:lnTo>
                <a:lnTo>
                  <a:pt x="0" y="1727671"/>
                </a:lnTo>
                <a:lnTo>
                  <a:pt x="0" y="0"/>
                </a:lnTo>
                <a:close/>
              </a:path>
            </a:pathLst>
          </a:custGeom>
        </p:spPr>
        <p:style>
          <a:lnRef idx="2">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114000"/>
              </a:lnSpc>
              <a:spcBef>
                <a:spcPct val="0"/>
              </a:spcBef>
              <a:spcAft>
                <a:spcPts val="0"/>
              </a:spcAft>
              <a:buNone/>
            </a:pPr>
            <a:r>
              <a:rPr lang="it-IT" sz="2000" kern="1200" dirty="0" err="1">
                <a:solidFill>
                  <a:schemeClr val="tx1"/>
                </a:solidFill>
                <a:latin typeface="Times New Roman" panose="02020603050405020304" pitchFamily="18" charset="0"/>
                <a:cs typeface="Times New Roman" panose="02020603050405020304" pitchFamily="18" charset="0"/>
              </a:rPr>
              <a:t>Đi</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sâu</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tìm</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hiểu</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hình</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dạng</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điệu</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bộ</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cử</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chỉ</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ngôn</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ngữ</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tính</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cách</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của</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các</a:t>
            </a:r>
            <a:r>
              <a:rPr lang="it-IT" sz="2000" kern="1200" dirty="0">
                <a:solidFill>
                  <a:schemeClr val="tx1"/>
                </a:solidFill>
                <a:latin typeface="Times New Roman" panose="02020603050405020304" pitchFamily="18" charset="0"/>
                <a:cs typeface="Times New Roman" panose="02020603050405020304" pitchFamily="18" charset="0"/>
              </a:rPr>
              <a:t> con </a:t>
            </a:r>
            <a:r>
              <a:rPr lang="it-IT" sz="2000" kern="1200" dirty="0" err="1">
                <a:solidFill>
                  <a:schemeClr val="tx1"/>
                </a:solidFill>
                <a:latin typeface="Times New Roman" panose="02020603050405020304" pitchFamily="18" charset="0"/>
                <a:cs typeface="Times New Roman" panose="02020603050405020304" pitchFamily="18" charset="0"/>
              </a:rPr>
              <a:t>vật</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được</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thể</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hiện</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trong</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truyện</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xem</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chúng</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vừa</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giống</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loài</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vật</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ấy</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vừa</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giống</a:t>
            </a:r>
            <a:r>
              <a:rPr lang="it-IT" sz="2000" kern="1200" dirty="0">
                <a:solidFill>
                  <a:schemeClr val="tx1"/>
                </a:solidFill>
                <a:latin typeface="Times New Roman" panose="02020603050405020304" pitchFamily="18" charset="0"/>
                <a:cs typeface="Times New Roman" panose="02020603050405020304" pitchFamily="18" charset="0"/>
              </a:rPr>
              <a:t> con </a:t>
            </a:r>
            <a:r>
              <a:rPr lang="it-IT" sz="2000" kern="1200" dirty="0" err="1">
                <a:solidFill>
                  <a:schemeClr val="tx1"/>
                </a:solidFill>
                <a:latin typeface="Times New Roman" panose="02020603050405020304" pitchFamily="18" charset="0"/>
                <a:cs typeface="Times New Roman" panose="02020603050405020304" pitchFamily="18" charset="0"/>
              </a:rPr>
              <a:t>người</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ở</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chỗ</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nào</a:t>
            </a:r>
            <a:endParaRPr lang="en-US" sz="2000" kern="1200" dirty="0">
              <a:solidFill>
                <a:schemeClr val="tx1"/>
              </a:solidFill>
            </a:endParaRPr>
          </a:p>
        </p:txBody>
      </p:sp>
      <p:sp>
        <p:nvSpPr>
          <p:cNvPr id="17" name="Freeform 16">
            <a:extLst>
              <a:ext uri="{FF2B5EF4-FFF2-40B4-BE49-F238E27FC236}">
                <a16:creationId xmlns:a16="http://schemas.microsoft.com/office/drawing/2014/main" id="{80C2DAA5-002D-8B40-AECB-B15E03D48403}"/>
              </a:ext>
            </a:extLst>
          </p:cNvPr>
          <p:cNvSpPr/>
          <p:nvPr/>
        </p:nvSpPr>
        <p:spPr>
          <a:xfrm>
            <a:off x="6269949" y="4365517"/>
            <a:ext cx="4291584" cy="679259"/>
          </a:xfrm>
          <a:custGeom>
            <a:avLst/>
            <a:gdLst>
              <a:gd name="connsiteX0" fmla="*/ 4291584 w 4291584"/>
              <a:gd name="connsiteY0" fmla="*/ 0 h 679259"/>
              <a:gd name="connsiteX1" fmla="*/ 4291584 w 4291584"/>
              <a:gd name="connsiteY1" fmla="*/ 356729 h 679259"/>
              <a:gd name="connsiteX2" fmla="*/ 0 w 4291584"/>
              <a:gd name="connsiteY2" fmla="*/ 356729 h 679259"/>
              <a:gd name="connsiteX3" fmla="*/ 0 w 4291584"/>
              <a:gd name="connsiteY3" fmla="*/ 679259 h 679259"/>
            </a:gdLst>
            <a:ahLst/>
            <a:cxnLst>
              <a:cxn ang="0">
                <a:pos x="connsiteX0" y="connsiteY0"/>
              </a:cxn>
              <a:cxn ang="0">
                <a:pos x="connsiteX1" y="connsiteY1"/>
              </a:cxn>
              <a:cxn ang="0">
                <a:pos x="connsiteX2" y="connsiteY2"/>
              </a:cxn>
              <a:cxn ang="0">
                <a:pos x="connsiteX3" y="connsiteY3"/>
              </a:cxn>
            </a:cxnLst>
            <a:rect l="l" t="t" r="r" b="b"/>
            <a:pathLst>
              <a:path w="4291584" h="679259">
                <a:moveTo>
                  <a:pt x="4291584" y="0"/>
                </a:moveTo>
                <a:lnTo>
                  <a:pt x="4291584" y="356729"/>
                </a:lnTo>
                <a:lnTo>
                  <a:pt x="0" y="356729"/>
                </a:lnTo>
                <a:lnTo>
                  <a:pt x="0" y="679259"/>
                </a:lnTo>
              </a:path>
            </a:pathLst>
          </a:custGeom>
          <a:noFill/>
          <a:ln>
            <a:tailEnd type="arrow"/>
          </a:ln>
        </p:spPr>
        <p:style>
          <a:lnRef idx="1">
            <a:schemeClr val="accent4">
              <a:hueOff val="9800891"/>
              <a:satOff val="-40777"/>
              <a:lumOff val="9608"/>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049744" tIns="337098" rIns="2049746" bIns="337097" numCol="1" spcCol="1270" anchor="ctr" anchorCtr="0">
            <a:noAutofit/>
          </a:bodyPr>
          <a:lstStyle/>
          <a:p>
            <a:pPr marL="0" lvl="0" indent="0" algn="ctr" defTabSz="222250">
              <a:lnSpc>
                <a:spcPct val="114000"/>
              </a:lnSpc>
              <a:spcBef>
                <a:spcPct val="0"/>
              </a:spcBef>
              <a:spcAft>
                <a:spcPts val="0"/>
              </a:spcAft>
              <a:buNone/>
            </a:pPr>
            <a:endParaRPr lang="en-US" sz="500" kern="1200">
              <a:solidFill>
                <a:schemeClr val="tx1"/>
              </a:solidFill>
            </a:endParaRPr>
          </a:p>
        </p:txBody>
      </p:sp>
      <p:sp>
        <p:nvSpPr>
          <p:cNvPr id="18" name="Freeform 17">
            <a:extLst>
              <a:ext uri="{FF2B5EF4-FFF2-40B4-BE49-F238E27FC236}">
                <a16:creationId xmlns:a16="http://schemas.microsoft.com/office/drawing/2014/main" id="{1033A2B4-3774-CB47-A258-6D66F51DA54D}"/>
              </a:ext>
            </a:extLst>
          </p:cNvPr>
          <p:cNvSpPr/>
          <p:nvPr/>
        </p:nvSpPr>
        <p:spPr>
          <a:xfrm>
            <a:off x="9256184" y="3047517"/>
            <a:ext cx="2610697" cy="1319800"/>
          </a:xfrm>
          <a:custGeom>
            <a:avLst/>
            <a:gdLst>
              <a:gd name="connsiteX0" fmla="*/ 0 w 2610697"/>
              <a:gd name="connsiteY0" fmla="*/ 0 h 1319800"/>
              <a:gd name="connsiteX1" fmla="*/ 2610697 w 2610697"/>
              <a:gd name="connsiteY1" fmla="*/ 0 h 1319800"/>
              <a:gd name="connsiteX2" fmla="*/ 2610697 w 2610697"/>
              <a:gd name="connsiteY2" fmla="*/ 1319800 h 1319800"/>
              <a:gd name="connsiteX3" fmla="*/ 0 w 2610697"/>
              <a:gd name="connsiteY3" fmla="*/ 1319800 h 1319800"/>
              <a:gd name="connsiteX4" fmla="*/ 0 w 2610697"/>
              <a:gd name="connsiteY4" fmla="*/ 0 h 131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697" h="1319800">
                <a:moveTo>
                  <a:pt x="0" y="0"/>
                </a:moveTo>
                <a:lnTo>
                  <a:pt x="2610697" y="0"/>
                </a:lnTo>
                <a:lnTo>
                  <a:pt x="2610697" y="1319800"/>
                </a:lnTo>
                <a:lnTo>
                  <a:pt x="0" y="1319800"/>
                </a:lnTo>
                <a:lnTo>
                  <a:pt x="0" y="0"/>
                </a:lnTo>
                <a:close/>
              </a:path>
            </a:pathLst>
          </a:custGeom>
        </p:spPr>
        <p:style>
          <a:lnRef idx="2">
            <a:schemeClr val="lt1">
              <a:hueOff val="0"/>
              <a:satOff val="0"/>
              <a:lumOff val="0"/>
              <a:alphaOff val="0"/>
            </a:schemeClr>
          </a:lnRef>
          <a:fillRef idx="1">
            <a:schemeClr val="accent4">
              <a:hueOff val="7350668"/>
              <a:satOff val="-30583"/>
              <a:lumOff val="7206"/>
              <a:alphaOff val="0"/>
            </a:schemeClr>
          </a:fillRef>
          <a:effectRef idx="0">
            <a:schemeClr val="accent4">
              <a:hueOff val="7350668"/>
              <a:satOff val="-30583"/>
              <a:lumOff val="7206"/>
              <a:alphaOff val="0"/>
            </a:schemeClr>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114000"/>
              </a:lnSpc>
              <a:spcBef>
                <a:spcPct val="0"/>
              </a:spcBef>
              <a:spcAft>
                <a:spcPts val="0"/>
              </a:spcAft>
              <a:buNone/>
            </a:pPr>
            <a:r>
              <a:rPr lang="it-IT" sz="2000" kern="1200" dirty="0" err="1">
                <a:solidFill>
                  <a:schemeClr val="tx1"/>
                </a:solidFill>
                <a:latin typeface="Times New Roman" panose="02020603050405020304" pitchFamily="18" charset="0"/>
                <a:cs typeface="Times New Roman" panose="02020603050405020304" pitchFamily="18" charset="0"/>
              </a:rPr>
              <a:t>Phát</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hiện</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bài</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học</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sống</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mà</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truyện</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muốn</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thể</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hiện</a:t>
            </a:r>
            <a:r>
              <a:rPr lang="it-IT" sz="2000" kern="1200" dirty="0">
                <a:solidFill>
                  <a:schemeClr val="tx1"/>
                </a:solidFill>
                <a:latin typeface="Times New Roman" panose="02020603050405020304" pitchFamily="18" charset="0"/>
                <a:cs typeface="Times New Roman" panose="02020603050405020304" pitchFamily="18" charset="0"/>
              </a:rPr>
              <a:t>.</a:t>
            </a:r>
            <a:endParaRPr lang="en-US" sz="2000" kern="1200" dirty="0">
              <a:solidFill>
                <a:schemeClr val="tx1"/>
              </a:solidFill>
            </a:endParaRPr>
          </a:p>
        </p:txBody>
      </p:sp>
      <p:sp>
        <p:nvSpPr>
          <p:cNvPr id="19" name="Freeform 18">
            <a:extLst>
              <a:ext uri="{FF2B5EF4-FFF2-40B4-BE49-F238E27FC236}">
                <a16:creationId xmlns:a16="http://schemas.microsoft.com/office/drawing/2014/main" id="{706F471D-40EC-4F49-92FD-62681AEDF9B9}"/>
              </a:ext>
            </a:extLst>
          </p:cNvPr>
          <p:cNvSpPr/>
          <p:nvPr/>
        </p:nvSpPr>
        <p:spPr>
          <a:xfrm>
            <a:off x="4683757" y="5077176"/>
            <a:ext cx="3172382" cy="1319800"/>
          </a:xfrm>
          <a:custGeom>
            <a:avLst/>
            <a:gdLst>
              <a:gd name="connsiteX0" fmla="*/ 0 w 3172382"/>
              <a:gd name="connsiteY0" fmla="*/ 0 h 1319800"/>
              <a:gd name="connsiteX1" fmla="*/ 3172382 w 3172382"/>
              <a:gd name="connsiteY1" fmla="*/ 0 h 1319800"/>
              <a:gd name="connsiteX2" fmla="*/ 3172382 w 3172382"/>
              <a:gd name="connsiteY2" fmla="*/ 1319800 h 1319800"/>
              <a:gd name="connsiteX3" fmla="*/ 0 w 3172382"/>
              <a:gd name="connsiteY3" fmla="*/ 1319800 h 1319800"/>
              <a:gd name="connsiteX4" fmla="*/ 0 w 3172382"/>
              <a:gd name="connsiteY4" fmla="*/ 0 h 131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2382" h="1319800">
                <a:moveTo>
                  <a:pt x="0" y="0"/>
                </a:moveTo>
                <a:lnTo>
                  <a:pt x="3172382" y="0"/>
                </a:lnTo>
                <a:lnTo>
                  <a:pt x="3172382" y="1319800"/>
                </a:lnTo>
                <a:lnTo>
                  <a:pt x="0" y="1319800"/>
                </a:lnTo>
                <a:lnTo>
                  <a:pt x="0" y="0"/>
                </a:lnTo>
                <a:close/>
              </a:path>
            </a:pathLst>
          </a:cu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114000"/>
              </a:lnSpc>
              <a:spcBef>
                <a:spcPct val="0"/>
              </a:spcBef>
              <a:spcAft>
                <a:spcPts val="0"/>
              </a:spcAft>
              <a:buNone/>
            </a:pPr>
            <a:r>
              <a:rPr lang="it-IT" sz="2000" kern="1200" dirty="0" err="1">
                <a:solidFill>
                  <a:schemeClr val="tx1"/>
                </a:solidFill>
                <a:latin typeface="Times New Roman" panose="02020603050405020304" pitchFamily="18" charset="0"/>
                <a:cs typeface="Times New Roman" panose="02020603050405020304" pitchFamily="18" charset="0"/>
              </a:rPr>
              <a:t>Liên</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hệ</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bài</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học</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ấy</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với</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cuộc</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sống</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của</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bản</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thân</a:t>
            </a:r>
            <a:r>
              <a:rPr lang="it-IT" sz="2000" kern="1200" dirty="0">
                <a:solidFill>
                  <a:schemeClr val="tx1"/>
                </a:solidFill>
                <a:latin typeface="Times New Roman" panose="02020603050405020304" pitchFamily="18" charset="0"/>
                <a:cs typeface="Times New Roman" panose="02020603050405020304" pitchFamily="18" charset="0"/>
              </a:rPr>
              <a:t> </a:t>
            </a:r>
            <a:r>
              <a:rPr lang="it-IT" sz="2000" kern="1200" dirty="0" err="1">
                <a:solidFill>
                  <a:schemeClr val="tx1"/>
                </a:solidFill>
                <a:latin typeface="Times New Roman" panose="02020603050405020304" pitchFamily="18" charset="0"/>
                <a:cs typeface="Times New Roman" panose="02020603050405020304" pitchFamily="18" charset="0"/>
              </a:rPr>
              <a:t>em</a:t>
            </a:r>
            <a:r>
              <a:rPr lang="it-IT" sz="2000" kern="1200" dirty="0">
                <a:solidFill>
                  <a:schemeClr val="tx1"/>
                </a:solidFill>
                <a:latin typeface="Times New Roman" panose="02020603050405020304" pitchFamily="18" charset="0"/>
                <a:cs typeface="Times New Roman" panose="02020603050405020304" pitchFamily="18" charset="0"/>
              </a:rPr>
              <a:t>.</a:t>
            </a:r>
            <a:endParaRPr lang="en-US" sz="2000" kern="1200" dirty="0">
              <a:solidFill>
                <a:schemeClr val="tx1"/>
              </a:solidFill>
            </a:endParaRPr>
          </a:p>
        </p:txBody>
      </p:sp>
      <p:pic>
        <p:nvPicPr>
          <p:cNvPr id="8" name="Picture 7">
            <a:extLst>
              <a:ext uri="{FF2B5EF4-FFF2-40B4-BE49-F238E27FC236}">
                <a16:creationId xmlns:a16="http://schemas.microsoft.com/office/drawing/2014/main" id="{043670C6-C313-6548-855A-663E026FD012}"/>
              </a:ext>
            </a:extLst>
          </p:cNvPr>
          <p:cNvPicPr>
            <a:picLocks noChangeAspect="1"/>
          </p:cNvPicPr>
          <p:nvPr/>
        </p:nvPicPr>
        <p:blipFill>
          <a:blip r:embed="rId2"/>
          <a:stretch>
            <a:fillRect/>
          </a:stretch>
        </p:blipFill>
        <p:spPr>
          <a:xfrm>
            <a:off x="-254000" y="920415"/>
            <a:ext cx="5017169" cy="5017169"/>
          </a:xfrm>
          <a:prstGeom prst="rect">
            <a:avLst/>
          </a:prstGeom>
        </p:spPr>
      </p:pic>
      <p:sp>
        <p:nvSpPr>
          <p:cNvPr id="10" name="文本框 7">
            <a:extLst>
              <a:ext uri="{FF2B5EF4-FFF2-40B4-BE49-F238E27FC236}">
                <a16:creationId xmlns:a16="http://schemas.microsoft.com/office/drawing/2014/main" id="{FCC2FBA5-DB7D-D448-B445-13EB4819155B}"/>
              </a:ext>
            </a:extLst>
          </p:cNvPr>
          <p:cNvSpPr txBox="1"/>
          <p:nvPr/>
        </p:nvSpPr>
        <p:spPr>
          <a:xfrm>
            <a:off x="789868" y="2084579"/>
            <a:ext cx="2929432" cy="2246769"/>
          </a:xfrm>
          <a:prstGeom prst="rect">
            <a:avLst/>
          </a:prstGeom>
          <a:noFill/>
        </p:spPr>
        <p:txBody>
          <a:bodyPr wrap="square" rtlCol="0">
            <a:spAutoFit/>
          </a:bodyPr>
          <a:lstStyle/>
          <a:p>
            <a:pPr algn="ctr" defTabSz="829544">
              <a:defRPr/>
            </a:pPr>
            <a:r>
              <a:rPr lang="vi-VN" altLang="zh-CN" sz="3500" b="1"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3500" b="1" dirty="0">
                <a:latin typeface="Times New Roman" panose="02020603050405020304" pitchFamily="18" charset="0"/>
                <a:ea typeface="微软雅黑" panose="020B0503020204020204" pitchFamily="34" charset="-122"/>
                <a:cs typeface="Times New Roman" panose="02020603050405020304" pitchFamily="18" charset="0"/>
              </a:rPr>
              <a:t>. </a:t>
            </a:r>
          </a:p>
          <a:p>
            <a:pPr algn="ctr" defTabSz="829544">
              <a:defRPr/>
            </a:pPr>
            <a:r>
              <a:rPr lang="en-US" altLang="zh-CN" sz="3500" b="1" dirty="0" err="1">
                <a:latin typeface="Times New Roman" panose="02020603050405020304" pitchFamily="18" charset="0"/>
                <a:ea typeface="微软雅黑" panose="020B0503020204020204" pitchFamily="34" charset="-122"/>
                <a:cs typeface="Times New Roman" panose="02020603050405020304" pitchFamily="18" charset="0"/>
              </a:rPr>
              <a:t>Cách</a:t>
            </a:r>
            <a:r>
              <a:rPr lang="en-US" altLang="zh-CN" sz="35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500" b="1" dirty="0" err="1">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zh-CN" sz="35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500" b="1" dirty="0" err="1">
                <a:latin typeface="Times New Roman" panose="02020603050405020304" pitchFamily="18" charset="0"/>
                <a:ea typeface="微软雅黑" panose="020B0503020204020204" pitchFamily="34" charset="-122"/>
                <a:cs typeface="Times New Roman" panose="02020603050405020304" pitchFamily="18" charset="0"/>
              </a:rPr>
              <a:t>văn</a:t>
            </a:r>
            <a:r>
              <a:rPr lang="en-US" altLang="zh-CN" sz="35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500" b="1" dirty="0" err="1">
                <a:latin typeface="Times New Roman" panose="02020603050405020304" pitchFamily="18" charset="0"/>
                <a:ea typeface="微软雅黑" panose="020B0503020204020204" pitchFamily="34" charset="-122"/>
                <a:cs typeface="Times New Roman" panose="02020603050405020304" pitchFamily="18" charset="0"/>
              </a:rPr>
              <a:t>bản</a:t>
            </a:r>
            <a:r>
              <a:rPr lang="en-US" altLang="zh-CN" sz="35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500" b="1" dirty="0" err="1">
                <a:latin typeface="Times New Roman" panose="02020603050405020304" pitchFamily="18" charset="0"/>
                <a:ea typeface="微软雅黑" panose="020B0503020204020204" pitchFamily="34" charset="-122"/>
                <a:cs typeface="Times New Roman" panose="02020603050405020304" pitchFamily="18" charset="0"/>
              </a:rPr>
              <a:t>truyện</a:t>
            </a:r>
            <a:r>
              <a:rPr lang="en-US" altLang="zh-CN" sz="35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500" b="1" dirty="0" err="1">
                <a:latin typeface="Times New Roman" panose="02020603050405020304" pitchFamily="18" charset="0"/>
                <a:ea typeface="微软雅黑" panose="020B0503020204020204" pitchFamily="34" charset="-122"/>
                <a:cs typeface="Times New Roman" panose="02020603050405020304" pitchFamily="18" charset="0"/>
              </a:rPr>
              <a:t>đồng</a:t>
            </a:r>
            <a:r>
              <a:rPr lang="en-US" altLang="zh-CN" sz="35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500" b="1" dirty="0" err="1">
                <a:latin typeface="Times New Roman" panose="02020603050405020304" pitchFamily="18" charset="0"/>
                <a:ea typeface="微软雅黑" panose="020B0503020204020204" pitchFamily="34" charset="-122"/>
                <a:cs typeface="Times New Roman" panose="02020603050405020304" pitchFamily="18" charset="0"/>
              </a:rPr>
              <a:t>thoại</a:t>
            </a:r>
            <a:endParaRPr lang="zh-CN" altLang="en-US" sz="35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Rectangle 12">
            <a:extLst>
              <a:ext uri="{FF2B5EF4-FFF2-40B4-BE49-F238E27FC236}">
                <a16:creationId xmlns:a16="http://schemas.microsoft.com/office/drawing/2014/main" id="{3E02B5D9-84B1-0D42-B410-C9F5B8BA16D2}"/>
              </a:ext>
            </a:extLst>
          </p:cNvPr>
          <p:cNvSpPr/>
          <p:nvPr/>
        </p:nvSpPr>
        <p:spPr>
          <a:xfrm>
            <a:off x="3233737" y="-1826705"/>
            <a:ext cx="6096000" cy="646331"/>
          </a:xfrm>
          <a:prstGeom prst="rect">
            <a:avLst/>
          </a:prstGeom>
          <a:solidFill>
            <a:schemeClr val="bg1"/>
          </a:solidFill>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Tree>
    <p:extLst>
      <p:ext uri="{BB962C8B-B14F-4D97-AF65-F5344CB8AC3E}">
        <p14:creationId xmlns:p14="http://schemas.microsoft.com/office/powerpoint/2010/main" val="386798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500"/>
                                        <p:tgtEl>
                                          <p:spTgt spid="1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heckerboard(across)">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heckerboard(across)">
                                      <p:cBhvr>
                                        <p:cTn id="45" dur="500"/>
                                        <p:tgtEl>
                                          <p:spTgt spid="17"/>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checkerboard(across)">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4" grpId="0" animBg="1"/>
      <p:bldP spid="15" grpId="0" animBg="1"/>
      <p:bldP spid="16" grpId="0" animBg="1"/>
      <p:bldP spid="17" grpId="0" animBg="1"/>
      <p:bldP spid="18" grpId="0" animBg="1"/>
      <p:bldP spid="19" grpId="0" animBg="1"/>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8327" y="469667"/>
            <a:ext cx="8278124" cy="591866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5434" y="4488737"/>
            <a:ext cx="3536477" cy="2073504"/>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066" y="465006"/>
            <a:ext cx="3655008" cy="1935512"/>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294" y="4052214"/>
            <a:ext cx="3026594" cy="2510027"/>
          </a:xfrm>
          <a:prstGeom prst="rect">
            <a:avLst/>
          </a:prstGeom>
        </p:spPr>
      </p:pic>
      <p:sp>
        <p:nvSpPr>
          <p:cNvPr id="8" name="文本框 7">
            <a:extLst>
              <a:ext uri="{FF2B5EF4-FFF2-40B4-BE49-F238E27FC236}">
                <a16:creationId xmlns:a16="http://schemas.microsoft.com/office/drawing/2014/main" id="{AE2D1232-D92F-46F2-8C65-FA0251ED8667}"/>
              </a:ext>
            </a:extLst>
          </p:cNvPr>
          <p:cNvSpPr txBox="1"/>
          <p:nvPr/>
        </p:nvSpPr>
        <p:spPr>
          <a:xfrm>
            <a:off x="2271533" y="2634714"/>
            <a:ext cx="7831711" cy="2092881"/>
          </a:xfrm>
          <a:prstGeom prst="rect">
            <a:avLst/>
          </a:prstGeom>
          <a:noFill/>
        </p:spPr>
        <p:txBody>
          <a:bodyPr wrap="square" rtlCol="0">
            <a:spAutoFit/>
          </a:bodyPr>
          <a:lstStyle/>
          <a:p>
            <a:pPr algn="ctr" defTabSz="829544">
              <a:defRPr/>
            </a:pPr>
            <a:r>
              <a:rPr lang="en-US" altLang="zh-CN" sz="65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5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tập</a:t>
            </a:r>
            <a:r>
              <a:rPr lang="en-US"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p>
          <a:p>
            <a:pPr algn="ctr" defTabSz="829544">
              <a:defRPr/>
            </a:pPr>
            <a:r>
              <a:rPr lang="en-US" altLang="zh-CN" sz="65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vận</a:t>
            </a:r>
            <a:r>
              <a:rPr lang="en-US"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5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dụng</a:t>
            </a:r>
            <a:endParaRPr lang="zh-CN" altLang="en-US"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29319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a:extLst>
              <a:ext uri="{FF2B5EF4-FFF2-40B4-BE49-F238E27FC236}">
                <a16:creationId xmlns:a16="http://schemas.microsoft.com/office/drawing/2014/main" id="{99054E10-D1C0-6344-BDAE-723F8AC5CD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934" y="-274416"/>
            <a:ext cx="4930832" cy="2817618"/>
          </a:xfrm>
          <a:prstGeom prst="rect">
            <a:avLst/>
          </a:prstGeom>
        </p:spPr>
      </p:pic>
      <p:sp>
        <p:nvSpPr>
          <p:cNvPr id="8" name="文本框 4">
            <a:extLst>
              <a:ext uri="{FF2B5EF4-FFF2-40B4-BE49-F238E27FC236}">
                <a16:creationId xmlns:a16="http://schemas.microsoft.com/office/drawing/2014/main" id="{962B8636-93A4-F043-B96C-68257769AFD5}"/>
              </a:ext>
            </a:extLst>
          </p:cNvPr>
          <p:cNvSpPr txBox="1"/>
          <p:nvPr/>
        </p:nvSpPr>
        <p:spPr>
          <a:xfrm rot="21049605">
            <a:off x="380150" y="1137147"/>
            <a:ext cx="2624144" cy="1077218"/>
          </a:xfrm>
          <a:prstGeom prst="rect">
            <a:avLst/>
          </a:prstGeom>
          <a:noFill/>
        </p:spPr>
        <p:txBody>
          <a:bodyPr wrap="square" rtlCol="0">
            <a:spAutoFit/>
          </a:bodyPr>
          <a:lstStyle/>
          <a:p>
            <a:pPr algn="ctr"/>
            <a:r>
              <a:rPr lang="en-US" altLang="zh-CN" sz="3200"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32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tập</a:t>
            </a:r>
            <a:r>
              <a:rPr lang="en-US" altLang="zh-CN" sz="32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p>
          <a:p>
            <a:pPr algn="ctr"/>
            <a:r>
              <a:rPr lang="en-US" altLang="zh-CN" sz="3200"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vận</a:t>
            </a:r>
            <a:r>
              <a:rPr lang="en-US" altLang="zh-CN" sz="32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dụng</a:t>
            </a:r>
            <a:endParaRPr lang="zh-CN" altLang="en-US" sz="32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图片 5">
            <a:extLst>
              <a:ext uri="{FF2B5EF4-FFF2-40B4-BE49-F238E27FC236}">
                <a16:creationId xmlns:a16="http://schemas.microsoft.com/office/drawing/2014/main" id="{D3F7CF9C-4243-1B45-8248-3CD67D9D0B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941" y="4729829"/>
            <a:ext cx="11963038" cy="2386613"/>
          </a:xfrm>
          <a:prstGeom prst="rect">
            <a:avLst/>
          </a:prstGeom>
        </p:spPr>
      </p:pic>
      <p:pic>
        <p:nvPicPr>
          <p:cNvPr id="12" name="图片 27">
            <a:extLst>
              <a:ext uri="{FF2B5EF4-FFF2-40B4-BE49-F238E27FC236}">
                <a16:creationId xmlns:a16="http://schemas.microsoft.com/office/drawing/2014/main" id="{3394D762-906E-1544-A1ED-9EFC13D330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4738" y="99593"/>
            <a:ext cx="2259547" cy="2313118"/>
          </a:xfrm>
          <a:prstGeom prst="rect">
            <a:avLst/>
          </a:prstGeom>
        </p:spPr>
      </p:pic>
      <p:pic>
        <p:nvPicPr>
          <p:cNvPr id="13" name="图片 8" descr="图片包含 餐桌, 就坐&#10;&#10;已生成高可信度的说明">
            <a:extLst>
              <a:ext uri="{FF2B5EF4-FFF2-40B4-BE49-F238E27FC236}">
                <a16:creationId xmlns:a16="http://schemas.microsoft.com/office/drawing/2014/main" id="{C349EF78-CE07-674A-B1BE-D087F7553E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009235" y="172720"/>
            <a:ext cx="8934450" cy="5787367"/>
          </a:xfrm>
          <a:prstGeom prst="rect">
            <a:avLst/>
          </a:prstGeom>
        </p:spPr>
      </p:pic>
      <p:sp>
        <p:nvSpPr>
          <p:cNvPr id="14" name="矩形 9">
            <a:extLst>
              <a:ext uri="{FF2B5EF4-FFF2-40B4-BE49-F238E27FC236}">
                <a16:creationId xmlns:a16="http://schemas.microsoft.com/office/drawing/2014/main" id="{2232804C-21A6-064B-A28F-7281AFF26DEA}"/>
              </a:ext>
            </a:extLst>
          </p:cNvPr>
          <p:cNvSpPr/>
          <p:nvPr/>
        </p:nvSpPr>
        <p:spPr>
          <a:xfrm>
            <a:off x="3196235" y="2126924"/>
            <a:ext cx="6644346" cy="2893100"/>
          </a:xfrm>
          <a:prstGeom prst="rect">
            <a:avLst/>
          </a:prstGeom>
        </p:spPr>
        <p:txBody>
          <a:bodyPr wrap="square">
            <a:spAutoFit/>
          </a:bodyPr>
          <a:lstStyle/>
          <a:p>
            <a:pPr algn="ctr"/>
            <a:r>
              <a:rPr lang="it-IT" sz="2600" dirty="0" err="1">
                <a:latin typeface="Times New Roman" panose="02020603050405020304" pitchFamily="18" charset="0"/>
                <a:cs typeface="Times New Roman" panose="02020603050405020304" pitchFamily="18" charset="0"/>
              </a:rPr>
              <a:t>Nhà</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văn</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Tô</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Hoài</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từng</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chia</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sẻ</a:t>
            </a:r>
            <a:r>
              <a:rPr lang="it-IT" sz="2600" dirty="0">
                <a:latin typeface="Times New Roman" panose="02020603050405020304" pitchFamily="18" charset="0"/>
                <a:cs typeface="Times New Roman" panose="02020603050405020304" pitchFamily="18" charset="0"/>
              </a:rPr>
              <a:t>:</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Nhân</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vật</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trong</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truyện</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đồng</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thoại</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được</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nhân</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cách</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hoá</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trên</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cơ</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sở</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đảm</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bảo</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không</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thoát</a:t>
            </a:r>
            <a:r>
              <a:rPr lang="it-IT" sz="2600" i="1" dirty="0">
                <a:latin typeface="Times New Roman" panose="02020603050405020304" pitchFamily="18" charset="0"/>
                <a:cs typeface="Times New Roman" panose="02020603050405020304" pitchFamily="18" charset="0"/>
              </a:rPr>
              <a:t> li </a:t>
            </a:r>
            <a:r>
              <a:rPr lang="it-IT" sz="2600" i="1" dirty="0" err="1">
                <a:latin typeface="Times New Roman" panose="02020603050405020304" pitchFamily="18" charset="0"/>
                <a:cs typeface="Times New Roman" panose="02020603050405020304" pitchFamily="18" charset="0"/>
              </a:rPr>
              <a:t>sinh</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hoạt</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có</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thật</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của</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loài</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vật</a:t>
            </a:r>
            <a:r>
              <a:rPr lang="it-IT" sz="2600" i="1" dirty="0">
                <a:latin typeface="Times New Roman" panose="02020603050405020304" pitchFamily="18" charset="0"/>
                <a:cs typeface="Times New Roman" panose="02020603050405020304" pitchFamily="18" charset="0"/>
              </a:rPr>
              <a:t>”.</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Dựa</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vào</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những</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điều</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em</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biết</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về</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loài</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dế</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hãy</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chỉ</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ra</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những</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điểm</a:t>
            </a:r>
            <a:r>
              <a:rPr lang="it-IT" sz="2600" dirty="0">
                <a:latin typeface="Times New Roman" panose="02020603050405020304" pitchFamily="18" charset="0"/>
                <a:cs typeface="Times New Roman" panose="02020603050405020304" pitchFamily="18" charset="0"/>
              </a:rPr>
              <a:t> </a:t>
            </a:r>
            <a:r>
              <a:rPr lang="it-IT" sz="2600" i="1" dirty="0">
                <a:latin typeface="Times New Roman" panose="02020603050405020304" pitchFamily="18" charset="0"/>
                <a:cs typeface="Times New Roman" panose="02020603050405020304" pitchFamily="18" charset="0"/>
              </a:rPr>
              <a:t>“</a:t>
            </a:r>
            <a:r>
              <a:rPr lang="it-IT" sz="2600" i="1" dirty="0" err="1">
                <a:latin typeface="Times New Roman" panose="02020603050405020304" pitchFamily="18" charset="0"/>
                <a:cs typeface="Times New Roman" panose="02020603050405020304" pitchFamily="18" charset="0"/>
              </a:rPr>
              <a:t>có</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thật</a:t>
            </a:r>
            <a:r>
              <a:rPr lang="it-IT" sz="2600" i="1" dirty="0">
                <a:latin typeface="Times New Roman" panose="02020603050405020304" pitchFamily="18" charset="0"/>
                <a:cs typeface="Times New Roman" panose="02020603050405020304" pitchFamily="18" charset="0"/>
              </a:rPr>
              <a:t>”</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như</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thế</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trong</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văn</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bản</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đồng</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thời</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phát</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hiện</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những</a:t>
            </a:r>
            <a:r>
              <a:rPr lang="it-IT" sz="2600" dirty="0">
                <a:latin typeface="Times New Roman" panose="02020603050405020304" pitchFamily="18" charset="0"/>
                <a:cs typeface="Times New Roman" panose="02020603050405020304" pitchFamily="18" charset="0"/>
              </a:rPr>
              <a:t> chi </a:t>
            </a:r>
            <a:r>
              <a:rPr lang="it-IT" sz="2600" dirty="0" err="1">
                <a:latin typeface="Times New Roman" panose="02020603050405020304" pitchFamily="18" charset="0"/>
                <a:cs typeface="Times New Roman" panose="02020603050405020304" pitchFamily="18" charset="0"/>
              </a:rPr>
              <a:t>tiết</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đã</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được</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nhà</a:t>
            </a:r>
            <a:r>
              <a:rPr lang="it-IT" sz="2600" dirty="0">
                <a:latin typeface="Times New Roman" panose="02020603050405020304" pitchFamily="18" charset="0"/>
                <a:cs typeface="Times New Roman" panose="02020603050405020304" pitchFamily="18" charset="0"/>
              </a:rPr>
              <a:t> </a:t>
            </a:r>
            <a:r>
              <a:rPr lang="it-IT" sz="2600" dirty="0" err="1">
                <a:latin typeface="Times New Roman" panose="02020603050405020304" pitchFamily="18" charset="0"/>
                <a:cs typeface="Times New Roman" panose="02020603050405020304" pitchFamily="18" charset="0"/>
              </a:rPr>
              <a:t>văn</a:t>
            </a:r>
            <a:r>
              <a:rPr lang="it-IT" sz="2600" dirty="0">
                <a:latin typeface="Times New Roman" panose="02020603050405020304" pitchFamily="18" charset="0"/>
                <a:cs typeface="Times New Roman" panose="02020603050405020304" pitchFamily="18" charset="0"/>
              </a:rPr>
              <a:t> </a:t>
            </a:r>
            <a:r>
              <a:rPr lang="it-IT" sz="2600" i="1" dirty="0">
                <a:latin typeface="Times New Roman" panose="02020603050405020304" pitchFamily="18" charset="0"/>
                <a:cs typeface="Times New Roman" panose="02020603050405020304" pitchFamily="18" charset="0"/>
              </a:rPr>
              <a:t>“</a:t>
            </a:r>
            <a:r>
              <a:rPr lang="it-IT" sz="2600" i="1" dirty="0" err="1">
                <a:latin typeface="Times New Roman" panose="02020603050405020304" pitchFamily="18" charset="0"/>
                <a:cs typeface="Times New Roman" panose="02020603050405020304" pitchFamily="18" charset="0"/>
              </a:rPr>
              <a:t>nhân</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cách</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hoá</a:t>
            </a:r>
            <a:r>
              <a:rPr lang="it-IT" sz="2600" i="1" dirty="0">
                <a:latin typeface="Times New Roman" panose="02020603050405020304" pitchFamily="18" charset="0"/>
                <a:cs typeface="Times New Roman" panose="02020603050405020304" pitchFamily="18" charset="0"/>
              </a:rPr>
              <a:t>”.</a:t>
            </a:r>
            <a:endParaRPr lang="en-VN" sz="2600" i="1" dirty="0">
              <a:latin typeface="Times New Roman" panose="02020603050405020304" pitchFamily="18" charset="0"/>
              <a:cs typeface="Times New Roman" panose="02020603050405020304" pitchFamily="18" charset="0"/>
            </a:endParaRPr>
          </a:p>
        </p:txBody>
      </p:sp>
      <p:pic>
        <p:nvPicPr>
          <p:cNvPr id="11" name="图片 26">
            <a:extLst>
              <a:ext uri="{FF2B5EF4-FFF2-40B4-BE49-F238E27FC236}">
                <a16:creationId xmlns:a16="http://schemas.microsoft.com/office/drawing/2014/main" id="{887C604F-6D90-574E-BB97-95970BFF45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9995" y="5125563"/>
            <a:ext cx="2879726" cy="1732950"/>
          </a:xfrm>
          <a:prstGeom prst="rect">
            <a:avLst/>
          </a:prstGeom>
        </p:spPr>
      </p:pic>
    </p:spTree>
    <p:extLst>
      <p:ext uri="{BB962C8B-B14F-4D97-AF65-F5344CB8AC3E}">
        <p14:creationId xmlns:p14="http://schemas.microsoft.com/office/powerpoint/2010/main" val="362772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5" presetID="21" presetClass="entr" presetSubtype="1" fill="hold" nodeType="with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wheel(1)">
                                      <p:cBhvr>
                                        <p:cTn id="37"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11" y="-248848"/>
            <a:ext cx="4473044" cy="2556025"/>
          </a:xfrm>
          <a:prstGeom prst="rect">
            <a:avLst/>
          </a:prstGeom>
        </p:spPr>
      </p:pic>
      <p:sp>
        <p:nvSpPr>
          <p:cNvPr id="5" name="文本框 4"/>
          <p:cNvSpPr txBox="1"/>
          <p:nvPr/>
        </p:nvSpPr>
        <p:spPr>
          <a:xfrm rot="21049605">
            <a:off x="301710" y="1044038"/>
            <a:ext cx="2609357" cy="1077218"/>
          </a:xfrm>
          <a:prstGeom prst="rect">
            <a:avLst/>
          </a:prstGeom>
          <a:noFill/>
        </p:spPr>
        <p:txBody>
          <a:bodyPr wrap="square" rtlCol="0">
            <a:spAutoFit/>
          </a:bodyPr>
          <a:lstStyle/>
          <a:p>
            <a:pPr algn="ctr"/>
            <a:r>
              <a:rPr lang="en-US" altLang="zh-CN" sz="32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Hướng</a:t>
            </a:r>
            <a:r>
              <a:rPr lang="en-US" altLang="zh-CN"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dẫn</a:t>
            </a:r>
            <a:r>
              <a:rPr lang="en-US" altLang="zh-CN"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p>
          <a:p>
            <a:pPr algn="ctr"/>
            <a:r>
              <a:rPr lang="en-US" altLang="zh-CN" sz="32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về</a:t>
            </a:r>
            <a:r>
              <a:rPr lang="en-US" altLang="zh-CN"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nhà</a:t>
            </a:r>
            <a:endParaRPr lang="zh-CN"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4716" y="1068406"/>
            <a:ext cx="6183964" cy="5042191"/>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8483" y="3244787"/>
            <a:ext cx="1645296" cy="31809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997" y="2054098"/>
            <a:ext cx="3461529" cy="4573546"/>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2679" y="127345"/>
            <a:ext cx="1803639" cy="1803639"/>
          </a:xfrm>
          <a:prstGeom prst="rect">
            <a:avLst/>
          </a:prstGeom>
        </p:spPr>
      </p:pic>
      <p:sp>
        <p:nvSpPr>
          <p:cNvPr id="13" name="Rectangle 12">
            <a:extLst>
              <a:ext uri="{FF2B5EF4-FFF2-40B4-BE49-F238E27FC236}">
                <a16:creationId xmlns:a16="http://schemas.microsoft.com/office/drawing/2014/main" id="{709FB5D9-FE25-3B46-94D7-BD239705BECD}"/>
              </a:ext>
            </a:extLst>
          </p:cNvPr>
          <p:cNvSpPr/>
          <p:nvPr/>
        </p:nvSpPr>
        <p:spPr>
          <a:xfrm>
            <a:off x="3938066" y="1481047"/>
            <a:ext cx="5097263" cy="3262432"/>
          </a:xfrm>
          <a:prstGeom prst="rect">
            <a:avLst/>
          </a:prstGeom>
        </p:spPr>
        <p:txBody>
          <a:bodyPr wrap="square">
            <a:spAutoFit/>
          </a:bodyPr>
          <a:lstStyle/>
          <a:p>
            <a:pPr algn="just">
              <a:spcBef>
                <a:spcPts val="600"/>
              </a:spcBef>
              <a:spcAft>
                <a:spcPts val="600"/>
              </a:spcAft>
            </a:pP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Toàn</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văn</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truyện</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Dế</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Mèn</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phiêu</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lưu</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kí</a:t>
            </a:r>
            <a:r>
              <a:rPr lang="it-IT" sz="2800" i="1" dirty="0">
                <a:solidFill>
                  <a:schemeClr val="bg1"/>
                </a:solidFill>
                <a:latin typeface="Times New Roman" panose="02020603050405020304" pitchFamily="18" charset="0"/>
                <a:ea typeface="Calibri" panose="020F0502020204030204" pitchFamily="34" charset="0"/>
              </a:rPr>
              <a:t>»</a:t>
            </a:r>
            <a:endParaRPr lang="en-VN" sz="2800" i="1" dirty="0">
              <a:solidFill>
                <a:schemeClr val="bg1"/>
              </a:solidFill>
              <a:latin typeface="Times New Roman" panose="02020603050405020304" pitchFamily="18" charset="0"/>
              <a:ea typeface="Calibri" panose="020F0502020204030204" pitchFamily="34" charset="0"/>
            </a:endParaRPr>
          </a:p>
          <a:p>
            <a:pPr algn="just">
              <a:spcBef>
                <a:spcPts val="600"/>
              </a:spcBef>
              <a:spcAft>
                <a:spcPts val="600"/>
              </a:spcAft>
            </a:pP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Tìm</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một</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số</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truyện</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đồng</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thoại</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của</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nhà</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văn</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Trần</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Đức</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Tiến</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Xóm</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bờ</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giậu</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nhà</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văn</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Võ</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Quảng</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Những</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truyện</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ngắn</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hay</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viết</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cho</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thiếu</a:t>
            </a:r>
            <a:r>
              <a:rPr lang="it-IT" sz="2800" i="1" dirty="0">
                <a:solidFill>
                  <a:schemeClr val="bg1"/>
                </a:solidFill>
                <a:latin typeface="Times New Roman" panose="02020603050405020304" pitchFamily="18" charset="0"/>
                <a:ea typeface="Calibri" panose="020F0502020204030204" pitchFamily="34" charset="0"/>
              </a:rPr>
              <a:t> </a:t>
            </a:r>
            <a:r>
              <a:rPr lang="it-IT" sz="2800" i="1" dirty="0" err="1">
                <a:solidFill>
                  <a:schemeClr val="bg1"/>
                </a:solidFill>
                <a:latin typeface="Times New Roman" panose="02020603050405020304" pitchFamily="18" charset="0"/>
                <a:ea typeface="Calibri" panose="020F0502020204030204" pitchFamily="34" charset="0"/>
              </a:rPr>
              <a:t>nhi</a:t>
            </a:r>
            <a:r>
              <a:rPr lang="it-IT" sz="2800" i="1" dirty="0">
                <a:solidFill>
                  <a:schemeClr val="bg1"/>
                </a:solidFill>
                <a:latin typeface="Times New Roman" panose="02020603050405020304" pitchFamily="18" charset="0"/>
                <a:ea typeface="Calibri" panose="020F0502020204030204" pitchFamily="34" charset="0"/>
              </a:rPr>
              <a:t>),...</a:t>
            </a:r>
            <a:endParaRPr lang="en-VN" sz="2800" i="1" dirty="0">
              <a:solidFill>
                <a:schemeClr val="bg1"/>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wipe(down)">
                                      <p:cBhvr>
                                        <p:cTn id="50" dur="500"/>
                                        <p:tgtEl>
                                          <p:spTgt spid="1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animEffect transition="in" filter="wipe(down)">
                                      <p:cBhvr>
                                        <p:cTn id="5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8327" y="469667"/>
            <a:ext cx="8278124" cy="591866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5434" y="4488737"/>
            <a:ext cx="3536477" cy="2073504"/>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066" y="465006"/>
            <a:ext cx="3655008" cy="1935512"/>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294" y="4052214"/>
            <a:ext cx="3026594" cy="2510027"/>
          </a:xfrm>
          <a:prstGeom prst="rect">
            <a:avLst/>
          </a:prstGeom>
        </p:spPr>
      </p:pic>
      <p:sp>
        <p:nvSpPr>
          <p:cNvPr id="8" name="文本框 7">
            <a:extLst>
              <a:ext uri="{FF2B5EF4-FFF2-40B4-BE49-F238E27FC236}">
                <a16:creationId xmlns:a16="http://schemas.microsoft.com/office/drawing/2014/main" id="{AE2D1232-D92F-46F2-8C65-FA0251ED8667}"/>
              </a:ext>
            </a:extLst>
          </p:cNvPr>
          <p:cNvSpPr txBox="1"/>
          <p:nvPr/>
        </p:nvSpPr>
        <p:spPr>
          <a:xfrm>
            <a:off x="2238389" y="2395856"/>
            <a:ext cx="7831711" cy="2092881"/>
          </a:xfrm>
          <a:prstGeom prst="rect">
            <a:avLst/>
          </a:prstGeom>
          <a:noFill/>
        </p:spPr>
        <p:txBody>
          <a:bodyPr wrap="square" rtlCol="0">
            <a:spAutoFit/>
          </a:bodyPr>
          <a:lstStyle/>
          <a:p>
            <a:pPr algn="ctr" defTabSz="829544">
              <a:defRPr/>
            </a:pPr>
            <a:r>
              <a:rPr lang="vi-VN"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p>
          <a:p>
            <a:pPr algn="ctr" defTabSz="829544">
              <a:defRPr/>
            </a:pPr>
            <a:r>
              <a:rPr lang="en-US" altLang="zh-CN" sz="65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5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hiểu</a:t>
            </a:r>
            <a:r>
              <a:rPr lang="en-US"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5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chung</a:t>
            </a:r>
            <a:endParaRPr lang="zh-CN" altLang="en-US"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4EFBB1-1009-D44C-B999-1A9A75024A1A}"/>
              </a:ext>
            </a:extLst>
          </p:cNvPr>
          <p:cNvGrpSpPr/>
          <p:nvPr/>
        </p:nvGrpSpPr>
        <p:grpSpPr>
          <a:xfrm rot="5234399">
            <a:off x="1501429" y="2147021"/>
            <a:ext cx="3515704" cy="3547620"/>
            <a:chOff x="7018338" y="5334002"/>
            <a:chExt cx="1223963" cy="1235075"/>
          </a:xfrm>
          <a:solidFill>
            <a:srgbClr val="DB7F17"/>
          </a:solidFill>
        </p:grpSpPr>
        <p:sp>
          <p:nvSpPr>
            <p:cNvPr id="5" name="Freeform 5463">
              <a:extLst>
                <a:ext uri="{FF2B5EF4-FFF2-40B4-BE49-F238E27FC236}">
                  <a16:creationId xmlns:a16="http://schemas.microsoft.com/office/drawing/2014/main" id="{70EF9400-E196-DB4B-8FC2-C61EBBB32771}"/>
                </a:ext>
              </a:extLst>
            </p:cNvPr>
            <p:cNvSpPr/>
            <p:nvPr/>
          </p:nvSpPr>
          <p:spPr bwMode="auto">
            <a:xfrm>
              <a:off x="7623176" y="5334002"/>
              <a:ext cx="19050" cy="14288"/>
            </a:xfrm>
            <a:custGeom>
              <a:avLst/>
              <a:gdLst>
                <a:gd name="T0" fmla="*/ 5 w 5"/>
                <a:gd name="T1" fmla="*/ 2 h 4"/>
                <a:gd name="T2" fmla="*/ 3 w 5"/>
                <a:gd name="T3" fmla="*/ 3 h 4"/>
                <a:gd name="T4" fmla="*/ 2 w 5"/>
                <a:gd name="T5" fmla="*/ 4 h 4"/>
                <a:gd name="T6" fmla="*/ 0 w 5"/>
                <a:gd name="T7" fmla="*/ 3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6" name="Freeform 5464">
              <a:extLst>
                <a:ext uri="{FF2B5EF4-FFF2-40B4-BE49-F238E27FC236}">
                  <a16:creationId xmlns:a16="http://schemas.microsoft.com/office/drawing/2014/main" id="{1E567DFC-F906-1A43-A48D-6F66290EBF2A}"/>
                </a:ext>
              </a:extLst>
            </p:cNvPr>
            <p:cNvSpPr/>
            <p:nvPr/>
          </p:nvSpPr>
          <p:spPr bwMode="auto">
            <a:xfrm>
              <a:off x="7656513" y="5341939"/>
              <a:ext cx="19050" cy="6350"/>
            </a:xfrm>
            <a:custGeom>
              <a:avLst/>
              <a:gdLst>
                <a:gd name="T0" fmla="*/ 2 w 5"/>
                <a:gd name="T1" fmla="*/ 1 h 2"/>
                <a:gd name="T2" fmla="*/ 5 w 5"/>
                <a:gd name="T3" fmla="*/ 0 h 2"/>
                <a:gd name="T4" fmla="*/ 4 w 5"/>
                <a:gd name="T5" fmla="*/ 2 h 2"/>
                <a:gd name="T6" fmla="*/ 0 w 5"/>
                <a:gd name="T7" fmla="*/ 1 h 2"/>
                <a:gd name="T8" fmla="*/ 2 w 5"/>
                <a:gd name="T9" fmla="*/ 1 h 2"/>
              </a:gdLst>
              <a:ahLst/>
              <a:cxnLst>
                <a:cxn ang="0">
                  <a:pos x="T0" y="T1"/>
                </a:cxn>
                <a:cxn ang="0">
                  <a:pos x="T2" y="T3"/>
                </a:cxn>
                <a:cxn ang="0">
                  <a:pos x="T4" y="T5"/>
                </a:cxn>
                <a:cxn ang="0">
                  <a:pos x="T6" y="T7"/>
                </a:cxn>
                <a:cxn ang="0">
                  <a:pos x="T8" y="T9"/>
                </a:cxn>
              </a:cxnLst>
              <a:rect l="0" t="0" r="r" b="b"/>
              <a:pathLst>
                <a:path w="5" h="2">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7" name="Freeform 5465">
              <a:extLst>
                <a:ext uri="{FF2B5EF4-FFF2-40B4-BE49-F238E27FC236}">
                  <a16:creationId xmlns:a16="http://schemas.microsoft.com/office/drawing/2014/main" id="{8EB4A90C-0241-3149-AA15-9E57C37762ED}"/>
                </a:ext>
              </a:extLst>
            </p:cNvPr>
            <p:cNvSpPr/>
            <p:nvPr/>
          </p:nvSpPr>
          <p:spPr bwMode="auto">
            <a:xfrm>
              <a:off x="7645401" y="5337177"/>
              <a:ext cx="7938" cy="15875"/>
            </a:xfrm>
            <a:custGeom>
              <a:avLst/>
              <a:gdLst>
                <a:gd name="T0" fmla="*/ 0 w 2"/>
                <a:gd name="T1" fmla="*/ 2 h 4"/>
                <a:gd name="T2" fmla="*/ 0 w 2"/>
                <a:gd name="T3" fmla="*/ 3 h 4"/>
                <a:gd name="T4" fmla="*/ 0 w 2"/>
                <a:gd name="T5" fmla="*/ 2 h 4"/>
                <a:gd name="T6" fmla="*/ 1 w 2"/>
                <a:gd name="T7" fmla="*/ 2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8" name="Freeform 5466">
              <a:extLst>
                <a:ext uri="{FF2B5EF4-FFF2-40B4-BE49-F238E27FC236}">
                  <a16:creationId xmlns:a16="http://schemas.microsoft.com/office/drawing/2014/main" id="{FF752C69-90A7-FF4B-B757-E2138CB2AAD2}"/>
                </a:ext>
              </a:extLst>
            </p:cNvPr>
            <p:cNvSpPr/>
            <p:nvPr/>
          </p:nvSpPr>
          <p:spPr bwMode="auto">
            <a:xfrm>
              <a:off x="7526338" y="5353052"/>
              <a:ext cx="11113" cy="6350"/>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9" name="Line 5467">
              <a:extLst>
                <a:ext uri="{FF2B5EF4-FFF2-40B4-BE49-F238E27FC236}">
                  <a16:creationId xmlns:a16="http://schemas.microsoft.com/office/drawing/2014/main" id="{A6A23AFF-0985-E743-89D0-F6CE105D8820}"/>
                </a:ext>
              </a:extLst>
            </p:cNvPr>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10" name="Line 5468">
              <a:extLst>
                <a:ext uri="{FF2B5EF4-FFF2-40B4-BE49-F238E27FC236}">
                  <a16:creationId xmlns:a16="http://schemas.microsoft.com/office/drawing/2014/main" id="{D320031E-4DE3-E549-9A4E-64980E201D52}"/>
                </a:ext>
              </a:extLst>
            </p:cNvPr>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11" name="Freeform 5469">
              <a:extLst>
                <a:ext uri="{FF2B5EF4-FFF2-40B4-BE49-F238E27FC236}">
                  <a16:creationId xmlns:a16="http://schemas.microsoft.com/office/drawing/2014/main" id="{5CAD1DCC-45F9-224B-B0A7-3C2D59E7D28A}"/>
                </a:ext>
              </a:extLst>
            </p:cNvPr>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12" name="Freeform 5470">
              <a:extLst>
                <a:ext uri="{FF2B5EF4-FFF2-40B4-BE49-F238E27FC236}">
                  <a16:creationId xmlns:a16="http://schemas.microsoft.com/office/drawing/2014/main" id="{6640AF70-C10B-2E42-8E15-D16B99F05605}"/>
                </a:ext>
              </a:extLst>
            </p:cNvPr>
            <p:cNvSpPr/>
            <p:nvPr/>
          </p:nvSpPr>
          <p:spPr bwMode="auto">
            <a:xfrm>
              <a:off x="7499351" y="5356227"/>
              <a:ext cx="11113" cy="15875"/>
            </a:xfrm>
            <a:custGeom>
              <a:avLst/>
              <a:gdLst>
                <a:gd name="T0" fmla="*/ 2 w 3"/>
                <a:gd name="T1" fmla="*/ 0 h 4"/>
                <a:gd name="T2" fmla="*/ 0 w 3"/>
                <a:gd name="T3" fmla="*/ 3 h 4"/>
                <a:gd name="T4" fmla="*/ 0 w 3"/>
                <a:gd name="T5" fmla="*/ 1 h 4"/>
                <a:gd name="T6" fmla="*/ 2 w 3"/>
                <a:gd name="T7" fmla="*/ 0 h 4"/>
              </a:gdLst>
              <a:ahLst/>
              <a:cxnLst>
                <a:cxn ang="0">
                  <a:pos x="T0" y="T1"/>
                </a:cxn>
                <a:cxn ang="0">
                  <a:pos x="T2" y="T3"/>
                </a:cxn>
                <a:cxn ang="0">
                  <a:pos x="T4" y="T5"/>
                </a:cxn>
                <a:cxn ang="0">
                  <a:pos x="T6" y="T7"/>
                </a:cxn>
              </a:cxnLst>
              <a:rect l="0" t="0" r="r" b="b"/>
              <a:pathLst>
                <a:path w="3" h="4">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13" name="Freeform 5471">
              <a:extLst>
                <a:ext uri="{FF2B5EF4-FFF2-40B4-BE49-F238E27FC236}">
                  <a16:creationId xmlns:a16="http://schemas.microsoft.com/office/drawing/2014/main" id="{648E2EC6-59FE-8949-B602-203F7E3DAA8D}"/>
                </a:ext>
              </a:extLst>
            </p:cNvPr>
            <p:cNvSpPr/>
            <p:nvPr/>
          </p:nvSpPr>
          <p:spPr bwMode="auto">
            <a:xfrm>
              <a:off x="7029451" y="5856289"/>
              <a:ext cx="30163" cy="71438"/>
            </a:xfrm>
            <a:custGeom>
              <a:avLst/>
              <a:gdLst>
                <a:gd name="T0" fmla="*/ 1 w 8"/>
                <a:gd name="T1" fmla="*/ 0 h 19"/>
                <a:gd name="T2" fmla="*/ 3 w 8"/>
                <a:gd name="T3" fmla="*/ 2 h 19"/>
                <a:gd name="T4" fmla="*/ 7 w 8"/>
                <a:gd name="T5" fmla="*/ 2 h 19"/>
                <a:gd name="T6" fmla="*/ 6 w 8"/>
                <a:gd name="T7" fmla="*/ 5 h 19"/>
                <a:gd name="T8" fmla="*/ 7 w 8"/>
                <a:gd name="T9" fmla="*/ 7 h 19"/>
                <a:gd name="T10" fmla="*/ 5 w 8"/>
                <a:gd name="T11" fmla="*/ 7 h 19"/>
                <a:gd name="T12" fmla="*/ 5 w 8"/>
                <a:gd name="T13" fmla="*/ 8 h 19"/>
                <a:gd name="T14" fmla="*/ 7 w 8"/>
                <a:gd name="T15" fmla="*/ 8 h 19"/>
                <a:gd name="T16" fmla="*/ 3 w 8"/>
                <a:gd name="T17" fmla="*/ 12 h 19"/>
                <a:gd name="T18" fmla="*/ 3 w 8"/>
                <a:gd name="T19" fmla="*/ 19 h 19"/>
                <a:gd name="T20" fmla="*/ 3 w 8"/>
                <a:gd name="T21" fmla="*/ 16 h 19"/>
                <a:gd name="T22" fmla="*/ 4 w 8"/>
                <a:gd name="T23" fmla="*/ 16 h 19"/>
                <a:gd name="T24" fmla="*/ 1 w 8"/>
                <a:gd name="T25" fmla="*/ 11 h 19"/>
                <a:gd name="T26" fmla="*/ 1 w 8"/>
                <a:gd name="T27" fmla="*/ 9 h 19"/>
                <a:gd name="T28" fmla="*/ 3 w 8"/>
                <a:gd name="T29" fmla="*/ 11 h 19"/>
                <a:gd name="T30" fmla="*/ 4 w 8"/>
                <a:gd name="T31" fmla="*/ 7 h 19"/>
                <a:gd name="T32" fmla="*/ 1 w 8"/>
                <a:gd name="T33" fmla="*/ 5 h 19"/>
                <a:gd name="T34" fmla="*/ 1 w 8"/>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9">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14" name="Freeform 5472">
              <a:extLst>
                <a:ext uri="{FF2B5EF4-FFF2-40B4-BE49-F238E27FC236}">
                  <a16:creationId xmlns:a16="http://schemas.microsoft.com/office/drawing/2014/main" id="{EECE9695-A8AE-2542-AE5E-7B2D7FE88035}"/>
                </a:ext>
              </a:extLst>
            </p:cNvPr>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15" name="Freeform 5473">
              <a:extLst>
                <a:ext uri="{FF2B5EF4-FFF2-40B4-BE49-F238E27FC236}">
                  <a16:creationId xmlns:a16="http://schemas.microsoft.com/office/drawing/2014/main" id="{F0A07AFC-CF98-754A-8299-3D6A3BBC6B6D}"/>
                </a:ext>
              </a:extLst>
            </p:cNvPr>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grpSp>
      <p:grpSp>
        <p:nvGrpSpPr>
          <p:cNvPr id="16" name="组合 17">
            <a:extLst>
              <a:ext uri="{FF2B5EF4-FFF2-40B4-BE49-F238E27FC236}">
                <a16:creationId xmlns:a16="http://schemas.microsoft.com/office/drawing/2014/main" id="{CF9C96E1-D8E6-454C-ABD7-301B170F1D50}"/>
              </a:ext>
            </a:extLst>
          </p:cNvPr>
          <p:cNvGrpSpPr/>
          <p:nvPr/>
        </p:nvGrpSpPr>
        <p:grpSpPr>
          <a:xfrm rot="5234399">
            <a:off x="4368171" y="2177689"/>
            <a:ext cx="3515704" cy="3547620"/>
            <a:chOff x="7018338" y="5334002"/>
            <a:chExt cx="1223963" cy="1235075"/>
          </a:xfrm>
          <a:solidFill>
            <a:srgbClr val="DB7F17"/>
          </a:solidFill>
        </p:grpSpPr>
        <p:sp>
          <p:nvSpPr>
            <p:cNvPr id="17" name="Freeform 5463">
              <a:extLst>
                <a:ext uri="{FF2B5EF4-FFF2-40B4-BE49-F238E27FC236}">
                  <a16:creationId xmlns:a16="http://schemas.microsoft.com/office/drawing/2014/main" id="{00A71571-2684-1F42-B5CB-6464C5EB2F87}"/>
                </a:ext>
              </a:extLst>
            </p:cNvPr>
            <p:cNvSpPr/>
            <p:nvPr/>
          </p:nvSpPr>
          <p:spPr bwMode="auto">
            <a:xfrm>
              <a:off x="7623176" y="5334002"/>
              <a:ext cx="19050" cy="14288"/>
            </a:xfrm>
            <a:custGeom>
              <a:avLst/>
              <a:gdLst>
                <a:gd name="T0" fmla="*/ 5 w 5"/>
                <a:gd name="T1" fmla="*/ 2 h 4"/>
                <a:gd name="T2" fmla="*/ 3 w 5"/>
                <a:gd name="T3" fmla="*/ 3 h 4"/>
                <a:gd name="T4" fmla="*/ 2 w 5"/>
                <a:gd name="T5" fmla="*/ 4 h 4"/>
                <a:gd name="T6" fmla="*/ 0 w 5"/>
                <a:gd name="T7" fmla="*/ 3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18" name="Freeform 5464">
              <a:extLst>
                <a:ext uri="{FF2B5EF4-FFF2-40B4-BE49-F238E27FC236}">
                  <a16:creationId xmlns:a16="http://schemas.microsoft.com/office/drawing/2014/main" id="{987E630F-3EB3-F74B-B8B3-BF1A70475897}"/>
                </a:ext>
              </a:extLst>
            </p:cNvPr>
            <p:cNvSpPr/>
            <p:nvPr/>
          </p:nvSpPr>
          <p:spPr bwMode="auto">
            <a:xfrm>
              <a:off x="7656513" y="5341939"/>
              <a:ext cx="19050" cy="6350"/>
            </a:xfrm>
            <a:custGeom>
              <a:avLst/>
              <a:gdLst>
                <a:gd name="T0" fmla="*/ 2 w 5"/>
                <a:gd name="T1" fmla="*/ 1 h 2"/>
                <a:gd name="T2" fmla="*/ 5 w 5"/>
                <a:gd name="T3" fmla="*/ 0 h 2"/>
                <a:gd name="T4" fmla="*/ 4 w 5"/>
                <a:gd name="T5" fmla="*/ 2 h 2"/>
                <a:gd name="T6" fmla="*/ 0 w 5"/>
                <a:gd name="T7" fmla="*/ 1 h 2"/>
                <a:gd name="T8" fmla="*/ 2 w 5"/>
                <a:gd name="T9" fmla="*/ 1 h 2"/>
              </a:gdLst>
              <a:ahLst/>
              <a:cxnLst>
                <a:cxn ang="0">
                  <a:pos x="T0" y="T1"/>
                </a:cxn>
                <a:cxn ang="0">
                  <a:pos x="T2" y="T3"/>
                </a:cxn>
                <a:cxn ang="0">
                  <a:pos x="T4" y="T5"/>
                </a:cxn>
                <a:cxn ang="0">
                  <a:pos x="T6" y="T7"/>
                </a:cxn>
                <a:cxn ang="0">
                  <a:pos x="T8" y="T9"/>
                </a:cxn>
              </a:cxnLst>
              <a:rect l="0" t="0" r="r" b="b"/>
              <a:pathLst>
                <a:path w="5" h="2">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19" name="Freeform 5465">
              <a:extLst>
                <a:ext uri="{FF2B5EF4-FFF2-40B4-BE49-F238E27FC236}">
                  <a16:creationId xmlns:a16="http://schemas.microsoft.com/office/drawing/2014/main" id="{207233DE-C47A-4149-8F73-1CEE773EBAF3}"/>
                </a:ext>
              </a:extLst>
            </p:cNvPr>
            <p:cNvSpPr/>
            <p:nvPr/>
          </p:nvSpPr>
          <p:spPr bwMode="auto">
            <a:xfrm>
              <a:off x="7645401" y="5337177"/>
              <a:ext cx="7938" cy="15875"/>
            </a:xfrm>
            <a:custGeom>
              <a:avLst/>
              <a:gdLst>
                <a:gd name="T0" fmla="*/ 0 w 2"/>
                <a:gd name="T1" fmla="*/ 2 h 4"/>
                <a:gd name="T2" fmla="*/ 0 w 2"/>
                <a:gd name="T3" fmla="*/ 3 h 4"/>
                <a:gd name="T4" fmla="*/ 0 w 2"/>
                <a:gd name="T5" fmla="*/ 2 h 4"/>
                <a:gd name="T6" fmla="*/ 1 w 2"/>
                <a:gd name="T7" fmla="*/ 2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20" name="Freeform 5466">
              <a:extLst>
                <a:ext uri="{FF2B5EF4-FFF2-40B4-BE49-F238E27FC236}">
                  <a16:creationId xmlns:a16="http://schemas.microsoft.com/office/drawing/2014/main" id="{A60DA58D-DB24-174E-90C9-47088FEC47DC}"/>
                </a:ext>
              </a:extLst>
            </p:cNvPr>
            <p:cNvSpPr/>
            <p:nvPr/>
          </p:nvSpPr>
          <p:spPr bwMode="auto">
            <a:xfrm>
              <a:off x="7526338" y="5353052"/>
              <a:ext cx="11113" cy="6350"/>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21" name="Line 5467">
              <a:extLst>
                <a:ext uri="{FF2B5EF4-FFF2-40B4-BE49-F238E27FC236}">
                  <a16:creationId xmlns:a16="http://schemas.microsoft.com/office/drawing/2014/main" id="{870FC481-A72C-E84A-8164-EE2AB1F8E91A}"/>
                </a:ext>
              </a:extLst>
            </p:cNvPr>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22" name="Line 5468">
              <a:extLst>
                <a:ext uri="{FF2B5EF4-FFF2-40B4-BE49-F238E27FC236}">
                  <a16:creationId xmlns:a16="http://schemas.microsoft.com/office/drawing/2014/main" id="{AB70DF9D-4765-B944-A259-82063A07DAAB}"/>
                </a:ext>
              </a:extLst>
            </p:cNvPr>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23" name="Freeform 5469">
              <a:extLst>
                <a:ext uri="{FF2B5EF4-FFF2-40B4-BE49-F238E27FC236}">
                  <a16:creationId xmlns:a16="http://schemas.microsoft.com/office/drawing/2014/main" id="{97F124DD-4FAD-724B-8377-A59CB9B96BAA}"/>
                </a:ext>
              </a:extLst>
            </p:cNvPr>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24" name="Freeform 5470">
              <a:extLst>
                <a:ext uri="{FF2B5EF4-FFF2-40B4-BE49-F238E27FC236}">
                  <a16:creationId xmlns:a16="http://schemas.microsoft.com/office/drawing/2014/main" id="{A16B26C1-5F75-4147-B105-09406BBF4312}"/>
                </a:ext>
              </a:extLst>
            </p:cNvPr>
            <p:cNvSpPr/>
            <p:nvPr/>
          </p:nvSpPr>
          <p:spPr bwMode="auto">
            <a:xfrm>
              <a:off x="7499351" y="5356227"/>
              <a:ext cx="11113" cy="15875"/>
            </a:xfrm>
            <a:custGeom>
              <a:avLst/>
              <a:gdLst>
                <a:gd name="T0" fmla="*/ 2 w 3"/>
                <a:gd name="T1" fmla="*/ 0 h 4"/>
                <a:gd name="T2" fmla="*/ 0 w 3"/>
                <a:gd name="T3" fmla="*/ 3 h 4"/>
                <a:gd name="T4" fmla="*/ 0 w 3"/>
                <a:gd name="T5" fmla="*/ 1 h 4"/>
                <a:gd name="T6" fmla="*/ 2 w 3"/>
                <a:gd name="T7" fmla="*/ 0 h 4"/>
              </a:gdLst>
              <a:ahLst/>
              <a:cxnLst>
                <a:cxn ang="0">
                  <a:pos x="T0" y="T1"/>
                </a:cxn>
                <a:cxn ang="0">
                  <a:pos x="T2" y="T3"/>
                </a:cxn>
                <a:cxn ang="0">
                  <a:pos x="T4" y="T5"/>
                </a:cxn>
                <a:cxn ang="0">
                  <a:pos x="T6" y="T7"/>
                </a:cxn>
              </a:cxnLst>
              <a:rect l="0" t="0" r="r" b="b"/>
              <a:pathLst>
                <a:path w="3" h="4">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25" name="Freeform 5471">
              <a:extLst>
                <a:ext uri="{FF2B5EF4-FFF2-40B4-BE49-F238E27FC236}">
                  <a16:creationId xmlns:a16="http://schemas.microsoft.com/office/drawing/2014/main" id="{FC278E76-9571-F147-9A47-B956880362A3}"/>
                </a:ext>
              </a:extLst>
            </p:cNvPr>
            <p:cNvSpPr/>
            <p:nvPr/>
          </p:nvSpPr>
          <p:spPr bwMode="auto">
            <a:xfrm>
              <a:off x="7029451" y="5856289"/>
              <a:ext cx="30163" cy="71438"/>
            </a:xfrm>
            <a:custGeom>
              <a:avLst/>
              <a:gdLst>
                <a:gd name="T0" fmla="*/ 1 w 8"/>
                <a:gd name="T1" fmla="*/ 0 h 19"/>
                <a:gd name="T2" fmla="*/ 3 w 8"/>
                <a:gd name="T3" fmla="*/ 2 h 19"/>
                <a:gd name="T4" fmla="*/ 7 w 8"/>
                <a:gd name="T5" fmla="*/ 2 h 19"/>
                <a:gd name="T6" fmla="*/ 6 w 8"/>
                <a:gd name="T7" fmla="*/ 5 h 19"/>
                <a:gd name="T8" fmla="*/ 7 w 8"/>
                <a:gd name="T9" fmla="*/ 7 h 19"/>
                <a:gd name="T10" fmla="*/ 5 w 8"/>
                <a:gd name="T11" fmla="*/ 7 h 19"/>
                <a:gd name="T12" fmla="*/ 5 w 8"/>
                <a:gd name="T13" fmla="*/ 8 h 19"/>
                <a:gd name="T14" fmla="*/ 7 w 8"/>
                <a:gd name="T15" fmla="*/ 8 h 19"/>
                <a:gd name="T16" fmla="*/ 3 w 8"/>
                <a:gd name="T17" fmla="*/ 12 h 19"/>
                <a:gd name="T18" fmla="*/ 3 w 8"/>
                <a:gd name="T19" fmla="*/ 19 h 19"/>
                <a:gd name="T20" fmla="*/ 3 w 8"/>
                <a:gd name="T21" fmla="*/ 16 h 19"/>
                <a:gd name="T22" fmla="*/ 4 w 8"/>
                <a:gd name="T23" fmla="*/ 16 h 19"/>
                <a:gd name="T24" fmla="*/ 1 w 8"/>
                <a:gd name="T25" fmla="*/ 11 h 19"/>
                <a:gd name="T26" fmla="*/ 1 w 8"/>
                <a:gd name="T27" fmla="*/ 9 h 19"/>
                <a:gd name="T28" fmla="*/ 3 w 8"/>
                <a:gd name="T29" fmla="*/ 11 h 19"/>
                <a:gd name="T30" fmla="*/ 4 w 8"/>
                <a:gd name="T31" fmla="*/ 7 h 19"/>
                <a:gd name="T32" fmla="*/ 1 w 8"/>
                <a:gd name="T33" fmla="*/ 5 h 19"/>
                <a:gd name="T34" fmla="*/ 1 w 8"/>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9">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26" name="Freeform 5472">
              <a:extLst>
                <a:ext uri="{FF2B5EF4-FFF2-40B4-BE49-F238E27FC236}">
                  <a16:creationId xmlns:a16="http://schemas.microsoft.com/office/drawing/2014/main" id="{9121E723-F08F-384B-A993-50F962802478}"/>
                </a:ext>
              </a:extLst>
            </p:cNvPr>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27" name="Freeform 5473">
              <a:extLst>
                <a:ext uri="{FF2B5EF4-FFF2-40B4-BE49-F238E27FC236}">
                  <a16:creationId xmlns:a16="http://schemas.microsoft.com/office/drawing/2014/main" id="{C1975012-12EB-EE42-8103-9F2B8C5E2A6F}"/>
                </a:ext>
              </a:extLst>
            </p:cNvPr>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grpSp>
      <p:grpSp>
        <p:nvGrpSpPr>
          <p:cNvPr id="28" name="组合 31">
            <a:extLst>
              <a:ext uri="{FF2B5EF4-FFF2-40B4-BE49-F238E27FC236}">
                <a16:creationId xmlns:a16="http://schemas.microsoft.com/office/drawing/2014/main" id="{E5B6F897-A4F9-864D-AFAB-049B76C8742D}"/>
              </a:ext>
            </a:extLst>
          </p:cNvPr>
          <p:cNvGrpSpPr/>
          <p:nvPr/>
        </p:nvGrpSpPr>
        <p:grpSpPr>
          <a:xfrm rot="5234399">
            <a:off x="7220123" y="2193391"/>
            <a:ext cx="3515704" cy="3547620"/>
            <a:chOff x="7018338" y="5334002"/>
            <a:chExt cx="1223963" cy="1235075"/>
          </a:xfrm>
          <a:solidFill>
            <a:srgbClr val="DB7F17"/>
          </a:solidFill>
        </p:grpSpPr>
        <p:sp>
          <p:nvSpPr>
            <p:cNvPr id="29" name="Freeform 5463">
              <a:extLst>
                <a:ext uri="{FF2B5EF4-FFF2-40B4-BE49-F238E27FC236}">
                  <a16:creationId xmlns:a16="http://schemas.microsoft.com/office/drawing/2014/main" id="{ED7BA5DD-E821-6345-A9D6-17B0FB5AA723}"/>
                </a:ext>
              </a:extLst>
            </p:cNvPr>
            <p:cNvSpPr/>
            <p:nvPr/>
          </p:nvSpPr>
          <p:spPr bwMode="auto">
            <a:xfrm>
              <a:off x="7623176" y="5334002"/>
              <a:ext cx="19050" cy="14288"/>
            </a:xfrm>
            <a:custGeom>
              <a:avLst/>
              <a:gdLst>
                <a:gd name="T0" fmla="*/ 5 w 5"/>
                <a:gd name="T1" fmla="*/ 2 h 4"/>
                <a:gd name="T2" fmla="*/ 3 w 5"/>
                <a:gd name="T3" fmla="*/ 3 h 4"/>
                <a:gd name="T4" fmla="*/ 2 w 5"/>
                <a:gd name="T5" fmla="*/ 4 h 4"/>
                <a:gd name="T6" fmla="*/ 0 w 5"/>
                <a:gd name="T7" fmla="*/ 3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30" name="Freeform 5464">
              <a:extLst>
                <a:ext uri="{FF2B5EF4-FFF2-40B4-BE49-F238E27FC236}">
                  <a16:creationId xmlns:a16="http://schemas.microsoft.com/office/drawing/2014/main" id="{674EC28D-D9B6-5C4C-B5BB-B8E165BF8A32}"/>
                </a:ext>
              </a:extLst>
            </p:cNvPr>
            <p:cNvSpPr/>
            <p:nvPr/>
          </p:nvSpPr>
          <p:spPr bwMode="auto">
            <a:xfrm>
              <a:off x="7656513" y="5341939"/>
              <a:ext cx="19050" cy="6350"/>
            </a:xfrm>
            <a:custGeom>
              <a:avLst/>
              <a:gdLst>
                <a:gd name="T0" fmla="*/ 2 w 5"/>
                <a:gd name="T1" fmla="*/ 1 h 2"/>
                <a:gd name="T2" fmla="*/ 5 w 5"/>
                <a:gd name="T3" fmla="*/ 0 h 2"/>
                <a:gd name="T4" fmla="*/ 4 w 5"/>
                <a:gd name="T5" fmla="*/ 2 h 2"/>
                <a:gd name="T6" fmla="*/ 0 w 5"/>
                <a:gd name="T7" fmla="*/ 1 h 2"/>
                <a:gd name="T8" fmla="*/ 2 w 5"/>
                <a:gd name="T9" fmla="*/ 1 h 2"/>
              </a:gdLst>
              <a:ahLst/>
              <a:cxnLst>
                <a:cxn ang="0">
                  <a:pos x="T0" y="T1"/>
                </a:cxn>
                <a:cxn ang="0">
                  <a:pos x="T2" y="T3"/>
                </a:cxn>
                <a:cxn ang="0">
                  <a:pos x="T4" y="T5"/>
                </a:cxn>
                <a:cxn ang="0">
                  <a:pos x="T6" y="T7"/>
                </a:cxn>
                <a:cxn ang="0">
                  <a:pos x="T8" y="T9"/>
                </a:cxn>
              </a:cxnLst>
              <a:rect l="0" t="0" r="r" b="b"/>
              <a:pathLst>
                <a:path w="5" h="2">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31" name="Freeform 5465">
              <a:extLst>
                <a:ext uri="{FF2B5EF4-FFF2-40B4-BE49-F238E27FC236}">
                  <a16:creationId xmlns:a16="http://schemas.microsoft.com/office/drawing/2014/main" id="{F8D75A64-AA5E-A448-B16D-EFF8C83C2930}"/>
                </a:ext>
              </a:extLst>
            </p:cNvPr>
            <p:cNvSpPr/>
            <p:nvPr/>
          </p:nvSpPr>
          <p:spPr bwMode="auto">
            <a:xfrm>
              <a:off x="7645401" y="5337177"/>
              <a:ext cx="7938" cy="15875"/>
            </a:xfrm>
            <a:custGeom>
              <a:avLst/>
              <a:gdLst>
                <a:gd name="T0" fmla="*/ 0 w 2"/>
                <a:gd name="T1" fmla="*/ 2 h 4"/>
                <a:gd name="T2" fmla="*/ 0 w 2"/>
                <a:gd name="T3" fmla="*/ 3 h 4"/>
                <a:gd name="T4" fmla="*/ 0 w 2"/>
                <a:gd name="T5" fmla="*/ 2 h 4"/>
                <a:gd name="T6" fmla="*/ 1 w 2"/>
                <a:gd name="T7" fmla="*/ 2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32" name="Freeform 5466">
              <a:extLst>
                <a:ext uri="{FF2B5EF4-FFF2-40B4-BE49-F238E27FC236}">
                  <a16:creationId xmlns:a16="http://schemas.microsoft.com/office/drawing/2014/main" id="{B600C110-D58B-8945-9391-D56E88956C3B}"/>
                </a:ext>
              </a:extLst>
            </p:cNvPr>
            <p:cNvSpPr/>
            <p:nvPr/>
          </p:nvSpPr>
          <p:spPr bwMode="auto">
            <a:xfrm>
              <a:off x="7526338" y="5353052"/>
              <a:ext cx="11113" cy="6350"/>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33" name="Line 5467">
              <a:extLst>
                <a:ext uri="{FF2B5EF4-FFF2-40B4-BE49-F238E27FC236}">
                  <a16:creationId xmlns:a16="http://schemas.microsoft.com/office/drawing/2014/main" id="{868253FB-A882-AB44-BDFE-FD39073A39BA}"/>
                </a:ext>
              </a:extLst>
            </p:cNvPr>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34" name="Line 5468">
              <a:extLst>
                <a:ext uri="{FF2B5EF4-FFF2-40B4-BE49-F238E27FC236}">
                  <a16:creationId xmlns:a16="http://schemas.microsoft.com/office/drawing/2014/main" id="{097BC285-9875-6448-BC06-6133D353107E}"/>
                </a:ext>
              </a:extLst>
            </p:cNvPr>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35" name="Freeform 5469">
              <a:extLst>
                <a:ext uri="{FF2B5EF4-FFF2-40B4-BE49-F238E27FC236}">
                  <a16:creationId xmlns:a16="http://schemas.microsoft.com/office/drawing/2014/main" id="{6F3C0B08-E911-6443-A9B3-34B0BEE8BFEE}"/>
                </a:ext>
              </a:extLst>
            </p:cNvPr>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36" name="Freeform 5470">
              <a:extLst>
                <a:ext uri="{FF2B5EF4-FFF2-40B4-BE49-F238E27FC236}">
                  <a16:creationId xmlns:a16="http://schemas.microsoft.com/office/drawing/2014/main" id="{9E6BBE15-D652-3C48-9B61-77AE759ADE62}"/>
                </a:ext>
              </a:extLst>
            </p:cNvPr>
            <p:cNvSpPr/>
            <p:nvPr/>
          </p:nvSpPr>
          <p:spPr bwMode="auto">
            <a:xfrm>
              <a:off x="7499351" y="5356227"/>
              <a:ext cx="11113" cy="15875"/>
            </a:xfrm>
            <a:custGeom>
              <a:avLst/>
              <a:gdLst>
                <a:gd name="T0" fmla="*/ 2 w 3"/>
                <a:gd name="T1" fmla="*/ 0 h 4"/>
                <a:gd name="T2" fmla="*/ 0 w 3"/>
                <a:gd name="T3" fmla="*/ 3 h 4"/>
                <a:gd name="T4" fmla="*/ 0 w 3"/>
                <a:gd name="T5" fmla="*/ 1 h 4"/>
                <a:gd name="T6" fmla="*/ 2 w 3"/>
                <a:gd name="T7" fmla="*/ 0 h 4"/>
              </a:gdLst>
              <a:ahLst/>
              <a:cxnLst>
                <a:cxn ang="0">
                  <a:pos x="T0" y="T1"/>
                </a:cxn>
                <a:cxn ang="0">
                  <a:pos x="T2" y="T3"/>
                </a:cxn>
                <a:cxn ang="0">
                  <a:pos x="T4" y="T5"/>
                </a:cxn>
                <a:cxn ang="0">
                  <a:pos x="T6" y="T7"/>
                </a:cxn>
              </a:cxnLst>
              <a:rect l="0" t="0" r="r" b="b"/>
              <a:pathLst>
                <a:path w="3" h="4">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37" name="Freeform 5471">
              <a:extLst>
                <a:ext uri="{FF2B5EF4-FFF2-40B4-BE49-F238E27FC236}">
                  <a16:creationId xmlns:a16="http://schemas.microsoft.com/office/drawing/2014/main" id="{09DE2A54-8BBF-EF40-B49A-050F176A05D5}"/>
                </a:ext>
              </a:extLst>
            </p:cNvPr>
            <p:cNvSpPr/>
            <p:nvPr/>
          </p:nvSpPr>
          <p:spPr bwMode="auto">
            <a:xfrm>
              <a:off x="7029451" y="5856289"/>
              <a:ext cx="30163" cy="71438"/>
            </a:xfrm>
            <a:custGeom>
              <a:avLst/>
              <a:gdLst>
                <a:gd name="T0" fmla="*/ 1 w 8"/>
                <a:gd name="T1" fmla="*/ 0 h 19"/>
                <a:gd name="T2" fmla="*/ 3 w 8"/>
                <a:gd name="T3" fmla="*/ 2 h 19"/>
                <a:gd name="T4" fmla="*/ 7 w 8"/>
                <a:gd name="T5" fmla="*/ 2 h 19"/>
                <a:gd name="T6" fmla="*/ 6 w 8"/>
                <a:gd name="T7" fmla="*/ 5 h 19"/>
                <a:gd name="T8" fmla="*/ 7 w 8"/>
                <a:gd name="T9" fmla="*/ 7 h 19"/>
                <a:gd name="T10" fmla="*/ 5 w 8"/>
                <a:gd name="T11" fmla="*/ 7 h 19"/>
                <a:gd name="T12" fmla="*/ 5 w 8"/>
                <a:gd name="T13" fmla="*/ 8 h 19"/>
                <a:gd name="T14" fmla="*/ 7 w 8"/>
                <a:gd name="T15" fmla="*/ 8 h 19"/>
                <a:gd name="T16" fmla="*/ 3 w 8"/>
                <a:gd name="T17" fmla="*/ 12 h 19"/>
                <a:gd name="T18" fmla="*/ 3 w 8"/>
                <a:gd name="T19" fmla="*/ 19 h 19"/>
                <a:gd name="T20" fmla="*/ 3 w 8"/>
                <a:gd name="T21" fmla="*/ 16 h 19"/>
                <a:gd name="T22" fmla="*/ 4 w 8"/>
                <a:gd name="T23" fmla="*/ 16 h 19"/>
                <a:gd name="T24" fmla="*/ 1 w 8"/>
                <a:gd name="T25" fmla="*/ 11 h 19"/>
                <a:gd name="T26" fmla="*/ 1 w 8"/>
                <a:gd name="T27" fmla="*/ 9 h 19"/>
                <a:gd name="T28" fmla="*/ 3 w 8"/>
                <a:gd name="T29" fmla="*/ 11 h 19"/>
                <a:gd name="T30" fmla="*/ 4 w 8"/>
                <a:gd name="T31" fmla="*/ 7 h 19"/>
                <a:gd name="T32" fmla="*/ 1 w 8"/>
                <a:gd name="T33" fmla="*/ 5 h 19"/>
                <a:gd name="T34" fmla="*/ 1 w 8"/>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9">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38" name="Freeform 5472">
              <a:extLst>
                <a:ext uri="{FF2B5EF4-FFF2-40B4-BE49-F238E27FC236}">
                  <a16:creationId xmlns:a16="http://schemas.microsoft.com/office/drawing/2014/main" id="{6464D514-268E-6742-9EF9-A205387104F5}"/>
                </a:ext>
              </a:extLst>
            </p:cNvPr>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sp>
          <p:nvSpPr>
            <p:cNvPr id="39" name="Freeform 5473">
              <a:extLst>
                <a:ext uri="{FF2B5EF4-FFF2-40B4-BE49-F238E27FC236}">
                  <a16:creationId xmlns:a16="http://schemas.microsoft.com/office/drawing/2014/main" id="{9B0BE094-2896-4740-AB39-5E95AAFD4DD4}"/>
                </a:ext>
              </a:extLst>
            </p:cNvPr>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454545"/>
                </a:solidFill>
                <a:latin typeface="字魂36号-正文宋楷" panose="02000000000000000000" pitchFamily="2" charset="-122"/>
                <a:ea typeface="字魂36号-正文宋楷" panose="02000000000000000000" pitchFamily="2" charset="-122"/>
              </a:endParaRPr>
            </a:p>
          </p:txBody>
        </p:sp>
      </p:grpSp>
      <p:sp>
        <p:nvSpPr>
          <p:cNvPr id="40" name="文本框 7">
            <a:extLst>
              <a:ext uri="{FF2B5EF4-FFF2-40B4-BE49-F238E27FC236}">
                <a16:creationId xmlns:a16="http://schemas.microsoft.com/office/drawing/2014/main" id="{97FA17DF-9C8D-594D-9E47-008DEEA80311}"/>
              </a:ext>
            </a:extLst>
          </p:cNvPr>
          <p:cNvSpPr txBox="1"/>
          <p:nvPr/>
        </p:nvSpPr>
        <p:spPr>
          <a:xfrm>
            <a:off x="2195378" y="515629"/>
            <a:ext cx="7831711" cy="1092607"/>
          </a:xfrm>
          <a:prstGeom prst="rect">
            <a:avLst/>
          </a:prstGeom>
          <a:noFill/>
        </p:spPr>
        <p:txBody>
          <a:bodyPr wrap="square" rtlCol="0">
            <a:spAutoFit/>
          </a:bodyPr>
          <a:lstStyle/>
          <a:p>
            <a:pPr algn="ctr" defTabSz="829544">
              <a:defRPr/>
            </a:pPr>
            <a:r>
              <a:rPr lang="vi-VN"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Tri </a:t>
            </a:r>
            <a:r>
              <a:rPr lang="en-US" altLang="zh-CN" sz="65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thức</a:t>
            </a:r>
            <a:r>
              <a:rPr lang="en-US"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5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ngữ</a:t>
            </a:r>
            <a:r>
              <a:rPr lang="en-US" altLang="zh-CN"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5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văn</a:t>
            </a:r>
            <a:endParaRPr lang="zh-CN" altLang="en-US" sz="6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1" name="Rectangle 40">
            <a:extLst>
              <a:ext uri="{FF2B5EF4-FFF2-40B4-BE49-F238E27FC236}">
                <a16:creationId xmlns:a16="http://schemas.microsoft.com/office/drawing/2014/main" id="{201DF4FA-77B1-D241-B398-FCB75AC79BB0}"/>
              </a:ext>
            </a:extLst>
          </p:cNvPr>
          <p:cNvSpPr/>
          <p:nvPr/>
        </p:nvSpPr>
        <p:spPr>
          <a:xfrm>
            <a:off x="1834324" y="3126437"/>
            <a:ext cx="2715681" cy="1323439"/>
          </a:xfrm>
          <a:prstGeom prst="rect">
            <a:avLst/>
          </a:prstGeom>
        </p:spPr>
        <p:txBody>
          <a:bodyPr wrap="square">
            <a:spAutoFit/>
          </a:bodyPr>
          <a:lstStyle/>
          <a:p>
            <a:pPr algn="ctr"/>
            <a:r>
              <a:rPr lang="vi-VN" sz="4000" b="1" dirty="0">
                <a:latin typeface="Times New Roman" panose="02020603050405020304" pitchFamily="18" charset="0"/>
                <a:ea typeface="Calibri" panose="020F0502020204030204" pitchFamily="34" charset="0"/>
              </a:rPr>
              <a:t>Truyện đồng thoại</a:t>
            </a:r>
            <a:endParaRPr lang="en-VN" sz="4000" b="1" dirty="0"/>
          </a:p>
        </p:txBody>
      </p:sp>
      <p:sp>
        <p:nvSpPr>
          <p:cNvPr id="42" name="Rectangle 41">
            <a:extLst>
              <a:ext uri="{FF2B5EF4-FFF2-40B4-BE49-F238E27FC236}">
                <a16:creationId xmlns:a16="http://schemas.microsoft.com/office/drawing/2014/main" id="{8846BC76-6770-FD4E-81A1-A0175A50BE01}"/>
              </a:ext>
            </a:extLst>
          </p:cNvPr>
          <p:cNvSpPr/>
          <p:nvPr/>
        </p:nvSpPr>
        <p:spPr>
          <a:xfrm>
            <a:off x="7752300" y="3558457"/>
            <a:ext cx="2715681" cy="707886"/>
          </a:xfrm>
          <a:prstGeom prst="rect">
            <a:avLst/>
          </a:prstGeom>
        </p:spPr>
        <p:txBody>
          <a:bodyPr wrap="square">
            <a:spAutoFit/>
          </a:bodyPr>
          <a:lstStyle/>
          <a:p>
            <a:pPr algn="ctr"/>
            <a:r>
              <a:rPr lang="vi-VN" sz="4000" b="1" dirty="0">
                <a:latin typeface="Times New Roman" panose="02020603050405020304" pitchFamily="18" charset="0"/>
                <a:ea typeface="Calibri" panose="020F0502020204030204" pitchFamily="34" charset="0"/>
              </a:rPr>
              <a:t>Chủ đề</a:t>
            </a:r>
            <a:endParaRPr lang="en-VN" sz="4000" b="1" dirty="0"/>
          </a:p>
        </p:txBody>
      </p:sp>
      <p:sp>
        <p:nvSpPr>
          <p:cNvPr id="43" name="Rectangle 42">
            <a:extLst>
              <a:ext uri="{FF2B5EF4-FFF2-40B4-BE49-F238E27FC236}">
                <a16:creationId xmlns:a16="http://schemas.microsoft.com/office/drawing/2014/main" id="{8FA74B56-1877-754A-9A12-0002BD0AF20F}"/>
              </a:ext>
            </a:extLst>
          </p:cNvPr>
          <p:cNvSpPr/>
          <p:nvPr/>
        </p:nvSpPr>
        <p:spPr>
          <a:xfrm>
            <a:off x="4856637" y="3556220"/>
            <a:ext cx="2715681" cy="707886"/>
          </a:xfrm>
          <a:prstGeom prst="rect">
            <a:avLst/>
          </a:prstGeom>
        </p:spPr>
        <p:txBody>
          <a:bodyPr wrap="square">
            <a:spAutoFit/>
          </a:bodyPr>
          <a:lstStyle/>
          <a:p>
            <a:pPr algn="ctr"/>
            <a:r>
              <a:rPr lang="vi-VN" sz="4000" b="1" dirty="0">
                <a:latin typeface="Times New Roman" panose="02020603050405020304" pitchFamily="18" charset="0"/>
                <a:ea typeface="Calibri" panose="020F0502020204030204" pitchFamily="34" charset="0"/>
              </a:rPr>
              <a:t>Đề tài</a:t>
            </a:r>
            <a:endParaRPr lang="en-VN" sz="4000" b="1" dirty="0"/>
          </a:p>
        </p:txBody>
      </p:sp>
    </p:spTree>
    <p:extLst>
      <p:ext uri="{BB962C8B-B14F-4D97-AF65-F5344CB8AC3E}">
        <p14:creationId xmlns:p14="http://schemas.microsoft.com/office/powerpoint/2010/main" val="191079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checkerboard(across)">
                                      <p:cBhvr>
                                        <p:cTn id="14" dur="500"/>
                                        <p:tgtEl>
                                          <p:spTgt spid="41"/>
                                        </p:tgtEl>
                                      </p:cBhvr>
                                    </p:animEffect>
                                  </p:childTnLst>
                                </p:cTn>
                              </p:par>
                              <p:par>
                                <p:cTn id="15" presetID="5"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par>
                          <p:cTn id="18" fill="hold">
                            <p:stCondLst>
                              <p:cond delay="500"/>
                            </p:stCondLst>
                            <p:childTnLst>
                              <p:par>
                                <p:cTn id="19" presetID="5" presetClass="entr" presetSubtype="1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childTnLst>
                          </p:cTn>
                        </p:par>
                        <p:par>
                          <p:cTn id="22" fill="hold">
                            <p:stCondLst>
                              <p:cond delay="1000"/>
                            </p:stCondLst>
                            <p:childTnLst>
                              <p:par>
                                <p:cTn id="23" presetID="5" presetClass="entr" presetSubtype="1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heckerboard(across)">
                                      <p:cBhvr>
                                        <p:cTn id="25" dur="500"/>
                                        <p:tgtEl>
                                          <p:spTgt spid="43"/>
                                        </p:tgtEl>
                                      </p:cBhvr>
                                    </p:animEffect>
                                  </p:childTnLst>
                                </p:cTn>
                              </p:par>
                            </p:childTnLst>
                          </p:cTn>
                        </p:par>
                        <p:par>
                          <p:cTn id="26" fill="hold">
                            <p:stCondLst>
                              <p:cond delay="1500"/>
                            </p:stCondLst>
                            <p:childTnLst>
                              <p:par>
                                <p:cTn id="27" presetID="5" presetClass="entr" presetSubtype="1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checkerboard(across)">
                                      <p:cBhvr>
                                        <p:cTn id="29" dur="500"/>
                                        <p:tgtEl>
                                          <p:spTgt spid="42"/>
                                        </p:tgtEl>
                                      </p:cBhvr>
                                    </p:animEffect>
                                  </p:childTnLst>
                                </p:cTn>
                              </p:par>
                            </p:childTnLst>
                          </p:cTn>
                        </p:par>
                        <p:par>
                          <p:cTn id="30" fill="hold">
                            <p:stCondLst>
                              <p:cond delay="2000"/>
                            </p:stCondLst>
                            <p:childTnLst>
                              <p:par>
                                <p:cTn id="31" presetID="5" presetClass="entr" presetSubtype="10"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checkerboard(across)">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a:extLst>
              <a:ext uri="{FF2B5EF4-FFF2-40B4-BE49-F238E27FC236}">
                <a16:creationId xmlns:a16="http://schemas.microsoft.com/office/drawing/2014/main" id="{8D6A633F-1FEF-8042-AD08-C4E5E71197AC}"/>
              </a:ext>
            </a:extLst>
          </p:cNvPr>
          <p:cNvGrpSpPr/>
          <p:nvPr/>
        </p:nvGrpSpPr>
        <p:grpSpPr>
          <a:xfrm>
            <a:off x="382783" y="2517047"/>
            <a:ext cx="2336777" cy="2059437"/>
            <a:chOff x="2622982" y="1860029"/>
            <a:chExt cx="4132798" cy="3807502"/>
          </a:xfrm>
        </p:grpSpPr>
        <p:grpSp>
          <p:nvGrpSpPr>
            <p:cNvPr id="3" name="组合 24">
              <a:extLst>
                <a:ext uri="{FF2B5EF4-FFF2-40B4-BE49-F238E27FC236}">
                  <a16:creationId xmlns:a16="http://schemas.microsoft.com/office/drawing/2014/main" id="{B3CBEB62-3BDB-874B-8C05-AC5763953A77}"/>
                </a:ext>
              </a:extLst>
            </p:cNvPr>
            <p:cNvGrpSpPr/>
            <p:nvPr/>
          </p:nvGrpSpPr>
          <p:grpSpPr>
            <a:xfrm>
              <a:off x="2848131" y="1860029"/>
              <a:ext cx="3807502" cy="3807502"/>
              <a:chOff x="2848131" y="1860029"/>
              <a:chExt cx="3807502" cy="3807502"/>
            </a:xfrm>
          </p:grpSpPr>
          <p:sp>
            <p:nvSpPr>
              <p:cNvPr id="5" name="椭圆 32">
                <a:extLst>
                  <a:ext uri="{FF2B5EF4-FFF2-40B4-BE49-F238E27FC236}">
                    <a16:creationId xmlns:a16="http://schemas.microsoft.com/office/drawing/2014/main" id="{14521DB0-3ADB-5C49-B351-02C48CBDE77A}"/>
                  </a:ext>
                </a:extLst>
              </p:cNvPr>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mj-ea"/>
                  <a:cs typeface="Times New Roman" panose="02020603050405020304" pitchFamily="18" charset="0"/>
                </a:endParaRPr>
              </a:p>
            </p:txBody>
          </p:sp>
          <p:sp>
            <p:nvSpPr>
              <p:cNvPr id="6" name="椭圆 33">
                <a:extLst>
                  <a:ext uri="{FF2B5EF4-FFF2-40B4-BE49-F238E27FC236}">
                    <a16:creationId xmlns:a16="http://schemas.microsoft.com/office/drawing/2014/main" id="{911E1A71-97A6-F14F-AA52-1EC1F8813307}"/>
                  </a:ext>
                </a:extLst>
              </p:cNvPr>
              <p:cNvSpPr/>
              <p:nvPr/>
            </p:nvSpPr>
            <p:spPr>
              <a:xfrm>
                <a:off x="2936822" y="1948720"/>
                <a:ext cx="3630118" cy="3630118"/>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mj-ea"/>
                  <a:cs typeface="Times New Roman" panose="02020603050405020304" pitchFamily="18" charset="0"/>
                </a:endParaRPr>
              </a:p>
            </p:txBody>
          </p:sp>
        </p:grpSp>
        <p:sp>
          <p:nvSpPr>
            <p:cNvPr id="4" name="文本框 29">
              <a:extLst>
                <a:ext uri="{FF2B5EF4-FFF2-40B4-BE49-F238E27FC236}">
                  <a16:creationId xmlns:a16="http://schemas.microsoft.com/office/drawing/2014/main" id="{433643F6-AA05-A240-BBFB-AD3524AFAC10}"/>
                </a:ext>
              </a:extLst>
            </p:cNvPr>
            <p:cNvSpPr txBox="1"/>
            <p:nvPr/>
          </p:nvSpPr>
          <p:spPr>
            <a:xfrm>
              <a:off x="2622982" y="2661796"/>
              <a:ext cx="4132798" cy="1991568"/>
            </a:xfrm>
            <a:prstGeom prst="rect">
              <a:avLst/>
            </a:prstGeom>
            <a:noFill/>
          </p:spPr>
          <p:txBody>
            <a:bodyPr wrap="square" rtlCol="0">
              <a:spAutoFit/>
            </a:bodyPr>
            <a:lstStyle/>
            <a:p>
              <a:pPr algn="ctr"/>
              <a:r>
                <a:rPr lang="en-US" altLang="zh-CN" sz="3200" b="1" dirty="0" err="1">
                  <a:solidFill>
                    <a:srgbClr val="C00000"/>
                  </a:solidFill>
                  <a:latin typeface="Times New Roman" panose="02020603050405020304" pitchFamily="18" charset="0"/>
                  <a:ea typeface="+mj-ea"/>
                  <a:cs typeface="Times New Roman" panose="02020603050405020304" pitchFamily="18" charset="0"/>
                </a:rPr>
                <a:t>Kiến</a:t>
              </a:r>
              <a:r>
                <a:rPr lang="en-US" altLang="zh-CN" sz="3200" b="1" dirty="0">
                  <a:solidFill>
                    <a:srgbClr val="C00000"/>
                  </a:solidFill>
                  <a:latin typeface="Times New Roman" panose="02020603050405020304" pitchFamily="18" charset="0"/>
                  <a:ea typeface="+mj-ea"/>
                  <a:cs typeface="Times New Roman" panose="02020603050405020304" pitchFamily="18" charset="0"/>
                </a:rPr>
                <a:t> </a:t>
              </a:r>
              <a:r>
                <a:rPr lang="en-US" altLang="zh-CN" sz="3200" b="1" dirty="0" err="1">
                  <a:solidFill>
                    <a:srgbClr val="C00000"/>
                  </a:solidFill>
                  <a:latin typeface="Times New Roman" panose="02020603050405020304" pitchFamily="18" charset="0"/>
                  <a:ea typeface="+mj-ea"/>
                  <a:cs typeface="Times New Roman" panose="02020603050405020304" pitchFamily="18" charset="0"/>
                </a:rPr>
                <a:t>thức</a:t>
              </a:r>
              <a:r>
                <a:rPr lang="en-US" altLang="zh-CN" sz="3200" b="1" dirty="0">
                  <a:solidFill>
                    <a:srgbClr val="C00000"/>
                  </a:solidFill>
                  <a:latin typeface="Times New Roman" panose="02020603050405020304" pitchFamily="18" charset="0"/>
                  <a:ea typeface="+mj-ea"/>
                  <a:cs typeface="Times New Roman" panose="02020603050405020304" pitchFamily="18" charset="0"/>
                </a:rPr>
                <a:t> </a:t>
              </a:r>
              <a:r>
                <a:rPr lang="en-US" altLang="zh-CN" sz="3200" b="1" dirty="0" err="1">
                  <a:solidFill>
                    <a:srgbClr val="C00000"/>
                  </a:solidFill>
                  <a:latin typeface="Times New Roman" panose="02020603050405020304" pitchFamily="18" charset="0"/>
                  <a:ea typeface="+mj-ea"/>
                  <a:cs typeface="Times New Roman" panose="02020603050405020304" pitchFamily="18" charset="0"/>
                </a:rPr>
                <a:t>ngữ</a:t>
              </a:r>
              <a:r>
                <a:rPr lang="en-US" altLang="zh-CN" sz="3200" b="1" dirty="0">
                  <a:solidFill>
                    <a:srgbClr val="C00000"/>
                  </a:solidFill>
                  <a:latin typeface="Times New Roman" panose="02020603050405020304" pitchFamily="18" charset="0"/>
                  <a:ea typeface="+mj-ea"/>
                  <a:cs typeface="Times New Roman" panose="02020603050405020304" pitchFamily="18" charset="0"/>
                </a:rPr>
                <a:t> </a:t>
              </a:r>
              <a:r>
                <a:rPr lang="en-US" altLang="zh-CN" sz="3200" b="1" dirty="0" err="1">
                  <a:solidFill>
                    <a:srgbClr val="C00000"/>
                  </a:solidFill>
                  <a:latin typeface="Times New Roman" panose="02020603050405020304" pitchFamily="18" charset="0"/>
                  <a:ea typeface="+mj-ea"/>
                  <a:cs typeface="Times New Roman" panose="02020603050405020304" pitchFamily="18" charset="0"/>
                </a:rPr>
                <a:t>văn</a:t>
              </a:r>
              <a:endParaRPr lang="en-US" altLang="zh-CN" sz="3200" b="1" dirty="0">
                <a:solidFill>
                  <a:srgbClr val="C00000"/>
                </a:solidFill>
                <a:latin typeface="Times New Roman" panose="02020603050405020304" pitchFamily="18" charset="0"/>
                <a:ea typeface="+mj-ea"/>
                <a:cs typeface="Times New Roman" panose="02020603050405020304" pitchFamily="18" charset="0"/>
              </a:endParaRPr>
            </a:p>
          </p:txBody>
        </p:sp>
      </p:grpSp>
      <p:grpSp>
        <p:nvGrpSpPr>
          <p:cNvPr id="7" name="组合 25">
            <a:extLst>
              <a:ext uri="{FF2B5EF4-FFF2-40B4-BE49-F238E27FC236}">
                <a16:creationId xmlns:a16="http://schemas.microsoft.com/office/drawing/2014/main" id="{B9EAA207-97DE-AC49-A175-D00028D43D2B}"/>
              </a:ext>
            </a:extLst>
          </p:cNvPr>
          <p:cNvGrpSpPr/>
          <p:nvPr/>
        </p:nvGrpSpPr>
        <p:grpSpPr>
          <a:xfrm>
            <a:off x="3010073" y="385845"/>
            <a:ext cx="4724291" cy="735861"/>
            <a:chOff x="491817" y="3064412"/>
            <a:chExt cx="9186954" cy="1430971"/>
          </a:xfrm>
        </p:grpSpPr>
        <p:sp>
          <p:nvSpPr>
            <p:cNvPr id="8" name="圆角矩形 26">
              <a:extLst>
                <a:ext uri="{FF2B5EF4-FFF2-40B4-BE49-F238E27FC236}">
                  <a16:creationId xmlns:a16="http://schemas.microsoft.com/office/drawing/2014/main" id="{9CE917FC-8C0E-4044-B49D-6BC44DBCAAAF}"/>
                </a:ext>
              </a:extLst>
            </p:cNvPr>
            <p:cNvSpPr/>
            <p:nvPr/>
          </p:nvSpPr>
          <p:spPr>
            <a:xfrm flipH="1">
              <a:off x="1020576" y="3307962"/>
              <a:ext cx="8471766" cy="1132577"/>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lt1"/>
                </a:solidFill>
                <a:latin typeface="Times New Roman" panose="02020603050405020304" pitchFamily="18" charset="0"/>
                <a:ea typeface="+mj-ea"/>
                <a:cs typeface="Times New Roman" panose="02020603050405020304" pitchFamily="18" charset="0"/>
              </a:endParaRPr>
            </a:p>
          </p:txBody>
        </p:sp>
        <p:grpSp>
          <p:nvGrpSpPr>
            <p:cNvPr id="9" name="组合 30">
              <a:extLst>
                <a:ext uri="{FF2B5EF4-FFF2-40B4-BE49-F238E27FC236}">
                  <a16:creationId xmlns:a16="http://schemas.microsoft.com/office/drawing/2014/main" id="{50B13C33-6A91-ED42-93BB-BB776B8E4F4D}"/>
                </a:ext>
              </a:extLst>
            </p:cNvPr>
            <p:cNvGrpSpPr/>
            <p:nvPr/>
          </p:nvGrpSpPr>
          <p:grpSpPr>
            <a:xfrm>
              <a:off x="667656" y="3064412"/>
              <a:ext cx="1392405" cy="1430971"/>
              <a:chOff x="3498826" y="3847917"/>
              <a:chExt cx="1392405" cy="1430971"/>
            </a:xfrm>
          </p:grpSpPr>
          <p:grpSp>
            <p:nvGrpSpPr>
              <p:cNvPr id="12" name="组合 35">
                <a:extLst>
                  <a:ext uri="{FF2B5EF4-FFF2-40B4-BE49-F238E27FC236}">
                    <a16:creationId xmlns:a16="http://schemas.microsoft.com/office/drawing/2014/main" id="{B0E56A4D-806E-BE4D-ADD6-E98EBE1260C2}"/>
                  </a:ext>
                </a:extLst>
              </p:cNvPr>
              <p:cNvGrpSpPr/>
              <p:nvPr/>
            </p:nvGrpSpPr>
            <p:grpSpPr>
              <a:xfrm>
                <a:off x="3498826" y="3847917"/>
                <a:ext cx="1392405" cy="1430971"/>
                <a:chOff x="5109369" y="2329509"/>
                <a:chExt cx="2105825" cy="2164151"/>
              </a:xfrm>
            </p:grpSpPr>
            <p:sp>
              <p:nvSpPr>
                <p:cNvPr id="14" name="椭圆 37">
                  <a:extLst>
                    <a:ext uri="{FF2B5EF4-FFF2-40B4-BE49-F238E27FC236}">
                      <a16:creationId xmlns:a16="http://schemas.microsoft.com/office/drawing/2014/main" id="{FBA4CA9D-57D5-4646-B228-6A17C99EE5AD}"/>
                    </a:ext>
                  </a:extLst>
                </p:cNvPr>
                <p:cNvSpPr/>
                <p:nvPr/>
              </p:nvSpPr>
              <p:spPr>
                <a:xfrm>
                  <a:off x="5109369" y="2329509"/>
                  <a:ext cx="2105825" cy="2105825"/>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ea typeface="+mj-ea"/>
                    <a:cs typeface="Times New Roman" panose="02020603050405020304" pitchFamily="18" charset="0"/>
                  </a:endParaRPr>
                </a:p>
              </p:txBody>
            </p:sp>
            <p:sp>
              <p:nvSpPr>
                <p:cNvPr id="15" name="椭圆 38">
                  <a:extLst>
                    <a:ext uri="{FF2B5EF4-FFF2-40B4-BE49-F238E27FC236}">
                      <a16:creationId xmlns:a16="http://schemas.microsoft.com/office/drawing/2014/main" id="{AFD91693-5D26-5643-94D4-A17A7FB20E4A}"/>
                    </a:ext>
                  </a:extLst>
                </p:cNvPr>
                <p:cNvSpPr/>
                <p:nvPr/>
              </p:nvSpPr>
              <p:spPr>
                <a:xfrm>
                  <a:off x="5260738" y="2564267"/>
                  <a:ext cx="1929393" cy="1929393"/>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ea typeface="+mj-ea"/>
                    <a:cs typeface="Times New Roman" panose="02020603050405020304" pitchFamily="18" charset="0"/>
                  </a:endParaRPr>
                </a:p>
              </p:txBody>
            </p:sp>
          </p:grpSp>
          <p:sp>
            <p:nvSpPr>
              <p:cNvPr id="13" name="椭圆 36">
                <a:extLst>
                  <a:ext uri="{FF2B5EF4-FFF2-40B4-BE49-F238E27FC236}">
                    <a16:creationId xmlns:a16="http://schemas.microsoft.com/office/drawing/2014/main" id="{D0671E1D-2A19-414A-ACC6-B8DE0F2917D9}"/>
                  </a:ext>
                </a:extLst>
              </p:cNvPr>
              <p:cNvSpPr/>
              <p:nvPr/>
            </p:nvSpPr>
            <p:spPr>
              <a:xfrm>
                <a:off x="3647850" y="3993678"/>
                <a:ext cx="1127515" cy="1127515"/>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b="1">
                  <a:latin typeface="Times New Roman" panose="02020603050405020304" pitchFamily="18" charset="0"/>
                  <a:ea typeface="+mj-ea"/>
                  <a:cs typeface="Times New Roman" panose="02020603050405020304" pitchFamily="18" charset="0"/>
                </a:endParaRPr>
              </a:p>
            </p:txBody>
          </p:sp>
        </p:grpSp>
        <p:sp>
          <p:nvSpPr>
            <p:cNvPr id="10" name="文本框 77">
              <a:extLst>
                <a:ext uri="{FF2B5EF4-FFF2-40B4-BE49-F238E27FC236}">
                  <a16:creationId xmlns:a16="http://schemas.microsoft.com/office/drawing/2014/main" id="{5C2E53D9-92E2-0B4C-85A0-310810B0DD6C}"/>
                </a:ext>
              </a:extLst>
            </p:cNvPr>
            <p:cNvSpPr txBox="1"/>
            <p:nvPr/>
          </p:nvSpPr>
          <p:spPr>
            <a:xfrm>
              <a:off x="491817" y="3248920"/>
              <a:ext cx="1777239" cy="1017467"/>
            </a:xfrm>
            <a:prstGeom prst="rect">
              <a:avLst/>
            </a:prstGeom>
            <a:noFill/>
          </p:spPr>
          <p:txBody>
            <a:bodyPr wrap="square" rtlCol="0">
              <a:spAutoFit/>
            </a:bodyPr>
            <a:lstStyle/>
            <a:p>
              <a:pPr algn="ctr"/>
              <a:r>
                <a:rPr lang="vi-VN" altLang="zh-CN" sz="2800" b="1" dirty="0">
                  <a:solidFill>
                    <a:schemeClr val="bg1"/>
                  </a:solidFill>
                  <a:latin typeface="Times New Roman" panose="02020603050405020304" pitchFamily="18" charset="0"/>
                  <a:ea typeface="+mj-ea"/>
                  <a:cs typeface="Times New Roman" panose="02020603050405020304" pitchFamily="18" charset="0"/>
                </a:rPr>
                <a:t>a</a:t>
              </a:r>
              <a:endParaRPr lang="en-US" altLang="zh-CN" sz="2800" b="1" dirty="0">
                <a:solidFill>
                  <a:schemeClr val="bg1"/>
                </a:solidFill>
                <a:latin typeface="Times New Roman" panose="02020603050405020304" pitchFamily="18" charset="0"/>
                <a:ea typeface="+mj-ea"/>
                <a:cs typeface="Times New Roman" panose="02020603050405020304" pitchFamily="18" charset="0"/>
              </a:endParaRPr>
            </a:p>
          </p:txBody>
        </p:sp>
        <p:sp>
          <p:nvSpPr>
            <p:cNvPr id="11" name="TextBox 72">
              <a:extLst>
                <a:ext uri="{FF2B5EF4-FFF2-40B4-BE49-F238E27FC236}">
                  <a16:creationId xmlns:a16="http://schemas.microsoft.com/office/drawing/2014/main" id="{5A43C5F9-0148-4C4A-8505-2716F9E16C96}"/>
                </a:ext>
              </a:extLst>
            </p:cNvPr>
            <p:cNvSpPr txBox="1"/>
            <p:nvPr/>
          </p:nvSpPr>
          <p:spPr>
            <a:xfrm>
              <a:off x="1334281" y="3265198"/>
              <a:ext cx="8344490" cy="10174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2800" b="1" kern="0" dirty="0" err="1">
                  <a:latin typeface="Times New Roman" panose="02020603050405020304" pitchFamily="18" charset="0"/>
                  <a:ea typeface="+mj-ea"/>
                  <a:cs typeface="Times New Roman" panose="02020603050405020304" pitchFamily="18" charset="0"/>
                </a:rPr>
                <a:t>Truyện</a:t>
              </a:r>
              <a:r>
                <a:rPr lang="en-US" altLang="zh-CN" sz="2800" b="1" kern="0" dirty="0">
                  <a:latin typeface="Times New Roman" panose="02020603050405020304" pitchFamily="18" charset="0"/>
                  <a:ea typeface="+mj-ea"/>
                  <a:cs typeface="Times New Roman" panose="02020603050405020304" pitchFamily="18" charset="0"/>
                </a:rPr>
                <a:t> </a:t>
              </a:r>
              <a:r>
                <a:rPr lang="en-US" altLang="zh-CN" sz="2800" b="1" kern="0" dirty="0" err="1">
                  <a:latin typeface="Times New Roman" panose="02020603050405020304" pitchFamily="18" charset="0"/>
                  <a:ea typeface="+mj-ea"/>
                  <a:cs typeface="Times New Roman" panose="02020603050405020304" pitchFamily="18" charset="0"/>
                </a:rPr>
                <a:t>đồng</a:t>
              </a:r>
              <a:r>
                <a:rPr lang="en-US" altLang="zh-CN" sz="2800" b="1" kern="0" dirty="0">
                  <a:latin typeface="Times New Roman" panose="02020603050405020304" pitchFamily="18" charset="0"/>
                  <a:ea typeface="+mj-ea"/>
                  <a:cs typeface="Times New Roman" panose="02020603050405020304" pitchFamily="18" charset="0"/>
                </a:rPr>
                <a:t> </a:t>
              </a:r>
              <a:r>
                <a:rPr lang="en-US" altLang="zh-CN" sz="2800" b="1" kern="0" dirty="0" err="1">
                  <a:latin typeface="Times New Roman" panose="02020603050405020304" pitchFamily="18" charset="0"/>
                  <a:ea typeface="+mj-ea"/>
                  <a:cs typeface="Times New Roman" panose="02020603050405020304" pitchFamily="18" charset="0"/>
                </a:rPr>
                <a:t>thoại</a:t>
              </a:r>
              <a:endParaRPr lang="en-US" altLang="zh-CN" sz="2800" b="1" kern="0" dirty="0">
                <a:latin typeface="Times New Roman" panose="02020603050405020304" pitchFamily="18" charset="0"/>
                <a:ea typeface="+mj-ea"/>
                <a:cs typeface="Times New Roman" panose="02020603050405020304" pitchFamily="18" charset="0"/>
              </a:endParaRPr>
            </a:p>
          </p:txBody>
        </p:sp>
      </p:grpSp>
      <p:grpSp>
        <p:nvGrpSpPr>
          <p:cNvPr id="16" name="组合 39">
            <a:extLst>
              <a:ext uri="{FF2B5EF4-FFF2-40B4-BE49-F238E27FC236}">
                <a16:creationId xmlns:a16="http://schemas.microsoft.com/office/drawing/2014/main" id="{80D8D147-A301-B44C-BBB6-EFE63BE915C2}"/>
              </a:ext>
            </a:extLst>
          </p:cNvPr>
          <p:cNvGrpSpPr/>
          <p:nvPr/>
        </p:nvGrpSpPr>
        <p:grpSpPr>
          <a:xfrm>
            <a:off x="3100496" y="2355373"/>
            <a:ext cx="4502557" cy="688095"/>
            <a:chOff x="736575" y="3188469"/>
            <a:chExt cx="8755767" cy="1338084"/>
          </a:xfrm>
        </p:grpSpPr>
        <p:sp>
          <p:nvSpPr>
            <p:cNvPr id="17" name="圆角矩形 40">
              <a:extLst>
                <a:ext uri="{FF2B5EF4-FFF2-40B4-BE49-F238E27FC236}">
                  <a16:creationId xmlns:a16="http://schemas.microsoft.com/office/drawing/2014/main" id="{CA3F3363-2D9A-E744-8AC7-D2087BE8F427}"/>
                </a:ext>
              </a:extLst>
            </p:cNvPr>
            <p:cNvSpPr/>
            <p:nvPr/>
          </p:nvSpPr>
          <p:spPr>
            <a:xfrm flipH="1">
              <a:off x="1020576" y="3307962"/>
              <a:ext cx="8471766" cy="1132577"/>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lt1"/>
                </a:solidFill>
                <a:latin typeface="Times New Roman" panose="02020603050405020304" pitchFamily="18" charset="0"/>
                <a:ea typeface="+mj-ea"/>
                <a:cs typeface="Times New Roman" panose="02020603050405020304" pitchFamily="18" charset="0"/>
              </a:endParaRPr>
            </a:p>
          </p:txBody>
        </p:sp>
        <p:grpSp>
          <p:nvGrpSpPr>
            <p:cNvPr id="18" name="组合 41">
              <a:extLst>
                <a:ext uri="{FF2B5EF4-FFF2-40B4-BE49-F238E27FC236}">
                  <a16:creationId xmlns:a16="http://schemas.microsoft.com/office/drawing/2014/main" id="{B74F45A0-E515-B041-8D9F-A0B3CD9ED50F}"/>
                </a:ext>
              </a:extLst>
            </p:cNvPr>
            <p:cNvGrpSpPr/>
            <p:nvPr/>
          </p:nvGrpSpPr>
          <p:grpSpPr>
            <a:xfrm>
              <a:off x="736575" y="3188469"/>
              <a:ext cx="1338084" cy="1338084"/>
              <a:chOff x="3567745" y="3971974"/>
              <a:chExt cx="1338084" cy="1338084"/>
            </a:xfrm>
          </p:grpSpPr>
          <p:grpSp>
            <p:nvGrpSpPr>
              <p:cNvPr id="21" name="组合 44">
                <a:extLst>
                  <a:ext uri="{FF2B5EF4-FFF2-40B4-BE49-F238E27FC236}">
                    <a16:creationId xmlns:a16="http://schemas.microsoft.com/office/drawing/2014/main" id="{C23E3F0A-5CEE-CC47-81F8-FDC306BA4E32}"/>
                  </a:ext>
                </a:extLst>
              </p:cNvPr>
              <p:cNvGrpSpPr/>
              <p:nvPr/>
            </p:nvGrpSpPr>
            <p:grpSpPr>
              <a:xfrm>
                <a:off x="3567745" y="3971974"/>
                <a:ext cx="1338084" cy="1338084"/>
                <a:chOff x="5213600" y="2517129"/>
                <a:chExt cx="2023672" cy="2023672"/>
              </a:xfrm>
            </p:grpSpPr>
            <p:sp>
              <p:nvSpPr>
                <p:cNvPr id="23" name="椭圆 46">
                  <a:extLst>
                    <a:ext uri="{FF2B5EF4-FFF2-40B4-BE49-F238E27FC236}">
                      <a16:creationId xmlns:a16="http://schemas.microsoft.com/office/drawing/2014/main" id="{9F8F6AB8-AB16-D540-BC5C-9FB3C7DB0218}"/>
                    </a:ext>
                  </a:extLst>
                </p:cNvPr>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ea typeface="+mj-ea"/>
                    <a:cs typeface="Times New Roman" panose="02020603050405020304" pitchFamily="18" charset="0"/>
                  </a:endParaRPr>
                </a:p>
              </p:txBody>
            </p:sp>
            <p:sp>
              <p:nvSpPr>
                <p:cNvPr id="24" name="椭圆 47">
                  <a:extLst>
                    <a:ext uri="{FF2B5EF4-FFF2-40B4-BE49-F238E27FC236}">
                      <a16:creationId xmlns:a16="http://schemas.microsoft.com/office/drawing/2014/main" id="{73411CC9-56D5-8E40-B3DC-E98ED4F7FE14}"/>
                    </a:ext>
                  </a:extLst>
                </p:cNvPr>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ea typeface="+mj-ea"/>
                    <a:cs typeface="Times New Roman" panose="02020603050405020304" pitchFamily="18" charset="0"/>
                  </a:endParaRPr>
                </a:p>
              </p:txBody>
            </p:sp>
          </p:grpSp>
          <p:sp>
            <p:nvSpPr>
              <p:cNvPr id="22" name="椭圆 45">
                <a:extLst>
                  <a:ext uri="{FF2B5EF4-FFF2-40B4-BE49-F238E27FC236}">
                    <a16:creationId xmlns:a16="http://schemas.microsoft.com/office/drawing/2014/main" id="{C923C490-17DB-4A4A-98DF-2F04C3B743A6}"/>
                  </a:ext>
                </a:extLst>
              </p:cNvPr>
              <p:cNvSpPr/>
              <p:nvPr/>
            </p:nvSpPr>
            <p:spPr>
              <a:xfrm>
                <a:off x="3695021" y="4099251"/>
                <a:ext cx="1083527" cy="1083527"/>
              </a:xfrm>
              <a:prstGeom prst="ellipse">
                <a:avLst/>
              </a:prstGeom>
              <a:solidFill>
                <a:srgbClr val="44546A"/>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b="1">
                  <a:latin typeface="Times New Roman" panose="02020603050405020304" pitchFamily="18" charset="0"/>
                  <a:ea typeface="+mj-ea"/>
                  <a:cs typeface="Times New Roman" panose="02020603050405020304" pitchFamily="18" charset="0"/>
                </a:endParaRPr>
              </a:p>
            </p:txBody>
          </p:sp>
        </p:grpSp>
        <p:sp>
          <p:nvSpPr>
            <p:cNvPr id="19" name="文本框 77">
              <a:extLst>
                <a:ext uri="{FF2B5EF4-FFF2-40B4-BE49-F238E27FC236}">
                  <a16:creationId xmlns:a16="http://schemas.microsoft.com/office/drawing/2014/main" id="{515112EA-ADD7-EF49-B82A-F323A7206845}"/>
                </a:ext>
              </a:extLst>
            </p:cNvPr>
            <p:cNvSpPr txBox="1"/>
            <p:nvPr/>
          </p:nvSpPr>
          <p:spPr>
            <a:xfrm>
              <a:off x="854825" y="3325403"/>
              <a:ext cx="1092552" cy="1017465"/>
            </a:xfrm>
            <a:prstGeom prst="rect">
              <a:avLst/>
            </a:prstGeom>
            <a:noFill/>
          </p:spPr>
          <p:txBody>
            <a:bodyPr wrap="square" rtlCol="0">
              <a:spAutoFit/>
            </a:bodyPr>
            <a:lstStyle/>
            <a:p>
              <a:pPr algn="ctr"/>
              <a:r>
                <a:rPr lang="vi-VN" altLang="zh-CN" sz="2800" b="1" dirty="0">
                  <a:solidFill>
                    <a:schemeClr val="bg1"/>
                  </a:solidFill>
                  <a:latin typeface="Times New Roman" panose="02020603050405020304" pitchFamily="18" charset="0"/>
                  <a:cs typeface="Times New Roman" panose="02020603050405020304" pitchFamily="18" charset="0"/>
                </a:rPr>
                <a:t>b</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20" name="TextBox 72">
              <a:extLst>
                <a:ext uri="{FF2B5EF4-FFF2-40B4-BE49-F238E27FC236}">
                  <a16:creationId xmlns:a16="http://schemas.microsoft.com/office/drawing/2014/main" id="{33B43148-F619-D046-9409-9B0F3353CAD1}"/>
                </a:ext>
              </a:extLst>
            </p:cNvPr>
            <p:cNvSpPr txBox="1"/>
            <p:nvPr/>
          </p:nvSpPr>
          <p:spPr>
            <a:xfrm>
              <a:off x="2431108" y="3381809"/>
              <a:ext cx="5905248" cy="10174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2800" b="1" kern="0" dirty="0" err="1">
                  <a:latin typeface="Times New Roman" panose="02020603050405020304" pitchFamily="18" charset="0"/>
                  <a:ea typeface="+mj-ea"/>
                  <a:cs typeface="Times New Roman" panose="02020603050405020304" pitchFamily="18" charset="0"/>
                </a:rPr>
                <a:t>Đề</a:t>
              </a:r>
              <a:r>
                <a:rPr lang="en-US" altLang="zh-CN" sz="2800" b="1" kern="0" dirty="0">
                  <a:latin typeface="Times New Roman" panose="02020603050405020304" pitchFamily="18" charset="0"/>
                  <a:ea typeface="+mj-ea"/>
                  <a:cs typeface="Times New Roman" panose="02020603050405020304" pitchFamily="18" charset="0"/>
                </a:rPr>
                <a:t> </a:t>
              </a:r>
              <a:r>
                <a:rPr lang="en-US" altLang="zh-CN" sz="2800" b="1" kern="0" dirty="0" err="1">
                  <a:latin typeface="Times New Roman" panose="02020603050405020304" pitchFamily="18" charset="0"/>
                  <a:ea typeface="+mj-ea"/>
                  <a:cs typeface="Times New Roman" panose="02020603050405020304" pitchFamily="18" charset="0"/>
                </a:rPr>
                <a:t>tài</a:t>
              </a:r>
              <a:endParaRPr lang="en-US" altLang="zh-CN" sz="2800" b="1" kern="0" dirty="0">
                <a:latin typeface="Times New Roman" panose="02020603050405020304" pitchFamily="18" charset="0"/>
                <a:ea typeface="+mj-ea"/>
                <a:cs typeface="Times New Roman" panose="02020603050405020304" pitchFamily="18" charset="0"/>
              </a:endParaRPr>
            </a:p>
          </p:txBody>
        </p:sp>
      </p:grpSp>
      <p:grpSp>
        <p:nvGrpSpPr>
          <p:cNvPr id="25" name="组合 48">
            <a:extLst>
              <a:ext uri="{FF2B5EF4-FFF2-40B4-BE49-F238E27FC236}">
                <a16:creationId xmlns:a16="http://schemas.microsoft.com/office/drawing/2014/main" id="{82B842B2-5ADF-EE44-84F4-5F4CFB917479}"/>
              </a:ext>
            </a:extLst>
          </p:cNvPr>
          <p:cNvGrpSpPr/>
          <p:nvPr/>
        </p:nvGrpSpPr>
        <p:grpSpPr>
          <a:xfrm>
            <a:off x="3135938" y="4277135"/>
            <a:ext cx="4502557" cy="688095"/>
            <a:chOff x="736575" y="3188469"/>
            <a:chExt cx="8755767" cy="1338084"/>
          </a:xfrm>
        </p:grpSpPr>
        <p:sp>
          <p:nvSpPr>
            <p:cNvPr id="26" name="圆角矩形 49">
              <a:extLst>
                <a:ext uri="{FF2B5EF4-FFF2-40B4-BE49-F238E27FC236}">
                  <a16:creationId xmlns:a16="http://schemas.microsoft.com/office/drawing/2014/main" id="{956EA87A-8F05-304F-8948-5F41E7805695}"/>
                </a:ext>
              </a:extLst>
            </p:cNvPr>
            <p:cNvSpPr/>
            <p:nvPr/>
          </p:nvSpPr>
          <p:spPr>
            <a:xfrm flipH="1">
              <a:off x="1020576" y="3307962"/>
              <a:ext cx="8471766" cy="1132577"/>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lt1"/>
                </a:solidFill>
                <a:latin typeface="Times New Roman" panose="02020603050405020304" pitchFamily="18" charset="0"/>
                <a:ea typeface="+mj-ea"/>
                <a:cs typeface="Times New Roman" panose="02020603050405020304" pitchFamily="18" charset="0"/>
              </a:endParaRPr>
            </a:p>
          </p:txBody>
        </p:sp>
        <p:grpSp>
          <p:nvGrpSpPr>
            <p:cNvPr id="27" name="组合 50">
              <a:extLst>
                <a:ext uri="{FF2B5EF4-FFF2-40B4-BE49-F238E27FC236}">
                  <a16:creationId xmlns:a16="http://schemas.microsoft.com/office/drawing/2014/main" id="{CB5432EE-B341-874C-9891-087A45403AEC}"/>
                </a:ext>
              </a:extLst>
            </p:cNvPr>
            <p:cNvGrpSpPr/>
            <p:nvPr/>
          </p:nvGrpSpPr>
          <p:grpSpPr>
            <a:xfrm>
              <a:off x="736575" y="3188469"/>
              <a:ext cx="1338084" cy="1338084"/>
              <a:chOff x="3567745" y="3971974"/>
              <a:chExt cx="1338084" cy="1338084"/>
            </a:xfrm>
          </p:grpSpPr>
          <p:grpSp>
            <p:nvGrpSpPr>
              <p:cNvPr id="30" name="组合 53">
                <a:extLst>
                  <a:ext uri="{FF2B5EF4-FFF2-40B4-BE49-F238E27FC236}">
                    <a16:creationId xmlns:a16="http://schemas.microsoft.com/office/drawing/2014/main" id="{ABA79F05-ABAF-AB47-9281-587F7DCE499D}"/>
                  </a:ext>
                </a:extLst>
              </p:cNvPr>
              <p:cNvGrpSpPr/>
              <p:nvPr/>
            </p:nvGrpSpPr>
            <p:grpSpPr>
              <a:xfrm>
                <a:off x="3567745" y="3971974"/>
                <a:ext cx="1338084" cy="1338084"/>
                <a:chOff x="5213600" y="2517129"/>
                <a:chExt cx="2023672" cy="2023672"/>
              </a:xfrm>
            </p:grpSpPr>
            <p:sp>
              <p:nvSpPr>
                <p:cNvPr id="32" name="椭圆 55">
                  <a:extLst>
                    <a:ext uri="{FF2B5EF4-FFF2-40B4-BE49-F238E27FC236}">
                      <a16:creationId xmlns:a16="http://schemas.microsoft.com/office/drawing/2014/main" id="{94BF54B3-D5A2-384C-8D97-E5261E45CF60}"/>
                    </a:ext>
                  </a:extLst>
                </p:cNvPr>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anose="02020603050405020304" pitchFamily="18" charset="0"/>
                    <a:ea typeface="+mj-ea"/>
                    <a:cs typeface="Times New Roman" panose="02020603050405020304" pitchFamily="18" charset="0"/>
                  </a:endParaRPr>
                </a:p>
              </p:txBody>
            </p:sp>
            <p:sp>
              <p:nvSpPr>
                <p:cNvPr id="33" name="椭圆 56">
                  <a:extLst>
                    <a:ext uri="{FF2B5EF4-FFF2-40B4-BE49-F238E27FC236}">
                      <a16:creationId xmlns:a16="http://schemas.microsoft.com/office/drawing/2014/main" id="{8ABEBD28-EE3B-F44C-AADB-052A8C37F11A}"/>
                    </a:ext>
                  </a:extLst>
                </p:cNvPr>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anose="02020603050405020304" pitchFamily="18" charset="0"/>
                    <a:ea typeface="+mj-ea"/>
                    <a:cs typeface="Times New Roman" panose="02020603050405020304" pitchFamily="18" charset="0"/>
                  </a:endParaRPr>
                </a:p>
              </p:txBody>
            </p:sp>
          </p:grpSp>
          <p:sp>
            <p:nvSpPr>
              <p:cNvPr id="31" name="椭圆 54">
                <a:extLst>
                  <a:ext uri="{FF2B5EF4-FFF2-40B4-BE49-F238E27FC236}">
                    <a16:creationId xmlns:a16="http://schemas.microsoft.com/office/drawing/2014/main" id="{39868A29-B551-D240-BA2C-7C2D483EC450}"/>
                  </a:ext>
                </a:extLst>
              </p:cNvPr>
              <p:cNvSpPr/>
              <p:nvPr/>
            </p:nvSpPr>
            <p:spPr>
              <a:xfrm>
                <a:off x="3695021" y="4099251"/>
                <a:ext cx="1083527" cy="1083527"/>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latin typeface="Times New Roman" panose="02020603050405020304" pitchFamily="18" charset="0"/>
                  <a:ea typeface="+mj-ea"/>
                  <a:cs typeface="Times New Roman" panose="02020603050405020304" pitchFamily="18" charset="0"/>
                </a:endParaRPr>
              </a:p>
            </p:txBody>
          </p:sp>
        </p:grpSp>
        <p:sp>
          <p:nvSpPr>
            <p:cNvPr id="28" name="文本框 77">
              <a:extLst>
                <a:ext uri="{FF2B5EF4-FFF2-40B4-BE49-F238E27FC236}">
                  <a16:creationId xmlns:a16="http://schemas.microsoft.com/office/drawing/2014/main" id="{4E00E860-3630-C743-A1C3-DEF8DCF7DE8F}"/>
                </a:ext>
              </a:extLst>
            </p:cNvPr>
            <p:cNvSpPr txBox="1"/>
            <p:nvPr/>
          </p:nvSpPr>
          <p:spPr>
            <a:xfrm>
              <a:off x="859895" y="3346359"/>
              <a:ext cx="1092552" cy="1017465"/>
            </a:xfrm>
            <a:prstGeom prst="rect">
              <a:avLst/>
            </a:prstGeom>
            <a:noFill/>
          </p:spPr>
          <p:txBody>
            <a:bodyPr wrap="square" rtlCol="0">
              <a:spAutoFit/>
            </a:bodyPr>
            <a:lstStyle/>
            <a:p>
              <a:pPr algn="ctr"/>
              <a:r>
                <a:rPr lang="vi-VN" altLang="zh-CN" sz="2800" b="1" dirty="0">
                  <a:solidFill>
                    <a:schemeClr val="bg1"/>
                  </a:solidFill>
                  <a:latin typeface="Times New Roman" panose="02020603050405020304" pitchFamily="18" charset="0"/>
                  <a:cs typeface="Times New Roman" panose="02020603050405020304" pitchFamily="18" charset="0"/>
                </a:rPr>
                <a:t>b</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29" name="TextBox 72">
              <a:extLst>
                <a:ext uri="{FF2B5EF4-FFF2-40B4-BE49-F238E27FC236}">
                  <a16:creationId xmlns:a16="http://schemas.microsoft.com/office/drawing/2014/main" id="{CC144C3F-C589-E24A-AE46-C750502BC9F6}"/>
                </a:ext>
              </a:extLst>
            </p:cNvPr>
            <p:cNvSpPr txBox="1"/>
            <p:nvPr/>
          </p:nvSpPr>
          <p:spPr>
            <a:xfrm>
              <a:off x="2495545" y="3353563"/>
              <a:ext cx="5905248" cy="10174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2800" b="1" kern="0" dirty="0" err="1">
                  <a:latin typeface="Times New Roman" panose="02020603050405020304" pitchFamily="18" charset="0"/>
                  <a:ea typeface="+mj-ea"/>
                  <a:cs typeface="Times New Roman" panose="02020603050405020304" pitchFamily="18" charset="0"/>
                </a:rPr>
                <a:t>Chủ</a:t>
              </a:r>
              <a:r>
                <a:rPr lang="en-US" altLang="zh-CN" sz="2800" b="1" kern="0" dirty="0">
                  <a:latin typeface="Times New Roman" panose="02020603050405020304" pitchFamily="18" charset="0"/>
                  <a:ea typeface="+mj-ea"/>
                  <a:cs typeface="Times New Roman" panose="02020603050405020304" pitchFamily="18" charset="0"/>
                </a:rPr>
                <a:t> </a:t>
              </a:r>
              <a:r>
                <a:rPr lang="en-US" altLang="zh-CN" sz="2800" b="1" kern="0" dirty="0" err="1">
                  <a:latin typeface="Times New Roman" panose="02020603050405020304" pitchFamily="18" charset="0"/>
                  <a:ea typeface="+mj-ea"/>
                  <a:cs typeface="Times New Roman" panose="02020603050405020304" pitchFamily="18" charset="0"/>
                </a:rPr>
                <a:t>đề</a:t>
              </a:r>
              <a:endParaRPr lang="en-US" altLang="zh-CN" sz="2800" b="1" kern="0" dirty="0">
                <a:latin typeface="Times New Roman" panose="02020603050405020304" pitchFamily="18" charset="0"/>
                <a:ea typeface="+mj-ea"/>
                <a:cs typeface="Times New Roman" panose="02020603050405020304" pitchFamily="18" charset="0"/>
              </a:endParaRPr>
            </a:p>
          </p:txBody>
        </p:sp>
      </p:grpSp>
      <p:sp>
        <p:nvSpPr>
          <p:cNvPr id="34" name="Rectangle 33">
            <a:extLst>
              <a:ext uri="{FF2B5EF4-FFF2-40B4-BE49-F238E27FC236}">
                <a16:creationId xmlns:a16="http://schemas.microsoft.com/office/drawing/2014/main" id="{9DB5D595-C7FA-7042-9B56-5DDDD69176EC}"/>
              </a:ext>
            </a:extLst>
          </p:cNvPr>
          <p:cNvSpPr/>
          <p:nvPr/>
        </p:nvSpPr>
        <p:spPr>
          <a:xfrm>
            <a:off x="3231396" y="1224958"/>
            <a:ext cx="8655803" cy="954107"/>
          </a:xfrm>
          <a:prstGeom prst="rect">
            <a:avLst/>
          </a:prstGeom>
        </p:spPr>
        <p:txBody>
          <a:bodyPr wrap="square">
            <a:spAutoFit/>
          </a:bodyPr>
          <a:lstStyle/>
          <a:p>
            <a:pPr algn="just"/>
            <a:r>
              <a:rPr lang="vi-VN" sz="2800" dirty="0">
                <a:latin typeface="Times New Roman" panose="02020603050405020304" pitchFamily="18" charset="0"/>
                <a:ea typeface="Calibri" panose="020F0502020204030204" pitchFamily="34" charset="0"/>
              </a:rPr>
              <a:t>Là loại truyện thường lấy loài vật làm nhân vật. Các con vật được miêu tả, khắc hoạ như con người (nhân cách hoá).</a:t>
            </a:r>
            <a:endParaRPr lang="en-VN" sz="2800" dirty="0"/>
          </a:p>
        </p:txBody>
      </p:sp>
      <p:sp>
        <p:nvSpPr>
          <p:cNvPr id="35" name="Rectangle 34">
            <a:extLst>
              <a:ext uri="{FF2B5EF4-FFF2-40B4-BE49-F238E27FC236}">
                <a16:creationId xmlns:a16="http://schemas.microsoft.com/office/drawing/2014/main" id="{5F0C870D-9D11-F240-8AB3-9B7499BDF777}"/>
              </a:ext>
            </a:extLst>
          </p:cNvPr>
          <p:cNvSpPr/>
          <p:nvPr/>
        </p:nvSpPr>
        <p:spPr>
          <a:xfrm>
            <a:off x="3246540" y="3133476"/>
            <a:ext cx="8655803" cy="954107"/>
          </a:xfrm>
          <a:prstGeom prst="rect">
            <a:avLst/>
          </a:prstGeom>
        </p:spPr>
        <p:txBody>
          <a:bodyPr wrap="square">
            <a:spAutoFit/>
          </a:bodyPr>
          <a:lstStyle/>
          <a:p>
            <a:pPr algn="just"/>
            <a:r>
              <a:rPr lang="vi-VN" sz="2800" dirty="0">
                <a:latin typeface="Times New Roman" panose="02020603050405020304" pitchFamily="18" charset="0"/>
                <a:ea typeface="Calibri" panose="020F0502020204030204" pitchFamily="34" charset="0"/>
              </a:rPr>
              <a:t>Là phạm vi cuộc sống được </a:t>
            </a:r>
            <a:r>
              <a:rPr lang="vi-VN" sz="2800" dirty="0" smtClean="0">
                <a:latin typeface="Times New Roman" panose="02020603050405020304" pitchFamily="18" charset="0"/>
                <a:ea typeface="Calibri" panose="020F0502020204030204" pitchFamily="34" charset="0"/>
              </a:rPr>
              <a:t>mi</a:t>
            </a:r>
            <a:r>
              <a:rPr lang="en-US" sz="2800" dirty="0">
                <a:latin typeface="Times New Roman" panose="02020603050405020304" pitchFamily="18" charset="0"/>
                <a:ea typeface="Calibri" panose="020F0502020204030204" pitchFamily="34" charset="0"/>
              </a:rPr>
              <a:t>ê</a:t>
            </a:r>
            <a:r>
              <a:rPr lang="vi-VN" sz="2800" dirty="0" smtClean="0">
                <a:latin typeface="Times New Roman" panose="02020603050405020304" pitchFamily="18" charset="0"/>
                <a:ea typeface="Calibri" panose="020F0502020204030204" pitchFamily="34" charset="0"/>
              </a:rPr>
              <a:t>u </a:t>
            </a:r>
            <a:r>
              <a:rPr lang="vi-VN" sz="2800" dirty="0">
                <a:latin typeface="Times New Roman" panose="02020603050405020304" pitchFamily="18" charset="0"/>
                <a:ea typeface="Calibri" panose="020F0502020204030204" pitchFamily="34" charset="0"/>
              </a:rPr>
              <a:t>tả trong văn bản. VD:</a:t>
            </a:r>
            <a:r>
              <a:rPr lang="vi-VN" sz="2800" i="1" dirty="0">
                <a:latin typeface="Times New Roman" panose="02020603050405020304" pitchFamily="18" charset="0"/>
                <a:ea typeface="Calibri" panose="020F0502020204030204" pitchFamily="34" charset="0"/>
              </a:rPr>
              <a:t> Đề tài của “Sự tích Hồ Gươm”: đánh giặc cứu nước.</a:t>
            </a:r>
            <a:endParaRPr lang="en-VN" sz="2800" dirty="0"/>
          </a:p>
        </p:txBody>
      </p:sp>
      <p:sp>
        <p:nvSpPr>
          <p:cNvPr id="36" name="Rectangle 35">
            <a:extLst>
              <a:ext uri="{FF2B5EF4-FFF2-40B4-BE49-F238E27FC236}">
                <a16:creationId xmlns:a16="http://schemas.microsoft.com/office/drawing/2014/main" id="{5DC688E8-3C48-A646-873C-17EDCFFD8D2A}"/>
              </a:ext>
            </a:extLst>
          </p:cNvPr>
          <p:cNvSpPr/>
          <p:nvPr/>
        </p:nvSpPr>
        <p:spPr>
          <a:xfrm>
            <a:off x="3201388" y="5041994"/>
            <a:ext cx="8655803" cy="1384995"/>
          </a:xfrm>
          <a:prstGeom prst="rect">
            <a:avLst/>
          </a:prstGeom>
        </p:spPr>
        <p:txBody>
          <a:bodyPr wrap="square">
            <a:spAutoFit/>
          </a:bodyPr>
          <a:lstStyle/>
          <a:p>
            <a:pPr algn="just"/>
            <a:r>
              <a:rPr lang="vi-VN" sz="2800" dirty="0">
                <a:latin typeface="Times New Roman" panose="02020603050405020304" pitchFamily="18" charset="0"/>
                <a:ea typeface="Calibri" panose="020F0502020204030204" pitchFamily="34" charset="0"/>
              </a:rPr>
              <a:t>Là vấn đề chính được thể hiện trong văn bản. VD:</a:t>
            </a:r>
            <a:r>
              <a:rPr lang="vi-VN" sz="2800" i="1" dirty="0">
                <a:latin typeface="Times New Roman" panose="02020603050405020304" pitchFamily="18" charset="0"/>
                <a:ea typeface="Calibri" panose="020F0502020204030204" pitchFamily="34" charset="0"/>
              </a:rPr>
              <a:t> Chủ đề của “Sự tích Hồ Gươm”: tinh thần yêu nước và khát vọng hoà bình của nhân dân ta.</a:t>
            </a:r>
            <a:endParaRPr lang="en-VN" sz="2800" dirty="0"/>
          </a:p>
        </p:txBody>
      </p:sp>
      <p:sp>
        <p:nvSpPr>
          <p:cNvPr id="37" name="Rectangle 36">
            <a:extLst>
              <a:ext uri="{FF2B5EF4-FFF2-40B4-BE49-F238E27FC236}">
                <a16:creationId xmlns:a16="http://schemas.microsoft.com/office/drawing/2014/main" id="{37C85427-BAF5-B243-BBFE-95E609961CBD}"/>
              </a:ext>
            </a:extLst>
          </p:cNvPr>
          <p:cNvSpPr/>
          <p:nvPr/>
        </p:nvSpPr>
        <p:spPr>
          <a:xfrm>
            <a:off x="3233737" y="-1826705"/>
            <a:ext cx="6096000" cy="646331"/>
          </a:xfrm>
          <a:prstGeom prst="rect">
            <a:avLst/>
          </a:prstGeom>
          <a:solidFill>
            <a:schemeClr val="bg1"/>
          </a:solidFill>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Tree>
    <p:extLst>
      <p:ext uri="{BB962C8B-B14F-4D97-AF65-F5344CB8AC3E}">
        <p14:creationId xmlns:p14="http://schemas.microsoft.com/office/powerpoint/2010/main" val="158338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1+#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checkerboard(across)">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checkerboard(across)">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checkerboard(across)">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ô Hoài – Nhà xuất bản Kim Đồng">
            <a:extLst>
              <a:ext uri="{FF2B5EF4-FFF2-40B4-BE49-F238E27FC236}">
                <a16:creationId xmlns:a16="http://schemas.microsoft.com/office/drawing/2014/main" id="{B2E2D801-7E45-B744-A605-45C4CF1C92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915"/>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B40DE277-EC90-9F43-9D8B-6D09CA5B8D26}"/>
              </a:ext>
            </a:extLst>
          </p:cNvPr>
          <p:cNvSpPr/>
          <p:nvPr/>
        </p:nvSpPr>
        <p:spPr>
          <a:xfrm>
            <a:off x="230335" y="803210"/>
            <a:ext cx="3764150" cy="5753606"/>
          </a:xfrm>
          <a:prstGeom prst="rect">
            <a:avLst/>
          </a:prstGeom>
          <a:noFill/>
        </p:spPr>
        <p:txBody>
          <a:bodyPr vert="horz" lIns="91440" tIns="45720" rIns="91440" bIns="45720" rtlCol="0" anchor="t">
            <a:normAutofit fontScale="92500"/>
          </a:bodyPr>
          <a:lstStyle/>
          <a:p>
            <a:pPr algn="just">
              <a:lnSpc>
                <a:spcPct val="114000"/>
              </a:lnSpc>
              <a:spcBef>
                <a:spcPct val="0"/>
              </a:spcBef>
              <a:spcAft>
                <a:spcPts val="600"/>
              </a:spcAft>
            </a:pPr>
            <a:r>
              <a:rPr lang="en-US" sz="3200" b="1" dirty="0">
                <a:solidFill>
                  <a:srgbClr val="C00000"/>
                </a:solidFill>
                <a:latin typeface="Times New Roman" panose="02020603050405020304" pitchFamily="18" charset="0"/>
                <a:ea typeface="+mj-ea"/>
                <a:cs typeface="Times New Roman" panose="02020603050405020304" pitchFamily="18" charset="0"/>
              </a:rPr>
              <a:t>* </a:t>
            </a:r>
            <a:r>
              <a:rPr lang="en-US" sz="3200" b="1" dirty="0" err="1">
                <a:solidFill>
                  <a:srgbClr val="C00000"/>
                </a:solidFill>
                <a:latin typeface="Times New Roman" panose="02020603050405020304" pitchFamily="18" charset="0"/>
                <a:ea typeface="+mj-ea"/>
                <a:cs typeface="Times New Roman" panose="02020603050405020304" pitchFamily="18" charset="0"/>
              </a:rPr>
              <a:t>Tác</a:t>
            </a:r>
            <a:r>
              <a:rPr lang="en-US" sz="3200" b="1" dirty="0">
                <a:solidFill>
                  <a:srgbClr val="C00000"/>
                </a:solidFill>
                <a:latin typeface="Times New Roman" panose="02020603050405020304" pitchFamily="18" charset="0"/>
                <a:ea typeface="+mj-ea"/>
                <a:cs typeface="Times New Roman" panose="02020603050405020304" pitchFamily="18" charset="0"/>
              </a:rPr>
              <a:t> </a:t>
            </a:r>
            <a:r>
              <a:rPr lang="en-US" sz="3200" b="1" dirty="0" err="1">
                <a:solidFill>
                  <a:srgbClr val="C00000"/>
                </a:solidFill>
                <a:latin typeface="Times New Roman" panose="02020603050405020304" pitchFamily="18" charset="0"/>
                <a:ea typeface="+mj-ea"/>
                <a:cs typeface="Times New Roman" panose="02020603050405020304" pitchFamily="18" charset="0"/>
              </a:rPr>
              <a:t>giả</a:t>
            </a:r>
            <a:endParaRPr lang="en-US" sz="3200" b="1" dirty="0">
              <a:solidFill>
                <a:srgbClr val="C00000"/>
              </a:solidFill>
              <a:latin typeface="Times New Roman" panose="02020603050405020304" pitchFamily="18" charset="0"/>
              <a:ea typeface="+mj-ea"/>
              <a:cs typeface="Times New Roman" panose="02020603050405020304" pitchFamily="18" charset="0"/>
            </a:endParaRPr>
          </a:p>
          <a:p>
            <a:pPr marL="457200" indent="-457200" algn="just">
              <a:lnSpc>
                <a:spcPct val="114000"/>
              </a:lnSpc>
              <a:spcBef>
                <a:spcPct val="0"/>
              </a:spcBef>
              <a:spcAft>
                <a:spcPts val="600"/>
              </a:spcAft>
              <a:buFontTx/>
              <a:buChar char="-"/>
            </a:pPr>
            <a:r>
              <a:rPr lang="en-US" sz="3200" dirty="0" err="1">
                <a:latin typeface="Times New Roman" panose="02020603050405020304" pitchFamily="18" charset="0"/>
                <a:ea typeface="+mj-ea"/>
                <a:cs typeface="Times New Roman" panose="02020603050405020304" pitchFamily="18" charset="0"/>
              </a:rPr>
              <a:t>Tên</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thật</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là</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Nguyễn</a:t>
            </a:r>
            <a:r>
              <a:rPr lang="en-US" sz="3200" dirty="0">
                <a:latin typeface="Times New Roman" panose="02020603050405020304" pitchFamily="18" charset="0"/>
                <a:ea typeface="+mj-ea"/>
                <a:cs typeface="Times New Roman" panose="02020603050405020304" pitchFamily="18" charset="0"/>
              </a:rPr>
              <a:t> Sen, </a:t>
            </a:r>
            <a:r>
              <a:rPr lang="en-US" sz="3200" dirty="0" err="1">
                <a:latin typeface="Times New Roman" panose="02020603050405020304" pitchFamily="18" charset="0"/>
                <a:ea typeface="+mj-ea"/>
                <a:cs typeface="Times New Roman" panose="02020603050405020304" pitchFamily="18" charset="0"/>
              </a:rPr>
              <a:t>quê</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ở</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Hà</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Nội</a:t>
            </a:r>
            <a:r>
              <a:rPr lang="en-US" sz="3200" dirty="0">
                <a:latin typeface="Times New Roman" panose="02020603050405020304" pitchFamily="18" charset="0"/>
                <a:ea typeface="+mj-ea"/>
                <a:cs typeface="Times New Roman" panose="02020603050405020304" pitchFamily="18" charset="0"/>
              </a:rPr>
              <a:t>.</a:t>
            </a:r>
          </a:p>
          <a:p>
            <a:pPr marL="457200" indent="-457200" algn="just">
              <a:lnSpc>
                <a:spcPct val="114000"/>
              </a:lnSpc>
              <a:spcBef>
                <a:spcPct val="0"/>
              </a:spcBef>
              <a:spcAft>
                <a:spcPts val="600"/>
              </a:spcAft>
              <a:buFontTx/>
              <a:buChar char="-"/>
            </a:pPr>
            <a:r>
              <a:rPr lang="en-US" sz="3200" dirty="0" err="1">
                <a:latin typeface="Times New Roman" panose="02020603050405020304" pitchFamily="18" charset="0"/>
                <a:ea typeface="+mj-ea"/>
                <a:cs typeface="Times New Roman" panose="02020603050405020304" pitchFamily="18" charset="0"/>
              </a:rPr>
              <a:t>Viết</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văn</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từ</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trước</a:t>
            </a:r>
            <a:r>
              <a:rPr lang="en-US" sz="3200" dirty="0">
                <a:latin typeface="Times New Roman" panose="02020603050405020304" pitchFamily="18" charset="0"/>
                <a:ea typeface="+mj-ea"/>
                <a:cs typeface="Times New Roman" panose="02020603050405020304" pitchFamily="18" charset="0"/>
              </a:rPr>
              <a:t> CM </a:t>
            </a:r>
            <a:r>
              <a:rPr lang="en-US" sz="3200" dirty="0" err="1">
                <a:latin typeface="Times New Roman" panose="02020603050405020304" pitchFamily="18" charset="0"/>
                <a:ea typeface="+mj-ea"/>
                <a:cs typeface="Times New Roman" panose="02020603050405020304" pitchFamily="18" charset="0"/>
              </a:rPr>
              <a:t>tháng</a:t>
            </a:r>
            <a:r>
              <a:rPr lang="en-US" sz="3200" dirty="0">
                <a:latin typeface="Times New Roman" panose="02020603050405020304" pitchFamily="18" charset="0"/>
                <a:ea typeface="+mj-ea"/>
                <a:cs typeface="Times New Roman" panose="02020603050405020304" pitchFamily="18" charset="0"/>
              </a:rPr>
              <a:t> 8/1945 </a:t>
            </a:r>
            <a:r>
              <a:rPr lang="en-US" sz="3200" dirty="0" err="1">
                <a:latin typeface="Times New Roman" panose="02020603050405020304" pitchFamily="18" charset="0"/>
                <a:ea typeface="+mj-ea"/>
                <a:cs typeface="Times New Roman" panose="02020603050405020304" pitchFamily="18" charset="0"/>
              </a:rPr>
              <a:t>và</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có</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khối</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lượng</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tác</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phẩm</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phong</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phú</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đa</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dạng</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đặc</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biệt</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viết</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nhiều</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truyện</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thiếu</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nhi</a:t>
            </a:r>
            <a:r>
              <a:rPr lang="en-US" sz="3200" dirty="0">
                <a:latin typeface="Times New Roman" panose="02020603050405020304" pitchFamily="18" charset="0"/>
                <a:ea typeface="+mj-ea"/>
                <a:cs typeface="Times New Roman" panose="02020603050405020304" pitchFamily="18" charset="0"/>
              </a:rPr>
              <a:t>.</a:t>
            </a:r>
          </a:p>
        </p:txBody>
      </p:sp>
      <p:sp>
        <p:nvSpPr>
          <p:cNvPr id="6" name="Rectangle 5">
            <a:extLst>
              <a:ext uri="{FF2B5EF4-FFF2-40B4-BE49-F238E27FC236}">
                <a16:creationId xmlns:a16="http://schemas.microsoft.com/office/drawing/2014/main" id="{76E46B03-CF7B-2448-AF89-B4B5C6358CB4}"/>
              </a:ext>
            </a:extLst>
          </p:cNvPr>
          <p:cNvSpPr/>
          <p:nvPr/>
        </p:nvSpPr>
        <p:spPr>
          <a:xfrm>
            <a:off x="3233737" y="-1826705"/>
            <a:ext cx="6096000" cy="646331"/>
          </a:xfrm>
          <a:prstGeom prst="rect">
            <a:avLst/>
          </a:prstGeom>
          <a:solidFill>
            <a:schemeClr val="bg1"/>
          </a:solidFill>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
        <p:nvSpPr>
          <p:cNvPr id="4" name="TextBox 3">
            <a:extLst>
              <a:ext uri="{FF2B5EF4-FFF2-40B4-BE49-F238E27FC236}">
                <a16:creationId xmlns:a16="http://schemas.microsoft.com/office/drawing/2014/main" id="{31AC9227-085D-40D6-A5B8-CF33AB10061E}"/>
              </a:ext>
            </a:extLst>
          </p:cNvPr>
          <p:cNvSpPr txBox="1"/>
          <p:nvPr/>
        </p:nvSpPr>
        <p:spPr>
          <a:xfrm>
            <a:off x="385482" y="197224"/>
            <a:ext cx="4554071" cy="461665"/>
          </a:xfrm>
          <a:prstGeom prst="rect">
            <a:avLst/>
          </a:prstGeom>
          <a:noFill/>
        </p:spPr>
        <p:txBody>
          <a:bodyPr wrap="square" rtlCol="0">
            <a:spAutoFit/>
          </a:bodyPr>
          <a:lstStyle/>
          <a:p>
            <a:r>
              <a:rPr lang="vi-VN" sz="2400" b="1" dirty="0">
                <a:solidFill>
                  <a:srgbClr val="FF0000"/>
                </a:solidFill>
                <a:latin typeface="+mj-lt"/>
              </a:rPr>
              <a:t>2. TÁC GIẢ- TÁC PHẨM</a:t>
            </a:r>
            <a:endParaRPr lang="en-US" sz="2400" b="1" dirty="0">
              <a:solidFill>
                <a:srgbClr val="FF0000"/>
              </a:solidFill>
              <a:latin typeface="+mj-lt"/>
            </a:endParaRPr>
          </a:p>
        </p:txBody>
      </p:sp>
    </p:spTree>
    <p:extLst>
      <p:ext uri="{BB962C8B-B14F-4D97-AF65-F5344CB8AC3E}">
        <p14:creationId xmlns:p14="http://schemas.microsoft.com/office/powerpoint/2010/main" val="195975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D55E85-EBAE-4742-AB25-674D5E18E790}"/>
              </a:ext>
            </a:extLst>
          </p:cNvPr>
          <p:cNvSpPr/>
          <p:nvPr/>
        </p:nvSpPr>
        <p:spPr>
          <a:xfrm>
            <a:off x="0" y="0"/>
            <a:ext cx="122889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22" name="Group 21">
            <a:extLst>
              <a:ext uri="{FF2B5EF4-FFF2-40B4-BE49-F238E27FC236}">
                <a16:creationId xmlns:a16="http://schemas.microsoft.com/office/drawing/2014/main" id="{7B779AAB-3386-B842-98A5-B00538565A13}"/>
              </a:ext>
            </a:extLst>
          </p:cNvPr>
          <p:cNvGrpSpPr/>
          <p:nvPr/>
        </p:nvGrpSpPr>
        <p:grpSpPr>
          <a:xfrm>
            <a:off x="804376" y="368004"/>
            <a:ext cx="11140232" cy="1124826"/>
            <a:chOff x="721568" y="508000"/>
            <a:chExt cx="11140232" cy="1905000"/>
          </a:xfrm>
        </p:grpSpPr>
        <p:sp>
          <p:nvSpPr>
            <p:cNvPr id="24" name="Rectangle: Rounded Corners 4">
              <a:extLst>
                <a:ext uri="{FF2B5EF4-FFF2-40B4-BE49-F238E27FC236}">
                  <a16:creationId xmlns:a16="http://schemas.microsoft.com/office/drawing/2014/main" id="{FDC12163-021C-E742-A72D-B9B2DCF4C5C7}"/>
                </a:ext>
              </a:extLst>
            </p:cNvPr>
            <p:cNvSpPr/>
            <p:nvPr/>
          </p:nvSpPr>
          <p:spPr>
            <a:xfrm>
              <a:off x="1410334" y="508000"/>
              <a:ext cx="10451466" cy="1905000"/>
            </a:xfrm>
            <a:prstGeom prst="round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F2FD1BFE-E5A5-4D47-9D09-FA8701B892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568" y="601979"/>
              <a:ext cx="1342499" cy="1811021"/>
            </a:xfrm>
            <a:prstGeom prst="rect">
              <a:avLst/>
            </a:prstGeom>
          </p:spPr>
        </p:pic>
      </p:grpSp>
      <p:sp>
        <p:nvSpPr>
          <p:cNvPr id="23" name="TextBox 22">
            <a:extLst>
              <a:ext uri="{FF2B5EF4-FFF2-40B4-BE49-F238E27FC236}">
                <a16:creationId xmlns:a16="http://schemas.microsoft.com/office/drawing/2014/main" id="{E8532C71-0959-8049-879E-BF27C4F64554}"/>
              </a:ext>
            </a:extLst>
          </p:cNvPr>
          <p:cNvSpPr txBox="1"/>
          <p:nvPr/>
        </p:nvSpPr>
        <p:spPr>
          <a:xfrm>
            <a:off x="2146875" y="510590"/>
            <a:ext cx="9144000" cy="784830"/>
          </a:xfrm>
          <a:prstGeom prst="rect">
            <a:avLst/>
          </a:prstGeom>
          <a:noFill/>
        </p:spPr>
        <p:txBody>
          <a:bodyPr wrap="square">
            <a:spAutoFit/>
          </a:bodyPr>
          <a:lstStyle/>
          <a:p>
            <a:pPr algn="ctr"/>
            <a:r>
              <a:rPr lang="en-US" sz="4500" dirty="0" err="1">
                <a:solidFill>
                  <a:srgbClr val="FF0000"/>
                </a:solidFill>
                <a:effectLst/>
                <a:latin typeface="Times New Roman" panose="02020603050405020304" pitchFamily="18" charset="0"/>
                <a:cs typeface="Times New Roman" panose="02020603050405020304" pitchFamily="18" charset="0"/>
              </a:rPr>
              <a:t>Một</a:t>
            </a:r>
            <a:r>
              <a:rPr lang="en-US" sz="4500" dirty="0">
                <a:solidFill>
                  <a:srgbClr val="FF0000"/>
                </a:solidFill>
                <a:effectLst/>
                <a:latin typeface="Times New Roman" panose="02020603050405020304" pitchFamily="18" charset="0"/>
                <a:cs typeface="Times New Roman" panose="02020603050405020304" pitchFamily="18" charset="0"/>
              </a:rPr>
              <a:t> </a:t>
            </a:r>
            <a:r>
              <a:rPr lang="en-US" sz="4500" dirty="0" err="1">
                <a:solidFill>
                  <a:srgbClr val="FF0000"/>
                </a:solidFill>
                <a:effectLst/>
                <a:latin typeface="Times New Roman" panose="02020603050405020304" pitchFamily="18" charset="0"/>
                <a:cs typeface="Times New Roman" panose="02020603050405020304" pitchFamily="18" charset="0"/>
              </a:rPr>
              <a:t>số</a:t>
            </a:r>
            <a:r>
              <a:rPr lang="en-US" sz="4500" dirty="0">
                <a:solidFill>
                  <a:srgbClr val="FF0000"/>
                </a:solidFill>
                <a:effectLst/>
                <a:latin typeface="Times New Roman" panose="02020603050405020304" pitchFamily="18" charset="0"/>
                <a:cs typeface="Times New Roman" panose="02020603050405020304" pitchFamily="18" charset="0"/>
              </a:rPr>
              <a:t> </a:t>
            </a:r>
            <a:r>
              <a:rPr lang="en-US" sz="4500" dirty="0" err="1">
                <a:solidFill>
                  <a:srgbClr val="FF0000"/>
                </a:solidFill>
                <a:effectLst/>
                <a:latin typeface="Times New Roman" panose="02020603050405020304" pitchFamily="18" charset="0"/>
                <a:cs typeface="Times New Roman" panose="02020603050405020304" pitchFamily="18" charset="0"/>
              </a:rPr>
              <a:t>tác</a:t>
            </a:r>
            <a:r>
              <a:rPr lang="en-US" sz="4500" dirty="0">
                <a:solidFill>
                  <a:srgbClr val="FF0000"/>
                </a:solidFill>
                <a:effectLst/>
                <a:latin typeface="Times New Roman" panose="02020603050405020304" pitchFamily="18" charset="0"/>
                <a:cs typeface="Times New Roman" panose="02020603050405020304" pitchFamily="18" charset="0"/>
              </a:rPr>
              <a:t> </a:t>
            </a:r>
            <a:r>
              <a:rPr lang="en-US" sz="4500" dirty="0" err="1">
                <a:solidFill>
                  <a:srgbClr val="FF0000"/>
                </a:solidFill>
                <a:effectLst/>
                <a:latin typeface="Times New Roman" panose="02020603050405020304" pitchFamily="18" charset="0"/>
                <a:cs typeface="Times New Roman" panose="02020603050405020304" pitchFamily="18" charset="0"/>
              </a:rPr>
              <a:t>phẩm</a:t>
            </a:r>
            <a:r>
              <a:rPr lang="en-US" sz="4500" dirty="0">
                <a:solidFill>
                  <a:srgbClr val="FF0000"/>
                </a:solidFill>
                <a:effectLst/>
                <a:latin typeface="Times New Roman" panose="02020603050405020304" pitchFamily="18" charset="0"/>
                <a:cs typeface="Times New Roman" panose="02020603050405020304" pitchFamily="18" charset="0"/>
              </a:rPr>
              <a:t> </a:t>
            </a:r>
            <a:r>
              <a:rPr lang="en-US" sz="4500" dirty="0" err="1">
                <a:solidFill>
                  <a:srgbClr val="FF0000"/>
                </a:solidFill>
                <a:effectLst/>
                <a:latin typeface="Times New Roman" panose="02020603050405020304" pitchFamily="18" charset="0"/>
                <a:cs typeface="Times New Roman" panose="02020603050405020304" pitchFamily="18" charset="0"/>
              </a:rPr>
              <a:t>chính</a:t>
            </a:r>
            <a:r>
              <a:rPr lang="en-US" sz="4500" dirty="0">
                <a:solidFill>
                  <a:srgbClr val="FF0000"/>
                </a:solidFill>
                <a:effectLst/>
                <a:latin typeface="Times New Roman" panose="02020603050405020304" pitchFamily="18" charset="0"/>
                <a:cs typeface="Times New Roman" panose="02020603050405020304" pitchFamily="18" charset="0"/>
              </a:rPr>
              <a:t> </a:t>
            </a:r>
            <a:r>
              <a:rPr lang="en-US" sz="4500" dirty="0" err="1">
                <a:solidFill>
                  <a:srgbClr val="FF0000"/>
                </a:solidFill>
                <a:effectLst/>
                <a:latin typeface="Times New Roman" panose="02020603050405020304" pitchFamily="18" charset="0"/>
                <a:cs typeface="Times New Roman" panose="02020603050405020304" pitchFamily="18" charset="0"/>
              </a:rPr>
              <a:t>của</a:t>
            </a:r>
            <a:r>
              <a:rPr lang="en-US" sz="4500" dirty="0">
                <a:solidFill>
                  <a:srgbClr val="FF0000"/>
                </a:solidFill>
                <a:effectLst/>
                <a:latin typeface="Times New Roman" panose="02020603050405020304" pitchFamily="18" charset="0"/>
                <a:cs typeface="Times New Roman" panose="02020603050405020304" pitchFamily="18" charset="0"/>
              </a:rPr>
              <a:t> </a:t>
            </a:r>
            <a:r>
              <a:rPr lang="en-US" sz="4500" dirty="0" err="1">
                <a:solidFill>
                  <a:srgbClr val="FF0000"/>
                </a:solidFill>
                <a:effectLst/>
                <a:latin typeface="Times New Roman" panose="02020603050405020304" pitchFamily="18" charset="0"/>
                <a:cs typeface="Times New Roman" panose="02020603050405020304" pitchFamily="18" charset="0"/>
              </a:rPr>
              <a:t>Tô</a:t>
            </a:r>
            <a:r>
              <a:rPr lang="en-US" sz="4500" dirty="0">
                <a:solidFill>
                  <a:srgbClr val="FF0000"/>
                </a:solidFill>
                <a:effectLst/>
                <a:latin typeface="Times New Roman" panose="02020603050405020304" pitchFamily="18" charset="0"/>
                <a:cs typeface="Times New Roman" panose="02020603050405020304" pitchFamily="18" charset="0"/>
              </a:rPr>
              <a:t> </a:t>
            </a:r>
            <a:r>
              <a:rPr lang="en-US" sz="4500" dirty="0" err="1">
                <a:solidFill>
                  <a:srgbClr val="FF0000"/>
                </a:solidFill>
                <a:effectLst/>
                <a:latin typeface="Times New Roman" panose="02020603050405020304" pitchFamily="18" charset="0"/>
                <a:cs typeface="Times New Roman" panose="02020603050405020304" pitchFamily="18" charset="0"/>
              </a:rPr>
              <a:t>Hoài</a:t>
            </a:r>
            <a:endParaRPr lang="en-US" sz="4500" dirty="0">
              <a:solidFill>
                <a:srgbClr val="FF0000"/>
              </a:solidFill>
              <a:effectLst/>
              <a:latin typeface="Times New Roman" panose="02020603050405020304" pitchFamily="18" charset="0"/>
              <a:cs typeface="Times New Roman" panose="02020603050405020304" pitchFamily="18" charset="0"/>
            </a:endParaRPr>
          </a:p>
        </p:txBody>
      </p:sp>
      <p:pic>
        <p:nvPicPr>
          <p:cNvPr id="6146" name="Picture 2" descr="Những tác phẩm tiêu biểu của nhà văn Tô Hoài">
            <a:extLst>
              <a:ext uri="{FF2B5EF4-FFF2-40B4-BE49-F238E27FC236}">
                <a16:creationId xmlns:a16="http://schemas.microsoft.com/office/drawing/2014/main" id="{9F7D3D57-C1EE-D24D-9CBB-FDB587A5D7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95" y="1922305"/>
            <a:ext cx="2321312" cy="36399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ơi bán Truyện Tây Bắc giá rẻ nhất tháng 09/2021">
            <a:extLst>
              <a:ext uri="{FF2B5EF4-FFF2-40B4-BE49-F238E27FC236}">
                <a16:creationId xmlns:a16="http://schemas.microsoft.com/office/drawing/2014/main" id="{DF0F6406-46BE-8B44-95E1-B62FBB4830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609" b="4366"/>
          <a:stretch/>
        </p:blipFill>
        <p:spPr bwMode="auto">
          <a:xfrm>
            <a:off x="7255562" y="2575551"/>
            <a:ext cx="2271998" cy="355777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Làm quen với văn học - Võ sĩ bọ ngựa - Sách điện tử Trẻ | YBOOK.vn">
            <a:extLst>
              <a:ext uri="{FF2B5EF4-FFF2-40B4-BE49-F238E27FC236}">
                <a16:creationId xmlns:a16="http://schemas.microsoft.com/office/drawing/2014/main" id="{E9E4EBFF-A9A2-FE44-91A7-3D0EB149A9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1175" y="2960708"/>
            <a:ext cx="2387173" cy="343024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Sách Khai Tâm - Đảo Hoang - Tô Hoài">
            <a:extLst>
              <a:ext uri="{FF2B5EF4-FFF2-40B4-BE49-F238E27FC236}">
                <a16:creationId xmlns:a16="http://schemas.microsoft.com/office/drawing/2014/main" id="{BCF24785-919E-7E4C-B5FC-857A39D64C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4195" y="1922305"/>
            <a:ext cx="2511910" cy="381810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Điểm lại những tác phẩm tiêu biểu của nhà văn Tô Hoài - Ảnh 1">
            <a:extLst>
              <a:ext uri="{FF2B5EF4-FFF2-40B4-BE49-F238E27FC236}">
                <a16:creationId xmlns:a16="http://schemas.microsoft.com/office/drawing/2014/main" id="{05C67DC8-8AC5-8948-A3C2-CB3A298D6F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2702" y="2575550"/>
            <a:ext cx="2361838" cy="3271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76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barn(inVertical)">
                                      <p:cBhvr>
                                        <p:cTn id="7" dur="500"/>
                                        <p:tgtEl>
                                          <p:spTgt spid="6152"/>
                                        </p:tgtEl>
                                      </p:cBhvr>
                                    </p:animEffect>
                                  </p:childTnLst>
                                </p:cTn>
                              </p:par>
                              <p:par>
                                <p:cTn id="8" presetID="16" presetClass="entr" presetSubtype="21"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barn(inVertical)">
                                      <p:cBhvr>
                                        <p:cTn id="10" dur="500"/>
                                        <p:tgtEl>
                                          <p:spTgt spid="6146"/>
                                        </p:tgtEl>
                                      </p:cBhvr>
                                    </p:animEffect>
                                  </p:childTnLst>
                                </p:cTn>
                              </p:par>
                              <p:par>
                                <p:cTn id="11" presetID="16" presetClass="entr" presetSubtype="21"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barn(inVertical)">
                                      <p:cBhvr>
                                        <p:cTn id="13" dur="500"/>
                                        <p:tgtEl>
                                          <p:spTgt spid="6148"/>
                                        </p:tgtEl>
                                      </p:cBhvr>
                                    </p:animEffect>
                                  </p:childTnLst>
                                </p:cTn>
                              </p:par>
                              <p:par>
                                <p:cTn id="14" presetID="16" presetClass="entr" presetSubtype="21" fill="hold" nodeType="withEffect">
                                  <p:stCondLst>
                                    <p:cond delay="0"/>
                                  </p:stCondLst>
                                  <p:childTnLst>
                                    <p:set>
                                      <p:cBhvr>
                                        <p:cTn id="15" dur="1" fill="hold">
                                          <p:stCondLst>
                                            <p:cond delay="0"/>
                                          </p:stCondLst>
                                        </p:cTn>
                                        <p:tgtEl>
                                          <p:spTgt spid="6150"/>
                                        </p:tgtEl>
                                        <p:attrNameLst>
                                          <p:attrName>style.visibility</p:attrName>
                                        </p:attrNameLst>
                                      </p:cBhvr>
                                      <p:to>
                                        <p:strVal val="visible"/>
                                      </p:to>
                                    </p:set>
                                    <p:animEffect transition="in" filter="barn(inVertical)">
                                      <p:cBhvr>
                                        <p:cTn id="16" dur="500"/>
                                        <p:tgtEl>
                                          <p:spTgt spid="6150"/>
                                        </p:tgtEl>
                                      </p:cBhvr>
                                    </p:animEffect>
                                  </p:childTnLst>
                                </p:cTn>
                              </p:par>
                              <p:par>
                                <p:cTn id="17" presetID="16" presetClass="entr" presetSubtype="21" fill="hold" nodeType="withEffect">
                                  <p:stCondLst>
                                    <p:cond delay="0"/>
                                  </p:stCondLst>
                                  <p:childTnLst>
                                    <p:set>
                                      <p:cBhvr>
                                        <p:cTn id="18" dur="1" fill="hold">
                                          <p:stCondLst>
                                            <p:cond delay="0"/>
                                          </p:stCondLst>
                                        </p:cTn>
                                        <p:tgtEl>
                                          <p:spTgt spid="6154"/>
                                        </p:tgtEl>
                                        <p:attrNameLst>
                                          <p:attrName>style.visibility</p:attrName>
                                        </p:attrNameLst>
                                      </p:cBhvr>
                                      <p:to>
                                        <p:strVal val="visible"/>
                                      </p:to>
                                    </p:set>
                                    <p:animEffect transition="in" filter="barn(inVertical)">
                                      <p:cBhvr>
                                        <p:cTn id="19"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DBF2F9D-983F-4E90-827D-5A23216DEA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4" descr="Điểm lại những tác phẩm tiêu biểu của nhà văn Tô Hoài - Ảnh 1">
            <a:extLst>
              <a:ext uri="{FF2B5EF4-FFF2-40B4-BE49-F238E27FC236}">
                <a16:creationId xmlns:a16="http://schemas.microsoft.com/office/drawing/2014/main" id="{4F234AE6-BA5A-B346-A6EB-A54DAE3FE2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6210"/>
          <a:stretch/>
        </p:blipFill>
        <p:spPr bwMode="auto">
          <a:xfrm>
            <a:off x="6" y="259341"/>
            <a:ext cx="1900721" cy="2467434"/>
          </a:xfrm>
          <a:custGeom>
            <a:avLst/>
            <a:gdLst/>
            <a:ahLst/>
            <a:cxnLst/>
            <a:rect l="l" t="t" r="r" b="b"/>
            <a:pathLst>
              <a:path w="1900721" h="2467434">
                <a:moveTo>
                  <a:pt x="667004" y="0"/>
                </a:moveTo>
                <a:cubicBezTo>
                  <a:pt x="1348368" y="0"/>
                  <a:pt x="1900721" y="552354"/>
                  <a:pt x="1900721" y="1233717"/>
                </a:cubicBezTo>
                <a:cubicBezTo>
                  <a:pt x="1900721" y="1915081"/>
                  <a:pt x="1348368" y="2467434"/>
                  <a:pt x="667004" y="2467434"/>
                </a:cubicBezTo>
                <a:cubicBezTo>
                  <a:pt x="454078" y="2467434"/>
                  <a:pt x="253751" y="2413493"/>
                  <a:pt x="78941" y="2318531"/>
                </a:cubicBezTo>
                <a:lnTo>
                  <a:pt x="0" y="2270573"/>
                </a:lnTo>
                <a:lnTo>
                  <a:pt x="0" y="196861"/>
                </a:lnTo>
                <a:lnTo>
                  <a:pt x="78941" y="148903"/>
                </a:lnTo>
                <a:cubicBezTo>
                  <a:pt x="253751" y="53941"/>
                  <a:pt x="454078" y="0"/>
                  <a:pt x="667004" y="0"/>
                </a:cubicBezTo>
                <a:close/>
              </a:path>
            </a:pathLst>
          </a:custGeom>
          <a:noFill/>
          <a:extLst>
            <a:ext uri="{909E8E84-426E-40DD-AFC4-6F175D3DCCD1}">
              <a14:hiddenFill xmlns:a14="http://schemas.microsoft.com/office/drawing/2010/main">
                <a:solidFill>
                  <a:srgbClr val="FFFFFF"/>
                </a:solidFill>
              </a14:hiddenFill>
            </a:ext>
          </a:extLst>
        </p:spPr>
      </p:pic>
      <p:sp>
        <p:nvSpPr>
          <p:cNvPr id="2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8921" y="36518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pic>
        <p:nvPicPr>
          <p:cNvPr id="14" name="Picture 4" descr="Dế Mèn Phiêu Lưu Ký - Truyện Tranh (Họa sĩ Trương Qua vẽ)">
            <a:extLst>
              <a:ext uri="{FF2B5EF4-FFF2-40B4-BE49-F238E27FC236}">
                <a16:creationId xmlns:a16="http://schemas.microsoft.com/office/drawing/2014/main" id="{DF8FBAC8-AE2A-8847-BF5F-41D5BF5D3D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85" b="25611"/>
          <a:stretch/>
        </p:blipFill>
        <p:spPr bwMode="auto">
          <a:xfrm>
            <a:off x="-3" y="3175552"/>
            <a:ext cx="3860850" cy="3682448"/>
          </a:xfrm>
          <a:custGeom>
            <a:avLst/>
            <a:gdLst/>
            <a:ahLst/>
            <a:cxnLst/>
            <a:rect l="l" t="t" r="r" b="b"/>
            <a:pathLst>
              <a:path w="3860850" h="3682448">
                <a:moveTo>
                  <a:pt x="1501453" y="0"/>
                </a:moveTo>
                <a:cubicBezTo>
                  <a:pt x="2804513" y="0"/>
                  <a:pt x="3860850" y="1056337"/>
                  <a:pt x="3860850" y="2359397"/>
                </a:cubicBezTo>
                <a:cubicBezTo>
                  <a:pt x="3860850" y="2848045"/>
                  <a:pt x="3712303" y="3301997"/>
                  <a:pt x="3457902" y="3678559"/>
                </a:cubicBezTo>
                <a:lnTo>
                  <a:pt x="3454994" y="3682448"/>
                </a:lnTo>
                <a:lnTo>
                  <a:pt x="0" y="3682448"/>
                </a:lnTo>
                <a:lnTo>
                  <a:pt x="0" y="539369"/>
                </a:lnTo>
                <a:lnTo>
                  <a:pt x="657" y="538771"/>
                </a:lnTo>
                <a:cubicBezTo>
                  <a:pt x="408500" y="202190"/>
                  <a:pt x="931365" y="0"/>
                  <a:pt x="1501453" y="0"/>
                </a:cubicBezTo>
                <a:close/>
              </a:path>
            </a:pathLst>
          </a:custGeom>
          <a:noFill/>
          <a:extLst>
            <a:ext uri="{909E8E84-426E-40DD-AFC4-6F175D3DCCD1}">
              <a14:hiddenFill xmlns:a14="http://schemas.microsoft.com/office/drawing/2010/main">
                <a:solidFill>
                  <a:srgbClr val="FFFFFF"/>
                </a:solidFill>
              </a14:hiddenFill>
            </a:ext>
          </a:extLst>
        </p:spPr>
      </p:pic>
      <p:pic>
        <p:nvPicPr>
          <p:cNvPr id="13" name="Picture 2" descr="Dế Mèn Phiêu Lưu Ký chương mới nhất | SSTruyen">
            <a:extLst>
              <a:ext uri="{FF2B5EF4-FFF2-40B4-BE49-F238E27FC236}">
                <a16:creationId xmlns:a16="http://schemas.microsoft.com/office/drawing/2014/main" id="{A55264EA-D65E-6B43-A413-49C223926D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84" r="3" b="20296"/>
          <a:stretch/>
        </p:blipFill>
        <p:spPr bwMode="auto">
          <a:xfrm>
            <a:off x="2356224" y="660794"/>
            <a:ext cx="2968902" cy="2968902"/>
          </a:xfrm>
          <a:custGeom>
            <a:avLst/>
            <a:gdLst/>
            <a:ahLst/>
            <a:cxnLst/>
            <a:rect l="l" t="t" r="r" b="b"/>
            <a:pathLst>
              <a:path w="2257760" h="2257760">
                <a:moveTo>
                  <a:pt x="1128880" y="0"/>
                </a:moveTo>
                <a:cubicBezTo>
                  <a:pt x="1752343" y="0"/>
                  <a:pt x="2257760" y="505417"/>
                  <a:pt x="2257760" y="1128880"/>
                </a:cubicBezTo>
                <a:cubicBezTo>
                  <a:pt x="2257760" y="1752343"/>
                  <a:pt x="1752343" y="2257760"/>
                  <a:pt x="1128880" y="2257760"/>
                </a:cubicBezTo>
                <a:cubicBezTo>
                  <a:pt x="505417" y="2257760"/>
                  <a:pt x="0" y="1752343"/>
                  <a:pt x="0" y="1128880"/>
                </a:cubicBezTo>
                <a:cubicBezTo>
                  <a:pt x="0" y="505417"/>
                  <a:pt x="505417" y="0"/>
                  <a:pt x="1128880" y="0"/>
                </a:cubicBezTo>
                <a:close/>
              </a:path>
            </a:pathLst>
          </a:custGeom>
          <a:noFill/>
          <a:extLst>
            <a:ext uri="{909E8E84-426E-40DD-AFC4-6F175D3DCCD1}">
              <a14:hiddenFill xmlns:a14="http://schemas.microsoft.com/office/drawing/2010/main">
                <a:solidFill>
                  <a:srgbClr val="FFFFFF"/>
                </a:solidFill>
              </a14:hiddenFill>
            </a:ext>
          </a:extLst>
        </p:spPr>
      </p:pic>
      <p:sp>
        <p:nvSpPr>
          <p:cNvPr id="1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9443" y="748543"/>
            <a:ext cx="171514" cy="171515"/>
          </a:xfrm>
          <a:custGeom>
            <a:avLst/>
            <a:gdLst>
              <a:gd name="connsiteX0" fmla="*/ 159873 w 171514"/>
              <a:gd name="connsiteY0" fmla="*/ 74116 h 171515"/>
              <a:gd name="connsiteX1" fmla="*/ 97398 w 171514"/>
              <a:gd name="connsiteY1" fmla="*/ 74116 h 171515"/>
              <a:gd name="connsiteX2" fmla="*/ 97398 w 171514"/>
              <a:gd name="connsiteY2" fmla="*/ 11641 h 171515"/>
              <a:gd name="connsiteX3" fmla="*/ 85757 w 171514"/>
              <a:gd name="connsiteY3" fmla="*/ 0 h 171515"/>
              <a:gd name="connsiteX4" fmla="*/ 74116 w 171514"/>
              <a:gd name="connsiteY4" fmla="*/ 11641 h 171515"/>
              <a:gd name="connsiteX5" fmla="*/ 74116 w 171514"/>
              <a:gd name="connsiteY5" fmla="*/ 74116 h 171515"/>
              <a:gd name="connsiteX6" fmla="*/ 11641 w 171514"/>
              <a:gd name="connsiteY6" fmla="*/ 74116 h 171515"/>
              <a:gd name="connsiteX7" fmla="*/ 0 w 171514"/>
              <a:gd name="connsiteY7" fmla="*/ 85758 h 171515"/>
              <a:gd name="connsiteX8" fmla="*/ 11641 w 171514"/>
              <a:gd name="connsiteY8" fmla="*/ 97399 h 171515"/>
              <a:gd name="connsiteX9" fmla="*/ 74116 w 171514"/>
              <a:gd name="connsiteY9" fmla="*/ 97399 h 171515"/>
              <a:gd name="connsiteX10" fmla="*/ 74116 w 171514"/>
              <a:gd name="connsiteY10" fmla="*/ 159874 h 171515"/>
              <a:gd name="connsiteX11" fmla="*/ 85757 w 171514"/>
              <a:gd name="connsiteY11" fmla="*/ 171515 h 171515"/>
              <a:gd name="connsiteX12" fmla="*/ 97398 w 171514"/>
              <a:gd name="connsiteY12" fmla="*/ 159874 h 171515"/>
              <a:gd name="connsiteX13" fmla="*/ 97398 w 171514"/>
              <a:gd name="connsiteY13" fmla="*/ 97399 h 171515"/>
              <a:gd name="connsiteX14" fmla="*/ 159873 w 171514"/>
              <a:gd name="connsiteY14" fmla="*/ 97399 h 171515"/>
              <a:gd name="connsiteX15" fmla="*/ 171514 w 171514"/>
              <a:gd name="connsiteY15" fmla="*/ 85758 h 171515"/>
              <a:gd name="connsiteX16" fmla="*/ 159873 w 171514"/>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4" h="171515">
                <a:moveTo>
                  <a:pt x="159873" y="74116"/>
                </a:moveTo>
                <a:lnTo>
                  <a:pt x="97398" y="74116"/>
                </a:lnTo>
                <a:lnTo>
                  <a:pt x="97398" y="11641"/>
                </a:lnTo>
                <a:cubicBezTo>
                  <a:pt x="97398" y="5212"/>
                  <a:pt x="92186" y="0"/>
                  <a:pt x="85757"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7" y="171515"/>
                </a:cubicBezTo>
                <a:cubicBezTo>
                  <a:pt x="92186" y="171515"/>
                  <a:pt x="97398" y="166303"/>
                  <a:pt x="97398" y="159874"/>
                </a:cubicBezTo>
                <a:lnTo>
                  <a:pt x="97398" y="97399"/>
                </a:lnTo>
                <a:lnTo>
                  <a:pt x="159873" y="97399"/>
                </a:lnTo>
                <a:cubicBezTo>
                  <a:pt x="166302" y="97399"/>
                  <a:pt x="171514" y="92187"/>
                  <a:pt x="171514" y="85758"/>
                </a:cubicBezTo>
                <a:cubicBezTo>
                  <a:pt x="171514" y="79328"/>
                  <a:pt x="166302" y="74116"/>
                  <a:pt x="159873" y="74116"/>
                </a:cubicBezTo>
                <a:close/>
              </a:path>
            </a:pathLst>
          </a:custGeom>
          <a:solidFill>
            <a:schemeClr val="accent2"/>
          </a:solidFill>
          <a:ln w="776" cap="flat">
            <a:noFill/>
            <a:prstDash val="solid"/>
            <a:miter/>
          </a:ln>
        </p:spPr>
        <p:txBody>
          <a:bodyPr rtlCol="0" anchor="ctr"/>
          <a:lstStyle/>
          <a:p>
            <a:endParaRPr lang="en-US"/>
          </a:p>
        </p:txBody>
      </p:sp>
      <p:sp>
        <p:nvSpPr>
          <p:cNvPr id="3" name="Rectangle 2">
            <a:extLst>
              <a:ext uri="{FF2B5EF4-FFF2-40B4-BE49-F238E27FC236}">
                <a16:creationId xmlns:a16="http://schemas.microsoft.com/office/drawing/2014/main" id="{0C1153D0-0676-8247-AD9D-538D638F473B}"/>
              </a:ext>
            </a:extLst>
          </p:cNvPr>
          <p:cNvSpPr/>
          <p:nvPr/>
        </p:nvSpPr>
        <p:spPr>
          <a:xfrm>
            <a:off x="5359041" y="590524"/>
            <a:ext cx="6286112" cy="5917853"/>
          </a:xfrm>
          <a:prstGeom prst="rect">
            <a:avLst/>
          </a:prstGeom>
        </p:spPr>
        <p:txBody>
          <a:bodyPr vert="horz" lIns="91440" tIns="45720" rIns="91440" bIns="45720" rtlCol="0" anchor="t">
            <a:noAutofit/>
          </a:bodyPr>
          <a:lstStyle/>
          <a:p>
            <a:pPr indent="-228600" algn="just">
              <a:lnSpc>
                <a:spcPct val="125000"/>
              </a:lnSpc>
              <a:spcAft>
                <a:spcPts val="600"/>
              </a:spcAft>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r>
              <a:rPr lang="en-US" sz="3200" b="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Bài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học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đường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đời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đầu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tiên</a:t>
            </a:r>
            <a:r>
              <a:rPr lang="en-US" sz="3200" b="1" i="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soạn</a:t>
            </a:r>
            <a:r>
              <a:rPr lang="en-US" sz="3200" dirty="0">
                <a:latin typeface="Times New Roman" panose="02020603050405020304" pitchFamily="18" charset="0"/>
                <a:cs typeface="Times New Roman" panose="02020603050405020304" pitchFamily="18" charset="0"/>
              </a:rPr>
              <a:t> SGK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I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Mèn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phiêu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lưu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kí</a:t>
            </a:r>
            <a:r>
              <a:rPr lang="en-US" sz="3200" dirty="0">
                <a:latin typeface="Times New Roman" panose="02020603050405020304" pitchFamily="18" charset="0"/>
                <a:cs typeface="Times New Roman" panose="02020603050405020304" pitchFamily="18" charset="0"/>
              </a:rPr>
              <a:t> (1941) -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a:t>
            </a:r>
            <a:r>
              <a:rPr lang="en-US" sz="3200" dirty="0">
                <a:latin typeface="Times New Roman" panose="02020603050405020304" pitchFamily="18" charset="0"/>
                <a:cs typeface="Times New Roman" panose="02020603050405020304" pitchFamily="18" charset="0"/>
              </a:rPr>
              <a:t>. </a:t>
            </a:r>
          </a:p>
          <a:p>
            <a:pPr indent="-228600" algn="just">
              <a:lnSpc>
                <a:spcPct val="125000"/>
              </a:lnSpc>
              <a:spcAft>
                <a:spcPts val="600"/>
              </a:spcAft>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10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Mèn</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p>
        </p:txBody>
      </p:sp>
      <p:sp>
        <p:nvSpPr>
          <p:cNvPr id="2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2074" y="421171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cxnSp>
        <p:nvCxnSpPr>
          <p:cNvPr id="27" name="Straight Connector 26">
            <a:extLst>
              <a:ext uri="{FF2B5EF4-FFF2-40B4-BE49-F238E27FC236}">
                <a16:creationId xmlns:a16="http://schemas.microsoft.com/office/drawing/2014/main"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1CB6B4E-F3B9-034B-97E6-57783EC7ED5E}"/>
              </a:ext>
            </a:extLst>
          </p:cNvPr>
          <p:cNvSpPr/>
          <p:nvPr/>
        </p:nvSpPr>
        <p:spPr>
          <a:xfrm>
            <a:off x="3233737" y="-1826705"/>
            <a:ext cx="6096000" cy="646331"/>
          </a:xfrm>
          <a:prstGeom prst="rect">
            <a:avLst/>
          </a:prstGeom>
          <a:solidFill>
            <a:schemeClr val="bg1"/>
          </a:solidFill>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
        <p:nvSpPr>
          <p:cNvPr id="2" name="TextBox 1">
            <a:extLst>
              <a:ext uri="{FF2B5EF4-FFF2-40B4-BE49-F238E27FC236}">
                <a16:creationId xmlns:a16="http://schemas.microsoft.com/office/drawing/2014/main" id="{1C87004D-C416-440A-8D75-709C1681DD6D}"/>
              </a:ext>
            </a:extLst>
          </p:cNvPr>
          <p:cNvSpPr txBox="1"/>
          <p:nvPr/>
        </p:nvSpPr>
        <p:spPr>
          <a:xfrm>
            <a:off x="5271246" y="151761"/>
            <a:ext cx="3684494" cy="584775"/>
          </a:xfrm>
          <a:prstGeom prst="rect">
            <a:avLst/>
          </a:prstGeom>
          <a:noFill/>
        </p:spPr>
        <p:txBody>
          <a:bodyPr wrap="square" rtlCol="0">
            <a:spAutoFit/>
          </a:bodyPr>
          <a:lstStyle/>
          <a:p>
            <a:r>
              <a:rPr lang="vi-VN" sz="3200" b="1">
                <a:solidFill>
                  <a:srgbClr val="FF0000"/>
                </a:solidFill>
                <a:latin typeface="+mj-lt"/>
              </a:rPr>
              <a:t>* Tác phẩm</a:t>
            </a:r>
            <a:endParaRPr lang="en-US" sz="3200" b="1" dirty="0">
              <a:solidFill>
                <a:srgbClr val="FF0000"/>
              </a:solidFill>
              <a:latin typeface="+mj-lt"/>
            </a:endParaRPr>
          </a:p>
        </p:txBody>
      </p:sp>
    </p:spTree>
    <p:extLst>
      <p:ext uri="{BB962C8B-B14F-4D97-AF65-F5344CB8AC3E}">
        <p14:creationId xmlns:p14="http://schemas.microsoft.com/office/powerpoint/2010/main" val="232335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TotalTime>
  <Words>2044</Words>
  <Application>Microsoft Office PowerPoint</Application>
  <PresentationFormat>Widescreen</PresentationFormat>
  <Paragraphs>210</Paragraphs>
  <Slides>36</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微软雅黑</vt:lpstr>
      <vt:lpstr>Arial</vt:lpstr>
      <vt:lpstr>ArialMT</vt:lpstr>
      <vt:lpstr>Calibri</vt:lpstr>
      <vt:lpstr>Calibri Light</vt:lpstr>
      <vt:lpstr>等线</vt:lpstr>
      <vt:lpstr>等线 Light</vt:lpstr>
      <vt:lpstr>Times New Roman</vt:lpstr>
      <vt:lpstr>VNI Times</vt:lpstr>
      <vt:lpstr>Wingdings</vt:lpstr>
      <vt:lpstr>字魂36号-正文宋楷</vt:lpstr>
      <vt:lpstr>Office Theme</vt:lpstr>
      <vt:lpstr>      NGỮ VĂN 6  Cô: Trần Giang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CÁCH ĐỌC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HP</cp:lastModifiedBy>
  <cp:revision>43</cp:revision>
  <dcterms:created xsi:type="dcterms:W3CDTF">2021-11-16T16:04:06Z</dcterms:created>
  <dcterms:modified xsi:type="dcterms:W3CDTF">2024-06-15T02:22:28Z</dcterms:modified>
</cp:coreProperties>
</file>