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18827" r:id="rId2"/>
    <p:sldId id="18829" r:id="rId3"/>
    <p:sldId id="18830" r:id="rId4"/>
    <p:sldId id="18831" r:id="rId5"/>
    <p:sldId id="307" r:id="rId6"/>
    <p:sldId id="18832" r:id="rId7"/>
    <p:sldId id="18833" r:id="rId8"/>
    <p:sldId id="265" r:id="rId9"/>
    <p:sldId id="257" r:id="rId10"/>
    <p:sldId id="258" r:id="rId11"/>
    <p:sldId id="259" r:id="rId12"/>
    <p:sldId id="260" r:id="rId13"/>
    <p:sldId id="262" r:id="rId14"/>
    <p:sldId id="263" r:id="rId15"/>
    <p:sldId id="18802" r:id="rId16"/>
    <p:sldId id="264" r:id="rId17"/>
    <p:sldId id="275" r:id="rId18"/>
    <p:sldId id="267" r:id="rId19"/>
    <p:sldId id="317" r:id="rId20"/>
    <p:sldId id="18796" r:id="rId21"/>
    <p:sldId id="302" r:id="rId22"/>
    <p:sldId id="303" r:id="rId23"/>
    <p:sldId id="304" r:id="rId24"/>
    <p:sldId id="305" r:id="rId25"/>
    <p:sldId id="306" r:id="rId26"/>
    <p:sldId id="18795" r:id="rId27"/>
    <p:sldId id="18798" r:id="rId28"/>
    <p:sldId id="459" r:id="rId29"/>
    <p:sldId id="18803" r:id="rId30"/>
    <p:sldId id="18782" r:id="rId31"/>
    <p:sldId id="18805" r:id="rId32"/>
    <p:sldId id="18807" r:id="rId33"/>
    <p:sldId id="18806" r:id="rId34"/>
    <p:sldId id="18804" r:id="rId35"/>
    <p:sldId id="18808" r:id="rId36"/>
    <p:sldId id="18800" r:id="rId37"/>
    <p:sldId id="18810" r:id="rId38"/>
    <p:sldId id="18811" r:id="rId39"/>
    <p:sldId id="285" r:id="rId40"/>
    <p:sldId id="18828" r:id="rId41"/>
  </p:sldIdLst>
  <p:sldSz cx="12192000" cy="6858000"/>
  <p:notesSz cx="6858000" cy="9144000"/>
  <p:custDataLst>
    <p:tags r:id="rId43"/>
  </p:custData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p:restoredTop sz="95808"/>
  </p:normalViewPr>
  <p:slideViewPr>
    <p:cSldViewPr snapToGrid="0" snapToObjects="1">
      <p:cViewPr varScale="1">
        <p:scale>
          <a:sx n="105" d="100"/>
          <a:sy n="105" d="100"/>
        </p:scale>
        <p:origin x="11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10:05:18.355"/>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08/10/2023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Link bài hát, các thầy cô có thể tải xuống nếu video không chạy: </a:t>
            </a:r>
            <a:r>
              <a:rPr lang="en-US" dirty="0"/>
              <a:t>https://</a:t>
            </a:r>
            <a:r>
              <a:rPr lang="en-US" dirty="0" err="1"/>
              <a:t>www.youtube.com</a:t>
            </a:r>
            <a:r>
              <a:rPr lang="en-US" dirty="0"/>
              <a:t>/</a:t>
            </a:r>
            <a:r>
              <a:rPr lang="en-US" dirty="0" err="1"/>
              <a:t>watch?v</a:t>
            </a:r>
            <a:r>
              <a:rPr lang="en-US" dirty="0"/>
              <a:t>=FUo3SvuD1Wc</a:t>
            </a:r>
            <a:endParaRPr lang="en-VN" dirty="0"/>
          </a:p>
        </p:txBody>
      </p:sp>
      <p:sp>
        <p:nvSpPr>
          <p:cNvPr id="4" name="Slide Number Placeholder 3"/>
          <p:cNvSpPr>
            <a:spLocks noGrp="1"/>
          </p:cNvSpPr>
          <p:nvPr>
            <p:ph type="sldNum" sz="quarter" idx="5"/>
          </p:nvPr>
        </p:nvSpPr>
        <p:spPr/>
        <p:txBody>
          <a:bodyPr/>
          <a:lstStyle/>
          <a:p>
            <a:fld id="{C363E212-88AD-FA4F-879F-3E9BE92D7B90}" type="slidenum">
              <a:rPr lang="en-VN" smtClean="0"/>
              <a:t>11</a:t>
            </a:fld>
            <a:endParaRPr lang="en-VN"/>
          </a:p>
        </p:txBody>
      </p:sp>
    </p:spTree>
    <p:extLst>
      <p:ext uri="{BB962C8B-B14F-4D97-AF65-F5344CB8AC3E}">
        <p14:creationId xmlns:p14="http://schemas.microsoft.com/office/powerpoint/2010/main" val="141620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17</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20</a:t>
            </a:fld>
            <a:endParaRPr lang="zh-CN" altLang="en-US"/>
          </a:p>
        </p:txBody>
      </p:sp>
    </p:spTree>
    <p:extLst>
      <p:ext uri="{BB962C8B-B14F-4D97-AF65-F5344CB8AC3E}">
        <p14:creationId xmlns:p14="http://schemas.microsoft.com/office/powerpoint/2010/main" val="352098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val="214412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39</a:t>
            </a:fld>
            <a:endParaRPr lang="zh-CN" altLang="en-US"/>
          </a:p>
        </p:txBody>
      </p:sp>
    </p:spTree>
    <p:extLst>
      <p:ext uri="{BB962C8B-B14F-4D97-AF65-F5344CB8AC3E}">
        <p14:creationId xmlns:p14="http://schemas.microsoft.com/office/powerpoint/2010/main" val="76844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t>40</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10,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10,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August 10,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August 10,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72429"/>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10,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10,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598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August 10,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August 10,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August 10,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August 10,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August 10,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August 10,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August 10,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1"/>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8"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72" r:id="rId13"/>
    <p:sldLayoutId id="2147483674" r:id="rId14"/>
    <p:sldLayoutId id="2147483675" r:id="rId15"/>
    <p:sldLayoutId id="2147483677" r:id="rId16"/>
    <p:sldLayoutId id="2147483676" r:id="rId17"/>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jpe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jpe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18" Type="http://schemas.openxmlformats.org/officeDocument/2006/relationships/image" Target="../media/image16.png"/><Relationship Id="rId3" Type="http://schemas.openxmlformats.org/officeDocument/2006/relationships/slideLayout" Target="../slideLayouts/slideLayout1.xml"/><Relationship Id="rId21" Type="http://schemas.openxmlformats.org/officeDocument/2006/relationships/slide" Target="slide5.xml"/><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5.wdp"/><Relationship Id="rId25"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slide" Target="slide4.xml"/><Relationship Id="rId1" Type="http://schemas.microsoft.com/office/2007/relationships/media" Target="../media/media2.mp3"/><Relationship Id="rId6" Type="http://schemas.openxmlformats.org/officeDocument/2006/relationships/image" Target="../media/image8.png"/><Relationship Id="rId11" Type="http://schemas.microsoft.com/office/2007/relationships/hdphoto" Target="../media/hdphoto3.wdp"/><Relationship Id="rId24" Type="http://schemas.openxmlformats.org/officeDocument/2006/relationships/slide" Target="slide8.xml"/><Relationship Id="rId5" Type="http://schemas.microsoft.com/office/2007/relationships/hdphoto" Target="../media/hdphoto1.wdp"/><Relationship Id="rId15" Type="http://schemas.openxmlformats.org/officeDocument/2006/relationships/image" Target="../media/image14.png"/><Relationship Id="rId23" Type="http://schemas.openxmlformats.org/officeDocument/2006/relationships/slide" Target="slide7.xml"/><Relationship Id="rId10" Type="http://schemas.openxmlformats.org/officeDocument/2006/relationships/image" Target="../media/image11.png"/><Relationship Id="rId19"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27451" y="1213009"/>
            <a:ext cx="8137099" cy="2708434"/>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85: ĐỌC HIỂU VĂN BẢN</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ĐÊM NAY BÁC KHÔNG NGỦ- MINH HUỆ</a:t>
            </a: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3301545"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Trần</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Giang</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5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29CDC47-66DA-CF49-9D3D-22E38A488713}"/>
              </a:ext>
            </a:extLst>
          </p:cNvPr>
          <p:cNvSpPr>
            <a:spLocks noGrp="1"/>
          </p:cNvSpPr>
          <p:nvPr>
            <p:ph type="title"/>
          </p:nvPr>
        </p:nvSpPr>
        <p:spPr>
          <a:xfrm>
            <a:off x="184936" y="116441"/>
            <a:ext cx="5229392" cy="1216024"/>
          </a:xfrm>
        </p:spPr>
        <p:txBody>
          <a:bodyPr>
            <a:normAutofit/>
          </a:bodyPr>
          <a:lstStyle/>
          <a:p>
            <a:r>
              <a:rPr lang="en-US" b="1" dirty="0">
                <a:latin typeface="Times New Roman" panose="02020603050405020304" pitchFamily="18" charset="0"/>
                <a:cs typeface="Times New Roman" panose="02020603050405020304" pitchFamily="18" charset="0"/>
              </a:rPr>
              <a:t>Y</a:t>
            </a:r>
            <a:r>
              <a:rPr lang="en-VN" b="1" dirty="0">
                <a:latin typeface="Times New Roman" panose="02020603050405020304" pitchFamily="18" charset="0"/>
                <a:cs typeface="Times New Roman" panose="02020603050405020304" pitchFamily="18" charset="0"/>
              </a:rPr>
              <a:t>êu cầu cần đạt</a:t>
            </a:r>
          </a:p>
        </p:txBody>
      </p:sp>
      <p:pic>
        <p:nvPicPr>
          <p:cNvPr id="2050" name="Picture 2" descr="white cup with saucer near bok">
            <a:extLst>
              <a:ext uri="{FF2B5EF4-FFF2-40B4-BE49-F238E27FC236}">
                <a16:creationId xmlns:a16="http://schemas.microsoft.com/office/drawing/2014/main" id="{C229CAF3-F673-7944-BF01-80DA16862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53" r="7404"/>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6" name="Straight Connector 5">
            <a:extLst>
              <a:ext uri="{FF2B5EF4-FFF2-40B4-BE49-F238E27FC236}">
                <a16:creationId xmlns:a16="http://schemas.microsoft.com/office/drawing/2014/main" id="{CB05E96F-7D41-B24C-9711-A217CBB9A091}"/>
              </a:ext>
            </a:extLst>
          </p:cNvPr>
          <p:cNvSpPr/>
          <p:nvPr/>
        </p:nvSpPr>
        <p:spPr>
          <a:xfrm>
            <a:off x="359596" y="1192422"/>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BA1016F5-B404-FD43-BE3C-4EE25BC27B1D}"/>
              </a:ext>
            </a:extLst>
          </p:cNvPr>
          <p:cNvSpPr/>
          <p:nvPr/>
        </p:nvSpPr>
        <p:spPr>
          <a:xfrm>
            <a:off x="371171" y="1192422"/>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được những đặc điểm hình thức (vần, nhịp, biện pháp tu từ, yếu tố tự sự và miêu tả), nội dung (đề tài, chủ đề, ý nghĩa) của bài thơ có sử dụng yếu tố tự sự và miêu tả.</a:t>
            </a:r>
            <a:endParaRPr lang="en-US" sz="2000" kern="1200" dirty="0">
              <a:latin typeface="Times New Roman" panose="02020603050405020304" pitchFamily="18" charset="0"/>
              <a:cs typeface="Times New Roman" panose="02020603050405020304" pitchFamily="18" charset="0"/>
            </a:endParaRPr>
          </a:p>
        </p:txBody>
      </p:sp>
      <p:sp>
        <p:nvSpPr>
          <p:cNvPr id="8" name="Straight Connector 7">
            <a:extLst>
              <a:ext uri="{FF2B5EF4-FFF2-40B4-BE49-F238E27FC236}">
                <a16:creationId xmlns:a16="http://schemas.microsoft.com/office/drawing/2014/main" id="{56251358-A3D1-4344-AC9A-5AD43CE109F3}"/>
              </a:ext>
            </a:extLst>
          </p:cNvPr>
          <p:cNvSpPr/>
          <p:nvPr/>
        </p:nvSpPr>
        <p:spPr>
          <a:xfrm>
            <a:off x="359596" y="2499871"/>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57241D11-270E-A848-9B0B-35A7A114EF33}"/>
              </a:ext>
            </a:extLst>
          </p:cNvPr>
          <p:cNvSpPr/>
          <p:nvPr/>
        </p:nvSpPr>
        <p:spPr>
          <a:xfrm>
            <a:off x="359596" y="2499871"/>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Nhận biết và chỉ ra được tác dụng của biện pháp tu từ hoán dụ.</a:t>
            </a:r>
            <a:endParaRPr lang="en-US" sz="2000" kern="1200" dirty="0">
              <a:latin typeface="Times New Roman" panose="02020603050405020304" pitchFamily="18" charset="0"/>
              <a:cs typeface="Times New Roman" panose="02020603050405020304" pitchFamily="18" charset="0"/>
            </a:endParaRPr>
          </a:p>
        </p:txBody>
      </p:sp>
      <p:sp>
        <p:nvSpPr>
          <p:cNvPr id="14" name="Straight Connector 13">
            <a:extLst>
              <a:ext uri="{FF2B5EF4-FFF2-40B4-BE49-F238E27FC236}">
                <a16:creationId xmlns:a16="http://schemas.microsoft.com/office/drawing/2014/main" id="{8973481C-1548-EF44-AA1A-DB8B60783DD3}"/>
              </a:ext>
            </a:extLst>
          </p:cNvPr>
          <p:cNvSpPr/>
          <p:nvPr/>
        </p:nvSpPr>
        <p:spPr>
          <a:xfrm>
            <a:off x="359596" y="3516764"/>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Freeform 14">
            <a:extLst>
              <a:ext uri="{FF2B5EF4-FFF2-40B4-BE49-F238E27FC236}">
                <a16:creationId xmlns:a16="http://schemas.microsoft.com/office/drawing/2014/main" id="{BC1C9849-CB79-B04A-AEB8-F2B2206D537D}"/>
              </a:ext>
            </a:extLst>
          </p:cNvPr>
          <p:cNvSpPr/>
          <p:nvPr/>
        </p:nvSpPr>
        <p:spPr>
          <a:xfrm>
            <a:off x="359596" y="3516764"/>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Viết được đoạn văn ghi lại cảm nghĩ về một bài thơ có yếu tố tự sự, miêu tả.</a:t>
            </a:r>
            <a:endParaRPr lang="en-US" sz="2000" kern="1200" dirty="0">
              <a:latin typeface="Times New Roman" panose="02020603050405020304" pitchFamily="18" charset="0"/>
              <a:cs typeface="Times New Roman" panose="02020603050405020304" pitchFamily="18" charset="0"/>
            </a:endParaRPr>
          </a:p>
        </p:txBody>
      </p:sp>
      <p:sp>
        <p:nvSpPr>
          <p:cNvPr id="16" name="Straight Connector 15">
            <a:extLst>
              <a:ext uri="{FF2B5EF4-FFF2-40B4-BE49-F238E27FC236}">
                <a16:creationId xmlns:a16="http://schemas.microsoft.com/office/drawing/2014/main" id="{AE6577E2-4AEC-3349-9883-5CAB3AAFBB6D}"/>
              </a:ext>
            </a:extLst>
          </p:cNvPr>
          <p:cNvSpPr/>
          <p:nvPr/>
        </p:nvSpPr>
        <p:spPr>
          <a:xfrm>
            <a:off x="359596" y="4533657"/>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F6385F58-F969-BB4A-AE35-47A5E3942D89}"/>
              </a:ext>
            </a:extLst>
          </p:cNvPr>
          <p:cNvSpPr/>
          <p:nvPr/>
        </p:nvSpPr>
        <p:spPr>
          <a:xfrm>
            <a:off x="359596" y="4533657"/>
            <a:ext cx="5054732"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Bước đầu biết trình bày ý kiến về một vấn đề.</a:t>
            </a:r>
            <a:endParaRPr lang="en-US" sz="2000" kern="1200" dirty="0">
              <a:latin typeface="Times New Roman" panose="02020603050405020304" pitchFamily="18" charset="0"/>
              <a:cs typeface="Times New Roman" panose="02020603050405020304" pitchFamily="18" charset="0"/>
            </a:endParaRPr>
          </a:p>
        </p:txBody>
      </p:sp>
      <p:sp>
        <p:nvSpPr>
          <p:cNvPr id="18" name="Straight Connector 17">
            <a:extLst>
              <a:ext uri="{FF2B5EF4-FFF2-40B4-BE49-F238E27FC236}">
                <a16:creationId xmlns:a16="http://schemas.microsoft.com/office/drawing/2014/main" id="{F5C5C8A0-B488-3144-8D5B-20105B74229E}"/>
              </a:ext>
            </a:extLst>
          </p:cNvPr>
          <p:cNvSpPr/>
          <p:nvPr/>
        </p:nvSpPr>
        <p:spPr>
          <a:xfrm>
            <a:off x="359596" y="5550550"/>
            <a:ext cx="4869951"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9" name="Freeform 18">
            <a:extLst>
              <a:ext uri="{FF2B5EF4-FFF2-40B4-BE49-F238E27FC236}">
                <a16:creationId xmlns:a16="http://schemas.microsoft.com/office/drawing/2014/main" id="{CE8F7862-F86E-3142-9991-06378E99803C}"/>
              </a:ext>
            </a:extLst>
          </p:cNvPr>
          <p:cNvSpPr/>
          <p:nvPr/>
        </p:nvSpPr>
        <p:spPr>
          <a:xfrm>
            <a:off x="359596" y="5550550"/>
            <a:ext cx="4869951" cy="1016893"/>
          </a:xfrm>
          <a:custGeom>
            <a:avLst/>
            <a:gdLst>
              <a:gd name="connsiteX0" fmla="*/ 0 w 4869951"/>
              <a:gd name="connsiteY0" fmla="*/ 0 h 1016893"/>
              <a:gd name="connsiteX1" fmla="*/ 4869951 w 4869951"/>
              <a:gd name="connsiteY1" fmla="*/ 0 h 1016893"/>
              <a:gd name="connsiteX2" fmla="*/ 4869951 w 4869951"/>
              <a:gd name="connsiteY2" fmla="*/ 1016893 h 1016893"/>
              <a:gd name="connsiteX3" fmla="*/ 0 w 4869951"/>
              <a:gd name="connsiteY3" fmla="*/ 1016893 h 1016893"/>
              <a:gd name="connsiteX4" fmla="*/ 0 w 4869951"/>
              <a:gd name="connsiteY4" fmla="*/ 0 h 101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51" h="1016893">
                <a:moveTo>
                  <a:pt x="0" y="0"/>
                </a:moveTo>
                <a:lnTo>
                  <a:pt x="4869951" y="0"/>
                </a:lnTo>
                <a:lnTo>
                  <a:pt x="4869951" y="1016893"/>
                </a:lnTo>
                <a:lnTo>
                  <a:pt x="0" y="1016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vi-VN" sz="2000" kern="1200" baseline="0" dirty="0">
                <a:latin typeface="Times New Roman" panose="02020603050405020304" pitchFamily="18" charset="0"/>
                <a:cs typeface="Times New Roman" panose="02020603050405020304" pitchFamily="18" charset="0"/>
              </a:rPr>
              <a:t>• Biết xúc động trước những việc làm và tình cảm cao đẹp; trân trọng những suy nghĩ, hành động dũng cảm; yêu quý bản thân và tự tin vào những giá trị của bản thân</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18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 HỒ MỘT TÌNH YÊU BAO LA - MINH QUÂN 2017.mp4" descr="BÁC HỒ MỘT TÌNH YÊU BAO LA - MINH QUÂN 2017.mp4">
            <a:hlinkClick r:id="" action="ppaction://media"/>
            <a:extLst>
              <a:ext uri="{FF2B5EF4-FFF2-40B4-BE49-F238E27FC236}">
                <a16:creationId xmlns:a16="http://schemas.microsoft.com/office/drawing/2014/main" id="{7437722A-6966-0B41-B99F-CF3F1C9206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77"/>
            <a:ext cx="12192000" cy="6852646"/>
          </a:xfrm>
          <a:prstGeom prst="rect">
            <a:avLst/>
          </a:prstGeom>
        </p:spPr>
      </p:pic>
    </p:spTree>
    <p:extLst>
      <p:ext uri="{BB962C8B-B14F-4D97-AF65-F5344CB8AC3E}">
        <p14:creationId xmlns:p14="http://schemas.microsoft.com/office/powerpoint/2010/main" val="2744181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99+] Hình ảnh Bác Hồ đẹp sống mãi trong lòng dân tộc">
            <a:extLst>
              <a:ext uri="{FF2B5EF4-FFF2-40B4-BE49-F238E27FC236}">
                <a16:creationId xmlns:a16="http://schemas.microsoft.com/office/drawing/2014/main" id="{39CEDAA4-946A-9C4F-88F1-463A404E1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67" y="0"/>
            <a:ext cx="5253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38F871-CCBB-BC40-8ED6-237DFA8448A8}"/>
              </a:ext>
            </a:extLst>
          </p:cNvPr>
          <p:cNvSpPr/>
          <p:nvPr/>
        </p:nvSpPr>
        <p:spPr>
          <a:xfrm>
            <a:off x="6357101" y="1706605"/>
            <a:ext cx="4447256" cy="3444789"/>
          </a:xfrm>
          <a:prstGeom prst="rect">
            <a:avLst/>
          </a:prstGeom>
        </p:spPr>
        <p:txBody>
          <a:bodyPr wrap="square">
            <a:spAutoFit/>
          </a:bodyPr>
          <a:lstStyle/>
          <a:p>
            <a:pPr indent="342900"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Ngoài bài hát trên, em còn biết những bài hát, bài thơ nào viết về Bác Hồ? Hãy chia sẻ với cả lớp những bài hát và bài thơ mà em biết.</a:t>
            </a:r>
            <a:endParaRPr lang="en-VN" sz="3200" b="1"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74351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D705D9-7390-4F7B-9D62-039F3DCA3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ình ảnh màu hiếm về Chủ tịch Hồ Chí Minh (P3) - Giáo dục Việt Nam">
            <a:extLst>
              <a:ext uri="{FF2B5EF4-FFF2-40B4-BE49-F238E27FC236}">
                <a16:creationId xmlns:a16="http://schemas.microsoft.com/office/drawing/2014/main" id="{C9A89A69-EB5A-E545-98B5-D28CB2BA8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8"/>
          <a:stretch/>
        </p:blipFill>
        <p:spPr bwMode="auto">
          <a:xfrm>
            <a:off x="7590808" y="10"/>
            <a:ext cx="4601192" cy="6857990"/>
          </a:xfrm>
          <a:custGeom>
            <a:avLst/>
            <a:gdLst/>
            <a:ahLst/>
            <a:cxnLst/>
            <a:rect l="l" t="t" r="r" b="b"/>
            <a:pathLst>
              <a:path w="4601192" h="6858000">
                <a:moveTo>
                  <a:pt x="738252" y="0"/>
                </a:moveTo>
                <a:lnTo>
                  <a:pt x="4601192" y="0"/>
                </a:lnTo>
                <a:lnTo>
                  <a:pt x="4601192" y="6858000"/>
                </a:lnTo>
                <a:lnTo>
                  <a:pt x="26600" y="6858000"/>
                </a:lnTo>
                <a:cubicBezTo>
                  <a:pt x="26892" y="6848886"/>
                  <a:pt x="27183" y="6839772"/>
                  <a:pt x="27474" y="6830658"/>
                </a:cubicBezTo>
                <a:cubicBezTo>
                  <a:pt x="26407" y="6820509"/>
                  <a:pt x="23746" y="6812097"/>
                  <a:pt x="18997" y="6807120"/>
                </a:cubicBezTo>
                <a:cubicBezTo>
                  <a:pt x="17525" y="6790325"/>
                  <a:pt x="29162" y="6774261"/>
                  <a:pt x="7137" y="6760865"/>
                </a:cubicBezTo>
                <a:cubicBezTo>
                  <a:pt x="-18690" y="6741525"/>
                  <a:pt x="36582" y="6698874"/>
                  <a:pt x="1509" y="6697766"/>
                </a:cubicBezTo>
                <a:cubicBezTo>
                  <a:pt x="39664" y="6667189"/>
                  <a:pt x="16022" y="6652694"/>
                  <a:pt x="8215" y="6616463"/>
                </a:cubicBezTo>
                <a:cubicBezTo>
                  <a:pt x="-6748" y="6590470"/>
                  <a:pt x="28879" y="6504828"/>
                  <a:pt x="36391" y="6432223"/>
                </a:cubicBezTo>
                <a:cubicBezTo>
                  <a:pt x="48645" y="6390313"/>
                  <a:pt x="62897" y="6411448"/>
                  <a:pt x="63226" y="6361482"/>
                </a:cubicBezTo>
                <a:cubicBezTo>
                  <a:pt x="58956" y="6358292"/>
                  <a:pt x="79553" y="6313235"/>
                  <a:pt x="84789" y="6290409"/>
                </a:cubicBezTo>
                <a:cubicBezTo>
                  <a:pt x="90026" y="6267583"/>
                  <a:pt x="70411" y="6240753"/>
                  <a:pt x="94648" y="6224529"/>
                </a:cubicBezTo>
                <a:cubicBezTo>
                  <a:pt x="175790" y="6142756"/>
                  <a:pt x="124488" y="6086153"/>
                  <a:pt x="150795" y="6009109"/>
                </a:cubicBezTo>
                <a:cubicBezTo>
                  <a:pt x="170315" y="5931813"/>
                  <a:pt x="154171" y="5972490"/>
                  <a:pt x="162963" y="5933293"/>
                </a:cubicBezTo>
                <a:lnTo>
                  <a:pt x="160072" y="5876809"/>
                </a:lnTo>
                <a:lnTo>
                  <a:pt x="145227" y="5835476"/>
                </a:lnTo>
                <a:cubicBezTo>
                  <a:pt x="134911" y="5801040"/>
                  <a:pt x="143825" y="5789510"/>
                  <a:pt x="148142" y="5777976"/>
                </a:cubicBezTo>
                <a:cubicBezTo>
                  <a:pt x="148142" y="5777862"/>
                  <a:pt x="148143" y="5777748"/>
                  <a:pt x="148143" y="5777634"/>
                </a:cubicBezTo>
                <a:lnTo>
                  <a:pt x="140074" y="5767522"/>
                </a:lnTo>
                <a:cubicBezTo>
                  <a:pt x="132636" y="5758605"/>
                  <a:pt x="127887" y="5750074"/>
                  <a:pt x="135915" y="5738405"/>
                </a:cubicBezTo>
                <a:lnTo>
                  <a:pt x="136567" y="5737743"/>
                </a:lnTo>
                <a:lnTo>
                  <a:pt x="123490" y="5720450"/>
                </a:lnTo>
                <a:cubicBezTo>
                  <a:pt x="137298" y="5702285"/>
                  <a:pt x="135593" y="5690529"/>
                  <a:pt x="123832" y="5675478"/>
                </a:cubicBezTo>
                <a:cubicBezTo>
                  <a:pt x="121625" y="5666952"/>
                  <a:pt x="122504" y="5659387"/>
                  <a:pt x="124569" y="5652490"/>
                </a:cubicBezTo>
                <a:lnTo>
                  <a:pt x="127524" y="5645356"/>
                </a:lnTo>
                <a:lnTo>
                  <a:pt x="115687" y="5603540"/>
                </a:lnTo>
                <a:cubicBezTo>
                  <a:pt x="116187" y="5593593"/>
                  <a:pt x="116685" y="5583645"/>
                  <a:pt x="117185" y="5573698"/>
                </a:cubicBezTo>
                <a:lnTo>
                  <a:pt x="128187" y="5578724"/>
                </a:lnTo>
                <a:lnTo>
                  <a:pt x="132990" y="5580535"/>
                </a:lnTo>
                <a:lnTo>
                  <a:pt x="133470" y="5580018"/>
                </a:lnTo>
                <a:lnTo>
                  <a:pt x="132923" y="5578485"/>
                </a:lnTo>
                <a:lnTo>
                  <a:pt x="132746" y="5563711"/>
                </a:lnTo>
                <a:cubicBezTo>
                  <a:pt x="132951" y="5549489"/>
                  <a:pt x="135516" y="5507940"/>
                  <a:pt x="134153" y="5493153"/>
                </a:cubicBezTo>
                <a:lnTo>
                  <a:pt x="124566" y="5474991"/>
                </a:lnTo>
                <a:cubicBezTo>
                  <a:pt x="119073" y="5461062"/>
                  <a:pt x="126245" y="5443046"/>
                  <a:pt x="123118" y="5430764"/>
                </a:cubicBezTo>
                <a:lnTo>
                  <a:pt x="127731" y="5390706"/>
                </a:lnTo>
                <a:lnTo>
                  <a:pt x="122359" y="5329235"/>
                </a:lnTo>
                <a:cubicBezTo>
                  <a:pt x="102663" y="5299213"/>
                  <a:pt x="95991" y="5269553"/>
                  <a:pt x="85293" y="5241830"/>
                </a:cubicBezTo>
                <a:cubicBezTo>
                  <a:pt x="72658" y="5199576"/>
                  <a:pt x="114666" y="5223439"/>
                  <a:pt x="73923" y="5173808"/>
                </a:cubicBezTo>
                <a:cubicBezTo>
                  <a:pt x="85313" y="5166518"/>
                  <a:pt x="84547" y="5159670"/>
                  <a:pt x="76238" y="5148983"/>
                </a:cubicBezTo>
                <a:cubicBezTo>
                  <a:pt x="80247" y="5132464"/>
                  <a:pt x="94902" y="5092755"/>
                  <a:pt x="97978" y="5074694"/>
                </a:cubicBezTo>
                <a:cubicBezTo>
                  <a:pt x="110731" y="5059292"/>
                  <a:pt x="83944" y="5055678"/>
                  <a:pt x="94694" y="5040617"/>
                </a:cubicBezTo>
                <a:cubicBezTo>
                  <a:pt x="94802" y="5025081"/>
                  <a:pt x="78298" y="5051506"/>
                  <a:pt x="73697" y="5034877"/>
                </a:cubicBezTo>
                <a:cubicBezTo>
                  <a:pt x="71814" y="5019478"/>
                  <a:pt x="53847" y="5017763"/>
                  <a:pt x="60452" y="5009251"/>
                </a:cubicBezTo>
                <a:cubicBezTo>
                  <a:pt x="62654" y="5006415"/>
                  <a:pt x="67586" y="5002823"/>
                  <a:pt x="76752" y="4997718"/>
                </a:cubicBezTo>
                <a:cubicBezTo>
                  <a:pt x="63037" y="4977564"/>
                  <a:pt x="80093" y="4971299"/>
                  <a:pt x="83605" y="4941112"/>
                </a:cubicBezTo>
                <a:cubicBezTo>
                  <a:pt x="71413" y="4930089"/>
                  <a:pt x="74481" y="4919724"/>
                  <a:pt x="82334" y="4909026"/>
                </a:cubicBezTo>
                <a:cubicBezTo>
                  <a:pt x="74598" y="4880945"/>
                  <a:pt x="84463" y="4853361"/>
                  <a:pt x="84533" y="4820775"/>
                </a:cubicBezTo>
                <a:cubicBezTo>
                  <a:pt x="66992" y="4787591"/>
                  <a:pt x="91097" y="4766727"/>
                  <a:pt x="91061" y="4731916"/>
                </a:cubicBezTo>
                <a:cubicBezTo>
                  <a:pt x="97317" y="4695770"/>
                  <a:pt x="116230" y="4627327"/>
                  <a:pt x="122071" y="4603897"/>
                </a:cubicBezTo>
                <a:cubicBezTo>
                  <a:pt x="117440" y="4600264"/>
                  <a:pt x="120402" y="4591022"/>
                  <a:pt x="126106" y="4591335"/>
                </a:cubicBezTo>
                <a:cubicBezTo>
                  <a:pt x="123756" y="4586933"/>
                  <a:pt x="111571" y="4577124"/>
                  <a:pt x="120368" y="4575090"/>
                </a:cubicBezTo>
                <a:lnTo>
                  <a:pt x="116699" y="4558891"/>
                </a:lnTo>
                <a:lnTo>
                  <a:pt x="117721" y="4555518"/>
                </a:lnTo>
                <a:cubicBezTo>
                  <a:pt x="123273" y="4548594"/>
                  <a:pt x="135291" y="4542181"/>
                  <a:pt x="121288" y="4532201"/>
                </a:cubicBezTo>
                <a:cubicBezTo>
                  <a:pt x="136928" y="4512310"/>
                  <a:pt x="128725" y="4502391"/>
                  <a:pt x="147711" y="4486617"/>
                </a:cubicBezTo>
                <a:cubicBezTo>
                  <a:pt x="158484" y="4463542"/>
                  <a:pt x="122280" y="4473495"/>
                  <a:pt x="144056" y="4443395"/>
                </a:cubicBezTo>
                <a:cubicBezTo>
                  <a:pt x="140912" y="4425979"/>
                  <a:pt x="142547" y="4407926"/>
                  <a:pt x="148799" y="4390977"/>
                </a:cubicBezTo>
                <a:cubicBezTo>
                  <a:pt x="155595" y="4391868"/>
                  <a:pt x="150366" y="4381694"/>
                  <a:pt x="150189" y="4377953"/>
                </a:cubicBezTo>
                <a:cubicBezTo>
                  <a:pt x="154054" y="4379688"/>
                  <a:pt x="159180" y="4373931"/>
                  <a:pt x="157161" y="4370129"/>
                </a:cubicBezTo>
                <a:cubicBezTo>
                  <a:pt x="168992" y="4355089"/>
                  <a:pt x="204839" y="4311648"/>
                  <a:pt x="221172" y="4287716"/>
                </a:cubicBezTo>
                <a:cubicBezTo>
                  <a:pt x="232682" y="4263059"/>
                  <a:pt x="256375" y="4254679"/>
                  <a:pt x="255165" y="4226534"/>
                </a:cubicBezTo>
                <a:cubicBezTo>
                  <a:pt x="266015" y="4203483"/>
                  <a:pt x="282023" y="4186568"/>
                  <a:pt x="285944" y="4164636"/>
                </a:cubicBezTo>
                <a:cubicBezTo>
                  <a:pt x="294955" y="4159143"/>
                  <a:pt x="300526" y="4152620"/>
                  <a:pt x="295693" y="4141582"/>
                </a:cubicBezTo>
                <a:cubicBezTo>
                  <a:pt x="308142" y="4121141"/>
                  <a:pt x="322089" y="4121228"/>
                  <a:pt x="319223" y="4103323"/>
                </a:cubicBezTo>
                <a:cubicBezTo>
                  <a:pt x="351512" y="4098587"/>
                  <a:pt x="328609" y="4093027"/>
                  <a:pt x="333663" y="4077824"/>
                </a:cubicBezTo>
                <a:cubicBezTo>
                  <a:pt x="335974" y="4064831"/>
                  <a:pt x="315731" y="4079163"/>
                  <a:pt x="320953" y="4068192"/>
                </a:cubicBezTo>
                <a:cubicBezTo>
                  <a:pt x="333427" y="4060380"/>
                  <a:pt x="315984" y="4050720"/>
                  <a:pt x="329962" y="4043196"/>
                </a:cubicBezTo>
                <a:cubicBezTo>
                  <a:pt x="341100" y="4053666"/>
                  <a:pt x="341751" y="4018950"/>
                  <a:pt x="353517" y="4024856"/>
                </a:cubicBezTo>
                <a:cubicBezTo>
                  <a:pt x="343556" y="4005479"/>
                  <a:pt x="366490" y="4012360"/>
                  <a:pt x="369715" y="3996365"/>
                </a:cubicBezTo>
                <a:cubicBezTo>
                  <a:pt x="367475" y="3986595"/>
                  <a:pt x="369211" y="3981543"/>
                  <a:pt x="379555" y="3979401"/>
                </a:cubicBezTo>
                <a:cubicBezTo>
                  <a:pt x="367646" y="3933458"/>
                  <a:pt x="388974" y="3961494"/>
                  <a:pt x="394185" y="3928228"/>
                </a:cubicBezTo>
                <a:cubicBezTo>
                  <a:pt x="396507" y="3898275"/>
                  <a:pt x="404954" y="3867782"/>
                  <a:pt x="390160" y="3828676"/>
                </a:cubicBezTo>
                <a:cubicBezTo>
                  <a:pt x="384585" y="3819798"/>
                  <a:pt x="387756" y="3808027"/>
                  <a:pt x="397237" y="3802385"/>
                </a:cubicBezTo>
                <a:cubicBezTo>
                  <a:pt x="398869" y="3801415"/>
                  <a:pt x="400632" y="3800665"/>
                  <a:pt x="402468" y="3800163"/>
                </a:cubicBezTo>
                <a:cubicBezTo>
                  <a:pt x="406187" y="3784407"/>
                  <a:pt x="412833" y="3729161"/>
                  <a:pt x="419553" y="3707849"/>
                </a:cubicBezTo>
                <a:cubicBezTo>
                  <a:pt x="427191" y="3696536"/>
                  <a:pt x="450857" y="3687984"/>
                  <a:pt x="442791" y="3672289"/>
                </a:cubicBezTo>
                <a:cubicBezTo>
                  <a:pt x="454321" y="3676732"/>
                  <a:pt x="442406" y="3654553"/>
                  <a:pt x="453506" y="3651490"/>
                </a:cubicBezTo>
                <a:cubicBezTo>
                  <a:pt x="462536" y="3649938"/>
                  <a:pt x="461024" y="3642848"/>
                  <a:pt x="463867" y="3637308"/>
                </a:cubicBezTo>
                <a:cubicBezTo>
                  <a:pt x="472833" y="3633114"/>
                  <a:pt x="478706" y="3605537"/>
                  <a:pt x="476438" y="3596088"/>
                </a:cubicBezTo>
                <a:cubicBezTo>
                  <a:pt x="464530" y="3569650"/>
                  <a:pt x="500049" y="3546790"/>
                  <a:pt x="491497" y="3525619"/>
                </a:cubicBezTo>
                <a:cubicBezTo>
                  <a:pt x="491833" y="3519984"/>
                  <a:pt x="493497" y="3515264"/>
                  <a:pt x="495979" y="3511139"/>
                </a:cubicBezTo>
                <a:lnTo>
                  <a:pt x="504897" y="3500760"/>
                </a:lnTo>
                <a:lnTo>
                  <a:pt x="511383" y="3500156"/>
                </a:lnTo>
                <a:lnTo>
                  <a:pt x="514661" y="3492522"/>
                </a:lnTo>
                <a:lnTo>
                  <a:pt x="516591" y="3490924"/>
                </a:lnTo>
                <a:cubicBezTo>
                  <a:pt x="520304" y="3487883"/>
                  <a:pt x="523811" y="3484792"/>
                  <a:pt x="526604" y="3481328"/>
                </a:cubicBezTo>
                <a:cubicBezTo>
                  <a:pt x="501233" y="3472978"/>
                  <a:pt x="546190" y="3450491"/>
                  <a:pt x="521677" y="3450102"/>
                </a:cubicBezTo>
                <a:cubicBezTo>
                  <a:pt x="532617" y="3429618"/>
                  <a:pt x="506415" y="3434623"/>
                  <a:pt x="537252" y="3420520"/>
                </a:cubicBezTo>
                <a:cubicBezTo>
                  <a:pt x="538177" y="3379165"/>
                  <a:pt x="597072" y="3324511"/>
                  <a:pt x="584418" y="3284165"/>
                </a:cubicBezTo>
                <a:cubicBezTo>
                  <a:pt x="595839" y="3253336"/>
                  <a:pt x="600583" y="3260142"/>
                  <a:pt x="605777" y="3235544"/>
                </a:cubicBezTo>
                <a:cubicBezTo>
                  <a:pt x="616179" y="3195982"/>
                  <a:pt x="622759" y="3088699"/>
                  <a:pt x="624913" y="3057384"/>
                </a:cubicBezTo>
                <a:cubicBezTo>
                  <a:pt x="621988" y="3054365"/>
                  <a:pt x="620005" y="3051091"/>
                  <a:pt x="618697" y="3047652"/>
                </a:cubicBezTo>
                <a:lnTo>
                  <a:pt x="616644" y="3037529"/>
                </a:lnTo>
                <a:lnTo>
                  <a:pt x="617876" y="3036541"/>
                </a:lnTo>
                <a:cubicBezTo>
                  <a:pt x="621043" y="3031669"/>
                  <a:pt x="621147" y="3028266"/>
                  <a:pt x="619896" y="3025524"/>
                </a:cubicBezTo>
                <a:lnTo>
                  <a:pt x="617374" y="3022606"/>
                </a:lnTo>
                <a:cubicBezTo>
                  <a:pt x="617526" y="3020033"/>
                  <a:pt x="617679" y="3017460"/>
                  <a:pt x="617831" y="3014887"/>
                </a:cubicBezTo>
                <a:lnTo>
                  <a:pt x="616227" y="2999257"/>
                </a:lnTo>
                <a:lnTo>
                  <a:pt x="618274" y="2996732"/>
                </a:lnTo>
                <a:cubicBezTo>
                  <a:pt x="618686" y="2989081"/>
                  <a:pt x="619099" y="2981431"/>
                  <a:pt x="619511" y="2973780"/>
                </a:cubicBezTo>
                <a:lnTo>
                  <a:pt x="620642" y="2973655"/>
                </a:lnTo>
                <a:cubicBezTo>
                  <a:pt x="623208" y="2972846"/>
                  <a:pt x="625154" y="2971263"/>
                  <a:pt x="625859" y="2968014"/>
                </a:cubicBezTo>
                <a:cubicBezTo>
                  <a:pt x="641104" y="2975784"/>
                  <a:pt x="632553" y="2967071"/>
                  <a:pt x="633290" y="2956801"/>
                </a:cubicBezTo>
                <a:cubicBezTo>
                  <a:pt x="657130" y="2966578"/>
                  <a:pt x="649356" y="2935726"/>
                  <a:pt x="664209" y="2933298"/>
                </a:cubicBezTo>
                <a:cubicBezTo>
                  <a:pt x="664212" y="2925534"/>
                  <a:pt x="664649" y="2917501"/>
                  <a:pt x="665622" y="2909390"/>
                </a:cubicBezTo>
                <a:lnTo>
                  <a:pt x="666516" y="2904671"/>
                </a:lnTo>
                <a:lnTo>
                  <a:pt x="666785" y="2904615"/>
                </a:lnTo>
                <a:cubicBezTo>
                  <a:pt x="667515" y="2903671"/>
                  <a:pt x="668011" y="2902150"/>
                  <a:pt x="668228" y="2899714"/>
                </a:cubicBezTo>
                <a:cubicBezTo>
                  <a:pt x="668200" y="2898499"/>
                  <a:pt x="668172" y="2897282"/>
                  <a:pt x="668144" y="2896066"/>
                </a:cubicBezTo>
                <a:lnTo>
                  <a:pt x="669877" y="2886912"/>
                </a:lnTo>
                <a:lnTo>
                  <a:pt x="672144" y="2884014"/>
                </a:lnTo>
                <a:lnTo>
                  <a:pt x="675452" y="2883229"/>
                </a:lnTo>
                <a:cubicBezTo>
                  <a:pt x="675391" y="2882933"/>
                  <a:pt x="675329" y="2882639"/>
                  <a:pt x="675268" y="2882343"/>
                </a:cubicBezTo>
                <a:cubicBezTo>
                  <a:pt x="671128" y="2875325"/>
                  <a:pt x="663714" y="2872524"/>
                  <a:pt x="687009" y="2866529"/>
                </a:cubicBezTo>
                <a:cubicBezTo>
                  <a:pt x="681161" y="2850828"/>
                  <a:pt x="694937" y="2849285"/>
                  <a:pt x="703772" y="2829536"/>
                </a:cubicBezTo>
                <a:cubicBezTo>
                  <a:pt x="697142" y="2820214"/>
                  <a:pt x="701540" y="2813723"/>
                  <a:pt x="709503" y="2807759"/>
                </a:cubicBezTo>
                <a:cubicBezTo>
                  <a:pt x="709675" y="2787664"/>
                  <a:pt x="722617" y="2770658"/>
                  <a:pt x="729434" y="2748755"/>
                </a:cubicBezTo>
                <a:cubicBezTo>
                  <a:pt x="723495" y="2723695"/>
                  <a:pt x="745457" y="2713438"/>
                  <a:pt x="752657" y="2690022"/>
                </a:cubicBezTo>
                <a:cubicBezTo>
                  <a:pt x="738132" y="2667595"/>
                  <a:pt x="772440" y="2674802"/>
                  <a:pt x="782299" y="2663439"/>
                </a:cubicBezTo>
                <a:lnTo>
                  <a:pt x="783672" y="2660083"/>
                </a:lnTo>
                <a:cubicBezTo>
                  <a:pt x="783367" y="2657010"/>
                  <a:pt x="783060" y="2653937"/>
                  <a:pt x="782755" y="2650864"/>
                </a:cubicBezTo>
                <a:lnTo>
                  <a:pt x="781641" y="2647388"/>
                </a:lnTo>
                <a:cubicBezTo>
                  <a:pt x="781160" y="2644997"/>
                  <a:pt x="781208" y="2643412"/>
                  <a:pt x="781648" y="2642321"/>
                </a:cubicBezTo>
                <a:lnTo>
                  <a:pt x="781893" y="2642199"/>
                </a:lnTo>
                <a:cubicBezTo>
                  <a:pt x="781736" y="2640614"/>
                  <a:pt x="781577" y="2639031"/>
                  <a:pt x="781420" y="2637446"/>
                </a:cubicBezTo>
                <a:cubicBezTo>
                  <a:pt x="780062" y="2629421"/>
                  <a:pt x="778210" y="2621608"/>
                  <a:pt x="776013" y="2614161"/>
                </a:cubicBezTo>
                <a:cubicBezTo>
                  <a:pt x="789698" y="2608058"/>
                  <a:pt x="773433" y="2580448"/>
                  <a:pt x="799274" y="2583767"/>
                </a:cubicBezTo>
                <a:cubicBezTo>
                  <a:pt x="797076" y="2573730"/>
                  <a:pt x="786332" y="2567549"/>
                  <a:pt x="803286" y="2571126"/>
                </a:cubicBezTo>
                <a:lnTo>
                  <a:pt x="804150" y="2569441"/>
                </a:lnTo>
                <a:lnTo>
                  <a:pt x="800301" y="2563632"/>
                </a:lnTo>
                <a:cubicBezTo>
                  <a:pt x="798670" y="2557453"/>
                  <a:pt x="797071" y="2551799"/>
                  <a:pt x="793576" y="2556344"/>
                </a:cubicBezTo>
                <a:cubicBezTo>
                  <a:pt x="785387" y="2548895"/>
                  <a:pt x="796146" y="2540807"/>
                  <a:pt x="788869" y="2533157"/>
                </a:cubicBezTo>
                <a:cubicBezTo>
                  <a:pt x="786041" y="2522927"/>
                  <a:pt x="797801" y="2536851"/>
                  <a:pt x="796781" y="2524899"/>
                </a:cubicBezTo>
                <a:cubicBezTo>
                  <a:pt x="796934" y="2523879"/>
                  <a:pt x="797088" y="2522860"/>
                  <a:pt x="797241" y="2521840"/>
                </a:cubicBezTo>
                <a:lnTo>
                  <a:pt x="796029" y="2516618"/>
                </a:lnTo>
                <a:lnTo>
                  <a:pt x="792761" y="2514462"/>
                </a:lnTo>
                <a:cubicBezTo>
                  <a:pt x="790774" y="2512148"/>
                  <a:pt x="789910" y="2508859"/>
                  <a:pt x="791595" y="2503381"/>
                </a:cubicBezTo>
                <a:lnTo>
                  <a:pt x="792181" y="2502571"/>
                </a:lnTo>
                <a:lnTo>
                  <a:pt x="788824" y="2501027"/>
                </a:lnTo>
                <a:lnTo>
                  <a:pt x="787270" y="2492600"/>
                </a:lnTo>
                <a:lnTo>
                  <a:pt x="778877" y="2485183"/>
                </a:lnTo>
                <a:lnTo>
                  <a:pt x="780557" y="2480669"/>
                </a:lnTo>
                <a:lnTo>
                  <a:pt x="783964" y="2480825"/>
                </a:lnTo>
                <a:lnTo>
                  <a:pt x="775765" y="2465130"/>
                </a:lnTo>
                <a:cubicBezTo>
                  <a:pt x="778982" y="2455259"/>
                  <a:pt x="775818" y="2449073"/>
                  <a:pt x="770558" y="2443685"/>
                </a:cubicBezTo>
                <a:cubicBezTo>
                  <a:pt x="768821" y="2423506"/>
                  <a:pt x="759680" y="2407402"/>
                  <a:pt x="753813" y="2385914"/>
                </a:cubicBezTo>
                <a:cubicBezTo>
                  <a:pt x="755336" y="2360280"/>
                  <a:pt x="741334" y="2351643"/>
                  <a:pt x="735113" y="2328662"/>
                </a:cubicBezTo>
                <a:cubicBezTo>
                  <a:pt x="742984" y="2301647"/>
                  <a:pt x="715756" y="2318371"/>
                  <a:pt x="713172" y="2298217"/>
                </a:cubicBezTo>
                <a:cubicBezTo>
                  <a:pt x="718425" y="2262517"/>
                  <a:pt x="703833" y="2301922"/>
                  <a:pt x="698974" y="2250782"/>
                </a:cubicBezTo>
                <a:cubicBezTo>
                  <a:pt x="700296" y="2247398"/>
                  <a:pt x="697378" y="2241930"/>
                  <a:pt x="695006" y="2243352"/>
                </a:cubicBezTo>
                <a:cubicBezTo>
                  <a:pt x="695218" y="2239945"/>
                  <a:pt x="698649" y="2230878"/>
                  <a:pt x="694540" y="2231409"/>
                </a:cubicBezTo>
                <a:cubicBezTo>
                  <a:pt x="691262" y="2215680"/>
                  <a:pt x="690791" y="2199138"/>
                  <a:pt x="693174" y="2183375"/>
                </a:cubicBezTo>
                <a:cubicBezTo>
                  <a:pt x="680938" y="2154998"/>
                  <a:pt x="702415" y="2165592"/>
                  <a:pt x="696594" y="2144085"/>
                </a:cubicBezTo>
                <a:cubicBezTo>
                  <a:pt x="685630" y="2128897"/>
                  <a:pt x="690840" y="2120189"/>
                  <a:pt x="682003" y="2101383"/>
                </a:cubicBezTo>
                <a:cubicBezTo>
                  <a:pt x="690702" y="2092860"/>
                  <a:pt x="683661" y="2086506"/>
                  <a:pt x="680520" y="2079956"/>
                </a:cubicBezTo>
                <a:lnTo>
                  <a:pt x="680002" y="2076836"/>
                </a:lnTo>
                <a:lnTo>
                  <a:pt x="682664" y="2062205"/>
                </a:lnTo>
                <a:cubicBezTo>
                  <a:pt x="677435" y="2059982"/>
                  <a:pt x="685036" y="2051541"/>
                  <a:pt x="686574" y="2047621"/>
                </a:cubicBezTo>
                <a:cubicBezTo>
                  <a:pt x="683137" y="2047669"/>
                  <a:pt x="681618" y="2039112"/>
                  <a:pt x="684505" y="2035989"/>
                </a:cubicBezTo>
                <a:cubicBezTo>
                  <a:pt x="697744" y="1971545"/>
                  <a:pt x="665102" y="2008454"/>
                  <a:pt x="684926" y="1969476"/>
                </a:cubicBezTo>
                <a:cubicBezTo>
                  <a:pt x="689323" y="1943615"/>
                  <a:pt x="649725" y="1944656"/>
                  <a:pt x="669491" y="1917869"/>
                </a:cubicBezTo>
                <a:cubicBezTo>
                  <a:pt x="670499" y="1886102"/>
                  <a:pt x="656602" y="1866056"/>
                  <a:pt x="668084" y="1836507"/>
                </a:cubicBezTo>
                <a:cubicBezTo>
                  <a:pt x="668964" y="1806766"/>
                  <a:pt x="663816" y="1781182"/>
                  <a:pt x="669261" y="1755879"/>
                </a:cubicBezTo>
                <a:cubicBezTo>
                  <a:pt x="664845" y="1745788"/>
                  <a:pt x="663293" y="1736202"/>
                  <a:pt x="670934" y="1726651"/>
                </a:cubicBezTo>
                <a:cubicBezTo>
                  <a:pt x="669678" y="1698957"/>
                  <a:pt x="659604" y="1692528"/>
                  <a:pt x="668418" y="1674709"/>
                </a:cubicBezTo>
                <a:cubicBezTo>
                  <a:pt x="663052" y="1669668"/>
                  <a:pt x="660191" y="1666183"/>
                  <a:pt x="658947" y="1663502"/>
                </a:cubicBezTo>
                <a:cubicBezTo>
                  <a:pt x="655218" y="1655460"/>
                  <a:pt x="666065" y="1654644"/>
                  <a:pt x="667634" y="1640672"/>
                </a:cubicBezTo>
                <a:cubicBezTo>
                  <a:pt x="670870" y="1625689"/>
                  <a:pt x="680041" y="1650492"/>
                  <a:pt x="680416" y="1636309"/>
                </a:cubicBezTo>
                <a:cubicBezTo>
                  <a:pt x="674381" y="1622116"/>
                  <a:pt x="690581" y="1619938"/>
                  <a:pt x="683355" y="1605349"/>
                </a:cubicBezTo>
                <a:cubicBezTo>
                  <a:pt x="671388" y="1611345"/>
                  <a:pt x="684009" y="1573894"/>
                  <a:pt x="673311" y="1574712"/>
                </a:cubicBezTo>
                <a:cubicBezTo>
                  <a:pt x="687788" y="1558635"/>
                  <a:pt x="668681" y="1555273"/>
                  <a:pt x="672392" y="1536647"/>
                </a:cubicBezTo>
                <a:cubicBezTo>
                  <a:pt x="677688" y="1527242"/>
                  <a:pt x="678342" y="1521025"/>
                  <a:pt x="671702" y="1513896"/>
                </a:cubicBezTo>
                <a:cubicBezTo>
                  <a:pt x="697596" y="1470305"/>
                  <a:pt x="671673" y="1490329"/>
                  <a:pt x="680462" y="1452296"/>
                </a:cubicBezTo>
                <a:cubicBezTo>
                  <a:pt x="690082" y="1419160"/>
                  <a:pt x="695497" y="1382582"/>
                  <a:pt x="720892" y="1347657"/>
                </a:cubicBezTo>
                <a:cubicBezTo>
                  <a:pt x="728252" y="1340763"/>
                  <a:pt x="730408" y="1326684"/>
                  <a:pt x="725707" y="1316214"/>
                </a:cubicBezTo>
                <a:cubicBezTo>
                  <a:pt x="724898" y="1314411"/>
                  <a:pt x="723913" y="1312787"/>
                  <a:pt x="722781" y="1311390"/>
                </a:cubicBezTo>
                <a:cubicBezTo>
                  <a:pt x="740925" y="1290091"/>
                  <a:pt x="731077" y="1279232"/>
                  <a:pt x="743580" y="1268952"/>
                </a:cubicBezTo>
                <a:cubicBezTo>
                  <a:pt x="747716" y="1237645"/>
                  <a:pt x="734341" y="1214150"/>
                  <a:pt x="745282" y="1204622"/>
                </a:cubicBezTo>
                <a:cubicBezTo>
                  <a:pt x="744051" y="1188944"/>
                  <a:pt x="730234" y="1168727"/>
                  <a:pt x="741960" y="1155703"/>
                </a:cubicBezTo>
                <a:cubicBezTo>
                  <a:pt x="731985" y="1155066"/>
                  <a:pt x="748925" y="1136907"/>
                  <a:pt x="742087" y="1128440"/>
                </a:cubicBezTo>
                <a:cubicBezTo>
                  <a:pt x="736171" y="1122556"/>
                  <a:pt x="739932" y="1115674"/>
                  <a:pt x="739973" y="1108417"/>
                </a:cubicBezTo>
                <a:cubicBezTo>
                  <a:pt x="735099" y="1099737"/>
                  <a:pt x="741268" y="1067483"/>
                  <a:pt x="746465" y="1058433"/>
                </a:cubicBezTo>
                <a:cubicBezTo>
                  <a:pt x="765005" y="1035713"/>
                  <a:pt x="748052" y="994640"/>
                  <a:pt x="762191" y="975987"/>
                </a:cubicBezTo>
                <a:cubicBezTo>
                  <a:pt x="764072" y="969800"/>
                  <a:pt x="764654" y="963971"/>
                  <a:pt x="764423" y="958395"/>
                </a:cubicBezTo>
                <a:lnTo>
                  <a:pt x="761915" y="943118"/>
                </a:lnTo>
                <a:lnTo>
                  <a:pt x="757474" y="939439"/>
                </a:lnTo>
                <a:cubicBezTo>
                  <a:pt x="757647" y="936206"/>
                  <a:pt x="757819" y="932972"/>
                  <a:pt x="757991" y="929739"/>
                </a:cubicBezTo>
                <a:lnTo>
                  <a:pt x="757204" y="927127"/>
                </a:lnTo>
                <a:cubicBezTo>
                  <a:pt x="755678" y="922138"/>
                  <a:pt x="754319" y="917190"/>
                  <a:pt x="753613" y="912177"/>
                </a:cubicBezTo>
                <a:cubicBezTo>
                  <a:pt x="775028" y="915106"/>
                  <a:pt x="751138" y="870019"/>
                  <a:pt x="768933" y="881067"/>
                </a:cubicBezTo>
                <a:cubicBezTo>
                  <a:pt x="768780" y="854032"/>
                  <a:pt x="782103" y="846928"/>
                  <a:pt x="765219" y="817416"/>
                </a:cubicBezTo>
                <a:cubicBezTo>
                  <a:pt x="780144" y="772732"/>
                  <a:pt x="762831" y="740070"/>
                  <a:pt x="787152" y="702815"/>
                </a:cubicBezTo>
                <a:cubicBezTo>
                  <a:pt x="777404" y="708645"/>
                  <a:pt x="779667" y="685431"/>
                  <a:pt x="783947" y="672401"/>
                </a:cubicBezTo>
                <a:cubicBezTo>
                  <a:pt x="745609" y="693593"/>
                  <a:pt x="816557" y="618072"/>
                  <a:pt x="789277" y="612154"/>
                </a:cubicBezTo>
                <a:cubicBezTo>
                  <a:pt x="814029" y="607196"/>
                  <a:pt x="790950" y="545243"/>
                  <a:pt x="816705" y="516197"/>
                </a:cubicBezTo>
                <a:cubicBezTo>
                  <a:pt x="818115" y="496236"/>
                  <a:pt x="819907" y="464307"/>
                  <a:pt x="823696" y="446558"/>
                </a:cubicBezTo>
                <a:lnTo>
                  <a:pt x="819138" y="402046"/>
                </a:lnTo>
                <a:cubicBezTo>
                  <a:pt x="813660" y="377878"/>
                  <a:pt x="816214" y="373884"/>
                  <a:pt x="809089" y="322733"/>
                </a:cubicBezTo>
                <a:cubicBezTo>
                  <a:pt x="809391" y="257376"/>
                  <a:pt x="793760" y="267420"/>
                  <a:pt x="798307" y="204587"/>
                </a:cubicBezTo>
                <a:cubicBezTo>
                  <a:pt x="791298" y="201120"/>
                  <a:pt x="789378" y="133016"/>
                  <a:pt x="784841" y="127724"/>
                </a:cubicBezTo>
                <a:lnTo>
                  <a:pt x="774543" y="110945"/>
                </a:lnTo>
                <a:lnTo>
                  <a:pt x="775980" y="108356"/>
                </a:lnTo>
                <a:cubicBezTo>
                  <a:pt x="778096" y="97517"/>
                  <a:pt x="775985" y="91347"/>
                  <a:pt x="772015" y="87265"/>
                </a:cubicBezTo>
                <a:lnTo>
                  <a:pt x="765760" y="83713"/>
                </a:lnTo>
                <a:lnTo>
                  <a:pt x="761352" y="69573"/>
                </a:lnTo>
                <a:lnTo>
                  <a:pt x="748123" y="42623"/>
                </a:lnTo>
                <a:lnTo>
                  <a:pt x="749910" y="36737"/>
                </a:ln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88716B6-19BA-4C13-A3E6-380170A88D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6364" y="2259463"/>
            <a:ext cx="2311233" cy="29564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ình ảnh màu hiếm về Chủ tịch Hồ Chí Minh | Việt Nam">
            <a:extLst>
              <a:ext uri="{FF2B5EF4-FFF2-40B4-BE49-F238E27FC236}">
                <a16:creationId xmlns:a16="http://schemas.microsoft.com/office/drawing/2014/main" id="{7BE49B11-0F2E-6E4C-A60A-32EF5BF6F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6"/>
          <a:stretch/>
        </p:blipFill>
        <p:spPr bwMode="auto">
          <a:xfrm>
            <a:off x="7180785" y="2362994"/>
            <a:ext cx="2106092" cy="2771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D8EFD3-8784-3A46-ABDC-0F6E98FA89AA}"/>
              </a:ext>
            </a:extLst>
          </p:cNvPr>
          <p:cNvSpPr/>
          <p:nvPr/>
        </p:nvSpPr>
        <p:spPr>
          <a:xfrm>
            <a:off x="1436507" y="2644170"/>
            <a:ext cx="4601193" cy="1569660"/>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Calibri" panose="020F0502020204030204" pitchFamily="34" charset="0"/>
              </a:rPr>
              <a:t>Theo em, các bài hát, bài thơ viết về Bác có điểm chung nào? </a:t>
            </a:r>
            <a:endParaRPr lang="en-VN" sz="3200" b="1" i="1" dirty="0"/>
          </a:p>
        </p:txBody>
      </p:sp>
    </p:spTree>
    <p:extLst>
      <p:ext uri="{BB962C8B-B14F-4D97-AF65-F5344CB8AC3E}">
        <p14:creationId xmlns:p14="http://schemas.microsoft.com/office/powerpoint/2010/main" val="3269625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EB2E8C4-C3E7-4048-A43D-9859510CFA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73" name="Ink 7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75" name="Rectangle 74">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óng vai người chiến sĩ kể lại câu chuyện trong bài thơ đêm nay Bác không  ngủ">
            <a:extLst>
              <a:ext uri="{FF2B5EF4-FFF2-40B4-BE49-F238E27FC236}">
                <a16:creationId xmlns:a16="http://schemas.microsoft.com/office/drawing/2014/main" id="{24B93BC3-3CA0-4040-876A-2036D91021B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3F3677B-A97D-4CAD-A971-B22755F56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C43D5-042C-1D46-93C4-FA0378C38F44}"/>
              </a:ext>
            </a:extLst>
          </p:cNvPr>
          <p:cNvSpPr>
            <a:spLocks noGrp="1"/>
          </p:cNvSpPr>
          <p:nvPr>
            <p:ph type="title"/>
          </p:nvPr>
        </p:nvSpPr>
        <p:spPr>
          <a:xfrm>
            <a:off x="356406" y="687286"/>
            <a:ext cx="7883704" cy="752632"/>
          </a:xfrm>
        </p:spPr>
        <p:txBody>
          <a:bodyPr vert="horz" lIns="91440" tIns="45720" rIns="91440" bIns="45720" rtlCol="0" anchor="ctr">
            <a:noAutofit/>
          </a:bodyPr>
          <a:lstStyle/>
          <a:p>
            <a:pPr algn="ctr"/>
            <a:r>
              <a:rPr lang="en-US" sz="3500" b="1" dirty="0">
                <a:solidFill>
                  <a:srgbClr val="FFFFFF"/>
                </a:solidFill>
                <a:latin typeface="Times New Roman" panose="02020603050405020304" pitchFamily="18" charset="0"/>
                <a:cs typeface="Times New Roman" panose="02020603050405020304" pitchFamily="18" charset="0"/>
              </a:rPr>
              <a:t>ĐÊM NAY BÁC KHÔNG NGỦ</a:t>
            </a:r>
          </a:p>
        </p:txBody>
      </p:sp>
      <p:sp>
        <p:nvSpPr>
          <p:cNvPr id="4" name="TextBox 3">
            <a:extLst>
              <a:ext uri="{FF2B5EF4-FFF2-40B4-BE49-F238E27FC236}">
                <a16:creationId xmlns:a16="http://schemas.microsoft.com/office/drawing/2014/main" id="{3A5E9A03-0DD2-1D43-8272-1EBF946B968D}"/>
              </a:ext>
            </a:extLst>
          </p:cNvPr>
          <p:cNvSpPr txBox="1"/>
          <p:nvPr/>
        </p:nvSpPr>
        <p:spPr>
          <a:xfrm>
            <a:off x="2416905" y="1439918"/>
            <a:ext cx="3510456" cy="584775"/>
          </a:xfrm>
          <a:prstGeom prst="rect">
            <a:avLst/>
          </a:prstGeom>
          <a:noFill/>
        </p:spPr>
        <p:txBody>
          <a:bodyPr wrap="square" rtlCol="0">
            <a:spAutoFit/>
          </a:bodyPr>
          <a:lstStyle/>
          <a:p>
            <a:pPr algn="ctr"/>
            <a:r>
              <a:rPr lang="en-VN" sz="3200" b="1" i="1" dirty="0">
                <a:solidFill>
                  <a:schemeClr val="bg1"/>
                </a:solidFill>
                <a:latin typeface="Times New Roman" panose="02020603050405020304" pitchFamily="18" charset="0"/>
                <a:cs typeface="Times New Roman" panose="02020603050405020304" pitchFamily="18" charset="0"/>
              </a:rPr>
              <a:t>(Minh Huệ)</a:t>
            </a:r>
          </a:p>
        </p:txBody>
      </p:sp>
    </p:spTree>
    <p:extLst>
      <p:ext uri="{BB962C8B-B14F-4D97-AF65-F5344CB8AC3E}">
        <p14:creationId xmlns:p14="http://schemas.microsoft.com/office/powerpoint/2010/main" val="2765621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178006" y="218578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1. </a:t>
            </a:r>
            <a:r>
              <a:rPr lang="en-US" altLang="ko-KR" sz="9600" b="1" dirty="0" err="1">
                <a:solidFill>
                  <a:schemeClr val="accent1"/>
                </a:solidFill>
                <a:latin typeface="Times New Roman" panose="02020603050405020304" pitchFamily="18" charset="0"/>
                <a:cs typeface="Times New Roman" panose="02020603050405020304" pitchFamily="18" charset="0"/>
              </a:rPr>
              <a:t>Tìm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hiểu</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chung</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1807619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ink rose on open book">
            <a:extLst>
              <a:ext uri="{FF2B5EF4-FFF2-40B4-BE49-F238E27FC236}">
                <a16:creationId xmlns:a16="http://schemas.microsoft.com/office/drawing/2014/main" id="{91722A82-2FF6-8A48-AAEA-83F08B56E9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74" b="9035"/>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49B2EB-C7EA-014B-AF25-EB068797407F}"/>
              </a:ext>
            </a:extLst>
          </p:cNvPr>
          <p:cNvSpPr/>
          <p:nvPr/>
        </p:nvSpPr>
        <p:spPr>
          <a:xfrm>
            <a:off x="7037123" y="1704457"/>
            <a:ext cx="4702932" cy="3449086"/>
          </a:xfrm>
          <a:prstGeom prst="rect">
            <a:avLst/>
          </a:prstGeom>
        </p:spPr>
        <p:txBody>
          <a:bodyPr wrap="square">
            <a:spAutoFit/>
          </a:bodyPr>
          <a:lstStyle/>
          <a:p>
            <a:pPr algn="just">
              <a:lnSpc>
                <a:spcPct val="115000"/>
              </a:lnSpc>
              <a:spcBef>
                <a:spcPts val="600"/>
              </a:spcBef>
              <a:spcAft>
                <a:spcPts val="600"/>
              </a:spcAft>
            </a:pPr>
            <a:r>
              <a:rPr lang="vi-VN" sz="3200" b="1" i="1" dirty="0">
                <a:solidFill>
                  <a:srgbClr val="000000"/>
                </a:solidFill>
                <a:latin typeface="Times New Roman" panose="02020603050405020304" pitchFamily="18" charset="0"/>
                <a:ea typeface="Calibri" panose="020F0502020204030204" pitchFamily="34" charset="0"/>
              </a:rPr>
              <a:t>a/ Thơ có yếu tố tự sự và miêu tả </a:t>
            </a:r>
            <a:r>
              <a:rPr lang="vi-VN" sz="3200" dirty="0">
                <a:solidFill>
                  <a:srgbClr val="000000"/>
                </a:solidFill>
                <a:latin typeface="Times New Roman" panose="02020603050405020304" pitchFamily="18" charset="0"/>
                <a:ea typeface="Calibri" panose="020F0502020204030204" pitchFamily="34" charset="0"/>
              </a:rPr>
              <a:t>là thơ trong đó người viết thường kể lại sự việc và miêu tả sự vật; qua đó, thể hiện tình cảm, thái độ của mình. </a:t>
            </a:r>
            <a:endParaRPr lang="en-VN" sz="3200" dirty="0"/>
          </a:p>
        </p:txBody>
      </p:sp>
    </p:spTree>
    <p:extLst>
      <p:ext uri="{BB962C8B-B14F-4D97-AF65-F5344CB8AC3E}">
        <p14:creationId xmlns:p14="http://schemas.microsoft.com/office/powerpoint/2010/main" val="3911526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ase with pink flowers&#10;&#10;Description automatically generated with medium confidence">
            <a:extLst>
              <a:ext uri="{FF2B5EF4-FFF2-40B4-BE49-F238E27FC236}">
                <a16:creationId xmlns:a16="http://schemas.microsoft.com/office/drawing/2014/main" id="{8F002265-D00E-1248-AE62-0ECFA86AF068}"/>
              </a:ext>
            </a:extLst>
          </p:cNvPr>
          <p:cNvPicPr>
            <a:picLocks noGrp="1" noChangeAspect="1"/>
          </p:cNvPicPr>
          <p:nvPr>
            <p:ph type="pic" sz="quarter" idx="10"/>
          </p:nvPr>
        </p:nvPicPr>
        <p:blipFill>
          <a:blip r:embed="rId3"/>
          <a:srcRect t="10867" b="10867"/>
          <a:stretch>
            <a:fillRect/>
          </a:stretch>
        </p:blipFill>
        <p:spPr>
          <a:xfrm>
            <a:off x="8078051" y="0"/>
            <a:ext cx="7175104" cy="7019132"/>
          </a:xfrm>
        </p:spPr>
      </p:pic>
      <p:sp>
        <p:nvSpPr>
          <p:cNvPr id="6" name="Rectangle 5">
            <a:extLst>
              <a:ext uri="{FF2B5EF4-FFF2-40B4-BE49-F238E27FC236}">
                <a16:creationId xmlns:a16="http://schemas.microsoft.com/office/drawing/2014/main" id="{B4CCCC13-23B3-CB48-A5B8-8ECF66F28287}"/>
              </a:ext>
            </a:extLst>
          </p:cNvPr>
          <p:cNvSpPr/>
          <p:nvPr/>
        </p:nvSpPr>
        <p:spPr>
          <a:xfrm>
            <a:off x="328862" y="1349914"/>
            <a:ext cx="7749189" cy="5104859"/>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Đọc kĩ văn bản thơ và xác định câu chuyện được kể trong đó.</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Nhận biết những yếu tố tự sự, miêu tả trong văn bản và chỉ ra tác dụng của những yếu tố ấy.</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Chỉ ra một số nét đặc sắc về hình thức nghệ thuật của bài thơ.</a:t>
            </a:r>
            <a:endParaRPr lang="en-VN" sz="32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 Ý nghĩa của bài thơ và những nhận thức, tình cảm của em sau khi học. </a:t>
            </a:r>
            <a:endParaRPr lang="en-VN" sz="3200" dirty="0"/>
          </a:p>
        </p:txBody>
      </p:sp>
      <p:sp>
        <p:nvSpPr>
          <p:cNvPr id="7" name="Rectangle 6">
            <a:extLst>
              <a:ext uri="{FF2B5EF4-FFF2-40B4-BE49-F238E27FC236}">
                <a16:creationId xmlns:a16="http://schemas.microsoft.com/office/drawing/2014/main" id="{8561A7B3-99FD-7E42-8CDA-3E02A1C202E8}"/>
              </a:ext>
            </a:extLst>
          </p:cNvPr>
          <p:cNvSpPr/>
          <p:nvPr/>
        </p:nvSpPr>
        <p:spPr>
          <a:xfrm>
            <a:off x="328862" y="480760"/>
            <a:ext cx="8991564" cy="609590"/>
          </a:xfrm>
          <a:prstGeom prst="rect">
            <a:avLst/>
          </a:prstGeom>
        </p:spPr>
        <p:txBody>
          <a:bodyPr wrap="none">
            <a:spAutoFit/>
          </a:bodyPr>
          <a:lstStyle/>
          <a:p>
            <a:pPr algn="just">
              <a:lnSpc>
                <a:spcPct val="114000"/>
              </a:lnSpc>
            </a:pPr>
            <a:r>
              <a:rPr lang="vi-VN" sz="3200" b="1" dirty="0">
                <a:solidFill>
                  <a:srgbClr val="000000"/>
                </a:solidFill>
                <a:latin typeface="Times New Roman" panose="02020603050405020304" pitchFamily="18" charset="0"/>
                <a:ea typeface="Calibri" panose="020F0502020204030204" pitchFamily="34" charset="0"/>
              </a:rPr>
              <a:t>* Lưu ý khi đọc bài thơ có yếu tố tự sự và miêu tả:</a:t>
            </a:r>
            <a:endParaRPr lang="en-VN" sz="32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944E337-3E5D-4A1F-A5A1-2057F25B8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B24796A-C1F6-4B21-B963-70E55A144F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62542" y="650765"/>
                  <a:pt x="11942810" y="654842"/>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3697" y="740068"/>
                  <a:pt x="11675363" y="758566"/>
                  <a:pt x="11656818" y="769062"/>
                </a:cubicBezTo>
                <a:cubicBezTo>
                  <a:pt x="11625284" y="783558"/>
                  <a:pt x="11554969" y="799151"/>
                  <a:pt x="11501920" y="813109"/>
                </a:cubicBezTo>
                <a:cubicBezTo>
                  <a:pt x="11454695" y="835456"/>
                  <a:pt x="11390520" y="825328"/>
                  <a:pt x="11338523" y="852810"/>
                </a:cubicBezTo>
                <a:cubicBezTo>
                  <a:pt x="11359787" y="876196"/>
                  <a:pt x="11199516" y="937717"/>
                  <a:pt x="11228040" y="958953"/>
                </a:cubicBezTo>
                <a:cubicBezTo>
                  <a:pt x="11228306" y="989423"/>
                  <a:pt x="11195223" y="1012070"/>
                  <a:pt x="11193568" y="1039464"/>
                </a:cubicBezTo>
                <a:cubicBezTo>
                  <a:pt x="11162876" y="1085947"/>
                  <a:pt x="11137185" y="1048589"/>
                  <a:pt x="11120819" y="1126133"/>
                </a:cubicBezTo>
                <a:cubicBezTo>
                  <a:pt x="11102484" y="1167191"/>
                  <a:pt x="11052637" y="1154700"/>
                  <a:pt x="11028687" y="1199018"/>
                </a:cubicBezTo>
                <a:lnTo>
                  <a:pt x="10815658" y="1287849"/>
                </a:lnTo>
                <a:cubicBezTo>
                  <a:pt x="10788450" y="1285136"/>
                  <a:pt x="10703766" y="1299362"/>
                  <a:pt x="10679906" y="1324988"/>
                </a:cubicBezTo>
                <a:cubicBezTo>
                  <a:pt x="10679874" y="1319534"/>
                  <a:pt x="10639666" y="1317757"/>
                  <a:pt x="10636304" y="1317928"/>
                </a:cubicBezTo>
                <a:lnTo>
                  <a:pt x="10573203" y="1351996"/>
                </a:lnTo>
                <a:cubicBezTo>
                  <a:pt x="10559779" y="1354649"/>
                  <a:pt x="10512149" y="1357988"/>
                  <a:pt x="10513263" y="1350756"/>
                </a:cubicBezTo>
                <a:lnTo>
                  <a:pt x="10464012" y="1391778"/>
                </a:lnTo>
                <a:cubicBezTo>
                  <a:pt x="10423640" y="1376337"/>
                  <a:pt x="10438452" y="1415603"/>
                  <a:pt x="10405409" y="1422789"/>
                </a:cubicBezTo>
                <a:cubicBezTo>
                  <a:pt x="10385126" y="1419848"/>
                  <a:pt x="10374706" y="1423369"/>
                  <a:pt x="10370530" y="1441596"/>
                </a:cubicBezTo>
                <a:cubicBezTo>
                  <a:pt x="10275106" y="1425375"/>
                  <a:pt x="10333678" y="1459760"/>
                  <a:pt x="10264922" y="1472107"/>
                </a:cubicBezTo>
                <a:cubicBezTo>
                  <a:pt x="10202958" y="1479098"/>
                  <a:pt x="10140026" y="1496808"/>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45595" y="1716106"/>
                  <a:pt x="9217145" y="1771195"/>
                </a:cubicBezTo>
                <a:cubicBezTo>
                  <a:pt x="9131538" y="1776872"/>
                  <a:pt x="9039728" y="1814874"/>
                  <a:pt x="8955875" y="1796806"/>
                </a:cubicBezTo>
                <a:cubicBezTo>
                  <a:pt x="8861771" y="1817659"/>
                  <a:pt x="8730077" y="1856614"/>
                  <a:pt x="8648415" y="1878623"/>
                </a:cubicBezTo>
                <a:cubicBezTo>
                  <a:pt x="8582974" y="1903887"/>
                  <a:pt x="8546739" y="1852067"/>
                  <a:pt x="8495949" y="1902425"/>
                </a:cubicBezTo>
                <a:cubicBezTo>
                  <a:pt x="8427249" y="190760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45936" y="1763820"/>
                  <a:pt x="7491452" y="1888481"/>
                  <a:pt x="7449425" y="1810910"/>
                </a:cubicBezTo>
                <a:lnTo>
                  <a:pt x="7342915" y="1819827"/>
                </a:lnTo>
                <a:lnTo>
                  <a:pt x="7255191" y="1834354"/>
                </a:lnTo>
                <a:cubicBezTo>
                  <a:pt x="7235153" y="1839259"/>
                  <a:pt x="7150315" y="1831629"/>
                  <a:pt x="7131205" y="1845557"/>
                </a:cubicBezTo>
                <a:cubicBezTo>
                  <a:pt x="6968750" y="1838101"/>
                  <a:pt x="7023103" y="1812698"/>
                  <a:pt x="6917124" y="1837109"/>
                </a:cubicBezTo>
                <a:cubicBezTo>
                  <a:pt x="6877603" y="1902702"/>
                  <a:pt x="6892534" y="1847120"/>
                  <a:pt x="6837145" y="1870724"/>
                </a:cubicBezTo>
                <a:cubicBezTo>
                  <a:pt x="6837564" y="1818835"/>
                  <a:pt x="6774797" y="1914502"/>
                  <a:pt x="6753991" y="1860969"/>
                </a:cubicBezTo>
                <a:cubicBezTo>
                  <a:pt x="6744571" y="1866959"/>
                  <a:pt x="6736100" y="1874451"/>
                  <a:pt x="6727754" y="1882372"/>
                </a:cubicBezTo>
                <a:lnTo>
                  <a:pt x="6723371" y="1886494"/>
                </a:lnTo>
                <a:lnTo>
                  <a:pt x="6702779" y="1893601"/>
                </a:lnTo>
                <a:lnTo>
                  <a:pt x="6700779" y="1907344"/>
                </a:lnTo>
                <a:lnTo>
                  <a:pt x="6672513" y="1926452"/>
                </a:lnTo>
                <a:cubicBezTo>
                  <a:pt x="6661340" y="1931795"/>
                  <a:pt x="6648626" y="1935420"/>
                  <a:pt x="6633549" y="1936255"/>
                </a:cubicBezTo>
                <a:cubicBezTo>
                  <a:pt x="6577487" y="1918608"/>
                  <a:pt x="6514284" y="1994298"/>
                  <a:pt x="6444344" y="1969663"/>
                </a:cubicBezTo>
                <a:cubicBezTo>
                  <a:pt x="6419228" y="1965060"/>
                  <a:pt x="6345188" y="1978090"/>
                  <a:pt x="6333446" y="1997163"/>
                </a:cubicBezTo>
                <a:cubicBezTo>
                  <a:pt x="6318475" y="2003304"/>
                  <a:pt x="6299617" y="2000258"/>
                  <a:pt x="6294933" y="2019412"/>
                </a:cubicBezTo>
                <a:cubicBezTo>
                  <a:pt x="6286089" y="2042978"/>
                  <a:pt x="6227534" y="2018229"/>
                  <a:pt x="6238719" y="2042547"/>
                </a:cubicBezTo>
                <a:cubicBezTo>
                  <a:pt x="6197253" y="2025805"/>
                  <a:pt x="6172998" y="2076097"/>
                  <a:pt x="6142310" y="2092510"/>
                </a:cubicBezTo>
                <a:cubicBezTo>
                  <a:pt x="6109012" y="2074635"/>
                  <a:pt x="6077468" y="2126693"/>
                  <a:pt x="6007916" y="2143752"/>
                </a:cubicBezTo>
                <a:cubicBezTo>
                  <a:pt x="5971122" y="2122806"/>
                  <a:pt x="5961132" y="2155600"/>
                  <a:pt x="5894610" y="2130684"/>
                </a:cubicBezTo>
                <a:cubicBezTo>
                  <a:pt x="5862904" y="2132950"/>
                  <a:pt x="5874801" y="2153974"/>
                  <a:pt x="5817682" y="2157358"/>
                </a:cubicBezTo>
                <a:cubicBezTo>
                  <a:pt x="5714062" y="2126880"/>
                  <a:pt x="5671650" y="2172824"/>
                  <a:pt x="5591469" y="2178389"/>
                </a:cubicBezTo>
                <a:cubicBezTo>
                  <a:pt x="5502264" y="2190142"/>
                  <a:pt x="5536340" y="2207288"/>
                  <a:pt x="5414282" y="2183070"/>
                </a:cubicBezTo>
                <a:cubicBezTo>
                  <a:pt x="5407945" y="2205016"/>
                  <a:pt x="5394338" y="2208803"/>
                  <a:pt x="5368369" y="2204272"/>
                </a:cubicBezTo>
                <a:cubicBezTo>
                  <a:pt x="5325431" y="2211442"/>
                  <a:pt x="5342455" y="2259851"/>
                  <a:pt x="5291263" y="2239182"/>
                </a:cubicBezTo>
                <a:cubicBezTo>
                  <a:pt x="5306347" y="2263964"/>
                  <a:pt x="5213539" y="2266092"/>
                  <a:pt x="5240857" y="2289444"/>
                </a:cubicBezTo>
                <a:cubicBezTo>
                  <a:pt x="5219918" y="2319202"/>
                  <a:pt x="5195143" y="2282479"/>
                  <a:pt x="5173523" y="2309057"/>
                </a:cubicBezTo>
                <a:cubicBezTo>
                  <a:pt x="5143898" y="2320355"/>
                  <a:pt x="5183399" y="2277184"/>
                  <a:pt x="5148543" y="2282356"/>
                </a:cubicBezTo>
                <a:cubicBezTo>
                  <a:pt x="5107618" y="2293388"/>
                  <a:pt x="5094122" y="2245019"/>
                  <a:pt x="5079548" y="2313485"/>
                </a:cubicBezTo>
                <a:cubicBezTo>
                  <a:pt x="5031869" y="2307804"/>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26864" y="3266436"/>
                  <a:pt x="863490" y="3291254"/>
                  <a:pt x="779276" y="3327290"/>
                </a:cubicBezTo>
                <a:cubicBezTo>
                  <a:pt x="712585" y="3298149"/>
                  <a:pt x="672574" y="3378796"/>
                  <a:pt x="600378" y="3335250"/>
                </a:cubicBezTo>
                <a:cubicBezTo>
                  <a:pt x="595066" y="3356366"/>
                  <a:pt x="514059" y="3361176"/>
                  <a:pt x="493457" y="3365044"/>
                </a:cubicBezTo>
                <a:cubicBezTo>
                  <a:pt x="492856" y="3399551"/>
                  <a:pt x="399613" y="3365059"/>
                  <a:pt x="349402" y="3380897"/>
                </a:cubicBezTo>
                <a:cubicBezTo>
                  <a:pt x="299189" y="3396735"/>
                  <a:pt x="242632" y="3446393"/>
                  <a:pt x="192183" y="3460075"/>
                </a:cubicBezTo>
                <a:cubicBezTo>
                  <a:pt x="141735" y="3473757"/>
                  <a:pt x="105425" y="3449353"/>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8101159E-D455-456F-8FE1-396AB1590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803" y="1958614"/>
            <a:ext cx="3681516"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42" name="Picture 2" descr="Lê Sai: Tiểu sử Minh Huệ">
            <a:extLst>
              <a:ext uri="{FF2B5EF4-FFF2-40B4-BE49-F238E27FC236}">
                <a16:creationId xmlns:a16="http://schemas.microsoft.com/office/drawing/2014/main" id="{4C2E30B2-2B4E-134A-9A18-2D6CF9500D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2523" y="2162755"/>
            <a:ext cx="2652648" cy="3536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1CBA4F-5A86-784A-A079-680BD3D1C53F}"/>
              </a:ext>
            </a:extLst>
          </p:cNvPr>
          <p:cNvSpPr/>
          <p:nvPr/>
        </p:nvSpPr>
        <p:spPr>
          <a:xfrm>
            <a:off x="5541586" y="1861486"/>
            <a:ext cx="6182588" cy="4618083"/>
          </a:xfrm>
          <a:prstGeom prst="rect">
            <a:avLst/>
          </a:prstGeom>
        </p:spPr>
        <p:txBody>
          <a:bodyPr vert="horz" lIns="91440" tIns="45720" rIns="91440" bIns="45720" rtlCol="0" anchor="ctr">
            <a:normAutofit/>
          </a:bodyPr>
          <a:lstStyle/>
          <a:p>
            <a:pPr>
              <a:lnSpc>
                <a:spcPct val="150000"/>
              </a:lnSpc>
            </a:pP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b/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Tác</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b="1" i="1"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giả</a:t>
            </a:r>
            <a:r>
              <a:rPr lang="en-US" sz="3200" b="1" i="1"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a:t>
            </a:r>
            <a:endPar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endParaRP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Minh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Huệ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(1927 – 2003)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quê</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ở</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Nghệ</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An.</a:t>
            </a:r>
          </a:p>
          <a:p>
            <a:pPr>
              <a:lnSpc>
                <a:spcPct val="150000"/>
              </a:lnSpc>
            </a:pP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Ông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từng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tham</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gia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cách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mạng</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là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thành</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viên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của</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Hội</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Nhà</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văn</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a:t>
            </a:r>
            <a:r>
              <a:rPr lang="en-US" sz="3200" spc="50" dirty="0" err="1">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Việt</a:t>
            </a:r>
            <a:r>
              <a:rPr lang="en-US" sz="3200" spc="50" dirty="0">
                <a:solidFill>
                  <a:schemeClr val="tx1">
                    <a:lumMod val="85000"/>
                    <a:lumOff val="15000"/>
                  </a:schemeClr>
                </a:solidFill>
                <a:latin typeface="Times New Roman" panose="02020603050405020304" pitchFamily="18" charset="0"/>
                <a:ea typeface="Batang" panose="02030600000101010101" pitchFamily="18" charset="-127"/>
                <a:cs typeface="Times New Roman" panose="02020603050405020304" pitchFamily="18" charset="0"/>
              </a:rPr>
              <a:t> Nam. </a:t>
            </a:r>
          </a:p>
        </p:txBody>
      </p:sp>
      <p:sp>
        <p:nvSpPr>
          <p:cNvPr id="7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3274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品 10">
            <a:extLst>
              <a:ext uri="{FF2B5EF4-FFF2-40B4-BE49-F238E27FC236}">
                <a16:creationId xmlns:a16="http://schemas.microsoft.com/office/drawing/2014/main" id="{CB2B156C-508D-B749-9504-0F7CFDF37B44}"/>
              </a:ext>
            </a:extLst>
          </p:cNvPr>
          <p:cNvSpPr txBox="1"/>
          <p:nvPr/>
        </p:nvSpPr>
        <p:spPr>
          <a:xfrm>
            <a:off x="7158071" y="312821"/>
            <a:ext cx="3648710" cy="584775"/>
          </a:xfrm>
          <a:prstGeom prst="rect">
            <a:avLst/>
          </a:prstGeom>
          <a:noFill/>
        </p:spPr>
        <p:txBody>
          <a:bodyPr wrap="square" rtlCol="0">
            <a:spAutoFit/>
          </a:bodyPr>
          <a:lstStyle/>
          <a:p>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c/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Tác</a:t>
            </a:r>
            <a:r>
              <a:rPr lang="en-US" altLang="zh-CN" sz="32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C00000"/>
                </a:solidFill>
                <a:latin typeface="Times New Roman" pitchFamily="18" charset="0"/>
                <a:ea typeface="汉仪白棋体简" panose="02010604000101010101" pitchFamily="2" charset="-122"/>
                <a:cs typeface="Times New Roman" pitchFamily="18" charset="0"/>
              </a:rPr>
              <a:t>phẩm</a:t>
            </a:r>
            <a:endParaRPr lang="zh-CN" altLang="en-US" sz="3200" b="1" dirty="0">
              <a:solidFill>
                <a:srgbClr val="C00000"/>
              </a:solidFill>
              <a:latin typeface="Times New Roman" pitchFamily="18" charset="0"/>
              <a:ea typeface="汉仪白棋体简" panose="02010604000101010101" pitchFamily="2" charset="-122"/>
              <a:cs typeface="Times New Roman" pitchFamily="18" charset="0"/>
            </a:endParaRPr>
          </a:p>
        </p:txBody>
      </p:sp>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6" name="Rectangle 5">
            <a:extLst>
              <a:ext uri="{FF2B5EF4-FFF2-40B4-BE49-F238E27FC236}">
                <a16:creationId xmlns:a16="http://schemas.microsoft.com/office/drawing/2014/main" id="{442ED52D-E15F-6F4C-818A-CBBE2D272301}"/>
              </a:ext>
            </a:extLst>
          </p:cNvPr>
          <p:cNvSpPr/>
          <p:nvPr/>
        </p:nvSpPr>
        <p:spPr>
          <a:xfrm>
            <a:off x="7158071" y="897596"/>
            <a:ext cx="4960357" cy="5964966"/>
          </a:xfrm>
          <a:prstGeom prst="rect">
            <a:avLst/>
          </a:prstGeom>
        </p:spPr>
        <p:txBody>
          <a:bodyPr wrap="square">
            <a:spAutoFit/>
          </a:bodyPr>
          <a:lstStyle/>
          <a:p>
            <a:pPr algn="just">
              <a:lnSpc>
                <a:spcPct val="115000"/>
              </a:lnSpc>
              <a:spcBef>
                <a:spcPts val="600"/>
              </a:spcBef>
              <a:spcAft>
                <a:spcPts val="600"/>
              </a:spcAft>
            </a:pPr>
            <a:r>
              <a:rPr lang="vi-VN" sz="2800" b="1" i="1" spc="-5" dirty="0">
                <a:solidFill>
                  <a:srgbClr val="000000"/>
                </a:solidFill>
                <a:latin typeface="Times New Roman" panose="02020603050405020304" pitchFamily="18" charset="0"/>
                <a:ea typeface="Calibri" panose="020F0502020204030204" pitchFamily="34" charset="0"/>
              </a:rPr>
              <a:t>- Hoàn</a:t>
            </a:r>
            <a:r>
              <a:rPr lang="vi-VN" sz="2800" b="1" i="1"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cảnh </a:t>
            </a:r>
            <a:r>
              <a:rPr lang="vi-VN" sz="2800" b="1" i="1" spc="-10" dirty="0">
                <a:solidFill>
                  <a:srgbClr val="000000"/>
                </a:solidFill>
                <a:latin typeface="Times New Roman" panose="02020603050405020304" pitchFamily="18" charset="0"/>
                <a:ea typeface="Calibri" panose="020F0502020204030204" pitchFamily="34" charset="0"/>
              </a:rPr>
              <a:t>ra</a:t>
            </a:r>
            <a:r>
              <a:rPr lang="vi-VN" sz="2800" b="1" i="1" spc="5" dirty="0">
                <a:solidFill>
                  <a:srgbClr val="000000"/>
                </a:solidFill>
                <a:latin typeface="Times New Roman" panose="02020603050405020304" pitchFamily="18" charset="0"/>
                <a:ea typeface="Calibri" panose="020F0502020204030204" pitchFamily="34" charset="0"/>
              </a:rPr>
              <a:t> </a:t>
            </a:r>
            <a:r>
              <a:rPr lang="vi-VN" sz="2800" b="1" i="1" spc="-5" dirty="0">
                <a:solidFill>
                  <a:srgbClr val="000000"/>
                </a:solidFill>
                <a:latin typeface="Times New Roman" panose="02020603050405020304" pitchFamily="18" charset="0"/>
                <a:ea typeface="Calibri" panose="020F0502020204030204" pitchFamily="34" charset="0"/>
              </a:rPr>
              <a:t>đời:</a:t>
            </a:r>
            <a:r>
              <a:rPr lang="vi-VN" sz="2800" b="1" spc="-5" dirty="0">
                <a:solidFill>
                  <a:srgbClr val="000000"/>
                </a:solidFill>
                <a:latin typeface="Times New Roman" panose="02020603050405020304" pitchFamily="18" charset="0"/>
                <a:ea typeface="Calibri" panose="020F0502020204030204" pitchFamily="34" charset="0"/>
              </a:rPr>
              <a:t>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Được gợi cảm hứng từ việc tác giả được nghe kể về một câu chuyện có thật của Bác khi đi chiến dịch biên giới 1950.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Khi sáng tác bài thơ này, Minh Huệ còn rất trẻ, rất gần với tuổi của anh đội viên trong bài thơ </a:t>
            </a:r>
          </a:p>
          <a:p>
            <a:pPr algn="just">
              <a:lnSpc>
                <a:spcPct val="115000"/>
              </a:lnSpc>
              <a:spcBef>
                <a:spcPts val="600"/>
              </a:spcBef>
              <a:spcAft>
                <a:spcPts val="600"/>
              </a:spcAft>
            </a:pPr>
            <a:r>
              <a:rPr lang="vi-VN" sz="2800" spc="-5" dirty="0">
                <a:solidFill>
                  <a:srgbClr val="000000"/>
                </a:solidFill>
                <a:latin typeface="Times New Roman" panose="02020603050405020304" pitchFamily="18" charset="0"/>
                <a:ea typeface="Calibri" panose="020F0502020204030204" pitchFamily="34" charset="0"/>
              </a:rPr>
              <a:t>→ tác giả đã nhập vai anh đội viên để khắc hoạ lại hình ảnh của Bác.</a:t>
            </a:r>
            <a:r>
              <a:rPr lang="vi-VN" sz="2800" b="1" spc="-5" dirty="0">
                <a:solidFill>
                  <a:srgbClr val="000000"/>
                </a:solidFill>
                <a:latin typeface="Times New Roman" panose="02020603050405020304" pitchFamily="18" charset="0"/>
                <a:ea typeface="Calibri" panose="020F0502020204030204" pitchFamily="34" charset="0"/>
              </a:rPr>
              <a:t> </a:t>
            </a:r>
            <a:endParaRPr lang="en-VN" sz="28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5580" y="261313"/>
            <a:ext cx="10306348" cy="1200329"/>
          </a:xfrm>
          <a:prstGeom prst="rect">
            <a:avLst/>
          </a:prstGeom>
          <a:noFill/>
        </p:spPr>
        <p:txBody>
          <a:bodyPr wrap="none" rtlCol="0">
            <a:spAutoFit/>
          </a:bodyPr>
          <a:lstStyle/>
          <a:p>
            <a:r>
              <a:rPr lang="en-US" sz="7200" b="1" dirty="0">
                <a:solidFill>
                  <a:srgbClr val="006600"/>
                </a:solidFill>
                <a:latin typeface="Cambria" panose="02040503050406030204" pitchFamily="18" charset="0"/>
                <a:ea typeface="Cambria" panose="02040503050406030204" pitchFamily="18" charset="0"/>
                <a:cs typeface="Arial" panose="020B0604020202020204" pitchFamily="34" charset="0"/>
              </a:rPr>
              <a:t>CHUẨN BỊ HÀNH TRANG</a:t>
            </a:r>
          </a:p>
        </p:txBody>
      </p:sp>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5363" y="1584751"/>
            <a:ext cx="1265903" cy="693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34962" y="-30754"/>
            <a:ext cx="4527431" cy="9248895"/>
          </a:xfrm>
          <a:prstGeom prst="rect">
            <a:avLst/>
          </a:prstGeom>
        </p:spPr>
      </p:pic>
      <p:sp>
        <p:nvSpPr>
          <p:cNvPr id="6" name="TextBox 5"/>
          <p:cNvSpPr txBox="1"/>
          <p:nvPr/>
        </p:nvSpPr>
        <p:spPr>
          <a:xfrm>
            <a:off x="2253755" y="2978508"/>
            <a:ext cx="8118972" cy="3108543"/>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HƯỚNG DẪN</a:t>
            </a:r>
          </a:p>
          <a:p>
            <a:pPr algn="ct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kì</a:t>
            </a:r>
            <a:r>
              <a:rPr lang="en-US" sz="2800" b="1" dirty="0">
                <a:solidFill>
                  <a:srgbClr val="FF0000"/>
                </a:solidFill>
                <a:latin typeface="Cambria" panose="02040503050406030204" pitchFamily="18" charset="0"/>
                <a:ea typeface="Cambria" panose="02040503050406030204" pitchFamily="18" charset="0"/>
              </a:rPr>
              <a:t> 1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5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kiến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thức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về</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học</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endParaRPr lang="en-US" sz="2800" dirty="0">
              <a:solidFill>
                <a:srgbClr val="0033CC"/>
              </a:solidFill>
              <a:latin typeface="Cambria" panose="02040503050406030204" pitchFamily="18" charset="0"/>
              <a:ea typeface="Cambria" panose="02040503050406030204" pitchFamily="18" charset="0"/>
            </a:endParaRPr>
          </a:p>
          <a:p>
            <a:pPr marL="457189" indent="-457189">
              <a:buFont typeface="Wingdings" panose="05000000000000000000" pitchFamily="2" charset="2"/>
              <a:buChar char="ü"/>
            </a:pPr>
            <a:r>
              <a:rPr lang="en-US" sz="2800" dirty="0" err="1">
                <a:solidFill>
                  <a:srgbClr val="0033CC"/>
                </a:solidFill>
                <a:latin typeface="Cambria" panose="02040503050406030204" pitchFamily="18" charset="0"/>
                <a:ea typeface="Cambria" panose="02040503050406030204" pitchFamily="18" charset="0"/>
              </a:rPr>
              <a:t>Em</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sẽ</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lần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lượt</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trả</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lời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đúng</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các</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câu</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hỏi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để</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giúp</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chú</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bộ</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đội</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chuẩn</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bị</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đầy</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đủ</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hành</a:t>
            </a:r>
            <a:r>
              <a:rPr lang="en-US" sz="2800" dirty="0">
                <a:solidFill>
                  <a:srgbClr val="0033CC"/>
                </a:solidFill>
                <a:latin typeface="Cambria" panose="02040503050406030204" pitchFamily="18" charset="0"/>
                <a:ea typeface="Cambria" panose="02040503050406030204" pitchFamily="18" charset="0"/>
              </a:rPr>
              <a:t> </a:t>
            </a:r>
            <a:r>
              <a:rPr lang="en-US" sz="2800" dirty="0" err="1">
                <a:solidFill>
                  <a:srgbClr val="0033CC"/>
                </a:solidFill>
                <a:latin typeface="Cambria" panose="02040503050406030204" pitchFamily="18" charset="0"/>
                <a:ea typeface="Cambria" panose="02040503050406030204" pitchFamily="18" charset="0"/>
              </a:rPr>
              <a:t>trang</a:t>
            </a:r>
            <a:r>
              <a:rPr lang="en-US" sz="2800" dirty="0">
                <a:solidFill>
                  <a:srgbClr val="0033CC"/>
                </a:solidFill>
                <a:latin typeface="Cambria" panose="02040503050406030204" pitchFamily="18" charset="0"/>
                <a:ea typeface="Cambria" panose="02040503050406030204" pitchFamily="18" charset="0"/>
              </a:rPr>
              <a:t>.</a:t>
            </a:r>
          </a:p>
        </p:txBody>
      </p:sp>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71527" y="4288892"/>
            <a:ext cx="609600" cy="609600"/>
          </a:xfrm>
          <a:prstGeom prst="rect">
            <a:avLst/>
          </a:prstGeom>
        </p:spPr>
      </p:pic>
    </p:spTree>
    <p:extLst>
      <p:ext uri="{BB962C8B-B14F-4D97-AF65-F5344CB8AC3E}">
        <p14:creationId xmlns:p14="http://schemas.microsoft.com/office/powerpoint/2010/main" val="24825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25" fill="hold" display="0">
                  <p:stCondLst>
                    <p:cond delay="indefinite"/>
                  </p:stCondLst>
                  <p:endCondLst>
                    <p:cond evt="onStopAudio" delay="0">
                      <p:tgtEl>
                        <p:sldTgt/>
                      </p:tgtEl>
                    </p:cond>
                  </p:endCondLst>
                </p:cTn>
                <p:tgtEl>
                  <p:spTgt spid="7"/>
                </p:tgtEl>
              </p:cMediaNode>
            </p:audio>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1831431"/>
            <a:ext cx="10769600"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M</a:t>
            </a:r>
            <a:r>
              <a:rPr lang="vi-VN"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Ộ</a:t>
            </a:r>
            <a:r>
              <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T SỐ HÌNH ẢNH BÁC TRONG CHIẾN DỊCH BIÊN GIỚI CUỐI NĂM  1950</a:t>
            </a:r>
          </a:p>
        </p:txBody>
      </p:sp>
    </p:spTree>
    <p:extLst>
      <p:ext uri="{BB962C8B-B14F-4D97-AF65-F5344CB8AC3E}">
        <p14:creationId xmlns:p14="http://schemas.microsoft.com/office/powerpoint/2010/main" val="2421659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31526" y="0"/>
            <a:ext cx="12192000" cy="6858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descr="14.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descr="15.jpg"/>
          <p:cNvPicPr>
            <a:picLocks noGrp="1" noChangeAspect="1" noChangeArrowheads="1"/>
          </p:cNvPicPr>
          <p:nvPr>
            <p:ph idx="1"/>
          </p:nvPr>
        </p:nvPicPr>
        <p:blipFill>
          <a:blip r:embed="rId2"/>
          <a:srcRect/>
          <a:stretch>
            <a:fillRect/>
          </a:stretch>
        </p:blipFill>
        <p:spPr>
          <a:xfrm>
            <a:off x="0" y="0"/>
            <a:ext cx="12192000" cy="6858000"/>
          </a:xfr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Users\Admin\Downloads\11.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Users\USER\Downloads\hình bác hồ 1950.jpg"/>
          <p:cNvPicPr>
            <a:picLocks noChangeAspect="1" noChangeArrowheads="1"/>
          </p:cNvPicPr>
          <p:nvPr/>
        </p:nvPicPr>
        <p:blipFill>
          <a:blip r:embed="rId2"/>
          <a:srcRect/>
          <a:stretch>
            <a:fillRect/>
          </a:stretch>
        </p:blipFill>
        <p:spPr bwMode="auto">
          <a:xfrm>
            <a:off x="3293" y="7875"/>
            <a:ext cx="12192000" cy="68501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701;p34">
            <a:extLst>
              <a:ext uri="{FF2B5EF4-FFF2-40B4-BE49-F238E27FC236}">
                <a16:creationId xmlns:a16="http://schemas.microsoft.com/office/drawing/2014/main" id="{83B255BC-4BA9-4B5A-8D0F-4AEFE272B6C0}"/>
              </a:ext>
            </a:extLst>
          </p:cNvPr>
          <p:cNvSpPr/>
          <p:nvPr/>
        </p:nvSpPr>
        <p:spPr>
          <a:xfrm>
            <a:off x="1052623" y="712382"/>
            <a:ext cx="10470827" cy="5454502"/>
          </a:xfrm>
          <a:prstGeom prst="rect">
            <a:avLst/>
          </a:prstGeom>
          <a:no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668550"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195041" y="945617"/>
            <a:ext cx="3345428" cy="30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ea typeface="Calibri" panose="020F0502020204030204" pitchFamily="34" charset="0"/>
                <a:cs typeface="Times New Roman" pitchFamily="18" charset="0"/>
              </a:rPr>
              <a:t>Nhà gianh</a:t>
            </a:r>
          </a:p>
          <a:p>
            <a:pPr marL="457200" indent="-457200">
              <a:lnSpc>
                <a:spcPct val="115000"/>
              </a:lnSpc>
              <a:spcAft>
                <a:spcPts val="400"/>
              </a:spcAft>
              <a:buFontTx/>
              <a:buChar char="-"/>
            </a:pPr>
            <a:r>
              <a:rPr lang="vi-VN" sz="3200" dirty="0">
                <a:latin typeface="Times New Roman" pitchFamily="18" charset="0"/>
                <a:cs typeface="Times New Roman" pitchFamily="18" charset="0"/>
              </a:rPr>
              <a:t>Đội viên</a:t>
            </a:r>
          </a:p>
          <a:p>
            <a:pPr marL="457200" indent="-457200">
              <a:lnSpc>
                <a:spcPct val="115000"/>
              </a:lnSpc>
              <a:spcAft>
                <a:spcPts val="400"/>
              </a:spcAft>
              <a:buFontTx/>
              <a:buChar char="-"/>
            </a:pPr>
            <a:r>
              <a:rPr lang="vi-VN" sz="3200" dirty="0">
                <a:latin typeface="Times New Roman" pitchFamily="18" charset="0"/>
                <a:cs typeface="Times New Roman" pitchFamily="18" charset="0"/>
              </a:rPr>
              <a:t>Trầm ngâm</a:t>
            </a:r>
          </a:p>
          <a:p>
            <a:pPr marL="457200" indent="-457200">
              <a:lnSpc>
                <a:spcPct val="115000"/>
              </a:lnSpc>
              <a:spcAft>
                <a:spcPts val="400"/>
              </a:spcAft>
              <a:buFontTx/>
              <a:buChar char="-"/>
            </a:pP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thâm</a:t>
            </a:r>
            <a:endParaRPr lang="en-US" sz="3200" dirty="0">
              <a:latin typeface="Times New Roman" pitchFamily="18" charset="0"/>
              <a:cs typeface="Times New Roman" pitchFamily="18" charset="0"/>
            </a:endParaRPr>
          </a:p>
          <a:p>
            <a:pPr marL="457200" indent="-457200">
              <a:lnSpc>
                <a:spcPct val="115000"/>
              </a:lnSpc>
              <a:spcAft>
                <a:spcPts val="400"/>
              </a:spcAft>
              <a:buFontTx/>
              <a:buChar char="-"/>
            </a:pPr>
            <a:r>
              <a:rPr lang="en-US" sz="3200" dirty="0" err="1">
                <a:latin typeface="Times New Roman" pitchFamily="18" charset="0"/>
                <a:cs typeface="Times New Roman" pitchFamily="18" charset="0"/>
              </a:rPr>
              <a:t>Dém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chăn</a:t>
            </a:r>
            <a:endParaRPr lang="en-US" sz="3200" dirty="0">
              <a:latin typeface="Times New Roman" pitchFamily="18" charset="0"/>
              <a:cs typeface="Times New Roman" pitchFamily="18" charset="0"/>
            </a:endParaRPr>
          </a:p>
        </p:txBody>
      </p:sp>
      <p:pic>
        <p:nvPicPr>
          <p:cNvPr id="11266" name="Picture 2" descr="Theo Bác đi Chiến dịch biên giới">
            <a:extLst>
              <a:ext uri="{FF2B5EF4-FFF2-40B4-BE49-F238E27FC236}">
                <a16:creationId xmlns:a16="http://schemas.microsoft.com/office/drawing/2014/main" id="{AAF29D26-7922-E744-8DE4-0FD9BE88A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33" r="12333"/>
          <a:stretch/>
        </p:blipFill>
        <p:spPr bwMode="auto">
          <a:xfrm>
            <a:off x="168165" y="4325077"/>
            <a:ext cx="2532923" cy="25329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3E20D009-4871-034F-B32C-17C0A7317936}"/>
              </a:ext>
            </a:extLst>
          </p:cNvPr>
          <p:cNvSpPr txBox="1">
            <a:spLocks noChangeArrowheads="1"/>
          </p:cNvSpPr>
          <p:nvPr/>
        </p:nvSpPr>
        <p:spPr bwMode="auto">
          <a:xfrm>
            <a:off x="4924542" y="945617"/>
            <a:ext cx="3345428" cy="493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a:lnSpc>
                <a:spcPct val="115000"/>
              </a:lnSpc>
              <a:spcAft>
                <a:spcPts val="400"/>
              </a:spcAft>
              <a:buFontTx/>
              <a:buChar char="-"/>
            </a:pPr>
            <a:r>
              <a:rPr lang="vi-VN" sz="3200" dirty="0">
                <a:latin typeface="Times New Roman" pitchFamily="18" charset="0"/>
                <a:cs typeface="Times New Roman" pitchFamily="18" charset="0"/>
              </a:rPr>
              <a:t>Giật thột</a:t>
            </a:r>
          </a:p>
          <a:p>
            <a:pPr marL="457200" indent="-457200">
              <a:lnSpc>
                <a:spcPct val="115000"/>
              </a:lnSpc>
              <a:spcAft>
                <a:spcPts val="400"/>
              </a:spcAft>
              <a:buFontTx/>
              <a:buChar char="-"/>
            </a:pPr>
            <a:r>
              <a:rPr lang="vi-VN" sz="3200" dirty="0">
                <a:latin typeface="Times New Roman" pitchFamily="18" charset="0"/>
                <a:cs typeface="Times New Roman" pitchFamily="18" charset="0"/>
              </a:rPr>
              <a:t>Mơ màng</a:t>
            </a:r>
          </a:p>
          <a:p>
            <a:pPr marL="457200" indent="-457200">
              <a:lnSpc>
                <a:spcPct val="115000"/>
              </a:lnSpc>
              <a:spcAft>
                <a:spcPts val="400"/>
              </a:spcAft>
              <a:buFontTx/>
              <a:buChar char="-"/>
            </a:pPr>
            <a:r>
              <a:rPr lang="vi-VN" sz="3200" dirty="0">
                <a:latin typeface="Times New Roman" pitchFamily="18" charset="0"/>
                <a:cs typeface="Times New Roman" pitchFamily="18" charset="0"/>
              </a:rPr>
              <a:t>Thổn thức</a:t>
            </a:r>
          </a:p>
          <a:p>
            <a:pPr marL="457200" indent="-457200">
              <a:lnSpc>
                <a:spcPct val="115000"/>
              </a:lnSpc>
              <a:spcAft>
                <a:spcPts val="400"/>
              </a:spcAft>
              <a:buFontTx/>
              <a:buChar char="-"/>
            </a:pPr>
            <a:r>
              <a:rPr lang="vi-VN" sz="3200" dirty="0">
                <a:latin typeface="Times New Roman" pitchFamily="18" charset="0"/>
                <a:cs typeface="Times New Roman" pitchFamily="18" charset="0"/>
              </a:rPr>
              <a:t>Bồn chồn</a:t>
            </a:r>
          </a:p>
          <a:p>
            <a:pPr marL="457200" indent="-457200">
              <a:lnSpc>
                <a:spcPct val="115000"/>
              </a:lnSpc>
              <a:spcAft>
                <a:spcPts val="400"/>
              </a:spcAft>
              <a:buFontTx/>
              <a:buChar char="-"/>
            </a:pPr>
            <a:r>
              <a:rPr lang="vi-VN" sz="3200" dirty="0">
                <a:latin typeface="Times New Roman" pitchFamily="18" charset="0"/>
                <a:cs typeface="Times New Roman" pitchFamily="18" charset="0"/>
              </a:rPr>
              <a:t>Bề bộn</a:t>
            </a:r>
          </a:p>
          <a:p>
            <a:pPr marL="457200" indent="-457200">
              <a:lnSpc>
                <a:spcPct val="115000"/>
              </a:lnSpc>
              <a:spcAft>
                <a:spcPts val="400"/>
              </a:spcAft>
              <a:buFontTx/>
              <a:buChar char="-"/>
            </a:pPr>
            <a:r>
              <a:rPr lang="vi-VN" sz="3200" dirty="0">
                <a:latin typeface="Times New Roman" pitchFamily="18" charset="0"/>
                <a:cs typeface="Times New Roman" pitchFamily="18" charset="0"/>
              </a:rPr>
              <a:t>Đinh ninh</a:t>
            </a:r>
          </a:p>
          <a:p>
            <a:pPr marL="457200" indent="-457200">
              <a:lnSpc>
                <a:spcPct val="115000"/>
              </a:lnSpc>
              <a:spcAft>
                <a:spcPts val="400"/>
              </a:spcAft>
              <a:buFontTx/>
              <a:buChar char="-"/>
            </a:pPr>
            <a:r>
              <a:rPr lang="vi-VN" sz="3200" dirty="0">
                <a:latin typeface="Times New Roman" pitchFamily="18" charset="0"/>
                <a:cs typeface="Times New Roman" pitchFamily="18" charset="0"/>
              </a:rPr>
              <a:t>Nằng nặc</a:t>
            </a:r>
          </a:p>
          <a:p>
            <a:pPr marL="457200" indent="-457200">
              <a:lnSpc>
                <a:spcPct val="115000"/>
              </a:lnSpc>
              <a:spcAft>
                <a:spcPts val="400"/>
              </a:spcAft>
              <a:buFontTx/>
              <a:buChar char="-"/>
            </a:pPr>
            <a:r>
              <a:rPr lang="vi-VN" sz="3200" dirty="0">
                <a:latin typeface="Times New Roman" pitchFamily="18" charset="0"/>
                <a:cs typeface="Times New Roman" pitchFamily="18" charset="0"/>
              </a:rPr>
              <a:t>Dân công</a:t>
            </a:r>
            <a:endParaRPr lang="en-US" sz="3200" dirty="0">
              <a:latin typeface="Times New Roman" pitchFamily="18" charset="0"/>
              <a:cs typeface="Times New Roman" pitchFamily="18" charset="0"/>
            </a:endParaRPr>
          </a:p>
        </p:txBody>
      </p:sp>
      <p:pic>
        <p:nvPicPr>
          <p:cNvPr id="11268" name="Picture 4" descr="Những địa danh Bác Hồ chọn làm căn cứ kháng chiến">
            <a:extLst>
              <a:ext uri="{FF2B5EF4-FFF2-40B4-BE49-F238E27FC236}">
                <a16:creationId xmlns:a16="http://schemas.microsoft.com/office/drawing/2014/main" id="{86A4E4AB-48BD-8A43-B152-36211D128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533" y="971960"/>
            <a:ext cx="3549793" cy="23783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ân tộc thiểu số liên khu Việt Bắc với công tác hậu cần Chiến dịch Điện  Biên Phủ">
            <a:extLst>
              <a:ext uri="{FF2B5EF4-FFF2-40B4-BE49-F238E27FC236}">
                <a16:creationId xmlns:a16="http://schemas.microsoft.com/office/drawing/2014/main" id="{D776EA22-0845-A948-947D-2552C7087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532" y="3513080"/>
            <a:ext cx="3549793" cy="243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9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ơ Bác Hồ ở Chiến dịch Biên giới - Tuần Báo Văn Nghệ TP.HCM">
            <a:extLst>
              <a:ext uri="{FF2B5EF4-FFF2-40B4-BE49-F238E27FC236}">
                <a16:creationId xmlns:a16="http://schemas.microsoft.com/office/drawing/2014/main" id="{2204BE4A-390B-4B4B-9E9E-9517C38BD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0"/>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96A841-7EA0-3340-8F3B-BAED6ECB265D}"/>
              </a:ext>
            </a:extLst>
          </p:cNvPr>
          <p:cNvSpPr/>
          <p:nvPr/>
        </p:nvSpPr>
        <p:spPr>
          <a:xfrm>
            <a:off x="506407" y="1835871"/>
            <a:ext cx="4759276" cy="3186257"/>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Thể loại: thơ 5 chữ.</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Người kể chuyện ngôi thứ ba.</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Nhân vật: anh đội viên và Bác Hồ.</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2061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4081117"/>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2. </a:t>
            </a:r>
            <a:r>
              <a:rPr lang="en-US" altLang="ko-KR" sz="9600" b="1" dirty="0" err="1">
                <a:solidFill>
                  <a:schemeClr val="accent1"/>
                </a:solidFill>
                <a:latin typeface="Times New Roman" panose="02020603050405020304" pitchFamily="18" charset="0"/>
                <a:cs typeface="Times New Roman" panose="02020603050405020304" pitchFamily="18" charset="0"/>
              </a:rPr>
              <a:t>Khám</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phá</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văn</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bản</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62838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387655" y="2143263"/>
            <a:ext cx="360986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a.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Cốt truyện và bối cảnh:</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86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01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3711367" y="6149849"/>
            <a:ext cx="1802040" cy="76675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3802376" y="2844301"/>
            <a:ext cx="1547251" cy="1777476"/>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4217523" y="4761673"/>
            <a:ext cx="713356" cy="824819"/>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43566" y="616677"/>
            <a:ext cx="1039303" cy="597955"/>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071646" y="1865269"/>
            <a:ext cx="1008711" cy="890328"/>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6510287" y="3365864"/>
            <a:ext cx="1997784" cy="1763325"/>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00314" y="2585381"/>
            <a:ext cx="1758383" cy="39099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7974906" y="4714404"/>
            <a:ext cx="548852" cy="634611"/>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6834753" y="3402155"/>
            <a:ext cx="2171731" cy="2494877"/>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00314" y="2301033"/>
            <a:ext cx="1757997" cy="1011451"/>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6719832" y="5698461"/>
            <a:ext cx="2022368" cy="947079"/>
          </a:xfrm>
          <a:prstGeom prst="rect">
            <a:avLst/>
          </a:prstGeom>
        </p:spPr>
      </p:pic>
      <p:sp>
        <p:nvSpPr>
          <p:cNvPr id="2" name="Rounded Rectangle 1">
            <a:hlinkClick r:id="rId20" action="ppaction://hlinksldjump"/>
          </p:cNvPr>
          <p:cNvSpPr/>
          <p:nvPr/>
        </p:nvSpPr>
        <p:spPr>
          <a:xfrm>
            <a:off x="3967366" y="147504"/>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Mũ</a:t>
            </a:r>
            <a:endParaRPr lang="en-US" sz="2800" dirty="0">
              <a:solidFill>
                <a:srgbClr val="006600"/>
              </a:solidFill>
            </a:endParaRPr>
          </a:p>
        </p:txBody>
      </p:sp>
      <p:sp>
        <p:nvSpPr>
          <p:cNvPr id="15" name="Rounded Rectangle 14">
            <a:hlinkClick r:id="rId21" action="ppaction://hlinksldjump"/>
          </p:cNvPr>
          <p:cNvSpPr/>
          <p:nvPr/>
        </p:nvSpPr>
        <p:spPr>
          <a:xfrm>
            <a:off x="3981105" y="1297620"/>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6600"/>
                </a:solidFill>
              </a:rPr>
              <a:t>Ba </a:t>
            </a:r>
            <a:r>
              <a:rPr lang="en-US" sz="2800" dirty="0" err="1">
                <a:solidFill>
                  <a:srgbClr val="006600"/>
                </a:solidFill>
              </a:rPr>
              <a:t>lô</a:t>
            </a:r>
            <a:endParaRPr lang="en-US" sz="2800" dirty="0">
              <a:solidFill>
                <a:srgbClr val="006600"/>
              </a:solidFill>
            </a:endParaRPr>
          </a:p>
        </p:txBody>
      </p:sp>
      <p:sp>
        <p:nvSpPr>
          <p:cNvPr id="16" name="Rounded Rectangle 15">
            <a:hlinkClick r:id="rId22" action="ppaction://hlinksldjump"/>
          </p:cNvPr>
          <p:cNvSpPr/>
          <p:nvPr/>
        </p:nvSpPr>
        <p:spPr>
          <a:xfrm>
            <a:off x="3992766" y="2843311"/>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Vũ</a:t>
            </a:r>
            <a:r>
              <a:rPr lang="en-US" sz="2800" dirty="0">
                <a:solidFill>
                  <a:srgbClr val="006600"/>
                </a:solidFill>
              </a:rPr>
              <a:t> </a:t>
            </a:r>
            <a:r>
              <a:rPr lang="en-US" sz="2800" dirty="0" err="1">
                <a:solidFill>
                  <a:srgbClr val="006600"/>
                </a:solidFill>
              </a:rPr>
              <a:t>khí</a:t>
            </a:r>
            <a:endParaRPr lang="en-US" sz="2800" dirty="0">
              <a:solidFill>
                <a:srgbClr val="006600"/>
              </a:solidFill>
            </a:endParaRPr>
          </a:p>
        </p:txBody>
      </p:sp>
      <p:sp>
        <p:nvSpPr>
          <p:cNvPr id="17" name="Rounded Rectangle 16">
            <a:hlinkClick r:id="rId23" action="ppaction://hlinksldjump"/>
          </p:cNvPr>
          <p:cNvSpPr/>
          <p:nvPr/>
        </p:nvSpPr>
        <p:spPr>
          <a:xfrm>
            <a:off x="3663603" y="4272400"/>
            <a:ext cx="1937888"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Bình</a:t>
            </a:r>
            <a:r>
              <a:rPr lang="en-US" sz="2800" dirty="0">
                <a:solidFill>
                  <a:srgbClr val="006600"/>
                </a:solidFill>
              </a:rPr>
              <a:t> </a:t>
            </a:r>
            <a:r>
              <a:rPr lang="en-US" sz="2800" dirty="0" err="1">
                <a:solidFill>
                  <a:srgbClr val="006600"/>
                </a:solidFill>
              </a:rPr>
              <a:t>nước</a:t>
            </a:r>
            <a:r>
              <a:rPr lang="en-US" sz="2800" dirty="0">
                <a:solidFill>
                  <a:srgbClr val="006600"/>
                </a:solidFill>
              </a:rPr>
              <a:t> </a:t>
            </a:r>
          </a:p>
        </p:txBody>
      </p:sp>
      <p:sp>
        <p:nvSpPr>
          <p:cNvPr id="18" name="Rounded Rectangle 17">
            <a:hlinkClick r:id="rId24" action="ppaction://hlinksldjump"/>
          </p:cNvPr>
          <p:cNvSpPr/>
          <p:nvPr/>
        </p:nvSpPr>
        <p:spPr>
          <a:xfrm>
            <a:off x="3967366" y="5669352"/>
            <a:ext cx="1164225" cy="469173"/>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6600"/>
                </a:solidFill>
              </a:rPr>
              <a:t>Giày</a:t>
            </a:r>
            <a:r>
              <a:rPr lang="en-US" sz="2800" dirty="0">
                <a:solidFill>
                  <a:srgbClr val="006600"/>
                </a:solidFill>
              </a:rPr>
              <a:t> </a:t>
            </a:r>
          </a:p>
        </p:txBody>
      </p:sp>
      <p:sp>
        <p:nvSpPr>
          <p:cNvPr id="3" name="Right Arrow Callout 2">
            <a:hlinkClick r:id="rId24" action="ppaction://hlinksldjump"/>
          </p:cNvPr>
          <p:cNvSpPr/>
          <p:nvPr/>
        </p:nvSpPr>
        <p:spPr>
          <a:xfrm>
            <a:off x="10214257" y="210440"/>
            <a:ext cx="1763487" cy="718459"/>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6600"/>
                </a:solidFill>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634848" y="77291"/>
            <a:ext cx="609600" cy="6096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787248" y="229691"/>
            <a:ext cx="609600" cy="6096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939648" y="382091"/>
            <a:ext cx="609600" cy="6096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092048" y="534491"/>
            <a:ext cx="609600" cy="6096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244448" y="686891"/>
            <a:ext cx="609600" cy="609600"/>
          </a:xfrm>
          <a:prstGeom prst="rect">
            <a:avLst/>
          </a:prstGeom>
        </p:spPr>
      </p:pic>
    </p:spTree>
    <p:extLst>
      <p:ext uri="{BB962C8B-B14F-4D97-AF65-F5344CB8AC3E}">
        <p14:creationId xmlns:p14="http://schemas.microsoft.com/office/powerpoint/2010/main" val="15488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778034"/>
              <a:ext cx="5137424" cy="4239467"/>
            </a:xfrm>
            <a:prstGeom prst="rect">
              <a:avLst/>
            </a:prstGeom>
            <a:noFill/>
          </p:spPr>
          <p:txBody>
            <a:bodyPr wrap="square">
              <a:spAutoFit/>
            </a:bodyPr>
            <a:lstStyle/>
            <a:p>
              <a:pPr algn="ct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62920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óm tắt ngắn gọn nhất Đêm nay Bác không ngủ - Văn mẫu 6">
            <a:extLst>
              <a:ext uri="{FF2B5EF4-FFF2-40B4-BE49-F238E27FC236}">
                <a16:creationId xmlns:a16="http://schemas.microsoft.com/office/drawing/2014/main" id="{56F66DE5-BA29-9F49-B2E0-7DF8B316A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33" r="12636"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F045D8-8089-E64B-AEE1-177B15BA6973}"/>
              </a:ext>
            </a:extLst>
          </p:cNvPr>
          <p:cNvSpPr/>
          <p:nvPr/>
        </p:nvSpPr>
        <p:spPr>
          <a:xfrm>
            <a:off x="422080" y="43890"/>
            <a:ext cx="4829759" cy="6841104"/>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Hai nhân vật chính: anh đội viên và Bác Hồ.</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Các chi tiết liên quan đến hoàn cảnh xuất hiện của các nhân vật: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Thời gian:</a:t>
            </a:r>
            <a:r>
              <a:rPr lang="vi-VN" sz="3200" i="1" dirty="0">
                <a:solidFill>
                  <a:srgbClr val="000000"/>
                </a:solidFill>
                <a:latin typeface="Times New Roman" panose="02020603050405020304" pitchFamily="18" charset="0"/>
                <a:ea typeface="Calibri" panose="020F0502020204030204" pitchFamily="34" charset="0"/>
              </a:rPr>
              <a:t> trời khuya lắm rồi</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rPr>
              <a:t>+ Không gian:</a:t>
            </a:r>
            <a:r>
              <a:rPr lang="vi-VN" sz="3200" i="1" dirty="0">
                <a:solidFill>
                  <a:srgbClr val="000000"/>
                </a:solidFill>
                <a:latin typeface="Times New Roman" panose="02020603050405020304" pitchFamily="18" charset="0"/>
                <a:ea typeface="Calibri" panose="020F0502020204030204" pitchFamily="34" charset="0"/>
              </a:rPr>
              <a:t> bên bếp lửa, ngoài trời mưa lâm thâm, mái lều tranh xơ xác, đốt lửa</a:t>
            </a:r>
            <a:r>
              <a:rPr lang="vi-VN" sz="3200" dirty="0">
                <a:solidFill>
                  <a:srgbClr val="000000"/>
                </a:solidFill>
                <a:latin typeface="Times New Roman" panose="02020603050405020304" pitchFamily="18" charset="0"/>
                <a:ea typeface="Calibri" panose="020F0502020204030204" pitchFamily="34" charset="0"/>
              </a:rPr>
              <a:t> để sưởi ấm</a:t>
            </a:r>
            <a:r>
              <a:rPr lang="vi-VN" sz="3200" i="1"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rừng núi, lạnh.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5234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khoảng</a:t>
              </a:r>
              <a:r>
                <a:rPr lang="en-US" sz="4000" dirty="0">
                  <a:latin typeface="Times New Roman" pitchFamily="18" charset="0"/>
                  <a:cs typeface="Times New Roman" pitchFamily="18" charset="0"/>
                </a:rPr>
                <a:t> 9 – 10 </a:t>
              </a: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778297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4EFC3-8059-EE4C-BAD5-BC5396BC5B3F}"/>
              </a:ext>
            </a:extLst>
          </p:cNvPr>
          <p:cNvSpPr>
            <a:spLocks noGrp="1"/>
          </p:cNvSpPr>
          <p:nvPr>
            <p:ph idx="1"/>
          </p:nvPr>
        </p:nvSpPr>
        <p:spPr>
          <a:xfrm>
            <a:off x="283623" y="97220"/>
            <a:ext cx="10668156" cy="6663559"/>
          </a:xfrm>
        </p:spPr>
        <p:txBody>
          <a:bodyPr>
            <a:noAutofit/>
          </a:bodyPr>
          <a:lstStyle/>
          <a:p>
            <a:pPr marL="0" indent="0" algn="just">
              <a:buNone/>
            </a:pPr>
            <a:r>
              <a:rPr lang="vi-VN" sz="2400" i="1" dirty="0">
                <a:latin typeface="Times New Roman" panose="02020603050405020304" pitchFamily="18" charset="0"/>
                <a:cs typeface="Times New Roman" panose="02020603050405020304" pitchFamily="18" charset="0"/>
              </a:rPr>
              <a:t>	Câu chuyện kể về một đêm không ngủ của Bác Hồ trên đường đi chiến dịch. Trong đêm khuya, trời mưa, gió lạnh, anh đội viên thức giấc, thấy Bác vẫn ngồi bên bếp lửa. Khi đó, anh băn khoăn thắc mắc, vì trời đã khuya lắm rồi mà Bác vẫn ngồi trầm ngâm bên bếp lửa. Rồi anh kín đáo dõi theo diễn biến tâm trạng trên nét mặt và trong từng cử chỉ ân cần của Bác, thấy vô cùng xúc động bởi hiểu rằng Bác đang lặng lẽ đốt lửa để sưởi ấm cho chiến sĩ. Vì Bác coi trọng giấc ngủ của chiến sĩ nên nhóm chân nhẹ nhàng đi dém chăn cho từng người một, ân cần chu đáo như người cha hiền yêu thương, lo lắng cho đàn con. Cho đến lần thứ ba thức dậy, anh giật mình vì vẫn thấy Bác đang ngồi “đinh ninh”, anh nằng nặc, tha thiết mời Bác ngủ. Giọng anh vô cùng chân thành, đó là lời nói sâu thẳm từ trong trái tim, thể hiện nỗi lo lắng cho sức khoẻ của Bác. Đáp lại anh, lời nói của Bác thật chân tình, ấm áp: Chú cứ việc ngủ ngon / Ngày mai đánh giặc. Cảm động trước nhiệt tình của người chiến sĩ, Bác đã giải thích nguyên nhân mình không thể ngủ cho anh yên tâm: Lý do Bác không ngủ vì Bác lo cho bộ đội, dân công đang ngủ ngoài rừng. Câu trả lời của Bác khiến cho anh đội viên xúc động và thấm thía tấm lòng nhân ái mênh mông của vị Cha già dân tộc. Khi đã hiểu rõ tâm trạng của Bác thì người chiến sĩ cảm thấy lòng mình vui sướng mênh mông và anh đã thức luôn cùng Bác.</a:t>
            </a:r>
            <a:r>
              <a:rPr lang="en-VN"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016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610076" y="2143263"/>
            <a:ext cx="2917880" cy="2571473"/>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b.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Hình ảnh Bác Hồ</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2710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189634"/>
              <a:ext cx="5137424" cy="3416268"/>
            </a:xfrm>
            <a:prstGeom prst="rect">
              <a:avLst/>
            </a:prstGeom>
            <a:noFill/>
          </p:spPr>
          <p:txBody>
            <a:bodyPr wrap="square">
              <a:spAutoFit/>
            </a:bodyPr>
            <a:lstStyle/>
            <a:p>
              <a:pPr algn="ct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93104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105BD7-9E23-FA4F-9EDC-B61710D8BD27}"/>
              </a:ext>
            </a:extLst>
          </p:cNvPr>
          <p:cNvSpPr>
            <a:spLocks noGrp="1"/>
          </p:cNvSpPr>
          <p:nvPr>
            <p:ph idx="1"/>
          </p:nvPr>
        </p:nvSpPr>
        <p:spPr>
          <a:xfrm>
            <a:off x="231072" y="333155"/>
            <a:ext cx="9810604" cy="6435507"/>
          </a:xfrm>
        </p:spPr>
        <p:txBody>
          <a:bodyPr>
            <a:noAutofit/>
          </a:bodyPr>
          <a:lstStyle/>
          <a:p>
            <a:pPr marL="0" indent="0">
              <a:buNone/>
            </a:pPr>
            <a:r>
              <a:rPr lang="vi-VN" sz="2400" b="1" i="1" dirty="0">
                <a:latin typeface="Times New Roman" panose="02020603050405020304" pitchFamily="18" charset="0"/>
                <a:cs typeface="Times New Roman" panose="02020603050405020304" pitchFamily="18" charset="0"/>
              </a:rPr>
              <a:t>Các chi tiết thể hiện tình cảm của Bác đối với các chiến sĩ và dân công:</a:t>
            </a:r>
            <a:endParaRPr lang="en-VN" sz="2400" b="1" i="1"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Rồi Bác đi dém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Từng người từng người một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Sợ cháu mình giật thột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Bác nhón chân nhẹ nhàng. </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Bác thương đoàn dân công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Đêm nay ngủ ngoài rừng</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Rải lá cây làm chiếu</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Manh áo phủ làm chăn</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 Trời thì mưa lâm thâm</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Làm sao cho khỏi ướt!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Càng thương càng nóng ruột</a:t>
            </a:r>
            <a:endParaRPr lang="en-VN" sz="2400" dirty="0">
              <a:latin typeface="Times New Roman" panose="02020603050405020304" pitchFamily="18" charset="0"/>
              <a:cs typeface="Times New Roman" panose="02020603050405020304" pitchFamily="18" charset="0"/>
            </a:endParaRPr>
          </a:p>
          <a:p>
            <a:pPr marL="0" indent="0">
              <a:buNone/>
            </a:pPr>
            <a:r>
              <a:rPr lang="vi-VN" sz="2400" i="1" dirty="0">
                <a:latin typeface="Times New Roman" panose="02020603050405020304" pitchFamily="18" charset="0"/>
                <a:cs typeface="Times New Roman" panose="02020603050405020304" pitchFamily="18" charset="0"/>
              </a:rPr>
              <a:t>Mong trời sáng mau mau.</a:t>
            </a:r>
            <a:r>
              <a:rPr lang="en-VN" sz="2400" dirty="0">
                <a:latin typeface="Times New Roman" panose="02020603050405020304" pitchFamily="18" charset="0"/>
                <a:cs typeface="Times New Roman" panose="02020603050405020304" pitchFamily="18" charset="0"/>
              </a:rPr>
              <a:t> </a:t>
            </a:r>
          </a:p>
        </p:txBody>
      </p:sp>
      <p:pic>
        <p:nvPicPr>
          <p:cNvPr id="4" name="Picture 2" descr="Copy of 8">
            <a:extLst>
              <a:ext uri="{FF2B5EF4-FFF2-40B4-BE49-F238E27FC236}">
                <a16:creationId xmlns:a16="http://schemas.microsoft.com/office/drawing/2014/main" id="{AFC626C3-8643-DE43-BD86-BAC2CC4EDEBE}"/>
              </a:ext>
            </a:extLst>
          </p:cNvPr>
          <p:cNvPicPr>
            <a:picLocks noChangeAspect="1" noChangeArrowheads="1"/>
          </p:cNvPicPr>
          <p:nvPr/>
        </p:nvPicPr>
        <p:blipFill>
          <a:blip r:embed="rId2" cstate="print"/>
          <a:srcRect/>
          <a:stretch>
            <a:fillRect/>
          </a:stretch>
        </p:blipFill>
        <p:spPr bwMode="auto">
          <a:xfrm>
            <a:off x="4486588" y="897333"/>
            <a:ext cx="2894726" cy="3203180"/>
          </a:xfrm>
          <a:prstGeom prst="rect">
            <a:avLst/>
          </a:prstGeom>
          <a:noFill/>
          <a:ln w="9525">
            <a:noFill/>
            <a:miter lim="800000"/>
            <a:headEnd/>
            <a:tailEnd/>
          </a:ln>
        </p:spPr>
      </p:pic>
      <p:pic>
        <p:nvPicPr>
          <p:cNvPr id="5" name="Picture 3" descr="11">
            <a:extLst>
              <a:ext uri="{FF2B5EF4-FFF2-40B4-BE49-F238E27FC236}">
                <a16:creationId xmlns:a16="http://schemas.microsoft.com/office/drawing/2014/main" id="{961241FF-03F2-5346-BFCC-BFEDCF77F8A5}"/>
              </a:ext>
            </a:extLst>
          </p:cNvPr>
          <p:cNvPicPr>
            <a:picLocks noChangeAspect="1" noChangeArrowheads="1"/>
          </p:cNvPicPr>
          <p:nvPr/>
        </p:nvPicPr>
        <p:blipFill>
          <a:blip r:embed="rId3" cstate="print"/>
          <a:srcRect l="1706" t="13488" r="15700"/>
          <a:stretch>
            <a:fillRect/>
          </a:stretch>
        </p:blipFill>
        <p:spPr bwMode="auto">
          <a:xfrm>
            <a:off x="8170796" y="897333"/>
            <a:ext cx="2909372" cy="3137793"/>
          </a:xfrm>
          <a:prstGeom prst="rect">
            <a:avLst/>
          </a:prstGeom>
          <a:noFill/>
          <a:ln w="9525">
            <a:noFill/>
            <a:miter lim="800000"/>
            <a:headEnd/>
            <a:tailEnd/>
          </a:ln>
        </p:spPr>
      </p:pic>
      <p:pic>
        <p:nvPicPr>
          <p:cNvPr id="6" name="Picture 4" descr="Copy of 9">
            <a:extLst>
              <a:ext uri="{FF2B5EF4-FFF2-40B4-BE49-F238E27FC236}">
                <a16:creationId xmlns:a16="http://schemas.microsoft.com/office/drawing/2014/main" id="{6528A8EC-6AA5-154D-92EE-7823348B7769}"/>
              </a:ext>
            </a:extLst>
          </p:cNvPr>
          <p:cNvPicPr>
            <a:picLocks noChangeAspect="1" noChangeArrowheads="1"/>
          </p:cNvPicPr>
          <p:nvPr/>
        </p:nvPicPr>
        <p:blipFill>
          <a:blip r:embed="rId4" cstate="print"/>
          <a:srcRect/>
          <a:stretch>
            <a:fillRect/>
          </a:stretch>
        </p:blipFill>
        <p:spPr bwMode="auto">
          <a:xfrm>
            <a:off x="5251924" y="3550908"/>
            <a:ext cx="2648636" cy="2930867"/>
          </a:xfrm>
          <a:prstGeom prst="rect">
            <a:avLst/>
          </a:prstGeom>
          <a:noFill/>
          <a:ln w="9525">
            <a:noFill/>
            <a:miter lim="800000"/>
            <a:headEnd/>
            <a:tailEnd/>
          </a:ln>
        </p:spPr>
      </p:pic>
      <p:pic>
        <p:nvPicPr>
          <p:cNvPr id="7" name="Picture 5" descr="4">
            <a:extLst>
              <a:ext uri="{FF2B5EF4-FFF2-40B4-BE49-F238E27FC236}">
                <a16:creationId xmlns:a16="http://schemas.microsoft.com/office/drawing/2014/main" id="{086693E8-81E3-D949-9041-F129360A3DFF}"/>
              </a:ext>
            </a:extLst>
          </p:cNvPr>
          <p:cNvPicPr>
            <a:picLocks noChangeAspect="1" noChangeArrowheads="1"/>
          </p:cNvPicPr>
          <p:nvPr/>
        </p:nvPicPr>
        <p:blipFill>
          <a:blip r:embed="rId5" cstate="print"/>
          <a:srcRect/>
          <a:stretch>
            <a:fillRect/>
          </a:stretch>
        </p:blipFill>
        <p:spPr bwMode="auto">
          <a:xfrm>
            <a:off x="8980606" y="3595543"/>
            <a:ext cx="2560428" cy="2929302"/>
          </a:xfrm>
          <a:prstGeom prst="rect">
            <a:avLst/>
          </a:prstGeom>
          <a:noFill/>
          <a:ln w="9525">
            <a:noFill/>
            <a:miter lim="800000"/>
            <a:headEnd/>
            <a:tailEnd/>
          </a:ln>
        </p:spPr>
      </p:pic>
    </p:spTree>
    <p:extLst>
      <p:ext uri="{BB962C8B-B14F-4D97-AF65-F5344CB8AC3E}">
        <p14:creationId xmlns:p14="http://schemas.microsoft.com/office/powerpoint/2010/main" val="3344452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3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0" fill="hold"/>
                                        <p:tgtEl>
                                          <p:spTgt spid="7"/>
                                        </p:tgtEl>
                                        <p:attrNameLst>
                                          <p:attrName>ppt_w</p:attrName>
                                        </p:attrNameLst>
                                      </p:cBhvr>
                                      <p:tavLst>
                                        <p:tav tm="0">
                                          <p:val>
                                            <p:fltVal val="0"/>
                                          </p:val>
                                        </p:tav>
                                        <p:tav tm="100000">
                                          <p:val>
                                            <p:strVal val="#ppt_w"/>
                                          </p:val>
                                        </p:tav>
                                      </p:tavLst>
                                    </p:anim>
                                    <p:anim calcmode="lin" valueType="num">
                                      <p:cBhvr>
                                        <p:cTn id="17" dur="5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arn(inVertic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arn(inVertical)">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barn(inVertical)">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barn(inVertical)">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barn(inVertical)">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397402" y="1952611"/>
              <a:ext cx="5137424" cy="1769874"/>
            </a:xfrm>
            <a:prstGeom prst="rect">
              <a:avLst/>
            </a:prstGeom>
            <a:noFill/>
          </p:spPr>
          <p:txBody>
            <a:bodyPr wrap="square">
              <a:spAutoFit/>
            </a:bodyPr>
            <a:lstStyle/>
            <a:p>
              <a:pPr algn="ctr"/>
              <a:r>
                <a:rPr lang="en-US" sz="4000" dirty="0">
                  <a:latin typeface="Times New Roman" pitchFamily="18" charset="0"/>
                  <a:cs typeface="Times New Roman" pitchFamily="18" charset="0"/>
                </a:rPr>
                <a:t>Chi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94703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Bác Hồ với chiến sĩ người dân tộc">
            <a:extLst>
              <a:ext uri="{FF2B5EF4-FFF2-40B4-BE49-F238E27FC236}">
                <a16:creationId xmlns:a16="http://schemas.microsoft.com/office/drawing/2014/main" id="{8CB2ACF2-B3A2-604B-82C3-CB66A9C66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8" r="15751" b="-1"/>
          <a:stretch/>
        </p:blipFill>
        <p:spPr bwMode="auto">
          <a:xfrm>
            <a:off x="3750951" y="22999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descr="Bác Hồ với chiến sĩ người dân tộc">
            <a:extLst>
              <a:ext uri="{FF2B5EF4-FFF2-40B4-BE49-F238E27FC236}">
                <a16:creationId xmlns:a16="http://schemas.microsoft.com/office/drawing/2014/main" id="{A672906B-F749-A04C-ADB1-69D7934ED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0" r="12658"/>
          <a:stretch/>
        </p:blipFill>
        <p:spPr bwMode="auto">
          <a:xfrm>
            <a:off x="1276844" y="1243345"/>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15366" name="Picture 6" descr="Tư tưởng Hồ Chí Minh về gia đình và giáo dục gia đình - Hội Liên Hiệp Phụ  Nữ Tỉnh Kon Tum">
            <a:extLst>
              <a:ext uri="{FF2B5EF4-FFF2-40B4-BE49-F238E27FC236}">
                <a16:creationId xmlns:a16="http://schemas.microsoft.com/office/drawing/2014/main" id="{75D8F90F-1BA2-024A-8636-2733FB5C86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3" r="20876"/>
          <a:stretch/>
        </p:blipFill>
        <p:spPr bwMode="auto">
          <a:xfrm>
            <a:off x="8255132" y="1243345"/>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DD8B760-412D-0F48-8AD9-93BBE2618F58}"/>
              </a:ext>
            </a:extLst>
          </p:cNvPr>
          <p:cNvSpPr/>
          <p:nvPr/>
        </p:nvSpPr>
        <p:spPr>
          <a:xfrm>
            <a:off x="904875" y="4957658"/>
            <a:ext cx="10382250" cy="1446550"/>
          </a:xfrm>
          <a:prstGeom prst="rect">
            <a:avLst/>
          </a:prstGeom>
        </p:spPr>
        <p:txBody>
          <a:bodyPr wrap="square">
            <a:spAutoFit/>
          </a:bodyPr>
          <a:lstStyle/>
          <a:p>
            <a:r>
              <a:rPr lang="vi-VN" sz="2200" i="1" dirty="0">
                <a:solidFill>
                  <a:srgbClr val="000000"/>
                </a:solidFill>
                <a:latin typeface="Times New Roman" panose="02020603050405020304" pitchFamily="18" charset="0"/>
                <a:ea typeface="Calibri" panose="020F0502020204030204" pitchFamily="34" charset="0"/>
              </a:rPr>
              <a:t>	Chi tiết Bác nhón chân nhẹ nhàng đi dém chăn cho các chiến sĩ. Chi tiết này cho thấy Bác ân cần chu đáo không khác gì người cha hiền yêu thương, lo lắng cho các con. Cử chỉ “nhón chân nhẹ nhàng” của Bác là một chi tiết đặc sắc, thật giản dị mà xúc động, bộc lộ tấm lòng yêu thương sâu sắc và sự tôn trọng, nâng niu của vị lãnh tụ đối với bộ đội.</a:t>
            </a:r>
            <a:r>
              <a:rPr lang="en-VN" sz="2200" dirty="0">
                <a:effectLst/>
              </a:rPr>
              <a:t> </a:t>
            </a:r>
            <a:endParaRPr lang="en-VN" sz="2200" dirty="0"/>
          </a:p>
        </p:txBody>
      </p:sp>
    </p:spTree>
    <p:extLst>
      <p:ext uri="{BB962C8B-B14F-4D97-AF65-F5344CB8AC3E}">
        <p14:creationId xmlns:p14="http://schemas.microsoft.com/office/powerpoint/2010/main" val="233801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159">
            <a:extLst>
              <a:ext uri="{FF2B5EF4-FFF2-40B4-BE49-F238E27FC236}">
                <a16:creationId xmlns:a16="http://schemas.microsoft.com/office/drawing/2014/main" id="{6A37346E-4785-4BE5-A59E-05A48ABFA5B0}"/>
              </a:ext>
            </a:extLst>
          </p:cNvPr>
          <p:cNvSpPr/>
          <p:nvPr/>
        </p:nvSpPr>
        <p:spPr>
          <a:xfrm rot="20100220">
            <a:off x="1223276" y="1720443"/>
            <a:ext cx="3682463" cy="7409740"/>
          </a:xfrm>
          <a:custGeom>
            <a:avLst/>
            <a:gdLst/>
            <a:ahLst/>
            <a:cxnLst>
              <a:cxn ang="0">
                <a:pos x="wd2" y="hd2"/>
              </a:cxn>
              <a:cxn ang="5400000">
                <a:pos x="wd2" y="hd2"/>
              </a:cxn>
              <a:cxn ang="10800000">
                <a:pos x="wd2" y="hd2"/>
              </a:cxn>
              <a:cxn ang="16200000">
                <a:pos x="wd2" y="hd2"/>
              </a:cxn>
            </a:cxnLst>
            <a:rect l="0" t="0" r="r" b="b"/>
            <a:pathLst>
              <a:path w="20025" h="20820" extrusionOk="0">
                <a:moveTo>
                  <a:pt x="6920" y="8159"/>
                </a:moveTo>
                <a:cubicBezTo>
                  <a:pt x="3317" y="7491"/>
                  <a:pt x="1444" y="5440"/>
                  <a:pt x="2738" y="3578"/>
                </a:cubicBezTo>
                <a:cubicBezTo>
                  <a:pt x="4031" y="1716"/>
                  <a:pt x="8001" y="749"/>
                  <a:pt x="11604" y="1417"/>
                </a:cubicBezTo>
                <a:cubicBezTo>
                  <a:pt x="15207" y="2085"/>
                  <a:pt x="17079" y="4136"/>
                  <a:pt x="15786" y="5998"/>
                </a:cubicBezTo>
                <a:cubicBezTo>
                  <a:pt x="14493" y="7860"/>
                  <a:pt x="10523" y="8827"/>
                  <a:pt x="6920" y="8159"/>
                </a:cubicBezTo>
                <a:close/>
                <a:moveTo>
                  <a:pt x="19989" y="20009"/>
                </a:moveTo>
                <a:cubicBezTo>
                  <a:pt x="19702" y="19345"/>
                  <a:pt x="14734" y="11897"/>
                  <a:pt x="14734" y="11897"/>
                </a:cubicBezTo>
                <a:cubicBezTo>
                  <a:pt x="14734" y="11897"/>
                  <a:pt x="14597" y="11709"/>
                  <a:pt x="14207" y="11734"/>
                </a:cubicBezTo>
                <a:lnTo>
                  <a:pt x="12631" y="9299"/>
                </a:lnTo>
                <a:cubicBezTo>
                  <a:pt x="13045" y="9217"/>
                  <a:pt x="13453" y="9119"/>
                  <a:pt x="13852" y="9004"/>
                </a:cubicBezTo>
                <a:cubicBezTo>
                  <a:pt x="18336" y="7706"/>
                  <a:pt x="19936" y="4777"/>
                  <a:pt x="17426" y="2460"/>
                </a:cubicBezTo>
                <a:cubicBezTo>
                  <a:pt x="14915" y="143"/>
                  <a:pt x="9245" y="-684"/>
                  <a:pt x="4761" y="613"/>
                </a:cubicBezTo>
                <a:cubicBezTo>
                  <a:pt x="277" y="1910"/>
                  <a:pt x="-1323" y="4840"/>
                  <a:pt x="1188" y="7157"/>
                </a:cubicBezTo>
                <a:cubicBezTo>
                  <a:pt x="3160" y="8978"/>
                  <a:pt x="7085" y="9878"/>
                  <a:pt x="10852" y="9551"/>
                </a:cubicBezTo>
                <a:lnTo>
                  <a:pt x="12372" y="12022"/>
                </a:lnTo>
                <a:cubicBezTo>
                  <a:pt x="12029" y="12121"/>
                  <a:pt x="12133" y="12314"/>
                  <a:pt x="12133" y="12314"/>
                </a:cubicBezTo>
                <a:cubicBezTo>
                  <a:pt x="12133" y="12314"/>
                  <a:pt x="16623" y="19843"/>
                  <a:pt x="17149" y="20467"/>
                </a:cubicBezTo>
                <a:cubicBezTo>
                  <a:pt x="17527" y="20916"/>
                  <a:pt x="18326" y="20838"/>
                  <a:pt x="18744" y="20759"/>
                </a:cubicBezTo>
                <a:lnTo>
                  <a:pt x="18747" y="20763"/>
                </a:lnTo>
                <a:cubicBezTo>
                  <a:pt x="18747" y="20763"/>
                  <a:pt x="20277" y="20673"/>
                  <a:pt x="19989" y="20009"/>
                </a:cubicBezTo>
                <a:close/>
              </a:path>
            </a:pathLst>
          </a:custGeom>
          <a:solidFill>
            <a:srgbClr val="2F2D2A"/>
          </a:solidFill>
          <a:ln w="12700">
            <a:miter lim="400000"/>
          </a:ln>
        </p:spPr>
        <p:txBody>
          <a:bodyPr anchor="ctr"/>
          <a:lstStyle/>
          <a:p>
            <a:pPr algn="ctr"/>
            <a:endParaRPr>
              <a:latin typeface="Times New Roman" panose="02020603050405020304" pitchFamily="18" charset="0"/>
              <a:cs typeface="Times New Roman" panose="02020603050405020304" pitchFamily="18" charset="0"/>
            </a:endParaRPr>
          </a:p>
        </p:txBody>
      </p:sp>
      <p:pic>
        <p:nvPicPr>
          <p:cNvPr id="8" name="Picture 3" descr="C:\Users\Soloman\Desktop\未标题-3.png">
            <a:extLst>
              <a:ext uri="{FF2B5EF4-FFF2-40B4-BE49-F238E27FC236}">
                <a16:creationId xmlns:a16="http://schemas.microsoft.com/office/drawing/2014/main" id="{41CBCCD2-7B1F-46E1-A7FF-EE2EC612E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985">
            <a:off x="-5259" y="1508518"/>
            <a:ext cx="4214602" cy="421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81B9C40C-B783-4A84-BA90-61B099F99F20}"/>
              </a:ext>
            </a:extLst>
          </p:cNvPr>
          <p:cNvSpPr txBox="1"/>
          <p:nvPr/>
        </p:nvSpPr>
        <p:spPr>
          <a:xfrm>
            <a:off x="956726" y="2835726"/>
            <a:ext cx="2123931" cy="1556657"/>
          </a:xfrm>
          <a:prstGeom prst="rect">
            <a:avLst/>
          </a:prstGeom>
          <a:noFill/>
        </p:spPr>
        <p:txBody>
          <a:bodyPr wrap="square" rtlCol="0">
            <a:prstTxWarp prst="textStop">
              <a:avLst/>
            </a:prstTxWarp>
            <a:spAutoFit/>
          </a:bodyPr>
          <a:lstStyle/>
          <a:p>
            <a:pPr algn="ct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H</a:t>
            </a:r>
            <a:r>
              <a:rPr lang="vi-VN"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ư</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ớng</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dẫn</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về</a:t>
            </a:r>
            <a:r>
              <a:rPr lang="en-SG" altLang="zh-CN"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 </a:t>
            </a:r>
            <a:r>
              <a:rPr lang="en-SG" altLang="zh-CN" sz="3200" dirty="0" err="1">
                <a:solidFill>
                  <a:srgbClr val="FF0000"/>
                </a:solidFill>
                <a:latin typeface="Times New Roman" panose="02020603050405020304" pitchFamily="18" charset="0"/>
                <a:ea typeface="华文中宋" panose="02010600040101010101" pitchFamily="2" charset="-122"/>
                <a:cs typeface="Times New Roman" panose="02020603050405020304" pitchFamily="18" charset="0"/>
              </a:rPr>
              <a:t>nhà</a:t>
            </a:r>
            <a:endParaRPr lang="zh-CN" altLang="en-US" sz="3200" dirty="0">
              <a:solidFill>
                <a:srgbClr val="FF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792D6D6D-1E35-4A96-8E72-0EB96A0D15A9}"/>
              </a:ext>
            </a:extLst>
          </p:cNvPr>
          <p:cNvSpPr txBox="1"/>
          <p:nvPr/>
        </p:nvSpPr>
        <p:spPr>
          <a:xfrm flipH="1">
            <a:off x="4617718" y="1318480"/>
            <a:ext cx="9936481" cy="646331"/>
          </a:xfrm>
          <a:prstGeom prst="rect">
            <a:avLst/>
          </a:prstGeom>
          <a:noFill/>
        </p:spPr>
        <p:txBody>
          <a:bodyPr wrap="square" rtlCol="0">
            <a:spAutoFit/>
          </a:bodyPr>
          <a:lstStyle/>
          <a:p>
            <a:pPr marL="571500" indent="-571500">
              <a:buFont typeface="Wingdings" panose="05000000000000000000" pitchFamily="2" charset="2"/>
              <a:buChar char="v"/>
            </a:pPr>
            <a:r>
              <a:rPr lang="en-SG" sz="3600" dirty="0" err="1">
                <a:latin typeface="Times New Roman" panose="02020603050405020304" pitchFamily="18" charset="0"/>
                <a:cs typeface="Times New Roman" panose="02020603050405020304" pitchFamily="18" charset="0"/>
              </a:rPr>
              <a:t>Ôn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 </a:t>
            </a:r>
            <a:r>
              <a:rPr lang="en-SG" sz="3600" dirty="0" err="1">
                <a:latin typeface="Times New Roman" panose="02020603050405020304" pitchFamily="18" charset="0"/>
                <a:cs typeface="Times New Roman" panose="02020603050405020304" pitchFamily="18" charset="0"/>
              </a:rPr>
              <a:t>Vẽ</a:t>
            </a:r>
            <a:r>
              <a:rPr lang="en-SG" sz="3600" dirty="0">
                <a:latin typeface="Times New Roman" panose="02020603050405020304" pitchFamily="18" charset="0"/>
                <a:cs typeface="Times New Roman" panose="02020603050405020304" pitchFamily="18" charset="0"/>
              </a:rPr>
              <a:t> SĐTD </a:t>
            </a:r>
            <a:r>
              <a:rPr lang="en-SG" sz="3600" dirty="0" err="1">
                <a:latin typeface="Times New Roman" panose="02020603050405020304" pitchFamily="18" charset="0"/>
                <a:cs typeface="Times New Roman" panose="02020603050405020304" pitchFamily="18" charset="0"/>
              </a:rPr>
              <a:t>tổng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kết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endParaRPr lang="en-SG"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70BBA49-DE8B-4DB0-BD51-5E672F27008A}"/>
              </a:ext>
            </a:extLst>
          </p:cNvPr>
          <p:cNvSpPr txBox="1"/>
          <p:nvPr/>
        </p:nvSpPr>
        <p:spPr>
          <a:xfrm flipH="1">
            <a:off x="4617718" y="2572737"/>
            <a:ext cx="7294881" cy="989823"/>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ư</a:t>
            </a:r>
            <a:r>
              <a:rPr lang="en-SG" sz="3600" dirty="0">
                <a:latin typeface="Times New Roman" panose="02020603050405020304" pitchFamily="18" charset="0"/>
                <a:cs typeface="Times New Roman" panose="02020603050405020304" pitchFamily="18" charset="0"/>
              </a:rPr>
              <a:t>u </a:t>
            </a:r>
            <a:r>
              <a:rPr lang="en-SG" sz="3600" dirty="0" err="1">
                <a:latin typeface="Times New Roman" panose="02020603050405020304" pitchFamily="18" charset="0"/>
                <a:cs typeface="Times New Roman" panose="02020603050405020304" pitchFamily="18" charset="0"/>
              </a:rPr>
              <a:t>tầm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một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số</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câu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bài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về</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tinh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thần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lạc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quan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của</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Bác</a:t>
            </a:r>
            <a:endParaRPr lang="en-SG" sz="3600" dirty="0">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9237FBD9-3B76-46B6-9E1E-FA75FBC94054}"/>
              </a:ext>
            </a:extLst>
          </p:cNvPr>
          <p:cNvSpPr txBox="1">
            <a:spLocks noChangeArrowheads="1"/>
          </p:cNvSpPr>
          <p:nvPr/>
        </p:nvSpPr>
        <p:spPr>
          <a:xfrm>
            <a:off x="6159501" y="7102882"/>
            <a:ext cx="6464299" cy="6324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735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Caûnh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Vieât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Baéc</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Khaùch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ñeán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môøi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ngoâ</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neáp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nöôùng</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Saên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thòt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röøng</a:t>
            </a:r>
            <a:r>
              <a:rPr lang="en-US" sz="2800" dirty="0">
                <a:latin typeface="Times New Roman" panose="02020603050405020304" pitchFamily="18" charset="0"/>
                <a:cs typeface="Times New Roman" panose="02020603050405020304" pitchFamily="18" charset="0"/>
              </a:rPr>
              <a:t> quay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Non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daïo</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Röôuï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maëc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söùc</a:t>
            </a:r>
            <a:r>
              <a:rPr lang="en-US" sz="2800" dirty="0">
                <a:latin typeface="Times New Roman" panose="02020603050405020304" pitchFamily="18" charset="0"/>
                <a:cs typeface="Times New Roman" panose="02020603050405020304" pitchFamily="18" charset="0"/>
              </a:rPr>
              <a:t> say.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ñöôøng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Hoâm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xieàng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troùi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Moãi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böôùc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tieáng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ngoïc</a:t>
            </a:r>
            <a:r>
              <a:rPr lang="en-US" sz="2800" dirty="0">
                <a:latin typeface="Times New Roman" panose="02020603050405020304" pitchFamily="18" charset="0"/>
                <a:cs typeface="Times New Roman" panose="02020603050405020304" pitchFamily="18" charset="0"/>
              </a:rPr>
              <a:t> rung</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ñieäp</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Maø</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nhö</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töôùng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dung.</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FACC1A-E0B9-44E1-BFAD-658A8CC03299}"/>
              </a:ext>
            </a:extLst>
          </p:cNvPr>
          <p:cNvSpPr txBox="1"/>
          <p:nvPr/>
        </p:nvSpPr>
        <p:spPr>
          <a:xfrm flipH="1">
            <a:off x="4617718" y="4171351"/>
            <a:ext cx="7294881" cy="535531"/>
          </a:xfrm>
          <a:prstGeom prst="rect">
            <a:avLst/>
          </a:prstGeom>
          <a:noFill/>
        </p:spPr>
        <p:txBody>
          <a:bodyPr wrap="square" rtlCol="0">
            <a:spAutoFit/>
          </a:bodyPr>
          <a:lstStyle/>
          <a:p>
            <a:pPr marL="571500" indent="-571500">
              <a:lnSpc>
                <a:spcPct val="80000"/>
              </a:lnSpc>
              <a:buFont typeface="Wingdings" panose="05000000000000000000" pitchFamily="2" charset="2"/>
              <a:buChar char="v"/>
              <a:defRPr/>
            </a:pPr>
            <a:r>
              <a:rPr lang="vi-VN" sz="3600" dirty="0">
                <a:latin typeface="Times New Roman" panose="02020603050405020304" pitchFamily="18" charset="0"/>
                <a:cs typeface="Times New Roman" panose="02020603050405020304" pitchFamily="18" charset="0"/>
              </a:rPr>
              <a:t>Xem tiếp phần sau của bài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36820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015822" y="616217"/>
            <a:ext cx="7591892" cy="2554545"/>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gồm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được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sắp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xếp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thành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hàng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các</a:t>
            </a:r>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có</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thể</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giống</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hoặc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khác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nhau</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về</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độ</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ngắn</a:t>
            </a:r>
            <a:r>
              <a:rPr lang="en-US" sz="3200"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771647" y="4971098"/>
            <a:ext cx="2149948"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Dòng</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thơ</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8078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809619"/>
            <a:ext cx="5455917" cy="2993861"/>
          </a:xfrm>
          <a:prstGeom prst="rect">
            <a:avLst/>
          </a:prstGeom>
        </p:spPr>
      </p:pic>
      <p:pic>
        <p:nvPicPr>
          <p:cNvPr id="21" name="图片 20">
            <a:extLst>
              <a:ext uri="{FF2B5EF4-FFF2-40B4-BE49-F238E27FC236}">
                <a16:creationId xmlns:a16="http://schemas.microsoft.com/office/drawing/2014/main" id="{DE553B3D-F0F4-4E42-AA15-653F2D50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43" y="819812"/>
            <a:ext cx="5455917" cy="2973474"/>
          </a:xfrm>
          <a:prstGeom prst="rect">
            <a:avLst/>
          </a:prstGeom>
        </p:spPr>
      </p:pic>
      <p:sp>
        <p:nvSpPr>
          <p:cNvPr id="2" name="文本框 1">
            <a:extLst>
              <a:ext uri="{FF2B5EF4-FFF2-40B4-BE49-F238E27FC236}">
                <a16:creationId xmlns:a16="http://schemas.microsoft.com/office/drawing/2014/main" id="{E13F57E0-3C6A-4C57-B833-2C49EEC13F36}"/>
              </a:ext>
            </a:extLst>
          </p:cNvPr>
          <p:cNvSpPr txBox="1"/>
          <p:nvPr/>
        </p:nvSpPr>
        <p:spPr>
          <a:xfrm>
            <a:off x="527538" y="4756638"/>
            <a:ext cx="11139854"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Tạm</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biệt</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các</a:t>
            </a:r>
            <a:r>
              <a:rPr lang="en-SG" altLang="zh-CN" sz="6600"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 </a:t>
            </a:r>
            <a:r>
              <a:rPr lang="en-SG" altLang="zh-CN" sz="6600"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rPr>
              <a:t>em</a:t>
            </a:r>
            <a:r>
              <a:rPr lang="zh-CN" altLang="en-US" sz="6600" dirty="0">
                <a:solidFill>
                  <a:srgbClr val="FF0000"/>
                </a:solidFill>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2100" y="-260689"/>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42234" y="-2823450"/>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29534" y="1737621"/>
            <a:ext cx="2961204" cy="6643879"/>
          </a:xfrm>
          <a:prstGeom prst="rect">
            <a:avLst/>
          </a:prstGeom>
        </p:spPr>
      </p:pic>
      <p:sp>
        <p:nvSpPr>
          <p:cNvPr id="3" name="TextBox 2"/>
          <p:cNvSpPr txBox="1"/>
          <p:nvPr/>
        </p:nvSpPr>
        <p:spPr>
          <a:xfrm>
            <a:off x="1959212" y="728080"/>
            <a:ext cx="7844747" cy="2062103"/>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Em</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hãy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điền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còn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thiếu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vào</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chỗ</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trống</a:t>
            </a:r>
            <a:r>
              <a:rPr lang="en-US" sz="3200" dirty="0">
                <a:solidFill>
                  <a:srgbClr val="0033CC"/>
                </a:solidFill>
                <a:latin typeface="Cambria" panose="02040503050406030204" pitchFamily="18" charset="0"/>
                <a:ea typeface="Cambria" panose="02040503050406030204" pitchFamily="18" charset="0"/>
              </a:rPr>
              <a:t>:</a:t>
            </a:r>
          </a:p>
          <a:p>
            <a:endParaRPr lang="en-US" sz="3200" dirty="0">
              <a:solidFill>
                <a:srgbClr val="0033CC"/>
              </a:solidFill>
              <a:latin typeface="Cambria" panose="02040503050406030204" pitchFamily="18" charset="0"/>
              <a:ea typeface="Cambria" panose="02040503050406030204" pitchFamily="18" charset="0"/>
            </a:endParaRPr>
          </a:p>
          <a:p>
            <a:r>
              <a:rPr lang="en-US" sz="3200" b="1" i="1" dirty="0">
                <a:solidFill>
                  <a:srgbClr val="0033CC"/>
                </a:solidFill>
                <a:latin typeface="Cambria" panose="02040503050406030204" pitchFamily="18" charset="0"/>
                <a:ea typeface="Cambria" panose="02040503050406030204" pitchFamily="18" charset="0"/>
              </a:rPr>
              <a:t>….</a:t>
            </a:r>
            <a:r>
              <a:rPr lang="en-US" sz="3200" b="1" i="1" dirty="0" err="1">
                <a:solidFill>
                  <a:srgbClr val="0033CC"/>
                </a:solidFill>
                <a:latin typeface="Cambria" panose="02040503050406030204" pitchFamily="18" charset="0"/>
                <a:ea typeface="Cambria" panose="02040503050406030204" pitchFamily="18" charset="0"/>
              </a:rPr>
              <a:t>tạo</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tính</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nhạc</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bản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bài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thơ</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dựa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trên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sự</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lặp</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lại</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phần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vần</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của</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ấm</a:t>
            </a:r>
            <a:r>
              <a:rPr lang="en-US" sz="3200" b="1" i="1" dirty="0">
                <a:solidFill>
                  <a:srgbClr val="0033CC"/>
                </a:solidFill>
                <a:latin typeface="Cambria" panose="02040503050406030204" pitchFamily="18" charset="0"/>
                <a:ea typeface="Cambria" panose="02040503050406030204" pitchFamily="18" charset="0"/>
              </a:rPr>
              <a:t> </a:t>
            </a:r>
            <a:r>
              <a:rPr lang="en-US" sz="3200" b="1" i="1" dirty="0" err="1">
                <a:solidFill>
                  <a:srgbClr val="0033CC"/>
                </a:solidFill>
                <a:latin typeface="Cambria" panose="02040503050406030204" pitchFamily="18" charset="0"/>
                <a:ea typeface="Cambria" panose="02040503050406030204" pitchFamily="18" charset="0"/>
              </a:rPr>
              <a:t>tiết</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45625" y="4765606"/>
            <a:ext cx="988027"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Vần</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389" y="5859408"/>
            <a:ext cx="1761011" cy="748499"/>
          </a:xfrm>
          <a:prstGeom prst="rect">
            <a:avLst/>
          </a:prstGeom>
        </p:spPr>
      </p:pic>
    </p:spTree>
    <p:extLst>
      <p:ext uri="{BB962C8B-B14F-4D97-AF65-F5344CB8AC3E}">
        <p14:creationId xmlns:p14="http://schemas.microsoft.com/office/powerpoint/2010/main" val="23030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388199" y="773872"/>
            <a:ext cx="6417135"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Thể</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truyền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của</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dân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tộc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Việt</a:t>
            </a:r>
            <a:r>
              <a:rPr lang="en-US" sz="3733" b="1" i="1" dirty="0">
                <a:solidFill>
                  <a:srgbClr val="0033CC"/>
                </a:solidFill>
                <a:latin typeface="Cambria" panose="02040503050406030204" pitchFamily="18" charset="0"/>
                <a:ea typeface="Cambria" panose="02040503050406030204" pitchFamily="18" charset="0"/>
              </a:rPr>
              <a:t> Nam </a:t>
            </a:r>
            <a:r>
              <a:rPr lang="en-US" sz="3733" b="1" i="1" dirty="0" err="1">
                <a:solidFill>
                  <a:srgbClr val="0033CC"/>
                </a:solidFill>
                <a:latin typeface="Cambria" panose="02040503050406030204" pitchFamily="18" charset="0"/>
                <a:ea typeface="Cambria" panose="02040503050406030204" pitchFamily="18" charset="0"/>
              </a:rPr>
              <a:t>có</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tên</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gọi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là</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gì</a:t>
            </a:r>
            <a:r>
              <a:rPr lang="en-US" sz="3733" b="1" i="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4547226" y="4880233"/>
            <a:ext cx="2592376" cy="646331"/>
          </a:xfrm>
          <a:prstGeom prst="rect">
            <a:avLst/>
          </a:prstGeom>
          <a:noFill/>
        </p:spPr>
        <p:txBody>
          <a:bodyPr wrap="none" rtlCol="0">
            <a:spAutoFit/>
          </a:bodyPr>
          <a:lstStyle/>
          <a:p>
            <a:r>
              <a:rPr lang="en-US" sz="3600" b="1" dirty="0" err="1">
                <a:solidFill>
                  <a:srgbClr val="0033CC"/>
                </a:solidFill>
                <a:latin typeface="Cambria" panose="02040503050406030204" pitchFamily="18" charset="0"/>
                <a:ea typeface="Cambria" panose="02040503050406030204" pitchFamily="18" charset="0"/>
              </a:rPr>
              <a:t>Thơ</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lục</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bát</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13849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1980543" y="1276173"/>
            <a:ext cx="7792643" cy="1569660"/>
          </a:xfrm>
          <a:prstGeom prst="rect">
            <a:avLst/>
          </a:prstGeom>
          <a:noFill/>
        </p:spPr>
        <p:txBody>
          <a:bodyPr wrap="square" rtlCol="0">
            <a:spAutoFit/>
          </a:bodyPr>
          <a:lstStyle/>
          <a:p>
            <a:r>
              <a:rPr lang="en-US" sz="3200" dirty="0" err="1">
                <a:solidFill>
                  <a:srgbClr val="0033CC"/>
                </a:solidFill>
                <a:latin typeface="Cambria" panose="02040503050406030204" pitchFamily="18" charset="0"/>
                <a:ea typeface="Cambria" panose="02040503050406030204" pitchFamily="18" charset="0"/>
              </a:rPr>
              <a:t>Việc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gọi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này</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bằng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tên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sự</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vật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tượng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nét</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tương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đồng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là</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biện</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pháp</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từ</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gì</a:t>
            </a:r>
            <a:r>
              <a:rPr lang="en-US" sz="3200"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5137457" y="4663349"/>
            <a:ext cx="1417375" cy="646331"/>
          </a:xfrm>
          <a:prstGeom prst="rect">
            <a:avLst/>
          </a:prstGeom>
          <a:noFill/>
        </p:spPr>
        <p:txBody>
          <a:bodyPr wrap="none" rtlCol="0">
            <a:spAutoFit/>
          </a:bodyPr>
          <a:lstStyle/>
          <a:p>
            <a:pPr algn="ctr"/>
            <a:r>
              <a:rPr lang="en-US" sz="3600" b="1" dirty="0" err="1">
                <a:solidFill>
                  <a:srgbClr val="0033CC"/>
                </a:solidFill>
                <a:latin typeface="Cambria" panose="02040503050406030204" pitchFamily="18" charset="0"/>
                <a:ea typeface="Cambria" panose="02040503050406030204" pitchFamily="18" charset="0"/>
              </a:rPr>
              <a:t>Ẩn</a:t>
            </a:r>
            <a:r>
              <a:rPr lang="en-US" sz="3600" b="1" dirty="0">
                <a:solidFill>
                  <a:srgbClr val="0033CC"/>
                </a:solidFill>
                <a:latin typeface="Cambria" panose="02040503050406030204" pitchFamily="18" charset="0"/>
                <a:ea typeface="Cambria" panose="02040503050406030204" pitchFamily="18" charset="0"/>
              </a:rPr>
              <a:t> </a:t>
            </a:r>
            <a:r>
              <a:rPr lang="en-US" sz="3600" b="1" dirty="0" err="1">
                <a:solidFill>
                  <a:srgbClr val="0033CC"/>
                </a:solidFill>
                <a:latin typeface="Cambria" panose="02040503050406030204" pitchFamily="18" charset="0"/>
                <a:ea typeface="Cambria" panose="02040503050406030204" pitchFamily="18" charset="0"/>
              </a:rPr>
              <a:t>dụ</a:t>
            </a:r>
            <a:endParaRPr lang="en-US" sz="3600" b="1" dirty="0">
              <a:solidFill>
                <a:srgbClr val="0033CC"/>
              </a:solidFill>
              <a:latin typeface="Cambria" panose="02040503050406030204" pitchFamily="18" charset="0"/>
              <a:ea typeface="Cambria" panose="02040503050406030204" pitchFamily="18" charset="0"/>
            </a:endParaRP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6128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371" y="-10596"/>
            <a:ext cx="12287371" cy="7040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6263" y="1987714"/>
            <a:ext cx="2961204" cy="6643879"/>
          </a:xfrm>
          <a:prstGeom prst="rect">
            <a:avLst/>
          </a:prstGeom>
        </p:spPr>
      </p:pic>
      <p:sp>
        <p:nvSpPr>
          <p:cNvPr id="3" name="TextBox 2"/>
          <p:cNvSpPr txBox="1"/>
          <p:nvPr/>
        </p:nvSpPr>
        <p:spPr>
          <a:xfrm>
            <a:off x="2472608" y="884943"/>
            <a:ext cx="7104889" cy="1815690"/>
          </a:xfrm>
          <a:prstGeom prst="rect">
            <a:avLst/>
          </a:prstGeom>
          <a:noFill/>
        </p:spPr>
        <p:txBody>
          <a:bodyPr wrap="square" rtlCol="0">
            <a:spAutoFit/>
          </a:bodyPr>
          <a:lstStyle/>
          <a:p>
            <a:pPr algn="ctr"/>
            <a:r>
              <a:rPr lang="en-US" sz="3733" b="1" i="1" dirty="0" err="1">
                <a:solidFill>
                  <a:srgbClr val="0033CC"/>
                </a:solidFill>
                <a:latin typeface="Cambria" panose="02040503050406030204" pitchFamily="18" charset="0"/>
                <a:ea typeface="Cambria" panose="02040503050406030204" pitchFamily="18" charset="0"/>
              </a:rPr>
              <a:t>Các</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dòng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trong</a:t>
            </a:r>
            <a:r>
              <a:rPr lang="en-US" sz="3733" b="1" i="1" dirty="0">
                <a:solidFill>
                  <a:srgbClr val="0033CC"/>
                </a:solidFill>
                <a:latin typeface="Cambria" panose="02040503050406030204" pitchFamily="18" charset="0"/>
                <a:ea typeface="Cambria" panose="02040503050406030204" pitchFamily="18" charset="0"/>
              </a:rPr>
              <a:t> 1 </a:t>
            </a:r>
            <a:r>
              <a:rPr lang="en-US" sz="3733" b="1" i="1" dirty="0" err="1">
                <a:solidFill>
                  <a:srgbClr val="0033CC"/>
                </a:solidFill>
                <a:latin typeface="Cambria" panose="02040503050406030204" pitchFamily="18" charset="0"/>
                <a:ea typeface="Cambria" panose="02040503050406030204" pitchFamily="18" charset="0"/>
              </a:rPr>
              <a:t>bài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thơ</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phải</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giống</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nhau</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về</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số</a:t>
            </a:r>
            <a:r>
              <a:rPr lang="en-US" sz="3733" b="1" i="1" dirty="0">
                <a:solidFill>
                  <a:srgbClr val="0033CC"/>
                </a:solidFill>
                <a:latin typeface="Cambria" panose="02040503050406030204" pitchFamily="18" charset="0"/>
                <a:ea typeface="Cambria" panose="02040503050406030204" pitchFamily="18" charset="0"/>
              </a:rPr>
              <a:t> </a:t>
            </a:r>
            <a:r>
              <a:rPr lang="en-US" sz="3733" b="1" i="1" dirty="0" err="1">
                <a:solidFill>
                  <a:srgbClr val="0033CC"/>
                </a:solidFill>
                <a:latin typeface="Cambria" panose="02040503050406030204" pitchFamily="18" charset="0"/>
                <a:ea typeface="Cambria" panose="02040503050406030204" pitchFamily="18" charset="0"/>
              </a:rPr>
              <a:t>tiếng</a:t>
            </a:r>
            <a:r>
              <a:rPr lang="en-US" sz="3733" b="1" dirty="0">
                <a:solidFill>
                  <a:srgbClr val="0033CC"/>
                </a:solidFill>
                <a:latin typeface="Cambria" panose="02040503050406030204" pitchFamily="18" charset="0"/>
                <a:ea typeface="Cambria" panose="02040503050406030204" pitchFamily="18" charset="0"/>
              </a:rPr>
              <a:t>.</a:t>
            </a:r>
          </a:p>
          <a:p>
            <a:pPr algn="ctr"/>
            <a:r>
              <a:rPr lang="en-US" sz="3733" b="1" dirty="0" err="1">
                <a:solidFill>
                  <a:srgbClr val="0033CC"/>
                </a:solidFill>
                <a:latin typeface="Cambria" panose="02040503050406030204" pitchFamily="18" charset="0"/>
                <a:ea typeface="Cambria" panose="02040503050406030204" pitchFamily="18" charset="0"/>
              </a:rPr>
              <a:t>Đúng</a:t>
            </a:r>
            <a:r>
              <a:rPr lang="en-US" sz="3733" b="1" dirty="0">
                <a:solidFill>
                  <a:srgbClr val="0033CC"/>
                </a:solidFill>
                <a:latin typeface="Cambria" panose="02040503050406030204" pitchFamily="18" charset="0"/>
                <a:ea typeface="Cambria" panose="02040503050406030204" pitchFamily="18" charset="0"/>
              </a:rPr>
              <a:t> hay </a:t>
            </a:r>
            <a:r>
              <a:rPr lang="en-US" sz="3733" b="1" dirty="0" err="1">
                <a:solidFill>
                  <a:srgbClr val="0033CC"/>
                </a:solidFill>
                <a:latin typeface="Cambria" panose="02040503050406030204" pitchFamily="18" charset="0"/>
                <a:ea typeface="Cambria" panose="02040503050406030204" pitchFamily="18" charset="0"/>
              </a:rPr>
              <a:t>sai</a:t>
            </a:r>
            <a:r>
              <a:rPr lang="en-US" sz="3733" b="1" dirty="0">
                <a:solidFill>
                  <a:srgbClr val="0033CC"/>
                </a:solidFill>
                <a:latin typeface="Cambria" panose="02040503050406030204" pitchFamily="18" charset="0"/>
                <a:ea typeface="Cambria" panose="02040503050406030204" pitchFamily="18" charset="0"/>
              </a:rPr>
              <a:t>?</a:t>
            </a:r>
          </a:p>
        </p:txBody>
      </p:sp>
      <p:sp>
        <p:nvSpPr>
          <p:cNvPr id="17" name="TextBox 16"/>
          <p:cNvSpPr txBox="1"/>
          <p:nvPr/>
        </p:nvSpPr>
        <p:spPr>
          <a:xfrm>
            <a:off x="2993197" y="4327945"/>
            <a:ext cx="5826241" cy="1631216"/>
          </a:xfrm>
          <a:prstGeom prst="rect">
            <a:avLst/>
          </a:prstGeom>
          <a:noFill/>
        </p:spPr>
        <p:txBody>
          <a:bodyPr wrap="square" rtlCol="0">
            <a:spAutoFit/>
          </a:bodyPr>
          <a:lstStyle/>
          <a:p>
            <a:pPr algn="ctr"/>
            <a:r>
              <a:rPr lang="en-US" sz="3600" b="1" dirty="0">
                <a:solidFill>
                  <a:srgbClr val="0033CC"/>
                </a:solidFill>
                <a:latin typeface="Cambria" panose="02040503050406030204" pitchFamily="18" charset="0"/>
                <a:ea typeface="Cambria" panose="02040503050406030204" pitchFamily="18" charset="0"/>
              </a:rPr>
              <a:t>Sai</a:t>
            </a:r>
            <a:r>
              <a:rPr lang="en-US" sz="3600" dirty="0">
                <a:solidFill>
                  <a:srgbClr val="0033CC"/>
                </a:solidFill>
                <a:latin typeface="Cambria" panose="02040503050406030204" pitchFamily="18" charset="0"/>
                <a:ea typeface="Cambria" panose="02040503050406030204" pitchFamily="18" charset="0"/>
              </a:rPr>
              <a:t>.</a:t>
            </a:r>
          </a:p>
          <a:p>
            <a:pPr algn="ctr"/>
            <a:r>
              <a:rPr lang="en-US" sz="3200" dirty="0" err="1">
                <a:solidFill>
                  <a:srgbClr val="0033CC"/>
                </a:solidFill>
                <a:latin typeface="Cambria" panose="02040503050406030204" pitchFamily="18" charset="0"/>
                <a:ea typeface="Cambria" panose="02040503050406030204" pitchFamily="18" charset="0"/>
              </a:rPr>
              <a:t>Mỗi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dòng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thơ</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có</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thể</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giống</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hoặc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khác</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nhau</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về</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độ</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dài</a:t>
            </a:r>
            <a:r>
              <a:rPr lang="en-US" sz="3200" dirty="0">
                <a:solidFill>
                  <a:srgbClr val="0033CC"/>
                </a:solidFill>
                <a:latin typeface="Cambria" panose="02040503050406030204" pitchFamily="18" charset="0"/>
                <a:ea typeface="Cambria" panose="02040503050406030204" pitchFamily="18" charset="0"/>
              </a:rPr>
              <a:t> </a:t>
            </a:r>
            <a:r>
              <a:rPr lang="en-US" sz="3200" dirty="0" err="1">
                <a:solidFill>
                  <a:srgbClr val="0033CC"/>
                </a:solidFill>
                <a:latin typeface="Cambria" panose="02040503050406030204" pitchFamily="18" charset="0"/>
                <a:ea typeface="Cambria" panose="02040503050406030204" pitchFamily="18" charset="0"/>
              </a:rPr>
              <a:t>ngắn</a:t>
            </a:r>
            <a:r>
              <a:rPr lang="en-US" sz="3200" dirty="0">
                <a:solidFill>
                  <a:srgbClr val="0033CC"/>
                </a:solidFill>
                <a:latin typeface="Cambria" panose="02040503050406030204" pitchFamily="18" charset="0"/>
                <a:ea typeface="Cambria" panose="020405030504060302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6119" y="6109501"/>
            <a:ext cx="1761011" cy="748499"/>
          </a:xfrm>
          <a:prstGeom prst="rect">
            <a:avLst/>
          </a:prstGeom>
        </p:spPr>
      </p:pic>
    </p:spTree>
    <p:extLst>
      <p:ext uri="{BB962C8B-B14F-4D97-AF65-F5344CB8AC3E}">
        <p14:creationId xmlns:p14="http://schemas.microsoft.com/office/powerpoint/2010/main" val="278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C21BAE-6866-4C7A-A7EC-C1B2E572D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ite book on brown wood log">
            <a:extLst>
              <a:ext uri="{FF2B5EF4-FFF2-40B4-BE49-F238E27FC236}">
                <a16:creationId xmlns:a16="http://schemas.microsoft.com/office/drawing/2014/main" id="{CC87DCAE-F7D5-394B-9956-4EC8BD162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73" r="1" b="45049"/>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E7D0C94-08B4-48AE-8813-CC4D60294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592165-E07B-494D-BE9F-4AB3942D5448}"/>
              </a:ext>
            </a:extLst>
          </p:cNvPr>
          <p:cNvSpPr>
            <a:spLocks noGrp="1"/>
          </p:cNvSpPr>
          <p:nvPr>
            <p:ph idx="1"/>
          </p:nvPr>
        </p:nvSpPr>
        <p:spPr>
          <a:xfrm>
            <a:off x="1189319" y="1038584"/>
            <a:ext cx="4458446" cy="4748065"/>
          </a:xfrm>
        </p:spPr>
        <p:txBody>
          <a:bodyPr anchor="ctr">
            <a:noAutofit/>
          </a:bodyPr>
          <a:lstStyle/>
          <a:p>
            <a:pPr marL="0" indent="0" algn="ctr">
              <a:buNone/>
            </a:pPr>
            <a:r>
              <a:rPr lang="en-US" sz="4500" b="1" dirty="0">
                <a:solidFill>
                  <a:srgbClr val="C00000"/>
                </a:solidFill>
                <a:latin typeface="Times New Roman" panose="02020603050405020304" pitchFamily="18" charset="0"/>
                <a:cs typeface="Times New Roman" panose="02020603050405020304" pitchFamily="18" charset="0"/>
              </a:rPr>
              <a:t>C</a:t>
            </a:r>
            <a:r>
              <a:rPr lang="en-VN" sz="4500" b="1" dirty="0">
                <a:solidFill>
                  <a:srgbClr val="C00000"/>
                </a:solidFill>
                <a:latin typeface="Times New Roman" panose="02020603050405020304" pitchFamily="18" charset="0"/>
                <a:cs typeface="Times New Roman" panose="02020603050405020304" pitchFamily="18" charset="0"/>
              </a:rPr>
              <a:t>hủ đề 7:</a:t>
            </a:r>
          </a:p>
          <a:p>
            <a:pPr marL="0" indent="0" algn="ctr">
              <a:buNone/>
            </a:pPr>
            <a:r>
              <a:rPr lang="en-VN" sz="4500" b="1" dirty="0">
                <a:solidFill>
                  <a:srgbClr val="C00000"/>
                </a:solidFill>
                <a:latin typeface="Times New Roman" panose="02020603050405020304" pitchFamily="18" charset="0"/>
                <a:cs typeface="Times New Roman" panose="02020603050405020304" pitchFamily="18" charset="0"/>
              </a:rPr>
              <a:t>THƠ</a:t>
            </a:r>
          </a:p>
          <a:p>
            <a:pPr marL="0" indent="0" algn="ctr">
              <a:buNone/>
            </a:pPr>
            <a:r>
              <a:rPr lang="en-VN" sz="4500" b="1" dirty="0">
                <a:latin typeface="Times New Roman" panose="02020603050405020304" pitchFamily="18" charset="0"/>
                <a:cs typeface="Times New Roman" panose="02020603050405020304" pitchFamily="18" charset="0"/>
              </a:rPr>
              <a:t>(THƠ CÓ YẾU TỐ TỰ SỰ, MIÊU TẢ)</a:t>
            </a:r>
          </a:p>
        </p:txBody>
      </p:sp>
    </p:spTree>
    <p:extLst>
      <p:ext uri="{BB962C8B-B14F-4D97-AF65-F5344CB8AC3E}">
        <p14:creationId xmlns:p14="http://schemas.microsoft.com/office/powerpoint/2010/main" val="1407286415"/>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528768"/>
</p:tagLst>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1133</Words>
  <Application>Microsoft Office PowerPoint</Application>
  <PresentationFormat>Widescreen</PresentationFormat>
  <Paragraphs>121</Paragraphs>
  <Slides>40</Slides>
  <Notes>6</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#9Slide05 SVNBulgary</vt:lpstr>
      <vt:lpstr>Arial</vt:lpstr>
      <vt:lpstr>Batang</vt:lpstr>
      <vt:lpstr>Bembo</vt:lpstr>
      <vt:lpstr>Calibri</vt:lpstr>
      <vt:lpstr>Cambria</vt:lpstr>
      <vt:lpstr>等线</vt:lpstr>
      <vt:lpstr>华文中宋</vt:lpstr>
      <vt:lpstr>Symbol</vt:lpstr>
      <vt:lpstr>Times New Roman</vt:lpstr>
      <vt:lpstr>Wingdings</vt:lpstr>
      <vt:lpstr>叶根友毛笔行书2.0版</vt:lpstr>
      <vt:lpstr>汉仪白棋体简</vt: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ĐÊM NAY BÁC KHÔNG NGỦ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HP</cp:lastModifiedBy>
  <cp:revision>44</cp:revision>
  <dcterms:created xsi:type="dcterms:W3CDTF">2021-11-22T09:48:22Z</dcterms:created>
  <dcterms:modified xsi:type="dcterms:W3CDTF">2023-08-10T09:11:55Z</dcterms:modified>
</cp:coreProperties>
</file>