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94" r:id="rId2"/>
    <p:sldId id="261" r:id="rId3"/>
    <p:sldId id="256" r:id="rId4"/>
    <p:sldId id="259" r:id="rId5"/>
    <p:sldId id="268" r:id="rId6"/>
    <p:sldId id="278" r:id="rId7"/>
    <p:sldId id="279" r:id="rId8"/>
    <p:sldId id="280" r:id="rId9"/>
    <p:sldId id="281" r:id="rId10"/>
    <p:sldId id="491" r:id="rId11"/>
    <p:sldId id="495" r:id="rId12"/>
    <p:sldId id="493"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9Slide03 Arima Madurai Black" panose="020B0604020202020204" charset="0"/>
      <p:bold r:id="rId19"/>
    </p:embeddedFont>
    <p:embeddedFont>
      <p:font typeface="#9Slide04 Podkova Medium" panose="020B0604020202020204" charset="0"/>
      <p:regular r:id="rId20"/>
    </p:embeddedFont>
    <p:embeddedFont>
      <p:font typeface="#9Slide05 SVNAslang Barry"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E505"/>
    <a:srgbClr val="51B59F"/>
    <a:srgbClr val="397DC9"/>
    <a:srgbClr val="EF3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đưa</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endParaRPr lang="en-US" dirty="0"/>
          </a:p>
          <a:p>
            <a:r>
              <a:rPr lang="en-US" dirty="0" err="1"/>
              <a:t>Dãy</a:t>
            </a:r>
            <a:r>
              <a:rPr lang="en-US" dirty="0"/>
              <a:t> 1,2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đồng</a:t>
            </a:r>
            <a:r>
              <a:rPr lang="en-US" dirty="0"/>
              <a:t> ý”</a:t>
            </a:r>
          </a:p>
          <a:p>
            <a:r>
              <a:rPr lang="en-US" dirty="0" err="1"/>
              <a:t>Dãy</a:t>
            </a:r>
            <a:r>
              <a:rPr lang="en-US" dirty="0"/>
              <a:t> 3,4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từ</a:t>
            </a:r>
            <a:r>
              <a:rPr lang="en-US" dirty="0"/>
              <a:t> </a:t>
            </a:r>
            <a:r>
              <a:rPr lang="en-US" dirty="0" err="1"/>
              <a:t>chối</a:t>
            </a:r>
            <a:r>
              <a:rPr lang="en-US" dirty="0"/>
              <a:t>”</a:t>
            </a:r>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901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13348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dirty="0" err="1"/>
              <a:t>phút</a:t>
            </a:r>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12</a:t>
            </a:fld>
            <a:endParaRPr lang="en-US"/>
          </a:p>
        </p:txBody>
      </p:sp>
    </p:spTree>
    <p:extLst>
      <p:ext uri="{BB962C8B-B14F-4D97-AF65-F5344CB8AC3E}">
        <p14:creationId xmlns:p14="http://schemas.microsoft.com/office/powerpoint/2010/main" val="274187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signs&#10;&#10;Description automatically generated">
            <a:extLst>
              <a:ext uri="{FF2B5EF4-FFF2-40B4-BE49-F238E27FC236}">
                <a16:creationId xmlns:a16="http://schemas.microsoft.com/office/drawing/2014/main" id="{A50DF9E5-447D-4A69-CBC0-C83A924B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00"/>
            <a:ext cx="15544800" cy="15544800"/>
          </a:xfrm>
          <a:prstGeom prst="rect">
            <a:avLst/>
          </a:prstGeom>
        </p:spPr>
      </p:pic>
    </p:spTree>
    <p:extLst>
      <p:ext uri="{BB962C8B-B14F-4D97-AF65-F5344CB8AC3E}">
        <p14:creationId xmlns:p14="http://schemas.microsoft.com/office/powerpoint/2010/main" val="64485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3696202"/>
              </p:ext>
            </p:extLst>
          </p:nvPr>
        </p:nvGraphicFramePr>
        <p:xfrm>
          <a:off x="304800" y="190500"/>
          <a:ext cx="17449800" cy="9875520"/>
        </p:xfrm>
        <a:graphic>
          <a:graphicData uri="http://schemas.openxmlformats.org/drawingml/2006/table">
            <a:tbl>
              <a:tblPr firstRow="1" bandRow="1">
                <a:tableStyleId>{5940675A-B579-460E-94D1-54222C63F5DA}</a:tableStyleId>
              </a:tblPr>
              <a:tblGrid>
                <a:gridCol w="6019800">
                  <a:extLst>
                    <a:ext uri="{9D8B030D-6E8A-4147-A177-3AD203B41FA5}">
                      <a16:colId xmlns:a16="http://schemas.microsoft.com/office/drawing/2014/main" val="3950634578"/>
                    </a:ext>
                  </a:extLst>
                </a:gridCol>
                <a:gridCol w="1143000">
                  <a:extLst>
                    <a:ext uri="{9D8B030D-6E8A-4147-A177-3AD203B41FA5}">
                      <a16:colId xmlns:a16="http://schemas.microsoft.com/office/drawing/2014/main" val="364728578"/>
                    </a:ext>
                  </a:extLst>
                </a:gridCol>
                <a:gridCol w="1676400">
                  <a:extLst>
                    <a:ext uri="{9D8B030D-6E8A-4147-A177-3AD203B41FA5}">
                      <a16:colId xmlns:a16="http://schemas.microsoft.com/office/drawing/2014/main" val="517739993"/>
                    </a:ext>
                  </a:extLst>
                </a:gridCol>
                <a:gridCol w="1447800">
                  <a:extLst>
                    <a:ext uri="{9D8B030D-6E8A-4147-A177-3AD203B41FA5}">
                      <a16:colId xmlns:a16="http://schemas.microsoft.com/office/drawing/2014/main" val="1377933493"/>
                    </a:ext>
                  </a:extLst>
                </a:gridCol>
                <a:gridCol w="7162800">
                  <a:extLst>
                    <a:ext uri="{9D8B030D-6E8A-4147-A177-3AD203B41FA5}">
                      <a16:colId xmlns:a16="http://schemas.microsoft.com/office/drawing/2014/main" val="716348872"/>
                    </a:ext>
                  </a:extLst>
                </a:gridCol>
              </a:tblGrid>
              <a:tr h="370840">
                <a:tc rowSpan="2">
                  <a:txBody>
                    <a:bodyPr/>
                    <a:lstStyle/>
                    <a:p>
                      <a:pPr algn="ctr"/>
                      <a:r>
                        <a:rPr lang="en-US" sz="3600" b="1" dirty="0" err="1">
                          <a:latin typeface="Times New Roman" panose="02020603050405020304" pitchFamily="18" charset="0"/>
                          <a:cs typeface="Times New Roman" panose="02020603050405020304" pitchFamily="18" charset="0"/>
                        </a:rPr>
                        <a:t>Câu</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gridSpan="3">
                  <a:txBody>
                    <a:bodyPr/>
                    <a:lstStyle/>
                    <a:p>
                      <a:pPr algn="ctr"/>
                      <a:r>
                        <a:rPr lang="en-US" sz="3600" b="1" dirty="0" err="1">
                          <a:latin typeface="Times New Roman" panose="02020603050405020304" pitchFamily="18" charset="0"/>
                          <a:cs typeface="Times New Roman" panose="02020603050405020304" pitchFamily="18" charset="0"/>
                        </a:rPr>
                        <a:t>Mục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rowSpan="2">
                  <a:txBody>
                    <a:bodyPr/>
                    <a:lstStyle/>
                    <a:p>
                      <a:pPr algn="ct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10843592"/>
                  </a:ext>
                </a:extLst>
              </a:tr>
              <a:tr h="370840">
                <a:tc vMerge="1">
                  <a:txBody>
                    <a:bodyPr/>
                    <a:lstStyle/>
                    <a:p>
                      <a:endParaRPr lang="en-US" dirty="0"/>
                    </a:p>
                  </a:txBody>
                  <a:tcPr/>
                </a:tc>
                <a:tc>
                  <a:txBody>
                    <a:bodyPr/>
                    <a:lstStyle/>
                    <a:p>
                      <a:pPr algn="ctr"/>
                      <a:r>
                        <a:rPr lang="en-US" sz="3600" b="1" dirty="0" err="1">
                          <a:latin typeface="Times New Roman" panose="02020603050405020304" pitchFamily="18" charset="0"/>
                          <a:cs typeface="Times New Roman" panose="02020603050405020304" pitchFamily="18" charset="0"/>
                        </a:rPr>
                        <a:t>Hỏi</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Khẳng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vMerge="1">
                  <a:txBody>
                    <a:bodyPr/>
                    <a:lstStyle/>
                    <a:p>
                      <a:endParaRPr lang="en-US" dirty="0"/>
                    </a:p>
                  </a:txBody>
                  <a:tcPr/>
                </a:tc>
                <a:extLst>
                  <a:ext uri="{0D108BD9-81ED-4DB2-BD59-A6C34878D82A}">
                    <a16:rowId xmlns:a16="http://schemas.microsoft.com/office/drawing/2014/main" val="2523233055"/>
                  </a:ext>
                </a:extLst>
              </a:tr>
              <a:tr h="370840">
                <a:tc>
                  <a:txBody>
                    <a:bodyPr/>
                    <a:lstStyle/>
                    <a:p>
                      <a:pPr algn="just"/>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(3)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Nhưng còn nhà nước của ta thì sao?</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rowSpan="2">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đặc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điểm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chăng</a:t>
                      </a:r>
                      <a:r>
                        <a:rPr lang="en-US" sz="3600" baseline="0" dirty="0">
                          <a:latin typeface="Times New Roman" panose="02020603050405020304" pitchFamily="18" charset="0"/>
                          <a:cs typeface="Times New Roman" panose="02020603050405020304" pitchFamily="18" charset="0"/>
                        </a:rPr>
                        <a:t>)</a:t>
                      </a:r>
                    </a:p>
                    <a:p>
                      <a:pPr marL="0" indent="0" algn="just">
                        <a:buFontTx/>
                        <a:buNone/>
                      </a:pP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Đều</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dùng</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mục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đích</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hỏi</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8124682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(4)</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Thái hậu có thể chạy sang đất Trung Hoa một chuyến nữa chăng?</a:t>
                      </a:r>
                      <a:endParaRPr kumimoji="0" lang="vi-VN"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403718733"/>
                  </a:ext>
                </a:extLst>
              </a:tr>
              <a:tr h="370840">
                <a:tc>
                  <a:txBody>
                    <a:bodyPr/>
                    <a:lstStyle/>
                    <a:p>
                      <a:pPr algn="just"/>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Tự vương trẻ tuổi, chưa từng trải công việc, trước đây tới đón chào ta ở Lạng Sơn, sao không nói cho rõ?</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vấn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endParaRPr lang="en-US" sz="3600"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Đều</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dùng</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mục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đích</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hỏi</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826543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 (2)</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Bấy giờ, nhân khi ta thắng, đè bẹp ngay lúc chúng đang khốn đốn, há chẳng dễ dàng hơn hay sao?</a:t>
                      </a:r>
                      <a:endParaRPr kumimoji="0" lang="vi-VN"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hình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há</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chẳng</a:t>
                      </a:r>
                      <a:r>
                        <a:rPr lang="en-US" sz="3600" baseline="0" dirty="0">
                          <a:latin typeface="Times New Roman" panose="02020603050405020304" pitchFamily="18" charset="0"/>
                          <a:cs typeface="Times New Roman" panose="02020603050405020304" pitchFamily="18" charset="0"/>
                        </a:rPr>
                        <a:t>, hay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r>
                        <a:rPr lang="en-US" sz="3600" baseline="0" dirty="0">
                          <a:latin typeface="Times New Roman" panose="02020603050405020304" pitchFamily="18" charset="0"/>
                          <a:cs typeface="Times New Roman" panose="02020603050405020304" pitchFamily="18" charset="0"/>
                        </a:rPr>
                        <a:t>.</a:t>
                      </a:r>
                    </a:p>
                    <a:p>
                      <a:pPr marL="0" indent="0" algn="just">
                        <a:buFontTx/>
                        <a:buNone/>
                      </a:pP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Về</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dung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xác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nhận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tồn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việc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nêu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trong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5921866"/>
                  </a:ext>
                </a:extLst>
              </a:tr>
            </a:tbl>
          </a:graphicData>
        </a:graphic>
      </p:graphicFrame>
      <p:sp>
        <p:nvSpPr>
          <p:cNvPr id="3" name="5-Point Star 2"/>
          <p:cNvSpPr/>
          <p:nvPr/>
        </p:nvSpPr>
        <p:spPr>
          <a:xfrm>
            <a:off x="6629400" y="23241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5-Point Star 6"/>
          <p:cNvSpPr/>
          <p:nvPr/>
        </p:nvSpPr>
        <p:spPr>
          <a:xfrm>
            <a:off x="6629400" y="36957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5-Point Star 4"/>
          <p:cNvSpPr/>
          <p:nvPr/>
        </p:nvSpPr>
        <p:spPr>
          <a:xfrm>
            <a:off x="6629400" y="56769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5-Point Star 5"/>
          <p:cNvSpPr/>
          <p:nvPr/>
        </p:nvSpPr>
        <p:spPr>
          <a:xfrm>
            <a:off x="7848600" y="80391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3</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457200" y="1638300"/>
          <a:ext cx="17373600" cy="7441020"/>
        </p:xfrm>
        <a:graphic>
          <a:graphicData uri="http://schemas.openxmlformats.org/drawingml/2006/table">
            <a:tbl>
              <a:tblPr firstRow="1" bandRow="1">
                <a:tableStyleId>{5940675A-B579-460E-94D1-54222C63F5DA}</a:tableStyleId>
              </a:tblPr>
              <a:tblGrid>
                <a:gridCol w="7696200">
                  <a:extLst>
                    <a:ext uri="{9D8B030D-6E8A-4147-A177-3AD203B41FA5}">
                      <a16:colId xmlns:a16="http://schemas.microsoft.com/office/drawing/2014/main" val="3860708772"/>
                    </a:ext>
                  </a:extLst>
                </a:gridCol>
                <a:gridCol w="9677400">
                  <a:extLst>
                    <a:ext uri="{9D8B030D-6E8A-4147-A177-3AD203B41FA5}">
                      <a16:colId xmlns:a16="http://schemas.microsoft.com/office/drawing/2014/main" val="2729579449"/>
                    </a:ext>
                  </a:extLst>
                </a:gridCol>
              </a:tblGrid>
              <a:tr h="990600">
                <a:tc>
                  <a:txBody>
                    <a:bodyPr/>
                    <a:lstStyle/>
                    <a:p>
                      <a:pPr algn="ctr"/>
                      <a:r>
                        <a:rPr lang="en-US" sz="4000" b="1" dirty="0" err="1" smtClean="0">
                          <a:latin typeface="Times New Roman" panose="02020603050405020304" pitchFamily="18" charset="0"/>
                          <a:cs typeface="Times New Roman" panose="02020603050405020304" pitchFamily="18" charset="0"/>
                        </a:rPr>
                        <a:t>Câu</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khẳng</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latin typeface="Times New Roman" panose="02020603050405020304" pitchFamily="18" charset="0"/>
                          <a:cs typeface="Times New Roman" panose="02020603050405020304" pitchFamily="18" charset="0"/>
                        </a:rPr>
                        <a:t>Câu</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khẳng</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có</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chứa</a:t>
                      </a:r>
                      <a:r>
                        <a:rPr lang="en-US" sz="4000" b="1" baseline="0" dirty="0" smtClean="0">
                          <a:latin typeface="Times New Roman" panose="02020603050405020304" pitchFamily="18" charset="0"/>
                          <a:cs typeface="Times New Roman" panose="02020603050405020304" pitchFamily="18" charset="0"/>
                        </a:rPr>
                        <a:t> 2 </a:t>
                      </a:r>
                      <a:r>
                        <a:rPr lang="en-US" sz="4000" b="1" baseline="0" dirty="0" err="1" smtClean="0">
                          <a:latin typeface="Times New Roman" panose="02020603050405020304" pitchFamily="18" charset="0"/>
                          <a:cs typeface="Times New Roman" panose="02020603050405020304" pitchFamily="18" charset="0"/>
                        </a:rPr>
                        <a:t>lần</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từ</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phủ</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endParaRPr lang="en-US" sz="4000" b="1" dirty="0" smtClean="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245156478"/>
                  </a:ext>
                </a:extLst>
              </a:tr>
              <a:tr h="1960290">
                <a:tc>
                  <a:txBody>
                    <a:bodyPr/>
                    <a:lstStyle/>
                    <a:p>
                      <a:pPr algn="just" latinLnBrk="0"/>
                      <a:r>
                        <a:rPr lang="vi-VN" sz="4000" kern="1200" dirty="0" smtClean="0">
                          <a:effectLst/>
                          <a:latin typeface="Times New Roman" panose="02020603050405020304" pitchFamily="18" charset="0"/>
                          <a:cs typeface="Times New Roman" panose="02020603050405020304" pitchFamily="18" charset="0"/>
                        </a:rPr>
                        <a:t>a. Ai cũng muốn đuổi chúng đi (Ngô gia văn phái)</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ai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muốn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đuổi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chúng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70377984"/>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smtClean="0">
                          <a:effectLst/>
                          <a:latin typeface="Times New Roman" panose="02020603050405020304" pitchFamily="18" charset="0"/>
                          <a:cs typeface="Times New Roman" panose="02020603050405020304" pitchFamily="18" charset="0"/>
                        </a:rPr>
                        <a:t>b. Ngày nào Thị Nở cũng phải đi qua vườn nhà hắn (Nam Cao)</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nào</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thị</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Nở</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phải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đi</a:t>
                      </a:r>
                      <a:r>
                        <a:rPr lang="en-US" sz="4000" baseline="0" dirty="0" smtClean="0">
                          <a:latin typeface="Times New Roman" panose="02020603050405020304" pitchFamily="18" charset="0"/>
                          <a:cs typeface="Times New Roman" panose="02020603050405020304" pitchFamily="18" charset="0"/>
                        </a:rPr>
                        <a:t> qua </a:t>
                      </a:r>
                      <a:r>
                        <a:rPr lang="en-US" sz="4000" baseline="0" dirty="0" err="1" smtClean="0">
                          <a:latin typeface="Times New Roman" panose="02020603050405020304" pitchFamily="18" charset="0"/>
                          <a:cs typeface="Times New Roman" panose="02020603050405020304" pitchFamily="18" charset="0"/>
                        </a:rPr>
                        <a:t>vườn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nhà</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hắn</a:t>
                      </a:r>
                      <a:r>
                        <a:rPr lang="en-US" sz="4000" baseline="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1153721"/>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smtClean="0">
                          <a:effectLst/>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Từ</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đấy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nào</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Hoài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Văn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xuống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các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thôn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xóm</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vận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động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bà</a:t>
                      </a:r>
                      <a:r>
                        <a:rPr lang="en-US" sz="4000" baseline="0" dirty="0" smtClean="0">
                          <a:latin typeface="Times New Roman" panose="02020603050405020304" pitchFamily="18" charset="0"/>
                          <a:cs typeface="Times New Roman" panose="02020603050405020304" pitchFamily="18" charset="0"/>
                        </a:rPr>
                        <a:t> con </a:t>
                      </a:r>
                      <a:r>
                        <a:rPr lang="en-US" sz="4000" baseline="0" dirty="0" err="1" smtClean="0">
                          <a:latin typeface="Times New Roman" panose="02020603050405020304" pitchFamily="18" charset="0"/>
                          <a:cs typeface="Times New Roman" panose="02020603050405020304" pitchFamily="18" charset="0"/>
                        </a:rPr>
                        <a:t>đứng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cứu</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nước</a:t>
                      </a:r>
                      <a:r>
                        <a:rPr lang="en-US" sz="4000" baseline="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29031346"/>
                  </a:ext>
                </a:extLst>
              </a:tr>
            </a:tbl>
          </a:graphicData>
        </a:graphic>
      </p:graphicFrame>
    </p:spTree>
    <p:extLst>
      <p:ext uri="{BB962C8B-B14F-4D97-AF65-F5344CB8AC3E}">
        <p14:creationId xmlns:p14="http://schemas.microsoft.com/office/powerpoint/2010/main" val="23107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42900"/>
            <a:ext cx="17145000" cy="2554545"/>
          </a:xfrm>
          <a:prstGeom prst="rect">
            <a:avLst/>
          </a:prstGeom>
        </p:spPr>
        <p:txBody>
          <a:bodyPr wrap="square">
            <a:spAutoFit/>
          </a:bodyPr>
          <a:lstStyle/>
          <a:p>
            <a:pPr algn="ctr"/>
            <a:r>
              <a:rPr lang="en-US" sz="4000" dirty="0">
                <a:solidFill>
                  <a:schemeClr val="tx1">
                    <a:lumMod val="95000"/>
                    <a:lumOff val="5000"/>
                  </a:schemeClr>
                </a:solidFill>
                <a:latin typeface="#9Slide03 Arima Madurai Black" panose="00000A00000000000000" pitchFamily="2" charset="0"/>
                <a:cs typeface="#9Slide03 Arima Madurai Black" panose="00000A00000000000000" pitchFamily="2" charset="0"/>
              </a:rPr>
              <a:t>AI NHANH NHẤT</a:t>
            </a:r>
          </a:p>
          <a:p>
            <a:pPr algn="just"/>
            <a:r>
              <a:rPr lang="vi-VN" sz="4000" dirty="0">
                <a:solidFill>
                  <a:schemeClr val="tx1">
                    <a:lumMod val="95000"/>
                    <a:lumOff val="5000"/>
                  </a:schemeClr>
                </a:solidFill>
                <a:latin typeface="+mj-lt"/>
              </a:rPr>
              <a:t>Viết một đoạn văn (khoảng 5 – 7 dòng) nêu cảm nghĩ của em sau khi học văn bản </a:t>
            </a:r>
            <a:r>
              <a:rPr lang="vi-VN" sz="4000" i="1" dirty="0">
                <a:solidFill>
                  <a:schemeClr val="tx1">
                    <a:lumMod val="95000"/>
                    <a:lumOff val="5000"/>
                  </a:schemeClr>
                </a:solidFill>
                <a:latin typeface="+mj-lt"/>
              </a:rPr>
              <a:t>Quang Trung đại phá quân Thanh</a:t>
            </a:r>
            <a:r>
              <a:rPr lang="vi-VN" sz="4000" dirty="0">
                <a:solidFill>
                  <a:schemeClr val="tx1">
                    <a:lumMod val="95000"/>
                    <a:lumOff val="5000"/>
                  </a:schemeClr>
                </a:solidFill>
                <a:latin typeface="+mj-lt"/>
              </a:rPr>
              <a:t> (Ngô gia văn phái), trong đó có sử dụng câu khẳng định được thể hiện dưới hình thức “phủ định của phủ định”.</a:t>
            </a:r>
            <a:endParaRPr lang="en-US" sz="4000" dirty="0">
              <a:solidFill>
                <a:schemeClr val="tx1">
                  <a:lumMod val="95000"/>
                  <a:lumOff val="5000"/>
                </a:schemeClr>
              </a:solidFill>
              <a:latin typeface="+mj-lt"/>
            </a:endParaRPr>
          </a:p>
        </p:txBody>
      </p:sp>
      <p:sp>
        <p:nvSpPr>
          <p:cNvPr id="3" name="Rectangle 2"/>
          <p:cNvSpPr/>
          <p:nvPr/>
        </p:nvSpPr>
        <p:spPr>
          <a:xfrm>
            <a:off x="762000" y="3202245"/>
            <a:ext cx="17119600" cy="6863417"/>
          </a:xfrm>
          <a:prstGeom prst="rect">
            <a:avLst/>
          </a:prstGeom>
          <a:solidFill>
            <a:schemeClr val="bg1"/>
          </a:solidFill>
        </p:spPr>
        <p:txBody>
          <a:bodyPr wrap="square">
            <a:spAutoFit/>
          </a:bodyPr>
          <a:lstStyle/>
          <a:p>
            <a:pPr algn="ct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khảo</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Trong tác phẩm Quang Trung đại phá quân Thanh (Ngô gia văn phái), hình ảnh Quang Trung hiện lên là một  vị tướng kì tài, trí dũng vô song. Quang Trung đã tự mình dẫn quân  tiêu diệt hai mươi chín vạn quân Thanh xâm lược, xây nên Gò Đống Đa lịch sử bất tử. Không thể không công nhận tài năng và đức độ của vị vua này. Chiến thắng ấy vẫn còn vang dội và là niềm tự hào của dân tộc ta cho đến ngày nay. Hình tượng người anh hùng áo vải Nguyễn Huệ đã để lại trong ta bao ấn tượng không phai mờ.</a:t>
            </a:r>
          </a:p>
          <a:p>
            <a:pPr algn="just"/>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4000" b="1" dirty="0">
                <a:solidFill>
                  <a:schemeClr val="tx1">
                    <a:lumMod val="95000"/>
                    <a:lumOff val="5000"/>
                  </a:schemeClr>
                </a:solidFill>
                <a:latin typeface="Times New Roman" panose="02020603050405020304" pitchFamily="18" charset="0"/>
                <a:cs typeface="Times New Roman" panose="02020603050405020304" pitchFamily="18" charset="0"/>
              </a:rPr>
              <a:t>Câu khẳng định dưới hình thức phủ định của phủ định</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Không thể không công nhận tài năng và đức độ của vị vua này</a:t>
            </a:r>
            <a:endParaRPr lang="vi-VN" sz="4000" b="0" i="1"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6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3400" y="1638300"/>
            <a:ext cx="5105400"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0">
            <a:extLst>
              <a:ext uri="{FF2B5EF4-FFF2-40B4-BE49-F238E27FC236}">
                <a16:creationId xmlns:a16="http://schemas.microsoft.com/office/drawing/2014/main" id="{27BCA7A7-289A-C875-5649-07772D46020A}"/>
              </a:ext>
            </a:extLst>
          </p:cNvPr>
          <p:cNvSpPr txBox="1"/>
          <p:nvPr/>
        </p:nvSpPr>
        <p:spPr>
          <a:xfrm>
            <a:off x="838200" y="1782250"/>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0ABE1A8-24CC-C75E-0AD3-06A4F3CE4287}"/>
              </a:ext>
            </a:extLst>
          </p:cNvPr>
          <p:cNvSpPr txBox="1"/>
          <p:nvPr/>
        </p:nvSpPr>
        <p:spPr>
          <a:xfrm>
            <a:off x="838200" y="2739228"/>
            <a:ext cx="4419600" cy="4832092"/>
          </a:xfrm>
          <a:prstGeom prst="rect">
            <a:avLst/>
          </a:prstGeom>
          <a:no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mượn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Em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0" name="Group 5">
            <a:extLst>
              <a:ext uri="{FF2B5EF4-FFF2-40B4-BE49-F238E27FC236}">
                <a16:creationId xmlns:a16="http://schemas.microsoft.com/office/drawing/2014/main" id="{46A20EA5-7307-EE77-4361-4B744E0BE6BF}"/>
              </a:ext>
            </a:extLst>
          </p:cNvPr>
          <p:cNvGrpSpPr/>
          <p:nvPr/>
        </p:nvGrpSpPr>
        <p:grpSpPr>
          <a:xfrm>
            <a:off x="6096000" y="1620982"/>
            <a:ext cx="5105400" cy="7298891"/>
            <a:chOff x="0" y="0"/>
            <a:chExt cx="3396765" cy="1922342"/>
          </a:xfrm>
        </p:grpSpPr>
        <p:sp>
          <p:nvSpPr>
            <p:cNvPr id="11" name="Freeform 6">
              <a:extLst>
                <a:ext uri="{FF2B5EF4-FFF2-40B4-BE49-F238E27FC236}">
                  <a16:creationId xmlns:a16="http://schemas.microsoft.com/office/drawing/2014/main" id="{F60331E1-107E-7FA9-E547-CAF89A83A5F6}"/>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2" name="TextBox 7">
              <a:extLst>
                <a:ext uri="{FF2B5EF4-FFF2-40B4-BE49-F238E27FC236}">
                  <a16:creationId xmlns:a16="http://schemas.microsoft.com/office/drawing/2014/main" id="{16E7538A-EFD9-A62B-1539-BB78A3877C7E}"/>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2">
            <a:extLst>
              <a:ext uri="{FF2B5EF4-FFF2-40B4-BE49-F238E27FC236}">
                <a16:creationId xmlns:a16="http://schemas.microsoft.com/office/drawing/2014/main" id="{494847F4-DB56-0441-200B-2D8606DE31D7}"/>
              </a:ext>
            </a:extLst>
          </p:cNvPr>
          <p:cNvSpPr txBox="1"/>
          <p:nvPr/>
        </p:nvSpPr>
        <p:spPr>
          <a:xfrm>
            <a:off x="6400800"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2</a:t>
            </a:r>
            <a:endParaRPr lang="en-US" sz="44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7F33FE-3826-66C4-254A-F90D4190DA5C}"/>
              </a:ext>
            </a:extLst>
          </p:cNvPr>
          <p:cNvSpPr txBox="1"/>
          <p:nvPr/>
        </p:nvSpPr>
        <p:spPr>
          <a:xfrm>
            <a:off x="6400800" y="2721910"/>
            <a:ext cx="4419600" cy="6186309"/>
          </a:xfrm>
          <a:prstGeom prst="rect">
            <a:avLst/>
          </a:prstGeom>
          <a:noFill/>
        </p:spPr>
        <p:txBody>
          <a:bodyPr wrap="square">
            <a:spAutoFit/>
          </a:bodyPr>
          <a:lstStyle/>
          <a:p>
            <a:pPr algn="just"/>
            <a:r>
              <a:rPr lang="en-US" sz="4400" b="0" i="0" dirty="0" err="1">
                <a:effectLst/>
                <a:latin typeface="Times New Roman" panose="02020603050405020304" pitchFamily="18" charset="0"/>
                <a:cs typeface="Times New Roman" panose="02020603050405020304" pitchFamily="18" charset="0"/>
              </a:rPr>
              <a:t>Ngày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mai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chủ</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nhật</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mời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nhau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bài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ăn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cơm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trưa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Nếu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mời</a:t>
            </a:r>
            <a:r>
              <a:rPr lang="en-US" sz="4400" dirty="0">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sẽ</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trả</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như</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thế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nào</a:t>
            </a:r>
            <a:r>
              <a:rPr lang="en-US" sz="4400" b="0" i="0" dirty="0">
                <a:effectLst/>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5" name="Group 5">
            <a:extLst>
              <a:ext uri="{FF2B5EF4-FFF2-40B4-BE49-F238E27FC236}">
                <a16:creationId xmlns:a16="http://schemas.microsoft.com/office/drawing/2014/main" id="{F2BFE15C-773C-026A-293C-FB368EB2F942}"/>
              </a:ext>
            </a:extLst>
          </p:cNvPr>
          <p:cNvGrpSpPr/>
          <p:nvPr/>
        </p:nvGrpSpPr>
        <p:grpSpPr>
          <a:xfrm>
            <a:off x="11672453" y="1620982"/>
            <a:ext cx="5638800" cy="7298891"/>
            <a:chOff x="0" y="0"/>
            <a:chExt cx="3396765" cy="1922342"/>
          </a:xfrm>
        </p:grpSpPr>
        <p:sp>
          <p:nvSpPr>
            <p:cNvPr id="16" name="Freeform 6">
              <a:extLst>
                <a:ext uri="{FF2B5EF4-FFF2-40B4-BE49-F238E27FC236}">
                  <a16:creationId xmlns:a16="http://schemas.microsoft.com/office/drawing/2014/main" id="{BF99D15D-D33B-4098-3B71-9C6F293741E9}"/>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7" name="TextBox 7">
              <a:extLst>
                <a:ext uri="{FF2B5EF4-FFF2-40B4-BE49-F238E27FC236}">
                  <a16:creationId xmlns:a16="http://schemas.microsoft.com/office/drawing/2014/main" id="{FF5C36B0-E50B-4730-D625-EA640F186A3F}"/>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7">
            <a:extLst>
              <a:ext uri="{FF2B5EF4-FFF2-40B4-BE49-F238E27FC236}">
                <a16:creationId xmlns:a16="http://schemas.microsoft.com/office/drawing/2014/main" id="{0FB508E4-5891-1EFB-8602-30ECCED6574D}"/>
              </a:ext>
            </a:extLst>
          </p:cNvPr>
          <p:cNvSpPr txBox="1"/>
          <p:nvPr/>
        </p:nvSpPr>
        <p:spPr>
          <a:xfrm>
            <a:off x="11977253"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3</a:t>
            </a:r>
            <a:endParaRPr lang="en-US" sz="44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CDAABEC-490F-81DB-7AAB-9FAFCC7217BA}"/>
              </a:ext>
            </a:extLst>
          </p:cNvPr>
          <p:cNvSpPr txBox="1"/>
          <p:nvPr/>
        </p:nvSpPr>
        <p:spPr>
          <a:xfrm>
            <a:off x="11977252" y="2721910"/>
            <a:ext cx="5195453" cy="6186309"/>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8A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múa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3" grpId="0"/>
      <p:bldP spid="1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627251" y="-4936117"/>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2130811" y="1028700"/>
            <a:ext cx="14026377" cy="7675208"/>
            <a:chOff x="0" y="0"/>
            <a:chExt cx="3694190" cy="2021454"/>
          </a:xfrm>
        </p:grpSpPr>
        <p:sp>
          <p:nvSpPr>
            <p:cNvPr id="8" name="Freeform 8"/>
            <p:cNvSpPr/>
            <p:nvPr/>
          </p:nvSpPr>
          <p:spPr>
            <a:xfrm>
              <a:off x="0" y="0"/>
              <a:ext cx="3694190" cy="2021454"/>
            </a:xfrm>
            <a:custGeom>
              <a:avLst/>
              <a:gdLst/>
              <a:ahLst/>
              <a:cxnLst/>
              <a:rect l="l" t="t" r="r" b="b"/>
              <a:pathLst>
                <a:path w="3694190" h="2021454">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059554"/>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5426825" y="1257300"/>
            <a:ext cx="7434349" cy="204382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E397"/>
          </a:solidFill>
          <a:ln w="28575" cap="rnd">
            <a:solidFill>
              <a:srgbClr val="231F20"/>
            </a:solidFill>
            <a:prstDash val="solid"/>
            <a:round/>
          </a:ln>
        </p:spPr>
      </p:sp>
      <p:sp>
        <p:nvSpPr>
          <p:cNvPr id="15" name="TextBox 15"/>
          <p:cNvSpPr txBox="1"/>
          <p:nvPr/>
        </p:nvSpPr>
        <p:spPr>
          <a:xfrm>
            <a:off x="4191000" y="4137949"/>
            <a:ext cx="10180076" cy="1614288"/>
          </a:xfrm>
          <a:prstGeom prst="rect">
            <a:avLst/>
          </a:prstGeom>
        </p:spPr>
        <p:txBody>
          <a:bodyPr lIns="0" tIns="0" rIns="0" bIns="0" rtlCol="0" anchor="t">
            <a:spAutoFit/>
          </a:bodyPr>
          <a:lstStyle/>
          <a:p>
            <a:pPr algn="ctr">
              <a:lnSpc>
                <a:spcPts val="11961"/>
              </a:lnSpc>
            </a:pPr>
            <a:r>
              <a:rPr lang="en-US" sz="11961" dirty="0" err="1">
                <a:solidFill>
                  <a:srgbClr val="231F20"/>
                </a:solidFill>
                <a:latin typeface="#9Slide05 SVNAslang Barry" panose="02000506020000020004" pitchFamily="2" charset="0"/>
              </a:rPr>
              <a:t>Thực</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hành</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tiếng</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Việt</a:t>
            </a:r>
            <a:endParaRPr lang="en-US" sz="11961" dirty="0">
              <a:solidFill>
                <a:srgbClr val="231F20"/>
              </a:solidFill>
              <a:latin typeface="#9Slide05 SVNAslang Barry" panose="02000506020000020004" pitchFamily="2" charset="0"/>
            </a:endParaRPr>
          </a:p>
        </p:txBody>
      </p:sp>
      <p:sp>
        <p:nvSpPr>
          <p:cNvPr id="16" name="Freeform 16"/>
          <p:cNvSpPr/>
          <p:nvPr/>
        </p:nvSpPr>
        <p:spPr>
          <a:xfrm>
            <a:off x="654327" y="3020375"/>
            <a:ext cx="1052907" cy="1089214"/>
          </a:xfrm>
          <a:custGeom>
            <a:avLst/>
            <a:gdLst/>
            <a:ahLst/>
            <a:cxnLst/>
            <a:rect l="l" t="t" r="r" b="b"/>
            <a:pathLst>
              <a:path w="1052907" h="1089214">
                <a:moveTo>
                  <a:pt x="0" y="0"/>
                </a:moveTo>
                <a:lnTo>
                  <a:pt x="1052907" y="0"/>
                </a:lnTo>
                <a:lnTo>
                  <a:pt x="1052907" y="1089214"/>
                </a:lnTo>
                <a:lnTo>
                  <a:pt x="0" y="1089214"/>
                </a:lnTo>
                <a:lnTo>
                  <a:pt x="0" y="0"/>
                </a:lnTo>
                <a:close/>
              </a:path>
            </a:pathLst>
          </a:custGeom>
          <a:blipFill>
            <a:blip r:embed="rId4">
              <a:extLst>
                <a:ext uri="{96DAC541-7B7A-43D3-8B79-37D633B846F1}">
                  <asvg:svgBlip xmlns:asvg="http://schemas.microsoft.com/office/drawing/2016/SVG/main" xmlns="" r:embed="rId5"/>
                </a:ext>
              </a:extLst>
            </a:blip>
            <a:stretch>
              <a:fillRect l="-154855" t="-80817" r="-404244" b="-344018"/>
            </a:stretch>
          </a:blipFill>
        </p:spPr>
      </p:sp>
      <p:sp>
        <p:nvSpPr>
          <p:cNvPr id="17" name="Freeform 17"/>
          <p:cNvSpPr/>
          <p:nvPr/>
        </p:nvSpPr>
        <p:spPr>
          <a:xfrm>
            <a:off x="16689634" y="2350241"/>
            <a:ext cx="1037320" cy="950886"/>
          </a:xfrm>
          <a:custGeom>
            <a:avLst/>
            <a:gdLst/>
            <a:ahLst/>
            <a:cxnLst/>
            <a:rect l="l" t="t" r="r" b="b"/>
            <a:pathLst>
              <a:path w="1037320" h="950886">
                <a:moveTo>
                  <a:pt x="0" y="0"/>
                </a:moveTo>
                <a:lnTo>
                  <a:pt x="1037319" y="0"/>
                </a:lnTo>
                <a:lnTo>
                  <a:pt x="1037319" y="950887"/>
                </a:lnTo>
                <a:lnTo>
                  <a:pt x="0" y="950887"/>
                </a:lnTo>
                <a:lnTo>
                  <a:pt x="0" y="0"/>
                </a:lnTo>
                <a:close/>
              </a:path>
            </a:pathLst>
          </a:custGeom>
          <a:blipFill>
            <a:blip r:embed="rId6">
              <a:extLst>
                <a:ext uri="{96DAC541-7B7A-43D3-8B79-37D633B846F1}">
                  <asvg:svgBlip xmlns:asvg="http://schemas.microsoft.com/office/drawing/2016/SVG/main" xmlns="" r:embed="rId7"/>
                </a:ext>
              </a:extLst>
            </a:blip>
            <a:stretch>
              <a:fillRect l="-195444" r="-350902" b="-380348"/>
            </a:stretch>
          </a:blipFill>
        </p:spPr>
      </p:sp>
      <p:sp>
        <p:nvSpPr>
          <p:cNvPr id="18" name="Freeform 18"/>
          <p:cNvSpPr/>
          <p:nvPr/>
        </p:nvSpPr>
        <p:spPr>
          <a:xfrm rot="3364319" flipV="1">
            <a:off x="17822019" y="432637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6853097">
            <a:off x="1665501" y="1423267"/>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TextBox 20"/>
          <p:cNvSpPr txBox="1"/>
          <p:nvPr/>
        </p:nvSpPr>
        <p:spPr>
          <a:xfrm>
            <a:off x="5901759" y="1379871"/>
            <a:ext cx="6484465" cy="2311274"/>
          </a:xfrm>
          <a:prstGeom prst="rect">
            <a:avLst/>
          </a:prstGeom>
        </p:spPr>
        <p:txBody>
          <a:bodyPr wrap="square" lIns="0" tIns="0" rIns="0" bIns="0" rtlCol="0" anchor="t">
            <a:spAutoFit/>
          </a:bodyPr>
          <a:lstStyle/>
          <a:p>
            <a:pPr algn="ctr">
              <a:lnSpc>
                <a:spcPts val="4480"/>
              </a:lnSpc>
            </a:pPr>
            <a:r>
              <a:rPr lang="en-US" sz="4000" dirty="0" err="1">
                <a:solidFill>
                  <a:srgbClr val="231F20"/>
                </a:solidFill>
                <a:latin typeface="#9Slide04 Podkova Medium" panose="00000600000000000000" pitchFamily="2" charset="0"/>
              </a:rPr>
              <a:t>Bài</a:t>
            </a:r>
            <a:r>
              <a:rPr lang="en-US" sz="4000" dirty="0">
                <a:solidFill>
                  <a:srgbClr val="231F20"/>
                </a:solidFill>
                <a:latin typeface="#9Slide04 Podkova Medium" panose="00000600000000000000" pitchFamily="2" charset="0"/>
              </a:rPr>
              <a:t> 8: </a:t>
            </a:r>
          </a:p>
          <a:p>
            <a:pPr algn="ctr">
              <a:lnSpc>
                <a:spcPts val="4480"/>
              </a:lnSpc>
            </a:pPr>
            <a:r>
              <a:rPr lang="en-US" sz="4000" dirty="0">
                <a:latin typeface="#9Slide04 Podkova Medium" panose="00000600000000000000" pitchFamily="2" charset="0"/>
              </a:rPr>
              <a:t>TRUYỆN LỊCH SỬ </a:t>
            </a:r>
          </a:p>
          <a:p>
            <a:pPr algn="ctr">
              <a:lnSpc>
                <a:spcPts val="4480"/>
              </a:lnSpc>
            </a:pPr>
            <a:r>
              <a:rPr lang="en-US" sz="4000" dirty="0">
                <a:latin typeface="#9Slide04 Podkova Medium" panose="00000600000000000000" pitchFamily="2" charset="0"/>
              </a:rPr>
              <a:t>VÀ TIỂU THUYẾT</a:t>
            </a:r>
          </a:p>
          <a:p>
            <a:pPr algn="ctr">
              <a:lnSpc>
                <a:spcPts val="4480"/>
              </a:lnSpc>
            </a:pPr>
            <a:r>
              <a:rPr lang="en-US" sz="4000" dirty="0">
                <a:solidFill>
                  <a:srgbClr val="231F20"/>
                </a:solidFill>
                <a:latin typeface="#9Slide04 Podkova Medium" panose="00000600000000000000" pitchFamily="2" charset="0"/>
              </a:rPr>
              <a:t> </a:t>
            </a:r>
          </a:p>
        </p:txBody>
      </p:sp>
      <p:sp>
        <p:nvSpPr>
          <p:cNvPr id="21" name="Freeform 21"/>
          <p:cNvSpPr/>
          <p:nvPr/>
        </p:nvSpPr>
        <p:spPr>
          <a:xfrm>
            <a:off x="14620501" y="2936086"/>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2" name="Freeform 22"/>
          <p:cNvSpPr/>
          <p:nvPr/>
        </p:nvSpPr>
        <p:spPr>
          <a:xfrm>
            <a:off x="14706600" y="593018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4" name="Freeform 5">
            <a:extLst>
              <a:ext uri="{FF2B5EF4-FFF2-40B4-BE49-F238E27FC236}">
                <a16:creationId xmlns:a16="http://schemas.microsoft.com/office/drawing/2014/main" id="{CA9CFF44-C705-2128-CC19-3BD48249A51E}"/>
              </a:ext>
            </a:extLst>
          </p:cNvPr>
          <p:cNvSpPr/>
          <p:nvPr/>
        </p:nvSpPr>
        <p:spPr>
          <a:xfrm>
            <a:off x="570642" y="3984420"/>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5" name="Freeform 6">
            <a:extLst>
              <a:ext uri="{FF2B5EF4-FFF2-40B4-BE49-F238E27FC236}">
                <a16:creationId xmlns:a16="http://schemas.microsoft.com/office/drawing/2014/main" id="{E5859AB9-F6A2-3F76-63BE-A9A48764169C}"/>
              </a:ext>
            </a:extLst>
          </p:cNvPr>
          <p:cNvSpPr/>
          <p:nvPr/>
        </p:nvSpPr>
        <p:spPr>
          <a:xfrm>
            <a:off x="10202306" y="6317454"/>
            <a:ext cx="3811334" cy="4114800"/>
          </a:xfrm>
          <a:custGeom>
            <a:avLst/>
            <a:gdLst/>
            <a:ahLst/>
            <a:cxnLst/>
            <a:rect l="l" t="t" r="r" b="b"/>
            <a:pathLst>
              <a:path w="3811334" h="4114800">
                <a:moveTo>
                  <a:pt x="0" y="0"/>
                </a:moveTo>
                <a:lnTo>
                  <a:pt x="3811334" y="0"/>
                </a:lnTo>
                <a:lnTo>
                  <a:pt x="3811334"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xmlns="" r:embed="rId3"/>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xmlns="" r:embed="rId5"/>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Lý </a:t>
            </a:r>
            <a:r>
              <a:rPr lang="en-US" sz="7200" dirty="0" err="1">
                <a:solidFill>
                  <a:srgbClr val="231F20"/>
                </a:solidFill>
                <a:latin typeface="#9Slide04 Podkova Medium" panose="00000600000000000000" pitchFamily="2" charset="0"/>
              </a:rPr>
              <a:t>thuyết</a:t>
            </a:r>
            <a:endParaRPr lang="en-US" sz="7200" dirty="0">
              <a:solidFill>
                <a:srgbClr val="231F20"/>
              </a:solidFill>
              <a:latin typeface="#9Slide04 Podkova Medium" panose="00000600000000000000" pitchFamily="2" charset="0"/>
            </a:endParaRP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E44683-8C64-0428-C617-650F2AEB44C2}"/>
              </a:ext>
            </a:extLst>
          </p:cNvPr>
          <p:cNvGraphicFramePr>
            <a:graphicFrameLocks noGrp="1"/>
          </p:cNvGraphicFramePr>
          <p:nvPr>
            <p:extLst>
              <p:ext uri="{D42A27DB-BD31-4B8C-83A1-F6EECF244321}">
                <p14:modId xmlns:p14="http://schemas.microsoft.com/office/powerpoint/2010/main" val="1403921269"/>
              </p:ext>
            </p:extLst>
          </p:nvPr>
        </p:nvGraphicFramePr>
        <p:xfrm>
          <a:off x="609600" y="342900"/>
          <a:ext cx="17068800" cy="9601200"/>
        </p:xfrm>
        <a:graphic>
          <a:graphicData uri="http://schemas.openxmlformats.org/drawingml/2006/table">
            <a:tbl>
              <a:tblPr firstRow="1" bandRow="1">
                <a:tableStyleId>{5940675A-B579-460E-94D1-54222C63F5DA}</a:tableStyleId>
              </a:tblPr>
              <a:tblGrid>
                <a:gridCol w="1551709">
                  <a:extLst>
                    <a:ext uri="{9D8B030D-6E8A-4147-A177-3AD203B41FA5}">
                      <a16:colId xmlns:a16="http://schemas.microsoft.com/office/drawing/2014/main" val="3662247022"/>
                    </a:ext>
                  </a:extLst>
                </a:gridCol>
                <a:gridCol w="9543011">
                  <a:extLst>
                    <a:ext uri="{9D8B030D-6E8A-4147-A177-3AD203B41FA5}">
                      <a16:colId xmlns:a16="http://schemas.microsoft.com/office/drawing/2014/main" val="1558767218"/>
                    </a:ext>
                  </a:extLst>
                </a:gridCol>
                <a:gridCol w="5974080">
                  <a:extLst>
                    <a:ext uri="{9D8B030D-6E8A-4147-A177-3AD203B41FA5}">
                      <a16:colId xmlns:a16="http://schemas.microsoft.com/office/drawing/2014/main" val="2955585657"/>
                    </a:ext>
                  </a:extLst>
                </a:gridCol>
              </a:tblGrid>
              <a:tr h="1371600">
                <a:tc>
                  <a:txBody>
                    <a:bodyPr/>
                    <a:lstStyle/>
                    <a:p>
                      <a:pPr algn="ctr"/>
                      <a:endParaRPr lang="en-US" sz="44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phủ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214709458"/>
                  </a:ext>
                </a:extLst>
              </a:tr>
              <a:tr h="1676400">
                <a:tc>
                  <a:txBody>
                    <a:bodyPr/>
                    <a:lstStyle/>
                    <a:p>
                      <a:pPr algn="ctr"/>
                      <a:r>
                        <a:rPr lang="en-US" sz="4400" b="1" dirty="0" err="1">
                          <a:latin typeface="Times New Roman" panose="02020603050405020304" pitchFamily="18" charset="0"/>
                          <a:cs typeface="Times New Roman" panose="02020603050405020304" pitchFamily="18" charset="0"/>
                        </a:rPr>
                        <a:t>Khái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just"/>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072966"/>
                  </a:ext>
                </a:extLst>
              </a:tr>
              <a:tr h="2743200">
                <a:tc>
                  <a:txBody>
                    <a:bodyPr/>
                    <a:lstStyle/>
                    <a:p>
                      <a:pPr algn="ctr"/>
                      <a:r>
                        <a:rPr lang="en-US" sz="4400" b="1" dirty="0" err="1">
                          <a:latin typeface="Times New Roman" panose="02020603050405020304" pitchFamily="18" charset="0"/>
                          <a:cs typeface="Times New Roman" panose="02020603050405020304" pitchFamily="18" charset="0"/>
                        </a:rPr>
                        <a:t>Hình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thức</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marL="0" indent="0" algn="just">
                        <a:buFontTx/>
                        <a:buNone/>
                      </a:pP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 </a:t>
                      </a:r>
                      <a:r>
                        <a:rPr lang="en-US" sz="4400" baseline="0" dirty="0" err="1">
                          <a:latin typeface="Times New Roman" panose="02020603050405020304" pitchFamily="18" charset="0"/>
                          <a:cs typeface="Times New Roman" panose="02020603050405020304" pitchFamily="18" charset="0"/>
                        </a:rPr>
                        <a:t>khẳng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phiếm</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tc>
                  <a:txBody>
                    <a:bodyPr/>
                    <a:lstStyle/>
                    <a:p>
                      <a:pPr algn="just"/>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78578726"/>
                  </a:ext>
                </a:extLst>
              </a:tr>
            </a:tbl>
          </a:graphicData>
        </a:graphic>
      </p:graphicFrame>
    </p:spTree>
    <p:extLst>
      <p:ext uri="{BB962C8B-B14F-4D97-AF65-F5344CB8AC3E}">
        <p14:creationId xmlns:p14="http://schemas.microsoft.com/office/powerpoint/2010/main" val="347807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xmlns="" r:embed="rId3"/>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xmlns="" r:embed="rId5"/>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THỰC HÀNH</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48BFC-7D0E-8EF9-E0B5-50D8927D569D}"/>
              </a:ext>
            </a:extLst>
          </p:cNvPr>
          <p:cNvPicPr>
            <a:picLocks noChangeAspect="1"/>
          </p:cNvPicPr>
          <p:nvPr/>
        </p:nvPicPr>
        <p:blipFill>
          <a:blip r:embed="rId2"/>
          <a:stretch>
            <a:fillRect/>
          </a:stretch>
        </p:blipFill>
        <p:spPr>
          <a:xfrm>
            <a:off x="381000" y="876301"/>
            <a:ext cx="4446483" cy="6324600"/>
          </a:xfrm>
          <a:prstGeom prst="rect">
            <a:avLst/>
          </a:prstGeom>
        </p:spPr>
      </p:pic>
      <p:pic>
        <p:nvPicPr>
          <p:cNvPr id="7" name="Picture 6">
            <a:extLst>
              <a:ext uri="{FF2B5EF4-FFF2-40B4-BE49-F238E27FC236}">
                <a16:creationId xmlns:a16="http://schemas.microsoft.com/office/drawing/2014/main" id="{5C11CCA3-DFE6-9B3C-1D41-59E210FED5CB}"/>
              </a:ext>
            </a:extLst>
          </p:cNvPr>
          <p:cNvPicPr>
            <a:picLocks noChangeAspect="1"/>
          </p:cNvPicPr>
          <p:nvPr/>
        </p:nvPicPr>
        <p:blipFill>
          <a:blip r:embed="rId3"/>
          <a:stretch>
            <a:fillRect/>
          </a:stretch>
        </p:blipFill>
        <p:spPr>
          <a:xfrm>
            <a:off x="4114800" y="3467100"/>
            <a:ext cx="4319657" cy="6144809"/>
          </a:xfrm>
          <a:prstGeom prst="rect">
            <a:avLst/>
          </a:prstGeom>
        </p:spPr>
      </p:pic>
      <p:pic>
        <p:nvPicPr>
          <p:cNvPr id="9" name="Picture 8">
            <a:extLst>
              <a:ext uri="{FF2B5EF4-FFF2-40B4-BE49-F238E27FC236}">
                <a16:creationId xmlns:a16="http://schemas.microsoft.com/office/drawing/2014/main" id="{0F8135A6-1CF8-ADE3-A4C8-8BAB9710AA3F}"/>
              </a:ext>
            </a:extLst>
          </p:cNvPr>
          <p:cNvPicPr>
            <a:picLocks noChangeAspect="1"/>
          </p:cNvPicPr>
          <p:nvPr/>
        </p:nvPicPr>
        <p:blipFill>
          <a:blip r:embed="rId4"/>
          <a:stretch>
            <a:fillRect/>
          </a:stretch>
        </p:blipFill>
        <p:spPr>
          <a:xfrm>
            <a:off x="7909602" y="876301"/>
            <a:ext cx="4750980" cy="6772949"/>
          </a:xfrm>
          <a:prstGeom prst="rect">
            <a:avLst/>
          </a:prstGeom>
        </p:spPr>
      </p:pic>
      <p:pic>
        <p:nvPicPr>
          <p:cNvPr id="11" name="Picture 10">
            <a:extLst>
              <a:ext uri="{FF2B5EF4-FFF2-40B4-BE49-F238E27FC236}">
                <a16:creationId xmlns:a16="http://schemas.microsoft.com/office/drawing/2014/main" id="{AD27C309-A36E-30F1-4521-D486E793E086}"/>
              </a:ext>
            </a:extLst>
          </p:cNvPr>
          <p:cNvPicPr>
            <a:picLocks noChangeAspect="1"/>
          </p:cNvPicPr>
          <p:nvPr/>
        </p:nvPicPr>
        <p:blipFill>
          <a:blip r:embed="rId5"/>
          <a:stretch>
            <a:fillRect/>
          </a:stretch>
        </p:blipFill>
        <p:spPr>
          <a:xfrm>
            <a:off x="12150966" y="1866900"/>
            <a:ext cx="5744604" cy="8229600"/>
          </a:xfrm>
          <a:prstGeom prst="rect">
            <a:avLst/>
          </a:prstGeom>
        </p:spPr>
      </p:pic>
      <p:pic>
        <p:nvPicPr>
          <p:cNvPr id="12" name="Picture 11" descr="A red cloud of smoke&#10;&#10;Description automatically generated">
            <a:extLst>
              <a:ext uri="{FF2B5EF4-FFF2-40B4-BE49-F238E27FC236}">
                <a16:creationId xmlns:a16="http://schemas.microsoft.com/office/drawing/2014/main" id="{CD4D757F-4686-762D-FB0A-17B5543237B2}"/>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spTree>
    <p:extLst>
      <p:ext uri="{BB962C8B-B14F-4D97-AF65-F5344CB8AC3E}">
        <p14:creationId xmlns:p14="http://schemas.microsoft.com/office/powerpoint/2010/main" val="16437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5" name="Table 4">
            <a:extLst>
              <a:ext uri="{FF2B5EF4-FFF2-40B4-BE49-F238E27FC236}">
                <a16:creationId xmlns:a16="http://schemas.microsoft.com/office/drawing/2014/main" id="{26A0C955-A899-23C3-D26C-B27B04EF247D}"/>
              </a:ext>
            </a:extLst>
          </p:cNvPr>
          <p:cNvGraphicFramePr>
            <a:graphicFrameLocks noGrp="1"/>
          </p:cNvGraphicFramePr>
          <p:nvPr>
            <p:extLst>
              <p:ext uri="{D42A27DB-BD31-4B8C-83A1-F6EECF244321}">
                <p14:modId xmlns:p14="http://schemas.microsoft.com/office/powerpoint/2010/main" val="1914284535"/>
              </p:ext>
            </p:extLst>
          </p:nvPr>
        </p:nvGraphicFramePr>
        <p:xfrm>
          <a:off x="304800" y="1562100"/>
          <a:ext cx="17602200" cy="7985760"/>
        </p:xfrm>
        <a:graphic>
          <a:graphicData uri="http://schemas.openxmlformats.org/drawingml/2006/table">
            <a:tbl>
              <a:tblPr firstRow="1" bandRow="1">
                <a:tableStyleId>{5940675A-B579-460E-94D1-54222C63F5DA}</a:tableStyleId>
              </a:tblPr>
              <a:tblGrid>
                <a:gridCol w="5867400">
                  <a:extLst>
                    <a:ext uri="{9D8B030D-6E8A-4147-A177-3AD203B41FA5}">
                      <a16:colId xmlns:a16="http://schemas.microsoft.com/office/drawing/2014/main" val="1658202748"/>
                    </a:ext>
                  </a:extLst>
                </a:gridCol>
                <a:gridCol w="3733800">
                  <a:extLst>
                    <a:ext uri="{9D8B030D-6E8A-4147-A177-3AD203B41FA5}">
                      <a16:colId xmlns:a16="http://schemas.microsoft.com/office/drawing/2014/main" val="2508392112"/>
                    </a:ext>
                  </a:extLst>
                </a:gridCol>
                <a:gridCol w="8001000">
                  <a:extLst>
                    <a:ext uri="{9D8B030D-6E8A-4147-A177-3AD203B41FA5}">
                      <a16:colId xmlns:a16="http://schemas.microsoft.com/office/drawing/2014/main" val="4288683488"/>
                    </a:ext>
                  </a:extLst>
                </a:gridCol>
              </a:tblGrid>
              <a:tr h="411480">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Kiểu</a:t>
                      </a:r>
                      <a:r>
                        <a:rPr lang="en-US" sz="3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3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633659270"/>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a. Tất cả những điều ấy, họ làm sao hiểu được rõ ràng, đích xác.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09213666"/>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b. Hôm sau, vua Quang Trung hạ lệnh tiến quân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buClrTx/>
                        <a:buSzTx/>
                        <a:buNone/>
                        <a:defRPr/>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hạ</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lệnh</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tiến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800" kern="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34914683"/>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c. Các quân đều nghiêm chỉnh đội ngũ mà đi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nghiêm</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chỉnh</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đội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ngũ</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mà</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3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8123495"/>
                  </a:ext>
                </a:extLst>
              </a:tr>
              <a:tr h="411480">
                <a:tc>
                  <a:txBody>
                    <a:bodyPr/>
                    <a:lstStyle/>
                    <a:p>
                      <a:pPr algn="just" latinLnBrk="0">
                        <a:spcBef>
                          <a:spcPts val="0"/>
                        </a:spcBef>
                        <a:spcAft>
                          <a:spcPts val="0"/>
                        </a:spcAft>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d. Chị Dậu vẫn chưa nguôi cơn giận (Ngô Tất Tố)</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chưa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87356207"/>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37A4AB1-C5A6-E5B8-89A8-E0855ABCEE5E}"/>
              </a:ext>
            </a:extLst>
          </p:cNvPr>
          <p:cNvGraphicFramePr>
            <a:graphicFrameLocks noGrp="1"/>
          </p:cNvGraphicFramePr>
          <p:nvPr>
            <p:extLst>
              <p:ext uri="{D42A27DB-BD31-4B8C-83A1-F6EECF244321}">
                <p14:modId xmlns:p14="http://schemas.microsoft.com/office/powerpoint/2010/main" val="3408569534"/>
              </p:ext>
            </p:extLst>
          </p:nvPr>
        </p:nvGraphicFramePr>
        <p:xfrm>
          <a:off x="419100" y="1333500"/>
          <a:ext cx="17449800" cy="8046720"/>
        </p:xfrm>
        <a:graphic>
          <a:graphicData uri="http://schemas.openxmlformats.org/drawingml/2006/table">
            <a:tbl>
              <a:tblPr firstRow="1" bandRow="1">
                <a:tableStyleId>{5940675A-B579-460E-94D1-54222C63F5DA}</a:tableStyleId>
              </a:tblPr>
              <a:tblGrid>
                <a:gridCol w="6019800">
                  <a:extLst>
                    <a:ext uri="{9D8B030D-6E8A-4147-A177-3AD203B41FA5}">
                      <a16:colId xmlns:a16="http://schemas.microsoft.com/office/drawing/2014/main" val="3950634578"/>
                    </a:ext>
                  </a:extLst>
                </a:gridCol>
                <a:gridCol w="1143000">
                  <a:extLst>
                    <a:ext uri="{9D8B030D-6E8A-4147-A177-3AD203B41FA5}">
                      <a16:colId xmlns:a16="http://schemas.microsoft.com/office/drawing/2014/main" val="364728578"/>
                    </a:ext>
                  </a:extLst>
                </a:gridCol>
                <a:gridCol w="1676400">
                  <a:extLst>
                    <a:ext uri="{9D8B030D-6E8A-4147-A177-3AD203B41FA5}">
                      <a16:colId xmlns:a16="http://schemas.microsoft.com/office/drawing/2014/main" val="517739993"/>
                    </a:ext>
                  </a:extLst>
                </a:gridCol>
                <a:gridCol w="1447800">
                  <a:extLst>
                    <a:ext uri="{9D8B030D-6E8A-4147-A177-3AD203B41FA5}">
                      <a16:colId xmlns:a16="http://schemas.microsoft.com/office/drawing/2014/main" val="1377933493"/>
                    </a:ext>
                  </a:extLst>
                </a:gridCol>
                <a:gridCol w="7162800">
                  <a:extLst>
                    <a:ext uri="{9D8B030D-6E8A-4147-A177-3AD203B41FA5}">
                      <a16:colId xmlns:a16="http://schemas.microsoft.com/office/drawing/2014/main" val="716348872"/>
                    </a:ext>
                  </a:extLst>
                </a:gridCol>
              </a:tblGrid>
              <a:tr h="370840">
                <a:tc rowSpan="2">
                  <a:txBody>
                    <a:bodyPr/>
                    <a:lstStyle/>
                    <a:p>
                      <a:pPr algn="ctr"/>
                      <a:r>
                        <a:rPr lang="en-US" sz="3600" b="1" dirty="0" err="1">
                          <a:latin typeface="Times New Roman" panose="02020603050405020304" pitchFamily="18" charset="0"/>
                          <a:cs typeface="Times New Roman" panose="02020603050405020304" pitchFamily="18" charset="0"/>
                        </a:rPr>
                        <a:t>Câu</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gridSpan="3">
                  <a:txBody>
                    <a:bodyPr/>
                    <a:lstStyle/>
                    <a:p>
                      <a:pPr algn="ctr"/>
                      <a:r>
                        <a:rPr lang="en-US" sz="3600" b="1" dirty="0" err="1">
                          <a:latin typeface="Times New Roman" panose="02020603050405020304" pitchFamily="18" charset="0"/>
                          <a:cs typeface="Times New Roman" panose="02020603050405020304" pitchFamily="18" charset="0"/>
                        </a:rPr>
                        <a:t>Mục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rowSpan="2">
                  <a:txBody>
                    <a:bodyPr/>
                    <a:lstStyle/>
                    <a:p>
                      <a:pPr algn="ct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10843592"/>
                  </a:ext>
                </a:extLst>
              </a:tr>
              <a:tr h="370840">
                <a:tc vMerge="1">
                  <a:txBody>
                    <a:bodyPr/>
                    <a:lstStyle/>
                    <a:p>
                      <a:endParaRPr lang="en-US" dirty="0"/>
                    </a:p>
                  </a:txBody>
                  <a:tcPr/>
                </a:tc>
                <a:tc>
                  <a:txBody>
                    <a:bodyPr/>
                    <a:lstStyle/>
                    <a:p>
                      <a:pPr algn="ctr"/>
                      <a:r>
                        <a:rPr lang="en-US" sz="3600" b="1" dirty="0" err="1">
                          <a:latin typeface="Times New Roman" panose="02020603050405020304" pitchFamily="18" charset="0"/>
                          <a:cs typeface="Times New Roman" panose="02020603050405020304" pitchFamily="18" charset="0"/>
                        </a:rPr>
                        <a:t>Hỏi</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Khẳng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vMerge="1">
                  <a:txBody>
                    <a:bodyPr/>
                    <a:lstStyle/>
                    <a:p>
                      <a:endParaRPr lang="en-US" dirty="0"/>
                    </a:p>
                  </a:txBody>
                  <a:tcPr/>
                </a:tc>
                <a:extLst>
                  <a:ext uri="{0D108BD9-81ED-4DB2-BD59-A6C34878D82A}">
                    <a16:rowId xmlns:a16="http://schemas.microsoft.com/office/drawing/2014/main" val="2523233055"/>
                  </a:ext>
                </a:extLst>
              </a:tr>
              <a:tr h="370840">
                <a:tc>
                  <a:txBody>
                    <a:bodyPr/>
                    <a:lstStyle/>
                    <a:p>
                      <a:pPr algn="just"/>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Tổng đốc họ Tôn đem thứ quân nhớ nhà kia mà chống chọi, thì địch sao cho nổi?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đặc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điểm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hình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p>
                    <a:p>
                      <a:pPr marL="0" indent="0" algn="just">
                        <a:buFontTx/>
                        <a:buNone/>
                      </a:pP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Nhưng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về</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dùng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bỏ</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khả</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năng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chống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chọi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quân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tổng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đốc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họ</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Tôn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đối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với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quân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Tây</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Sơn</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27936737"/>
                  </a:ext>
                </a:extLst>
              </a:tr>
              <a:tr h="370840">
                <a:tc>
                  <a:txBody>
                    <a:bodyPr/>
                    <a:lstStyle/>
                    <a:p>
                      <a:pPr algn="just"/>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(2)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Họ chẳng qua chỉ là người khách, chuyến này sang cũng cốt xem sự thế khó hay dễ để liệu bề tiến lui mà thôi.</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ngữ</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phủ</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định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chẳng</a:t>
                      </a:r>
                      <a:r>
                        <a:rPr lang="en-US" sz="3600" baseline="0" dirty="0">
                          <a:latin typeface="Times New Roman" panose="02020603050405020304" pitchFamily="18" charset="0"/>
                          <a:cs typeface="Times New Roman" panose="02020603050405020304" pitchFamily="18" charset="0"/>
                        </a:rPr>
                        <a:t> qua </a:t>
                      </a:r>
                      <a:r>
                        <a:rPr lang="en-US" sz="3600" baseline="0" dirty="0" err="1">
                          <a:latin typeface="Times New Roman" panose="02020603050405020304" pitchFamily="18" charset="0"/>
                          <a:cs typeface="Times New Roman" panose="02020603050405020304" pitchFamily="18" charset="0"/>
                        </a:rPr>
                        <a:t>là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tổ</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hợp</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biểu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thị</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độ</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hạn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chế</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vật</a:t>
                      </a:r>
                      <a:r>
                        <a:rPr lang="en-US" sz="3600" baseline="0" dirty="0">
                          <a:latin typeface="Times New Roman" panose="02020603050405020304" pitchFamily="18" charset="0"/>
                          <a:cs typeface="Times New Roman" panose="02020603050405020304" pitchFamily="18" charset="0"/>
                        </a:rPr>
                        <a:t>)</a:t>
                      </a:r>
                    </a:p>
                    <a:p>
                      <a:pPr algn="just"/>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Xác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nhận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tồn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việc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nêu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trong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665287604"/>
                  </a:ext>
                </a:extLst>
              </a:tr>
            </a:tbl>
          </a:graphicData>
        </a:graphic>
      </p:graphicFrame>
      <p:sp>
        <p:nvSpPr>
          <p:cNvPr id="5" name="5-Point Star 2">
            <a:extLst>
              <a:ext uri="{FF2B5EF4-FFF2-40B4-BE49-F238E27FC236}">
                <a16:creationId xmlns:a16="http://schemas.microsoft.com/office/drawing/2014/main" id="{F8ABFA1D-59DD-E77C-E170-FF873276D90C}"/>
              </a:ext>
            </a:extLst>
          </p:cNvPr>
          <p:cNvSpPr/>
          <p:nvPr/>
        </p:nvSpPr>
        <p:spPr>
          <a:xfrm>
            <a:off x="9715500" y="40005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6">
            <a:extLst>
              <a:ext uri="{FF2B5EF4-FFF2-40B4-BE49-F238E27FC236}">
                <a16:creationId xmlns:a16="http://schemas.microsoft.com/office/drawing/2014/main" id="{0CB4B6C9-C8EA-B40F-F718-D4CB01225030}"/>
              </a:ext>
            </a:extLst>
          </p:cNvPr>
          <p:cNvSpPr/>
          <p:nvPr/>
        </p:nvSpPr>
        <p:spPr>
          <a:xfrm>
            <a:off x="8039100" y="67437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1006</Words>
  <Application>Microsoft Office PowerPoint</Application>
  <PresentationFormat>Custom</PresentationFormat>
  <Paragraphs>96</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Wingdings</vt:lpstr>
      <vt:lpstr>#9Slide03 Arima Madurai Black</vt:lpstr>
      <vt:lpstr>#9Slide04 Podkova Medium</vt:lpstr>
      <vt:lpstr>Times New Roman</vt:lpstr>
      <vt:lpstr>Arial</vt:lpstr>
      <vt:lpstr>#9Slide05 SVNAslang Barry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HP</dc:creator>
  <cp:lastModifiedBy>HP</cp:lastModifiedBy>
  <cp:revision>14</cp:revision>
  <dcterms:created xsi:type="dcterms:W3CDTF">2006-08-16T00:00:00Z</dcterms:created>
  <dcterms:modified xsi:type="dcterms:W3CDTF">2024-03-18T12:34:33Z</dcterms:modified>
  <dc:identifier>DAF7pnTM6sk</dc:identifier>
</cp:coreProperties>
</file>