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5"/>
  </p:notesMasterIdLst>
  <p:sldIdLst>
    <p:sldId id="279" r:id="rId2"/>
    <p:sldId id="281" r:id="rId3"/>
    <p:sldId id="257" r:id="rId4"/>
    <p:sldId id="263" r:id="rId5"/>
    <p:sldId id="282" r:id="rId6"/>
    <p:sldId id="266" r:id="rId7"/>
    <p:sldId id="283" r:id="rId8"/>
    <p:sldId id="267" r:id="rId9"/>
    <p:sldId id="268" r:id="rId10"/>
    <p:sldId id="269" r:id="rId11"/>
    <p:sldId id="285" r:id="rId12"/>
    <p:sldId id="270" r:id="rId13"/>
    <p:sldId id="290" r:id="rId14"/>
    <p:sldId id="286" r:id="rId15"/>
    <p:sldId id="287" r:id="rId16"/>
    <p:sldId id="288" r:id="rId17"/>
    <p:sldId id="289" r:id="rId18"/>
    <p:sldId id="291" r:id="rId19"/>
    <p:sldId id="292" r:id="rId20"/>
    <p:sldId id="272" r:id="rId21"/>
    <p:sldId id="274" r:id="rId22"/>
    <p:sldId id="293" r:id="rId23"/>
    <p:sldId id="294" r:id="rId24"/>
  </p:sldIdLst>
  <p:sldSz cx="12192000" cy="6858000"/>
  <p:notesSz cx="6858000" cy="9144000"/>
  <p:embeddedFontLst>
    <p:embeddedFont>
      <p:font typeface="Arial Black" panose="020B0A04020102020204" pitchFamily="34" charset="0"/>
      <p:bold r:id="rId26"/>
    </p:embeddedFont>
    <p:embeddedFont>
      <p:font typeface="Bahnschrift SemiBold" panose="020B0502040204020203" pitchFamily="34" charset="0"/>
      <p:bold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Mongolian Baiti" panose="03000500000000000000" pitchFamily="66" charset="0"/>
      <p:regular r:id="rId32"/>
    </p:embeddedFont>
    <p:embeddedFont>
      <p:font typeface="Open Sans" panose="020B0606030504020204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3" roundtripDataSignature="AMtx7mjFNO+4bGUEnUlcV5MwC0PiiuRP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52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46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Wordwall game https://wordwall.net/resource/27224858</a:t>
            </a:r>
            <a:endParaRPr/>
          </a:p>
        </p:txBody>
      </p:sp>
      <p:sp>
        <p:nvSpPr>
          <p:cNvPr id="279" name="Google Shape;279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9190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Wordwall game https://wordwall.net/resource/27224858</a:t>
            </a:r>
            <a:endParaRPr/>
          </a:p>
        </p:txBody>
      </p:sp>
      <p:sp>
        <p:nvSpPr>
          <p:cNvPr id="279" name="Google Shape;279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09150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Wordwall game https://wordwall.net/resource/27224858</a:t>
            </a:r>
            <a:endParaRPr/>
          </a:p>
        </p:txBody>
      </p:sp>
      <p:sp>
        <p:nvSpPr>
          <p:cNvPr id="279" name="Google Shape;279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52255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Wordwall game https://wordwall.net/resource/27224858</a:t>
            </a:r>
            <a:endParaRPr/>
          </a:p>
        </p:txBody>
      </p:sp>
      <p:sp>
        <p:nvSpPr>
          <p:cNvPr id="279" name="Google Shape;279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59700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Wordwall game https://wordwall.net/resource/27224858</a:t>
            </a:r>
            <a:endParaRPr/>
          </a:p>
        </p:txBody>
      </p:sp>
      <p:sp>
        <p:nvSpPr>
          <p:cNvPr id="279" name="Google Shape;279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66354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Wordwall game https://wordwall.net/resource/27224858</a:t>
            </a:r>
            <a:endParaRPr/>
          </a:p>
        </p:txBody>
      </p:sp>
      <p:sp>
        <p:nvSpPr>
          <p:cNvPr id="279" name="Google Shape;279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42898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3" name="Google Shape;313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6" name="Google Shape;346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199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Wordwall game: https://wordwall.net/resource/27225435</a:t>
            </a:r>
            <a:endParaRPr/>
          </a:p>
        </p:txBody>
      </p:sp>
      <p:sp>
        <p:nvSpPr>
          <p:cNvPr id="250" name="Google Shape;250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2911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Wordwall game https://wordwall.net/resource/27224858</a:t>
            </a:r>
            <a:endParaRPr/>
          </a:p>
        </p:txBody>
      </p:sp>
      <p:sp>
        <p:nvSpPr>
          <p:cNvPr id="279" name="Google Shape;279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14.xml"/><Relationship Id="rId7" Type="http://schemas.openxmlformats.org/officeDocument/2006/relationships/slide" Target="slide18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9.xml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46;p5"/>
          <p:cNvSpPr/>
          <p:nvPr/>
        </p:nvSpPr>
        <p:spPr>
          <a:xfrm>
            <a:off x="214270" y="138098"/>
            <a:ext cx="1883767" cy="378741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Bahnschrift SemiBold" panose="020B0502040204020203" pitchFamily="34" charset="0"/>
                <a:ea typeface="Calibri"/>
                <a:cs typeface="Calibri"/>
                <a:sym typeface="Calibri"/>
              </a:rPr>
              <a:t>WARM-UP</a:t>
            </a:r>
            <a:endParaRPr sz="2000" b="1" dirty="0">
              <a:solidFill>
                <a:schemeClr val="dk1"/>
              </a:solidFill>
              <a:latin typeface="Bahnschrift SemiBold" panose="020B0502040204020203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47;p5"/>
          <p:cNvSpPr/>
          <p:nvPr/>
        </p:nvSpPr>
        <p:spPr>
          <a:xfrm>
            <a:off x="2462527" y="78248"/>
            <a:ext cx="3432041" cy="498815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C00000"/>
                </a:solidFill>
                <a:latin typeface="Bahnschrift SemiBold" panose="020B0502040204020203" pitchFamily="34" charset="0"/>
                <a:ea typeface="Calibri"/>
                <a:cs typeface="Calibri"/>
                <a:sym typeface="Calibri"/>
              </a:rPr>
              <a:t>Sentence puzzling</a:t>
            </a:r>
            <a:endParaRPr sz="2800" b="1" dirty="0">
              <a:solidFill>
                <a:srgbClr val="C00000"/>
              </a:solidFill>
              <a:latin typeface="Bahnschrift SemiBold" panose="020B0502040204020203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152;p5" descr="Jigsaw puzzle - Simple English Wikipedia, the free encyclopedia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14266" y="78248"/>
            <a:ext cx="2525378" cy="17305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</p:pic>
      <p:sp>
        <p:nvSpPr>
          <p:cNvPr id="9" name="Google Shape;160;p6"/>
          <p:cNvSpPr/>
          <p:nvPr/>
        </p:nvSpPr>
        <p:spPr>
          <a:xfrm>
            <a:off x="801159" y="939579"/>
            <a:ext cx="6390030" cy="52318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US" sz="2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He / although/ it is/  goes out/  raining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800" dirty="0">
              <a:solidFill>
                <a:schemeClr val="bg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Google Shape;161;p6"/>
          <p:cNvSpPr/>
          <p:nvPr/>
        </p:nvSpPr>
        <p:spPr>
          <a:xfrm>
            <a:off x="727725" y="2334937"/>
            <a:ext cx="7528166" cy="523180"/>
          </a:xfrm>
          <a:prstGeom prst="rect">
            <a:avLst/>
          </a:prstGeom>
          <a:solidFill>
            <a:schemeClr val="accent6">
              <a:alpha val="69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lang="en-US" sz="28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/ is / good/ though /marks /gets /she /lazy.</a:t>
            </a:r>
            <a:endParaRPr sz="2800" b="1" dirty="0">
              <a:solidFill>
                <a:schemeClr val="bg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Google Shape;162;p6"/>
          <p:cNvSpPr/>
          <p:nvPr/>
        </p:nvSpPr>
        <p:spPr>
          <a:xfrm>
            <a:off x="505072" y="5089748"/>
            <a:ext cx="11334572" cy="49240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4.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movie/ very interesting / . However, /is not/ /people/ like to watch still /it.</a:t>
            </a:r>
          </a:p>
        </p:txBody>
      </p:sp>
      <p:sp>
        <p:nvSpPr>
          <p:cNvPr id="12" name="Google Shape;163;p6"/>
          <p:cNvSpPr/>
          <p:nvPr/>
        </p:nvSpPr>
        <p:spPr>
          <a:xfrm>
            <a:off x="727725" y="3751916"/>
            <a:ext cx="8756743" cy="5231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/failed / he /studied hard /. However,/  the exam.</a:t>
            </a:r>
            <a:endParaRPr sz="28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60;p6"/>
          <p:cNvSpPr/>
          <p:nvPr/>
        </p:nvSpPr>
        <p:spPr>
          <a:xfrm>
            <a:off x="801159" y="1588278"/>
            <a:ext cx="688047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Wingdings" panose="05000000000000000000" pitchFamily="2" charset="2"/>
              </a:rPr>
              <a:t> </a:t>
            </a:r>
            <a:r>
              <a:rPr lang="en-US" sz="28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goes out although it is raining.</a:t>
            </a:r>
            <a:endParaRPr sz="2800" b="1" dirty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01159" y="3043406"/>
            <a:ext cx="64283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Wingdings" panose="05000000000000000000" pitchFamily="2" charset="2"/>
              </a:rPr>
              <a:t> </a:t>
            </a:r>
            <a:r>
              <a:rPr lang="en-US" sz="28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gets good marks though she is lazy.</a:t>
            </a:r>
            <a:endParaRPr lang="en-US" sz="2800" b="1" dirty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1159" y="4355806"/>
            <a:ext cx="97047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Wingdings" panose="05000000000000000000" pitchFamily="2" charset="2"/>
              </a:rPr>
              <a:t> </a:t>
            </a:r>
            <a:r>
              <a:rPr lang="en-US" sz="28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studied hard. However, he failed the exam.</a:t>
            </a:r>
            <a:endParaRPr lang="en-US" sz="2800" b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01159" y="5743280"/>
            <a:ext cx="114217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movie is not very interesting. 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Howeve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r, people still like to watch it.</a:t>
            </a:r>
            <a:endParaRPr lang="en-US" sz="28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34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15" descr="Robotic and human hands with two puzzle pieces Vector Image"/>
          <p:cNvPicPr preferRelativeResize="0"/>
          <p:nvPr/>
        </p:nvPicPr>
        <p:blipFill rotWithShape="1">
          <a:blip r:embed="rId3">
            <a:alphaModFix/>
          </a:blip>
          <a:srcRect b="11211"/>
          <a:stretch/>
        </p:blipFill>
        <p:spPr>
          <a:xfrm>
            <a:off x="7747020" y="255077"/>
            <a:ext cx="4251490" cy="3054284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5"/>
          <p:cNvSpPr txBox="1"/>
          <p:nvPr/>
        </p:nvSpPr>
        <p:spPr>
          <a:xfrm>
            <a:off x="1183195" y="398658"/>
            <a:ext cx="1081531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your own ideas to complete the following sentences. 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15"/>
          <p:cNvSpPr/>
          <p:nvPr/>
        </p:nvSpPr>
        <p:spPr>
          <a:xfrm>
            <a:off x="576198" y="35771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5"/>
          <p:cNvSpPr txBox="1"/>
          <p:nvPr/>
        </p:nvSpPr>
        <p:spPr>
          <a:xfrm>
            <a:off x="628983" y="25507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sp>
        <p:nvSpPr>
          <p:cNvPr id="275" name="Google Shape;275;p15"/>
          <p:cNvSpPr/>
          <p:nvPr/>
        </p:nvSpPr>
        <p:spPr>
          <a:xfrm>
            <a:off x="628983" y="1285642"/>
            <a:ext cx="7863840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I don’t really like the film though </a:t>
            </a:r>
            <a:r>
              <a:rPr lang="en-US" sz="2400" dirty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dirty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He felt very well. However, </a:t>
            </a:r>
            <a:r>
              <a:rPr lang="en-US" sz="2400" dirty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dirty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The film was a great success. However, </a:t>
            </a:r>
            <a:r>
              <a:rPr lang="en-US" sz="2400" dirty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dirty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Although it rained all day, </a:t>
            </a:r>
            <a:r>
              <a:rPr lang="en-US" sz="2400" dirty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dirty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The music in the film was terrible. However, </a:t>
            </a:r>
            <a:r>
              <a:rPr lang="en-US" sz="2400" dirty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15" descr="Robotic and human hands with two puzzle pieces Vector Image"/>
          <p:cNvPicPr preferRelativeResize="0"/>
          <p:nvPr/>
        </p:nvPicPr>
        <p:blipFill rotWithShape="1">
          <a:blip r:embed="rId3">
            <a:alphaModFix/>
          </a:blip>
          <a:srcRect b="11211"/>
          <a:stretch/>
        </p:blipFill>
        <p:spPr>
          <a:xfrm>
            <a:off x="7747020" y="255077"/>
            <a:ext cx="4251490" cy="3054284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5"/>
          <p:cNvSpPr txBox="1"/>
          <p:nvPr/>
        </p:nvSpPr>
        <p:spPr>
          <a:xfrm>
            <a:off x="1183195" y="398658"/>
            <a:ext cx="1081531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your own ideas to complete the following sentences. 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15"/>
          <p:cNvSpPr/>
          <p:nvPr/>
        </p:nvSpPr>
        <p:spPr>
          <a:xfrm>
            <a:off x="576198" y="35771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5"/>
          <p:cNvSpPr txBox="1"/>
          <p:nvPr/>
        </p:nvSpPr>
        <p:spPr>
          <a:xfrm>
            <a:off x="628983" y="25507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sp>
        <p:nvSpPr>
          <p:cNvPr id="275" name="Google Shape;275;p15"/>
          <p:cNvSpPr/>
          <p:nvPr/>
        </p:nvSpPr>
        <p:spPr>
          <a:xfrm>
            <a:off x="628983" y="1285642"/>
            <a:ext cx="7863840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I don’t really like the film though </a:t>
            </a:r>
            <a:r>
              <a:rPr lang="en-US" sz="2400" dirty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dirty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He felt very well. However, </a:t>
            </a:r>
            <a:r>
              <a:rPr lang="en-US" sz="2400" dirty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dirty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The film was a great success. However, </a:t>
            </a:r>
            <a:r>
              <a:rPr lang="en-US" sz="2400" dirty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dirty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Although it rained all day, </a:t>
            </a:r>
            <a:r>
              <a:rPr lang="en-US" sz="2400" dirty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dirty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The music in the film was terrible. However, </a:t>
            </a:r>
            <a:r>
              <a:rPr lang="en-US" sz="2400" dirty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4" name="Rectangle 3"/>
          <p:cNvSpPr/>
          <p:nvPr/>
        </p:nvSpPr>
        <p:spPr>
          <a:xfrm>
            <a:off x="5388459" y="1511182"/>
            <a:ext cx="2464136" cy="4924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 sister likes it.</a:t>
            </a:r>
            <a:endParaRPr lang="en-US" sz="2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10522" y="2226536"/>
            <a:ext cx="3073277" cy="4924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he didn’t go to work.</a:t>
            </a:r>
            <a:endParaRPr lang="en-US" sz="2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46577" y="2998800"/>
            <a:ext cx="3692036" cy="4924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wasn’t given any prizes.</a:t>
            </a:r>
            <a:endParaRPr lang="en-US" sz="2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94053" y="3722139"/>
            <a:ext cx="2978701" cy="4924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 clothes were dry.</a:t>
            </a:r>
            <a:endParaRPr lang="en-US" sz="2600" dirty="0"/>
          </a:p>
        </p:txBody>
      </p:sp>
      <p:sp>
        <p:nvSpPr>
          <p:cNvPr id="9" name="Rectangle 8"/>
          <p:cNvSpPr/>
          <p:nvPr/>
        </p:nvSpPr>
        <p:spPr>
          <a:xfrm>
            <a:off x="6973059" y="4444085"/>
            <a:ext cx="4448654" cy="4924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visual effect was wonderful.</a:t>
            </a:r>
            <a:endParaRPr lang="en-US" sz="2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94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6"/>
          <p:cNvSpPr txBox="1"/>
          <p:nvPr/>
        </p:nvSpPr>
        <p:spPr>
          <a:xfrm>
            <a:off x="922629" y="380122"/>
            <a:ext cx="1160725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 the correct answer (A, B, or C) to complete each sentence.</a:t>
            </a:r>
            <a:endParaRPr sz="275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6"/>
          <p:cNvSpPr/>
          <p:nvPr/>
        </p:nvSpPr>
        <p:spPr>
          <a:xfrm>
            <a:off x="367238" y="339306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6"/>
          <p:cNvSpPr txBox="1"/>
          <p:nvPr/>
        </p:nvSpPr>
        <p:spPr>
          <a:xfrm>
            <a:off x="420023" y="236666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sp>
        <p:nvSpPr>
          <p:cNvPr id="286" name="Google Shape;286;p16"/>
          <p:cNvSpPr/>
          <p:nvPr/>
        </p:nvSpPr>
        <p:spPr>
          <a:xfrm>
            <a:off x="572423" y="1071222"/>
            <a:ext cx="11106417" cy="5853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1.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Mary overslept this morning </a:t>
            </a:r>
            <a:r>
              <a:rPr lang="en-US" sz="2400" dirty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she went to bed early last night.</a:t>
            </a:r>
            <a:b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400" dirty="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A.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although 			</a:t>
            </a:r>
            <a:r>
              <a:rPr lang="en-US" sz="2400" dirty="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because 			</a:t>
            </a:r>
            <a:r>
              <a:rPr lang="en-US" sz="2400" dirty="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b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  <a:r>
              <a:rPr lang="en-US" sz="2400" b="1" dirty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the sun is shining, it isn’t very warm.</a:t>
            </a:r>
            <a:b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400" dirty="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A.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Because 			</a:t>
            </a:r>
            <a:r>
              <a:rPr lang="en-US" sz="2400" dirty="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However 			</a:t>
            </a:r>
            <a:r>
              <a:rPr lang="en-US" sz="2400" dirty="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Though</a:t>
            </a:r>
            <a:b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2400" b="1" dirty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I don’t like running, </a:t>
            </a:r>
            <a:r>
              <a:rPr lang="en-US" sz="2400" dirty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I like swimming.</a:t>
            </a:r>
            <a:b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400" dirty="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A.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but 				</a:t>
            </a:r>
            <a:r>
              <a:rPr lang="en-US" sz="2400" dirty="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so 				</a:t>
            </a:r>
            <a:r>
              <a:rPr lang="en-US" sz="2400" dirty="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however</a:t>
            </a:r>
            <a:b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4.</a:t>
            </a:r>
            <a:r>
              <a:rPr lang="en-US" sz="2400" b="1" dirty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the film was exciting, Jim fell asleep in the cinema.</a:t>
            </a:r>
            <a:b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400" dirty="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A.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However 			</a:t>
            </a:r>
            <a:r>
              <a:rPr lang="en-US" sz="2400" dirty="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Because 			</a:t>
            </a:r>
            <a:r>
              <a:rPr lang="en-US" sz="2400" dirty="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Although</a:t>
            </a:r>
            <a:b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5.</a:t>
            </a:r>
            <a:r>
              <a:rPr lang="en-US" sz="2400" b="1" dirty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The story of the film is silly. </a:t>
            </a:r>
            <a:r>
              <a:rPr lang="en-US" sz="2400" dirty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, many people still enjoyed it.</a:t>
            </a:r>
            <a:b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400" dirty="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A.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However 			</a:t>
            </a:r>
            <a:r>
              <a:rPr lang="en-US" sz="2400" dirty="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Though 			</a:t>
            </a:r>
            <a:r>
              <a:rPr lang="en-US" sz="2400" dirty="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But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Calibri"/>
                <a:sym typeface="Calibri"/>
              </a:rPr>
              <a:t>6.</a:t>
            </a:r>
            <a:r>
              <a:rPr lang="en-US" sz="2400" dirty="0">
                <a:solidFill>
                  <a:schemeClr val="dk1"/>
                </a:solidFill>
                <a:latin typeface="+mj-lt"/>
                <a:cs typeface="Calibri"/>
                <a:sym typeface="Calibri"/>
              </a:rPr>
              <a:t> </a:t>
            </a:r>
            <a:r>
              <a:rPr lang="en-US" sz="2400" dirty="0">
                <a:solidFill>
                  <a:srgbClr val="949599"/>
                </a:solidFill>
              </a:rPr>
              <a:t>______ </a:t>
            </a:r>
            <a:r>
              <a:rPr lang="en-US" sz="2400" dirty="0">
                <a:latin typeface="+mj-lt"/>
              </a:rPr>
              <a:t>it is a comedy, I don't find it funny.</a:t>
            </a:r>
          </a:p>
          <a:p>
            <a:pPr lvl="0">
              <a:lnSpc>
                <a:spcPct val="120000"/>
              </a:lnSpc>
            </a:pPr>
            <a:r>
              <a:rPr lang="en-US" sz="2400" dirty="0">
                <a:solidFill>
                  <a:srgbClr val="00A9A5"/>
                </a:solidFill>
              </a:rPr>
              <a:t>	A. </a:t>
            </a:r>
            <a:r>
              <a:rPr lang="en-US" sz="2400" dirty="0">
                <a:solidFill>
                  <a:srgbClr val="242021"/>
                </a:solidFill>
              </a:rPr>
              <a:t>although 			</a:t>
            </a:r>
            <a:r>
              <a:rPr lang="en-US" sz="2400" dirty="0">
                <a:solidFill>
                  <a:srgbClr val="00A9A5"/>
                </a:solidFill>
              </a:rPr>
              <a:t>B. </a:t>
            </a:r>
            <a:r>
              <a:rPr lang="en-US" sz="2400" dirty="0">
                <a:solidFill>
                  <a:srgbClr val="242021"/>
                </a:solidFill>
              </a:rPr>
              <a:t>because 			</a:t>
            </a:r>
            <a:r>
              <a:rPr lang="en-US" sz="2400" dirty="0">
                <a:solidFill>
                  <a:srgbClr val="00A9A5"/>
                </a:solidFill>
              </a:rPr>
              <a:t>C. </a:t>
            </a:r>
            <a:r>
              <a:rPr lang="en-US" sz="2400" dirty="0">
                <a:solidFill>
                  <a:srgbClr val="242021"/>
                </a:solidFill>
              </a:rPr>
              <a:t>so</a:t>
            </a:r>
            <a:br>
              <a:rPr lang="en-US" sz="2400" dirty="0">
                <a:solidFill>
                  <a:srgbClr val="242021"/>
                </a:solidFill>
              </a:rPr>
            </a:br>
            <a:endParaRPr sz="2400" dirty="0">
              <a:latin typeface="+mj-lt"/>
            </a:endParaRPr>
          </a:p>
        </p:txBody>
      </p:sp>
      <p:sp>
        <p:nvSpPr>
          <p:cNvPr id="5" name="Down Arrow Callout 4"/>
          <p:cNvSpPr/>
          <p:nvPr/>
        </p:nvSpPr>
        <p:spPr>
          <a:xfrm>
            <a:off x="10652289" y="6004874"/>
            <a:ext cx="1130246" cy="754144"/>
          </a:xfrm>
          <a:prstGeom prst="downArrowCallou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GAME</a:t>
            </a:r>
            <a:endParaRPr lang="en-US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>
            <a:off x="4194492" y="3117815"/>
            <a:ext cx="1212167" cy="1071079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070C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endParaRPr lang="en-US" sz="3733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18095" y="1706252"/>
            <a:ext cx="4826524" cy="4335086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endParaRPr lang="en-US" sz="3733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2538" y="70838"/>
            <a:ext cx="5790975" cy="69754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121903" tIns="60952" rIns="121903" bIns="60952" rtlCol="0">
            <a:spAutoFit/>
          </a:bodyPr>
          <a:lstStyle/>
          <a:p>
            <a:r>
              <a:rPr lang="en-US" sz="3733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BIG WHEEL GAME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234610" y="1905000"/>
            <a:ext cx="4172050" cy="4016287"/>
            <a:chOff x="1664057" y="1470874"/>
            <a:chExt cx="4553755" cy="455375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4057" y="1470874"/>
              <a:ext cx="4553755" cy="4553755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 rot="8423036">
              <a:off x="5007360" y="2377693"/>
              <a:ext cx="662361" cy="889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3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50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 rot="10800000">
              <a:off x="5521161" y="3345581"/>
              <a:ext cx="662361" cy="889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3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 rot="13924436">
              <a:off x="4918228" y="4419645"/>
              <a:ext cx="1094745" cy="6667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3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-20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 rot="15260811">
              <a:off x="4116521" y="5040351"/>
              <a:ext cx="883148" cy="6667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3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60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 rot="17460542">
              <a:off x="3122906" y="5055661"/>
              <a:ext cx="883148" cy="6667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3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05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 rot="19555165">
              <a:off x="2356393" y="4350150"/>
              <a:ext cx="821059" cy="889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3">
                  <a:latin typeface="Times New Roman" pitchFamily="18" charset="0"/>
                  <a:cs typeface="Times New Roman" pitchFamily="18" charset="0"/>
                </a:rPr>
                <a:t>-15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901338" y="3468023"/>
              <a:ext cx="662361" cy="889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3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20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 rot="2072863">
              <a:off x="2321649" y="2291247"/>
              <a:ext cx="662361" cy="889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3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30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 rot="3722183">
              <a:off x="3119118" y="1745950"/>
              <a:ext cx="883148" cy="6667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3"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 rot="6338192">
              <a:off x="4128165" y="1760674"/>
              <a:ext cx="883148" cy="6667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3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40</a:t>
              </a:r>
            </a:p>
          </p:txBody>
        </p:sp>
      </p:grpSp>
      <p:sp>
        <p:nvSpPr>
          <p:cNvPr id="16" name="Isosceles Triangle 15"/>
          <p:cNvSpPr/>
          <p:nvPr/>
        </p:nvSpPr>
        <p:spPr>
          <a:xfrm rot="5400000">
            <a:off x="509297" y="3027637"/>
            <a:ext cx="477908" cy="1251434"/>
          </a:xfrm>
          <a:prstGeom prst="triangl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endParaRPr lang="en-US" sz="3733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25914" y="1193466"/>
            <a:ext cx="3038618" cy="697547"/>
          </a:xfrm>
          <a:prstGeom prst="rect">
            <a:avLst/>
          </a:prstGeom>
          <a:noFill/>
        </p:spPr>
        <p:txBody>
          <a:bodyPr wrap="none" lIns="121903" tIns="60952" rIns="121903" bIns="60952" rtlCol="0">
            <a:spAutoFit/>
          </a:bodyPr>
          <a:lstStyle/>
          <a:p>
            <a:r>
              <a:rPr lang="en-US" sz="373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QUESTIONS</a:t>
            </a:r>
          </a:p>
        </p:txBody>
      </p:sp>
      <p:sp>
        <p:nvSpPr>
          <p:cNvPr id="18" name="Oval 17"/>
          <p:cNvSpPr/>
          <p:nvPr/>
        </p:nvSpPr>
        <p:spPr>
          <a:xfrm>
            <a:off x="2719865" y="3289956"/>
            <a:ext cx="1277424" cy="120330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070C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1867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SPIN</a:t>
            </a:r>
          </a:p>
        </p:txBody>
      </p:sp>
      <p:sp>
        <p:nvSpPr>
          <p:cNvPr id="20" name="Heptagon 19">
            <a:hlinkClick r:id="rId3" action="ppaction://hlinksldjump"/>
          </p:cNvPr>
          <p:cNvSpPr/>
          <p:nvPr/>
        </p:nvSpPr>
        <p:spPr>
          <a:xfrm>
            <a:off x="8056247" y="2446885"/>
            <a:ext cx="1099068" cy="843071"/>
          </a:xfrm>
          <a:prstGeom prst="heptagon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346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6" name="Heptagon 25">
            <a:hlinkClick r:id="rId4" action="ppaction://hlinksldjump"/>
          </p:cNvPr>
          <p:cNvSpPr/>
          <p:nvPr/>
        </p:nvSpPr>
        <p:spPr>
          <a:xfrm>
            <a:off x="9345223" y="2441653"/>
            <a:ext cx="1099068" cy="843071"/>
          </a:xfrm>
          <a:prstGeom prst="heptagon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346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7" name="Heptagon 26">
            <a:hlinkClick r:id="rId5" action="ppaction://hlinksldjump"/>
          </p:cNvPr>
          <p:cNvSpPr/>
          <p:nvPr/>
        </p:nvSpPr>
        <p:spPr>
          <a:xfrm>
            <a:off x="8086568" y="3429524"/>
            <a:ext cx="1099068" cy="843071"/>
          </a:xfrm>
          <a:prstGeom prst="heptagon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346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1" name="Heptagon 30">
            <a:hlinkClick r:id="rId6" action="ppaction://hlinksldjump"/>
          </p:cNvPr>
          <p:cNvSpPr/>
          <p:nvPr/>
        </p:nvSpPr>
        <p:spPr>
          <a:xfrm>
            <a:off x="9375544" y="3424292"/>
            <a:ext cx="1099068" cy="843071"/>
          </a:xfrm>
          <a:prstGeom prst="heptagon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346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2" name="Heptagon 31">
            <a:hlinkClick r:id="rId7" action="ppaction://hlinksldjump"/>
          </p:cNvPr>
          <p:cNvSpPr/>
          <p:nvPr/>
        </p:nvSpPr>
        <p:spPr>
          <a:xfrm>
            <a:off x="8086568" y="4427665"/>
            <a:ext cx="1099068" cy="843071"/>
          </a:xfrm>
          <a:prstGeom prst="heptagon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346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3" name="Heptagon 32">
            <a:hlinkClick r:id="rId8" action="ppaction://hlinksldjump"/>
          </p:cNvPr>
          <p:cNvSpPr/>
          <p:nvPr/>
        </p:nvSpPr>
        <p:spPr>
          <a:xfrm>
            <a:off x="9375544" y="4422433"/>
            <a:ext cx="1099068" cy="843071"/>
          </a:xfrm>
          <a:prstGeom prst="heptagon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346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14362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19" grpId="0" bldLvl="0" animBg="1"/>
      <p:bldP spid="19" grpId="1" bldLvl="0" animBg="1"/>
      <p:bldP spid="20" grpId="0" animBg="1"/>
      <p:bldP spid="26" grpId="0" animBg="1"/>
      <p:bldP spid="27" grpId="0" animBg="1"/>
      <p:bldP spid="31" grpId="0" animBg="1"/>
      <p:bldP spid="32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6"/>
          <p:cNvSpPr txBox="1"/>
          <p:nvPr/>
        </p:nvSpPr>
        <p:spPr>
          <a:xfrm>
            <a:off x="922629" y="380122"/>
            <a:ext cx="1160725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 the correct answer (A, B, or C) to complete each sentence.</a:t>
            </a:r>
            <a:endParaRPr sz="275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6"/>
          <p:cNvSpPr/>
          <p:nvPr/>
        </p:nvSpPr>
        <p:spPr>
          <a:xfrm>
            <a:off x="367238" y="339306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6"/>
          <p:cNvSpPr txBox="1"/>
          <p:nvPr/>
        </p:nvSpPr>
        <p:spPr>
          <a:xfrm>
            <a:off x="420023" y="236666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sp>
        <p:nvSpPr>
          <p:cNvPr id="286" name="Google Shape;286;p16"/>
          <p:cNvSpPr/>
          <p:nvPr/>
        </p:nvSpPr>
        <p:spPr>
          <a:xfrm>
            <a:off x="572423" y="1071222"/>
            <a:ext cx="11106417" cy="1532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F26548"/>
                </a:solidFill>
                <a:sym typeface="Arial"/>
              </a:rPr>
              <a:t>1. </a:t>
            </a:r>
            <a:r>
              <a:rPr lang="en-US" sz="2600" dirty="0">
                <a:solidFill>
                  <a:srgbClr val="242021"/>
                </a:solidFill>
                <a:sym typeface="Arial"/>
              </a:rPr>
              <a:t>Mary overslept this morning </a:t>
            </a:r>
            <a:r>
              <a:rPr lang="en-US" sz="2600" dirty="0">
                <a:solidFill>
                  <a:srgbClr val="949599"/>
                </a:solidFill>
                <a:sym typeface="Arial"/>
              </a:rPr>
              <a:t>______ </a:t>
            </a:r>
            <a:r>
              <a:rPr lang="en-US" sz="2600" dirty="0">
                <a:solidFill>
                  <a:srgbClr val="242021"/>
                </a:solidFill>
                <a:sym typeface="Arial"/>
              </a:rPr>
              <a:t>she went to bed early last night.</a:t>
            </a:r>
            <a:br>
              <a:rPr lang="en-US" sz="2600" dirty="0">
                <a:solidFill>
                  <a:srgbClr val="242021"/>
                </a:solidFill>
                <a:sym typeface="Arial"/>
              </a:rPr>
            </a:br>
            <a:r>
              <a:rPr lang="en-US" sz="2600" dirty="0">
                <a:solidFill>
                  <a:srgbClr val="242021"/>
                </a:solidFill>
                <a:sym typeface="Arial"/>
              </a:rPr>
              <a:t>	</a:t>
            </a:r>
            <a:r>
              <a:rPr lang="en-US" sz="2600" dirty="0">
                <a:solidFill>
                  <a:srgbClr val="00A9A5"/>
                </a:solidFill>
                <a:sym typeface="Arial"/>
              </a:rPr>
              <a:t>A. </a:t>
            </a:r>
            <a:r>
              <a:rPr lang="en-US" sz="2600" dirty="0">
                <a:solidFill>
                  <a:srgbClr val="242021"/>
                </a:solidFill>
                <a:sym typeface="Arial"/>
              </a:rPr>
              <a:t>although 			</a:t>
            </a:r>
            <a:r>
              <a:rPr lang="en-US" sz="2600" dirty="0">
                <a:solidFill>
                  <a:srgbClr val="00A9A5"/>
                </a:solidFill>
                <a:sym typeface="Arial"/>
              </a:rPr>
              <a:t>B. </a:t>
            </a:r>
            <a:r>
              <a:rPr lang="en-US" sz="2600" dirty="0">
                <a:solidFill>
                  <a:srgbClr val="242021"/>
                </a:solidFill>
                <a:sym typeface="Arial"/>
              </a:rPr>
              <a:t>because 			</a:t>
            </a:r>
            <a:r>
              <a:rPr lang="en-US" sz="2600" dirty="0">
                <a:solidFill>
                  <a:srgbClr val="00A9A5"/>
                </a:solidFill>
                <a:sym typeface="Arial"/>
              </a:rPr>
              <a:t>C. </a:t>
            </a:r>
            <a:r>
              <a:rPr lang="en-US" sz="2600" dirty="0">
                <a:solidFill>
                  <a:srgbClr val="242021"/>
                </a:solidFill>
                <a:sym typeface="Arial"/>
              </a:rPr>
              <a:t>so</a:t>
            </a:r>
            <a:br>
              <a:rPr lang="en-US" sz="2600" dirty="0">
                <a:solidFill>
                  <a:srgbClr val="242021"/>
                </a:solidFill>
                <a:sym typeface="Arial"/>
              </a:rPr>
            </a:br>
            <a:endParaRPr sz="2600" dirty="0"/>
          </a:p>
        </p:txBody>
      </p:sp>
      <p:sp>
        <p:nvSpPr>
          <p:cNvPr id="287" name="Google Shape;287;p16"/>
          <p:cNvSpPr/>
          <p:nvPr/>
        </p:nvSpPr>
        <p:spPr>
          <a:xfrm>
            <a:off x="1450815" y="1615892"/>
            <a:ext cx="465513" cy="443346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Action Button: Home 1">
            <a:hlinkClick r:id="rId3" action="ppaction://hlinksldjump" highlightClick="1"/>
          </p:cNvPr>
          <p:cNvSpPr/>
          <p:nvPr/>
        </p:nvSpPr>
        <p:spPr>
          <a:xfrm>
            <a:off x="11359299" y="6315959"/>
            <a:ext cx="499621" cy="424206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68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6"/>
          <p:cNvSpPr txBox="1"/>
          <p:nvPr/>
        </p:nvSpPr>
        <p:spPr>
          <a:xfrm>
            <a:off x="922629" y="380122"/>
            <a:ext cx="1160725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 the correct answer (A, B, or C) to complete each sentence.</a:t>
            </a:r>
            <a:endParaRPr sz="275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6"/>
          <p:cNvSpPr/>
          <p:nvPr/>
        </p:nvSpPr>
        <p:spPr>
          <a:xfrm>
            <a:off x="367238" y="339306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6"/>
          <p:cNvSpPr txBox="1"/>
          <p:nvPr/>
        </p:nvSpPr>
        <p:spPr>
          <a:xfrm>
            <a:off x="420023" y="236666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sp>
        <p:nvSpPr>
          <p:cNvPr id="286" name="Google Shape;286;p16"/>
          <p:cNvSpPr/>
          <p:nvPr/>
        </p:nvSpPr>
        <p:spPr>
          <a:xfrm>
            <a:off x="572423" y="1071222"/>
            <a:ext cx="11106417" cy="1532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F26548"/>
                </a:solidFill>
                <a:sym typeface="Arial"/>
              </a:rPr>
              <a:t>2. </a:t>
            </a:r>
            <a:r>
              <a:rPr lang="en-US" sz="2600" dirty="0">
                <a:solidFill>
                  <a:srgbClr val="949599"/>
                </a:solidFill>
                <a:sym typeface="Arial"/>
              </a:rPr>
              <a:t>______ </a:t>
            </a:r>
            <a:r>
              <a:rPr lang="en-US" sz="2600" dirty="0">
                <a:solidFill>
                  <a:srgbClr val="242021"/>
                </a:solidFill>
                <a:sym typeface="Arial"/>
              </a:rPr>
              <a:t>the sun is shining, it isn’t very warm.</a:t>
            </a:r>
            <a:br>
              <a:rPr lang="en-US" sz="2600" dirty="0">
                <a:solidFill>
                  <a:srgbClr val="242021"/>
                </a:solidFill>
                <a:sym typeface="Arial"/>
              </a:rPr>
            </a:br>
            <a:r>
              <a:rPr lang="en-US" sz="2600" dirty="0">
                <a:solidFill>
                  <a:srgbClr val="242021"/>
                </a:solidFill>
                <a:sym typeface="Arial"/>
              </a:rPr>
              <a:t>	</a:t>
            </a:r>
            <a:r>
              <a:rPr lang="en-US" sz="2600" dirty="0">
                <a:solidFill>
                  <a:srgbClr val="00A9A5"/>
                </a:solidFill>
                <a:sym typeface="Arial"/>
              </a:rPr>
              <a:t>A. </a:t>
            </a:r>
            <a:r>
              <a:rPr lang="en-US" sz="2600" dirty="0">
                <a:solidFill>
                  <a:srgbClr val="242021"/>
                </a:solidFill>
                <a:sym typeface="Arial"/>
              </a:rPr>
              <a:t>Because 			</a:t>
            </a:r>
            <a:r>
              <a:rPr lang="en-US" sz="2600" dirty="0">
                <a:solidFill>
                  <a:srgbClr val="00A9A5"/>
                </a:solidFill>
                <a:sym typeface="Arial"/>
              </a:rPr>
              <a:t>B. </a:t>
            </a:r>
            <a:r>
              <a:rPr lang="en-US" sz="2600" dirty="0">
                <a:solidFill>
                  <a:srgbClr val="242021"/>
                </a:solidFill>
                <a:sym typeface="Arial"/>
              </a:rPr>
              <a:t>However 			</a:t>
            </a:r>
            <a:r>
              <a:rPr lang="en-US" sz="2600" dirty="0">
                <a:solidFill>
                  <a:srgbClr val="00A9A5"/>
                </a:solidFill>
                <a:sym typeface="Arial"/>
              </a:rPr>
              <a:t>C. </a:t>
            </a:r>
            <a:r>
              <a:rPr lang="en-US" sz="2600" dirty="0">
                <a:solidFill>
                  <a:srgbClr val="242021"/>
                </a:solidFill>
                <a:sym typeface="Arial"/>
              </a:rPr>
              <a:t>Though</a:t>
            </a:r>
            <a:br>
              <a:rPr lang="en-US" sz="2600" dirty="0">
                <a:solidFill>
                  <a:srgbClr val="242021"/>
                </a:solidFill>
                <a:sym typeface="Arial"/>
              </a:rPr>
            </a:br>
            <a:endParaRPr sz="2600" dirty="0"/>
          </a:p>
        </p:txBody>
      </p:sp>
      <p:sp>
        <p:nvSpPr>
          <p:cNvPr id="288" name="Google Shape;288;p16"/>
          <p:cNvSpPr/>
          <p:nvPr/>
        </p:nvSpPr>
        <p:spPr>
          <a:xfrm>
            <a:off x="8790951" y="1603098"/>
            <a:ext cx="465513" cy="443346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Action Button: Home 10">
            <a:hlinkClick r:id="rId3" action="ppaction://hlinksldjump" highlightClick="1"/>
          </p:cNvPr>
          <p:cNvSpPr/>
          <p:nvPr/>
        </p:nvSpPr>
        <p:spPr>
          <a:xfrm>
            <a:off x="11359299" y="6315959"/>
            <a:ext cx="499621" cy="424206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5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6"/>
          <p:cNvSpPr txBox="1"/>
          <p:nvPr/>
        </p:nvSpPr>
        <p:spPr>
          <a:xfrm>
            <a:off x="922629" y="380122"/>
            <a:ext cx="1160725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 the correct answer (A, B, or C) to complete each sentence.</a:t>
            </a:r>
            <a:endParaRPr sz="275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6"/>
          <p:cNvSpPr/>
          <p:nvPr/>
        </p:nvSpPr>
        <p:spPr>
          <a:xfrm>
            <a:off x="367238" y="339306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6"/>
          <p:cNvSpPr txBox="1"/>
          <p:nvPr/>
        </p:nvSpPr>
        <p:spPr>
          <a:xfrm>
            <a:off x="420023" y="236666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sp>
        <p:nvSpPr>
          <p:cNvPr id="286" name="Google Shape;286;p16"/>
          <p:cNvSpPr/>
          <p:nvPr/>
        </p:nvSpPr>
        <p:spPr>
          <a:xfrm>
            <a:off x="572423" y="1071222"/>
            <a:ext cx="11106417" cy="1532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F26548"/>
                </a:solidFill>
                <a:sym typeface="Arial"/>
              </a:rPr>
              <a:t>3. </a:t>
            </a:r>
            <a:r>
              <a:rPr lang="en-US" sz="2600" dirty="0">
                <a:solidFill>
                  <a:srgbClr val="242021"/>
                </a:solidFill>
                <a:sym typeface="Arial"/>
              </a:rPr>
              <a:t>I don’t like running, </a:t>
            </a:r>
            <a:r>
              <a:rPr lang="en-US" sz="2600" dirty="0">
                <a:solidFill>
                  <a:srgbClr val="949599"/>
                </a:solidFill>
                <a:sym typeface="Arial"/>
              </a:rPr>
              <a:t>______ </a:t>
            </a:r>
            <a:r>
              <a:rPr lang="en-US" sz="2600" dirty="0">
                <a:solidFill>
                  <a:srgbClr val="242021"/>
                </a:solidFill>
                <a:sym typeface="Arial"/>
              </a:rPr>
              <a:t>I like swimming.</a:t>
            </a:r>
            <a:br>
              <a:rPr lang="en-US" sz="2600" dirty="0">
                <a:solidFill>
                  <a:srgbClr val="242021"/>
                </a:solidFill>
                <a:sym typeface="Arial"/>
              </a:rPr>
            </a:br>
            <a:r>
              <a:rPr lang="en-US" sz="2600" dirty="0">
                <a:solidFill>
                  <a:srgbClr val="242021"/>
                </a:solidFill>
                <a:sym typeface="Arial"/>
              </a:rPr>
              <a:t>	</a:t>
            </a:r>
            <a:r>
              <a:rPr lang="en-US" sz="2600" dirty="0">
                <a:solidFill>
                  <a:srgbClr val="00A9A5"/>
                </a:solidFill>
                <a:sym typeface="Arial"/>
              </a:rPr>
              <a:t>A. </a:t>
            </a:r>
            <a:r>
              <a:rPr lang="en-US" sz="2600" dirty="0">
                <a:solidFill>
                  <a:srgbClr val="242021"/>
                </a:solidFill>
                <a:sym typeface="Arial"/>
              </a:rPr>
              <a:t>but 			</a:t>
            </a:r>
            <a:r>
              <a:rPr lang="en-US" sz="2600" dirty="0">
                <a:solidFill>
                  <a:srgbClr val="00A9A5"/>
                </a:solidFill>
                <a:sym typeface="Arial"/>
              </a:rPr>
              <a:t>B. </a:t>
            </a:r>
            <a:r>
              <a:rPr lang="en-US" sz="2600" dirty="0">
                <a:solidFill>
                  <a:srgbClr val="242021"/>
                </a:solidFill>
                <a:sym typeface="Arial"/>
              </a:rPr>
              <a:t>so 			</a:t>
            </a:r>
            <a:r>
              <a:rPr lang="en-US" sz="2600" dirty="0">
                <a:solidFill>
                  <a:srgbClr val="00A9A5"/>
                </a:solidFill>
                <a:sym typeface="Arial"/>
              </a:rPr>
              <a:t>C. </a:t>
            </a:r>
            <a:r>
              <a:rPr lang="en-US" sz="2600" dirty="0">
                <a:solidFill>
                  <a:srgbClr val="242021"/>
                </a:solidFill>
                <a:sym typeface="Arial"/>
              </a:rPr>
              <a:t>however</a:t>
            </a:r>
            <a:br>
              <a:rPr lang="en-US" sz="2600" dirty="0">
                <a:solidFill>
                  <a:srgbClr val="242021"/>
                </a:solidFill>
                <a:sym typeface="Arial"/>
              </a:rPr>
            </a:br>
            <a:endParaRPr sz="2600" dirty="0"/>
          </a:p>
        </p:txBody>
      </p:sp>
      <p:sp>
        <p:nvSpPr>
          <p:cNvPr id="289" name="Google Shape;289;p16"/>
          <p:cNvSpPr/>
          <p:nvPr/>
        </p:nvSpPr>
        <p:spPr>
          <a:xfrm>
            <a:off x="1450813" y="1605509"/>
            <a:ext cx="465513" cy="443346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Action Button: Home 10">
            <a:hlinkClick r:id="rId3" action="ppaction://hlinksldjump" highlightClick="1"/>
          </p:cNvPr>
          <p:cNvSpPr/>
          <p:nvPr/>
        </p:nvSpPr>
        <p:spPr>
          <a:xfrm>
            <a:off x="11359299" y="6315959"/>
            <a:ext cx="499621" cy="424206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19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6"/>
          <p:cNvSpPr txBox="1"/>
          <p:nvPr/>
        </p:nvSpPr>
        <p:spPr>
          <a:xfrm>
            <a:off x="922629" y="380122"/>
            <a:ext cx="1160725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 the correct answer (A, B, or C) to complete each sentence.</a:t>
            </a:r>
            <a:endParaRPr sz="275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6"/>
          <p:cNvSpPr/>
          <p:nvPr/>
        </p:nvSpPr>
        <p:spPr>
          <a:xfrm>
            <a:off x="367238" y="339306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6"/>
          <p:cNvSpPr txBox="1"/>
          <p:nvPr/>
        </p:nvSpPr>
        <p:spPr>
          <a:xfrm>
            <a:off x="420023" y="236666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sp>
        <p:nvSpPr>
          <p:cNvPr id="286" name="Google Shape;286;p16"/>
          <p:cNvSpPr/>
          <p:nvPr/>
        </p:nvSpPr>
        <p:spPr>
          <a:xfrm>
            <a:off x="572423" y="1071222"/>
            <a:ext cx="11106417" cy="2012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600" dirty="0">
                <a:solidFill>
                  <a:srgbClr val="242021"/>
                </a:solidFill>
                <a:sym typeface="Arial"/>
              </a:rPr>
            </a:br>
            <a:r>
              <a:rPr lang="en-US" sz="2600" b="1" dirty="0">
                <a:solidFill>
                  <a:srgbClr val="F26548"/>
                </a:solidFill>
                <a:sym typeface="Arial"/>
              </a:rPr>
              <a:t>4. </a:t>
            </a:r>
            <a:r>
              <a:rPr lang="en-US" sz="2600" dirty="0">
                <a:solidFill>
                  <a:srgbClr val="949599"/>
                </a:solidFill>
                <a:sym typeface="Arial"/>
              </a:rPr>
              <a:t>______ </a:t>
            </a:r>
            <a:r>
              <a:rPr lang="en-US" sz="2600" dirty="0">
                <a:solidFill>
                  <a:srgbClr val="242021"/>
                </a:solidFill>
                <a:sym typeface="Arial"/>
              </a:rPr>
              <a:t>the film was exciting, Jim fell asleep in the cinema.</a:t>
            </a:r>
            <a:br>
              <a:rPr lang="en-US" sz="2600" dirty="0">
                <a:solidFill>
                  <a:srgbClr val="242021"/>
                </a:solidFill>
                <a:sym typeface="Arial"/>
              </a:rPr>
            </a:br>
            <a:r>
              <a:rPr lang="en-US" sz="2600" dirty="0">
                <a:solidFill>
                  <a:srgbClr val="242021"/>
                </a:solidFill>
                <a:sym typeface="Arial"/>
              </a:rPr>
              <a:t>	</a:t>
            </a:r>
            <a:r>
              <a:rPr lang="en-US" sz="2600" dirty="0">
                <a:solidFill>
                  <a:srgbClr val="00A9A5"/>
                </a:solidFill>
                <a:sym typeface="Arial"/>
              </a:rPr>
              <a:t>A. </a:t>
            </a:r>
            <a:r>
              <a:rPr lang="en-US" sz="2600" dirty="0">
                <a:solidFill>
                  <a:srgbClr val="242021"/>
                </a:solidFill>
                <a:sym typeface="Arial"/>
              </a:rPr>
              <a:t>However 			</a:t>
            </a:r>
            <a:r>
              <a:rPr lang="en-US" sz="2600" dirty="0">
                <a:solidFill>
                  <a:srgbClr val="00A9A5"/>
                </a:solidFill>
                <a:sym typeface="Arial"/>
              </a:rPr>
              <a:t>B. </a:t>
            </a:r>
            <a:r>
              <a:rPr lang="en-US" sz="2600" dirty="0">
                <a:solidFill>
                  <a:srgbClr val="242021"/>
                </a:solidFill>
                <a:sym typeface="Arial"/>
              </a:rPr>
              <a:t>Because 			</a:t>
            </a:r>
            <a:r>
              <a:rPr lang="en-US" sz="2600" dirty="0">
                <a:solidFill>
                  <a:srgbClr val="00A9A5"/>
                </a:solidFill>
                <a:sym typeface="Arial"/>
              </a:rPr>
              <a:t>C. </a:t>
            </a:r>
            <a:r>
              <a:rPr lang="en-US" sz="2600" dirty="0">
                <a:solidFill>
                  <a:srgbClr val="242021"/>
                </a:solidFill>
                <a:sym typeface="Arial"/>
              </a:rPr>
              <a:t>Although</a:t>
            </a:r>
            <a:br>
              <a:rPr lang="en-US" sz="2600" dirty="0">
                <a:solidFill>
                  <a:srgbClr val="242021"/>
                </a:solidFill>
                <a:sym typeface="Arial"/>
              </a:rPr>
            </a:br>
            <a:endParaRPr sz="2600" dirty="0"/>
          </a:p>
        </p:txBody>
      </p:sp>
      <p:sp>
        <p:nvSpPr>
          <p:cNvPr id="290" name="Google Shape;290;p16"/>
          <p:cNvSpPr/>
          <p:nvPr/>
        </p:nvSpPr>
        <p:spPr>
          <a:xfrm>
            <a:off x="8790952" y="2073413"/>
            <a:ext cx="465513" cy="443346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Action Button: Home 10">
            <a:hlinkClick r:id="rId3" action="ppaction://hlinksldjump" highlightClick="1"/>
          </p:cNvPr>
          <p:cNvSpPr/>
          <p:nvPr/>
        </p:nvSpPr>
        <p:spPr>
          <a:xfrm>
            <a:off x="11359299" y="6315959"/>
            <a:ext cx="499621" cy="424206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6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6"/>
          <p:cNvSpPr txBox="1"/>
          <p:nvPr/>
        </p:nvSpPr>
        <p:spPr>
          <a:xfrm>
            <a:off x="922629" y="380122"/>
            <a:ext cx="1160725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 the correct answer (A, B, or C) to complete each sentence.</a:t>
            </a:r>
            <a:endParaRPr sz="275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6"/>
          <p:cNvSpPr/>
          <p:nvPr/>
        </p:nvSpPr>
        <p:spPr>
          <a:xfrm>
            <a:off x="367238" y="339306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6"/>
          <p:cNvSpPr txBox="1"/>
          <p:nvPr/>
        </p:nvSpPr>
        <p:spPr>
          <a:xfrm>
            <a:off x="420023" y="236666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sp>
        <p:nvSpPr>
          <p:cNvPr id="286" name="Google Shape;286;p16"/>
          <p:cNvSpPr/>
          <p:nvPr/>
        </p:nvSpPr>
        <p:spPr>
          <a:xfrm>
            <a:off x="572423" y="1071222"/>
            <a:ext cx="11106417" cy="1052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F26548"/>
                </a:solidFill>
                <a:sym typeface="Arial"/>
              </a:rPr>
              <a:t>5. </a:t>
            </a:r>
            <a:r>
              <a:rPr lang="en-US" sz="2600" dirty="0">
                <a:solidFill>
                  <a:srgbClr val="242021"/>
                </a:solidFill>
                <a:sym typeface="Arial"/>
              </a:rPr>
              <a:t>The story of the film is silly. </a:t>
            </a:r>
            <a:r>
              <a:rPr lang="en-US" sz="2600" dirty="0">
                <a:solidFill>
                  <a:srgbClr val="949599"/>
                </a:solidFill>
                <a:sym typeface="Arial"/>
              </a:rPr>
              <a:t>______</a:t>
            </a:r>
            <a:r>
              <a:rPr lang="en-US" sz="2600" dirty="0">
                <a:solidFill>
                  <a:srgbClr val="242021"/>
                </a:solidFill>
                <a:sym typeface="Arial"/>
              </a:rPr>
              <a:t>, many people still enjoyed it.</a:t>
            </a:r>
            <a:br>
              <a:rPr lang="en-US" sz="2600" dirty="0">
                <a:solidFill>
                  <a:srgbClr val="242021"/>
                </a:solidFill>
                <a:sym typeface="Arial"/>
              </a:rPr>
            </a:br>
            <a:r>
              <a:rPr lang="en-US" sz="2600" dirty="0">
                <a:solidFill>
                  <a:srgbClr val="242021"/>
                </a:solidFill>
                <a:sym typeface="Arial"/>
              </a:rPr>
              <a:t>	</a:t>
            </a:r>
            <a:r>
              <a:rPr lang="en-US" sz="2600" dirty="0">
                <a:solidFill>
                  <a:srgbClr val="00A9A5"/>
                </a:solidFill>
                <a:sym typeface="Arial"/>
              </a:rPr>
              <a:t>A. </a:t>
            </a:r>
            <a:r>
              <a:rPr lang="en-US" sz="2600" dirty="0">
                <a:solidFill>
                  <a:srgbClr val="242021"/>
                </a:solidFill>
                <a:sym typeface="Arial"/>
              </a:rPr>
              <a:t>However 			</a:t>
            </a:r>
            <a:r>
              <a:rPr lang="en-US" sz="2600" dirty="0">
                <a:solidFill>
                  <a:srgbClr val="00A9A5"/>
                </a:solidFill>
                <a:sym typeface="Arial"/>
              </a:rPr>
              <a:t>B. </a:t>
            </a:r>
            <a:r>
              <a:rPr lang="en-US" sz="2600" dirty="0">
                <a:solidFill>
                  <a:srgbClr val="242021"/>
                </a:solidFill>
                <a:sym typeface="Arial"/>
              </a:rPr>
              <a:t>Though 			</a:t>
            </a:r>
            <a:r>
              <a:rPr lang="en-US" sz="2600" dirty="0">
                <a:solidFill>
                  <a:srgbClr val="00A9A5"/>
                </a:solidFill>
                <a:sym typeface="Arial"/>
              </a:rPr>
              <a:t>C. </a:t>
            </a:r>
            <a:r>
              <a:rPr lang="en-US" sz="2600" dirty="0">
                <a:solidFill>
                  <a:srgbClr val="242021"/>
                </a:solidFill>
                <a:sym typeface="Arial"/>
              </a:rPr>
              <a:t>But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600" dirty="0"/>
          </a:p>
        </p:txBody>
      </p:sp>
      <p:sp>
        <p:nvSpPr>
          <p:cNvPr id="291" name="Google Shape;291;p16"/>
          <p:cNvSpPr/>
          <p:nvPr/>
        </p:nvSpPr>
        <p:spPr>
          <a:xfrm>
            <a:off x="1460241" y="1605942"/>
            <a:ext cx="465513" cy="443346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Action Button: Home 10">
            <a:hlinkClick r:id="rId3" action="ppaction://hlinksldjump" highlightClick="1"/>
          </p:cNvPr>
          <p:cNvSpPr/>
          <p:nvPr/>
        </p:nvSpPr>
        <p:spPr>
          <a:xfrm>
            <a:off x="11359299" y="6315959"/>
            <a:ext cx="499621" cy="424206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8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6"/>
          <p:cNvSpPr txBox="1"/>
          <p:nvPr/>
        </p:nvSpPr>
        <p:spPr>
          <a:xfrm>
            <a:off x="922629" y="380122"/>
            <a:ext cx="1160725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 the correct answer (A, B, or C) to complete each sentence.</a:t>
            </a:r>
            <a:endParaRPr sz="275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6"/>
          <p:cNvSpPr/>
          <p:nvPr/>
        </p:nvSpPr>
        <p:spPr>
          <a:xfrm>
            <a:off x="367238" y="339306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6"/>
          <p:cNvSpPr txBox="1"/>
          <p:nvPr/>
        </p:nvSpPr>
        <p:spPr>
          <a:xfrm>
            <a:off x="420023" y="236666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sp>
        <p:nvSpPr>
          <p:cNvPr id="291" name="Google Shape;291;p16"/>
          <p:cNvSpPr/>
          <p:nvPr/>
        </p:nvSpPr>
        <p:spPr>
          <a:xfrm>
            <a:off x="1941007" y="1855320"/>
            <a:ext cx="465513" cy="443346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Action Button: Home 10">
            <a:hlinkClick r:id="rId3" action="ppaction://hlinksldjump" highlightClick="1"/>
          </p:cNvPr>
          <p:cNvSpPr/>
          <p:nvPr/>
        </p:nvSpPr>
        <p:spPr>
          <a:xfrm>
            <a:off x="11359299" y="6315959"/>
            <a:ext cx="499621" cy="424206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049518" y="1301326"/>
            <a:ext cx="9904428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sz="2600" b="1" dirty="0">
                <a:latin typeface="Calibri"/>
                <a:cs typeface="Calibri"/>
                <a:sym typeface="Calibri"/>
              </a:rPr>
              <a:t> </a:t>
            </a:r>
            <a:r>
              <a:rPr lang="en-US" sz="2600" b="1" dirty="0">
                <a:solidFill>
                  <a:srgbClr val="ED7D31">
                    <a:lumMod val="75000"/>
                  </a:srgbClr>
                </a:solidFill>
                <a:cs typeface="Calibri"/>
                <a:sym typeface="Calibri"/>
              </a:rPr>
              <a:t>6.</a:t>
            </a:r>
            <a:r>
              <a:rPr lang="en-US" sz="2600" dirty="0">
                <a:cs typeface="Calibri"/>
                <a:sym typeface="Calibri"/>
              </a:rPr>
              <a:t> </a:t>
            </a:r>
            <a:r>
              <a:rPr lang="en-US" sz="2600" dirty="0">
                <a:solidFill>
                  <a:srgbClr val="949599"/>
                </a:solidFill>
              </a:rPr>
              <a:t>______ </a:t>
            </a:r>
            <a:r>
              <a:rPr lang="en-US" sz="2600" dirty="0"/>
              <a:t>it is a comedy, I don't find it funny.</a:t>
            </a:r>
          </a:p>
          <a:p>
            <a:pPr lvl="0">
              <a:lnSpc>
                <a:spcPct val="120000"/>
              </a:lnSpc>
            </a:pPr>
            <a:r>
              <a:rPr lang="en-US" sz="2600" dirty="0">
                <a:solidFill>
                  <a:srgbClr val="00A9A5"/>
                </a:solidFill>
              </a:rPr>
              <a:t>	A. </a:t>
            </a:r>
            <a:r>
              <a:rPr lang="en-US" sz="2600" dirty="0">
                <a:solidFill>
                  <a:srgbClr val="242021"/>
                </a:solidFill>
              </a:rPr>
              <a:t>although 			</a:t>
            </a:r>
            <a:r>
              <a:rPr lang="en-US" sz="2600" dirty="0">
                <a:solidFill>
                  <a:srgbClr val="00A9A5"/>
                </a:solidFill>
              </a:rPr>
              <a:t>B. </a:t>
            </a:r>
            <a:r>
              <a:rPr lang="en-US" sz="2600" dirty="0">
                <a:solidFill>
                  <a:srgbClr val="242021"/>
                </a:solidFill>
              </a:rPr>
              <a:t>because 			</a:t>
            </a:r>
            <a:r>
              <a:rPr lang="en-US" sz="2600" dirty="0">
                <a:solidFill>
                  <a:srgbClr val="00A9A5"/>
                </a:solidFill>
              </a:rPr>
              <a:t>C. </a:t>
            </a:r>
            <a:r>
              <a:rPr lang="en-US" sz="2600" dirty="0">
                <a:solidFill>
                  <a:srgbClr val="242021"/>
                </a:solidFill>
              </a:rPr>
              <a:t>so</a:t>
            </a:r>
            <a:br>
              <a:rPr lang="en-US" sz="2600" dirty="0">
                <a:solidFill>
                  <a:srgbClr val="242021"/>
                </a:solidFill>
              </a:rPr>
            </a:b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1542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46;p5"/>
          <p:cNvSpPr/>
          <p:nvPr/>
        </p:nvSpPr>
        <p:spPr>
          <a:xfrm>
            <a:off x="214270" y="138098"/>
            <a:ext cx="1883767" cy="378741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Bahnschrift SemiBold" panose="020B0502040204020203" pitchFamily="34" charset="0"/>
                <a:ea typeface="Calibri"/>
                <a:cs typeface="Calibri"/>
                <a:sym typeface="Calibri"/>
              </a:rPr>
              <a:t>WARM-UP</a:t>
            </a:r>
            <a:endParaRPr sz="2000" b="1" dirty="0">
              <a:solidFill>
                <a:schemeClr val="dk1"/>
              </a:solidFill>
              <a:latin typeface="Bahnschrift SemiBold" panose="020B0502040204020203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47;p5"/>
          <p:cNvSpPr/>
          <p:nvPr/>
        </p:nvSpPr>
        <p:spPr>
          <a:xfrm>
            <a:off x="2462527" y="78248"/>
            <a:ext cx="3432041" cy="498815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C00000"/>
                </a:solidFill>
                <a:latin typeface="Bahnschrift SemiBold" panose="020B0502040204020203" pitchFamily="34" charset="0"/>
                <a:ea typeface="Calibri"/>
                <a:cs typeface="Calibri"/>
                <a:sym typeface="Calibri"/>
              </a:rPr>
              <a:t>Sentence puzzling</a:t>
            </a:r>
            <a:endParaRPr sz="2800" b="1" dirty="0">
              <a:solidFill>
                <a:srgbClr val="C00000"/>
              </a:solidFill>
              <a:latin typeface="Bahnschrift SemiBold" panose="020B0502040204020203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152;p5" descr="Jigsaw puzzle - Simple English Wikipedia, the free encyclopedia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73183" y="78248"/>
            <a:ext cx="2821021" cy="25384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</p:pic>
      <p:sp>
        <p:nvSpPr>
          <p:cNvPr id="13" name="Google Shape;160;p6"/>
          <p:cNvSpPr/>
          <p:nvPr/>
        </p:nvSpPr>
        <p:spPr>
          <a:xfrm>
            <a:off x="606606" y="1442363"/>
            <a:ext cx="688047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Wingdings" panose="05000000000000000000" pitchFamily="2" charset="2"/>
              </a:rPr>
              <a:t>1. </a:t>
            </a:r>
            <a:r>
              <a:rPr lang="en-US" sz="28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goes out although it is raining.</a:t>
            </a:r>
            <a:endParaRPr sz="2800" b="1" dirty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6606" y="2413184"/>
            <a:ext cx="67601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Wingdings" panose="05000000000000000000" pitchFamily="2" charset="2"/>
              </a:rPr>
              <a:t>2. </a:t>
            </a:r>
            <a:r>
              <a:rPr lang="en-US" sz="28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gets good marks though she is lazy.</a:t>
            </a:r>
            <a:endParaRPr lang="en-US" sz="2800" b="1" dirty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9057" y="3384045"/>
            <a:ext cx="97047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Wingdings" panose="05000000000000000000" pitchFamily="2" charset="2"/>
              </a:rPr>
              <a:t>3. </a:t>
            </a:r>
            <a:r>
              <a:rPr lang="en-US" sz="28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studied hard. However, he failed the exam.</a:t>
            </a:r>
            <a:endParaRPr lang="en-US" sz="2800" b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9057" y="4216990"/>
            <a:ext cx="116012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4.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movie is not very interesting. 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Howeve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r, people still like to watch it.</a:t>
            </a:r>
            <a:endParaRPr lang="en-US" sz="28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262597" y="1887984"/>
            <a:ext cx="11499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484450" y="2830749"/>
            <a:ext cx="1058549" cy="155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929728" y="3829487"/>
            <a:ext cx="11499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525831" y="4606914"/>
            <a:ext cx="11499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66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7"/>
          <p:cNvSpPr txBox="1"/>
          <p:nvPr/>
        </p:nvSpPr>
        <p:spPr>
          <a:xfrm>
            <a:off x="1183195" y="1331912"/>
            <a:ext cx="1081531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Game – Chain story with </a:t>
            </a:r>
            <a:r>
              <a:rPr lang="en-US" sz="2800" b="1" i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although/ though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17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17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pic>
        <p:nvPicPr>
          <p:cNvPr id="319" name="Google Shape;31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17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PRODUCTION</a:t>
            </a:r>
            <a:endParaRPr/>
          </a:p>
        </p:txBody>
      </p:sp>
      <p:sp>
        <p:nvSpPr>
          <p:cNvPr id="321" name="Google Shape;321;p17"/>
          <p:cNvSpPr/>
          <p:nvPr/>
        </p:nvSpPr>
        <p:spPr>
          <a:xfrm>
            <a:off x="5342021" y="2385561"/>
            <a:ext cx="6656489" cy="332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A: </a:t>
            </a:r>
            <a:r>
              <a:rPr lang="en-US" sz="28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Although/ Though it rained yesterday, we went shopping.</a:t>
            </a:r>
            <a:br>
              <a:rPr lang="en-US" sz="28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B: </a:t>
            </a:r>
            <a:r>
              <a:rPr lang="en-US" sz="28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Although/ Though we went shopping, we didn’t buy anything.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C: 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________________</a:t>
            </a:r>
            <a:endParaRPr/>
          </a:p>
        </p:txBody>
      </p:sp>
      <p:pic>
        <p:nvPicPr>
          <p:cNvPr id="322" name="Google Shape;322;p17" descr="3D Men Connecting Jigsaw Puzzle Stock Illustration - Illustration of  participation, concepts: 436543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5612" y="2449624"/>
            <a:ext cx="4823944" cy="3195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9"/>
          <p:cNvSpPr txBox="1"/>
          <p:nvPr/>
        </p:nvSpPr>
        <p:spPr>
          <a:xfrm>
            <a:off x="1065114" y="871343"/>
            <a:ext cx="214914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 sz="2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19"/>
          <p:cNvSpPr/>
          <p:nvPr/>
        </p:nvSpPr>
        <p:spPr>
          <a:xfrm>
            <a:off x="419179" y="855083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19"/>
          <p:cNvSpPr txBox="1"/>
          <p:nvPr/>
        </p:nvSpPr>
        <p:spPr>
          <a:xfrm>
            <a:off x="471964" y="752443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sp>
        <p:nvSpPr>
          <p:cNvPr id="353" name="Google Shape;353;p19"/>
          <p:cNvSpPr txBox="1"/>
          <p:nvPr/>
        </p:nvSpPr>
        <p:spPr>
          <a:xfrm>
            <a:off x="293104" y="132933"/>
            <a:ext cx="3697006" cy="52318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CONSOLIDATION</a:t>
            </a:r>
            <a:endParaRPr sz="2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19"/>
          <p:cNvSpPr txBox="1"/>
          <p:nvPr/>
        </p:nvSpPr>
        <p:spPr>
          <a:xfrm>
            <a:off x="2808751" y="832067"/>
            <a:ext cx="8070469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Grammar:</a:t>
            </a:r>
            <a:r>
              <a:rPr lang="en-US" sz="44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 Connectors of contrast</a:t>
            </a:r>
            <a:endParaRPr dirty="0"/>
          </a:p>
        </p:txBody>
      </p:sp>
      <p:grpSp>
        <p:nvGrpSpPr>
          <p:cNvPr id="355" name="Google Shape;355;p19"/>
          <p:cNvGrpSpPr/>
          <p:nvPr/>
        </p:nvGrpSpPr>
        <p:grpSpPr>
          <a:xfrm>
            <a:off x="1866781" y="1816738"/>
            <a:ext cx="8514892" cy="3107113"/>
            <a:chOff x="-164765" y="267380"/>
            <a:chExt cx="8097313" cy="3107113"/>
          </a:xfrm>
        </p:grpSpPr>
        <p:sp>
          <p:nvSpPr>
            <p:cNvPr id="356" name="Google Shape;356;p19"/>
            <p:cNvSpPr/>
            <p:nvPr/>
          </p:nvSpPr>
          <p:spPr>
            <a:xfrm>
              <a:off x="164765" y="267380"/>
              <a:ext cx="7767783" cy="310711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0000"/>
                  </a:moveTo>
                  <a:lnTo>
                    <a:pt x="24000" y="0"/>
                  </a:lnTo>
                  <a:lnTo>
                    <a:pt x="24000" y="20000"/>
                  </a:lnTo>
                  <a:lnTo>
                    <a:pt x="60000" y="20000"/>
                  </a:lnTo>
                  <a:cubicBezTo>
                    <a:pt x="62071" y="20000"/>
                    <a:pt x="63750" y="22238"/>
                    <a:pt x="63750" y="25000"/>
                  </a:cubicBez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96000" y="40000"/>
                  </a:lnTo>
                  <a:lnTo>
                    <a:pt x="96000" y="20000"/>
                  </a:lnTo>
                  <a:lnTo>
                    <a:pt x="120000" y="70000"/>
                  </a:lnTo>
                  <a:lnTo>
                    <a:pt x="96000" y="120000"/>
                  </a:lnTo>
                  <a:lnTo>
                    <a:pt x="96000" y="100000"/>
                  </a:lnTo>
                  <a:lnTo>
                    <a:pt x="60000" y="100000"/>
                  </a:lnTo>
                  <a:cubicBezTo>
                    <a:pt x="57929" y="100000"/>
                    <a:pt x="56250" y="97762"/>
                    <a:pt x="56250" y="95000"/>
                  </a:cubicBezTo>
                  <a:lnTo>
                    <a:pt x="56250" y="80000"/>
                  </a:lnTo>
                  <a:lnTo>
                    <a:pt x="24000" y="80000"/>
                  </a:lnTo>
                  <a:lnTo>
                    <a:pt x="24000" y="100000"/>
                  </a:lnTo>
                  <a:close/>
                </a:path>
                <a:path w="120000" h="120000" fill="darkenLess" extrusionOk="0">
                  <a:moveTo>
                    <a:pt x="63750" y="25000"/>
                  </a:move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63750" y="40000"/>
                  </a:lnTo>
                  <a:close/>
                </a:path>
                <a:path w="120000" h="120000" fill="none" extrusionOk="0">
                  <a:moveTo>
                    <a:pt x="0" y="50000"/>
                  </a:moveTo>
                  <a:lnTo>
                    <a:pt x="24000" y="0"/>
                  </a:lnTo>
                  <a:lnTo>
                    <a:pt x="24000" y="20000"/>
                  </a:lnTo>
                  <a:lnTo>
                    <a:pt x="60000" y="20000"/>
                  </a:lnTo>
                  <a:cubicBezTo>
                    <a:pt x="62071" y="20000"/>
                    <a:pt x="63750" y="22238"/>
                    <a:pt x="63750" y="25000"/>
                  </a:cubicBez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96000" y="40000"/>
                  </a:lnTo>
                  <a:lnTo>
                    <a:pt x="96000" y="20000"/>
                  </a:lnTo>
                  <a:lnTo>
                    <a:pt x="120000" y="70000"/>
                  </a:lnTo>
                  <a:lnTo>
                    <a:pt x="96000" y="120000"/>
                  </a:lnTo>
                  <a:lnTo>
                    <a:pt x="96000" y="100000"/>
                  </a:lnTo>
                  <a:lnTo>
                    <a:pt x="60000" y="100000"/>
                  </a:lnTo>
                  <a:cubicBezTo>
                    <a:pt x="57929" y="100000"/>
                    <a:pt x="56250" y="97762"/>
                    <a:pt x="56250" y="95000"/>
                  </a:cubicBezTo>
                  <a:lnTo>
                    <a:pt x="56250" y="80000"/>
                  </a:lnTo>
                  <a:lnTo>
                    <a:pt x="24000" y="80000"/>
                  </a:lnTo>
                  <a:lnTo>
                    <a:pt x="24000" y="100000"/>
                  </a:lnTo>
                  <a:close/>
                  <a:moveTo>
                    <a:pt x="63750" y="25000"/>
                  </a:moveTo>
                  <a:lnTo>
                    <a:pt x="63750" y="40000"/>
                  </a:lnTo>
                  <a:moveTo>
                    <a:pt x="56250" y="35000"/>
                  </a:moveTo>
                  <a:lnTo>
                    <a:pt x="56250" y="80000"/>
                  </a:lnTo>
                </a:path>
              </a:pathLst>
            </a:custGeom>
            <a:solidFill>
              <a:srgbClr val="599BD5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9"/>
            <p:cNvSpPr/>
            <p:nvPr/>
          </p:nvSpPr>
          <p:spPr>
            <a:xfrm>
              <a:off x="-164765" y="828055"/>
              <a:ext cx="5086696" cy="1522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9"/>
            <p:cNvSpPr txBox="1"/>
            <p:nvPr/>
          </p:nvSpPr>
          <p:spPr>
            <a:xfrm>
              <a:off x="-164765" y="828055"/>
              <a:ext cx="5086696" cy="1522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8000" rIns="0" bIns="13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however</a:t>
              </a:r>
              <a:endParaRPr/>
            </a:p>
          </p:txBody>
        </p:sp>
        <p:sp>
          <p:nvSpPr>
            <p:cNvPr id="359" name="Google Shape;359;p19"/>
            <p:cNvSpPr/>
            <p:nvPr/>
          </p:nvSpPr>
          <p:spPr>
            <a:xfrm>
              <a:off x="3570945" y="1308263"/>
              <a:ext cx="3984858" cy="1522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9"/>
            <p:cNvSpPr txBox="1"/>
            <p:nvPr/>
          </p:nvSpPr>
          <p:spPr>
            <a:xfrm>
              <a:off x="3570945" y="1308263"/>
              <a:ext cx="3984858" cy="1522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8000" rIns="0" bIns="13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although/ though</a:t>
              </a:r>
              <a:endParaRPr sz="36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WordArt 9"/>
          <p:cNvSpPr>
            <a:spLocks noChangeArrowheads="1" noChangeShapeType="1" noTextEdit="1"/>
          </p:cNvSpPr>
          <p:nvPr/>
        </p:nvSpPr>
        <p:spPr bwMode="auto">
          <a:xfrm>
            <a:off x="3860803" y="1143001"/>
            <a:ext cx="4127500" cy="647700"/>
          </a:xfrm>
          <a:prstGeom prst="rect">
            <a:avLst/>
          </a:prstGeom>
        </p:spPr>
        <p:txBody>
          <a:bodyPr wrap="none" lIns="121903" tIns="60952" rIns="121903" bIns="60952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48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HOMEWORK</a:t>
            </a:r>
          </a:p>
        </p:txBody>
      </p:sp>
      <p:sp>
        <p:nvSpPr>
          <p:cNvPr id="24580" name="Text Box 10"/>
          <p:cNvSpPr txBox="1">
            <a:spLocks noChangeArrowheads="1"/>
          </p:cNvSpPr>
          <p:nvPr/>
        </p:nvSpPr>
        <p:spPr bwMode="auto">
          <a:xfrm>
            <a:off x="2235200" y="2590801"/>
            <a:ext cx="8839200" cy="135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3200" b="1" dirty="0">
                <a:solidFill>
                  <a:srgbClr val="0000FF"/>
                </a:solidFill>
              </a:rPr>
              <a:t>Do more exercises in workbook.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3200" b="1" dirty="0">
                <a:solidFill>
                  <a:srgbClr val="0000FF"/>
                </a:solidFill>
              </a:rPr>
              <a:t> Prepare: Unit 4: Communication</a:t>
            </a:r>
          </a:p>
        </p:txBody>
      </p:sp>
      <p:pic>
        <p:nvPicPr>
          <p:cNvPr id="5" name="Google Shape;372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10620" y="4526893"/>
            <a:ext cx="3701453" cy="21409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43832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117987"/>
            <a:ext cx="12324735" cy="69759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2138517" y="1799306"/>
            <a:ext cx="91734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solidFill>
                  <a:srgbClr val="FBB040"/>
                </a:solidFill>
                <a:latin typeface="UVN Bay Buom Nang" pitchFamily="2" charset="0"/>
              </a:rPr>
              <a:t>Goodbye.</a:t>
            </a:r>
          </a:p>
          <a:p>
            <a:pPr algn="ctr"/>
            <a:r>
              <a:rPr lang="en-GB" sz="7200" b="1" dirty="0">
                <a:solidFill>
                  <a:srgbClr val="FBB040"/>
                </a:solidFill>
                <a:latin typeface="UVN Bay Buom Nang" pitchFamily="2" charset="0"/>
              </a:rPr>
              <a:t>See you again.</a:t>
            </a:r>
            <a:endParaRPr lang="en-US" sz="7200" b="1" dirty="0">
              <a:solidFill>
                <a:srgbClr val="FBB040"/>
              </a:solidFill>
              <a:latin typeface="UVN Bay Buom Na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979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94" name="Google Shape;94;p2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HOBBIES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0778" y="1303957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/>
        </p:nvSpPr>
        <p:spPr>
          <a:xfrm>
            <a:off x="2957679" y="2462423"/>
            <a:ext cx="640934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Grammar: Connectors of contrast</a:t>
            </a:r>
            <a:endParaRPr dirty="0"/>
          </a:p>
        </p:txBody>
      </p:sp>
      <p:sp>
        <p:nvSpPr>
          <p:cNvPr id="98" name="Google Shape;98;p2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 dirty="0">
              <a:solidFill>
                <a:srgbClr val="002060"/>
              </a:solidFill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0"/>
            <a:ext cx="12192000" cy="13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8547" y="172218"/>
            <a:ext cx="855823" cy="848808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460375" y="237708"/>
            <a:ext cx="1503125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lt1"/>
                </a:solidFill>
                <a:latin typeface="Arial Black" panose="020B0A04020102020204" pitchFamily="34" charset="0"/>
                <a:ea typeface="MS Gothic" panose="020B0609070205080204" pitchFamily="49" charset="-128"/>
                <a:cs typeface="Open Sans"/>
                <a:sym typeface="Open Sans"/>
              </a:rPr>
              <a:t>Unit</a:t>
            </a:r>
            <a:endParaRPr dirty="0">
              <a:latin typeface="Arial Black" panose="020B0A040201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3327150" y="229764"/>
            <a:ext cx="227598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lt1"/>
                </a:solidFill>
                <a:latin typeface="Arial Black" panose="020B0A04020102020204" pitchFamily="34" charset="0"/>
                <a:ea typeface="MS Gothic" panose="020B0609070205080204" pitchFamily="49" charset="-128"/>
                <a:cs typeface="Open Sans"/>
                <a:sym typeface="Open Sans"/>
              </a:rPr>
              <a:t>FILMS</a:t>
            </a:r>
            <a:endParaRPr dirty="0">
              <a:latin typeface="Arial Black" panose="020B0A040201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8</a:t>
            </a:r>
            <a:endParaRPr/>
          </a:p>
        </p:txBody>
      </p:sp>
      <p:grpSp>
        <p:nvGrpSpPr>
          <p:cNvPr id="104" name="Google Shape;104;p2"/>
          <p:cNvGrpSpPr/>
          <p:nvPr/>
        </p:nvGrpSpPr>
        <p:grpSpPr>
          <a:xfrm>
            <a:off x="1922199" y="3215338"/>
            <a:ext cx="8097313" cy="3107113"/>
            <a:chOff x="-164765" y="267380"/>
            <a:chExt cx="8097313" cy="3107113"/>
          </a:xfrm>
        </p:grpSpPr>
        <p:sp>
          <p:nvSpPr>
            <p:cNvPr id="105" name="Google Shape;105;p2"/>
            <p:cNvSpPr/>
            <p:nvPr/>
          </p:nvSpPr>
          <p:spPr>
            <a:xfrm>
              <a:off x="164765" y="267380"/>
              <a:ext cx="7767783" cy="310711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0000"/>
                  </a:moveTo>
                  <a:lnTo>
                    <a:pt x="24000" y="0"/>
                  </a:lnTo>
                  <a:lnTo>
                    <a:pt x="24000" y="20000"/>
                  </a:lnTo>
                  <a:lnTo>
                    <a:pt x="60000" y="20000"/>
                  </a:lnTo>
                  <a:cubicBezTo>
                    <a:pt x="62071" y="20000"/>
                    <a:pt x="63750" y="22238"/>
                    <a:pt x="63750" y="25000"/>
                  </a:cubicBez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96000" y="40000"/>
                  </a:lnTo>
                  <a:lnTo>
                    <a:pt x="96000" y="20000"/>
                  </a:lnTo>
                  <a:lnTo>
                    <a:pt x="120000" y="70000"/>
                  </a:lnTo>
                  <a:lnTo>
                    <a:pt x="96000" y="120000"/>
                  </a:lnTo>
                  <a:lnTo>
                    <a:pt x="96000" y="100000"/>
                  </a:lnTo>
                  <a:lnTo>
                    <a:pt x="60000" y="100000"/>
                  </a:lnTo>
                  <a:cubicBezTo>
                    <a:pt x="57929" y="100000"/>
                    <a:pt x="56250" y="97762"/>
                    <a:pt x="56250" y="95000"/>
                  </a:cubicBezTo>
                  <a:lnTo>
                    <a:pt x="56250" y="80000"/>
                  </a:lnTo>
                  <a:lnTo>
                    <a:pt x="24000" y="80000"/>
                  </a:lnTo>
                  <a:lnTo>
                    <a:pt x="24000" y="100000"/>
                  </a:lnTo>
                  <a:close/>
                </a:path>
                <a:path w="120000" h="120000" fill="darkenLess" extrusionOk="0">
                  <a:moveTo>
                    <a:pt x="63750" y="25000"/>
                  </a:move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63750" y="40000"/>
                  </a:lnTo>
                  <a:close/>
                </a:path>
                <a:path w="120000" h="120000" fill="none" extrusionOk="0">
                  <a:moveTo>
                    <a:pt x="0" y="50000"/>
                  </a:moveTo>
                  <a:lnTo>
                    <a:pt x="24000" y="0"/>
                  </a:lnTo>
                  <a:lnTo>
                    <a:pt x="24000" y="20000"/>
                  </a:lnTo>
                  <a:lnTo>
                    <a:pt x="60000" y="20000"/>
                  </a:lnTo>
                  <a:cubicBezTo>
                    <a:pt x="62071" y="20000"/>
                    <a:pt x="63750" y="22238"/>
                    <a:pt x="63750" y="25000"/>
                  </a:cubicBez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96000" y="40000"/>
                  </a:lnTo>
                  <a:lnTo>
                    <a:pt x="96000" y="20000"/>
                  </a:lnTo>
                  <a:lnTo>
                    <a:pt x="120000" y="70000"/>
                  </a:lnTo>
                  <a:lnTo>
                    <a:pt x="96000" y="120000"/>
                  </a:lnTo>
                  <a:lnTo>
                    <a:pt x="96000" y="100000"/>
                  </a:lnTo>
                  <a:lnTo>
                    <a:pt x="60000" y="100000"/>
                  </a:lnTo>
                  <a:cubicBezTo>
                    <a:pt x="57929" y="100000"/>
                    <a:pt x="56250" y="97762"/>
                    <a:pt x="56250" y="95000"/>
                  </a:cubicBezTo>
                  <a:lnTo>
                    <a:pt x="56250" y="80000"/>
                  </a:lnTo>
                  <a:lnTo>
                    <a:pt x="24000" y="80000"/>
                  </a:lnTo>
                  <a:lnTo>
                    <a:pt x="24000" y="100000"/>
                  </a:lnTo>
                  <a:close/>
                  <a:moveTo>
                    <a:pt x="63750" y="25000"/>
                  </a:moveTo>
                  <a:lnTo>
                    <a:pt x="63750" y="40000"/>
                  </a:lnTo>
                  <a:moveTo>
                    <a:pt x="56250" y="35000"/>
                  </a:moveTo>
                  <a:lnTo>
                    <a:pt x="56250" y="80000"/>
                  </a:lnTo>
                </a:path>
              </a:pathLst>
            </a:custGeom>
            <a:solidFill>
              <a:srgbClr val="599BD5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-164765" y="828055"/>
              <a:ext cx="5086696" cy="1522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 txBox="1"/>
            <p:nvPr/>
          </p:nvSpPr>
          <p:spPr>
            <a:xfrm>
              <a:off x="-164765" y="828055"/>
              <a:ext cx="5086696" cy="1522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8000" rIns="0" bIns="13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however</a:t>
              </a: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719659" y="1257702"/>
              <a:ext cx="3984858" cy="1522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 txBox="1"/>
            <p:nvPr/>
          </p:nvSpPr>
          <p:spPr>
            <a:xfrm>
              <a:off x="3719659" y="1257702"/>
              <a:ext cx="3984858" cy="1522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8000" rIns="0" bIns="13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although/ though</a:t>
              </a:r>
              <a:endParaRPr sz="36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0" name="Google Shape;110;p2" descr="The Rules of Connectors in Bangla | BD English School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8" descr="Learntalk | However, Besides, As a Result, and Other Sentence Connector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6171" y="1925026"/>
            <a:ext cx="5435386" cy="2717693"/>
          </a:xfrm>
          <a:prstGeom prst="ellipse">
            <a:avLst/>
          </a:prstGeom>
          <a:noFill/>
          <a:ln>
            <a:noFill/>
          </a:ln>
        </p:spPr>
      </p:pic>
      <p:sp>
        <p:nvSpPr>
          <p:cNvPr id="192" name="Google Shape;192;p8"/>
          <p:cNvSpPr txBox="1"/>
          <p:nvPr/>
        </p:nvSpPr>
        <p:spPr>
          <a:xfrm>
            <a:off x="215535" y="906760"/>
            <a:ext cx="1170084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use </a:t>
            </a:r>
            <a:r>
              <a:rPr lang="en-US" sz="32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although/ though</a:t>
            </a:r>
            <a:r>
              <a:rPr lang="en-US" sz="3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</a:t>
            </a:r>
            <a:r>
              <a:rPr lang="en-US" sz="32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however</a:t>
            </a:r>
            <a:r>
              <a:rPr lang="en-US" sz="32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connect 2 contrasting ideas.</a:t>
            </a:r>
            <a:endParaRPr dirty="0"/>
          </a:p>
        </p:txBody>
      </p:sp>
      <p:sp>
        <p:nvSpPr>
          <p:cNvPr id="193" name="Google Shape;193;p8"/>
          <p:cNvSpPr txBox="1"/>
          <p:nvPr/>
        </p:nvSpPr>
        <p:spPr>
          <a:xfrm>
            <a:off x="118392" y="2588571"/>
            <a:ext cx="3850447" cy="187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although/ though 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🡪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connect 2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contrasting ideas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     in the same sentence</a:t>
            </a:r>
            <a:endParaRPr dirty="0"/>
          </a:p>
        </p:txBody>
      </p:sp>
      <p:sp>
        <p:nvSpPr>
          <p:cNvPr id="194" name="Google Shape;194;p8"/>
          <p:cNvSpPr txBox="1"/>
          <p:nvPr/>
        </p:nvSpPr>
        <p:spPr>
          <a:xfrm>
            <a:off x="8941557" y="2345153"/>
            <a:ext cx="3255034" cy="187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however  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🡪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connect 2 contrasting ideas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     in 2 sentences</a:t>
            </a:r>
            <a:endParaRPr dirty="0"/>
          </a:p>
        </p:txBody>
      </p:sp>
      <p:sp>
        <p:nvSpPr>
          <p:cNvPr id="195" name="Google Shape;195;p8"/>
          <p:cNvSpPr/>
          <p:nvPr/>
        </p:nvSpPr>
        <p:spPr>
          <a:xfrm>
            <a:off x="422505" y="5220860"/>
            <a:ext cx="116027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Although / Though</a:t>
            </a:r>
            <a:r>
              <a:rPr lang="en-US" sz="2400" i="1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 John Peters is an amateur actor, he gave a great performance in his film.</a:t>
            </a:r>
            <a:r>
              <a:rPr lang="en-US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196" name="Google Shape;196;p8"/>
          <p:cNvSpPr/>
          <p:nvPr/>
        </p:nvSpPr>
        <p:spPr>
          <a:xfrm>
            <a:off x="422505" y="5739795"/>
            <a:ext cx="1120283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John Peters is an amateur actor. </a:t>
            </a:r>
            <a:r>
              <a:rPr lang="en-US" sz="24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However</a:t>
            </a:r>
            <a:r>
              <a:rPr lang="en-US" sz="2400" i="1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, he gave a great performance in his film.</a:t>
            </a:r>
            <a:r>
              <a:rPr lang="en-US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215535" y="83018"/>
            <a:ext cx="5588389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Grammar: 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Connectors of contrast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1"/>
          <p:cNvSpPr txBox="1"/>
          <p:nvPr/>
        </p:nvSpPr>
        <p:spPr>
          <a:xfrm>
            <a:off x="953972" y="655604"/>
            <a:ext cx="1020861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Combine the two sentences, using </a:t>
            </a:r>
            <a:r>
              <a:rPr lang="en-US" sz="2800" b="1" i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although/ though</a:t>
            </a:r>
            <a:r>
              <a:rPr lang="en-US" sz="28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  <p:sp>
        <p:nvSpPr>
          <p:cNvPr id="230" name="Google Shape;230;p11"/>
          <p:cNvSpPr/>
          <p:nvPr/>
        </p:nvSpPr>
        <p:spPr>
          <a:xfrm>
            <a:off x="453992" y="66591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1"/>
          <p:cNvSpPr txBox="1"/>
          <p:nvPr/>
        </p:nvSpPr>
        <p:spPr>
          <a:xfrm>
            <a:off x="506777" y="56327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3" name="Google Shape;233;p11"/>
          <p:cNvSpPr txBox="1"/>
          <p:nvPr/>
        </p:nvSpPr>
        <p:spPr>
          <a:xfrm>
            <a:off x="154558" y="67824"/>
            <a:ext cx="2542460" cy="52318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PRACTICE</a:t>
            </a:r>
            <a:endParaRPr sz="2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Google Shape;223;p10" descr="Businessmen about To Connect Puzzle Pieces Stock Illustration -  Illustration of business, team: 456601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49164" y="563271"/>
            <a:ext cx="2050474" cy="1262316"/>
          </a:xfrm>
          <a:prstGeom prst="ellipse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666427" y="1590992"/>
            <a:ext cx="1033408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1. </a:t>
            </a:r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The questions were very difficult. He solved them easily.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2. </a:t>
            </a:r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He was a great actor. He never played a leading role in a film.</a:t>
            </a:r>
            <a:b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3. They spent a lot of money on the film. The film wasn't a big success</a:t>
            </a:r>
            <a:b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4. The film was a comedy. I didn't find it funny at all.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5. We played well. We couldn't win the match. </a:t>
            </a:r>
          </a:p>
        </p:txBody>
      </p:sp>
    </p:spTree>
    <p:extLst>
      <p:ext uri="{BB962C8B-B14F-4D97-AF65-F5344CB8AC3E}">
        <p14:creationId xmlns:p14="http://schemas.microsoft.com/office/powerpoint/2010/main" val="473740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1"/>
          <p:cNvSpPr txBox="1"/>
          <p:nvPr/>
        </p:nvSpPr>
        <p:spPr>
          <a:xfrm>
            <a:off x="1166408" y="669288"/>
            <a:ext cx="1020861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Combine the two sentences, using </a:t>
            </a:r>
            <a:r>
              <a:rPr lang="en-US" sz="2800" b="1" i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although/ though</a:t>
            </a:r>
            <a:r>
              <a:rPr lang="en-US" sz="28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  <p:sp>
        <p:nvSpPr>
          <p:cNvPr id="230" name="Google Shape;230;p11"/>
          <p:cNvSpPr/>
          <p:nvPr/>
        </p:nvSpPr>
        <p:spPr>
          <a:xfrm>
            <a:off x="666428" y="679595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1"/>
          <p:cNvSpPr txBox="1"/>
          <p:nvPr/>
        </p:nvSpPr>
        <p:spPr>
          <a:xfrm>
            <a:off x="719213" y="576955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3" name="Google Shape;233;p11"/>
          <p:cNvSpPr txBox="1"/>
          <p:nvPr/>
        </p:nvSpPr>
        <p:spPr>
          <a:xfrm>
            <a:off x="154558" y="67824"/>
            <a:ext cx="2542460" cy="52318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PRACTICE</a:t>
            </a:r>
            <a:endParaRPr sz="2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1"/>
          <p:cNvSpPr/>
          <p:nvPr/>
        </p:nvSpPr>
        <p:spPr>
          <a:xfrm>
            <a:off x="1027862" y="1793972"/>
            <a:ext cx="11372306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2000" b="1" dirty="0">
                <a:solidFill>
                  <a:srgbClr val="048DA4"/>
                </a:solidFill>
                <a:latin typeface="Arial"/>
                <a:ea typeface="Arial"/>
                <a:cs typeface="Arial"/>
                <a:sym typeface="Arial"/>
              </a:rPr>
              <a:t>Although/ Though 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questions were very difficult, he solved them easily.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r>
              <a:rPr lang="en-US" sz="2000" dirty="0">
                <a:solidFill>
                  <a:srgbClr val="F7941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 solved the questions easily </a:t>
            </a:r>
            <a:r>
              <a:rPr lang="en-US" sz="2000" b="1" dirty="0">
                <a:solidFill>
                  <a:srgbClr val="048DA4"/>
                </a:solidFill>
                <a:latin typeface="Arial"/>
                <a:ea typeface="Arial"/>
                <a:cs typeface="Arial"/>
                <a:sym typeface="Arial"/>
              </a:rPr>
              <a:t>although/though 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were very difficult.</a:t>
            </a:r>
            <a:endParaRPr dirty="0"/>
          </a:p>
        </p:txBody>
      </p:sp>
      <p:pic>
        <p:nvPicPr>
          <p:cNvPr id="8" name="Google Shape;223;p10" descr="Businessmen about To Connect Puzzle Pieces Stock Illustration -  Illustration of business, team: 456601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47563" y="930898"/>
            <a:ext cx="2050474" cy="1132256"/>
          </a:xfrm>
          <a:prstGeom prst="ellipse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148611" y="1281099"/>
            <a:ext cx="86782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1. </a:t>
            </a:r>
            <a:r>
              <a:rPr lang="en-US" sz="24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The questions were very difficult. He solved them easily.</a:t>
            </a:r>
          </a:p>
        </p:txBody>
      </p:sp>
      <p:sp>
        <p:nvSpPr>
          <p:cNvPr id="4" name="Rectangle 3"/>
          <p:cNvSpPr/>
          <p:nvPr/>
        </p:nvSpPr>
        <p:spPr>
          <a:xfrm>
            <a:off x="1148611" y="2863863"/>
            <a:ext cx="93993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2. </a:t>
            </a:r>
            <a:r>
              <a:rPr lang="en-US" sz="24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He was a great actor. He never played a leading role in a film.</a:t>
            </a:r>
            <a:br>
              <a:rPr lang="en-US" sz="2400" dirty="0"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116248" y="4724946"/>
            <a:ext cx="98525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2000" b="1" dirty="0">
                <a:solidFill>
                  <a:srgbClr val="048DA4"/>
                </a:solidFill>
              </a:rPr>
              <a:t>Although/ Though </a:t>
            </a:r>
            <a:r>
              <a:rPr lang="en-US" sz="2000" dirty="0"/>
              <a:t>they spent a lot of money on the film, it wasn’t a big success.</a:t>
            </a:r>
            <a:endParaRPr lang="en-US" dirty="0"/>
          </a:p>
          <a:p>
            <a:pPr lvl="0">
              <a:lnSpc>
                <a:spcPct val="150000"/>
              </a:lnSpc>
            </a:pPr>
            <a:r>
              <a:rPr lang="en-US" sz="2000" b="1" dirty="0">
                <a:solidFill>
                  <a:srgbClr val="ED7D31"/>
                </a:solidFill>
              </a:rPr>
              <a:t>or</a:t>
            </a:r>
            <a:r>
              <a:rPr lang="en-US" sz="2000" dirty="0"/>
              <a:t> The film wasn’t a big success </a:t>
            </a:r>
            <a:r>
              <a:rPr lang="en-US" sz="2000" b="1" dirty="0">
                <a:solidFill>
                  <a:srgbClr val="048DA4"/>
                </a:solidFill>
              </a:rPr>
              <a:t>although/though </a:t>
            </a:r>
            <a:r>
              <a:rPr lang="en-US" sz="2000" dirty="0"/>
              <a:t>they spent a lot of money on it.</a:t>
            </a:r>
          </a:p>
        </p:txBody>
      </p:sp>
      <p:sp>
        <p:nvSpPr>
          <p:cNvPr id="6" name="Rectangle 5"/>
          <p:cNvSpPr/>
          <p:nvPr/>
        </p:nvSpPr>
        <p:spPr>
          <a:xfrm>
            <a:off x="1116248" y="4286550"/>
            <a:ext cx="102587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3. They spent a lot of money on the film. The film wasn't a big success</a:t>
            </a:r>
            <a:br>
              <a:rPr lang="en-US" sz="2400" dirty="0"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endParaRPr lang="en-US" sz="24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6248" y="3247990"/>
            <a:ext cx="99976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2000" b="1" dirty="0">
                <a:solidFill>
                  <a:srgbClr val="048DA4"/>
                </a:solidFill>
              </a:rPr>
              <a:t>Although/ Though </a:t>
            </a:r>
            <a:r>
              <a:rPr lang="en-US" sz="2000" dirty="0"/>
              <a:t>he was a great actor, he never played a leading role in a film.</a:t>
            </a:r>
            <a:endParaRPr lang="en-US" dirty="0"/>
          </a:p>
          <a:p>
            <a:pPr lvl="0">
              <a:lnSpc>
                <a:spcPct val="150000"/>
              </a:lnSpc>
            </a:pPr>
            <a:r>
              <a:rPr lang="en-US" sz="2000" b="1" dirty="0">
                <a:solidFill>
                  <a:srgbClr val="ED7D31"/>
                </a:solidFill>
              </a:rPr>
              <a:t>or</a:t>
            </a:r>
            <a:r>
              <a:rPr lang="en-US" sz="2000" dirty="0"/>
              <a:t> He never played a leading role in a film </a:t>
            </a:r>
            <a:r>
              <a:rPr lang="en-US" sz="2000" b="1" dirty="0">
                <a:solidFill>
                  <a:srgbClr val="048DA4"/>
                </a:solidFill>
              </a:rPr>
              <a:t>although/though </a:t>
            </a:r>
            <a:r>
              <a:rPr lang="en-US" sz="2000" dirty="0"/>
              <a:t>he was a great actor.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" grpId="0"/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7729" y="3513635"/>
            <a:ext cx="8600607" cy="1045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200" b="1" dirty="0">
                <a:solidFill>
                  <a:srgbClr val="ED7D31"/>
                </a:solidFill>
              </a:rPr>
              <a:t> </a:t>
            </a:r>
            <a:r>
              <a:rPr lang="en-US" sz="2200" b="1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2200" b="1" dirty="0">
                <a:solidFill>
                  <a:srgbClr val="048DA4"/>
                </a:solidFill>
              </a:rPr>
              <a:t>Although/ Though </a:t>
            </a:r>
            <a:r>
              <a:rPr lang="en-US" sz="2200" dirty="0"/>
              <a:t>we played well, we couldn’t win the match.</a:t>
            </a:r>
          </a:p>
          <a:p>
            <a:pPr lvl="0">
              <a:lnSpc>
                <a:spcPct val="150000"/>
              </a:lnSpc>
            </a:pPr>
            <a:r>
              <a:rPr lang="en-US" sz="2200" b="1" dirty="0">
                <a:solidFill>
                  <a:srgbClr val="ED7D31"/>
                </a:solidFill>
              </a:rPr>
              <a:t>or</a:t>
            </a:r>
            <a:r>
              <a:rPr lang="en-US" sz="2200" dirty="0"/>
              <a:t> We couldn’t win the match </a:t>
            </a:r>
            <a:r>
              <a:rPr lang="en-US" sz="2200" b="1" dirty="0">
                <a:solidFill>
                  <a:srgbClr val="048DA4"/>
                </a:solidFill>
              </a:rPr>
              <a:t>although/though </a:t>
            </a:r>
            <a:r>
              <a:rPr lang="en-US" sz="2200" dirty="0"/>
              <a:t>we played well.</a:t>
            </a:r>
          </a:p>
        </p:txBody>
      </p:sp>
      <p:sp>
        <p:nvSpPr>
          <p:cNvPr id="5" name="Google Shape;229;p11"/>
          <p:cNvSpPr txBox="1"/>
          <p:nvPr/>
        </p:nvSpPr>
        <p:spPr>
          <a:xfrm>
            <a:off x="1166408" y="669288"/>
            <a:ext cx="1020861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Combine the two sentences, using </a:t>
            </a:r>
            <a:r>
              <a:rPr lang="en-US" sz="2800" b="1" i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although/ though</a:t>
            </a:r>
            <a:r>
              <a:rPr lang="en-US" sz="28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  <p:sp>
        <p:nvSpPr>
          <p:cNvPr id="6" name="Google Shape;230;p11"/>
          <p:cNvSpPr/>
          <p:nvPr/>
        </p:nvSpPr>
        <p:spPr>
          <a:xfrm>
            <a:off x="666428" y="679595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231;p11"/>
          <p:cNvSpPr txBox="1"/>
          <p:nvPr/>
        </p:nvSpPr>
        <p:spPr>
          <a:xfrm>
            <a:off x="719213" y="576955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" name="Google Shape;233;p11"/>
          <p:cNvSpPr txBox="1"/>
          <p:nvPr/>
        </p:nvSpPr>
        <p:spPr>
          <a:xfrm>
            <a:off x="154558" y="67824"/>
            <a:ext cx="2542460" cy="52318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PRACTICE</a:t>
            </a:r>
            <a:endParaRPr sz="2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Google Shape;223;p10" descr="Businessmen about To Connect Puzzle Pieces Stock Illustration -  Illustration of business, team: 456601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49164" y="563271"/>
            <a:ext cx="2050474" cy="1262316"/>
          </a:xfrm>
          <a:prstGeom prst="ellipse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917729" y="2950655"/>
            <a:ext cx="10117041" cy="665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5. We played well. We couldn't win the match. 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17729" y="1372294"/>
            <a:ext cx="87619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4. The film was a comedy. I didn't find it funny at all.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17729" y="1844059"/>
            <a:ext cx="10235196" cy="1045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200" b="1" dirty="0">
                <a:solidFill>
                  <a:srgbClr val="ED7D31"/>
                </a:solidFill>
              </a:rPr>
              <a:t> </a:t>
            </a:r>
            <a:r>
              <a:rPr lang="en-US" sz="2200" b="1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2200" b="1" dirty="0">
                <a:solidFill>
                  <a:srgbClr val="048DA4"/>
                </a:solidFill>
              </a:rPr>
              <a:t>Although/ Though </a:t>
            </a:r>
            <a:r>
              <a:rPr lang="en-US" sz="2200" dirty="0"/>
              <a:t>the film was a comedy, I didn’t find it funny at all.</a:t>
            </a:r>
          </a:p>
          <a:p>
            <a:pPr lvl="0">
              <a:lnSpc>
                <a:spcPct val="150000"/>
              </a:lnSpc>
            </a:pPr>
            <a:r>
              <a:rPr lang="en-US" sz="2200" b="1" dirty="0">
                <a:solidFill>
                  <a:srgbClr val="ED7D31"/>
                </a:solidFill>
              </a:rPr>
              <a:t>or</a:t>
            </a:r>
            <a:r>
              <a:rPr lang="en-US" sz="2200" dirty="0"/>
              <a:t> I didn’t find the film funny at all </a:t>
            </a:r>
            <a:r>
              <a:rPr lang="en-US" sz="2200" b="1" dirty="0">
                <a:solidFill>
                  <a:srgbClr val="048DA4"/>
                </a:solidFill>
              </a:rPr>
              <a:t>although/though </a:t>
            </a:r>
            <a:r>
              <a:rPr lang="en-US" sz="2200" dirty="0"/>
              <a:t>it was a comedy.</a:t>
            </a:r>
          </a:p>
        </p:txBody>
      </p:sp>
    </p:spTree>
    <p:extLst>
      <p:ext uri="{BB962C8B-B14F-4D97-AF65-F5344CB8AC3E}">
        <p14:creationId xmlns:p14="http://schemas.microsoft.com/office/powerpoint/2010/main" val="41052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2"/>
          <p:cNvSpPr txBox="1"/>
          <p:nvPr/>
        </p:nvSpPr>
        <p:spPr>
          <a:xfrm>
            <a:off x="1172112" y="317397"/>
            <a:ext cx="1101988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Complete the sentences, using </a:t>
            </a:r>
            <a:r>
              <a:rPr lang="en-US" sz="2800" b="1" i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although/ though </a:t>
            </a: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 </a:t>
            </a:r>
            <a:r>
              <a:rPr lang="en-US" sz="2800" b="1" i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however</a:t>
            </a: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dirty="0"/>
          </a:p>
        </p:txBody>
      </p:sp>
      <p:sp>
        <p:nvSpPr>
          <p:cNvPr id="241" name="Google Shape;241;p12"/>
          <p:cNvSpPr/>
          <p:nvPr/>
        </p:nvSpPr>
        <p:spPr>
          <a:xfrm>
            <a:off x="576198" y="28420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2"/>
          <p:cNvSpPr txBox="1"/>
          <p:nvPr/>
        </p:nvSpPr>
        <p:spPr>
          <a:xfrm>
            <a:off x="628983" y="18156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246" name="Google Shape;246;p12" descr="Businessmen about To Connect Puzzle Pieces Stock Illustration -  Illustration of business, team: 456601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96030" y="2035597"/>
            <a:ext cx="5406186" cy="3265013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3"/>
          <p:cNvSpPr txBox="1"/>
          <p:nvPr/>
        </p:nvSpPr>
        <p:spPr>
          <a:xfrm>
            <a:off x="1128285" y="502125"/>
            <a:ext cx="1081484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Complete the sentences, using </a:t>
            </a:r>
            <a:r>
              <a:rPr lang="en-US" sz="2800" b="1" i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although/ though </a:t>
            </a: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 </a:t>
            </a:r>
            <a:r>
              <a:rPr lang="en-US" sz="2800" b="1" i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however</a:t>
            </a: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dirty="0"/>
          </a:p>
        </p:txBody>
      </p:sp>
      <p:sp>
        <p:nvSpPr>
          <p:cNvPr id="253" name="Google Shape;253;p13"/>
          <p:cNvSpPr/>
          <p:nvPr/>
        </p:nvSpPr>
        <p:spPr>
          <a:xfrm>
            <a:off x="532371" y="468935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3"/>
          <p:cNvSpPr txBox="1"/>
          <p:nvPr/>
        </p:nvSpPr>
        <p:spPr>
          <a:xfrm>
            <a:off x="585156" y="366295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257" name="Google Shape;257;p13"/>
          <p:cNvSpPr/>
          <p:nvPr/>
        </p:nvSpPr>
        <p:spPr>
          <a:xfrm>
            <a:off x="113675" y="1299923"/>
            <a:ext cx="12078325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US" sz="2400" dirty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_________________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the acting in the film was good, I didn’t like its story.</a:t>
            </a:r>
            <a:b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dirty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I felt really tired. </a:t>
            </a:r>
            <a:r>
              <a:rPr lang="en-US" sz="2400" dirty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_____________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, I went to see the film.</a:t>
            </a:r>
            <a:b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dirty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I really enjoyed the new film </a:t>
            </a:r>
            <a:r>
              <a:rPr lang="en-US" sz="2400" dirty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________________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most of my friends didn’t like it.</a:t>
            </a:r>
            <a:b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dirty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He studied hard for the exam. </a:t>
            </a:r>
            <a:r>
              <a:rPr lang="en-US" sz="2400" dirty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______________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, he failed it.</a:t>
            </a:r>
            <a:b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dirty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Mai speaks English very well </a:t>
            </a:r>
            <a:r>
              <a:rPr lang="en-US" sz="2400" dirty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_______________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her native language is Vietnamese.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258" name="Google Shape;258;p13"/>
          <p:cNvSpPr/>
          <p:nvPr/>
        </p:nvSpPr>
        <p:spPr>
          <a:xfrm>
            <a:off x="585156" y="1525150"/>
            <a:ext cx="28280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Although/ Though</a:t>
            </a:r>
            <a:endParaRPr sz="2400" b="1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13"/>
          <p:cNvSpPr/>
          <p:nvPr/>
        </p:nvSpPr>
        <p:spPr>
          <a:xfrm>
            <a:off x="4449608" y="3000581"/>
            <a:ext cx="269176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although/ though</a:t>
            </a:r>
            <a:endParaRPr sz="24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13"/>
          <p:cNvSpPr/>
          <p:nvPr/>
        </p:nvSpPr>
        <p:spPr>
          <a:xfrm>
            <a:off x="4449608" y="4452306"/>
            <a:ext cx="269176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although/ though</a:t>
            </a:r>
            <a:endParaRPr sz="24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13"/>
          <p:cNvSpPr/>
          <p:nvPr/>
        </p:nvSpPr>
        <p:spPr>
          <a:xfrm>
            <a:off x="2980936" y="2305774"/>
            <a:ext cx="146867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However</a:t>
            </a:r>
            <a:endParaRPr sz="24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3"/>
          <p:cNvSpPr/>
          <p:nvPr/>
        </p:nvSpPr>
        <p:spPr>
          <a:xfrm>
            <a:off x="4781587" y="3738142"/>
            <a:ext cx="146867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However</a:t>
            </a:r>
            <a:endParaRPr sz="24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1657</Words>
  <Application>Microsoft Office PowerPoint</Application>
  <PresentationFormat>Widescreen</PresentationFormat>
  <Paragraphs>168</Paragraphs>
  <Slides>23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Bahnschrift SemiBold</vt:lpstr>
      <vt:lpstr>Arial Black</vt:lpstr>
      <vt:lpstr>Calibri</vt:lpstr>
      <vt:lpstr>Open Sans</vt:lpstr>
      <vt:lpstr>Arial</vt:lpstr>
      <vt:lpstr>Times New Roman</vt:lpstr>
      <vt:lpstr>Noto Sans Symbols</vt:lpstr>
      <vt:lpstr>Mongolian Baiti</vt:lpstr>
      <vt:lpstr>UVN Bay Buom Nang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trant</cp:lastModifiedBy>
  <cp:revision>21</cp:revision>
  <dcterms:created xsi:type="dcterms:W3CDTF">2020-12-09T02:04:09Z</dcterms:created>
  <dcterms:modified xsi:type="dcterms:W3CDTF">2024-03-10T09:43:04Z</dcterms:modified>
</cp:coreProperties>
</file>