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Lst>
  <p:sldSz cx="18288000" cy="10287000"/>
  <p:notesSz cx="6858000" cy="9144000"/>
  <p:embeddedFontLst>
    <p:embeddedFont>
      <p:font typeface="Fraunces" panose="020B0604020202020204" charset="0"/>
      <p:bold r:id="rId26"/>
      <p:boldItalic r:id="rId27"/>
    </p:embeddedFont>
    <p:embeddedFont>
      <p:font typeface="Roboto Condensed"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gS2nBNkzx7cRbbfmwA967YYVN+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C505E1-70D7-4F80-AC1C-C75193526FDA}">
  <a:tblStyle styleId="{D7C505E1-70D7-4F80-AC1C-C75193526FD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260" y="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Bài “Ba ngọn nến lung linh: ”https://zingmp3.vn/album/Ru-Cho-Em-Va-Con-Phuong-Thao-Ngoc-Le/ZWZ96W7A.html</a:t>
            </a:r>
            <a:endParaRPr/>
          </a:p>
          <a:p>
            <a:pPr marL="0" lvl="0" indent="0" algn="l" rtl="0">
              <a:spcBef>
                <a:spcPts val="0"/>
              </a:spcBef>
              <a:spcAft>
                <a:spcPts val="0"/>
              </a:spcAft>
              <a:buNone/>
            </a:pPr>
            <a:r>
              <a:rPr lang="en-US"/>
              <a:t>Bài “Ru con”: https://zingmp3.vn/tim-kiem/tat-ca?q=ru%20con</a:t>
            </a:r>
            <a:endParaRPr/>
          </a:p>
          <a:p>
            <a:pPr marL="0" lvl="0" indent="0" algn="l" rtl="0">
              <a:spcBef>
                <a:spcPts val="0"/>
              </a:spcBef>
              <a:spcAft>
                <a:spcPts val="0"/>
              </a:spcAft>
              <a:buNone/>
            </a:pPr>
            <a:r>
              <a:rPr lang="en-US"/>
              <a:t>Bài “Cho con”: https://www.nhaccuatui.com/bai-hat/cho-con-st-pham-trong-cau-va.HMHCPp63R0.html</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3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1792288" y="612775"/>
            <a:ext cx="5486400" cy="4114800"/>
          </a:xfrm>
          <a:prstGeom prst="rect">
            <a:avLst/>
          </a:prstGeom>
          <a:noFill/>
          <a:ln>
            <a:noFill/>
          </a:ln>
        </p:spPr>
      </p:sp>
      <p:sp>
        <p:nvSpPr>
          <p:cNvPr id="68" name="Google Shape;68;p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1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0.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88"/>
        <p:cNvGrpSpPr/>
        <p:nvPr/>
      </p:nvGrpSpPr>
      <p:grpSpPr>
        <a:xfrm>
          <a:off x="0" y="0"/>
          <a:ext cx="0" cy="0"/>
          <a:chOff x="0" y="0"/>
          <a:chExt cx="0" cy="0"/>
        </a:xfrm>
      </p:grpSpPr>
      <p:sp>
        <p:nvSpPr>
          <p:cNvPr id="89" name="Google Shape;89;p1"/>
          <p:cNvSpPr/>
          <p:nvPr/>
        </p:nvSpPr>
        <p:spPr>
          <a:xfrm flipH="1">
            <a:off x="0" y="4825942"/>
            <a:ext cx="2922030" cy="6046843"/>
          </a:xfrm>
          <a:custGeom>
            <a:avLst/>
            <a:gdLst/>
            <a:ahLst/>
            <a:cxnLst/>
            <a:rect l="l" t="t" r="r" b="b"/>
            <a:pathLst>
              <a:path w="2922030" h="6046843" extrusionOk="0">
                <a:moveTo>
                  <a:pt x="2922030" y="0"/>
                </a:moveTo>
                <a:lnTo>
                  <a:pt x="0" y="0"/>
                </a:lnTo>
                <a:lnTo>
                  <a:pt x="0" y="6046842"/>
                </a:lnTo>
                <a:lnTo>
                  <a:pt x="2922030" y="6046842"/>
                </a:lnTo>
                <a:lnTo>
                  <a:pt x="2922030" y="0"/>
                </a:lnTo>
                <a:close/>
              </a:path>
            </a:pathLst>
          </a:custGeom>
          <a:blipFill rotWithShape="1">
            <a:blip r:embed="rId3">
              <a:alphaModFix/>
            </a:blip>
            <a:stretch>
              <a:fillRect l="-1204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
          <p:cNvSpPr/>
          <p:nvPr/>
        </p:nvSpPr>
        <p:spPr>
          <a:xfrm rot="1201821" flipH="1">
            <a:off x="2125887" y="3734109"/>
            <a:ext cx="503815" cy="479083"/>
          </a:xfrm>
          <a:custGeom>
            <a:avLst/>
            <a:gdLst/>
            <a:ahLst/>
            <a:cxnLst/>
            <a:rect l="l" t="t" r="r" b="b"/>
            <a:pathLst>
              <a:path w="503815" h="479083" extrusionOk="0">
                <a:moveTo>
                  <a:pt x="503816" y="0"/>
                </a:moveTo>
                <a:lnTo>
                  <a:pt x="0" y="0"/>
                </a:lnTo>
                <a:lnTo>
                  <a:pt x="0" y="479083"/>
                </a:lnTo>
                <a:lnTo>
                  <a:pt x="503816" y="479083"/>
                </a:lnTo>
                <a:lnTo>
                  <a:pt x="503816"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
          <p:cNvSpPr/>
          <p:nvPr/>
        </p:nvSpPr>
        <p:spPr>
          <a:xfrm rot="-1886121">
            <a:off x="1092069" y="5531042"/>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
          <p:cNvSpPr/>
          <p:nvPr/>
        </p:nvSpPr>
        <p:spPr>
          <a:xfrm rot="412636">
            <a:off x="1548375" y="4196550"/>
            <a:ext cx="262092" cy="249226"/>
          </a:xfrm>
          <a:custGeom>
            <a:avLst/>
            <a:gdLst/>
            <a:ahLst/>
            <a:cxnLst/>
            <a:rect l="l" t="t" r="r" b="b"/>
            <a:pathLst>
              <a:path w="262092" h="249226" extrusionOk="0">
                <a:moveTo>
                  <a:pt x="0" y="0"/>
                </a:moveTo>
                <a:lnTo>
                  <a:pt x="262093" y="0"/>
                </a:lnTo>
                <a:lnTo>
                  <a:pt x="262093" y="249226"/>
                </a:lnTo>
                <a:lnTo>
                  <a:pt x="0" y="2492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
          <p:cNvSpPr/>
          <p:nvPr/>
        </p:nvSpPr>
        <p:spPr>
          <a:xfrm rot="-3911245" flipH="1">
            <a:off x="15734540" y="-1458717"/>
            <a:ext cx="6448580" cy="8188673"/>
          </a:xfrm>
          <a:custGeom>
            <a:avLst/>
            <a:gdLst/>
            <a:ahLst/>
            <a:cxnLst/>
            <a:rect l="l" t="t" r="r" b="b"/>
            <a:pathLst>
              <a:path w="6448580" h="8188673" extrusionOk="0">
                <a:moveTo>
                  <a:pt x="6448580" y="0"/>
                </a:moveTo>
                <a:lnTo>
                  <a:pt x="0" y="0"/>
                </a:lnTo>
                <a:lnTo>
                  <a:pt x="0" y="8188672"/>
                </a:lnTo>
                <a:lnTo>
                  <a:pt x="6448580" y="8188672"/>
                </a:lnTo>
                <a:lnTo>
                  <a:pt x="644858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1"/>
          <p:cNvSpPr/>
          <p:nvPr/>
        </p:nvSpPr>
        <p:spPr>
          <a:xfrm>
            <a:off x="0" y="1049745"/>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
          <p:cNvSpPr/>
          <p:nvPr/>
        </p:nvSpPr>
        <p:spPr>
          <a:xfrm>
            <a:off x="15755676" y="7317195"/>
            <a:ext cx="3687890" cy="4114800"/>
          </a:xfrm>
          <a:custGeom>
            <a:avLst/>
            <a:gdLst/>
            <a:ahLst/>
            <a:cxnLst/>
            <a:rect l="l" t="t" r="r" b="b"/>
            <a:pathLst>
              <a:path w="3687890" h="4114800" extrusionOk="0">
                <a:moveTo>
                  <a:pt x="0" y="0"/>
                </a:moveTo>
                <a:lnTo>
                  <a:pt x="3687889" y="0"/>
                </a:lnTo>
                <a:lnTo>
                  <a:pt x="3687889"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1"/>
          <p:cNvSpPr/>
          <p:nvPr/>
        </p:nvSpPr>
        <p:spPr>
          <a:xfrm>
            <a:off x="15755676" y="564918"/>
            <a:ext cx="3203154" cy="2405278"/>
          </a:xfrm>
          <a:custGeom>
            <a:avLst/>
            <a:gdLst/>
            <a:ahLst/>
            <a:cxnLst/>
            <a:rect l="l" t="t" r="r" b="b"/>
            <a:pathLst>
              <a:path w="3203154" h="2405278" extrusionOk="0">
                <a:moveTo>
                  <a:pt x="0" y="0"/>
                </a:moveTo>
                <a:lnTo>
                  <a:pt x="3203154" y="0"/>
                </a:lnTo>
                <a:lnTo>
                  <a:pt x="3203154" y="2405278"/>
                </a:lnTo>
                <a:lnTo>
                  <a:pt x="0" y="240527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1"/>
          <p:cNvSpPr/>
          <p:nvPr/>
        </p:nvSpPr>
        <p:spPr>
          <a:xfrm rot="6286151">
            <a:off x="10679630" y="9474453"/>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1"/>
          <p:cNvSpPr/>
          <p:nvPr/>
        </p:nvSpPr>
        <p:spPr>
          <a:xfrm rot="289121">
            <a:off x="5900305" y="3703540"/>
            <a:ext cx="9358935" cy="6200294"/>
          </a:xfrm>
          <a:custGeom>
            <a:avLst/>
            <a:gdLst/>
            <a:ahLst/>
            <a:cxnLst/>
            <a:rect l="l" t="t" r="r" b="b"/>
            <a:pathLst>
              <a:path w="9358935" h="6200294" extrusionOk="0">
                <a:moveTo>
                  <a:pt x="0" y="0"/>
                </a:moveTo>
                <a:lnTo>
                  <a:pt x="9358935" y="0"/>
                </a:lnTo>
                <a:lnTo>
                  <a:pt x="9358935" y="6200294"/>
                </a:lnTo>
                <a:lnTo>
                  <a:pt x="0" y="620029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1"/>
          <p:cNvSpPr txBox="1"/>
          <p:nvPr/>
        </p:nvSpPr>
        <p:spPr>
          <a:xfrm>
            <a:off x="900085" y="374566"/>
            <a:ext cx="9905495" cy="841839"/>
          </a:xfrm>
          <a:prstGeom prst="rect">
            <a:avLst/>
          </a:prstGeom>
          <a:noFill/>
          <a:ln>
            <a:noFill/>
          </a:ln>
        </p:spPr>
        <p:txBody>
          <a:bodyPr spcFirstLastPara="1" wrap="square" lIns="0" tIns="0" rIns="0" bIns="0" anchor="t" anchorCtr="0">
            <a:spAutoFit/>
          </a:bodyPr>
          <a:lstStyle/>
          <a:p>
            <a:pPr marL="1316988" marR="0" lvl="1" indent="-658494" algn="l" rtl="0">
              <a:lnSpc>
                <a:spcPct val="106000"/>
              </a:lnSpc>
              <a:spcBef>
                <a:spcPts val="0"/>
              </a:spcBef>
              <a:spcAft>
                <a:spcPts val="0"/>
              </a:spcAft>
              <a:buClr>
                <a:srgbClr val="9B6543"/>
              </a:buClr>
              <a:buSzPts val="6099"/>
              <a:buFont typeface="Arial"/>
              <a:buChar char="•"/>
            </a:pPr>
            <a:r>
              <a:rPr lang="en-US" sz="6099" b="1" i="0" u="none" strike="noStrike" cap="none">
                <a:solidFill>
                  <a:srgbClr val="9B6543"/>
                </a:solidFill>
                <a:latin typeface="Fraunces"/>
                <a:ea typeface="Fraunces"/>
                <a:cs typeface="Fraunces"/>
                <a:sym typeface="Fraunces"/>
              </a:rPr>
              <a:t>CHUẨN BỊ ĐỌC</a:t>
            </a:r>
            <a:endParaRPr/>
          </a:p>
        </p:txBody>
      </p:sp>
      <p:sp>
        <p:nvSpPr>
          <p:cNvPr id="100" name="Google Shape;100;p1"/>
          <p:cNvSpPr txBox="1"/>
          <p:nvPr/>
        </p:nvSpPr>
        <p:spPr>
          <a:xfrm>
            <a:off x="3208103" y="1841838"/>
            <a:ext cx="4896640" cy="147957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8583">
                <a:solidFill>
                  <a:srgbClr val="9B6543"/>
                </a:solidFill>
                <a:latin typeface="Arial"/>
                <a:ea typeface="Arial"/>
                <a:cs typeface="Arial"/>
                <a:sym typeface="Arial"/>
              </a:rPr>
              <a:t>Lời mẹ </a:t>
            </a:r>
            <a:endParaRPr/>
          </a:p>
        </p:txBody>
      </p:sp>
      <p:sp>
        <p:nvSpPr>
          <p:cNvPr id="101" name="Google Shape;101;p1"/>
          <p:cNvSpPr txBox="1"/>
          <p:nvPr/>
        </p:nvSpPr>
        <p:spPr>
          <a:xfrm>
            <a:off x="7593152" y="1778380"/>
            <a:ext cx="5134181" cy="154302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9000">
                <a:solidFill>
                  <a:srgbClr val="9B6543"/>
                </a:solidFill>
                <a:latin typeface="Arial"/>
                <a:ea typeface="Arial"/>
                <a:cs typeface="Arial"/>
                <a:sym typeface="Arial"/>
              </a:rPr>
              <a:t>năm nào</a:t>
            </a:r>
            <a:endParaRPr/>
          </a:p>
        </p:txBody>
      </p:sp>
      <p:sp>
        <p:nvSpPr>
          <p:cNvPr id="102" name="Google Shape;102;p1"/>
          <p:cNvSpPr txBox="1"/>
          <p:nvPr/>
        </p:nvSpPr>
        <p:spPr>
          <a:xfrm rot="267943">
            <a:off x="6212869" y="5539005"/>
            <a:ext cx="8355843" cy="3498520"/>
          </a:xfrm>
          <a:prstGeom prst="rect">
            <a:avLst/>
          </a:prstGeom>
          <a:noFill/>
          <a:ln>
            <a:noFill/>
          </a:ln>
        </p:spPr>
        <p:txBody>
          <a:bodyPr spcFirstLastPara="1" wrap="square" lIns="0" tIns="0" rIns="0" bIns="0" anchor="t" anchorCtr="0">
            <a:spAutoFit/>
          </a:bodyPr>
          <a:lstStyle/>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Lắng nghe những bài hát quen thuộc về tình mẫu tử</a:t>
            </a:r>
            <a:endParaRPr/>
          </a:p>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 HS đoán tên bài hát.</a:t>
            </a:r>
            <a:endParaRPr/>
          </a:p>
          <a:p>
            <a:pPr marL="863599" marR="0" lvl="1" indent="-431800" algn="just" rtl="0">
              <a:lnSpc>
                <a:spcPct val="140010"/>
              </a:lnSpc>
              <a:spcBef>
                <a:spcPts val="0"/>
              </a:spcBef>
              <a:spcAft>
                <a:spcPts val="0"/>
              </a:spcAft>
              <a:buClr>
                <a:srgbClr val="000000"/>
              </a:buClr>
              <a:buSzPts val="3999"/>
              <a:buFont typeface="Arial"/>
              <a:buChar char="•"/>
            </a:pPr>
            <a:r>
              <a:rPr lang="en-US" sz="3999" b="0" i="0" u="none" strike="noStrike" cap="none">
                <a:solidFill>
                  <a:srgbClr val="000000"/>
                </a:solidFill>
                <a:latin typeface="Roboto Condensed"/>
                <a:ea typeface="Roboto Condensed"/>
                <a:cs typeface="Roboto Condensed"/>
                <a:sym typeface="Roboto Condensed"/>
              </a:rPr>
              <a:t>Cảm nhận tình cảm được gửi gắm trong bài hát đó</a:t>
            </a:r>
            <a:endParaRPr/>
          </a:p>
        </p:txBody>
      </p:sp>
      <p:sp>
        <p:nvSpPr>
          <p:cNvPr id="103" name="Google Shape;103;p1"/>
          <p:cNvSpPr txBox="1"/>
          <p:nvPr/>
        </p:nvSpPr>
        <p:spPr>
          <a:xfrm>
            <a:off x="2971800" y="8916085"/>
            <a:ext cx="4896640" cy="1343701"/>
          </a:xfrm>
          <a:prstGeom prst="rect">
            <a:avLst/>
          </a:prstGeom>
          <a:noFill/>
          <a:ln>
            <a:noFill/>
          </a:ln>
        </p:spPr>
        <p:txBody>
          <a:bodyPr spcFirstLastPara="1" wrap="square" lIns="0" tIns="0" rIns="0" bIns="0" anchor="t" anchorCtr="0">
            <a:spAutoFit/>
          </a:bodyPr>
          <a:lstStyle/>
          <a:p>
            <a:pPr marL="0" marR="0" lvl="0" indent="0" algn="ctr" rtl="0">
              <a:lnSpc>
                <a:spcPct val="222537"/>
              </a:lnSpc>
              <a:spcBef>
                <a:spcPts val="0"/>
              </a:spcBef>
              <a:spcAft>
                <a:spcPts val="0"/>
              </a:spcAft>
              <a:buNone/>
            </a:pPr>
            <a:r>
              <a:rPr lang="en-US" sz="5400">
                <a:solidFill>
                  <a:srgbClr val="FF0000"/>
                </a:solidFill>
                <a:latin typeface="Arial"/>
                <a:ea typeface="Arial"/>
                <a:cs typeface="Arial"/>
                <a:sym typeface="Arial"/>
              </a:rPr>
              <a:t>Link dưới notes</a:t>
            </a:r>
            <a:endParaRPr/>
          </a:p>
        </p:txBody>
      </p:sp>
      <p:sp>
        <p:nvSpPr>
          <p:cNvPr id="104" name="Google Shape;104;p1"/>
          <p:cNvSpPr/>
          <p:nvPr/>
        </p:nvSpPr>
        <p:spPr>
          <a:xfrm>
            <a:off x="7924800" y="99441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406"/>
        <p:cNvGrpSpPr/>
        <p:nvPr/>
      </p:nvGrpSpPr>
      <p:grpSpPr>
        <a:xfrm>
          <a:off x="0" y="0"/>
          <a:ext cx="0" cy="0"/>
          <a:chOff x="0" y="0"/>
          <a:chExt cx="0" cy="0"/>
        </a:xfrm>
      </p:grpSpPr>
      <p:sp>
        <p:nvSpPr>
          <p:cNvPr id="407" name="Google Shape;407;p19"/>
          <p:cNvSpPr/>
          <p:nvPr/>
        </p:nvSpPr>
        <p:spPr>
          <a:xfrm>
            <a:off x="-232689" y="-189404"/>
            <a:ext cx="16580907" cy="13264726"/>
          </a:xfrm>
          <a:custGeom>
            <a:avLst/>
            <a:gdLst/>
            <a:ahLst/>
            <a:cxnLst/>
            <a:rect l="l" t="t" r="r" b="b"/>
            <a:pathLst>
              <a:path w="16580907" h="13264726" extrusionOk="0">
                <a:moveTo>
                  <a:pt x="0" y="0"/>
                </a:moveTo>
                <a:lnTo>
                  <a:pt x="16580907" y="0"/>
                </a:lnTo>
                <a:lnTo>
                  <a:pt x="16580907" y="13264726"/>
                </a:lnTo>
                <a:lnTo>
                  <a:pt x="0" y="13264726"/>
                </a:lnTo>
                <a:lnTo>
                  <a:pt x="0" y="0"/>
                </a:lnTo>
                <a:close/>
              </a:path>
            </a:pathLst>
          </a:custGeom>
          <a:blipFill rotWithShape="1">
            <a:blip r:embed="rId3">
              <a:alphaModFix amt="34000"/>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19"/>
          <p:cNvSpPr/>
          <p:nvPr/>
        </p:nvSpPr>
        <p:spPr>
          <a:xfrm rot="-5400000">
            <a:off x="-2857944"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19"/>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19"/>
          <p:cNvSpPr/>
          <p:nvPr/>
        </p:nvSpPr>
        <p:spPr>
          <a:xfrm rot="6286151">
            <a:off x="7446207" y="9358949"/>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19"/>
          <p:cNvSpPr/>
          <p:nvPr/>
        </p:nvSpPr>
        <p:spPr>
          <a:xfrm>
            <a:off x="581953" y="17050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12" name="Google Shape;412;p19"/>
          <p:cNvGrpSpPr/>
          <p:nvPr/>
        </p:nvGrpSpPr>
        <p:grpSpPr>
          <a:xfrm>
            <a:off x="1164605" y="3853066"/>
            <a:ext cx="5813065" cy="4924153"/>
            <a:chOff x="0" y="-19050"/>
            <a:chExt cx="1531013" cy="1296896"/>
          </a:xfrm>
        </p:grpSpPr>
        <p:sp>
          <p:nvSpPr>
            <p:cNvPr id="413" name="Google Shape;413;p19"/>
            <p:cNvSpPr/>
            <p:nvPr/>
          </p:nvSpPr>
          <p:spPr>
            <a:xfrm>
              <a:off x="0" y="0"/>
              <a:ext cx="1531013" cy="1277846"/>
            </a:xfrm>
            <a:custGeom>
              <a:avLst/>
              <a:gdLst/>
              <a:ahLst/>
              <a:cxnLst/>
              <a:rect l="l" t="t" r="r" b="b"/>
              <a:pathLst>
                <a:path w="1531013" h="1277846" extrusionOk="0">
                  <a:moveTo>
                    <a:pt x="67923" y="0"/>
                  </a:moveTo>
                  <a:lnTo>
                    <a:pt x="1463091" y="0"/>
                  </a:lnTo>
                  <a:cubicBezTo>
                    <a:pt x="1481105" y="0"/>
                    <a:pt x="1498381" y="7156"/>
                    <a:pt x="1511119" y="19894"/>
                  </a:cubicBezTo>
                  <a:cubicBezTo>
                    <a:pt x="1523857" y="32632"/>
                    <a:pt x="1531013" y="49908"/>
                    <a:pt x="1531013" y="67923"/>
                  </a:cubicBezTo>
                  <a:lnTo>
                    <a:pt x="1531013" y="1209924"/>
                  </a:lnTo>
                  <a:cubicBezTo>
                    <a:pt x="1531013" y="1227938"/>
                    <a:pt x="1523857" y="1245214"/>
                    <a:pt x="1511119" y="1257952"/>
                  </a:cubicBezTo>
                  <a:cubicBezTo>
                    <a:pt x="1498381" y="1270690"/>
                    <a:pt x="1481105" y="1277846"/>
                    <a:pt x="1463091" y="1277846"/>
                  </a:cubicBezTo>
                  <a:lnTo>
                    <a:pt x="67923" y="1277846"/>
                  </a:lnTo>
                  <a:cubicBezTo>
                    <a:pt x="49908" y="1277846"/>
                    <a:pt x="32632" y="1270690"/>
                    <a:pt x="19894" y="1257952"/>
                  </a:cubicBezTo>
                  <a:cubicBezTo>
                    <a:pt x="7156" y="1245214"/>
                    <a:pt x="0" y="1227938"/>
                    <a:pt x="0" y="1209924"/>
                  </a:cubicBezTo>
                  <a:lnTo>
                    <a:pt x="0" y="67923"/>
                  </a:lnTo>
                  <a:cubicBezTo>
                    <a:pt x="0" y="49908"/>
                    <a:pt x="7156" y="32632"/>
                    <a:pt x="19894" y="19894"/>
                  </a:cubicBezTo>
                  <a:cubicBezTo>
                    <a:pt x="32632" y="7156"/>
                    <a:pt x="49908" y="0"/>
                    <a:pt x="67923" y="0"/>
                  </a:cubicBezTo>
                  <a:close/>
                </a:path>
              </a:pathLst>
            </a:custGeom>
            <a:solidFill>
              <a:srgbClr val="B6CF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19"/>
            <p:cNvSpPr txBox="1"/>
            <p:nvPr/>
          </p:nvSpPr>
          <p:spPr>
            <a:xfrm>
              <a:off x="0" y="-19050"/>
              <a:ext cx="1531013" cy="1296896"/>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5" name="Google Shape;415;p19"/>
          <p:cNvGrpSpPr/>
          <p:nvPr/>
        </p:nvGrpSpPr>
        <p:grpSpPr>
          <a:xfrm>
            <a:off x="7896249" y="3853066"/>
            <a:ext cx="9030367" cy="4924153"/>
            <a:chOff x="0" y="-19050"/>
            <a:chExt cx="2378368" cy="1296896"/>
          </a:xfrm>
        </p:grpSpPr>
        <p:sp>
          <p:nvSpPr>
            <p:cNvPr id="416" name="Google Shape;416;p19"/>
            <p:cNvSpPr/>
            <p:nvPr/>
          </p:nvSpPr>
          <p:spPr>
            <a:xfrm>
              <a:off x="0" y="0"/>
              <a:ext cx="2378368" cy="1277846"/>
            </a:xfrm>
            <a:custGeom>
              <a:avLst/>
              <a:gdLst/>
              <a:ahLst/>
              <a:cxnLst/>
              <a:rect l="l" t="t" r="r" b="b"/>
              <a:pathLst>
                <a:path w="2378368" h="1277846" extrusionOk="0">
                  <a:moveTo>
                    <a:pt x="43723" y="0"/>
                  </a:moveTo>
                  <a:lnTo>
                    <a:pt x="2334645" y="0"/>
                  </a:lnTo>
                  <a:cubicBezTo>
                    <a:pt x="2346241" y="0"/>
                    <a:pt x="2357362" y="4607"/>
                    <a:pt x="2365562" y="12806"/>
                  </a:cubicBezTo>
                  <a:cubicBezTo>
                    <a:pt x="2373762" y="21006"/>
                    <a:pt x="2378368" y="32127"/>
                    <a:pt x="2378368" y="43723"/>
                  </a:cubicBezTo>
                  <a:lnTo>
                    <a:pt x="2378368" y="1234123"/>
                  </a:lnTo>
                  <a:cubicBezTo>
                    <a:pt x="2378368" y="1258271"/>
                    <a:pt x="2358793" y="1277846"/>
                    <a:pt x="2334645" y="1277846"/>
                  </a:cubicBezTo>
                  <a:lnTo>
                    <a:pt x="43723" y="1277846"/>
                  </a:lnTo>
                  <a:cubicBezTo>
                    <a:pt x="19576" y="1277846"/>
                    <a:pt x="0" y="1258271"/>
                    <a:pt x="0" y="1234123"/>
                  </a:cubicBezTo>
                  <a:lnTo>
                    <a:pt x="0" y="43723"/>
                  </a:lnTo>
                  <a:cubicBezTo>
                    <a:pt x="0" y="19576"/>
                    <a:pt x="19576" y="0"/>
                    <a:pt x="43723"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19"/>
            <p:cNvSpPr txBox="1"/>
            <p:nvPr/>
          </p:nvSpPr>
          <p:spPr>
            <a:xfrm>
              <a:off x="0" y="-19050"/>
              <a:ext cx="2378368" cy="1296896"/>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18" name="Google Shape;418;p19"/>
          <p:cNvSpPr/>
          <p:nvPr/>
        </p:nvSpPr>
        <p:spPr>
          <a:xfrm flipH="1">
            <a:off x="12046751" y="5172937"/>
            <a:ext cx="10425098" cy="6385373"/>
          </a:xfrm>
          <a:custGeom>
            <a:avLst/>
            <a:gdLst/>
            <a:ahLst/>
            <a:cxnLst/>
            <a:rect l="l" t="t" r="r" b="b"/>
            <a:pathLst>
              <a:path w="10425098" h="6385373" extrusionOk="0">
                <a:moveTo>
                  <a:pt x="10425098" y="0"/>
                </a:moveTo>
                <a:lnTo>
                  <a:pt x="0" y="0"/>
                </a:lnTo>
                <a:lnTo>
                  <a:pt x="0" y="6385373"/>
                </a:lnTo>
                <a:lnTo>
                  <a:pt x="10425098" y="6385373"/>
                </a:lnTo>
                <a:lnTo>
                  <a:pt x="10425098"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19"/>
          <p:cNvSpPr/>
          <p:nvPr/>
        </p:nvSpPr>
        <p:spPr>
          <a:xfrm>
            <a:off x="2166138" y="1666043"/>
            <a:ext cx="1060975" cy="984054"/>
          </a:xfrm>
          <a:custGeom>
            <a:avLst/>
            <a:gdLst/>
            <a:ahLst/>
            <a:cxnLst/>
            <a:rect l="l" t="t" r="r" b="b"/>
            <a:pathLst>
              <a:path w="1060975" h="984054" extrusionOk="0">
                <a:moveTo>
                  <a:pt x="0" y="0"/>
                </a:moveTo>
                <a:lnTo>
                  <a:pt x="1060975" y="0"/>
                </a:lnTo>
                <a:lnTo>
                  <a:pt x="1060975" y="984054"/>
                </a:lnTo>
                <a:lnTo>
                  <a:pt x="0" y="98405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0" name="Google Shape;420;p19"/>
          <p:cNvGrpSpPr/>
          <p:nvPr/>
        </p:nvGrpSpPr>
        <p:grpSpPr>
          <a:xfrm>
            <a:off x="2558880" y="251368"/>
            <a:ext cx="13956429" cy="1761092"/>
            <a:chOff x="0" y="-114300"/>
            <a:chExt cx="18608572" cy="2348123"/>
          </a:xfrm>
        </p:grpSpPr>
        <p:sp>
          <p:nvSpPr>
            <p:cNvPr id="421" name="Google Shape;421;p19"/>
            <p:cNvSpPr txBox="1"/>
            <p:nvPr/>
          </p:nvSpPr>
          <p:spPr>
            <a:xfrm>
              <a:off x="0" y="-114300"/>
              <a:ext cx="18608572" cy="123129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530">
                  <a:solidFill>
                    <a:srgbClr val="724919"/>
                  </a:solidFill>
                  <a:latin typeface="Arial"/>
                  <a:ea typeface="Arial"/>
                  <a:cs typeface="Arial"/>
                  <a:sym typeface="Arial"/>
                </a:rPr>
                <a:t>3.2. Cách triển khai vấn đề trong văn bản</a:t>
              </a:r>
              <a:endParaRPr/>
            </a:p>
          </p:txBody>
        </p:sp>
        <p:sp>
          <p:nvSpPr>
            <p:cNvPr id="422" name="Google Shape;422;p19"/>
            <p:cNvSpPr txBox="1"/>
            <p:nvPr/>
          </p:nvSpPr>
          <p:spPr>
            <a:xfrm>
              <a:off x="3514669" y="1269267"/>
              <a:ext cx="9802722" cy="964556"/>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716" b="1">
                  <a:solidFill>
                    <a:srgbClr val="9B6543"/>
                  </a:solidFill>
                  <a:latin typeface="Roboto Condensed"/>
                  <a:ea typeface="Roboto Condensed"/>
                  <a:cs typeface="Roboto Condensed"/>
                  <a:sym typeface="Roboto Condensed"/>
                </a:rPr>
                <a:t>b. Triển khai vấn đề</a:t>
              </a:r>
              <a:endParaRPr/>
            </a:p>
          </p:txBody>
        </p:sp>
      </p:grpSp>
      <p:sp>
        <p:nvSpPr>
          <p:cNvPr id="423" name="Google Shape;423;p19"/>
          <p:cNvSpPr txBox="1"/>
          <p:nvPr/>
        </p:nvSpPr>
        <p:spPr>
          <a:xfrm>
            <a:off x="3352833" y="2256018"/>
            <a:ext cx="3993515" cy="615442"/>
          </a:xfrm>
          <a:prstGeom prst="rect">
            <a:avLst/>
          </a:prstGeom>
          <a:noFill/>
          <a:ln>
            <a:noFill/>
          </a:ln>
        </p:spPr>
        <p:txBody>
          <a:bodyPr spcFirstLastPara="1" wrap="square" lIns="0" tIns="0" rIns="0" bIns="0" anchor="t" anchorCtr="0">
            <a:spAutoFit/>
          </a:bodyPr>
          <a:lstStyle/>
          <a:p>
            <a:pPr marL="0" marR="0" lvl="0" indent="0" algn="just" rtl="0">
              <a:lnSpc>
                <a:spcPct val="137010"/>
              </a:lnSpc>
              <a:spcBef>
                <a:spcPts val="0"/>
              </a:spcBef>
              <a:spcAft>
                <a:spcPts val="0"/>
              </a:spcAft>
              <a:buNone/>
            </a:pPr>
            <a:r>
              <a:rPr lang="en-US" sz="3699" b="1">
                <a:solidFill>
                  <a:srgbClr val="22170B"/>
                </a:solidFill>
                <a:latin typeface="Roboto Condensed"/>
                <a:ea typeface="Roboto Condensed"/>
                <a:cs typeface="Roboto Condensed"/>
                <a:sym typeface="Roboto Condensed"/>
              </a:rPr>
              <a:t>LUẬN ĐIỂM 3</a:t>
            </a:r>
            <a:endParaRPr/>
          </a:p>
        </p:txBody>
      </p:sp>
      <p:sp>
        <p:nvSpPr>
          <p:cNvPr id="424" name="Google Shape;424;p19"/>
          <p:cNvSpPr txBox="1"/>
          <p:nvPr/>
        </p:nvSpPr>
        <p:spPr>
          <a:xfrm>
            <a:off x="6491081" y="2195820"/>
            <a:ext cx="12466398" cy="64185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b="1">
                <a:solidFill>
                  <a:srgbClr val="724919"/>
                </a:solidFill>
                <a:latin typeface="Roboto Condensed"/>
                <a:ea typeface="Roboto Condensed"/>
                <a:cs typeface="Roboto Condensed"/>
                <a:sym typeface="Roboto Condensed"/>
              </a:rPr>
              <a:t>BỨC TRANH THIÊN NHIÊN “NẮNG MỚI”</a:t>
            </a:r>
            <a:endParaRPr/>
          </a:p>
        </p:txBody>
      </p:sp>
      <p:sp>
        <p:nvSpPr>
          <p:cNvPr id="425" name="Google Shape;425;p19"/>
          <p:cNvSpPr txBox="1"/>
          <p:nvPr/>
        </p:nvSpPr>
        <p:spPr>
          <a:xfrm>
            <a:off x="1824408" y="5076825"/>
            <a:ext cx="4493461" cy="195630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a:solidFill>
                  <a:srgbClr val="22170B"/>
                </a:solidFill>
                <a:latin typeface="Roboto Condensed"/>
                <a:ea typeface="Roboto Condensed"/>
                <a:cs typeface="Roboto Condensed"/>
                <a:sym typeface="Roboto Condensed"/>
              </a:rPr>
              <a:t>Thời điểm đặc biệt trên dòng chảy thời gian, không gian</a:t>
            </a:r>
            <a:endParaRPr/>
          </a:p>
        </p:txBody>
      </p:sp>
      <p:sp>
        <p:nvSpPr>
          <p:cNvPr id="426" name="Google Shape;426;p19"/>
          <p:cNvSpPr txBox="1"/>
          <p:nvPr/>
        </p:nvSpPr>
        <p:spPr>
          <a:xfrm>
            <a:off x="8307556" y="4437641"/>
            <a:ext cx="8207753" cy="3927983"/>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a:solidFill>
                  <a:srgbClr val="22170B"/>
                </a:solidFill>
                <a:latin typeface="Roboto Condensed"/>
                <a:ea typeface="Roboto Condensed"/>
                <a:cs typeface="Roboto Condensed"/>
                <a:sym typeface="Roboto Condensed"/>
              </a:rPr>
              <a:t>Cái nắng đầu mùa, mỗi năm chỉ có một lần, báo hiệu đã hết những tháng ngày lạnh ẩm. Thời điểm ấy, trong cuộc đời một con người, một gia đình, dễ nhớ kĩ, nhớ sâu lắm. Bởi nó gắn với sự bừng nở, sự rộng rãi, phơi phong.</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
                                        </p:tgtEl>
                                        <p:attrNameLst>
                                          <p:attrName>style.visibility</p:attrName>
                                        </p:attrNameLst>
                                      </p:cBhvr>
                                      <p:to>
                                        <p:strVal val="visible"/>
                                      </p:to>
                                    </p:set>
                                    <p:animEffect transition="in" filter="fade">
                                      <p:cBhvr>
                                        <p:cTn id="7" dur="5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6"/>
                                        </p:tgtEl>
                                        <p:attrNameLst>
                                          <p:attrName>style.visibility</p:attrName>
                                        </p:attrNameLst>
                                      </p:cBhvr>
                                      <p:to>
                                        <p:strVal val="visible"/>
                                      </p:to>
                                    </p:set>
                                    <p:animEffect transition="in" filter="fade">
                                      <p:cBhvr>
                                        <p:cTn id="12" dur="5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430"/>
        <p:cNvGrpSpPr/>
        <p:nvPr/>
      </p:nvGrpSpPr>
      <p:grpSpPr>
        <a:xfrm>
          <a:off x="0" y="0"/>
          <a:ext cx="0" cy="0"/>
          <a:chOff x="0" y="0"/>
          <a:chExt cx="0" cy="0"/>
        </a:xfrm>
      </p:grpSpPr>
      <p:grpSp>
        <p:nvGrpSpPr>
          <p:cNvPr id="431" name="Google Shape;431;p20"/>
          <p:cNvGrpSpPr/>
          <p:nvPr/>
        </p:nvGrpSpPr>
        <p:grpSpPr>
          <a:xfrm>
            <a:off x="3624391" y="7233980"/>
            <a:ext cx="14453008" cy="1637131"/>
            <a:chOff x="0" y="-96441"/>
            <a:chExt cx="19270677" cy="2182843"/>
          </a:xfrm>
        </p:grpSpPr>
        <p:grpSp>
          <p:nvGrpSpPr>
            <p:cNvPr id="432" name="Google Shape;432;p20"/>
            <p:cNvGrpSpPr/>
            <p:nvPr/>
          </p:nvGrpSpPr>
          <p:grpSpPr>
            <a:xfrm>
              <a:off x="297831" y="-96441"/>
              <a:ext cx="18972846" cy="2182843"/>
              <a:chOff x="0" y="-19050"/>
              <a:chExt cx="3747723" cy="431179"/>
            </a:xfrm>
          </p:grpSpPr>
          <p:sp>
            <p:nvSpPr>
              <p:cNvPr id="433" name="Google Shape;433;p20"/>
              <p:cNvSpPr/>
              <p:nvPr/>
            </p:nvSpPr>
            <p:spPr>
              <a:xfrm>
                <a:off x="0" y="0"/>
                <a:ext cx="3747723" cy="412129"/>
              </a:xfrm>
              <a:custGeom>
                <a:avLst/>
                <a:gdLst/>
                <a:ahLst/>
                <a:cxnLst/>
                <a:rect l="l" t="t" r="r" b="b"/>
                <a:pathLst>
                  <a:path w="3747723" h="412129" extrusionOk="0">
                    <a:moveTo>
                      <a:pt x="27748" y="0"/>
                    </a:moveTo>
                    <a:lnTo>
                      <a:pt x="3719975" y="0"/>
                    </a:lnTo>
                    <a:cubicBezTo>
                      <a:pt x="3727335" y="0"/>
                      <a:pt x="3734392" y="2923"/>
                      <a:pt x="3739596" y="8127"/>
                    </a:cubicBezTo>
                    <a:cubicBezTo>
                      <a:pt x="3744799" y="13331"/>
                      <a:pt x="3747723" y="20388"/>
                      <a:pt x="3747723" y="27748"/>
                    </a:cubicBezTo>
                    <a:lnTo>
                      <a:pt x="3747723" y="384381"/>
                    </a:lnTo>
                    <a:cubicBezTo>
                      <a:pt x="3747723" y="391740"/>
                      <a:pt x="3744799" y="398798"/>
                      <a:pt x="3739596" y="404002"/>
                    </a:cubicBezTo>
                    <a:cubicBezTo>
                      <a:pt x="3734392" y="409205"/>
                      <a:pt x="3727335" y="412129"/>
                      <a:pt x="3719975" y="412129"/>
                    </a:cubicBezTo>
                    <a:lnTo>
                      <a:pt x="27748" y="412129"/>
                    </a:lnTo>
                    <a:cubicBezTo>
                      <a:pt x="20388" y="412129"/>
                      <a:pt x="13331" y="409205"/>
                      <a:pt x="8127" y="404002"/>
                    </a:cubicBezTo>
                    <a:cubicBezTo>
                      <a:pt x="2923" y="398798"/>
                      <a:pt x="0" y="391740"/>
                      <a:pt x="0" y="384381"/>
                    </a:cubicBezTo>
                    <a:lnTo>
                      <a:pt x="0" y="27748"/>
                    </a:lnTo>
                    <a:cubicBezTo>
                      <a:pt x="0" y="20388"/>
                      <a:pt x="2923" y="13331"/>
                      <a:pt x="8127" y="8127"/>
                    </a:cubicBezTo>
                    <a:cubicBezTo>
                      <a:pt x="13331" y="2923"/>
                      <a:pt x="20388" y="0"/>
                      <a:pt x="27748"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20"/>
              <p:cNvSpPr txBox="1"/>
              <p:nvPr/>
            </p:nvSpPr>
            <p:spPr>
              <a:xfrm>
                <a:off x="0" y="-19050"/>
                <a:ext cx="3747723" cy="43117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35" name="Google Shape;435;p20"/>
            <p:cNvSpPr txBox="1"/>
            <p:nvPr/>
          </p:nvSpPr>
          <p:spPr>
            <a:xfrm>
              <a:off x="0" y="191510"/>
              <a:ext cx="18972846" cy="1566121"/>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“Mỗi lần” lại nhắc nhớ “mỗi lần”. Nói là “chập chờn sống lại” nhưng nhà thơ nhớ rõ lắm.</a:t>
              </a:r>
              <a:endParaRPr/>
            </a:p>
          </p:txBody>
        </p:sp>
      </p:grpSp>
      <p:sp>
        <p:nvSpPr>
          <p:cNvPr id="436" name="Google Shape;436;p20"/>
          <p:cNvSpPr/>
          <p:nvPr/>
        </p:nvSpPr>
        <p:spPr>
          <a:xfrm flipH="1">
            <a:off x="182480" y="7736792"/>
            <a:ext cx="2925264" cy="2622101"/>
          </a:xfrm>
          <a:custGeom>
            <a:avLst/>
            <a:gdLst/>
            <a:ahLst/>
            <a:cxnLst/>
            <a:rect l="l" t="t" r="r" b="b"/>
            <a:pathLst>
              <a:path w="2925264" h="2622101" extrusionOk="0">
                <a:moveTo>
                  <a:pt x="2925264" y="0"/>
                </a:moveTo>
                <a:lnTo>
                  <a:pt x="0" y="0"/>
                </a:lnTo>
                <a:lnTo>
                  <a:pt x="0" y="2622101"/>
                </a:lnTo>
                <a:lnTo>
                  <a:pt x="2925264" y="2622101"/>
                </a:lnTo>
                <a:lnTo>
                  <a:pt x="2925264"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20"/>
          <p:cNvSpPr/>
          <p:nvPr/>
        </p:nvSpPr>
        <p:spPr>
          <a:xfrm rot="-5400000">
            <a:off x="-2857944"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20"/>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20"/>
          <p:cNvSpPr/>
          <p:nvPr/>
        </p:nvSpPr>
        <p:spPr>
          <a:xfrm rot="6286151">
            <a:off x="7446207" y="9358949"/>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20"/>
          <p:cNvSpPr/>
          <p:nvPr/>
        </p:nvSpPr>
        <p:spPr>
          <a:xfrm>
            <a:off x="805327" y="384947"/>
            <a:ext cx="446747" cy="428877"/>
          </a:xfrm>
          <a:custGeom>
            <a:avLst/>
            <a:gdLst/>
            <a:ahLst/>
            <a:cxnLst/>
            <a:rect l="l" t="t" r="r" b="b"/>
            <a:pathLst>
              <a:path w="446747" h="428877" extrusionOk="0">
                <a:moveTo>
                  <a:pt x="0" y="0"/>
                </a:moveTo>
                <a:lnTo>
                  <a:pt x="446746" y="0"/>
                </a:lnTo>
                <a:lnTo>
                  <a:pt x="446746" y="428877"/>
                </a:lnTo>
                <a:lnTo>
                  <a:pt x="0" y="42887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41" name="Google Shape;441;p20"/>
          <p:cNvGrpSpPr/>
          <p:nvPr/>
        </p:nvGrpSpPr>
        <p:grpSpPr>
          <a:xfrm>
            <a:off x="4578036" y="2006618"/>
            <a:ext cx="15333088" cy="625189"/>
            <a:chOff x="0" y="-66675"/>
            <a:chExt cx="20444117" cy="833586"/>
          </a:xfrm>
        </p:grpSpPr>
        <p:sp>
          <p:nvSpPr>
            <p:cNvPr id="442" name="Google Shape;442;p20"/>
            <p:cNvSpPr txBox="1"/>
            <p:nvPr/>
          </p:nvSpPr>
          <p:spPr>
            <a:xfrm>
              <a:off x="0" y="-66675"/>
              <a:ext cx="5324687" cy="766021"/>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LUẬN ĐIỂM 4</a:t>
              </a:r>
              <a:endParaRPr/>
            </a:p>
          </p:txBody>
        </p:sp>
        <p:sp>
          <p:nvSpPr>
            <p:cNvPr id="443" name="Google Shape;443;p20"/>
            <p:cNvSpPr txBox="1"/>
            <p:nvPr/>
          </p:nvSpPr>
          <p:spPr>
            <a:xfrm>
              <a:off x="3822253" y="-66675"/>
              <a:ext cx="16621864" cy="833586"/>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b="1">
                  <a:solidFill>
                    <a:srgbClr val="724919"/>
                  </a:solidFill>
                  <a:latin typeface="Roboto Condensed"/>
                  <a:ea typeface="Roboto Condensed"/>
                  <a:cs typeface="Roboto Condensed"/>
                  <a:sym typeface="Roboto Condensed"/>
                </a:rPr>
                <a:t>NỖI NHỚ VÀ TÌNH YÊU TÁC GIẢ DÀNH CHO MẸ</a:t>
              </a:r>
              <a:endParaRPr/>
            </a:p>
          </p:txBody>
        </p:sp>
      </p:grpSp>
      <p:grpSp>
        <p:nvGrpSpPr>
          <p:cNvPr id="444" name="Google Shape;444;p20"/>
          <p:cNvGrpSpPr/>
          <p:nvPr/>
        </p:nvGrpSpPr>
        <p:grpSpPr>
          <a:xfrm>
            <a:off x="2685040" y="92476"/>
            <a:ext cx="13720865" cy="1739960"/>
            <a:chOff x="0" y="-123825"/>
            <a:chExt cx="18294487" cy="2319945"/>
          </a:xfrm>
        </p:grpSpPr>
        <p:sp>
          <p:nvSpPr>
            <p:cNvPr id="445" name="Google Shape;445;p20"/>
            <p:cNvSpPr txBox="1"/>
            <p:nvPr/>
          </p:nvSpPr>
          <p:spPr>
            <a:xfrm>
              <a:off x="0" y="-123825"/>
              <a:ext cx="18294487" cy="1221963"/>
            </a:xfrm>
            <a:prstGeom prst="rect">
              <a:avLst/>
            </a:prstGeom>
            <a:noFill/>
            <a:ln>
              <a:noFill/>
            </a:ln>
          </p:spPr>
          <p:txBody>
            <a:bodyPr spcFirstLastPara="1" wrap="square" lIns="0" tIns="0" rIns="0" bIns="0" anchor="t" anchorCtr="0">
              <a:spAutoFit/>
            </a:bodyPr>
            <a:lstStyle/>
            <a:p>
              <a:pPr marL="0" marR="0" lvl="0" indent="0" algn="ctr" rtl="0">
                <a:lnSpc>
                  <a:spcPct val="139985"/>
                </a:lnSpc>
                <a:spcBef>
                  <a:spcPts val="0"/>
                </a:spcBef>
                <a:spcAft>
                  <a:spcPts val="0"/>
                </a:spcAft>
                <a:buNone/>
              </a:pPr>
              <a:r>
                <a:rPr lang="en-US" sz="5437">
                  <a:solidFill>
                    <a:srgbClr val="724919"/>
                  </a:solidFill>
                  <a:latin typeface="Arial"/>
                  <a:ea typeface="Arial"/>
                  <a:cs typeface="Arial"/>
                  <a:sym typeface="Arial"/>
                </a:rPr>
                <a:t>3.2. Cách triển khai vấn đề trong văn bản</a:t>
              </a:r>
              <a:endParaRPr/>
            </a:p>
          </p:txBody>
        </p:sp>
        <p:sp>
          <p:nvSpPr>
            <p:cNvPr id="446" name="Google Shape;446;p20"/>
            <p:cNvSpPr txBox="1"/>
            <p:nvPr/>
          </p:nvSpPr>
          <p:spPr>
            <a:xfrm>
              <a:off x="3455346" y="1257208"/>
              <a:ext cx="9637266" cy="938912"/>
            </a:xfrm>
            <a:prstGeom prst="rect">
              <a:avLst/>
            </a:prstGeom>
            <a:noFill/>
            <a:ln>
              <a:noFill/>
            </a:ln>
          </p:spPr>
          <p:txBody>
            <a:bodyPr spcFirstLastPara="1" wrap="square" lIns="0" tIns="0" rIns="0" bIns="0" anchor="t" anchorCtr="0">
              <a:spAutoFit/>
            </a:bodyPr>
            <a:lstStyle/>
            <a:p>
              <a:pPr marL="0" marR="0" lvl="0" indent="0" algn="ctr" rtl="0">
                <a:lnSpc>
                  <a:spcPct val="120017"/>
                </a:lnSpc>
                <a:spcBef>
                  <a:spcPts val="0"/>
                </a:spcBef>
                <a:spcAft>
                  <a:spcPts val="0"/>
                </a:spcAft>
                <a:buNone/>
              </a:pPr>
              <a:r>
                <a:rPr lang="en-US" sz="4636" b="1">
                  <a:solidFill>
                    <a:srgbClr val="9B6543"/>
                  </a:solidFill>
                  <a:latin typeface="Roboto Condensed"/>
                  <a:ea typeface="Roboto Condensed"/>
                  <a:cs typeface="Roboto Condensed"/>
                  <a:sym typeface="Roboto Condensed"/>
                </a:rPr>
                <a:t>b. Triển khai vấn đề</a:t>
              </a:r>
              <a:endParaRPr/>
            </a:p>
          </p:txBody>
        </p:sp>
      </p:grpSp>
      <p:grpSp>
        <p:nvGrpSpPr>
          <p:cNvPr id="447" name="Google Shape;447;p20"/>
          <p:cNvGrpSpPr/>
          <p:nvPr/>
        </p:nvGrpSpPr>
        <p:grpSpPr>
          <a:xfrm>
            <a:off x="3624391" y="2950002"/>
            <a:ext cx="14453008" cy="2271370"/>
            <a:chOff x="0" y="-96441"/>
            <a:chExt cx="19270677" cy="3028494"/>
          </a:xfrm>
        </p:grpSpPr>
        <p:grpSp>
          <p:nvGrpSpPr>
            <p:cNvPr id="448" name="Google Shape;448;p20"/>
            <p:cNvGrpSpPr/>
            <p:nvPr/>
          </p:nvGrpSpPr>
          <p:grpSpPr>
            <a:xfrm>
              <a:off x="297831" y="-96441"/>
              <a:ext cx="18972846" cy="3028494"/>
              <a:chOff x="0" y="-19050"/>
              <a:chExt cx="3747723" cy="598221"/>
            </a:xfrm>
          </p:grpSpPr>
          <p:sp>
            <p:nvSpPr>
              <p:cNvPr id="449" name="Google Shape;449;p20"/>
              <p:cNvSpPr/>
              <p:nvPr/>
            </p:nvSpPr>
            <p:spPr>
              <a:xfrm>
                <a:off x="0" y="0"/>
                <a:ext cx="3747723" cy="579171"/>
              </a:xfrm>
              <a:custGeom>
                <a:avLst/>
                <a:gdLst/>
                <a:ahLst/>
                <a:cxnLst/>
                <a:rect l="l" t="t" r="r" b="b"/>
                <a:pathLst>
                  <a:path w="3747723" h="579171" extrusionOk="0">
                    <a:moveTo>
                      <a:pt x="27748" y="0"/>
                    </a:moveTo>
                    <a:lnTo>
                      <a:pt x="3719975" y="0"/>
                    </a:lnTo>
                    <a:cubicBezTo>
                      <a:pt x="3727335" y="0"/>
                      <a:pt x="3734392" y="2923"/>
                      <a:pt x="3739596" y="8127"/>
                    </a:cubicBezTo>
                    <a:cubicBezTo>
                      <a:pt x="3744799" y="13331"/>
                      <a:pt x="3747723" y="20388"/>
                      <a:pt x="3747723" y="27748"/>
                    </a:cubicBezTo>
                    <a:lnTo>
                      <a:pt x="3747723" y="551423"/>
                    </a:lnTo>
                    <a:cubicBezTo>
                      <a:pt x="3747723" y="558782"/>
                      <a:pt x="3744799" y="565840"/>
                      <a:pt x="3739596" y="571044"/>
                    </a:cubicBezTo>
                    <a:cubicBezTo>
                      <a:pt x="3734392" y="576248"/>
                      <a:pt x="3727335" y="579171"/>
                      <a:pt x="3719975" y="579171"/>
                    </a:cubicBezTo>
                    <a:lnTo>
                      <a:pt x="27748" y="579171"/>
                    </a:lnTo>
                    <a:cubicBezTo>
                      <a:pt x="20388" y="579171"/>
                      <a:pt x="13331" y="576248"/>
                      <a:pt x="8127" y="571044"/>
                    </a:cubicBezTo>
                    <a:cubicBezTo>
                      <a:pt x="2923" y="565840"/>
                      <a:pt x="0" y="558782"/>
                      <a:pt x="0" y="551423"/>
                    </a:cubicBezTo>
                    <a:lnTo>
                      <a:pt x="0" y="27748"/>
                    </a:lnTo>
                    <a:cubicBezTo>
                      <a:pt x="0" y="20388"/>
                      <a:pt x="2923" y="13331"/>
                      <a:pt x="8127" y="8127"/>
                    </a:cubicBezTo>
                    <a:cubicBezTo>
                      <a:pt x="13331" y="2923"/>
                      <a:pt x="20388" y="0"/>
                      <a:pt x="27748"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20"/>
              <p:cNvSpPr txBox="1"/>
              <p:nvPr/>
            </p:nvSpPr>
            <p:spPr>
              <a:xfrm>
                <a:off x="0" y="-19050"/>
                <a:ext cx="3747723" cy="598221"/>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51" name="Google Shape;451;p20"/>
            <p:cNvSpPr txBox="1"/>
            <p:nvPr/>
          </p:nvSpPr>
          <p:spPr>
            <a:xfrm>
              <a:off x="0" y="269938"/>
              <a:ext cx="18972846" cy="2366221"/>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Nỗi nhớ của Lưu Trọng Lư cũng được gợi lên từ đó. Song có một điều lạ: nắng mới lúc này sao mà buồn, mà mông lung đến thế. Nói khác đi, ngay khi đặt bút viết Nắng mới, thi sĩ đã chập chờn sống trong cõi mộng.</a:t>
              </a:r>
              <a:endParaRPr/>
            </a:p>
          </p:txBody>
        </p:sp>
      </p:grpSp>
      <p:grpSp>
        <p:nvGrpSpPr>
          <p:cNvPr id="452" name="Google Shape;452;p20"/>
          <p:cNvGrpSpPr/>
          <p:nvPr/>
        </p:nvGrpSpPr>
        <p:grpSpPr>
          <a:xfrm>
            <a:off x="182480" y="3884661"/>
            <a:ext cx="3441911" cy="3441911"/>
            <a:chOff x="0" y="0"/>
            <a:chExt cx="812800" cy="812800"/>
          </a:xfrm>
        </p:grpSpPr>
        <p:sp>
          <p:nvSpPr>
            <p:cNvPr id="453" name="Google Shape;453;p2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B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p20"/>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55" name="Google Shape;455;p20"/>
          <p:cNvSpPr txBox="1"/>
          <p:nvPr/>
        </p:nvSpPr>
        <p:spPr>
          <a:xfrm>
            <a:off x="-93322" y="5016537"/>
            <a:ext cx="3993515" cy="769620"/>
          </a:xfrm>
          <a:prstGeom prst="rect">
            <a:avLst/>
          </a:prstGeom>
          <a:noFill/>
          <a:ln>
            <a:noFill/>
          </a:ln>
        </p:spPr>
        <p:txBody>
          <a:bodyPr spcFirstLastPara="1" wrap="square" lIns="0" tIns="0" rIns="0" bIns="0" anchor="t" anchorCtr="0">
            <a:spAutoFit/>
          </a:bodyPr>
          <a:lstStyle/>
          <a:p>
            <a:pPr marL="0" marR="0" lvl="0" indent="0" algn="ctr" rtl="0">
              <a:lnSpc>
                <a:spcPct val="137008"/>
              </a:lnSpc>
              <a:spcBef>
                <a:spcPts val="0"/>
              </a:spcBef>
              <a:spcAft>
                <a:spcPts val="0"/>
              </a:spcAft>
              <a:buNone/>
            </a:pPr>
            <a:r>
              <a:rPr lang="en-US" sz="4499" b="1">
                <a:solidFill>
                  <a:srgbClr val="B6614E"/>
                </a:solidFill>
                <a:latin typeface="Roboto Condensed"/>
                <a:ea typeface="Roboto Condensed"/>
                <a:cs typeface="Roboto Condensed"/>
                <a:sym typeface="Roboto Condensed"/>
              </a:rPr>
              <a:t>LÍ LẼ</a:t>
            </a:r>
            <a:endParaRPr/>
          </a:p>
        </p:txBody>
      </p:sp>
      <p:grpSp>
        <p:nvGrpSpPr>
          <p:cNvPr id="456" name="Google Shape;456;p20"/>
          <p:cNvGrpSpPr/>
          <p:nvPr/>
        </p:nvGrpSpPr>
        <p:grpSpPr>
          <a:xfrm>
            <a:off x="3624391" y="5533286"/>
            <a:ext cx="14453008" cy="1390554"/>
            <a:chOff x="0" y="-96441"/>
            <a:chExt cx="19270677" cy="1854072"/>
          </a:xfrm>
        </p:grpSpPr>
        <p:grpSp>
          <p:nvGrpSpPr>
            <p:cNvPr id="457" name="Google Shape;457;p20"/>
            <p:cNvGrpSpPr/>
            <p:nvPr/>
          </p:nvGrpSpPr>
          <p:grpSpPr>
            <a:xfrm>
              <a:off x="297831" y="-96441"/>
              <a:ext cx="18972846" cy="1854072"/>
              <a:chOff x="0" y="-19050"/>
              <a:chExt cx="3747723" cy="366236"/>
            </a:xfrm>
          </p:grpSpPr>
          <p:sp>
            <p:nvSpPr>
              <p:cNvPr id="458" name="Google Shape;458;p20"/>
              <p:cNvSpPr/>
              <p:nvPr/>
            </p:nvSpPr>
            <p:spPr>
              <a:xfrm>
                <a:off x="0" y="0"/>
                <a:ext cx="3747723" cy="347186"/>
              </a:xfrm>
              <a:custGeom>
                <a:avLst/>
                <a:gdLst/>
                <a:ahLst/>
                <a:cxnLst/>
                <a:rect l="l" t="t" r="r" b="b"/>
                <a:pathLst>
                  <a:path w="3747723" h="347186" extrusionOk="0">
                    <a:moveTo>
                      <a:pt x="27748" y="0"/>
                    </a:moveTo>
                    <a:lnTo>
                      <a:pt x="3719975" y="0"/>
                    </a:lnTo>
                    <a:cubicBezTo>
                      <a:pt x="3727335" y="0"/>
                      <a:pt x="3734392" y="2923"/>
                      <a:pt x="3739596" y="8127"/>
                    </a:cubicBezTo>
                    <a:cubicBezTo>
                      <a:pt x="3744799" y="13331"/>
                      <a:pt x="3747723" y="20388"/>
                      <a:pt x="3747723" y="27748"/>
                    </a:cubicBezTo>
                    <a:lnTo>
                      <a:pt x="3747723" y="319439"/>
                    </a:lnTo>
                    <a:cubicBezTo>
                      <a:pt x="3747723" y="326798"/>
                      <a:pt x="3744799" y="333856"/>
                      <a:pt x="3739596" y="339059"/>
                    </a:cubicBezTo>
                    <a:cubicBezTo>
                      <a:pt x="3734392" y="344263"/>
                      <a:pt x="3727335" y="347186"/>
                      <a:pt x="3719975" y="347186"/>
                    </a:cubicBezTo>
                    <a:lnTo>
                      <a:pt x="27748" y="347186"/>
                    </a:lnTo>
                    <a:cubicBezTo>
                      <a:pt x="20388" y="347186"/>
                      <a:pt x="13331" y="344263"/>
                      <a:pt x="8127" y="339059"/>
                    </a:cubicBezTo>
                    <a:cubicBezTo>
                      <a:pt x="2923" y="333856"/>
                      <a:pt x="0" y="326798"/>
                      <a:pt x="0" y="319439"/>
                    </a:cubicBezTo>
                    <a:lnTo>
                      <a:pt x="0" y="27748"/>
                    </a:lnTo>
                    <a:cubicBezTo>
                      <a:pt x="0" y="20388"/>
                      <a:pt x="2923" y="13331"/>
                      <a:pt x="8127" y="8127"/>
                    </a:cubicBezTo>
                    <a:cubicBezTo>
                      <a:pt x="13331" y="2923"/>
                      <a:pt x="20388" y="0"/>
                      <a:pt x="27748"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20"/>
              <p:cNvSpPr txBox="1"/>
              <p:nvPr/>
            </p:nvSpPr>
            <p:spPr>
              <a:xfrm>
                <a:off x="0" y="-19050"/>
                <a:ext cx="3747723" cy="366236"/>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60" name="Google Shape;460;p20"/>
            <p:cNvSpPr txBox="1"/>
            <p:nvPr/>
          </p:nvSpPr>
          <p:spPr>
            <a:xfrm>
              <a:off x="0" y="191510"/>
              <a:ext cx="18972846" cy="1566121"/>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Cái động của tiếng gà trưa xao xác chỉ thêm rõ cái tĩnh, vẻ mông lung mà thôi.</a:t>
              </a:r>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500"/>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500"/>
                                        <p:tgtEl>
                                          <p:spTgt spid="4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1"/>
                                        </p:tgtEl>
                                        <p:attrNameLst>
                                          <p:attrName>style.visibility</p:attrName>
                                        </p:attrNameLst>
                                      </p:cBhvr>
                                      <p:to>
                                        <p:strVal val="visible"/>
                                      </p:to>
                                    </p:set>
                                    <p:animEffect transition="in" filter="fade">
                                      <p:cBhvr>
                                        <p:cTn id="17"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464"/>
        <p:cNvGrpSpPr/>
        <p:nvPr/>
      </p:nvGrpSpPr>
      <p:grpSpPr>
        <a:xfrm>
          <a:off x="0" y="0"/>
          <a:ext cx="0" cy="0"/>
          <a:chOff x="0" y="0"/>
          <a:chExt cx="0" cy="0"/>
        </a:xfrm>
      </p:grpSpPr>
      <p:sp>
        <p:nvSpPr>
          <p:cNvPr id="465" name="Google Shape;465;p21"/>
          <p:cNvSpPr/>
          <p:nvPr/>
        </p:nvSpPr>
        <p:spPr>
          <a:xfrm flipH="1">
            <a:off x="15463984" y="7948041"/>
            <a:ext cx="2925264" cy="2622101"/>
          </a:xfrm>
          <a:custGeom>
            <a:avLst/>
            <a:gdLst/>
            <a:ahLst/>
            <a:cxnLst/>
            <a:rect l="l" t="t" r="r" b="b"/>
            <a:pathLst>
              <a:path w="2925264" h="2622101" extrusionOk="0">
                <a:moveTo>
                  <a:pt x="2925265" y="0"/>
                </a:moveTo>
                <a:lnTo>
                  <a:pt x="0" y="0"/>
                </a:lnTo>
                <a:lnTo>
                  <a:pt x="0" y="2622100"/>
                </a:lnTo>
                <a:lnTo>
                  <a:pt x="2925265" y="2622100"/>
                </a:lnTo>
                <a:lnTo>
                  <a:pt x="292526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21"/>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21"/>
          <p:cNvSpPr/>
          <p:nvPr/>
        </p:nvSpPr>
        <p:spPr>
          <a:xfrm rot="6286151">
            <a:off x="3668978" y="9358949"/>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 name="Google Shape;468;p21"/>
          <p:cNvSpPr/>
          <p:nvPr/>
        </p:nvSpPr>
        <p:spPr>
          <a:xfrm>
            <a:off x="95148" y="2417368"/>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69" name="Google Shape;469;p21"/>
          <p:cNvGrpSpPr/>
          <p:nvPr/>
        </p:nvGrpSpPr>
        <p:grpSpPr>
          <a:xfrm>
            <a:off x="970692" y="2950002"/>
            <a:ext cx="9678399" cy="1793286"/>
            <a:chOff x="0" y="-19050"/>
            <a:chExt cx="2549043" cy="472306"/>
          </a:xfrm>
        </p:grpSpPr>
        <p:sp>
          <p:nvSpPr>
            <p:cNvPr id="470" name="Google Shape;470;p21"/>
            <p:cNvSpPr/>
            <p:nvPr/>
          </p:nvSpPr>
          <p:spPr>
            <a:xfrm>
              <a:off x="0" y="0"/>
              <a:ext cx="2549043" cy="453256"/>
            </a:xfrm>
            <a:custGeom>
              <a:avLst/>
              <a:gdLst/>
              <a:ahLst/>
              <a:cxnLst/>
              <a:rect l="l" t="t" r="r" b="b"/>
              <a:pathLst>
                <a:path w="2549043" h="453256" extrusionOk="0">
                  <a:moveTo>
                    <a:pt x="40796" y="0"/>
                  </a:moveTo>
                  <a:lnTo>
                    <a:pt x="2508247" y="0"/>
                  </a:lnTo>
                  <a:cubicBezTo>
                    <a:pt x="2530778" y="0"/>
                    <a:pt x="2549043" y="18265"/>
                    <a:pt x="2549043" y="40796"/>
                  </a:cubicBezTo>
                  <a:lnTo>
                    <a:pt x="2549043" y="412460"/>
                  </a:lnTo>
                  <a:cubicBezTo>
                    <a:pt x="2549043" y="434991"/>
                    <a:pt x="2530778" y="453256"/>
                    <a:pt x="2508247" y="453256"/>
                  </a:cubicBezTo>
                  <a:lnTo>
                    <a:pt x="40796" y="453256"/>
                  </a:lnTo>
                  <a:cubicBezTo>
                    <a:pt x="29976" y="453256"/>
                    <a:pt x="19600" y="448958"/>
                    <a:pt x="11949" y="441307"/>
                  </a:cubicBezTo>
                  <a:cubicBezTo>
                    <a:pt x="4298" y="433656"/>
                    <a:pt x="0" y="423280"/>
                    <a:pt x="0" y="412460"/>
                  </a:cubicBezTo>
                  <a:lnTo>
                    <a:pt x="0" y="40796"/>
                  </a:lnTo>
                  <a:cubicBezTo>
                    <a:pt x="0" y="18265"/>
                    <a:pt x="18265" y="0"/>
                    <a:pt x="40796"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21"/>
            <p:cNvSpPr txBox="1"/>
            <p:nvPr/>
          </p:nvSpPr>
          <p:spPr>
            <a:xfrm>
              <a:off x="0" y="-19050"/>
              <a:ext cx="2549043" cy="472306"/>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2" name="Google Shape;472;p21"/>
          <p:cNvGrpSpPr/>
          <p:nvPr/>
        </p:nvGrpSpPr>
        <p:grpSpPr>
          <a:xfrm>
            <a:off x="13261332" y="3320122"/>
            <a:ext cx="3441911" cy="3441911"/>
            <a:chOff x="0" y="0"/>
            <a:chExt cx="812800" cy="812800"/>
          </a:xfrm>
        </p:grpSpPr>
        <p:sp>
          <p:nvSpPr>
            <p:cNvPr id="473" name="Google Shape;473;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B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21"/>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75" name="Google Shape;475;p21"/>
          <p:cNvSpPr txBox="1"/>
          <p:nvPr/>
        </p:nvSpPr>
        <p:spPr>
          <a:xfrm>
            <a:off x="12933102" y="4149695"/>
            <a:ext cx="3993515" cy="1550494"/>
          </a:xfrm>
          <a:prstGeom prst="rect">
            <a:avLst/>
          </a:prstGeom>
          <a:noFill/>
          <a:ln>
            <a:noFill/>
          </a:ln>
        </p:spPr>
        <p:txBody>
          <a:bodyPr spcFirstLastPara="1" wrap="square" lIns="0" tIns="0" rIns="0" bIns="0" anchor="t" anchorCtr="0">
            <a:spAutoFit/>
          </a:bodyPr>
          <a:lstStyle/>
          <a:p>
            <a:pPr marL="0" marR="0" lvl="0" indent="0" algn="ctr" rtl="0">
              <a:lnSpc>
                <a:spcPct val="137008"/>
              </a:lnSpc>
              <a:spcBef>
                <a:spcPts val="0"/>
              </a:spcBef>
              <a:spcAft>
                <a:spcPts val="0"/>
              </a:spcAft>
              <a:buNone/>
            </a:pPr>
            <a:r>
              <a:rPr lang="en-US" sz="4499" b="1">
                <a:solidFill>
                  <a:srgbClr val="B6614E"/>
                </a:solidFill>
                <a:latin typeface="Roboto Condensed"/>
                <a:ea typeface="Roboto Condensed"/>
                <a:cs typeface="Roboto Condensed"/>
                <a:sym typeface="Roboto Condensed"/>
              </a:rPr>
              <a:t>BẰNG </a:t>
            </a:r>
            <a:endParaRPr/>
          </a:p>
          <a:p>
            <a:pPr marL="0" marR="0" lvl="0" indent="0" algn="ctr" rtl="0">
              <a:lnSpc>
                <a:spcPct val="137008"/>
              </a:lnSpc>
              <a:spcBef>
                <a:spcPts val="0"/>
              </a:spcBef>
              <a:spcAft>
                <a:spcPts val="0"/>
              </a:spcAft>
              <a:buNone/>
            </a:pPr>
            <a:r>
              <a:rPr lang="en-US" sz="4499" b="1">
                <a:solidFill>
                  <a:srgbClr val="B6614E"/>
                </a:solidFill>
                <a:latin typeface="Roboto Condensed"/>
                <a:ea typeface="Roboto Condensed"/>
                <a:cs typeface="Roboto Condensed"/>
                <a:sym typeface="Roboto Condensed"/>
              </a:rPr>
              <a:t>CHỨNG</a:t>
            </a:r>
            <a:endParaRPr/>
          </a:p>
        </p:txBody>
      </p:sp>
      <p:sp>
        <p:nvSpPr>
          <p:cNvPr id="476" name="Google Shape;476;p21"/>
          <p:cNvSpPr/>
          <p:nvPr/>
        </p:nvSpPr>
        <p:spPr>
          <a:xfrm>
            <a:off x="541895" y="672592"/>
            <a:ext cx="1361541" cy="1384032"/>
          </a:xfrm>
          <a:custGeom>
            <a:avLst/>
            <a:gdLst/>
            <a:ahLst/>
            <a:cxnLst/>
            <a:rect l="l" t="t" r="r" b="b"/>
            <a:pathLst>
              <a:path w="1361541" h="1384032" extrusionOk="0">
                <a:moveTo>
                  <a:pt x="0" y="0"/>
                </a:moveTo>
                <a:lnTo>
                  <a:pt x="1361541" y="0"/>
                </a:lnTo>
                <a:lnTo>
                  <a:pt x="1361541" y="1384032"/>
                </a:lnTo>
                <a:lnTo>
                  <a:pt x="0" y="138403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21"/>
          <p:cNvSpPr txBox="1"/>
          <p:nvPr/>
        </p:nvSpPr>
        <p:spPr>
          <a:xfrm>
            <a:off x="4578036" y="1989949"/>
            <a:ext cx="3993515" cy="591185"/>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LUẬN ĐIỂM 4</a:t>
            </a:r>
            <a:endParaRPr/>
          </a:p>
        </p:txBody>
      </p:sp>
      <p:sp>
        <p:nvSpPr>
          <p:cNvPr id="478" name="Google Shape;478;p21"/>
          <p:cNvSpPr txBox="1"/>
          <p:nvPr/>
        </p:nvSpPr>
        <p:spPr>
          <a:xfrm>
            <a:off x="7444726" y="1989949"/>
            <a:ext cx="12466398" cy="64185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b="1">
                <a:solidFill>
                  <a:srgbClr val="724919"/>
                </a:solidFill>
                <a:latin typeface="Roboto Condensed"/>
                <a:ea typeface="Roboto Condensed"/>
                <a:cs typeface="Roboto Condensed"/>
                <a:sym typeface="Roboto Condensed"/>
              </a:rPr>
              <a:t>NỖI NHỚ VÀ TÌNH YÊU TÁC GIẢ DÀNH CHO MẸ</a:t>
            </a:r>
            <a:endParaRPr/>
          </a:p>
        </p:txBody>
      </p:sp>
      <p:grpSp>
        <p:nvGrpSpPr>
          <p:cNvPr id="479" name="Google Shape;479;p21"/>
          <p:cNvGrpSpPr/>
          <p:nvPr/>
        </p:nvGrpSpPr>
        <p:grpSpPr>
          <a:xfrm>
            <a:off x="2164329" y="29968"/>
            <a:ext cx="14762288" cy="1864975"/>
            <a:chOff x="0" y="-123825"/>
            <a:chExt cx="19683051" cy="2486632"/>
          </a:xfrm>
        </p:grpSpPr>
        <p:sp>
          <p:nvSpPr>
            <p:cNvPr id="480" name="Google Shape;480;p21"/>
            <p:cNvSpPr txBox="1"/>
            <p:nvPr/>
          </p:nvSpPr>
          <p:spPr>
            <a:xfrm>
              <a:off x="0" y="-123825"/>
              <a:ext cx="19683051" cy="1305312"/>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5849">
                  <a:solidFill>
                    <a:srgbClr val="724919"/>
                  </a:solidFill>
                  <a:latin typeface="Arial"/>
                  <a:ea typeface="Arial"/>
                  <a:cs typeface="Arial"/>
                  <a:sym typeface="Arial"/>
                </a:rPr>
                <a:t>3.2. Cách triển khai vấn đề trong văn bản</a:t>
              </a:r>
              <a:endParaRPr/>
            </a:p>
          </p:txBody>
        </p:sp>
        <p:sp>
          <p:nvSpPr>
            <p:cNvPr id="481" name="Google Shape;481;p21"/>
            <p:cNvSpPr txBox="1"/>
            <p:nvPr/>
          </p:nvSpPr>
          <p:spPr>
            <a:xfrm>
              <a:off x="3717609" y="1352631"/>
              <a:ext cx="10368741" cy="1010176"/>
            </a:xfrm>
            <a:prstGeom prst="rect">
              <a:avLst/>
            </a:prstGeom>
            <a:noFill/>
            <a:ln>
              <a:noFill/>
            </a:ln>
          </p:spPr>
          <p:txBody>
            <a:bodyPr spcFirstLastPara="1" wrap="square" lIns="0" tIns="0" rIns="0" bIns="0" anchor="t" anchorCtr="0">
              <a:spAutoFit/>
            </a:bodyPr>
            <a:lstStyle/>
            <a:p>
              <a:pPr marL="0" marR="0" lvl="0" indent="0" algn="ctr" rtl="0">
                <a:lnSpc>
                  <a:spcPct val="120008"/>
                </a:lnSpc>
                <a:spcBef>
                  <a:spcPts val="0"/>
                </a:spcBef>
                <a:spcAft>
                  <a:spcPts val="0"/>
                </a:spcAft>
                <a:buNone/>
              </a:pPr>
              <a:r>
                <a:rPr lang="en-US" sz="4988" b="1">
                  <a:solidFill>
                    <a:srgbClr val="9B6543"/>
                  </a:solidFill>
                  <a:latin typeface="Roboto Condensed"/>
                  <a:ea typeface="Roboto Condensed"/>
                  <a:cs typeface="Roboto Condensed"/>
                  <a:sym typeface="Roboto Condensed"/>
                </a:rPr>
                <a:t>b. Triển khai vấn đề</a:t>
              </a:r>
              <a:endParaRPr/>
            </a:p>
          </p:txBody>
        </p:sp>
      </p:grpSp>
      <p:sp>
        <p:nvSpPr>
          <p:cNvPr id="482" name="Google Shape;482;p21"/>
          <p:cNvSpPr txBox="1"/>
          <p:nvPr/>
        </p:nvSpPr>
        <p:spPr>
          <a:xfrm>
            <a:off x="747319" y="3299159"/>
            <a:ext cx="9474936" cy="1191216"/>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Các từ láy: xao xác, não nùng, chập chờn gợi một nỗi buồn nhẹ, một tâm trạng quạnh hiu, xa vắng.</a:t>
            </a:r>
            <a:endParaRPr/>
          </a:p>
        </p:txBody>
      </p:sp>
      <p:grpSp>
        <p:nvGrpSpPr>
          <p:cNvPr id="483" name="Google Shape;483;p21"/>
          <p:cNvGrpSpPr/>
          <p:nvPr/>
        </p:nvGrpSpPr>
        <p:grpSpPr>
          <a:xfrm>
            <a:off x="2088256" y="4968747"/>
            <a:ext cx="10473494" cy="1804043"/>
            <a:chOff x="0" y="-19050"/>
            <a:chExt cx="2758451" cy="475139"/>
          </a:xfrm>
        </p:grpSpPr>
        <p:sp>
          <p:nvSpPr>
            <p:cNvPr id="484" name="Google Shape;484;p21"/>
            <p:cNvSpPr/>
            <p:nvPr/>
          </p:nvSpPr>
          <p:spPr>
            <a:xfrm>
              <a:off x="0" y="0"/>
              <a:ext cx="2758451" cy="456089"/>
            </a:xfrm>
            <a:custGeom>
              <a:avLst/>
              <a:gdLst/>
              <a:ahLst/>
              <a:cxnLst/>
              <a:rect l="l" t="t" r="r" b="b"/>
              <a:pathLst>
                <a:path w="2758451" h="456089" extrusionOk="0">
                  <a:moveTo>
                    <a:pt x="37699" y="0"/>
                  </a:moveTo>
                  <a:lnTo>
                    <a:pt x="2720752" y="0"/>
                  </a:lnTo>
                  <a:cubicBezTo>
                    <a:pt x="2730751" y="0"/>
                    <a:pt x="2740339" y="3972"/>
                    <a:pt x="2747409" y="11042"/>
                  </a:cubicBezTo>
                  <a:cubicBezTo>
                    <a:pt x="2754479" y="18112"/>
                    <a:pt x="2758451" y="27700"/>
                    <a:pt x="2758451" y="37699"/>
                  </a:cubicBezTo>
                  <a:lnTo>
                    <a:pt x="2758451" y="418390"/>
                  </a:lnTo>
                  <a:cubicBezTo>
                    <a:pt x="2758451" y="439211"/>
                    <a:pt x="2741573" y="456089"/>
                    <a:pt x="2720752" y="456089"/>
                  </a:cubicBezTo>
                  <a:lnTo>
                    <a:pt x="37699" y="456089"/>
                  </a:lnTo>
                  <a:cubicBezTo>
                    <a:pt x="27700" y="456089"/>
                    <a:pt x="18112" y="452117"/>
                    <a:pt x="11042" y="445047"/>
                  </a:cubicBezTo>
                  <a:cubicBezTo>
                    <a:pt x="3972" y="437978"/>
                    <a:pt x="0" y="428389"/>
                    <a:pt x="0" y="418390"/>
                  </a:cubicBezTo>
                  <a:lnTo>
                    <a:pt x="0" y="37699"/>
                  </a:lnTo>
                  <a:cubicBezTo>
                    <a:pt x="0" y="27700"/>
                    <a:pt x="3972" y="18112"/>
                    <a:pt x="11042" y="11042"/>
                  </a:cubicBezTo>
                  <a:cubicBezTo>
                    <a:pt x="18112" y="3972"/>
                    <a:pt x="27700" y="0"/>
                    <a:pt x="37699"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1"/>
            <p:cNvSpPr txBox="1"/>
            <p:nvPr/>
          </p:nvSpPr>
          <p:spPr>
            <a:xfrm>
              <a:off x="0" y="-19050"/>
              <a:ext cx="2758451" cy="47513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86" name="Google Shape;486;p21"/>
          <p:cNvSpPr txBox="1"/>
          <p:nvPr/>
        </p:nvSpPr>
        <p:spPr>
          <a:xfrm>
            <a:off x="2109477" y="5316503"/>
            <a:ext cx="10135103" cy="1191216"/>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Từ “nắng mới hắt bên song” nhớ “nắng mới reo ngoài nội”, nhớ người mẹ phơi áo trước giậu.</a:t>
            </a:r>
            <a:endParaRPr/>
          </a:p>
        </p:txBody>
      </p:sp>
      <p:grpSp>
        <p:nvGrpSpPr>
          <p:cNvPr id="487" name="Google Shape;487;p21"/>
          <p:cNvGrpSpPr/>
          <p:nvPr/>
        </p:nvGrpSpPr>
        <p:grpSpPr>
          <a:xfrm>
            <a:off x="4801410" y="7090986"/>
            <a:ext cx="9282474" cy="1804043"/>
            <a:chOff x="0" y="-19050"/>
            <a:chExt cx="2444767" cy="475139"/>
          </a:xfrm>
        </p:grpSpPr>
        <p:sp>
          <p:nvSpPr>
            <p:cNvPr id="488" name="Google Shape;488;p21"/>
            <p:cNvSpPr/>
            <p:nvPr/>
          </p:nvSpPr>
          <p:spPr>
            <a:xfrm>
              <a:off x="0" y="0"/>
              <a:ext cx="2444767" cy="456089"/>
            </a:xfrm>
            <a:custGeom>
              <a:avLst/>
              <a:gdLst/>
              <a:ahLst/>
              <a:cxnLst/>
              <a:rect l="l" t="t" r="r" b="b"/>
              <a:pathLst>
                <a:path w="2444767" h="456089" extrusionOk="0">
                  <a:moveTo>
                    <a:pt x="42536" y="0"/>
                  </a:moveTo>
                  <a:lnTo>
                    <a:pt x="2402231" y="0"/>
                  </a:lnTo>
                  <a:cubicBezTo>
                    <a:pt x="2425723" y="0"/>
                    <a:pt x="2444767" y="19044"/>
                    <a:pt x="2444767" y="42536"/>
                  </a:cubicBezTo>
                  <a:lnTo>
                    <a:pt x="2444767" y="413553"/>
                  </a:lnTo>
                  <a:cubicBezTo>
                    <a:pt x="2444767" y="424834"/>
                    <a:pt x="2440285" y="435654"/>
                    <a:pt x="2432308" y="443631"/>
                  </a:cubicBezTo>
                  <a:cubicBezTo>
                    <a:pt x="2424331" y="451608"/>
                    <a:pt x="2413512" y="456089"/>
                    <a:pt x="2402231" y="456089"/>
                  </a:cubicBezTo>
                  <a:lnTo>
                    <a:pt x="42536" y="456089"/>
                  </a:lnTo>
                  <a:cubicBezTo>
                    <a:pt x="31255" y="456089"/>
                    <a:pt x="20435" y="451608"/>
                    <a:pt x="12458" y="443631"/>
                  </a:cubicBezTo>
                  <a:cubicBezTo>
                    <a:pt x="4481" y="435654"/>
                    <a:pt x="0" y="424834"/>
                    <a:pt x="0" y="413553"/>
                  </a:cubicBezTo>
                  <a:lnTo>
                    <a:pt x="0" y="42536"/>
                  </a:lnTo>
                  <a:cubicBezTo>
                    <a:pt x="0" y="19044"/>
                    <a:pt x="19044" y="0"/>
                    <a:pt x="42536" y="0"/>
                  </a:cubicBezTo>
                  <a:close/>
                </a:path>
              </a:pathLst>
            </a:custGeom>
            <a:solidFill>
              <a:srgbClr val="C1D4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21"/>
            <p:cNvSpPr txBox="1"/>
            <p:nvPr/>
          </p:nvSpPr>
          <p:spPr>
            <a:xfrm>
              <a:off x="0" y="-19050"/>
              <a:ext cx="2444767" cy="475139"/>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90" name="Google Shape;490;p21"/>
          <p:cNvSpPr txBox="1"/>
          <p:nvPr/>
        </p:nvSpPr>
        <p:spPr>
          <a:xfrm>
            <a:off x="4578036" y="7445590"/>
            <a:ext cx="9221447" cy="1191216"/>
          </a:xfrm>
          <a:prstGeom prst="rect">
            <a:avLst/>
          </a:prstGeom>
          <a:noFill/>
          <a:ln>
            <a:noFill/>
          </a:ln>
        </p:spPr>
        <p:txBody>
          <a:bodyPr spcFirstLastPara="1" wrap="square" lIns="0" tIns="0" rIns="0" bIns="0" anchor="t" anchorCtr="0">
            <a:spAutoFit/>
          </a:bodyPr>
          <a:lstStyle/>
          <a:p>
            <a:pPr marL="755652" marR="0" lvl="1" indent="-377826" algn="just" rtl="0">
              <a:lnSpc>
                <a:spcPct val="137000"/>
              </a:lnSpc>
              <a:spcBef>
                <a:spcPts val="0"/>
              </a:spcBef>
              <a:spcAft>
                <a:spcPts val="0"/>
              </a:spcAft>
              <a:buClr>
                <a:srgbClr val="22170B"/>
              </a:buClr>
              <a:buSzPts val="3500"/>
              <a:buFont typeface="Arial"/>
              <a:buChar char="•"/>
            </a:pPr>
            <a:r>
              <a:rPr lang="en-US" sz="3500" b="0" i="0" u="none" strike="noStrike" cap="none">
                <a:solidFill>
                  <a:srgbClr val="22170B"/>
                </a:solidFill>
                <a:latin typeface="Roboto Condensed"/>
                <a:ea typeface="Roboto Condensed"/>
                <a:cs typeface="Roboto Condensed"/>
                <a:sym typeface="Roboto Condensed"/>
              </a:rPr>
              <a:t>Nhớ tiếng reo của nắng mới tưng bừng ngoài nội. Nhớ màu áo mẹ từng đưa phơi trước giậu…</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5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500"/>
                                        <p:tgtEl>
                                          <p:spTgt spid="4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0"/>
                                        </p:tgtEl>
                                        <p:attrNameLst>
                                          <p:attrName>style.visibility</p:attrName>
                                        </p:attrNameLst>
                                      </p:cBhvr>
                                      <p:to>
                                        <p:strVal val="visible"/>
                                      </p:to>
                                    </p:set>
                                    <p:animEffect transition="in" filter="fade">
                                      <p:cBhvr>
                                        <p:cTn id="17"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494"/>
        <p:cNvGrpSpPr/>
        <p:nvPr/>
      </p:nvGrpSpPr>
      <p:grpSpPr>
        <a:xfrm>
          <a:off x="0" y="0"/>
          <a:ext cx="0" cy="0"/>
          <a:chOff x="0" y="0"/>
          <a:chExt cx="0" cy="0"/>
        </a:xfrm>
      </p:grpSpPr>
      <p:sp>
        <p:nvSpPr>
          <p:cNvPr id="495" name="Google Shape;495;p22"/>
          <p:cNvSpPr/>
          <p:nvPr/>
        </p:nvSpPr>
        <p:spPr>
          <a:xfrm rot="-5400000">
            <a:off x="-2625255"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22"/>
          <p:cNvSpPr/>
          <p:nvPr/>
        </p:nvSpPr>
        <p:spPr>
          <a:xfrm>
            <a:off x="620576" y="245102"/>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2"/>
          <p:cNvSpPr/>
          <p:nvPr/>
        </p:nvSpPr>
        <p:spPr>
          <a:xfrm>
            <a:off x="17259300" y="5996940"/>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2"/>
          <p:cNvSpPr/>
          <p:nvPr/>
        </p:nvSpPr>
        <p:spPr>
          <a:xfrm>
            <a:off x="9482898" y="8314944"/>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22"/>
          <p:cNvSpPr/>
          <p:nvPr/>
        </p:nvSpPr>
        <p:spPr>
          <a:xfrm>
            <a:off x="2735362" y="2665738"/>
            <a:ext cx="12728622" cy="7621262"/>
          </a:xfrm>
          <a:custGeom>
            <a:avLst/>
            <a:gdLst/>
            <a:ahLst/>
            <a:cxnLst/>
            <a:rect l="l" t="t" r="r" b="b"/>
            <a:pathLst>
              <a:path w="12728622" h="7621262" extrusionOk="0">
                <a:moveTo>
                  <a:pt x="0" y="0"/>
                </a:moveTo>
                <a:lnTo>
                  <a:pt x="12728622" y="0"/>
                </a:lnTo>
                <a:lnTo>
                  <a:pt x="12728622" y="7621262"/>
                </a:lnTo>
                <a:lnTo>
                  <a:pt x="0" y="762126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00" name="Google Shape;500;p22"/>
          <p:cNvGrpSpPr/>
          <p:nvPr/>
        </p:nvGrpSpPr>
        <p:grpSpPr>
          <a:xfrm>
            <a:off x="2446715" y="78522"/>
            <a:ext cx="14072366" cy="1775010"/>
            <a:chOff x="0" y="-114300"/>
            <a:chExt cx="18763155" cy="2366680"/>
          </a:xfrm>
        </p:grpSpPr>
        <p:sp>
          <p:nvSpPr>
            <p:cNvPr id="501" name="Google Shape;501;p22"/>
            <p:cNvSpPr txBox="1"/>
            <p:nvPr/>
          </p:nvSpPr>
          <p:spPr>
            <a:xfrm>
              <a:off x="0" y="-114300"/>
              <a:ext cx="18763155" cy="1240570"/>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5576">
                  <a:solidFill>
                    <a:srgbClr val="724919"/>
                  </a:solidFill>
                  <a:latin typeface="Arial"/>
                  <a:ea typeface="Arial"/>
                  <a:cs typeface="Arial"/>
                  <a:sym typeface="Arial"/>
                </a:rPr>
                <a:t>3.2. Cách triển khai vấn đề trong văn bản</a:t>
              </a:r>
              <a:endParaRPr/>
            </a:p>
          </p:txBody>
        </p:sp>
        <p:sp>
          <p:nvSpPr>
            <p:cNvPr id="502" name="Google Shape;502;p22"/>
            <p:cNvSpPr txBox="1"/>
            <p:nvPr/>
          </p:nvSpPr>
          <p:spPr>
            <a:xfrm>
              <a:off x="3543865" y="1279890"/>
              <a:ext cx="9884154" cy="97249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755" b="1">
                  <a:solidFill>
                    <a:srgbClr val="9B6543"/>
                  </a:solidFill>
                  <a:latin typeface="Roboto Condensed"/>
                  <a:ea typeface="Roboto Condensed"/>
                  <a:cs typeface="Roboto Condensed"/>
                  <a:sym typeface="Roboto Condensed"/>
                </a:rPr>
                <a:t>c. Khẳng định vấn đề</a:t>
              </a:r>
              <a:endParaRPr/>
            </a:p>
          </p:txBody>
        </p:sp>
      </p:grpSp>
      <p:sp>
        <p:nvSpPr>
          <p:cNvPr id="503" name="Google Shape;503;p22"/>
          <p:cNvSpPr/>
          <p:nvPr/>
        </p:nvSpPr>
        <p:spPr>
          <a:xfrm flipH="1">
            <a:off x="15463984" y="7948041"/>
            <a:ext cx="2925264" cy="2622101"/>
          </a:xfrm>
          <a:custGeom>
            <a:avLst/>
            <a:gdLst/>
            <a:ahLst/>
            <a:cxnLst/>
            <a:rect l="l" t="t" r="r" b="b"/>
            <a:pathLst>
              <a:path w="2925264" h="2622101" extrusionOk="0">
                <a:moveTo>
                  <a:pt x="2925265" y="0"/>
                </a:moveTo>
                <a:lnTo>
                  <a:pt x="0" y="0"/>
                </a:lnTo>
                <a:lnTo>
                  <a:pt x="0" y="2622100"/>
                </a:lnTo>
                <a:lnTo>
                  <a:pt x="2925265" y="2622100"/>
                </a:lnTo>
                <a:lnTo>
                  <a:pt x="2925265"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22"/>
          <p:cNvSpPr/>
          <p:nvPr/>
        </p:nvSpPr>
        <p:spPr>
          <a:xfrm rot="6286151">
            <a:off x="3668978" y="9358949"/>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22"/>
          <p:cNvSpPr txBox="1"/>
          <p:nvPr/>
        </p:nvSpPr>
        <p:spPr>
          <a:xfrm>
            <a:off x="3625339" y="4647318"/>
            <a:ext cx="4010225" cy="359142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Khẳng định giá trị nghệ thuật:</a:t>
            </a:r>
            <a:r>
              <a:rPr lang="en-US" sz="3500">
                <a:solidFill>
                  <a:srgbClr val="22170B"/>
                </a:solidFill>
                <a:latin typeface="Roboto Condensed"/>
                <a:ea typeface="Roboto Condensed"/>
                <a:cs typeface="Roboto Condensed"/>
                <a:sym typeface="Roboto Condensed"/>
              </a:rPr>
              <a:t> cấu tứ đơn giản, không nhiều hình ảnh nhưng hình ảnh nào cũng sinh động, cũng rất có hồn.</a:t>
            </a:r>
            <a:endParaRPr/>
          </a:p>
        </p:txBody>
      </p:sp>
      <p:sp>
        <p:nvSpPr>
          <p:cNvPr id="506" name="Google Shape;506;p22"/>
          <p:cNvSpPr txBox="1"/>
          <p:nvPr/>
        </p:nvSpPr>
        <p:spPr>
          <a:xfrm>
            <a:off x="10563783" y="4647318"/>
            <a:ext cx="4010225" cy="4191481"/>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FEFBFB"/>
                </a:solidFill>
                <a:latin typeface="Roboto Condensed"/>
                <a:ea typeface="Roboto Condensed"/>
                <a:cs typeface="Roboto Condensed"/>
                <a:sym typeface="Roboto Condensed"/>
              </a:rPr>
              <a:t>Khẳng định giá trị nội dung: </a:t>
            </a:r>
            <a:r>
              <a:rPr lang="en-US" sz="3500">
                <a:solidFill>
                  <a:srgbClr val="FEFBFB"/>
                </a:solidFill>
                <a:latin typeface="Roboto Condensed"/>
                <a:ea typeface="Roboto Condensed"/>
                <a:cs typeface="Roboto Condensed"/>
                <a:sym typeface="Roboto Condensed"/>
              </a:rPr>
              <a:t>gợi niềm đồng vọng sâu xa, chạm tới một trong những tình cảm thiêng liêng, ấm cúng nhất trong mỗi con người.</a:t>
            </a:r>
            <a:endParaRPr/>
          </a:p>
        </p:txBody>
      </p:sp>
      <p:sp>
        <p:nvSpPr>
          <p:cNvPr id="507" name="Google Shape;507;p22"/>
          <p:cNvSpPr txBox="1"/>
          <p:nvPr/>
        </p:nvSpPr>
        <p:spPr>
          <a:xfrm>
            <a:off x="7147242" y="2074575"/>
            <a:ext cx="3993515" cy="591163"/>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LUẬN ĐIỂM 5</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500"/>
                                        <p:tgtEl>
                                          <p:spTgt spid="5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gtEl>
                                        <p:attrNameLst>
                                          <p:attrName>style.visibility</p:attrName>
                                        </p:attrNameLst>
                                      </p:cBhvr>
                                      <p:to>
                                        <p:strVal val="visible"/>
                                      </p:to>
                                    </p:set>
                                    <p:animEffect transition="in" filter="fade">
                                      <p:cBhvr>
                                        <p:cTn id="12" dur="5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11"/>
        <p:cNvGrpSpPr/>
        <p:nvPr/>
      </p:nvGrpSpPr>
      <p:grpSpPr>
        <a:xfrm>
          <a:off x="0" y="0"/>
          <a:ext cx="0" cy="0"/>
          <a:chOff x="0" y="0"/>
          <a:chExt cx="0" cy="0"/>
        </a:xfrm>
      </p:grpSpPr>
      <p:sp>
        <p:nvSpPr>
          <p:cNvPr id="512" name="Google Shape;512;p23"/>
          <p:cNvSpPr/>
          <p:nvPr/>
        </p:nvSpPr>
        <p:spPr>
          <a:xfrm>
            <a:off x="5932436" y="3060590"/>
            <a:ext cx="12033632" cy="3562198"/>
          </a:xfrm>
          <a:prstGeom prst="rect">
            <a:avLst/>
          </a:prstGeom>
          <a:solidFill>
            <a:srgbClr val="F6C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23"/>
          <p:cNvSpPr/>
          <p:nvPr/>
        </p:nvSpPr>
        <p:spPr>
          <a:xfrm rot="1201821" flipH="1">
            <a:off x="1415790" y="223907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3"/>
          <p:cNvSpPr/>
          <p:nvPr/>
        </p:nvSpPr>
        <p:spPr>
          <a:xfrm rot="-1886121">
            <a:off x="586373" y="2218826"/>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3"/>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23"/>
          <p:cNvSpPr/>
          <p:nvPr/>
        </p:nvSpPr>
        <p:spPr>
          <a:xfrm>
            <a:off x="1348980" y="809739"/>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3"/>
          <p:cNvSpPr/>
          <p:nvPr/>
        </p:nvSpPr>
        <p:spPr>
          <a:xfrm>
            <a:off x="520628" y="4756611"/>
            <a:ext cx="5087958" cy="5530389"/>
          </a:xfrm>
          <a:custGeom>
            <a:avLst/>
            <a:gdLst/>
            <a:ahLst/>
            <a:cxnLst/>
            <a:rect l="l" t="t" r="r" b="b"/>
            <a:pathLst>
              <a:path w="5087958" h="5530389" extrusionOk="0">
                <a:moveTo>
                  <a:pt x="0" y="0"/>
                </a:moveTo>
                <a:lnTo>
                  <a:pt x="5087958" y="0"/>
                </a:lnTo>
                <a:lnTo>
                  <a:pt x="5087958" y="5530389"/>
                </a:lnTo>
                <a:lnTo>
                  <a:pt x="0" y="553038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3"/>
          <p:cNvSpPr txBox="1"/>
          <p:nvPr/>
        </p:nvSpPr>
        <p:spPr>
          <a:xfrm>
            <a:off x="3309181" y="1174160"/>
            <a:ext cx="11669638" cy="993118"/>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CÂU HỎI MỞ RỘNG - CÁ NHÂN</a:t>
            </a:r>
            <a:endParaRPr/>
          </a:p>
        </p:txBody>
      </p:sp>
      <p:sp>
        <p:nvSpPr>
          <p:cNvPr id="519" name="Google Shape;519;p23"/>
          <p:cNvSpPr txBox="1"/>
          <p:nvPr/>
        </p:nvSpPr>
        <p:spPr>
          <a:xfrm>
            <a:off x="6335172" y="3479625"/>
            <a:ext cx="11019378" cy="2352610"/>
          </a:xfrm>
          <a:prstGeom prst="rect">
            <a:avLst/>
          </a:prstGeom>
          <a:noFill/>
          <a:ln>
            <a:noFill/>
          </a:ln>
        </p:spPr>
        <p:txBody>
          <a:bodyPr spcFirstLastPara="1" wrap="square" lIns="0" tIns="0" rIns="0" bIns="0" anchor="t" anchorCtr="0">
            <a:spAutoFit/>
          </a:bodyPr>
          <a:lstStyle/>
          <a:p>
            <a:pPr marL="0" marR="0" lvl="0" indent="0" algn="just" rtl="0">
              <a:lnSpc>
                <a:spcPct val="140008"/>
              </a:lnSpc>
              <a:spcBef>
                <a:spcPts val="0"/>
              </a:spcBef>
              <a:spcAft>
                <a:spcPts val="0"/>
              </a:spcAft>
              <a:buNone/>
            </a:pPr>
            <a:r>
              <a:rPr lang="en-US" sz="4499">
                <a:solidFill>
                  <a:srgbClr val="000000"/>
                </a:solidFill>
                <a:latin typeface="Roboto Condensed"/>
                <a:ea typeface="Roboto Condensed"/>
                <a:cs typeface="Roboto Condensed"/>
                <a:sym typeface="Roboto Condensed"/>
              </a:rPr>
              <a:t>So với thời điểm trước khi đọc các văn bản nghị luận này, em đã có thêm hiểu biết gì về nội dung hoặc nghệ thuật của bài thơ </a:t>
            </a:r>
            <a:r>
              <a:rPr lang="en-US" sz="4499" b="1">
                <a:solidFill>
                  <a:srgbClr val="000000"/>
                </a:solidFill>
                <a:latin typeface="Roboto Condensed"/>
                <a:ea typeface="Roboto Condensed"/>
                <a:cs typeface="Roboto Condensed"/>
                <a:sym typeface="Roboto Condensed"/>
              </a:rPr>
              <a:t>Nắng mới</a:t>
            </a:r>
            <a:r>
              <a:rPr lang="en-US" sz="4499">
                <a:solidFill>
                  <a:srgbClr val="000000"/>
                </a:solidFill>
                <a:latin typeface="Roboto Condensed"/>
                <a:ea typeface="Roboto Condensed"/>
                <a:cs typeface="Roboto Condensed"/>
                <a:sym typeface="Roboto Condensed"/>
              </a:rPr>
              <a:t>?</a:t>
            </a:r>
            <a:endParaRP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23"/>
        <p:cNvGrpSpPr/>
        <p:nvPr/>
      </p:nvGrpSpPr>
      <p:grpSpPr>
        <a:xfrm>
          <a:off x="0" y="0"/>
          <a:ext cx="0" cy="0"/>
          <a:chOff x="0" y="0"/>
          <a:chExt cx="0" cy="0"/>
        </a:xfrm>
      </p:grpSpPr>
      <p:sp>
        <p:nvSpPr>
          <p:cNvPr id="524" name="Google Shape;524;p24"/>
          <p:cNvSpPr/>
          <p:nvPr/>
        </p:nvSpPr>
        <p:spPr>
          <a:xfrm>
            <a:off x="5932436" y="3060590"/>
            <a:ext cx="12033632" cy="3562198"/>
          </a:xfrm>
          <a:prstGeom prst="rect">
            <a:avLst/>
          </a:prstGeom>
          <a:solidFill>
            <a:srgbClr val="F6CBA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24"/>
          <p:cNvSpPr/>
          <p:nvPr/>
        </p:nvSpPr>
        <p:spPr>
          <a:xfrm rot="1201821" flipH="1">
            <a:off x="1415790" y="223907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24"/>
          <p:cNvSpPr/>
          <p:nvPr/>
        </p:nvSpPr>
        <p:spPr>
          <a:xfrm rot="-1886121">
            <a:off x="586373" y="2218826"/>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24"/>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24"/>
          <p:cNvSpPr/>
          <p:nvPr/>
        </p:nvSpPr>
        <p:spPr>
          <a:xfrm>
            <a:off x="1348980" y="809739"/>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24"/>
          <p:cNvSpPr/>
          <p:nvPr/>
        </p:nvSpPr>
        <p:spPr>
          <a:xfrm>
            <a:off x="520628" y="4756611"/>
            <a:ext cx="5087958" cy="5530389"/>
          </a:xfrm>
          <a:custGeom>
            <a:avLst/>
            <a:gdLst/>
            <a:ahLst/>
            <a:cxnLst/>
            <a:rect l="l" t="t" r="r" b="b"/>
            <a:pathLst>
              <a:path w="5087958" h="5530389" extrusionOk="0">
                <a:moveTo>
                  <a:pt x="0" y="0"/>
                </a:moveTo>
                <a:lnTo>
                  <a:pt x="5087958" y="0"/>
                </a:lnTo>
                <a:lnTo>
                  <a:pt x="5087958" y="5530389"/>
                </a:lnTo>
                <a:lnTo>
                  <a:pt x="0" y="553038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24"/>
          <p:cNvSpPr txBox="1"/>
          <p:nvPr/>
        </p:nvSpPr>
        <p:spPr>
          <a:xfrm>
            <a:off x="3309181" y="1174160"/>
            <a:ext cx="11669638" cy="993118"/>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CÂU HỎI MỞ RỘNG - CÁ NHÂN</a:t>
            </a:r>
            <a:endParaRPr/>
          </a:p>
        </p:txBody>
      </p:sp>
      <p:sp>
        <p:nvSpPr>
          <p:cNvPr id="531" name="Google Shape;531;p24"/>
          <p:cNvSpPr txBox="1"/>
          <p:nvPr/>
        </p:nvSpPr>
        <p:spPr>
          <a:xfrm>
            <a:off x="6335172" y="3479625"/>
            <a:ext cx="11019378" cy="3198778"/>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599">
                <a:solidFill>
                  <a:srgbClr val="000000"/>
                </a:solidFill>
                <a:latin typeface="Roboto Condensed"/>
                <a:ea typeface="Roboto Condensed"/>
                <a:cs typeface="Roboto Condensed"/>
                <a:sym typeface="Roboto Condensed"/>
              </a:rPr>
              <a:t>Hãy nêu đoạn văn mà em thích nhất trong bài nghị luận văn học này và trình bày lí do </a:t>
            </a:r>
            <a:endParaRPr/>
          </a:p>
          <a:p>
            <a:pPr marL="0" marR="0" lvl="0" indent="0" algn="ctr" rtl="0">
              <a:lnSpc>
                <a:spcPct val="140008"/>
              </a:lnSpc>
              <a:spcBef>
                <a:spcPts val="0"/>
              </a:spcBef>
              <a:spcAft>
                <a:spcPts val="0"/>
              </a:spcAft>
              <a:buNone/>
            </a:pPr>
            <a:r>
              <a:rPr lang="en-US" sz="4599">
                <a:solidFill>
                  <a:srgbClr val="000000"/>
                </a:solidFill>
                <a:latin typeface="Roboto Condensed"/>
                <a:ea typeface="Roboto Condensed"/>
                <a:cs typeface="Roboto Condensed"/>
                <a:sym typeface="Roboto Condensed"/>
              </a:rPr>
              <a:t>em yêu thích?</a:t>
            </a:r>
            <a:endParaRPr/>
          </a:p>
          <a:p>
            <a:pPr marL="0" marR="0" lvl="0" indent="0" algn="just" rtl="0">
              <a:lnSpc>
                <a:spcPct val="136964"/>
              </a:lnSpc>
              <a:spcBef>
                <a:spcPts val="0"/>
              </a:spcBef>
              <a:spcAft>
                <a:spcPts val="0"/>
              </a:spcAft>
              <a:buNone/>
            </a:pPr>
            <a:endParaRPr sz="4599">
              <a:solidFill>
                <a:srgbClr val="000000"/>
              </a:solidFill>
              <a:latin typeface="Roboto Condensed"/>
              <a:ea typeface="Roboto Condensed"/>
              <a:cs typeface="Roboto Condensed"/>
              <a:sym typeface="Roboto Condensed"/>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35"/>
        <p:cNvGrpSpPr/>
        <p:nvPr/>
      </p:nvGrpSpPr>
      <p:grpSpPr>
        <a:xfrm>
          <a:off x="0" y="0"/>
          <a:ext cx="0" cy="0"/>
          <a:chOff x="0" y="0"/>
          <a:chExt cx="0" cy="0"/>
        </a:xfrm>
      </p:grpSpPr>
      <p:sp>
        <p:nvSpPr>
          <p:cNvPr id="536" name="Google Shape;536;p25"/>
          <p:cNvSpPr/>
          <p:nvPr/>
        </p:nvSpPr>
        <p:spPr>
          <a:xfrm rot="-3911245" flipH="1">
            <a:off x="14170863" y="-5568448"/>
            <a:ext cx="6448580" cy="8188673"/>
          </a:xfrm>
          <a:custGeom>
            <a:avLst/>
            <a:gdLst/>
            <a:ahLst/>
            <a:cxnLst/>
            <a:rect l="l" t="t" r="r" b="b"/>
            <a:pathLst>
              <a:path w="6448580" h="8188673" extrusionOk="0">
                <a:moveTo>
                  <a:pt x="6448580" y="0"/>
                </a:moveTo>
                <a:lnTo>
                  <a:pt x="0" y="0"/>
                </a:lnTo>
                <a:lnTo>
                  <a:pt x="0" y="8188673"/>
                </a:lnTo>
                <a:lnTo>
                  <a:pt x="6448580" y="8188673"/>
                </a:lnTo>
                <a:lnTo>
                  <a:pt x="644858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25"/>
          <p:cNvSpPr/>
          <p:nvPr/>
        </p:nvSpPr>
        <p:spPr>
          <a:xfrm rot="-1422170">
            <a:off x="-2195590" y="7201322"/>
            <a:ext cx="6448580" cy="8188673"/>
          </a:xfrm>
          <a:custGeom>
            <a:avLst/>
            <a:gdLst/>
            <a:ahLst/>
            <a:cxnLst/>
            <a:rect l="l" t="t" r="r" b="b"/>
            <a:pathLst>
              <a:path w="6448580" h="8188673" extrusionOk="0">
                <a:moveTo>
                  <a:pt x="0" y="0"/>
                </a:moveTo>
                <a:lnTo>
                  <a:pt x="6448580" y="0"/>
                </a:lnTo>
                <a:lnTo>
                  <a:pt x="6448580" y="8188673"/>
                </a:lnTo>
                <a:lnTo>
                  <a:pt x="0" y="818867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25"/>
          <p:cNvSpPr/>
          <p:nvPr/>
        </p:nvSpPr>
        <p:spPr>
          <a:xfrm>
            <a:off x="-28575" y="970456"/>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25"/>
          <p:cNvSpPr/>
          <p:nvPr/>
        </p:nvSpPr>
        <p:spPr>
          <a:xfrm rot="6286151">
            <a:off x="13251402" y="9481362"/>
            <a:ext cx="900085" cy="900085"/>
          </a:xfrm>
          <a:custGeom>
            <a:avLst/>
            <a:gdLst/>
            <a:ahLst/>
            <a:cxnLst/>
            <a:rect l="l" t="t" r="r" b="b"/>
            <a:pathLst>
              <a:path w="900085" h="900085" extrusionOk="0">
                <a:moveTo>
                  <a:pt x="0" y="0"/>
                </a:moveTo>
                <a:lnTo>
                  <a:pt x="900086" y="0"/>
                </a:lnTo>
                <a:lnTo>
                  <a:pt x="900086"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25"/>
          <p:cNvSpPr/>
          <p:nvPr/>
        </p:nvSpPr>
        <p:spPr>
          <a:xfrm>
            <a:off x="14967777" y="8727467"/>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25"/>
          <p:cNvSpPr/>
          <p:nvPr/>
        </p:nvSpPr>
        <p:spPr>
          <a:xfrm>
            <a:off x="1028700" y="636901"/>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42" name="Google Shape;542;p25"/>
          <p:cNvPicPr preferRelativeResize="0"/>
          <p:nvPr/>
        </p:nvPicPr>
        <p:blipFill rotWithShape="1">
          <a:blip r:embed="rId6">
            <a:alphaModFix/>
          </a:blip>
          <a:srcRect/>
          <a:stretch/>
        </p:blipFill>
        <p:spPr>
          <a:xfrm>
            <a:off x="13863116" y="-412127"/>
            <a:ext cx="3025570" cy="3010442"/>
          </a:xfrm>
          <a:prstGeom prst="rect">
            <a:avLst/>
          </a:prstGeom>
          <a:noFill/>
          <a:ln>
            <a:noFill/>
          </a:ln>
        </p:spPr>
      </p:pic>
      <p:pic>
        <p:nvPicPr>
          <p:cNvPr id="543" name="Google Shape;543;p25"/>
          <p:cNvPicPr preferRelativeResize="0"/>
          <p:nvPr/>
        </p:nvPicPr>
        <p:blipFill rotWithShape="1">
          <a:blip r:embed="rId6">
            <a:alphaModFix/>
          </a:blip>
          <a:srcRect/>
          <a:stretch/>
        </p:blipFill>
        <p:spPr>
          <a:xfrm>
            <a:off x="11652813" y="423564"/>
            <a:ext cx="1345787" cy="1339059"/>
          </a:xfrm>
          <a:prstGeom prst="rect">
            <a:avLst/>
          </a:prstGeom>
          <a:noFill/>
          <a:ln>
            <a:noFill/>
          </a:ln>
        </p:spPr>
      </p:pic>
      <p:grpSp>
        <p:nvGrpSpPr>
          <p:cNvPr id="544" name="Google Shape;544;p25"/>
          <p:cNvGrpSpPr/>
          <p:nvPr/>
        </p:nvGrpSpPr>
        <p:grpSpPr>
          <a:xfrm>
            <a:off x="900085" y="1608255"/>
            <a:ext cx="3437081" cy="6176544"/>
            <a:chOff x="0" y="-19050"/>
            <a:chExt cx="905239" cy="1626744"/>
          </a:xfrm>
        </p:grpSpPr>
        <p:sp>
          <p:nvSpPr>
            <p:cNvPr id="545" name="Google Shape;545;p25"/>
            <p:cNvSpPr/>
            <p:nvPr/>
          </p:nvSpPr>
          <p:spPr>
            <a:xfrm>
              <a:off x="0" y="0"/>
              <a:ext cx="905239" cy="1607694"/>
            </a:xfrm>
            <a:custGeom>
              <a:avLst/>
              <a:gdLst/>
              <a:ahLst/>
              <a:cxnLst/>
              <a:rect l="l" t="t" r="r" b="b"/>
              <a:pathLst>
                <a:path w="905239" h="1607694" extrusionOk="0">
                  <a:moveTo>
                    <a:pt x="114876" y="0"/>
                  </a:moveTo>
                  <a:lnTo>
                    <a:pt x="790363" y="0"/>
                  </a:lnTo>
                  <a:cubicBezTo>
                    <a:pt x="820830" y="0"/>
                    <a:pt x="850049" y="12103"/>
                    <a:pt x="871593" y="33646"/>
                  </a:cubicBezTo>
                  <a:cubicBezTo>
                    <a:pt x="893136" y="55190"/>
                    <a:pt x="905239" y="84409"/>
                    <a:pt x="905239" y="114876"/>
                  </a:cubicBezTo>
                  <a:lnTo>
                    <a:pt x="905239" y="1492818"/>
                  </a:lnTo>
                  <a:cubicBezTo>
                    <a:pt x="905239" y="1523285"/>
                    <a:pt x="893136" y="1552504"/>
                    <a:pt x="871593" y="1574048"/>
                  </a:cubicBezTo>
                  <a:cubicBezTo>
                    <a:pt x="850049" y="1595591"/>
                    <a:pt x="820830" y="1607694"/>
                    <a:pt x="790363" y="1607694"/>
                  </a:cubicBezTo>
                  <a:lnTo>
                    <a:pt x="114876" y="1607694"/>
                  </a:lnTo>
                  <a:cubicBezTo>
                    <a:pt x="84409" y="1607694"/>
                    <a:pt x="55190" y="1595591"/>
                    <a:pt x="33646" y="1574048"/>
                  </a:cubicBezTo>
                  <a:cubicBezTo>
                    <a:pt x="12103" y="1552504"/>
                    <a:pt x="0" y="1523285"/>
                    <a:pt x="0" y="1492818"/>
                  </a:cubicBezTo>
                  <a:lnTo>
                    <a:pt x="0" y="114876"/>
                  </a:lnTo>
                  <a:cubicBezTo>
                    <a:pt x="0" y="84409"/>
                    <a:pt x="12103" y="55190"/>
                    <a:pt x="33646" y="33646"/>
                  </a:cubicBezTo>
                  <a:cubicBezTo>
                    <a:pt x="55190" y="12103"/>
                    <a:pt x="84409" y="0"/>
                    <a:pt x="114876" y="0"/>
                  </a:cubicBezTo>
                  <a:close/>
                </a:path>
              </a:pathLst>
            </a:custGeom>
            <a:solidFill>
              <a:srgbClr val="FFCB6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25"/>
            <p:cNvSpPr txBox="1"/>
            <p:nvPr/>
          </p:nvSpPr>
          <p:spPr>
            <a:xfrm>
              <a:off x="0" y="-19050"/>
              <a:ext cx="905239" cy="1626744"/>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547" name="Google Shape;547;p25"/>
          <p:cNvSpPr/>
          <p:nvPr/>
        </p:nvSpPr>
        <p:spPr>
          <a:xfrm rot="-600974">
            <a:off x="13151544" y="7784799"/>
            <a:ext cx="3020130" cy="2921289"/>
          </a:xfrm>
          <a:custGeom>
            <a:avLst/>
            <a:gdLst/>
            <a:ahLst/>
            <a:cxnLst/>
            <a:rect l="l" t="t" r="r" b="b"/>
            <a:pathLst>
              <a:path w="3020130" h="2921289" extrusionOk="0">
                <a:moveTo>
                  <a:pt x="0" y="0"/>
                </a:moveTo>
                <a:lnTo>
                  <a:pt x="3020130" y="0"/>
                </a:lnTo>
                <a:lnTo>
                  <a:pt x="3020130" y="2921289"/>
                </a:lnTo>
                <a:lnTo>
                  <a:pt x="0" y="292128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25"/>
          <p:cNvSpPr/>
          <p:nvPr/>
        </p:nvSpPr>
        <p:spPr>
          <a:xfrm rot="698798">
            <a:off x="14990965" y="6955824"/>
            <a:ext cx="3770973" cy="3647560"/>
          </a:xfrm>
          <a:custGeom>
            <a:avLst/>
            <a:gdLst/>
            <a:ahLst/>
            <a:cxnLst/>
            <a:rect l="l" t="t" r="r" b="b"/>
            <a:pathLst>
              <a:path w="3770973" h="3647560" extrusionOk="0">
                <a:moveTo>
                  <a:pt x="0" y="0"/>
                </a:moveTo>
                <a:lnTo>
                  <a:pt x="3770973" y="0"/>
                </a:lnTo>
                <a:lnTo>
                  <a:pt x="3770973" y="3647560"/>
                </a:lnTo>
                <a:lnTo>
                  <a:pt x="0" y="364756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25"/>
          <p:cNvSpPr/>
          <p:nvPr/>
        </p:nvSpPr>
        <p:spPr>
          <a:xfrm>
            <a:off x="4794366" y="2752311"/>
            <a:ext cx="12464934" cy="2508568"/>
          </a:xfrm>
          <a:custGeom>
            <a:avLst/>
            <a:gdLst/>
            <a:ahLst/>
            <a:cxnLst/>
            <a:rect l="l" t="t" r="r" b="b"/>
            <a:pathLst>
              <a:path w="12464934" h="2508568" extrusionOk="0">
                <a:moveTo>
                  <a:pt x="0" y="0"/>
                </a:moveTo>
                <a:lnTo>
                  <a:pt x="12464934" y="0"/>
                </a:lnTo>
                <a:lnTo>
                  <a:pt x="12464934" y="2508568"/>
                </a:lnTo>
                <a:lnTo>
                  <a:pt x="0" y="250856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25"/>
          <p:cNvSpPr txBox="1"/>
          <p:nvPr/>
        </p:nvSpPr>
        <p:spPr>
          <a:xfrm>
            <a:off x="871510" y="1846110"/>
            <a:ext cx="3524217" cy="508612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130">
                <a:solidFill>
                  <a:srgbClr val="FFFFFF"/>
                </a:solidFill>
                <a:latin typeface="Arial"/>
                <a:ea typeface="Arial"/>
                <a:cs typeface="Arial"/>
                <a:sym typeface="Arial"/>
              </a:rPr>
              <a:t>NGÔI</a:t>
            </a:r>
            <a:endParaRPr/>
          </a:p>
          <a:p>
            <a:pPr marL="0" marR="0" lvl="0" indent="0" algn="ctr" rtl="0">
              <a:lnSpc>
                <a:spcPct val="140000"/>
              </a:lnSpc>
              <a:spcBef>
                <a:spcPts val="0"/>
              </a:spcBef>
              <a:spcAft>
                <a:spcPts val="0"/>
              </a:spcAft>
              <a:buNone/>
            </a:pPr>
            <a:r>
              <a:rPr lang="en-US" sz="7130">
                <a:solidFill>
                  <a:srgbClr val="FFFFFF"/>
                </a:solidFill>
                <a:latin typeface="Arial"/>
                <a:ea typeface="Arial"/>
                <a:cs typeface="Arial"/>
                <a:sym typeface="Arial"/>
              </a:rPr>
              <a:t> SAO</a:t>
            </a:r>
            <a:endParaRPr/>
          </a:p>
          <a:p>
            <a:pPr marL="0" marR="0" lvl="0" indent="0" algn="ctr" rtl="0">
              <a:lnSpc>
                <a:spcPct val="140000"/>
              </a:lnSpc>
              <a:spcBef>
                <a:spcPts val="0"/>
              </a:spcBef>
              <a:spcAft>
                <a:spcPts val="0"/>
              </a:spcAft>
              <a:buNone/>
            </a:pPr>
            <a:r>
              <a:rPr lang="en-US" sz="7130">
                <a:solidFill>
                  <a:srgbClr val="FFFFFF"/>
                </a:solidFill>
                <a:latin typeface="Arial"/>
                <a:ea typeface="Arial"/>
                <a:cs typeface="Arial"/>
                <a:sym typeface="Arial"/>
              </a:rPr>
              <a:t> HY</a:t>
            </a:r>
            <a:endParaRPr/>
          </a:p>
          <a:p>
            <a:pPr marL="0" marR="0" lvl="0" indent="0" algn="ctr" rtl="0">
              <a:lnSpc>
                <a:spcPct val="140000"/>
              </a:lnSpc>
              <a:spcBef>
                <a:spcPts val="0"/>
              </a:spcBef>
              <a:spcAft>
                <a:spcPts val="0"/>
              </a:spcAft>
              <a:buNone/>
            </a:pPr>
            <a:r>
              <a:rPr lang="en-US" sz="7130">
                <a:solidFill>
                  <a:srgbClr val="FFFFFF"/>
                </a:solidFill>
                <a:latin typeface="Arial"/>
                <a:ea typeface="Arial"/>
                <a:cs typeface="Arial"/>
                <a:sym typeface="Arial"/>
              </a:rPr>
              <a:t> VỌNG</a:t>
            </a:r>
            <a:endParaRPr/>
          </a:p>
        </p:txBody>
      </p:sp>
      <p:sp>
        <p:nvSpPr>
          <p:cNvPr id="551" name="Google Shape;551;p25"/>
          <p:cNvSpPr txBox="1"/>
          <p:nvPr/>
        </p:nvSpPr>
        <p:spPr>
          <a:xfrm>
            <a:off x="6687442" y="3003973"/>
            <a:ext cx="8031317" cy="1562057"/>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499">
                <a:solidFill>
                  <a:srgbClr val="000000"/>
                </a:solidFill>
                <a:latin typeface="Roboto Condensed"/>
                <a:ea typeface="Roboto Condensed"/>
                <a:cs typeface="Roboto Condensed"/>
                <a:sym typeface="Roboto Condensed"/>
              </a:rPr>
              <a:t>Nêu ít nhất 2 bài học/ thông điệp được gợi ra từ văn bản.</a:t>
            </a:r>
            <a:endParaRPr/>
          </a:p>
        </p:txBody>
      </p:sp>
      <p:sp>
        <p:nvSpPr>
          <p:cNvPr id="552" name="Google Shape;552;p25"/>
          <p:cNvSpPr txBox="1"/>
          <p:nvPr/>
        </p:nvSpPr>
        <p:spPr>
          <a:xfrm>
            <a:off x="5120227" y="5450489"/>
            <a:ext cx="11756225" cy="1562057"/>
          </a:xfrm>
          <a:prstGeom prst="rect">
            <a:avLst/>
          </a:prstGeom>
          <a:noFill/>
          <a:ln>
            <a:noFill/>
          </a:ln>
        </p:spPr>
        <p:txBody>
          <a:bodyPr spcFirstLastPara="1" wrap="square" lIns="0" tIns="0" rIns="0" bIns="0" anchor="t" anchorCtr="0">
            <a:spAutoFit/>
          </a:bodyPr>
          <a:lstStyle/>
          <a:p>
            <a:pPr marL="971544" marR="0" lvl="1" indent="-485772" algn="l" rtl="0">
              <a:lnSpc>
                <a:spcPct val="140008"/>
              </a:lnSpc>
              <a:spcBef>
                <a:spcPts val="0"/>
              </a:spcBef>
              <a:spcAft>
                <a:spcPts val="0"/>
              </a:spcAft>
              <a:buClr>
                <a:srgbClr val="000000"/>
              </a:buClr>
              <a:buSzPts val="4499"/>
              <a:buFont typeface="Arial"/>
              <a:buChar char="•"/>
            </a:pPr>
            <a:r>
              <a:rPr lang="en-US" sz="4499" b="0" i="0" u="none" strike="noStrike" cap="none">
                <a:solidFill>
                  <a:srgbClr val="000000"/>
                </a:solidFill>
                <a:latin typeface="Roboto Condensed"/>
                <a:ea typeface="Roboto Condensed"/>
                <a:cs typeface="Roboto Condensed"/>
                <a:sym typeface="Roboto Condensed"/>
              </a:rPr>
              <a:t>Được nhân đôi số điểm </a:t>
            </a:r>
            <a:endParaRPr/>
          </a:p>
          <a:p>
            <a:pPr marL="971544" marR="0" lvl="1" indent="-485772" algn="l" rtl="0">
              <a:lnSpc>
                <a:spcPct val="140008"/>
              </a:lnSpc>
              <a:spcBef>
                <a:spcPts val="0"/>
              </a:spcBef>
              <a:spcAft>
                <a:spcPts val="0"/>
              </a:spcAft>
              <a:buClr>
                <a:srgbClr val="000000"/>
              </a:buClr>
              <a:buSzPts val="4499"/>
              <a:buFont typeface="Arial"/>
              <a:buChar char="•"/>
            </a:pPr>
            <a:r>
              <a:rPr lang="en-US" sz="4499" b="0" i="0" u="none" strike="noStrike" cap="none">
                <a:solidFill>
                  <a:srgbClr val="000000"/>
                </a:solidFill>
                <a:latin typeface="Roboto Condensed"/>
                <a:ea typeface="Roboto Condensed"/>
                <a:cs typeface="Roboto Condensed"/>
                <a:sym typeface="Roboto Condensed"/>
              </a:rPr>
              <a:t>Dành cho nhóm có tín hiệu trả lời nhanh nhất</a:t>
            </a:r>
            <a:endParaRPr/>
          </a:p>
        </p:txBody>
      </p:sp>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56"/>
        <p:cNvGrpSpPr/>
        <p:nvPr/>
      </p:nvGrpSpPr>
      <p:grpSpPr>
        <a:xfrm>
          <a:off x="0" y="0"/>
          <a:ext cx="0" cy="0"/>
          <a:chOff x="0" y="0"/>
          <a:chExt cx="0" cy="0"/>
        </a:xfrm>
      </p:grpSpPr>
      <p:sp>
        <p:nvSpPr>
          <p:cNvPr id="557" name="Google Shape;557;p26"/>
          <p:cNvSpPr/>
          <p:nvPr/>
        </p:nvSpPr>
        <p:spPr>
          <a:xfrm rot="-3911245" flipH="1">
            <a:off x="12974830" y="-3595671"/>
            <a:ext cx="6448580" cy="8188673"/>
          </a:xfrm>
          <a:custGeom>
            <a:avLst/>
            <a:gdLst/>
            <a:ahLst/>
            <a:cxnLst/>
            <a:rect l="l" t="t" r="r" b="b"/>
            <a:pathLst>
              <a:path w="6448580" h="8188673" extrusionOk="0">
                <a:moveTo>
                  <a:pt x="6448580" y="0"/>
                </a:moveTo>
                <a:lnTo>
                  <a:pt x="0" y="0"/>
                </a:lnTo>
                <a:lnTo>
                  <a:pt x="0" y="8188673"/>
                </a:lnTo>
                <a:lnTo>
                  <a:pt x="6448580" y="8188673"/>
                </a:lnTo>
                <a:lnTo>
                  <a:pt x="644858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26"/>
          <p:cNvSpPr/>
          <p:nvPr/>
        </p:nvSpPr>
        <p:spPr>
          <a:xfrm rot="-1422170">
            <a:off x="-2377117" y="4996975"/>
            <a:ext cx="6448580" cy="8188673"/>
          </a:xfrm>
          <a:custGeom>
            <a:avLst/>
            <a:gdLst/>
            <a:ahLst/>
            <a:cxnLst/>
            <a:rect l="l" t="t" r="r" b="b"/>
            <a:pathLst>
              <a:path w="6448580" h="8188673" extrusionOk="0">
                <a:moveTo>
                  <a:pt x="0" y="0"/>
                </a:moveTo>
                <a:lnTo>
                  <a:pt x="6448580" y="0"/>
                </a:lnTo>
                <a:lnTo>
                  <a:pt x="6448580" y="8188673"/>
                </a:lnTo>
                <a:lnTo>
                  <a:pt x="0" y="818867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26"/>
          <p:cNvSpPr/>
          <p:nvPr/>
        </p:nvSpPr>
        <p:spPr>
          <a:xfrm>
            <a:off x="0" y="10287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26"/>
          <p:cNvSpPr/>
          <p:nvPr/>
        </p:nvSpPr>
        <p:spPr>
          <a:xfrm rot="6286151">
            <a:off x="14726678" y="9287056"/>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26"/>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26"/>
          <p:cNvSpPr/>
          <p:nvPr/>
        </p:nvSpPr>
        <p:spPr>
          <a:xfrm>
            <a:off x="1348980" y="1145188"/>
            <a:ext cx="816247" cy="783598"/>
          </a:xfrm>
          <a:custGeom>
            <a:avLst/>
            <a:gdLst/>
            <a:ahLst/>
            <a:cxnLst/>
            <a:rect l="l" t="t" r="r" b="b"/>
            <a:pathLst>
              <a:path w="816247" h="783598" extrusionOk="0">
                <a:moveTo>
                  <a:pt x="0" y="0"/>
                </a:moveTo>
                <a:lnTo>
                  <a:pt x="816248" y="0"/>
                </a:lnTo>
                <a:lnTo>
                  <a:pt x="816248"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26"/>
          <p:cNvSpPr/>
          <p:nvPr/>
        </p:nvSpPr>
        <p:spPr>
          <a:xfrm>
            <a:off x="847173" y="2219673"/>
            <a:ext cx="15351947" cy="6313488"/>
          </a:xfrm>
          <a:custGeom>
            <a:avLst/>
            <a:gdLst/>
            <a:ahLst/>
            <a:cxnLst/>
            <a:rect l="l" t="t" r="r" b="b"/>
            <a:pathLst>
              <a:path w="15351947" h="6313488" extrusionOk="0">
                <a:moveTo>
                  <a:pt x="0" y="0"/>
                </a:moveTo>
                <a:lnTo>
                  <a:pt x="15351947" y="0"/>
                </a:lnTo>
                <a:lnTo>
                  <a:pt x="15351947" y="6313488"/>
                </a:lnTo>
                <a:lnTo>
                  <a:pt x="0" y="631348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26"/>
          <p:cNvSpPr/>
          <p:nvPr/>
        </p:nvSpPr>
        <p:spPr>
          <a:xfrm>
            <a:off x="2555644" y="2537626"/>
            <a:ext cx="1129990" cy="1083378"/>
          </a:xfrm>
          <a:custGeom>
            <a:avLst/>
            <a:gdLst/>
            <a:ahLst/>
            <a:cxnLst/>
            <a:rect l="l" t="t" r="r" b="b"/>
            <a:pathLst>
              <a:path w="1129990" h="1083378" extrusionOk="0">
                <a:moveTo>
                  <a:pt x="0" y="0"/>
                </a:moveTo>
                <a:lnTo>
                  <a:pt x="1129990" y="0"/>
                </a:lnTo>
                <a:lnTo>
                  <a:pt x="1129990" y="1083378"/>
                </a:lnTo>
                <a:lnTo>
                  <a:pt x="0" y="108337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26"/>
          <p:cNvSpPr/>
          <p:nvPr/>
        </p:nvSpPr>
        <p:spPr>
          <a:xfrm>
            <a:off x="7955219" y="2537626"/>
            <a:ext cx="1135855" cy="1089001"/>
          </a:xfrm>
          <a:custGeom>
            <a:avLst/>
            <a:gdLst/>
            <a:ahLst/>
            <a:cxnLst/>
            <a:rect l="l" t="t" r="r" b="b"/>
            <a:pathLst>
              <a:path w="1135855" h="1089001" extrusionOk="0">
                <a:moveTo>
                  <a:pt x="0" y="0"/>
                </a:moveTo>
                <a:lnTo>
                  <a:pt x="1135855" y="0"/>
                </a:lnTo>
                <a:lnTo>
                  <a:pt x="1135855" y="1089000"/>
                </a:lnTo>
                <a:lnTo>
                  <a:pt x="0" y="10890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26"/>
          <p:cNvSpPr/>
          <p:nvPr/>
        </p:nvSpPr>
        <p:spPr>
          <a:xfrm>
            <a:off x="13358274" y="2455082"/>
            <a:ext cx="1139696" cy="1092683"/>
          </a:xfrm>
          <a:custGeom>
            <a:avLst/>
            <a:gdLst/>
            <a:ahLst/>
            <a:cxnLst/>
            <a:rect l="l" t="t" r="r" b="b"/>
            <a:pathLst>
              <a:path w="1139696" h="1092683" extrusionOk="0">
                <a:moveTo>
                  <a:pt x="0" y="0"/>
                </a:moveTo>
                <a:lnTo>
                  <a:pt x="1139696" y="0"/>
                </a:lnTo>
                <a:lnTo>
                  <a:pt x="1139696" y="1092684"/>
                </a:lnTo>
                <a:lnTo>
                  <a:pt x="0" y="1092684"/>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26"/>
          <p:cNvSpPr txBox="1"/>
          <p:nvPr/>
        </p:nvSpPr>
        <p:spPr>
          <a:xfrm>
            <a:off x="3391962" y="632000"/>
            <a:ext cx="10948669" cy="879022"/>
          </a:xfrm>
          <a:prstGeom prst="rect">
            <a:avLst/>
          </a:prstGeom>
          <a:noFill/>
          <a:ln>
            <a:noFill/>
          </a:ln>
        </p:spPr>
        <p:txBody>
          <a:bodyPr spcFirstLastPara="1" wrap="square" lIns="0" tIns="0" rIns="0" bIns="0" anchor="t" anchorCtr="0">
            <a:spAutoFit/>
          </a:bodyPr>
          <a:lstStyle/>
          <a:p>
            <a:pPr marL="0" marR="0" lvl="0" indent="0" algn="ctr" rtl="0">
              <a:lnSpc>
                <a:spcPct val="139996"/>
              </a:lnSpc>
              <a:spcBef>
                <a:spcPts val="0"/>
              </a:spcBef>
              <a:spcAft>
                <a:spcPts val="0"/>
              </a:spcAft>
              <a:buNone/>
            </a:pPr>
            <a:r>
              <a:rPr lang="en-US" sz="5138">
                <a:solidFill>
                  <a:srgbClr val="724919"/>
                </a:solidFill>
                <a:latin typeface="Arial"/>
                <a:ea typeface="Arial"/>
                <a:cs typeface="Arial"/>
                <a:sym typeface="Arial"/>
              </a:rPr>
              <a:t>3.3. Bài học, thông điệp</a:t>
            </a:r>
            <a:endParaRPr/>
          </a:p>
        </p:txBody>
      </p:sp>
      <p:sp>
        <p:nvSpPr>
          <p:cNvPr id="568" name="Google Shape;568;p26"/>
          <p:cNvSpPr txBox="1"/>
          <p:nvPr/>
        </p:nvSpPr>
        <p:spPr>
          <a:xfrm>
            <a:off x="1585990" y="5057775"/>
            <a:ext cx="3499483" cy="123485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00">
                <a:solidFill>
                  <a:srgbClr val="000000"/>
                </a:solidFill>
                <a:latin typeface="Roboto Condensed"/>
                <a:ea typeface="Roboto Condensed"/>
                <a:cs typeface="Roboto Condensed"/>
                <a:sym typeface="Roboto Condensed"/>
              </a:rPr>
              <a:t>Trân trọng vẻ đẹp quê hương</a:t>
            </a:r>
            <a:endParaRPr/>
          </a:p>
        </p:txBody>
      </p:sp>
      <p:sp>
        <p:nvSpPr>
          <p:cNvPr id="569" name="Google Shape;569;p26"/>
          <p:cNvSpPr txBox="1"/>
          <p:nvPr/>
        </p:nvSpPr>
        <p:spPr>
          <a:xfrm>
            <a:off x="6638048" y="5067300"/>
            <a:ext cx="3770196" cy="253710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600">
                <a:solidFill>
                  <a:srgbClr val="000000"/>
                </a:solidFill>
                <a:latin typeface="Roboto Condensed"/>
                <a:ea typeface="Roboto Condensed"/>
                <a:cs typeface="Roboto Condensed"/>
                <a:sym typeface="Roboto Condensed"/>
              </a:rPr>
              <a:t>Trân trọng tình cảm gia đình, đặc biệt là người mẹ thân yêu</a:t>
            </a:r>
            <a:endParaRPr/>
          </a:p>
          <a:p>
            <a:pPr marL="0" marR="0" lvl="0" indent="0" algn="ctr" rtl="0">
              <a:lnSpc>
                <a:spcPct val="140000"/>
              </a:lnSpc>
              <a:spcBef>
                <a:spcPts val="0"/>
              </a:spcBef>
              <a:spcAft>
                <a:spcPts val="0"/>
              </a:spcAft>
              <a:buNone/>
            </a:pPr>
            <a:endParaRPr sz="3600">
              <a:solidFill>
                <a:srgbClr val="000000"/>
              </a:solidFill>
              <a:latin typeface="Roboto Condensed"/>
              <a:ea typeface="Roboto Condensed"/>
              <a:cs typeface="Roboto Condensed"/>
              <a:sym typeface="Roboto Condensed"/>
            </a:endParaRPr>
          </a:p>
        </p:txBody>
      </p:sp>
      <p:sp>
        <p:nvSpPr>
          <p:cNvPr id="570" name="Google Shape;570;p26"/>
          <p:cNvSpPr txBox="1"/>
          <p:nvPr/>
        </p:nvSpPr>
        <p:spPr>
          <a:xfrm>
            <a:off x="11956426" y="4406101"/>
            <a:ext cx="3770196" cy="432992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00">
                <a:solidFill>
                  <a:srgbClr val="000000"/>
                </a:solidFill>
                <a:latin typeface="Roboto Condensed"/>
                <a:ea typeface="Roboto Condensed"/>
                <a:cs typeface="Roboto Condensed"/>
                <a:sym typeface="Roboto Condensed"/>
              </a:rPr>
              <a:t>Khai thác và khám phá văn bản một cách trọn vẹn để thấu hiểu, đồng cảm với tâm sự, tiếng lòng của người nghệ sĩ.</a:t>
            </a:r>
            <a:endParaRPr/>
          </a:p>
          <a:p>
            <a:pPr marL="0" marR="0" lvl="0" indent="0" algn="ctr" rtl="0">
              <a:lnSpc>
                <a:spcPct val="140000"/>
              </a:lnSpc>
              <a:spcBef>
                <a:spcPts val="0"/>
              </a:spcBef>
              <a:spcAft>
                <a:spcPts val="0"/>
              </a:spcAft>
              <a:buNone/>
            </a:pPr>
            <a:endParaRPr sz="3500">
              <a:solidFill>
                <a:srgbClr val="000000"/>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
                                        </p:tgtEl>
                                        <p:attrNameLst>
                                          <p:attrName>style.visibility</p:attrName>
                                        </p:attrNameLst>
                                      </p:cBhvr>
                                      <p:to>
                                        <p:strVal val="visible"/>
                                      </p:to>
                                    </p:set>
                                    <p:animEffect transition="in" filter="fade">
                                      <p:cBhvr>
                                        <p:cTn id="7" dur="500"/>
                                        <p:tgtEl>
                                          <p:spTgt spid="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8"/>
                                        </p:tgtEl>
                                        <p:attrNameLst>
                                          <p:attrName>style.visibility</p:attrName>
                                        </p:attrNameLst>
                                      </p:cBhvr>
                                      <p:to>
                                        <p:strVal val="visible"/>
                                      </p:to>
                                    </p:set>
                                    <p:animEffect transition="in" filter="fade">
                                      <p:cBhvr>
                                        <p:cTn id="12" dur="500"/>
                                        <p:tgtEl>
                                          <p:spTgt spid="5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9"/>
                                        </p:tgtEl>
                                        <p:attrNameLst>
                                          <p:attrName>style.visibility</p:attrName>
                                        </p:attrNameLst>
                                      </p:cBhvr>
                                      <p:to>
                                        <p:strVal val="visible"/>
                                      </p:to>
                                    </p:set>
                                    <p:animEffect transition="in" filter="fade">
                                      <p:cBhvr>
                                        <p:cTn id="17" dur="500"/>
                                        <p:tgtEl>
                                          <p:spTgt spid="5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
                                        </p:tgtEl>
                                        <p:attrNameLst>
                                          <p:attrName>style.visibility</p:attrName>
                                        </p:attrNameLst>
                                      </p:cBhvr>
                                      <p:to>
                                        <p:strVal val="visible"/>
                                      </p:to>
                                    </p:set>
                                    <p:animEffect transition="in" filter="fade">
                                      <p:cBhvr>
                                        <p:cTn id="22" dur="5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74"/>
        <p:cNvGrpSpPr/>
        <p:nvPr/>
      </p:nvGrpSpPr>
      <p:grpSpPr>
        <a:xfrm>
          <a:off x="0" y="0"/>
          <a:ext cx="0" cy="0"/>
          <a:chOff x="0" y="0"/>
          <a:chExt cx="0" cy="0"/>
        </a:xfrm>
      </p:grpSpPr>
      <p:sp>
        <p:nvSpPr>
          <p:cNvPr id="575" name="Google Shape;575;p27"/>
          <p:cNvSpPr/>
          <p:nvPr/>
        </p:nvSpPr>
        <p:spPr>
          <a:xfrm>
            <a:off x="14636605" y="7311061"/>
            <a:ext cx="5038679" cy="3835694"/>
          </a:xfrm>
          <a:custGeom>
            <a:avLst/>
            <a:gdLst/>
            <a:ahLst/>
            <a:cxnLst/>
            <a:rect l="l" t="t" r="r" b="b"/>
            <a:pathLst>
              <a:path w="5038679" h="3835694" extrusionOk="0">
                <a:moveTo>
                  <a:pt x="0" y="0"/>
                </a:moveTo>
                <a:lnTo>
                  <a:pt x="5038679" y="0"/>
                </a:lnTo>
                <a:lnTo>
                  <a:pt x="5038679" y="3835694"/>
                </a:lnTo>
                <a:lnTo>
                  <a:pt x="0" y="383569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27"/>
          <p:cNvSpPr/>
          <p:nvPr/>
        </p:nvSpPr>
        <p:spPr>
          <a:xfrm>
            <a:off x="-2848629" y="-2706255"/>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7" name="Google Shape;577;p27"/>
          <p:cNvGrpSpPr/>
          <p:nvPr/>
        </p:nvGrpSpPr>
        <p:grpSpPr>
          <a:xfrm>
            <a:off x="0" y="6990440"/>
            <a:ext cx="3086100" cy="3086100"/>
            <a:chOff x="0" y="0"/>
            <a:chExt cx="812800" cy="812800"/>
          </a:xfrm>
        </p:grpSpPr>
        <p:sp>
          <p:nvSpPr>
            <p:cNvPr id="578" name="Google Shape;578;p27"/>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ABCA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p27"/>
            <p:cNvSpPr txBox="1"/>
            <p:nvPr/>
          </p:nvSpPr>
          <p:spPr>
            <a:xfrm>
              <a:off x="127000" y="107950"/>
              <a:ext cx="558800" cy="5778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580" name="Google Shape;580;p27"/>
          <p:cNvSpPr/>
          <p:nvPr/>
        </p:nvSpPr>
        <p:spPr>
          <a:xfrm>
            <a:off x="1671394" y="8533490"/>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27"/>
          <p:cNvSpPr/>
          <p:nvPr/>
        </p:nvSpPr>
        <p:spPr>
          <a:xfrm>
            <a:off x="17259300" y="1028700"/>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27"/>
          <p:cNvSpPr/>
          <p:nvPr/>
        </p:nvSpPr>
        <p:spPr>
          <a:xfrm>
            <a:off x="9818347" y="8201543"/>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3" name="Google Shape;583;p27"/>
          <p:cNvSpPr/>
          <p:nvPr/>
        </p:nvSpPr>
        <p:spPr>
          <a:xfrm>
            <a:off x="16812553" y="603992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27"/>
          <p:cNvSpPr/>
          <p:nvPr/>
        </p:nvSpPr>
        <p:spPr>
          <a:xfrm>
            <a:off x="2401882" y="527840"/>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27"/>
          <p:cNvSpPr txBox="1"/>
          <p:nvPr/>
        </p:nvSpPr>
        <p:spPr>
          <a:xfrm>
            <a:off x="3978693" y="650643"/>
            <a:ext cx="9905495"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9B6543"/>
                </a:solidFill>
                <a:latin typeface="Fraunces"/>
                <a:ea typeface="Fraunces"/>
                <a:cs typeface="Fraunces"/>
                <a:sym typeface="Fraunces"/>
              </a:rPr>
              <a:t>4. LUYỆN TẬP</a:t>
            </a:r>
            <a:endParaRPr/>
          </a:p>
        </p:txBody>
      </p:sp>
      <p:sp>
        <p:nvSpPr>
          <p:cNvPr id="586" name="Google Shape;586;p27"/>
          <p:cNvSpPr txBox="1"/>
          <p:nvPr/>
        </p:nvSpPr>
        <p:spPr>
          <a:xfrm>
            <a:off x="1237911" y="1717048"/>
            <a:ext cx="15798015" cy="2529614"/>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700" b="1">
                <a:solidFill>
                  <a:srgbClr val="351304"/>
                </a:solidFill>
                <a:latin typeface="Roboto Condensed"/>
                <a:ea typeface="Roboto Condensed"/>
                <a:cs typeface="Roboto Condensed"/>
                <a:sym typeface="Roboto Condensed"/>
              </a:rPr>
              <a:t>Nhiệm vụ 1: </a:t>
            </a:r>
            <a:endParaRPr/>
          </a:p>
          <a:p>
            <a:pPr marL="798831" marR="0" lvl="1" indent="-399415" algn="ctr" rtl="0">
              <a:lnSpc>
                <a:spcPct val="137000"/>
              </a:lnSpc>
              <a:spcBef>
                <a:spcPts val="0"/>
              </a:spcBef>
              <a:spcAft>
                <a:spcPts val="0"/>
              </a:spcAft>
              <a:buClr>
                <a:srgbClr val="351304"/>
              </a:buClr>
              <a:buSzPts val="3700"/>
              <a:buFont typeface="Arial"/>
              <a:buChar char="•"/>
            </a:pPr>
            <a:r>
              <a:rPr lang="en-US" sz="3700" b="0" i="0" u="none" strike="noStrike" cap="none">
                <a:solidFill>
                  <a:srgbClr val="351304"/>
                </a:solidFill>
                <a:latin typeface="Roboto Condensed"/>
                <a:ea typeface="Roboto Condensed"/>
                <a:cs typeface="Roboto Condensed"/>
                <a:sym typeface="Roboto Condensed"/>
              </a:rPr>
              <a:t>Khái quát đặc điểm thể loại qua văn bản </a:t>
            </a:r>
            <a:r>
              <a:rPr lang="en-US" sz="3700" b="1" i="0" u="none" strike="noStrike" cap="none">
                <a:solidFill>
                  <a:srgbClr val="351304"/>
                </a:solidFill>
                <a:latin typeface="Roboto Condensed"/>
                <a:ea typeface="Roboto Condensed"/>
                <a:cs typeface="Roboto Condensed"/>
                <a:sym typeface="Roboto Condensed"/>
              </a:rPr>
              <a:t>Nắng mới, áo đỏ và nét cười đen nhánh</a:t>
            </a:r>
            <a:endParaRPr/>
          </a:p>
          <a:p>
            <a:pPr marL="798831" marR="0" lvl="1" indent="-399415" algn="l" rtl="0">
              <a:lnSpc>
                <a:spcPct val="137000"/>
              </a:lnSpc>
              <a:spcBef>
                <a:spcPts val="0"/>
              </a:spcBef>
              <a:spcAft>
                <a:spcPts val="0"/>
              </a:spcAft>
              <a:buClr>
                <a:srgbClr val="351304"/>
              </a:buClr>
              <a:buSzPts val="3700"/>
              <a:buFont typeface="Arial"/>
              <a:buChar char="•"/>
            </a:pPr>
            <a:r>
              <a:rPr lang="en-US" sz="3700" b="0" i="0" u="none" strike="noStrike" cap="none">
                <a:solidFill>
                  <a:srgbClr val="351304"/>
                </a:solidFill>
                <a:latin typeface="Roboto Condensed"/>
                <a:ea typeface="Roboto Condensed"/>
                <a:cs typeface="Roboto Condensed"/>
                <a:sym typeface="Roboto Condensed"/>
              </a:rPr>
              <a:t>Đưa ra chiến lược đọc văn bản nghị luận văn học.</a:t>
            </a:r>
            <a:endParaRPr/>
          </a:p>
          <a:p>
            <a:pPr marL="798831" marR="0" lvl="1" indent="-399415" algn="l" rtl="0">
              <a:lnSpc>
                <a:spcPct val="137000"/>
              </a:lnSpc>
              <a:spcBef>
                <a:spcPts val="0"/>
              </a:spcBef>
              <a:spcAft>
                <a:spcPts val="0"/>
              </a:spcAft>
              <a:buClr>
                <a:srgbClr val="351304"/>
              </a:buClr>
              <a:buSzPts val="3700"/>
              <a:buFont typeface="Arial"/>
              <a:buChar char="•"/>
            </a:pPr>
            <a:r>
              <a:rPr lang="en-US" sz="3700" b="0" i="0" u="none" strike="noStrike" cap="none">
                <a:solidFill>
                  <a:srgbClr val="351304"/>
                </a:solidFill>
                <a:latin typeface="Roboto Condensed"/>
                <a:ea typeface="Roboto Condensed"/>
                <a:cs typeface="Roboto Condensed"/>
                <a:sym typeface="Roboto Condensed"/>
              </a:rPr>
              <a:t>Thời gian: 5 phút</a:t>
            </a:r>
            <a:endParaRPr/>
          </a:p>
        </p:txBody>
      </p:sp>
      <p:sp>
        <p:nvSpPr>
          <p:cNvPr id="587" name="Google Shape;587;p27"/>
          <p:cNvSpPr txBox="1"/>
          <p:nvPr/>
        </p:nvSpPr>
        <p:spPr>
          <a:xfrm>
            <a:off x="477026" y="7868669"/>
            <a:ext cx="2132049" cy="179126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500" b="1">
                <a:solidFill>
                  <a:srgbClr val="351304"/>
                </a:solidFill>
                <a:latin typeface="Roboto Condensed"/>
                <a:ea typeface="Roboto Condensed"/>
                <a:cs typeface="Roboto Condensed"/>
                <a:sym typeface="Roboto Condensed"/>
              </a:rPr>
              <a:t>Thực hiện cá nhân,</a:t>
            </a:r>
            <a:endParaRPr/>
          </a:p>
          <a:p>
            <a:pPr marL="0" marR="0" lvl="0" indent="0" algn="ctr" rtl="0">
              <a:lnSpc>
                <a:spcPct val="137000"/>
              </a:lnSpc>
              <a:spcBef>
                <a:spcPts val="0"/>
              </a:spcBef>
              <a:spcAft>
                <a:spcPts val="0"/>
              </a:spcAft>
              <a:buNone/>
            </a:pPr>
            <a:r>
              <a:rPr lang="en-US" sz="3500" b="1">
                <a:solidFill>
                  <a:srgbClr val="351304"/>
                </a:solidFill>
                <a:latin typeface="Roboto Condensed"/>
                <a:ea typeface="Roboto Condensed"/>
                <a:cs typeface="Roboto Condensed"/>
                <a:sym typeface="Roboto Condensed"/>
              </a:rPr>
              <a:t>5 phút</a:t>
            </a:r>
            <a:endParaRPr/>
          </a:p>
        </p:txBody>
      </p:sp>
      <p:graphicFrame>
        <p:nvGraphicFramePr>
          <p:cNvPr id="588" name="Google Shape;588;p27"/>
          <p:cNvGraphicFramePr/>
          <p:nvPr/>
        </p:nvGraphicFramePr>
        <p:xfrm>
          <a:off x="2124330" y="4318677"/>
          <a:ext cx="14142825" cy="5343500"/>
        </p:xfrm>
        <a:graphic>
          <a:graphicData uri="http://schemas.openxmlformats.org/drawingml/2006/table">
            <a:tbl>
              <a:tblPr>
                <a:noFill/>
                <a:tableStyleId>{D7C505E1-70D7-4F80-AC1C-C75193526FDA}</a:tableStyleId>
              </a:tblPr>
              <a:tblGrid>
                <a:gridCol w="5193750">
                  <a:extLst>
                    <a:ext uri="{9D8B030D-6E8A-4147-A177-3AD203B41FA5}">
                      <a16:colId xmlns:a16="http://schemas.microsoft.com/office/drawing/2014/main" val="20000"/>
                    </a:ext>
                  </a:extLst>
                </a:gridCol>
                <a:gridCol w="8949075">
                  <a:extLst>
                    <a:ext uri="{9D8B030D-6E8A-4147-A177-3AD203B41FA5}">
                      <a16:colId xmlns:a16="http://schemas.microsoft.com/office/drawing/2014/main" val="20001"/>
                    </a:ext>
                  </a:extLst>
                </a:gridCol>
              </a:tblGrid>
              <a:tr h="1068700">
                <a:tc>
                  <a:txBody>
                    <a:bodyPr/>
                    <a:lstStyle/>
                    <a:p>
                      <a:pPr marL="0" marR="0" lvl="0" indent="0" algn="ctr" rtl="0">
                        <a:lnSpc>
                          <a:spcPct val="140011"/>
                        </a:lnSpc>
                        <a:spcBef>
                          <a:spcPts val="0"/>
                        </a:spcBef>
                        <a:spcAft>
                          <a:spcPts val="0"/>
                        </a:spcAft>
                        <a:buNone/>
                      </a:pPr>
                      <a:r>
                        <a:rPr lang="en-US" sz="3499" b="1" u="none" strike="noStrike" cap="none">
                          <a:solidFill>
                            <a:srgbClr val="000000"/>
                          </a:solidFill>
                          <a:latin typeface="Roboto Condensed"/>
                          <a:ea typeface="Roboto Condensed"/>
                          <a:cs typeface="Roboto Condensed"/>
                          <a:sym typeface="Roboto Condensed"/>
                        </a:rPr>
                        <a:t>Yếu tố</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tc>
                  <a:txBody>
                    <a:bodyPr/>
                    <a:lstStyle/>
                    <a:p>
                      <a:pPr marL="0" marR="0" lvl="0" indent="0" algn="ctr" rtl="0">
                        <a:lnSpc>
                          <a:spcPct val="140011"/>
                        </a:lnSpc>
                        <a:spcBef>
                          <a:spcPts val="0"/>
                        </a:spcBef>
                        <a:spcAft>
                          <a:spcPts val="0"/>
                        </a:spcAft>
                        <a:buNone/>
                      </a:pPr>
                      <a:r>
                        <a:rPr lang="en-US" sz="3499" b="1" u="none" strike="noStrike" cap="none">
                          <a:solidFill>
                            <a:srgbClr val="000000"/>
                          </a:solidFill>
                          <a:latin typeface="Roboto Condensed"/>
                          <a:ea typeface="Roboto Condensed"/>
                          <a:cs typeface="Roboto Condensed"/>
                          <a:sym typeface="Roboto Condensed"/>
                        </a:rPr>
                        <a:t>Thể hiện trong văn bản</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extLst>
                  <a:ext uri="{0D108BD9-81ED-4DB2-BD59-A6C34878D82A}">
                    <a16:rowId xmlns:a16="http://schemas.microsoft.com/office/drawing/2014/main" val="10000"/>
                  </a:ext>
                </a:extLst>
              </a:tr>
              <a:tr h="10687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Luận đề </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1"/>
                  </a:ext>
                </a:extLst>
              </a:tr>
              <a:tr h="10687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Luận điểm</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2"/>
                  </a:ext>
                </a:extLst>
              </a:tr>
              <a:tr h="10687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Cách bàn luận vấn đề</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3"/>
                  </a:ext>
                </a:extLst>
              </a:tr>
              <a:tr h="10687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Mục đích</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254454"/>
                        </a:lnSpc>
                        <a:spcBef>
                          <a:spcPts val="0"/>
                        </a:spcBef>
                        <a:spcAft>
                          <a:spcPts val="0"/>
                        </a:spcAft>
                        <a:buNone/>
                      </a:pP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592"/>
        <p:cNvGrpSpPr/>
        <p:nvPr/>
      </p:nvGrpSpPr>
      <p:grpSpPr>
        <a:xfrm>
          <a:off x="0" y="0"/>
          <a:ext cx="0" cy="0"/>
          <a:chOff x="0" y="0"/>
          <a:chExt cx="0" cy="0"/>
        </a:xfrm>
      </p:grpSpPr>
      <p:sp>
        <p:nvSpPr>
          <p:cNvPr id="593" name="Google Shape;593;p28"/>
          <p:cNvSpPr/>
          <p:nvPr/>
        </p:nvSpPr>
        <p:spPr>
          <a:xfrm>
            <a:off x="15580278" y="7372150"/>
            <a:ext cx="4174292" cy="3177680"/>
          </a:xfrm>
          <a:custGeom>
            <a:avLst/>
            <a:gdLst/>
            <a:ahLst/>
            <a:cxnLst/>
            <a:rect l="l" t="t" r="r" b="b"/>
            <a:pathLst>
              <a:path w="4174292" h="3177680" extrusionOk="0">
                <a:moveTo>
                  <a:pt x="0" y="0"/>
                </a:moveTo>
                <a:lnTo>
                  <a:pt x="4174292" y="0"/>
                </a:lnTo>
                <a:lnTo>
                  <a:pt x="4174292" y="3177680"/>
                </a:lnTo>
                <a:lnTo>
                  <a:pt x="0" y="317768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28"/>
          <p:cNvSpPr/>
          <p:nvPr/>
        </p:nvSpPr>
        <p:spPr>
          <a:xfrm>
            <a:off x="-2848629" y="-2706255"/>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95" name="Google Shape;595;p28"/>
          <p:cNvGrpSpPr/>
          <p:nvPr/>
        </p:nvGrpSpPr>
        <p:grpSpPr>
          <a:xfrm>
            <a:off x="128344" y="8486775"/>
            <a:ext cx="1543050" cy="1543050"/>
            <a:chOff x="0" y="0"/>
            <a:chExt cx="812800" cy="812800"/>
          </a:xfrm>
        </p:grpSpPr>
        <p:sp>
          <p:nvSpPr>
            <p:cNvPr id="596" name="Google Shape;596;p28"/>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ABCA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28"/>
            <p:cNvSpPr txBox="1"/>
            <p:nvPr/>
          </p:nvSpPr>
          <p:spPr>
            <a:xfrm>
              <a:off x="127000" y="107950"/>
              <a:ext cx="558800" cy="5778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598" name="Google Shape;598;p28"/>
          <p:cNvSpPr/>
          <p:nvPr/>
        </p:nvSpPr>
        <p:spPr>
          <a:xfrm>
            <a:off x="17259300" y="1028700"/>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8"/>
          <p:cNvSpPr/>
          <p:nvPr/>
        </p:nvSpPr>
        <p:spPr>
          <a:xfrm>
            <a:off x="13311830" y="95034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8"/>
          <p:cNvSpPr/>
          <p:nvPr/>
        </p:nvSpPr>
        <p:spPr>
          <a:xfrm>
            <a:off x="16812553" y="603992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28"/>
          <p:cNvSpPr/>
          <p:nvPr/>
        </p:nvSpPr>
        <p:spPr>
          <a:xfrm>
            <a:off x="2401882" y="527840"/>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28"/>
          <p:cNvSpPr txBox="1"/>
          <p:nvPr/>
        </p:nvSpPr>
        <p:spPr>
          <a:xfrm>
            <a:off x="3978693" y="650643"/>
            <a:ext cx="9905495"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9B6543"/>
                </a:solidFill>
                <a:latin typeface="Fraunces"/>
                <a:ea typeface="Fraunces"/>
                <a:cs typeface="Fraunces"/>
                <a:sym typeface="Fraunces"/>
              </a:rPr>
              <a:t>4. LUYỆN TẬP</a:t>
            </a:r>
            <a:endParaRPr/>
          </a:p>
        </p:txBody>
      </p:sp>
      <p:sp>
        <p:nvSpPr>
          <p:cNvPr id="603" name="Google Shape;603;p28"/>
          <p:cNvSpPr txBox="1"/>
          <p:nvPr/>
        </p:nvSpPr>
        <p:spPr>
          <a:xfrm>
            <a:off x="1783332" y="1755148"/>
            <a:ext cx="15029222" cy="615354"/>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700">
                <a:solidFill>
                  <a:srgbClr val="351304"/>
                </a:solidFill>
                <a:latin typeface="Roboto Condensed"/>
                <a:ea typeface="Roboto Condensed"/>
                <a:cs typeface="Roboto Condensed"/>
                <a:sym typeface="Roboto Condensed"/>
              </a:rPr>
              <a:t>Khái quát đặc điểm thể loại qua văn bản </a:t>
            </a:r>
            <a:r>
              <a:rPr lang="en-US" sz="3700" b="1">
                <a:solidFill>
                  <a:srgbClr val="351304"/>
                </a:solidFill>
                <a:latin typeface="Roboto Condensed"/>
                <a:ea typeface="Roboto Condensed"/>
                <a:cs typeface="Roboto Condensed"/>
                <a:sym typeface="Roboto Condensed"/>
              </a:rPr>
              <a:t>Nắng mới, áo đỏ và nét cười đen nhánh.</a:t>
            </a:r>
            <a:endParaRPr/>
          </a:p>
        </p:txBody>
      </p:sp>
      <p:graphicFrame>
        <p:nvGraphicFramePr>
          <p:cNvPr id="604" name="Google Shape;604;p28"/>
          <p:cNvGraphicFramePr/>
          <p:nvPr/>
        </p:nvGraphicFramePr>
        <p:xfrm>
          <a:off x="784087" y="2546702"/>
          <a:ext cx="17027700" cy="7554426"/>
        </p:xfrm>
        <a:graphic>
          <a:graphicData uri="http://schemas.openxmlformats.org/drawingml/2006/table">
            <a:tbl>
              <a:tblPr>
                <a:noFill/>
                <a:tableStyleId>{D7C505E1-70D7-4F80-AC1C-C75193526FDA}</a:tableStyleId>
              </a:tblPr>
              <a:tblGrid>
                <a:gridCol w="2925325">
                  <a:extLst>
                    <a:ext uri="{9D8B030D-6E8A-4147-A177-3AD203B41FA5}">
                      <a16:colId xmlns:a16="http://schemas.microsoft.com/office/drawing/2014/main" val="20000"/>
                    </a:ext>
                  </a:extLst>
                </a:gridCol>
                <a:gridCol w="14102375">
                  <a:extLst>
                    <a:ext uri="{9D8B030D-6E8A-4147-A177-3AD203B41FA5}">
                      <a16:colId xmlns:a16="http://schemas.microsoft.com/office/drawing/2014/main" val="20001"/>
                    </a:ext>
                  </a:extLst>
                </a:gridCol>
              </a:tblGrid>
              <a:tr h="1720300">
                <a:tc>
                  <a:txBody>
                    <a:bodyPr/>
                    <a:lstStyle/>
                    <a:p>
                      <a:pPr marL="0" marR="0" lvl="0" indent="0" algn="ctr" rtl="0">
                        <a:lnSpc>
                          <a:spcPct val="140000"/>
                        </a:lnSpc>
                        <a:spcBef>
                          <a:spcPts val="0"/>
                        </a:spcBef>
                        <a:spcAft>
                          <a:spcPts val="0"/>
                        </a:spcAft>
                        <a:buNone/>
                      </a:pPr>
                      <a:r>
                        <a:rPr lang="en-US" sz="3500" b="1" u="none" strike="noStrike" cap="none">
                          <a:solidFill>
                            <a:srgbClr val="000000"/>
                          </a:solidFill>
                          <a:latin typeface="Roboto Condensed"/>
                          <a:ea typeface="Roboto Condensed"/>
                          <a:cs typeface="Roboto Condensed"/>
                          <a:sym typeface="Roboto Condensed"/>
                        </a:rPr>
                        <a:t>Yếu tố</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tc>
                  <a:txBody>
                    <a:bodyPr/>
                    <a:lstStyle/>
                    <a:p>
                      <a:pPr marL="0" marR="0" lvl="0" indent="0" algn="ctr" rtl="0">
                        <a:lnSpc>
                          <a:spcPct val="140000"/>
                        </a:lnSpc>
                        <a:spcBef>
                          <a:spcPts val="0"/>
                        </a:spcBef>
                        <a:spcAft>
                          <a:spcPts val="0"/>
                        </a:spcAft>
                        <a:buNone/>
                      </a:pPr>
                      <a:r>
                        <a:rPr lang="en-US" sz="3500" b="1" u="none" strike="noStrike" cap="none">
                          <a:solidFill>
                            <a:srgbClr val="000000"/>
                          </a:solidFill>
                          <a:latin typeface="Roboto Condensed"/>
                          <a:ea typeface="Roboto Condensed"/>
                          <a:cs typeface="Roboto Condensed"/>
                          <a:sym typeface="Roboto Condensed"/>
                        </a:rPr>
                        <a:t>Thể hiện trong văn bản</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extLst>
                  <a:ext uri="{0D108BD9-81ED-4DB2-BD59-A6C34878D82A}">
                    <a16:rowId xmlns:a16="http://schemas.microsoft.com/office/drawing/2014/main" val="10000"/>
                  </a:ext>
                </a:extLst>
              </a:tr>
              <a:tr h="1688225">
                <a:tc>
                  <a:txBody>
                    <a:bodyPr/>
                    <a:lstStyle/>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Luận đề </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Hồn thơ thành thực phiêu diêu trong cõi mộng của nhà thơ Lưu Trọng Lư </a:t>
                      </a:r>
                      <a:endParaRPr sz="1100" u="none" strike="noStrike" cap="none"/>
                    </a:p>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qua bài thơ “Nắng mới</a:t>
                      </a:r>
                      <a:r>
                        <a:rPr lang="en-US" sz="3500" b="1" u="none" strike="noStrike" cap="none">
                          <a:solidFill>
                            <a:srgbClr val="000000"/>
                          </a:solidFill>
                          <a:latin typeface="Roboto Condensed"/>
                          <a:ea typeface="Roboto Condensed"/>
                          <a:cs typeface="Roboto Condensed"/>
                          <a:sym typeface="Roboto Condensed"/>
                        </a:rPr>
                        <a:t>”.</a:t>
                      </a:r>
                      <a:endParaRPr/>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1"/>
                  </a:ext>
                </a:extLst>
              </a:tr>
              <a:tr h="3548150">
                <a:tc>
                  <a:txBody>
                    <a:bodyPr/>
                    <a:lstStyle/>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Luận điểm</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Nhận định về hồn thơ Lưu Trọng Lư qua bài thơ “Nắng mới”</a:t>
                      </a:r>
                      <a:endParaRPr sz="1100" u="none" strike="noStrike" cap="none"/>
                    </a:p>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Nhận định về cấu tứ của bài thơ</a:t>
                      </a:r>
                      <a:endParaRPr/>
                    </a:p>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Bức tranh thiên nhiên “nắng mới”.</a:t>
                      </a:r>
                      <a:endParaRPr/>
                    </a:p>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Nỗi nhớ và tình yêu của tác giả dành cho mẹ.</a:t>
                      </a:r>
                      <a:endParaRPr/>
                    </a:p>
                    <a:p>
                      <a:pPr marL="755651" marR="0" lvl="1" indent="-377825" algn="l" rtl="0">
                        <a:lnSpc>
                          <a:spcPct val="140000"/>
                        </a:lnSpc>
                        <a:spcBef>
                          <a:spcPts val="0"/>
                        </a:spcBef>
                        <a:spcAft>
                          <a:spcPts val="0"/>
                        </a:spcAft>
                        <a:buClr>
                          <a:srgbClr val="000000"/>
                        </a:buClr>
                        <a:buSzPts val="3500"/>
                        <a:buFont typeface="Arial"/>
                        <a:buChar char="•"/>
                      </a:pPr>
                      <a:r>
                        <a:rPr lang="en-US" sz="3500" u="none" strike="noStrike" cap="none">
                          <a:solidFill>
                            <a:srgbClr val="000000"/>
                          </a:solidFill>
                          <a:latin typeface="Roboto Condensed"/>
                          <a:ea typeface="Roboto Condensed"/>
                          <a:cs typeface="Roboto Condensed"/>
                          <a:sym typeface="Roboto Condensed"/>
                        </a:rPr>
                        <a:t>Nhận định chung về bài thơ.</a:t>
                      </a:r>
                      <a:endParaRPr/>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108"/>
        <p:cNvGrpSpPr/>
        <p:nvPr/>
      </p:nvGrpSpPr>
      <p:grpSpPr>
        <a:xfrm>
          <a:off x="0" y="0"/>
          <a:ext cx="0" cy="0"/>
          <a:chOff x="0" y="0"/>
          <a:chExt cx="0" cy="0"/>
        </a:xfrm>
      </p:grpSpPr>
      <p:sp>
        <p:nvSpPr>
          <p:cNvPr id="109" name="Google Shape;109;p2"/>
          <p:cNvSpPr/>
          <p:nvPr/>
        </p:nvSpPr>
        <p:spPr>
          <a:xfrm>
            <a:off x="-46984" y="1322456"/>
            <a:ext cx="18381969" cy="6580312"/>
          </a:xfrm>
          <a:prstGeom prst="rect">
            <a:avLst/>
          </a:prstGeom>
          <a:solidFill>
            <a:srgbClr val="FFEE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
          <p:cNvSpPr/>
          <p:nvPr/>
        </p:nvSpPr>
        <p:spPr>
          <a:xfrm>
            <a:off x="95246" y="6100468"/>
            <a:ext cx="5202533" cy="4883878"/>
          </a:xfrm>
          <a:custGeom>
            <a:avLst/>
            <a:gdLst/>
            <a:ahLst/>
            <a:cxnLst/>
            <a:rect l="l" t="t" r="r" b="b"/>
            <a:pathLst>
              <a:path w="5202533" h="4883878" extrusionOk="0">
                <a:moveTo>
                  <a:pt x="0" y="0"/>
                </a:moveTo>
                <a:lnTo>
                  <a:pt x="5202533" y="0"/>
                </a:lnTo>
                <a:lnTo>
                  <a:pt x="5202533" y="4883878"/>
                </a:lnTo>
                <a:lnTo>
                  <a:pt x="0" y="488387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
          <p:cNvSpPr/>
          <p:nvPr/>
        </p:nvSpPr>
        <p:spPr>
          <a:xfrm rot="1201821" flipH="1">
            <a:off x="6047782" y="6516604"/>
            <a:ext cx="503815" cy="479083"/>
          </a:xfrm>
          <a:custGeom>
            <a:avLst/>
            <a:gdLst/>
            <a:ahLst/>
            <a:cxnLst/>
            <a:rect l="l" t="t" r="r" b="b"/>
            <a:pathLst>
              <a:path w="503815" h="479083" extrusionOk="0">
                <a:moveTo>
                  <a:pt x="503816" y="0"/>
                </a:moveTo>
                <a:lnTo>
                  <a:pt x="0" y="0"/>
                </a:lnTo>
                <a:lnTo>
                  <a:pt x="0" y="479083"/>
                </a:lnTo>
                <a:lnTo>
                  <a:pt x="503816" y="479083"/>
                </a:lnTo>
                <a:lnTo>
                  <a:pt x="503816"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2"/>
          <p:cNvSpPr/>
          <p:nvPr/>
        </p:nvSpPr>
        <p:spPr>
          <a:xfrm rot="-1886121">
            <a:off x="1092069" y="5531042"/>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2"/>
          <p:cNvSpPr/>
          <p:nvPr/>
        </p:nvSpPr>
        <p:spPr>
          <a:xfrm rot="412636">
            <a:off x="5453315" y="5975855"/>
            <a:ext cx="262092" cy="249226"/>
          </a:xfrm>
          <a:custGeom>
            <a:avLst/>
            <a:gdLst/>
            <a:ahLst/>
            <a:cxnLst/>
            <a:rect l="l" t="t" r="r" b="b"/>
            <a:pathLst>
              <a:path w="262092" h="249226" extrusionOk="0">
                <a:moveTo>
                  <a:pt x="0" y="0"/>
                </a:moveTo>
                <a:lnTo>
                  <a:pt x="262093" y="0"/>
                </a:lnTo>
                <a:lnTo>
                  <a:pt x="262093" y="249226"/>
                </a:lnTo>
                <a:lnTo>
                  <a:pt x="0" y="2492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2"/>
          <p:cNvSpPr/>
          <p:nvPr/>
        </p:nvSpPr>
        <p:spPr>
          <a:xfrm>
            <a:off x="0" y="422370"/>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 name="Google Shape;115;p2"/>
          <p:cNvSpPr/>
          <p:nvPr/>
        </p:nvSpPr>
        <p:spPr>
          <a:xfrm>
            <a:off x="15015371" y="6756145"/>
            <a:ext cx="3687890" cy="4114800"/>
          </a:xfrm>
          <a:custGeom>
            <a:avLst/>
            <a:gdLst/>
            <a:ahLst/>
            <a:cxnLst/>
            <a:rect l="l" t="t" r="r" b="b"/>
            <a:pathLst>
              <a:path w="3687890" h="4114800" extrusionOk="0">
                <a:moveTo>
                  <a:pt x="0" y="0"/>
                </a:moveTo>
                <a:lnTo>
                  <a:pt x="3687889" y="0"/>
                </a:lnTo>
                <a:lnTo>
                  <a:pt x="3687889" y="4114800"/>
                </a:lnTo>
                <a:lnTo>
                  <a:pt x="0" y="41148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
          <p:cNvSpPr/>
          <p:nvPr/>
        </p:nvSpPr>
        <p:spPr>
          <a:xfrm>
            <a:off x="15500106" y="6969317"/>
            <a:ext cx="3203154" cy="2405278"/>
          </a:xfrm>
          <a:custGeom>
            <a:avLst/>
            <a:gdLst/>
            <a:ahLst/>
            <a:cxnLst/>
            <a:rect l="l" t="t" r="r" b="b"/>
            <a:pathLst>
              <a:path w="3203154" h="2405278" extrusionOk="0">
                <a:moveTo>
                  <a:pt x="0" y="0"/>
                </a:moveTo>
                <a:lnTo>
                  <a:pt x="3203154" y="0"/>
                </a:lnTo>
                <a:lnTo>
                  <a:pt x="3203154" y="2405278"/>
                </a:lnTo>
                <a:lnTo>
                  <a:pt x="0" y="240527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
          <p:cNvSpPr/>
          <p:nvPr/>
        </p:nvSpPr>
        <p:spPr>
          <a:xfrm rot="6286151">
            <a:off x="10679630" y="9474453"/>
            <a:ext cx="900085" cy="900085"/>
          </a:xfrm>
          <a:custGeom>
            <a:avLst/>
            <a:gdLst/>
            <a:ahLst/>
            <a:cxnLst/>
            <a:rect l="l" t="t" r="r" b="b"/>
            <a:pathLst>
              <a:path w="900085" h="900085" extrusionOk="0">
                <a:moveTo>
                  <a:pt x="0" y="0"/>
                </a:moveTo>
                <a:lnTo>
                  <a:pt x="900086" y="0"/>
                </a:lnTo>
                <a:lnTo>
                  <a:pt x="900086"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8" name="Google Shape;118;p2"/>
          <p:cNvPicPr preferRelativeResize="0"/>
          <p:nvPr/>
        </p:nvPicPr>
        <p:blipFill rotWithShape="1">
          <a:blip r:embed="rId8">
            <a:alphaModFix/>
          </a:blip>
          <a:srcRect/>
          <a:stretch/>
        </p:blipFill>
        <p:spPr>
          <a:xfrm>
            <a:off x="15350104" y="-344064"/>
            <a:ext cx="3018424" cy="3018424"/>
          </a:xfrm>
          <a:prstGeom prst="rect">
            <a:avLst/>
          </a:prstGeom>
          <a:noFill/>
          <a:ln>
            <a:noFill/>
          </a:ln>
        </p:spPr>
      </p:pic>
      <p:sp>
        <p:nvSpPr>
          <p:cNvPr id="119" name="Google Shape;119;p2"/>
          <p:cNvSpPr txBox="1"/>
          <p:nvPr/>
        </p:nvSpPr>
        <p:spPr>
          <a:xfrm>
            <a:off x="1280361" y="3186835"/>
            <a:ext cx="15578955" cy="268573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7133">
                <a:solidFill>
                  <a:srgbClr val="B6614E"/>
                </a:solidFill>
                <a:latin typeface="Arial"/>
                <a:ea typeface="Arial"/>
                <a:cs typeface="Arial"/>
                <a:sym typeface="Arial"/>
              </a:rPr>
              <a:t>Nắng mới,</a:t>
            </a:r>
            <a:r>
              <a:rPr lang="en-US" sz="7133">
                <a:solidFill>
                  <a:srgbClr val="E85B50"/>
                </a:solidFill>
                <a:latin typeface="Arial"/>
                <a:ea typeface="Arial"/>
                <a:cs typeface="Arial"/>
                <a:sym typeface="Arial"/>
              </a:rPr>
              <a:t> áo đỏ</a:t>
            </a:r>
            <a:r>
              <a:rPr lang="en-US" sz="7133">
                <a:solidFill>
                  <a:srgbClr val="000000"/>
                </a:solidFill>
                <a:latin typeface="Arial"/>
                <a:ea typeface="Arial"/>
                <a:cs typeface="Arial"/>
                <a:sym typeface="Arial"/>
              </a:rPr>
              <a:t> </a:t>
            </a:r>
            <a:endParaRPr/>
          </a:p>
          <a:p>
            <a:pPr marL="0" marR="0" lvl="0" indent="0" algn="ctr" rtl="0">
              <a:lnSpc>
                <a:spcPct val="130000"/>
              </a:lnSpc>
              <a:spcBef>
                <a:spcPts val="0"/>
              </a:spcBef>
              <a:spcAft>
                <a:spcPts val="0"/>
              </a:spcAft>
              <a:buNone/>
            </a:pPr>
            <a:r>
              <a:rPr lang="en-US" sz="7007">
                <a:solidFill>
                  <a:srgbClr val="9BB69A"/>
                </a:solidFill>
                <a:latin typeface="Arial"/>
                <a:ea typeface="Arial"/>
                <a:cs typeface="Arial"/>
                <a:sym typeface="Arial"/>
              </a:rPr>
              <a:t>và</a:t>
            </a:r>
            <a:r>
              <a:rPr lang="en-US" sz="7007">
                <a:solidFill>
                  <a:srgbClr val="000000"/>
                </a:solidFill>
                <a:latin typeface="Arial"/>
                <a:ea typeface="Arial"/>
                <a:cs typeface="Arial"/>
                <a:sym typeface="Arial"/>
              </a:rPr>
              <a:t> nét cười đen nhánh</a:t>
            </a:r>
            <a:endParaRPr/>
          </a:p>
        </p:txBody>
      </p:sp>
      <p:sp>
        <p:nvSpPr>
          <p:cNvPr id="120" name="Google Shape;120;p2"/>
          <p:cNvSpPr txBox="1"/>
          <p:nvPr/>
        </p:nvSpPr>
        <p:spPr>
          <a:xfrm>
            <a:off x="6003929" y="2069394"/>
            <a:ext cx="6131818"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000000"/>
                </a:solidFill>
                <a:latin typeface="Fraunces"/>
                <a:ea typeface="Fraunces"/>
                <a:cs typeface="Fraunces"/>
                <a:sym typeface="Fraunces"/>
              </a:rPr>
              <a:t>VĂN BẢN </a:t>
            </a:r>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608"/>
        <p:cNvGrpSpPr/>
        <p:nvPr/>
      </p:nvGrpSpPr>
      <p:grpSpPr>
        <a:xfrm>
          <a:off x="0" y="0"/>
          <a:ext cx="0" cy="0"/>
          <a:chOff x="0" y="0"/>
          <a:chExt cx="0" cy="0"/>
        </a:xfrm>
      </p:grpSpPr>
      <p:sp>
        <p:nvSpPr>
          <p:cNvPr id="609" name="Google Shape;609;p29"/>
          <p:cNvSpPr/>
          <p:nvPr/>
        </p:nvSpPr>
        <p:spPr>
          <a:xfrm>
            <a:off x="15580278" y="7372150"/>
            <a:ext cx="4174292" cy="3177680"/>
          </a:xfrm>
          <a:custGeom>
            <a:avLst/>
            <a:gdLst/>
            <a:ahLst/>
            <a:cxnLst/>
            <a:rect l="l" t="t" r="r" b="b"/>
            <a:pathLst>
              <a:path w="4174292" h="3177680" extrusionOk="0">
                <a:moveTo>
                  <a:pt x="0" y="0"/>
                </a:moveTo>
                <a:lnTo>
                  <a:pt x="4174292" y="0"/>
                </a:lnTo>
                <a:lnTo>
                  <a:pt x="4174292" y="3177680"/>
                </a:lnTo>
                <a:lnTo>
                  <a:pt x="0" y="317768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0" name="Google Shape;610;p29"/>
          <p:cNvSpPr/>
          <p:nvPr/>
        </p:nvSpPr>
        <p:spPr>
          <a:xfrm>
            <a:off x="-2848629" y="-2706255"/>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11" name="Google Shape;611;p29"/>
          <p:cNvGrpSpPr/>
          <p:nvPr/>
        </p:nvGrpSpPr>
        <p:grpSpPr>
          <a:xfrm>
            <a:off x="128344" y="8486775"/>
            <a:ext cx="1543050" cy="1543050"/>
            <a:chOff x="0" y="0"/>
            <a:chExt cx="812800" cy="812800"/>
          </a:xfrm>
        </p:grpSpPr>
        <p:sp>
          <p:nvSpPr>
            <p:cNvPr id="612" name="Google Shape;612;p29"/>
            <p:cNvSpPr/>
            <p:nvPr/>
          </p:nvSpPr>
          <p:spPr>
            <a:xfrm>
              <a:off x="0" y="0"/>
              <a:ext cx="812800" cy="812800"/>
            </a:xfrm>
            <a:custGeom>
              <a:avLst/>
              <a:gdLst/>
              <a:ahLst/>
              <a:cxnLst/>
              <a:rect l="l" t="t" r="r" b="b"/>
              <a:pathLst>
                <a:path w="812800" h="812800" extrusionOk="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ABCA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3" name="Google Shape;613;p29"/>
            <p:cNvSpPr txBox="1"/>
            <p:nvPr/>
          </p:nvSpPr>
          <p:spPr>
            <a:xfrm>
              <a:off x="127000" y="107950"/>
              <a:ext cx="558800" cy="5778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614" name="Google Shape;614;p29"/>
          <p:cNvSpPr/>
          <p:nvPr/>
        </p:nvSpPr>
        <p:spPr>
          <a:xfrm>
            <a:off x="17259300" y="1028700"/>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29"/>
          <p:cNvSpPr/>
          <p:nvPr/>
        </p:nvSpPr>
        <p:spPr>
          <a:xfrm>
            <a:off x="13311830" y="95034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29"/>
          <p:cNvSpPr/>
          <p:nvPr/>
        </p:nvSpPr>
        <p:spPr>
          <a:xfrm>
            <a:off x="16812553" y="603992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29"/>
          <p:cNvSpPr/>
          <p:nvPr/>
        </p:nvSpPr>
        <p:spPr>
          <a:xfrm>
            <a:off x="2401882" y="527840"/>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29"/>
          <p:cNvSpPr txBox="1"/>
          <p:nvPr/>
        </p:nvSpPr>
        <p:spPr>
          <a:xfrm>
            <a:off x="3978693" y="650643"/>
            <a:ext cx="9905495"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9B6543"/>
                </a:solidFill>
                <a:latin typeface="Fraunces"/>
                <a:ea typeface="Fraunces"/>
                <a:cs typeface="Fraunces"/>
                <a:sym typeface="Fraunces"/>
              </a:rPr>
              <a:t>4. LUYỆN TẬP</a:t>
            </a:r>
            <a:endParaRPr/>
          </a:p>
        </p:txBody>
      </p:sp>
      <p:sp>
        <p:nvSpPr>
          <p:cNvPr id="619" name="Google Shape;619;p29"/>
          <p:cNvSpPr txBox="1"/>
          <p:nvPr/>
        </p:nvSpPr>
        <p:spPr>
          <a:xfrm>
            <a:off x="1406011" y="1941313"/>
            <a:ext cx="15029222" cy="615354"/>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700">
                <a:solidFill>
                  <a:srgbClr val="351304"/>
                </a:solidFill>
                <a:latin typeface="Roboto Condensed"/>
                <a:ea typeface="Roboto Condensed"/>
                <a:cs typeface="Roboto Condensed"/>
                <a:sym typeface="Roboto Condensed"/>
              </a:rPr>
              <a:t>Khái quát đặc điểm thể loại qua văn bản </a:t>
            </a:r>
            <a:r>
              <a:rPr lang="en-US" sz="3700" b="1">
                <a:solidFill>
                  <a:srgbClr val="351304"/>
                </a:solidFill>
                <a:latin typeface="Roboto Condensed"/>
                <a:ea typeface="Roboto Condensed"/>
                <a:cs typeface="Roboto Condensed"/>
                <a:sym typeface="Roboto Condensed"/>
              </a:rPr>
              <a:t>Nắng mới, áo đỏ và nét cười đen nhánh.</a:t>
            </a:r>
            <a:endParaRPr/>
          </a:p>
        </p:txBody>
      </p:sp>
      <p:graphicFrame>
        <p:nvGraphicFramePr>
          <p:cNvPr id="620" name="Google Shape;620;p29"/>
          <p:cNvGraphicFramePr/>
          <p:nvPr/>
        </p:nvGraphicFramePr>
        <p:xfrm>
          <a:off x="1427647" y="3062648"/>
          <a:ext cx="15007600" cy="5532173"/>
        </p:xfrm>
        <a:graphic>
          <a:graphicData uri="http://schemas.openxmlformats.org/drawingml/2006/table">
            <a:tbl>
              <a:tblPr>
                <a:noFill/>
                <a:tableStyleId>{D7C505E1-70D7-4F80-AC1C-C75193526FDA}</a:tableStyleId>
              </a:tblPr>
              <a:tblGrid>
                <a:gridCol w="4290325">
                  <a:extLst>
                    <a:ext uri="{9D8B030D-6E8A-4147-A177-3AD203B41FA5}">
                      <a16:colId xmlns:a16="http://schemas.microsoft.com/office/drawing/2014/main" val="20000"/>
                    </a:ext>
                  </a:extLst>
                </a:gridCol>
                <a:gridCol w="10717275">
                  <a:extLst>
                    <a:ext uri="{9D8B030D-6E8A-4147-A177-3AD203B41FA5}">
                      <a16:colId xmlns:a16="http://schemas.microsoft.com/office/drawing/2014/main" val="20001"/>
                    </a:ext>
                  </a:extLst>
                </a:gridCol>
              </a:tblGrid>
              <a:tr h="1720975">
                <a:tc>
                  <a:txBody>
                    <a:bodyPr/>
                    <a:lstStyle/>
                    <a:p>
                      <a:pPr marL="0" marR="0" lvl="0" indent="0" algn="ctr" rtl="0">
                        <a:lnSpc>
                          <a:spcPct val="140000"/>
                        </a:lnSpc>
                        <a:spcBef>
                          <a:spcPts val="0"/>
                        </a:spcBef>
                        <a:spcAft>
                          <a:spcPts val="0"/>
                        </a:spcAft>
                        <a:buNone/>
                      </a:pPr>
                      <a:r>
                        <a:rPr lang="en-US" sz="3500" b="1" u="none" strike="noStrike" cap="none">
                          <a:solidFill>
                            <a:srgbClr val="000000"/>
                          </a:solidFill>
                          <a:latin typeface="Roboto Condensed"/>
                          <a:ea typeface="Roboto Condensed"/>
                          <a:cs typeface="Roboto Condensed"/>
                          <a:sym typeface="Roboto Condensed"/>
                        </a:rPr>
                        <a:t>Yếu tố</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tc>
                  <a:txBody>
                    <a:bodyPr/>
                    <a:lstStyle/>
                    <a:p>
                      <a:pPr marL="0" marR="0" lvl="0" indent="0" algn="ctr" rtl="0">
                        <a:lnSpc>
                          <a:spcPct val="140000"/>
                        </a:lnSpc>
                        <a:spcBef>
                          <a:spcPts val="0"/>
                        </a:spcBef>
                        <a:spcAft>
                          <a:spcPts val="0"/>
                        </a:spcAft>
                        <a:buNone/>
                      </a:pPr>
                      <a:r>
                        <a:rPr lang="en-US" sz="3500" b="1" u="none" strike="noStrike" cap="none">
                          <a:solidFill>
                            <a:srgbClr val="000000"/>
                          </a:solidFill>
                          <a:latin typeface="Roboto Condensed"/>
                          <a:ea typeface="Roboto Condensed"/>
                          <a:cs typeface="Roboto Condensed"/>
                          <a:sym typeface="Roboto Condensed"/>
                        </a:rPr>
                        <a:t>Thể hiện trong văn bản</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solidFill>
                      <a:srgbClr val="E6C7BD"/>
                    </a:solidFill>
                  </a:tcPr>
                </a:tc>
                <a:extLst>
                  <a:ext uri="{0D108BD9-81ED-4DB2-BD59-A6C34878D82A}">
                    <a16:rowId xmlns:a16="http://schemas.microsoft.com/office/drawing/2014/main" val="10000"/>
                  </a:ext>
                </a:extLst>
              </a:tr>
              <a:tr h="1688900">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Mục đích</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ctr"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Người đọc hiểu và cảm nhận được tâm hồn, tình cảm mà Lưu Trọng Lư gửi gắm trong tác phẩm</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1"/>
                  </a:ext>
                </a:extLst>
              </a:tr>
              <a:tr h="2014275">
                <a:tc>
                  <a:txBody>
                    <a:bodyPr/>
                    <a:lstStyle/>
                    <a:p>
                      <a:pPr marL="0" marR="0" lvl="0" indent="0" algn="ctr" rtl="0">
                        <a:lnSpc>
                          <a:spcPct val="140011"/>
                        </a:lnSpc>
                        <a:spcBef>
                          <a:spcPts val="0"/>
                        </a:spcBef>
                        <a:spcAft>
                          <a:spcPts val="0"/>
                        </a:spcAft>
                        <a:buNone/>
                      </a:pPr>
                      <a:r>
                        <a:rPr lang="en-US" sz="3499" u="none" strike="noStrike" cap="none">
                          <a:solidFill>
                            <a:srgbClr val="000000"/>
                          </a:solidFill>
                          <a:latin typeface="Roboto Condensed"/>
                          <a:ea typeface="Roboto Condensed"/>
                          <a:cs typeface="Roboto Condensed"/>
                          <a:sym typeface="Roboto Condensed"/>
                        </a:rPr>
                        <a:t>Cách bàn luận vấn đề</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tc>
                  <a:txBody>
                    <a:bodyPr/>
                    <a:lstStyle/>
                    <a:p>
                      <a:pPr marL="0" marR="0" lvl="0" indent="0" algn="l" rtl="0">
                        <a:lnSpc>
                          <a:spcPct val="140000"/>
                        </a:lnSpc>
                        <a:spcBef>
                          <a:spcPts val="0"/>
                        </a:spcBef>
                        <a:spcAft>
                          <a:spcPts val="0"/>
                        </a:spcAft>
                        <a:buNone/>
                      </a:pPr>
                      <a:r>
                        <a:rPr lang="en-US" sz="3500" u="none" strike="noStrike" cap="none">
                          <a:solidFill>
                            <a:srgbClr val="000000"/>
                          </a:solidFill>
                          <a:latin typeface="Roboto Condensed"/>
                          <a:ea typeface="Roboto Condensed"/>
                          <a:cs typeface="Roboto Condensed"/>
                          <a:sym typeface="Roboto Condensed"/>
                        </a:rPr>
                        <a:t>Tập trung phân tích chi tiết các dẫn chứng (câu thơ, chi tiết, hình ảnh,..) trong văn bản.</a:t>
                      </a:r>
                      <a:endParaRPr sz="1100" u="none" strike="noStrike" cap="none"/>
                    </a:p>
                  </a:txBody>
                  <a:tcPr marL="190500" marR="190500" marT="190500" marB="190500" anchor="ctr">
                    <a:lnL w="9525" cap="flat" cmpd="sng">
                      <a:solidFill>
                        <a:srgbClr val="593348"/>
                      </a:solidFill>
                      <a:prstDash val="solid"/>
                      <a:round/>
                      <a:headEnd type="none" w="sm" len="sm"/>
                      <a:tailEnd type="none" w="sm" len="sm"/>
                    </a:lnL>
                    <a:lnR w="9525" cap="flat" cmpd="sng">
                      <a:solidFill>
                        <a:srgbClr val="593348"/>
                      </a:solidFill>
                      <a:prstDash val="solid"/>
                      <a:round/>
                      <a:headEnd type="none" w="sm" len="sm"/>
                      <a:tailEnd type="none" w="sm" len="sm"/>
                    </a:lnR>
                    <a:lnT w="9525" cap="flat" cmpd="sng">
                      <a:solidFill>
                        <a:srgbClr val="593348"/>
                      </a:solidFill>
                      <a:prstDash val="solid"/>
                      <a:round/>
                      <a:headEnd type="none" w="sm" len="sm"/>
                      <a:tailEnd type="none" w="sm" len="sm"/>
                    </a:lnT>
                    <a:lnB w="9525" cap="flat" cmpd="sng">
                      <a:solidFill>
                        <a:srgbClr val="593348"/>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624"/>
        <p:cNvGrpSpPr/>
        <p:nvPr/>
      </p:nvGrpSpPr>
      <p:grpSpPr>
        <a:xfrm>
          <a:off x="0" y="0"/>
          <a:ext cx="0" cy="0"/>
          <a:chOff x="0" y="0"/>
          <a:chExt cx="0" cy="0"/>
        </a:xfrm>
      </p:grpSpPr>
      <p:sp>
        <p:nvSpPr>
          <p:cNvPr id="625" name="Google Shape;625;p30"/>
          <p:cNvSpPr/>
          <p:nvPr/>
        </p:nvSpPr>
        <p:spPr>
          <a:xfrm flipH="1">
            <a:off x="0" y="6923052"/>
            <a:ext cx="2571836" cy="3641537"/>
          </a:xfrm>
          <a:custGeom>
            <a:avLst/>
            <a:gdLst/>
            <a:ahLst/>
            <a:cxnLst/>
            <a:rect l="l" t="t" r="r" b="b"/>
            <a:pathLst>
              <a:path w="2571836" h="3641537" extrusionOk="0">
                <a:moveTo>
                  <a:pt x="2571836" y="0"/>
                </a:moveTo>
                <a:lnTo>
                  <a:pt x="0" y="0"/>
                </a:lnTo>
                <a:lnTo>
                  <a:pt x="0" y="3641538"/>
                </a:lnTo>
                <a:lnTo>
                  <a:pt x="2571836" y="3641538"/>
                </a:lnTo>
                <a:lnTo>
                  <a:pt x="2571836"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6" name="Google Shape;626;p30"/>
          <p:cNvSpPr/>
          <p:nvPr/>
        </p:nvSpPr>
        <p:spPr>
          <a:xfrm>
            <a:off x="454631" y="-3547369"/>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30"/>
          <p:cNvSpPr/>
          <p:nvPr/>
        </p:nvSpPr>
        <p:spPr>
          <a:xfrm rot="1181774">
            <a:off x="369887" y="4118066"/>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8" name="Google Shape;628;p30"/>
          <p:cNvSpPr/>
          <p:nvPr/>
        </p:nvSpPr>
        <p:spPr>
          <a:xfrm rot="6286151">
            <a:off x="12161195" y="9358158"/>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30"/>
          <p:cNvSpPr/>
          <p:nvPr/>
        </p:nvSpPr>
        <p:spPr>
          <a:xfrm>
            <a:off x="9482898" y="8314944"/>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30"/>
          <p:cNvSpPr/>
          <p:nvPr/>
        </p:nvSpPr>
        <p:spPr>
          <a:xfrm>
            <a:off x="11428761" y="599823"/>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30"/>
          <p:cNvSpPr/>
          <p:nvPr/>
        </p:nvSpPr>
        <p:spPr>
          <a:xfrm>
            <a:off x="3079887" y="3976198"/>
            <a:ext cx="10970302" cy="3345942"/>
          </a:xfrm>
          <a:custGeom>
            <a:avLst/>
            <a:gdLst/>
            <a:ahLst/>
            <a:cxnLst/>
            <a:rect l="l" t="t" r="r" b="b"/>
            <a:pathLst>
              <a:path w="10970302" h="3345942" extrusionOk="0">
                <a:moveTo>
                  <a:pt x="0" y="0"/>
                </a:moveTo>
                <a:lnTo>
                  <a:pt x="10970301" y="0"/>
                </a:lnTo>
                <a:lnTo>
                  <a:pt x="10970301" y="3345941"/>
                </a:lnTo>
                <a:lnTo>
                  <a:pt x="0" y="334594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30"/>
          <p:cNvSpPr/>
          <p:nvPr/>
        </p:nvSpPr>
        <p:spPr>
          <a:xfrm>
            <a:off x="12611237" y="-2560090"/>
            <a:ext cx="7177579" cy="7177579"/>
          </a:xfrm>
          <a:custGeom>
            <a:avLst/>
            <a:gdLst/>
            <a:ahLst/>
            <a:cxnLst/>
            <a:rect l="l" t="t" r="r" b="b"/>
            <a:pathLst>
              <a:path w="7177579" h="7177579" extrusionOk="0">
                <a:moveTo>
                  <a:pt x="0" y="0"/>
                </a:moveTo>
                <a:lnTo>
                  <a:pt x="7177580" y="0"/>
                </a:lnTo>
                <a:lnTo>
                  <a:pt x="7177580" y="7177580"/>
                </a:lnTo>
                <a:lnTo>
                  <a:pt x="0" y="717758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30"/>
          <p:cNvSpPr txBox="1"/>
          <p:nvPr/>
        </p:nvSpPr>
        <p:spPr>
          <a:xfrm>
            <a:off x="13722410" y="315150"/>
            <a:ext cx="4120543" cy="2648956"/>
          </a:xfrm>
          <a:prstGeom prst="rect">
            <a:avLst/>
          </a:prstGeom>
          <a:noFill/>
          <a:ln>
            <a:noFill/>
          </a:ln>
        </p:spPr>
        <p:txBody>
          <a:bodyPr spcFirstLastPara="1" wrap="square" lIns="0" tIns="0" rIns="0" bIns="0" anchor="t" anchorCtr="0">
            <a:spAutoFit/>
          </a:bodyPr>
          <a:lstStyle/>
          <a:p>
            <a:pPr marL="0" marR="0" lvl="0" indent="0" algn="ctr" rtl="0">
              <a:lnSpc>
                <a:spcPct val="131007"/>
              </a:lnSpc>
              <a:spcBef>
                <a:spcPts val="0"/>
              </a:spcBef>
              <a:spcAft>
                <a:spcPts val="0"/>
              </a:spcAft>
              <a:buNone/>
            </a:pPr>
            <a:r>
              <a:rPr lang="en-US" sz="3999">
                <a:solidFill>
                  <a:srgbClr val="22170B"/>
                </a:solidFill>
                <a:latin typeface="Arial"/>
                <a:ea typeface="Arial"/>
                <a:cs typeface="Arial"/>
                <a:sym typeface="Arial"/>
              </a:rPr>
              <a:t>CHIẾN LƯỢC </a:t>
            </a:r>
            <a:endParaRPr/>
          </a:p>
          <a:p>
            <a:pPr marL="0" marR="0" lvl="0" indent="0" algn="ctr" rtl="0">
              <a:lnSpc>
                <a:spcPct val="131007"/>
              </a:lnSpc>
              <a:spcBef>
                <a:spcPts val="0"/>
              </a:spcBef>
              <a:spcAft>
                <a:spcPts val="0"/>
              </a:spcAft>
              <a:buNone/>
            </a:pPr>
            <a:r>
              <a:rPr lang="en-US" sz="3999">
                <a:solidFill>
                  <a:srgbClr val="22170B"/>
                </a:solidFill>
                <a:latin typeface="Arial"/>
                <a:ea typeface="Arial"/>
                <a:cs typeface="Arial"/>
                <a:sym typeface="Arial"/>
              </a:rPr>
              <a:t>ĐỌC HIỂU</a:t>
            </a:r>
            <a:endParaRPr/>
          </a:p>
          <a:p>
            <a:pPr marL="0" marR="0" lvl="0" indent="0" algn="ctr" rtl="0">
              <a:lnSpc>
                <a:spcPct val="131007"/>
              </a:lnSpc>
              <a:spcBef>
                <a:spcPts val="0"/>
              </a:spcBef>
              <a:spcAft>
                <a:spcPts val="0"/>
              </a:spcAft>
              <a:buNone/>
            </a:pPr>
            <a:r>
              <a:rPr lang="en-US" sz="3999">
                <a:solidFill>
                  <a:srgbClr val="22170B"/>
                </a:solidFill>
                <a:latin typeface="Arial"/>
                <a:ea typeface="Arial"/>
                <a:cs typeface="Arial"/>
                <a:sym typeface="Arial"/>
              </a:rPr>
              <a:t>VĂN BẢN </a:t>
            </a:r>
            <a:endParaRPr/>
          </a:p>
          <a:p>
            <a:pPr marL="0" marR="0" lvl="0" indent="0" algn="ctr" rtl="0">
              <a:lnSpc>
                <a:spcPct val="131007"/>
              </a:lnSpc>
              <a:spcBef>
                <a:spcPts val="0"/>
              </a:spcBef>
              <a:spcAft>
                <a:spcPts val="0"/>
              </a:spcAft>
              <a:buNone/>
            </a:pPr>
            <a:r>
              <a:rPr lang="en-US" sz="3999">
                <a:solidFill>
                  <a:srgbClr val="22170B"/>
                </a:solidFill>
                <a:latin typeface="Arial"/>
                <a:ea typeface="Arial"/>
                <a:cs typeface="Arial"/>
                <a:sym typeface="Arial"/>
              </a:rPr>
              <a:t>NGHỊ LUẬN</a:t>
            </a:r>
            <a:endParaRPr/>
          </a:p>
        </p:txBody>
      </p:sp>
      <p:sp>
        <p:nvSpPr>
          <p:cNvPr id="634" name="Google Shape;634;p30"/>
          <p:cNvSpPr txBox="1"/>
          <p:nvPr/>
        </p:nvSpPr>
        <p:spPr>
          <a:xfrm>
            <a:off x="2293436" y="1737999"/>
            <a:ext cx="4475998" cy="213342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solidFill>
                  <a:srgbClr val="000000"/>
                </a:solidFill>
                <a:latin typeface="Roboto Condensed"/>
                <a:ea typeface="Roboto Condensed"/>
                <a:cs typeface="Roboto Condensed"/>
                <a:sym typeface="Roboto Condensed"/>
              </a:rPr>
              <a:t>Đọc kĩ văn bản để xác định kiểu vấn đề nghị luận: </a:t>
            </a:r>
            <a:r>
              <a:rPr lang="en-US" sz="3000">
                <a:solidFill>
                  <a:srgbClr val="000000"/>
                </a:solidFill>
                <a:latin typeface="Roboto Condensed"/>
                <a:ea typeface="Roboto Condensed"/>
                <a:cs typeface="Roboto Condensed"/>
                <a:sym typeface="Roboto Condensed"/>
              </a:rPr>
              <a:t>vấn đề của đời sống xã hội hay vấn đề thuộc lĩnh vực văn học</a:t>
            </a:r>
            <a:endParaRPr/>
          </a:p>
        </p:txBody>
      </p:sp>
      <p:sp>
        <p:nvSpPr>
          <p:cNvPr id="635" name="Google Shape;635;p30"/>
          <p:cNvSpPr txBox="1"/>
          <p:nvPr/>
        </p:nvSpPr>
        <p:spPr>
          <a:xfrm>
            <a:off x="4973831" y="7351825"/>
            <a:ext cx="3591207" cy="213342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solidFill>
                  <a:srgbClr val="000000"/>
                </a:solidFill>
                <a:latin typeface="Roboto Condensed"/>
                <a:ea typeface="Roboto Condensed"/>
                <a:cs typeface="Roboto Condensed"/>
                <a:sym typeface="Roboto Condensed"/>
              </a:rPr>
              <a:t>Xác định rõ luận đề, luận điểm, lí lẽ, bằng chứng tiêu biểu, xác đáng trong văn bản </a:t>
            </a:r>
            <a:endParaRPr/>
          </a:p>
        </p:txBody>
      </p:sp>
      <p:sp>
        <p:nvSpPr>
          <p:cNvPr id="636" name="Google Shape;636;p30"/>
          <p:cNvSpPr txBox="1"/>
          <p:nvPr/>
        </p:nvSpPr>
        <p:spPr>
          <a:xfrm>
            <a:off x="7585338" y="1859294"/>
            <a:ext cx="4475998" cy="213342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solidFill>
                  <a:srgbClr val="000000"/>
                </a:solidFill>
                <a:latin typeface="Roboto Condensed"/>
                <a:ea typeface="Roboto Condensed"/>
                <a:cs typeface="Roboto Condensed"/>
                <a:sym typeface="Roboto Condensed"/>
              </a:rPr>
              <a:t>Phân tích mối liên hệ giữa luận đề, luận điểm, lí lẽ và bằng chứng trong văn bản </a:t>
            </a:r>
            <a:endParaRPr/>
          </a:p>
          <a:p>
            <a:pPr marL="0" marR="0" lvl="0" indent="0" algn="ctr" rtl="0">
              <a:lnSpc>
                <a:spcPct val="140000"/>
              </a:lnSpc>
              <a:spcBef>
                <a:spcPts val="0"/>
              </a:spcBef>
              <a:spcAft>
                <a:spcPts val="0"/>
              </a:spcAft>
              <a:buNone/>
            </a:pPr>
            <a:endParaRPr sz="3000" b="1">
              <a:solidFill>
                <a:srgbClr val="000000"/>
              </a:solidFill>
              <a:latin typeface="Roboto Condensed"/>
              <a:ea typeface="Roboto Condensed"/>
              <a:cs typeface="Roboto Condensed"/>
              <a:sym typeface="Roboto Condensed"/>
            </a:endParaRPr>
          </a:p>
        </p:txBody>
      </p:sp>
      <p:sp>
        <p:nvSpPr>
          <p:cNvPr id="637" name="Google Shape;637;p30"/>
          <p:cNvSpPr txBox="1"/>
          <p:nvPr/>
        </p:nvSpPr>
        <p:spPr>
          <a:xfrm>
            <a:off x="10223794" y="7245939"/>
            <a:ext cx="4395408" cy="266678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solidFill>
                  <a:srgbClr val="000000"/>
                </a:solidFill>
                <a:latin typeface="Roboto Condensed"/>
                <a:ea typeface="Roboto Condensed"/>
                <a:cs typeface="Roboto Condensed"/>
                <a:sym typeface="Roboto Condensed"/>
              </a:rPr>
              <a:t>Giải thích, đánh giá về vai trò của luận điểm, lí lẽ, bằng chứng trong việc thể hiện luận đề (cách lập luận)</a:t>
            </a:r>
            <a:endParaRPr/>
          </a:p>
          <a:p>
            <a:pPr marL="0" marR="0" lvl="0" indent="0" algn="ctr" rtl="0">
              <a:lnSpc>
                <a:spcPct val="140000"/>
              </a:lnSpc>
              <a:spcBef>
                <a:spcPts val="0"/>
              </a:spcBef>
              <a:spcAft>
                <a:spcPts val="0"/>
              </a:spcAft>
              <a:buNone/>
            </a:pPr>
            <a:endParaRPr sz="3000" b="1">
              <a:solidFill>
                <a:srgbClr val="000000"/>
              </a:solidFill>
              <a:latin typeface="Roboto Condensed"/>
              <a:ea typeface="Roboto Condensed"/>
              <a:cs typeface="Roboto Condensed"/>
              <a:sym typeface="Roboto Condensed"/>
            </a:endParaRPr>
          </a:p>
        </p:txBody>
      </p:sp>
      <p:sp>
        <p:nvSpPr>
          <p:cNvPr id="638" name="Google Shape;638;p30"/>
          <p:cNvSpPr txBox="1"/>
          <p:nvPr/>
        </p:nvSpPr>
        <p:spPr>
          <a:xfrm>
            <a:off x="13892700" y="4617500"/>
            <a:ext cx="3591300" cy="1754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1">
                <a:latin typeface="Roboto Condensed"/>
                <a:ea typeface="Roboto Condensed"/>
                <a:cs typeface="Roboto Condensed"/>
                <a:sym typeface="Roboto Condensed"/>
              </a:rPr>
              <a:t>Từ văn bản, liên hệ </a:t>
            </a:r>
            <a:endParaRPr sz="3000" b="1">
              <a:latin typeface="Roboto Condensed"/>
              <a:ea typeface="Roboto Condensed"/>
              <a:cs typeface="Roboto Condensed"/>
              <a:sym typeface="Roboto Condensed"/>
            </a:endParaRPr>
          </a:p>
          <a:p>
            <a:pPr marL="0" marR="0" lvl="0" indent="0" algn="ctr" rtl="0">
              <a:lnSpc>
                <a:spcPct val="140000"/>
              </a:lnSpc>
              <a:spcBef>
                <a:spcPts val="0"/>
              </a:spcBef>
              <a:spcAft>
                <a:spcPts val="0"/>
              </a:spcAft>
              <a:buNone/>
            </a:pPr>
            <a:r>
              <a:rPr lang="en-US" sz="3000" b="1">
                <a:latin typeface="Roboto Condensed"/>
                <a:ea typeface="Roboto Condensed"/>
                <a:cs typeface="Roboto Condensed"/>
                <a:sym typeface="Roboto Condensed"/>
              </a:rPr>
              <a:t>bản thân và</a:t>
            </a:r>
            <a:endParaRPr sz="3000" b="1">
              <a:latin typeface="Roboto Condensed"/>
              <a:ea typeface="Roboto Condensed"/>
              <a:cs typeface="Roboto Condensed"/>
              <a:sym typeface="Roboto Condensed"/>
            </a:endParaRPr>
          </a:p>
          <a:p>
            <a:pPr marL="0" marR="0" lvl="0" indent="0" algn="ctr" rtl="0">
              <a:lnSpc>
                <a:spcPct val="140000"/>
              </a:lnSpc>
              <a:spcBef>
                <a:spcPts val="0"/>
              </a:spcBef>
              <a:spcAft>
                <a:spcPts val="0"/>
              </a:spcAft>
              <a:buNone/>
            </a:pPr>
            <a:r>
              <a:rPr lang="en-US" sz="3000" b="1">
                <a:latin typeface="Roboto Condensed"/>
                <a:ea typeface="Roboto Condensed"/>
                <a:cs typeface="Roboto Condensed"/>
                <a:sym typeface="Roboto Condensed"/>
              </a:rPr>
              <a:t> những vấn đề xã hội.</a:t>
            </a:r>
            <a:endParaRPr sz="3000" b="1">
              <a:solidFill>
                <a:srgbClr val="000000"/>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Effect transition="in" filter="fade">
                                      <p:cBhvr>
                                        <p:cTn id="7" dur="500"/>
                                        <p:tgtEl>
                                          <p:spTgt spid="6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5"/>
                                        </p:tgtEl>
                                        <p:attrNameLst>
                                          <p:attrName>style.visibility</p:attrName>
                                        </p:attrNameLst>
                                      </p:cBhvr>
                                      <p:to>
                                        <p:strVal val="visible"/>
                                      </p:to>
                                    </p:set>
                                    <p:animEffect transition="in" filter="fade">
                                      <p:cBhvr>
                                        <p:cTn id="12" dur="500"/>
                                        <p:tgtEl>
                                          <p:spTgt spid="6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6"/>
                                        </p:tgtEl>
                                        <p:attrNameLst>
                                          <p:attrName>style.visibility</p:attrName>
                                        </p:attrNameLst>
                                      </p:cBhvr>
                                      <p:to>
                                        <p:strVal val="visible"/>
                                      </p:to>
                                    </p:set>
                                    <p:animEffect transition="in" filter="fade">
                                      <p:cBhvr>
                                        <p:cTn id="17" dur="500"/>
                                        <p:tgtEl>
                                          <p:spTgt spid="6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7"/>
                                        </p:tgtEl>
                                        <p:attrNameLst>
                                          <p:attrName>style.visibility</p:attrName>
                                        </p:attrNameLst>
                                      </p:cBhvr>
                                      <p:to>
                                        <p:strVal val="visible"/>
                                      </p:to>
                                    </p:set>
                                    <p:animEffect transition="in" filter="fade">
                                      <p:cBhvr>
                                        <p:cTn id="22" dur="500"/>
                                        <p:tgtEl>
                                          <p:spTgt spid="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8885" b="-3888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31"/>
          <p:cNvSpPr/>
          <p:nvPr/>
        </p:nvSpPr>
        <p:spPr>
          <a:xfrm rot="-5400000">
            <a:off x="-2295284" y="6223368"/>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31"/>
          <p:cNvSpPr/>
          <p:nvPr/>
        </p:nvSpPr>
        <p:spPr>
          <a:xfrm rot="-5400000">
            <a:off x="-746382" y="-1135983"/>
            <a:ext cx="3550163" cy="2762171"/>
          </a:xfrm>
          <a:custGeom>
            <a:avLst/>
            <a:gdLst/>
            <a:ahLst/>
            <a:cxnLst/>
            <a:rect l="l" t="t" r="r" b="b"/>
            <a:pathLst>
              <a:path w="3550163" h="2762171" extrusionOk="0">
                <a:moveTo>
                  <a:pt x="0" y="0"/>
                </a:moveTo>
                <a:lnTo>
                  <a:pt x="3550164" y="0"/>
                </a:lnTo>
                <a:lnTo>
                  <a:pt x="3550164" y="2762171"/>
                </a:lnTo>
                <a:lnTo>
                  <a:pt x="0" y="2762171"/>
                </a:lnTo>
                <a:lnTo>
                  <a:pt x="0" y="0"/>
                </a:lnTo>
                <a:close/>
              </a:path>
            </a:pathLst>
          </a:custGeom>
          <a:blipFill rotWithShape="1">
            <a:blip r:embed="rId4">
              <a:alphaModFix/>
            </a:blip>
            <a:stretch>
              <a:fillRect l="-2922" r="-44969" b="-7368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31"/>
          <p:cNvSpPr/>
          <p:nvPr/>
        </p:nvSpPr>
        <p:spPr>
          <a:xfrm>
            <a:off x="1028700" y="2451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31"/>
          <p:cNvSpPr/>
          <p:nvPr/>
        </p:nvSpPr>
        <p:spPr>
          <a:xfrm>
            <a:off x="13284648" y="8474702"/>
            <a:ext cx="816247" cy="783598"/>
          </a:xfrm>
          <a:custGeom>
            <a:avLst/>
            <a:gdLst/>
            <a:ahLst/>
            <a:cxnLst/>
            <a:rect l="l" t="t" r="r" b="b"/>
            <a:pathLst>
              <a:path w="816247" h="783598" extrusionOk="0">
                <a:moveTo>
                  <a:pt x="0" y="0"/>
                </a:moveTo>
                <a:lnTo>
                  <a:pt x="816247" y="0"/>
                </a:lnTo>
                <a:lnTo>
                  <a:pt x="816247"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31"/>
          <p:cNvSpPr/>
          <p:nvPr/>
        </p:nvSpPr>
        <p:spPr>
          <a:xfrm>
            <a:off x="11973093" y="8045826"/>
            <a:ext cx="446747" cy="428877"/>
          </a:xfrm>
          <a:custGeom>
            <a:avLst/>
            <a:gdLst/>
            <a:ahLst/>
            <a:cxnLst/>
            <a:rect l="l" t="t" r="r" b="b"/>
            <a:pathLst>
              <a:path w="446747" h="428877" extrusionOk="0">
                <a:moveTo>
                  <a:pt x="0" y="0"/>
                </a:moveTo>
                <a:lnTo>
                  <a:pt x="446746" y="0"/>
                </a:lnTo>
                <a:lnTo>
                  <a:pt x="446746"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9" name="Google Shape;649;p31"/>
          <p:cNvSpPr/>
          <p:nvPr/>
        </p:nvSpPr>
        <p:spPr>
          <a:xfrm>
            <a:off x="17662080" y="4714623"/>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31"/>
          <p:cNvSpPr/>
          <p:nvPr/>
        </p:nvSpPr>
        <p:spPr>
          <a:xfrm>
            <a:off x="848235" y="2434742"/>
            <a:ext cx="16411065" cy="3562198"/>
          </a:xfrm>
          <a:prstGeom prst="rect">
            <a:avLst/>
          </a:prstGeom>
          <a:solidFill>
            <a:srgbClr val="F2F3F5">
              <a:alpha val="8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p31"/>
          <p:cNvSpPr/>
          <p:nvPr/>
        </p:nvSpPr>
        <p:spPr>
          <a:xfrm>
            <a:off x="-845292" y="3824372"/>
            <a:ext cx="4564231" cy="6462628"/>
          </a:xfrm>
          <a:custGeom>
            <a:avLst/>
            <a:gdLst/>
            <a:ahLst/>
            <a:cxnLst/>
            <a:rect l="l" t="t" r="r" b="b"/>
            <a:pathLst>
              <a:path w="4564231" h="6462628" extrusionOk="0">
                <a:moveTo>
                  <a:pt x="0" y="0"/>
                </a:moveTo>
                <a:lnTo>
                  <a:pt x="4564231" y="0"/>
                </a:lnTo>
                <a:lnTo>
                  <a:pt x="4564231" y="6462628"/>
                </a:lnTo>
                <a:lnTo>
                  <a:pt x="0" y="646262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2" name="Google Shape;652;p31"/>
          <p:cNvSpPr txBox="1"/>
          <p:nvPr/>
        </p:nvSpPr>
        <p:spPr>
          <a:xfrm>
            <a:off x="3984224" y="2922459"/>
            <a:ext cx="12584154" cy="2529614"/>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700" b="1">
                <a:solidFill>
                  <a:srgbClr val="351304"/>
                </a:solidFill>
                <a:latin typeface="Roboto Condensed"/>
                <a:ea typeface="Roboto Condensed"/>
                <a:cs typeface="Roboto Condensed"/>
                <a:sym typeface="Roboto Condensed"/>
              </a:rPr>
              <a:t>Nhiệm vụ 2: </a:t>
            </a:r>
            <a:endParaRPr/>
          </a:p>
          <a:p>
            <a:pPr marL="0" marR="0" lvl="0" indent="0" algn="just" rtl="0">
              <a:lnSpc>
                <a:spcPct val="137000"/>
              </a:lnSpc>
              <a:spcBef>
                <a:spcPts val="0"/>
              </a:spcBef>
              <a:spcAft>
                <a:spcPts val="0"/>
              </a:spcAft>
              <a:buNone/>
            </a:pPr>
            <a:r>
              <a:rPr lang="en-US" sz="3700" b="1">
                <a:solidFill>
                  <a:srgbClr val="351304"/>
                </a:solidFill>
                <a:latin typeface="Roboto Condensed"/>
                <a:ea typeface="Roboto Condensed"/>
                <a:cs typeface="Roboto Condensed"/>
                <a:sym typeface="Roboto Condensed"/>
              </a:rPr>
              <a:t>Kết nối đọc - viết – vẽ: </a:t>
            </a:r>
            <a:r>
              <a:rPr lang="en-US" sz="3700">
                <a:solidFill>
                  <a:srgbClr val="351304"/>
                </a:solidFill>
                <a:latin typeface="Roboto Condensed"/>
                <a:ea typeface="Roboto Condensed"/>
                <a:cs typeface="Roboto Condensed"/>
                <a:sym typeface="Roboto Condensed"/>
              </a:rPr>
              <a:t>Từ văn bản cũng như bài thơ “Nắng mới”, hãy lựa chọn 1 chi tiết em ấn tượng nhất, phác họa bằng tranh vẽ và nêu cảm nhận về chi tiết em lựa chọn (bằng đoạn văn 7-9 câu).</a:t>
            </a:r>
            <a:endParaR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656"/>
        <p:cNvGrpSpPr/>
        <p:nvPr/>
      </p:nvGrpSpPr>
      <p:grpSpPr>
        <a:xfrm>
          <a:off x="0" y="0"/>
          <a:ext cx="0" cy="0"/>
          <a:chOff x="0" y="0"/>
          <a:chExt cx="0" cy="0"/>
        </a:xfrm>
      </p:grpSpPr>
      <p:sp>
        <p:nvSpPr>
          <p:cNvPr id="657" name="Google Shape;657;p32"/>
          <p:cNvSpPr/>
          <p:nvPr/>
        </p:nvSpPr>
        <p:spPr>
          <a:xfrm>
            <a:off x="0" y="-3768954"/>
            <a:ext cx="5250511" cy="4797654"/>
          </a:xfrm>
          <a:custGeom>
            <a:avLst/>
            <a:gdLst/>
            <a:ahLst/>
            <a:cxnLst/>
            <a:rect l="l" t="t" r="r" b="b"/>
            <a:pathLst>
              <a:path w="5250511" h="4797654" extrusionOk="0">
                <a:moveTo>
                  <a:pt x="0" y="0"/>
                </a:moveTo>
                <a:lnTo>
                  <a:pt x="5250511" y="0"/>
                </a:lnTo>
                <a:lnTo>
                  <a:pt x="5250511" y="4797654"/>
                </a:lnTo>
                <a:lnTo>
                  <a:pt x="0" y="47976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8" name="Google Shape;658;p32"/>
          <p:cNvSpPr/>
          <p:nvPr/>
        </p:nvSpPr>
        <p:spPr>
          <a:xfrm rot="1181774">
            <a:off x="800591" y="807934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32"/>
          <p:cNvSpPr/>
          <p:nvPr/>
        </p:nvSpPr>
        <p:spPr>
          <a:xfrm rot="6286151">
            <a:off x="12161195" y="9358158"/>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32"/>
          <p:cNvSpPr/>
          <p:nvPr/>
        </p:nvSpPr>
        <p:spPr>
          <a:xfrm>
            <a:off x="9482898" y="8314944"/>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32"/>
          <p:cNvSpPr/>
          <p:nvPr/>
        </p:nvSpPr>
        <p:spPr>
          <a:xfrm>
            <a:off x="11428761" y="599823"/>
            <a:ext cx="446747" cy="428877"/>
          </a:xfrm>
          <a:custGeom>
            <a:avLst/>
            <a:gdLst/>
            <a:ahLst/>
            <a:cxnLst/>
            <a:rect l="l" t="t" r="r" b="b"/>
            <a:pathLst>
              <a:path w="446747" h="428877" extrusionOk="0">
                <a:moveTo>
                  <a:pt x="0" y="0"/>
                </a:moveTo>
                <a:lnTo>
                  <a:pt x="446747" y="0"/>
                </a:lnTo>
                <a:lnTo>
                  <a:pt x="446747" y="428877"/>
                </a:lnTo>
                <a:lnTo>
                  <a:pt x="0" y="42887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62" name="Google Shape;662;p32"/>
          <p:cNvGrpSpPr/>
          <p:nvPr/>
        </p:nvGrpSpPr>
        <p:grpSpPr>
          <a:xfrm>
            <a:off x="11969661" y="1432203"/>
            <a:ext cx="5324206" cy="6286998"/>
            <a:chOff x="78740" y="69850"/>
            <a:chExt cx="4452620" cy="5257800"/>
          </a:xfrm>
        </p:grpSpPr>
        <p:sp>
          <p:nvSpPr>
            <p:cNvPr id="663" name="Google Shape;663;p32"/>
            <p:cNvSpPr/>
            <p:nvPr/>
          </p:nvSpPr>
          <p:spPr>
            <a:xfrm>
              <a:off x="350520" y="69850"/>
              <a:ext cx="4161790" cy="4737100"/>
            </a:xfrm>
            <a:custGeom>
              <a:avLst/>
              <a:gdLst/>
              <a:ahLst/>
              <a:cxnLst/>
              <a:rect l="l" t="t" r="r" b="b"/>
              <a:pathLst>
                <a:path w="4161790" h="4737100" extrusionOk="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F2F1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32"/>
            <p:cNvSpPr/>
            <p:nvPr/>
          </p:nvSpPr>
          <p:spPr>
            <a:xfrm>
              <a:off x="605790" y="289560"/>
              <a:ext cx="3679190" cy="3557270"/>
            </a:xfrm>
            <a:custGeom>
              <a:avLst/>
              <a:gdLst/>
              <a:ahLst/>
              <a:cxnLst/>
              <a:rect l="l" t="t" r="r" b="b"/>
              <a:pathLst>
                <a:path w="3679190" h="3557270" extrusionOk="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32"/>
            <p:cNvSpPr/>
            <p:nvPr/>
          </p:nvSpPr>
          <p:spPr>
            <a:xfrm>
              <a:off x="877570" y="289560"/>
              <a:ext cx="3407410" cy="3554730"/>
            </a:xfrm>
            <a:custGeom>
              <a:avLst/>
              <a:gdLst/>
              <a:ahLst/>
              <a:cxnLst/>
              <a:rect l="l" t="t" r="r" b="b"/>
              <a:pathLst>
                <a:path w="3407410" h="3554730" extrusionOk="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32"/>
            <p:cNvSpPr/>
            <p:nvPr/>
          </p:nvSpPr>
          <p:spPr>
            <a:xfrm>
              <a:off x="353060" y="4452620"/>
              <a:ext cx="3789680" cy="356870"/>
            </a:xfrm>
            <a:custGeom>
              <a:avLst/>
              <a:gdLst/>
              <a:ahLst/>
              <a:cxnLst/>
              <a:rect l="l" t="t" r="r" b="b"/>
              <a:pathLst>
                <a:path w="3789680" h="356870" extrusionOk="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32"/>
            <p:cNvSpPr/>
            <p:nvPr/>
          </p:nvSpPr>
          <p:spPr>
            <a:xfrm>
              <a:off x="353060" y="74930"/>
              <a:ext cx="396240" cy="4408170"/>
            </a:xfrm>
            <a:custGeom>
              <a:avLst/>
              <a:gdLst/>
              <a:ahLst/>
              <a:cxnLst/>
              <a:rect l="l" t="t" r="r" b="b"/>
              <a:pathLst>
                <a:path w="396240" h="4408170" extrusionOk="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32"/>
            <p:cNvSpPr/>
            <p:nvPr/>
          </p:nvSpPr>
          <p:spPr>
            <a:xfrm>
              <a:off x="591820" y="292100"/>
              <a:ext cx="297180" cy="3260090"/>
            </a:xfrm>
            <a:custGeom>
              <a:avLst/>
              <a:gdLst/>
              <a:ahLst/>
              <a:cxnLst/>
              <a:rect l="l" t="t" r="r" b="b"/>
              <a:pathLst>
                <a:path w="297180" h="3260090" extrusionOk="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32"/>
            <p:cNvSpPr/>
            <p:nvPr/>
          </p:nvSpPr>
          <p:spPr>
            <a:xfrm>
              <a:off x="593090" y="3526790"/>
              <a:ext cx="3404870" cy="322580"/>
            </a:xfrm>
            <a:custGeom>
              <a:avLst/>
              <a:gdLst/>
              <a:ahLst/>
              <a:cxnLst/>
              <a:rect l="l" t="t" r="r" b="b"/>
              <a:pathLst>
                <a:path w="3404870" h="322580" extrusionOk="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0" name="Google Shape;670;p32"/>
            <p:cNvSpPr/>
            <p:nvPr/>
          </p:nvSpPr>
          <p:spPr>
            <a:xfrm>
              <a:off x="749300" y="80010"/>
              <a:ext cx="1270" cy="3810"/>
            </a:xfrm>
            <a:custGeom>
              <a:avLst/>
              <a:gdLst/>
              <a:ahLst/>
              <a:cxnLst/>
              <a:rect l="l" t="t" r="r" b="b"/>
              <a:pathLst>
                <a:path w="1270" h="3810" extrusionOk="0">
                  <a:moveTo>
                    <a:pt x="0" y="3810"/>
                  </a:moveTo>
                  <a:lnTo>
                    <a:pt x="1270" y="0"/>
                  </a:lnTo>
                  <a:cubicBezTo>
                    <a:pt x="0" y="1270"/>
                    <a:pt x="0" y="2540"/>
                    <a:pt x="0" y="38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32"/>
            <p:cNvSpPr/>
            <p:nvPr/>
          </p:nvSpPr>
          <p:spPr>
            <a:xfrm>
              <a:off x="741680" y="71120"/>
              <a:ext cx="3789680" cy="355600"/>
            </a:xfrm>
            <a:custGeom>
              <a:avLst/>
              <a:gdLst/>
              <a:ahLst/>
              <a:cxnLst/>
              <a:rect l="l" t="t" r="r" b="b"/>
              <a:pathLst>
                <a:path w="3789680" h="355600" extrusionOk="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32"/>
            <p:cNvSpPr/>
            <p:nvPr/>
          </p:nvSpPr>
          <p:spPr>
            <a:xfrm>
              <a:off x="4130040" y="408940"/>
              <a:ext cx="400050" cy="4396740"/>
            </a:xfrm>
            <a:custGeom>
              <a:avLst/>
              <a:gdLst/>
              <a:ahLst/>
              <a:cxnLst/>
              <a:rect l="l" t="t" r="r" b="b"/>
              <a:pathLst>
                <a:path w="400050" h="4396740" extrusionOk="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3" name="Google Shape;673;p32"/>
            <p:cNvSpPr/>
            <p:nvPr/>
          </p:nvSpPr>
          <p:spPr>
            <a:xfrm>
              <a:off x="78740" y="900430"/>
              <a:ext cx="3792220" cy="4425950"/>
            </a:xfrm>
            <a:custGeom>
              <a:avLst/>
              <a:gdLst/>
              <a:ahLst/>
              <a:cxnLst/>
              <a:rect l="l" t="t" r="r" b="b"/>
              <a:pathLst>
                <a:path w="3792220" h="4425950" extrusionOk="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F2F1E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4" name="Google Shape;674;p32"/>
            <p:cNvSpPr/>
            <p:nvPr/>
          </p:nvSpPr>
          <p:spPr>
            <a:xfrm>
              <a:off x="251460" y="1104900"/>
              <a:ext cx="3409950" cy="3274060"/>
            </a:xfrm>
            <a:custGeom>
              <a:avLst/>
              <a:gdLst/>
              <a:ahLst/>
              <a:cxnLst/>
              <a:rect l="l" t="t" r="r" b="b"/>
              <a:pathLst>
                <a:path w="3409950" h="3274060" extrusionOk="0">
                  <a:moveTo>
                    <a:pt x="3395980" y="0"/>
                  </a:moveTo>
                  <a:lnTo>
                    <a:pt x="13970" y="0"/>
                  </a:lnTo>
                  <a:cubicBezTo>
                    <a:pt x="6350" y="0"/>
                    <a:pt x="0" y="6350"/>
                    <a:pt x="0" y="13970"/>
                  </a:cubicBezTo>
                  <a:lnTo>
                    <a:pt x="0" y="3260090"/>
                  </a:lnTo>
                  <a:cubicBezTo>
                    <a:pt x="0" y="3267710"/>
                    <a:pt x="6350" y="3274060"/>
                    <a:pt x="13970" y="3274060"/>
                  </a:cubicBezTo>
                  <a:lnTo>
                    <a:pt x="3395980" y="3274060"/>
                  </a:lnTo>
                  <a:cubicBezTo>
                    <a:pt x="3403600" y="3274060"/>
                    <a:pt x="3409950" y="3267710"/>
                    <a:pt x="3409950" y="3260090"/>
                  </a:cubicBezTo>
                  <a:lnTo>
                    <a:pt x="3409950" y="13970"/>
                  </a:lnTo>
                  <a:cubicBezTo>
                    <a:pt x="3409950" y="6350"/>
                    <a:pt x="3403600" y="0"/>
                    <a:pt x="3395980" y="0"/>
                  </a:cubicBezTo>
                  <a:close/>
                </a:path>
              </a:pathLst>
            </a:custGeom>
            <a:blipFill rotWithShape="1">
              <a:blip r:embed="rId6">
                <a:alphaModFix/>
              </a:blip>
              <a:stretch>
                <a:fillRect t="-23553" b="-2355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5" name="Google Shape;675;p32"/>
            <p:cNvSpPr/>
            <p:nvPr/>
          </p:nvSpPr>
          <p:spPr>
            <a:xfrm>
              <a:off x="240030" y="1106170"/>
              <a:ext cx="3421380" cy="3274060"/>
            </a:xfrm>
            <a:custGeom>
              <a:avLst/>
              <a:gdLst/>
              <a:ahLst/>
              <a:cxnLst/>
              <a:rect l="l" t="t" r="r" b="b"/>
              <a:pathLst>
                <a:path w="3421380" h="3274060" extrusionOk="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32"/>
            <p:cNvSpPr/>
            <p:nvPr/>
          </p:nvSpPr>
          <p:spPr>
            <a:xfrm>
              <a:off x="81280" y="5299710"/>
              <a:ext cx="3804920" cy="27940"/>
            </a:xfrm>
            <a:custGeom>
              <a:avLst/>
              <a:gdLst/>
              <a:ahLst/>
              <a:cxnLst/>
              <a:rect l="l" t="t" r="r" b="b"/>
              <a:pathLst>
                <a:path w="3804920" h="27940" extrusionOk="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7" name="Google Shape;677;p32"/>
            <p:cNvSpPr/>
            <p:nvPr/>
          </p:nvSpPr>
          <p:spPr>
            <a:xfrm>
              <a:off x="81280" y="904240"/>
              <a:ext cx="27940" cy="4422140"/>
            </a:xfrm>
            <a:custGeom>
              <a:avLst/>
              <a:gdLst/>
              <a:ahLst/>
              <a:cxnLst/>
              <a:rect l="l" t="t" r="r" b="b"/>
              <a:pathLst>
                <a:path w="27940" h="4422140" extrusionOk="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32"/>
            <p:cNvSpPr/>
            <p:nvPr/>
          </p:nvSpPr>
          <p:spPr>
            <a:xfrm>
              <a:off x="238760" y="1108710"/>
              <a:ext cx="27940" cy="3270250"/>
            </a:xfrm>
            <a:custGeom>
              <a:avLst/>
              <a:gdLst/>
              <a:ahLst/>
              <a:cxnLst/>
              <a:rect l="l" t="t" r="r" b="b"/>
              <a:pathLst>
                <a:path w="27940" h="3270250" extrusionOk="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32"/>
            <p:cNvSpPr/>
            <p:nvPr/>
          </p:nvSpPr>
          <p:spPr>
            <a:xfrm>
              <a:off x="240030" y="4354830"/>
              <a:ext cx="3417570" cy="27940"/>
            </a:xfrm>
            <a:custGeom>
              <a:avLst/>
              <a:gdLst/>
              <a:ahLst/>
              <a:cxnLst/>
              <a:rect l="l" t="t" r="r" b="b"/>
              <a:pathLst>
                <a:path w="3417570" h="27940" extrusionOk="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32"/>
            <p:cNvSpPr/>
            <p:nvPr/>
          </p:nvSpPr>
          <p:spPr>
            <a:xfrm>
              <a:off x="93980" y="909320"/>
              <a:ext cx="1270" cy="3810"/>
            </a:xfrm>
            <a:custGeom>
              <a:avLst/>
              <a:gdLst/>
              <a:ahLst/>
              <a:cxnLst/>
              <a:rect l="l" t="t" r="r" b="b"/>
              <a:pathLst>
                <a:path w="1270" h="3810" extrusionOk="0">
                  <a:moveTo>
                    <a:pt x="0" y="3810"/>
                  </a:moveTo>
                  <a:lnTo>
                    <a:pt x="1270" y="0"/>
                  </a:lnTo>
                  <a:cubicBezTo>
                    <a:pt x="0" y="1270"/>
                    <a:pt x="0" y="2540"/>
                    <a:pt x="0" y="38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32"/>
            <p:cNvSpPr/>
            <p:nvPr/>
          </p:nvSpPr>
          <p:spPr>
            <a:xfrm>
              <a:off x="85090" y="899160"/>
              <a:ext cx="3806190" cy="27940"/>
            </a:xfrm>
            <a:custGeom>
              <a:avLst/>
              <a:gdLst/>
              <a:ahLst/>
              <a:cxnLst/>
              <a:rect l="l" t="t" r="r" b="b"/>
              <a:pathLst>
                <a:path w="3806190" h="27940" extrusionOk="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2" name="Google Shape;682;p32"/>
            <p:cNvSpPr/>
            <p:nvPr/>
          </p:nvSpPr>
          <p:spPr>
            <a:xfrm>
              <a:off x="3869690" y="910590"/>
              <a:ext cx="20320" cy="4413250"/>
            </a:xfrm>
            <a:custGeom>
              <a:avLst/>
              <a:gdLst/>
              <a:ahLst/>
              <a:cxnLst/>
              <a:rect l="l" t="t" r="r" b="b"/>
              <a:pathLst>
                <a:path w="20320" h="4413250" extrusionOk="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83" name="Google Shape;683;p32"/>
          <p:cNvSpPr/>
          <p:nvPr/>
        </p:nvSpPr>
        <p:spPr>
          <a:xfrm>
            <a:off x="675242" y="2602238"/>
            <a:ext cx="10646665" cy="4782524"/>
          </a:xfrm>
          <a:prstGeom prst="rect">
            <a:avLst/>
          </a:prstGeom>
          <a:solidFill>
            <a:srgbClr val="F6CBAE">
              <a:alpha val="8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4" name="Google Shape;684;p32"/>
          <p:cNvSpPr txBox="1"/>
          <p:nvPr/>
        </p:nvSpPr>
        <p:spPr>
          <a:xfrm>
            <a:off x="1010572" y="3381074"/>
            <a:ext cx="9976006" cy="3167701"/>
          </a:xfrm>
          <a:prstGeom prst="rect">
            <a:avLst/>
          </a:prstGeom>
          <a:noFill/>
          <a:ln>
            <a:noFill/>
          </a:ln>
        </p:spPr>
        <p:txBody>
          <a:bodyPr spcFirstLastPara="1" wrap="square" lIns="0" tIns="0" rIns="0" bIns="0" anchor="t" anchorCtr="0">
            <a:spAutoFit/>
          </a:bodyPr>
          <a:lstStyle/>
          <a:p>
            <a:pPr marL="798831" marR="0" lvl="1" indent="-399415" algn="just" rtl="0">
              <a:lnSpc>
                <a:spcPct val="137000"/>
              </a:lnSpc>
              <a:spcBef>
                <a:spcPts val="0"/>
              </a:spcBef>
              <a:spcAft>
                <a:spcPts val="0"/>
              </a:spcAft>
              <a:buClr>
                <a:srgbClr val="351304"/>
              </a:buClr>
              <a:buSzPts val="3700"/>
              <a:buFont typeface="Arial"/>
              <a:buChar char="•"/>
            </a:pPr>
            <a:r>
              <a:rPr lang="en-US" sz="3700" b="1" i="0" u="none" strike="noStrike" cap="none">
                <a:solidFill>
                  <a:srgbClr val="351304"/>
                </a:solidFill>
                <a:latin typeface="Roboto Condensed"/>
                <a:ea typeface="Roboto Condensed"/>
                <a:cs typeface="Roboto Condensed"/>
                <a:sym typeface="Roboto Condensed"/>
              </a:rPr>
              <a:t>Học sinh chuẩn bị bài tự đánh giá về văn bản: Hoàng tử bé – Một cuốn sách diệu kì</a:t>
            </a:r>
            <a:endParaRPr/>
          </a:p>
          <a:p>
            <a:pPr marL="798831" marR="0" lvl="1" indent="-399415" algn="just" rtl="0">
              <a:lnSpc>
                <a:spcPct val="137000"/>
              </a:lnSpc>
              <a:spcBef>
                <a:spcPts val="0"/>
              </a:spcBef>
              <a:spcAft>
                <a:spcPts val="0"/>
              </a:spcAft>
              <a:buClr>
                <a:srgbClr val="351304"/>
              </a:buClr>
              <a:buSzPts val="3700"/>
              <a:buFont typeface="Arial"/>
              <a:buChar char="•"/>
            </a:pPr>
            <a:r>
              <a:rPr lang="en-US" sz="3700" b="1" i="0" u="none" strike="noStrike" cap="none">
                <a:solidFill>
                  <a:srgbClr val="351304"/>
                </a:solidFill>
                <a:latin typeface="Roboto Condensed"/>
                <a:ea typeface="Roboto Condensed"/>
                <a:cs typeface="Roboto Condensed"/>
                <a:sym typeface="Roboto Condensed"/>
              </a:rPr>
              <a:t>HS thực hiện nhiệm vụ ở nhà theo phiếu gợi dẫn</a:t>
            </a:r>
            <a:endParaRPr/>
          </a:p>
          <a:p>
            <a:pPr marL="798831" marR="0" lvl="1" indent="-399415" algn="just" rtl="0">
              <a:lnSpc>
                <a:spcPct val="137000"/>
              </a:lnSpc>
              <a:spcBef>
                <a:spcPts val="0"/>
              </a:spcBef>
              <a:spcAft>
                <a:spcPts val="0"/>
              </a:spcAft>
              <a:buClr>
                <a:srgbClr val="351304"/>
              </a:buClr>
              <a:buSzPts val="3700"/>
              <a:buFont typeface="Arial"/>
              <a:buChar char="•"/>
            </a:pPr>
            <a:r>
              <a:rPr lang="en-US" sz="3700" b="1" i="0" u="none" strike="noStrike" cap="none">
                <a:solidFill>
                  <a:srgbClr val="351304"/>
                </a:solidFill>
                <a:latin typeface="Roboto Condensed"/>
                <a:ea typeface="Roboto Condensed"/>
                <a:cs typeface="Roboto Condensed"/>
                <a:sym typeface="Roboto Condensed"/>
              </a:rPr>
              <a:t>HS báo cáo kết quả trên lớp</a:t>
            </a:r>
            <a:endParaRPr/>
          </a:p>
          <a:p>
            <a:pPr marL="0" marR="0" lvl="0" indent="0" algn="just" rtl="0">
              <a:lnSpc>
                <a:spcPct val="137000"/>
              </a:lnSpc>
              <a:spcBef>
                <a:spcPts val="0"/>
              </a:spcBef>
              <a:spcAft>
                <a:spcPts val="0"/>
              </a:spcAft>
              <a:buNone/>
            </a:pPr>
            <a:endParaRPr sz="3700" b="1">
              <a:solidFill>
                <a:srgbClr val="351304"/>
              </a:solidFill>
              <a:latin typeface="Roboto Condensed"/>
              <a:ea typeface="Roboto Condensed"/>
              <a:cs typeface="Roboto Condensed"/>
              <a:sym typeface="Roboto Condensed"/>
            </a:endParaRPr>
          </a:p>
        </p:txBody>
      </p:sp>
      <p:sp>
        <p:nvSpPr>
          <p:cNvPr id="685" name="Google Shape;685;p32"/>
          <p:cNvSpPr txBox="1"/>
          <p:nvPr/>
        </p:nvSpPr>
        <p:spPr>
          <a:xfrm>
            <a:off x="1010572" y="970623"/>
            <a:ext cx="9905495" cy="841839"/>
          </a:xfrm>
          <a:prstGeom prst="rect">
            <a:avLst/>
          </a:prstGeom>
          <a:noFill/>
          <a:ln>
            <a:noFill/>
          </a:ln>
        </p:spPr>
        <p:txBody>
          <a:bodyPr spcFirstLastPara="1" wrap="square" lIns="0" tIns="0" rIns="0" bIns="0" anchor="t" anchorCtr="0">
            <a:spAutoFit/>
          </a:bodyPr>
          <a:lstStyle/>
          <a:p>
            <a:pPr marL="0" marR="0" lvl="0" indent="0" algn="ctr" rtl="0">
              <a:lnSpc>
                <a:spcPct val="106000"/>
              </a:lnSpc>
              <a:spcBef>
                <a:spcPts val="0"/>
              </a:spcBef>
              <a:spcAft>
                <a:spcPts val="0"/>
              </a:spcAft>
              <a:buNone/>
            </a:pPr>
            <a:r>
              <a:rPr lang="en-US" sz="6099" b="1">
                <a:solidFill>
                  <a:srgbClr val="9B6543"/>
                </a:solidFill>
                <a:latin typeface="Fraunces"/>
                <a:ea typeface="Fraunces"/>
                <a:cs typeface="Fraunces"/>
                <a:sym typeface="Fraunces"/>
              </a:rPr>
              <a:t>5. VẬN DỤNG</a:t>
            </a:r>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262"/>
        <p:cNvGrpSpPr/>
        <p:nvPr/>
      </p:nvGrpSpPr>
      <p:grpSpPr>
        <a:xfrm>
          <a:off x="0" y="0"/>
          <a:ext cx="0" cy="0"/>
          <a:chOff x="0" y="0"/>
          <a:chExt cx="0" cy="0"/>
        </a:xfrm>
      </p:grpSpPr>
      <p:sp>
        <p:nvSpPr>
          <p:cNvPr id="263" name="Google Shape;263;p12"/>
          <p:cNvSpPr/>
          <p:nvPr/>
        </p:nvSpPr>
        <p:spPr>
          <a:xfrm rot="-3911245" flipH="1">
            <a:off x="12974830" y="-3595671"/>
            <a:ext cx="6448580" cy="8188673"/>
          </a:xfrm>
          <a:custGeom>
            <a:avLst/>
            <a:gdLst/>
            <a:ahLst/>
            <a:cxnLst/>
            <a:rect l="l" t="t" r="r" b="b"/>
            <a:pathLst>
              <a:path w="6448580" h="8188673" extrusionOk="0">
                <a:moveTo>
                  <a:pt x="6448580" y="0"/>
                </a:moveTo>
                <a:lnTo>
                  <a:pt x="0" y="0"/>
                </a:lnTo>
                <a:lnTo>
                  <a:pt x="0" y="8188673"/>
                </a:lnTo>
                <a:lnTo>
                  <a:pt x="6448580" y="8188673"/>
                </a:lnTo>
                <a:lnTo>
                  <a:pt x="644858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12"/>
          <p:cNvSpPr/>
          <p:nvPr/>
        </p:nvSpPr>
        <p:spPr>
          <a:xfrm>
            <a:off x="450043" y="1028700"/>
            <a:ext cx="10750681" cy="10750681"/>
          </a:xfrm>
          <a:custGeom>
            <a:avLst/>
            <a:gdLst/>
            <a:ahLst/>
            <a:cxnLst/>
            <a:rect l="l" t="t" r="r" b="b"/>
            <a:pathLst>
              <a:path w="10750681" h="10750681" extrusionOk="0">
                <a:moveTo>
                  <a:pt x="0" y="0"/>
                </a:moveTo>
                <a:lnTo>
                  <a:pt x="10750681" y="0"/>
                </a:lnTo>
                <a:lnTo>
                  <a:pt x="10750681" y="10750681"/>
                </a:lnTo>
                <a:lnTo>
                  <a:pt x="0" y="1075068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12"/>
          <p:cNvSpPr/>
          <p:nvPr/>
        </p:nvSpPr>
        <p:spPr>
          <a:xfrm rot="-1422170">
            <a:off x="-2377117" y="4996975"/>
            <a:ext cx="6448580" cy="8188673"/>
          </a:xfrm>
          <a:custGeom>
            <a:avLst/>
            <a:gdLst/>
            <a:ahLst/>
            <a:cxnLst/>
            <a:rect l="l" t="t" r="r" b="b"/>
            <a:pathLst>
              <a:path w="6448580" h="8188673" extrusionOk="0">
                <a:moveTo>
                  <a:pt x="0" y="0"/>
                </a:moveTo>
                <a:lnTo>
                  <a:pt x="6448580" y="0"/>
                </a:lnTo>
                <a:lnTo>
                  <a:pt x="6448580" y="8188673"/>
                </a:lnTo>
                <a:lnTo>
                  <a:pt x="0" y="818867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2"/>
          <p:cNvSpPr/>
          <p:nvPr/>
        </p:nvSpPr>
        <p:spPr>
          <a:xfrm>
            <a:off x="0" y="10287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12"/>
          <p:cNvSpPr/>
          <p:nvPr/>
        </p:nvSpPr>
        <p:spPr>
          <a:xfrm rot="6286151">
            <a:off x="13251402" y="9481362"/>
            <a:ext cx="900085" cy="900085"/>
          </a:xfrm>
          <a:custGeom>
            <a:avLst/>
            <a:gdLst/>
            <a:ahLst/>
            <a:cxnLst/>
            <a:rect l="l" t="t" r="r" b="b"/>
            <a:pathLst>
              <a:path w="900085" h="900085" extrusionOk="0">
                <a:moveTo>
                  <a:pt x="0" y="0"/>
                </a:moveTo>
                <a:lnTo>
                  <a:pt x="900086" y="0"/>
                </a:lnTo>
                <a:lnTo>
                  <a:pt x="900086" y="900086"/>
                </a:lnTo>
                <a:lnTo>
                  <a:pt x="0" y="9000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2"/>
          <p:cNvSpPr/>
          <p:nvPr/>
        </p:nvSpPr>
        <p:spPr>
          <a:xfrm>
            <a:off x="14967777" y="8727467"/>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2"/>
          <p:cNvSpPr/>
          <p:nvPr/>
        </p:nvSpPr>
        <p:spPr>
          <a:xfrm>
            <a:off x="1348980" y="1145188"/>
            <a:ext cx="816247" cy="783598"/>
          </a:xfrm>
          <a:custGeom>
            <a:avLst/>
            <a:gdLst/>
            <a:ahLst/>
            <a:cxnLst/>
            <a:rect l="l" t="t" r="r" b="b"/>
            <a:pathLst>
              <a:path w="816247" h="783598" extrusionOk="0">
                <a:moveTo>
                  <a:pt x="0" y="0"/>
                </a:moveTo>
                <a:lnTo>
                  <a:pt x="816248" y="0"/>
                </a:lnTo>
                <a:lnTo>
                  <a:pt x="816248" y="783597"/>
                </a:lnTo>
                <a:lnTo>
                  <a:pt x="0" y="78359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2"/>
          <p:cNvSpPr/>
          <p:nvPr/>
        </p:nvSpPr>
        <p:spPr>
          <a:xfrm>
            <a:off x="0" y="8131552"/>
            <a:ext cx="3025191" cy="2155448"/>
          </a:xfrm>
          <a:custGeom>
            <a:avLst/>
            <a:gdLst/>
            <a:ahLst/>
            <a:cxnLst/>
            <a:rect l="l" t="t" r="r" b="b"/>
            <a:pathLst>
              <a:path w="3025191" h="2155448" extrusionOk="0">
                <a:moveTo>
                  <a:pt x="0" y="0"/>
                </a:moveTo>
                <a:lnTo>
                  <a:pt x="3025191" y="0"/>
                </a:lnTo>
                <a:lnTo>
                  <a:pt x="3025191" y="2155448"/>
                </a:lnTo>
                <a:lnTo>
                  <a:pt x="0" y="215544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2"/>
          <p:cNvSpPr/>
          <p:nvPr/>
        </p:nvSpPr>
        <p:spPr>
          <a:xfrm>
            <a:off x="12933406" y="7874005"/>
            <a:ext cx="6531429" cy="4114800"/>
          </a:xfrm>
          <a:custGeom>
            <a:avLst/>
            <a:gdLst/>
            <a:ahLst/>
            <a:cxnLst/>
            <a:rect l="l" t="t" r="r" b="b"/>
            <a:pathLst>
              <a:path w="6531429" h="4114800" extrusionOk="0">
                <a:moveTo>
                  <a:pt x="0" y="0"/>
                </a:moveTo>
                <a:lnTo>
                  <a:pt x="6531428" y="0"/>
                </a:lnTo>
                <a:lnTo>
                  <a:pt x="6531428"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2"/>
          <p:cNvSpPr txBox="1"/>
          <p:nvPr/>
        </p:nvSpPr>
        <p:spPr>
          <a:xfrm>
            <a:off x="3923511" y="584391"/>
            <a:ext cx="9905495" cy="841839"/>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6099" b="1">
                <a:solidFill>
                  <a:srgbClr val="9B6543"/>
                </a:solidFill>
                <a:latin typeface="Fraunces"/>
                <a:ea typeface="Fraunces"/>
                <a:cs typeface="Fraunces"/>
                <a:sym typeface="Fraunces"/>
              </a:rPr>
              <a:t>3. ĐỌC HIỂU VĂN BẢN</a:t>
            </a:r>
            <a:endParaRPr/>
          </a:p>
        </p:txBody>
      </p:sp>
      <p:sp>
        <p:nvSpPr>
          <p:cNvPr id="273" name="Google Shape;273;p12"/>
          <p:cNvSpPr txBox="1"/>
          <p:nvPr/>
        </p:nvSpPr>
        <p:spPr>
          <a:xfrm>
            <a:off x="2378095" y="3886707"/>
            <a:ext cx="6765905" cy="4948943"/>
          </a:xfrm>
          <a:prstGeom prst="rect">
            <a:avLst/>
          </a:prstGeom>
          <a:noFill/>
          <a:ln>
            <a:noFill/>
          </a:ln>
        </p:spPr>
        <p:txBody>
          <a:bodyPr spcFirstLastPara="1" wrap="square" lIns="0" tIns="0" rIns="0" bIns="0" anchor="t" anchorCtr="0">
            <a:spAutoFit/>
          </a:bodyPr>
          <a:lstStyle/>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Mỗi nhóm có 2 phút giới thiệu về nhóm mình (tên, khẩu hiệu, mong đợi của nhóm)</a:t>
            </a:r>
            <a:endParaRPr/>
          </a:p>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Lưu ý: Tên của các nhóm phải liên quan đến bài thơ “</a:t>
            </a:r>
            <a:r>
              <a:rPr lang="en-US" sz="3500" b="1" i="0" u="none" strike="noStrike" cap="none">
                <a:solidFill>
                  <a:srgbClr val="000000"/>
                </a:solidFill>
                <a:latin typeface="Roboto Condensed"/>
                <a:ea typeface="Roboto Condensed"/>
                <a:cs typeface="Roboto Condensed"/>
                <a:sym typeface="Roboto Condensed"/>
              </a:rPr>
              <a:t>Nắng mới”</a:t>
            </a:r>
            <a:r>
              <a:rPr lang="en-US" sz="3500" b="0" i="0" u="none" strike="noStrike" cap="none">
                <a:solidFill>
                  <a:srgbClr val="000000"/>
                </a:solidFill>
                <a:latin typeface="Roboto Condensed"/>
                <a:ea typeface="Roboto Condensed"/>
                <a:cs typeface="Roboto Condensed"/>
                <a:sym typeface="Roboto Condensed"/>
              </a:rPr>
              <a:t>. VD một số tên gọi: Nhóm Mơ mộng, nhóm Áo đỏ, nhóm Xao xác, nhóm Giậu thưa,…</a:t>
            </a:r>
            <a:endParaRPr/>
          </a:p>
        </p:txBody>
      </p:sp>
      <p:sp>
        <p:nvSpPr>
          <p:cNvPr id="274" name="Google Shape;274;p12"/>
          <p:cNvSpPr/>
          <p:nvPr/>
        </p:nvSpPr>
        <p:spPr>
          <a:xfrm>
            <a:off x="8876258" y="2360511"/>
            <a:ext cx="8917988" cy="8917988"/>
          </a:xfrm>
          <a:custGeom>
            <a:avLst/>
            <a:gdLst/>
            <a:ahLst/>
            <a:cxnLst/>
            <a:rect l="l" t="t" r="r" b="b"/>
            <a:pathLst>
              <a:path w="8917988" h="8917988" extrusionOk="0">
                <a:moveTo>
                  <a:pt x="0" y="0"/>
                </a:moveTo>
                <a:lnTo>
                  <a:pt x="8917989" y="0"/>
                </a:lnTo>
                <a:lnTo>
                  <a:pt x="8917989" y="8917988"/>
                </a:lnTo>
                <a:lnTo>
                  <a:pt x="0" y="891798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2"/>
          <p:cNvSpPr txBox="1"/>
          <p:nvPr/>
        </p:nvSpPr>
        <p:spPr>
          <a:xfrm>
            <a:off x="10971068" y="5057775"/>
            <a:ext cx="5460753" cy="2473325"/>
          </a:xfrm>
          <a:prstGeom prst="rect">
            <a:avLst/>
          </a:prstGeom>
          <a:noFill/>
          <a:ln>
            <a:noFill/>
          </a:ln>
        </p:spPr>
        <p:txBody>
          <a:bodyPr spcFirstLastPara="1" wrap="square" lIns="0" tIns="0" rIns="0" bIns="0" anchor="t" anchorCtr="0">
            <a:spAutoFit/>
          </a:bodyPr>
          <a:lstStyle/>
          <a:p>
            <a:pPr marL="755651" marR="0" lvl="1" indent="-377825" algn="just" rtl="0">
              <a:lnSpc>
                <a:spcPct val="140000"/>
              </a:lnSpc>
              <a:spcBef>
                <a:spcPts val="0"/>
              </a:spcBef>
              <a:spcAft>
                <a:spcPts val="0"/>
              </a:spcAft>
              <a:buClr>
                <a:srgbClr val="000000"/>
              </a:buClr>
              <a:buSzPts val="3500"/>
              <a:buFont typeface="Arial"/>
              <a:buChar char="•"/>
            </a:pPr>
            <a:r>
              <a:rPr lang="en-US" sz="3500" b="0" i="0" u="none" strike="noStrike" cap="none">
                <a:solidFill>
                  <a:srgbClr val="000000"/>
                </a:solidFill>
                <a:latin typeface="Roboto Condensed"/>
                <a:ea typeface="Roboto Condensed"/>
                <a:cs typeface="Roboto Condensed"/>
                <a:sym typeface="Roboto Condensed"/>
              </a:rPr>
              <a:t>Cho điểm bằng âm thanh vỗ tay từ các đội còn lại </a:t>
            </a:r>
            <a:endParaRPr/>
          </a:p>
          <a:p>
            <a:pPr marL="0" marR="0" lvl="0" indent="0" algn="just" rtl="0">
              <a:lnSpc>
                <a:spcPct val="140000"/>
              </a:lnSpc>
              <a:spcBef>
                <a:spcPts val="0"/>
              </a:spcBef>
              <a:spcAft>
                <a:spcPts val="0"/>
              </a:spcAft>
              <a:buNone/>
            </a:pPr>
            <a:r>
              <a:rPr lang="en-US" sz="3500">
                <a:solidFill>
                  <a:srgbClr val="000000"/>
                </a:solidFill>
                <a:latin typeface="Roboto Condensed"/>
                <a:ea typeface="Roboto Condensed"/>
                <a:cs typeface="Roboto Condensed"/>
                <a:sym typeface="Roboto Condensed"/>
              </a:rPr>
              <a:t>(to nhất đạt 4 điểm, lần lượt xuống 3, 2, 1 điểm)</a:t>
            </a:r>
            <a:endParaRPr/>
          </a:p>
        </p:txBody>
      </p:sp>
      <p:sp>
        <p:nvSpPr>
          <p:cNvPr id="276" name="Google Shape;276;p12"/>
          <p:cNvSpPr txBox="1"/>
          <p:nvPr/>
        </p:nvSpPr>
        <p:spPr>
          <a:xfrm>
            <a:off x="2612903" y="1764633"/>
            <a:ext cx="4225035" cy="993154"/>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chặng 1</a:t>
            </a:r>
            <a:endParaRPr/>
          </a:p>
        </p:txBody>
      </p:sp>
      <p:sp>
        <p:nvSpPr>
          <p:cNvPr id="277" name="Google Shape;277;p12"/>
          <p:cNvSpPr txBox="1"/>
          <p:nvPr/>
        </p:nvSpPr>
        <p:spPr>
          <a:xfrm>
            <a:off x="6617423" y="1688433"/>
            <a:ext cx="9166601" cy="115365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330">
                <a:solidFill>
                  <a:srgbClr val="4D4C6A"/>
                </a:solidFill>
                <a:latin typeface="Arial"/>
                <a:ea typeface="Arial"/>
                <a:cs typeface="Arial"/>
                <a:sym typeface="Arial"/>
              </a:rPr>
              <a:t>Ra mắt</a:t>
            </a:r>
            <a:r>
              <a:rPr lang="en-US" sz="6330">
                <a:solidFill>
                  <a:srgbClr val="CF5A4B"/>
                </a:solidFill>
                <a:latin typeface="Arial"/>
                <a:ea typeface="Arial"/>
                <a:cs typeface="Arial"/>
                <a:sym typeface="Arial"/>
              </a:rPr>
              <a:t> Anh </a:t>
            </a:r>
            <a:r>
              <a:rPr lang="en-US" sz="6330">
                <a:solidFill>
                  <a:srgbClr val="B6614E"/>
                </a:solidFill>
                <a:latin typeface="Arial"/>
                <a:ea typeface="Arial"/>
                <a:cs typeface="Arial"/>
                <a:sym typeface="Arial"/>
              </a:rPr>
              <a:t>tài</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Effect transition="in" filter="fade">
                                      <p:cBhvr>
                                        <p:cTn id="7" dur="500"/>
                                        <p:tgtEl>
                                          <p:spTgt spid="2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xEl>
                                              <p:pRg st="1" end="1"/>
                                            </p:txEl>
                                          </p:spTgt>
                                        </p:tgtEl>
                                        <p:attrNameLst>
                                          <p:attrName>style.visibility</p:attrName>
                                        </p:attrNameLst>
                                      </p:cBhvr>
                                      <p:to>
                                        <p:strVal val="visible"/>
                                      </p:to>
                                    </p:set>
                                    <p:animEffect transition="in" filter="fade">
                                      <p:cBhvr>
                                        <p:cTn id="12" dur="500"/>
                                        <p:tgtEl>
                                          <p:spTgt spid="2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5"/>
                                        </p:tgtEl>
                                        <p:attrNameLst>
                                          <p:attrName>style.visibility</p:attrName>
                                        </p:attrNameLst>
                                      </p:cBhvr>
                                      <p:to>
                                        <p:strVal val="visible"/>
                                      </p:to>
                                    </p:set>
                                    <p:animEffect transition="in" filter="fade">
                                      <p:cBhvr>
                                        <p:cTn id="17"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8885" b="-3888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3"/>
          <p:cNvSpPr/>
          <p:nvPr/>
        </p:nvSpPr>
        <p:spPr>
          <a:xfrm>
            <a:off x="0" y="10287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13"/>
          <p:cNvSpPr/>
          <p:nvPr/>
        </p:nvSpPr>
        <p:spPr>
          <a:xfrm rot="6286151">
            <a:off x="13251402" y="9481362"/>
            <a:ext cx="900085" cy="900085"/>
          </a:xfrm>
          <a:custGeom>
            <a:avLst/>
            <a:gdLst/>
            <a:ahLst/>
            <a:cxnLst/>
            <a:rect l="l" t="t" r="r" b="b"/>
            <a:pathLst>
              <a:path w="900085" h="900085" extrusionOk="0">
                <a:moveTo>
                  <a:pt x="0" y="0"/>
                </a:moveTo>
                <a:lnTo>
                  <a:pt x="900086" y="0"/>
                </a:lnTo>
                <a:lnTo>
                  <a:pt x="900086"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13"/>
          <p:cNvSpPr/>
          <p:nvPr/>
        </p:nvSpPr>
        <p:spPr>
          <a:xfrm>
            <a:off x="14967777" y="8727467"/>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3"/>
          <p:cNvSpPr/>
          <p:nvPr/>
        </p:nvSpPr>
        <p:spPr>
          <a:xfrm>
            <a:off x="13843222" y="1028700"/>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3"/>
          <p:cNvSpPr/>
          <p:nvPr/>
        </p:nvSpPr>
        <p:spPr>
          <a:xfrm>
            <a:off x="-1503562" y="-355187"/>
            <a:ext cx="9830762" cy="17554932"/>
          </a:xfrm>
          <a:custGeom>
            <a:avLst/>
            <a:gdLst/>
            <a:ahLst/>
            <a:cxnLst/>
            <a:rect l="l" t="t" r="r" b="b"/>
            <a:pathLst>
              <a:path w="9830762" h="17554932" extrusionOk="0">
                <a:moveTo>
                  <a:pt x="0" y="0"/>
                </a:moveTo>
                <a:lnTo>
                  <a:pt x="9830762" y="0"/>
                </a:lnTo>
                <a:lnTo>
                  <a:pt x="9830762" y="17554932"/>
                </a:lnTo>
                <a:lnTo>
                  <a:pt x="0" y="1755493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13"/>
          <p:cNvSpPr/>
          <p:nvPr/>
        </p:nvSpPr>
        <p:spPr>
          <a:xfrm>
            <a:off x="12034817" y="-792556"/>
            <a:ext cx="9830762" cy="17554932"/>
          </a:xfrm>
          <a:custGeom>
            <a:avLst/>
            <a:gdLst/>
            <a:ahLst/>
            <a:cxnLst/>
            <a:rect l="l" t="t" r="r" b="b"/>
            <a:pathLst>
              <a:path w="9830762" h="17554932" extrusionOk="0">
                <a:moveTo>
                  <a:pt x="0" y="0"/>
                </a:moveTo>
                <a:lnTo>
                  <a:pt x="9830762" y="0"/>
                </a:lnTo>
                <a:lnTo>
                  <a:pt x="9830762" y="17554932"/>
                </a:lnTo>
                <a:lnTo>
                  <a:pt x="0" y="1755493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3"/>
          <p:cNvSpPr txBox="1"/>
          <p:nvPr/>
        </p:nvSpPr>
        <p:spPr>
          <a:xfrm>
            <a:off x="7031483" y="427345"/>
            <a:ext cx="4225035" cy="993154"/>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chặng 1</a:t>
            </a:r>
            <a:endParaRPr/>
          </a:p>
        </p:txBody>
      </p:sp>
      <p:sp>
        <p:nvSpPr>
          <p:cNvPr id="290" name="Google Shape;290;p13"/>
          <p:cNvSpPr txBox="1"/>
          <p:nvPr/>
        </p:nvSpPr>
        <p:spPr>
          <a:xfrm>
            <a:off x="1992577" y="1871255"/>
            <a:ext cx="14302846" cy="3532712"/>
          </a:xfrm>
          <a:prstGeom prst="rect">
            <a:avLst/>
          </a:prstGeom>
          <a:noFill/>
          <a:ln>
            <a:noFill/>
          </a:ln>
        </p:spPr>
        <p:txBody>
          <a:bodyPr spcFirstLastPara="1" wrap="square" lIns="0" tIns="0" rIns="0" bIns="0" anchor="t" anchorCtr="0">
            <a:spAutoFit/>
          </a:bodyPr>
          <a:lstStyle/>
          <a:p>
            <a:pPr marL="0" marR="0" lvl="0" indent="0" algn="ctr" rtl="0">
              <a:lnSpc>
                <a:spcPct val="140002"/>
              </a:lnSpc>
              <a:spcBef>
                <a:spcPts val="0"/>
              </a:spcBef>
              <a:spcAft>
                <a:spcPts val="0"/>
              </a:spcAft>
              <a:buNone/>
            </a:pPr>
            <a:r>
              <a:rPr lang="en-US" sz="9877">
                <a:solidFill>
                  <a:srgbClr val="FFFFFF"/>
                </a:solidFill>
                <a:latin typeface="Arial"/>
                <a:ea typeface="Arial"/>
                <a:cs typeface="Arial"/>
                <a:sym typeface="Arial"/>
              </a:rPr>
              <a:t>Ra mắt </a:t>
            </a:r>
            <a:endParaRPr/>
          </a:p>
          <a:p>
            <a:pPr marL="0" marR="0" lvl="0" indent="0" algn="ctr" rtl="0">
              <a:lnSpc>
                <a:spcPct val="140002"/>
              </a:lnSpc>
              <a:spcBef>
                <a:spcPts val="0"/>
              </a:spcBef>
              <a:spcAft>
                <a:spcPts val="0"/>
              </a:spcAft>
              <a:buNone/>
            </a:pPr>
            <a:r>
              <a:rPr lang="en-US" sz="9877">
                <a:solidFill>
                  <a:srgbClr val="FFCB64"/>
                </a:solidFill>
                <a:latin typeface="Arial"/>
                <a:ea typeface="Arial"/>
                <a:cs typeface="Arial"/>
                <a:sym typeface="Arial"/>
              </a:rPr>
              <a:t>Anh tài</a:t>
            </a:r>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294"/>
        <p:cNvGrpSpPr/>
        <p:nvPr/>
      </p:nvGrpSpPr>
      <p:grpSpPr>
        <a:xfrm>
          <a:off x="0" y="0"/>
          <a:ext cx="0" cy="0"/>
          <a:chOff x="0" y="0"/>
          <a:chExt cx="0" cy="0"/>
        </a:xfrm>
      </p:grpSpPr>
      <p:sp>
        <p:nvSpPr>
          <p:cNvPr id="295" name="Google Shape;295;p14"/>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14"/>
          <p:cNvSpPr/>
          <p:nvPr/>
        </p:nvSpPr>
        <p:spPr>
          <a:xfrm rot="1201821" flipH="1">
            <a:off x="1415790" y="223907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14"/>
          <p:cNvSpPr/>
          <p:nvPr/>
        </p:nvSpPr>
        <p:spPr>
          <a:xfrm rot="-1886121">
            <a:off x="586373" y="2218826"/>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14"/>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4"/>
          <p:cNvSpPr/>
          <p:nvPr/>
        </p:nvSpPr>
        <p:spPr>
          <a:xfrm>
            <a:off x="1348980" y="809739"/>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4"/>
          <p:cNvSpPr txBox="1"/>
          <p:nvPr/>
        </p:nvSpPr>
        <p:spPr>
          <a:xfrm>
            <a:off x="3194343" y="3806686"/>
            <a:ext cx="14064957" cy="3915648"/>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Xác định luận đề và hệ thống luận điểm trong văn bản </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Mỗi nhóm có thời gian 7 phút, trình bày dạng liệt kê nhanh trên bảng phụ, 1 nhóm lên đại diện chia sẻ trong 3 phút và GV chữa trên bài của nhóm chia sẻ (5 phút)</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GV chữa các bài còn lại/ HS chấm chéo. GV chốt và cho điểm 4-3-2-1 tương ứng với mức độ chính xác của các nhóm.</a:t>
            </a:r>
            <a:endParaRPr/>
          </a:p>
        </p:txBody>
      </p:sp>
      <p:sp>
        <p:nvSpPr>
          <p:cNvPr id="301" name="Google Shape;301;p14"/>
          <p:cNvSpPr/>
          <p:nvPr/>
        </p:nvSpPr>
        <p:spPr>
          <a:xfrm rot="-745737">
            <a:off x="520628" y="5797848"/>
            <a:ext cx="2962656" cy="4114800"/>
          </a:xfrm>
          <a:custGeom>
            <a:avLst/>
            <a:gdLst/>
            <a:ahLst/>
            <a:cxnLst/>
            <a:rect l="l" t="t" r="r" b="b"/>
            <a:pathLst>
              <a:path w="2962656" h="4114800" extrusionOk="0">
                <a:moveTo>
                  <a:pt x="0" y="0"/>
                </a:moveTo>
                <a:lnTo>
                  <a:pt x="2962656" y="0"/>
                </a:lnTo>
                <a:lnTo>
                  <a:pt x="2962656" y="4114800"/>
                </a:lnTo>
                <a:lnTo>
                  <a:pt x="0" y="41148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4"/>
          <p:cNvSpPr txBox="1"/>
          <p:nvPr/>
        </p:nvSpPr>
        <p:spPr>
          <a:xfrm>
            <a:off x="7031483" y="427345"/>
            <a:ext cx="4225035" cy="993118"/>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chặng 2:</a:t>
            </a:r>
            <a:endParaRPr/>
          </a:p>
        </p:txBody>
      </p:sp>
      <p:sp>
        <p:nvSpPr>
          <p:cNvPr id="303" name="Google Shape;303;p14"/>
          <p:cNvSpPr txBox="1"/>
          <p:nvPr/>
        </p:nvSpPr>
        <p:spPr>
          <a:xfrm>
            <a:off x="3581400" y="2324100"/>
            <a:ext cx="12095659" cy="115363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330">
                <a:solidFill>
                  <a:srgbClr val="FFFFFF"/>
                </a:solidFill>
                <a:latin typeface="Arial"/>
                <a:ea typeface="Arial"/>
                <a:cs typeface="Arial"/>
                <a:sym typeface="Arial"/>
              </a:rPr>
              <a:t>CHIẾN THẦN</a:t>
            </a:r>
            <a:r>
              <a:rPr lang="en-US" sz="6330">
                <a:solidFill>
                  <a:srgbClr val="4D4C6A"/>
                </a:solidFill>
                <a:latin typeface="Arial"/>
                <a:ea typeface="Arial"/>
                <a:cs typeface="Arial"/>
                <a:sym typeface="Arial"/>
              </a:rPr>
              <a:t> LUẬN ĐIỂM</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xEl>
                                              <p:pRg st="0" end="0"/>
                                            </p:txEl>
                                          </p:spTgt>
                                        </p:tgtEl>
                                        <p:attrNameLst>
                                          <p:attrName>style.visibility</p:attrName>
                                        </p:attrNameLst>
                                      </p:cBhvr>
                                      <p:to>
                                        <p:strVal val="visible"/>
                                      </p:to>
                                    </p:set>
                                    <p:animEffect transition="in" filter="fade">
                                      <p:cBhvr>
                                        <p:cTn id="7" dur="1000"/>
                                        <p:tgtEl>
                                          <p:spTgt spid="3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
                                            <p:txEl>
                                              <p:pRg st="1" end="1"/>
                                            </p:txEl>
                                          </p:spTgt>
                                        </p:tgtEl>
                                        <p:attrNameLst>
                                          <p:attrName>style.visibility</p:attrName>
                                        </p:attrNameLst>
                                      </p:cBhvr>
                                      <p:to>
                                        <p:strVal val="visible"/>
                                      </p:to>
                                    </p:set>
                                    <p:animEffect transition="in" filter="fade">
                                      <p:cBhvr>
                                        <p:cTn id="12" dur="1000"/>
                                        <p:tgtEl>
                                          <p:spTgt spid="3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
                                            <p:txEl>
                                              <p:pRg st="2" end="2"/>
                                            </p:txEl>
                                          </p:spTgt>
                                        </p:tgtEl>
                                        <p:attrNameLst>
                                          <p:attrName>style.visibility</p:attrName>
                                        </p:attrNameLst>
                                      </p:cBhvr>
                                      <p:to>
                                        <p:strVal val="visible"/>
                                      </p:to>
                                    </p:set>
                                    <p:animEffect transition="in" filter="fade">
                                      <p:cBhvr>
                                        <p:cTn id="17" dur="1000"/>
                                        <p:tgtEl>
                                          <p:spTgt spid="3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307"/>
        <p:cNvGrpSpPr/>
        <p:nvPr/>
      </p:nvGrpSpPr>
      <p:grpSpPr>
        <a:xfrm>
          <a:off x="0" y="0"/>
          <a:ext cx="0" cy="0"/>
          <a:chOff x="0" y="0"/>
          <a:chExt cx="0" cy="0"/>
        </a:xfrm>
      </p:grpSpPr>
      <p:sp>
        <p:nvSpPr>
          <p:cNvPr id="308" name="Google Shape;308;p15"/>
          <p:cNvSpPr/>
          <p:nvPr/>
        </p:nvSpPr>
        <p:spPr>
          <a:xfrm rot="-1422170">
            <a:off x="-3705087" y="6646877"/>
            <a:ext cx="6448580" cy="8188673"/>
          </a:xfrm>
          <a:custGeom>
            <a:avLst/>
            <a:gdLst/>
            <a:ahLst/>
            <a:cxnLst/>
            <a:rect l="l" t="t" r="r" b="b"/>
            <a:pathLst>
              <a:path w="6448580" h="8188673" extrusionOk="0">
                <a:moveTo>
                  <a:pt x="0" y="0"/>
                </a:moveTo>
                <a:lnTo>
                  <a:pt x="6448580" y="0"/>
                </a:lnTo>
                <a:lnTo>
                  <a:pt x="6448580" y="8188673"/>
                </a:lnTo>
                <a:lnTo>
                  <a:pt x="0" y="818867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15"/>
          <p:cNvSpPr/>
          <p:nvPr/>
        </p:nvSpPr>
        <p:spPr>
          <a:xfrm>
            <a:off x="0" y="1028700"/>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5"/>
          <p:cNvSpPr/>
          <p:nvPr/>
        </p:nvSpPr>
        <p:spPr>
          <a:xfrm rot="6286151">
            <a:off x="14726678" y="9287056"/>
            <a:ext cx="900085" cy="900085"/>
          </a:xfrm>
          <a:custGeom>
            <a:avLst/>
            <a:gdLst/>
            <a:ahLst/>
            <a:cxnLst/>
            <a:rect l="l" t="t" r="r" b="b"/>
            <a:pathLst>
              <a:path w="900085" h="900085" extrusionOk="0">
                <a:moveTo>
                  <a:pt x="0" y="0"/>
                </a:moveTo>
                <a:lnTo>
                  <a:pt x="900085" y="0"/>
                </a:lnTo>
                <a:lnTo>
                  <a:pt x="900085" y="900086"/>
                </a:lnTo>
                <a:lnTo>
                  <a:pt x="0" y="90008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15"/>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15"/>
          <p:cNvSpPr/>
          <p:nvPr/>
        </p:nvSpPr>
        <p:spPr>
          <a:xfrm>
            <a:off x="11605446" y="207717"/>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5"/>
          <p:cNvSpPr/>
          <p:nvPr/>
        </p:nvSpPr>
        <p:spPr>
          <a:xfrm>
            <a:off x="0" y="2210476"/>
            <a:ext cx="6783652" cy="7558386"/>
          </a:xfrm>
          <a:custGeom>
            <a:avLst/>
            <a:gdLst/>
            <a:ahLst/>
            <a:cxnLst/>
            <a:rect l="l" t="t" r="r" b="b"/>
            <a:pathLst>
              <a:path w="6783652" h="7558386" extrusionOk="0">
                <a:moveTo>
                  <a:pt x="0" y="0"/>
                </a:moveTo>
                <a:lnTo>
                  <a:pt x="6783652" y="0"/>
                </a:lnTo>
                <a:lnTo>
                  <a:pt x="6783652" y="7558386"/>
                </a:lnTo>
                <a:lnTo>
                  <a:pt x="0" y="755838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14" name="Google Shape;314;p15"/>
          <p:cNvGrpSpPr/>
          <p:nvPr/>
        </p:nvGrpSpPr>
        <p:grpSpPr>
          <a:xfrm>
            <a:off x="7535010" y="1678201"/>
            <a:ext cx="9773366" cy="1452447"/>
            <a:chOff x="0" y="-19050"/>
            <a:chExt cx="2574055" cy="382537"/>
          </a:xfrm>
        </p:grpSpPr>
        <p:sp>
          <p:nvSpPr>
            <p:cNvPr id="315" name="Google Shape;315;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FFEA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17" name="Google Shape;317;p15"/>
          <p:cNvGrpSpPr/>
          <p:nvPr/>
        </p:nvGrpSpPr>
        <p:grpSpPr>
          <a:xfrm>
            <a:off x="7485934" y="3315492"/>
            <a:ext cx="9773366" cy="1452447"/>
            <a:chOff x="0" y="-19050"/>
            <a:chExt cx="2574055" cy="382537"/>
          </a:xfrm>
        </p:grpSpPr>
        <p:sp>
          <p:nvSpPr>
            <p:cNvPr id="318" name="Google Shape;318;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FFEA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0" name="Google Shape;320;p15"/>
          <p:cNvGrpSpPr/>
          <p:nvPr/>
        </p:nvGrpSpPr>
        <p:grpSpPr>
          <a:xfrm>
            <a:off x="7535010" y="5028983"/>
            <a:ext cx="9773366" cy="1452447"/>
            <a:chOff x="0" y="-19050"/>
            <a:chExt cx="2574055" cy="382537"/>
          </a:xfrm>
        </p:grpSpPr>
        <p:sp>
          <p:nvSpPr>
            <p:cNvPr id="321" name="Google Shape;321;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F1DAB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3" name="Google Shape;323;p15"/>
          <p:cNvGrpSpPr/>
          <p:nvPr/>
        </p:nvGrpSpPr>
        <p:grpSpPr>
          <a:xfrm>
            <a:off x="7535010" y="6762371"/>
            <a:ext cx="9773366" cy="1452447"/>
            <a:chOff x="0" y="-19050"/>
            <a:chExt cx="2574055" cy="382537"/>
          </a:xfrm>
        </p:grpSpPr>
        <p:sp>
          <p:nvSpPr>
            <p:cNvPr id="324" name="Google Shape;324;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E8CB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6" name="Google Shape;326;p15"/>
          <p:cNvGrpSpPr/>
          <p:nvPr/>
        </p:nvGrpSpPr>
        <p:grpSpPr>
          <a:xfrm>
            <a:off x="7535010" y="8424809"/>
            <a:ext cx="9773366" cy="1452447"/>
            <a:chOff x="0" y="-19050"/>
            <a:chExt cx="2574055" cy="382537"/>
          </a:xfrm>
        </p:grpSpPr>
        <p:sp>
          <p:nvSpPr>
            <p:cNvPr id="327" name="Google Shape;327;p15"/>
            <p:cNvSpPr/>
            <p:nvPr/>
          </p:nvSpPr>
          <p:spPr>
            <a:xfrm>
              <a:off x="0" y="0"/>
              <a:ext cx="2574055" cy="363487"/>
            </a:xfrm>
            <a:custGeom>
              <a:avLst/>
              <a:gdLst/>
              <a:ahLst/>
              <a:cxnLst/>
              <a:rect l="l" t="t" r="r" b="b"/>
              <a:pathLst>
                <a:path w="2574055" h="363487" extrusionOk="0">
                  <a:moveTo>
                    <a:pt x="40399" y="0"/>
                  </a:moveTo>
                  <a:lnTo>
                    <a:pt x="2533656" y="0"/>
                  </a:lnTo>
                  <a:cubicBezTo>
                    <a:pt x="2555968" y="0"/>
                    <a:pt x="2574055" y="18087"/>
                    <a:pt x="2574055" y="40399"/>
                  </a:cubicBezTo>
                  <a:lnTo>
                    <a:pt x="2574055" y="323088"/>
                  </a:lnTo>
                  <a:cubicBezTo>
                    <a:pt x="2574055" y="345400"/>
                    <a:pt x="2555968" y="363487"/>
                    <a:pt x="2533656" y="363487"/>
                  </a:cubicBezTo>
                  <a:lnTo>
                    <a:pt x="40399" y="363487"/>
                  </a:lnTo>
                  <a:cubicBezTo>
                    <a:pt x="18087" y="363487"/>
                    <a:pt x="0" y="345400"/>
                    <a:pt x="0" y="323088"/>
                  </a:cubicBezTo>
                  <a:lnTo>
                    <a:pt x="0" y="40399"/>
                  </a:lnTo>
                  <a:cubicBezTo>
                    <a:pt x="0" y="18087"/>
                    <a:pt x="18087" y="0"/>
                    <a:pt x="40399" y="0"/>
                  </a:cubicBezTo>
                  <a:close/>
                </a:path>
              </a:pathLst>
            </a:cu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15"/>
            <p:cNvSpPr txBox="1"/>
            <p:nvPr/>
          </p:nvSpPr>
          <p:spPr>
            <a:xfrm>
              <a:off x="0" y="-19050"/>
              <a:ext cx="2574055" cy="382537"/>
            </a:xfrm>
            <a:prstGeom prst="rect">
              <a:avLst/>
            </a:prstGeom>
            <a:noFill/>
            <a:ln>
              <a:noFill/>
            </a:ln>
          </p:spPr>
          <p:txBody>
            <a:bodyPr spcFirstLastPara="1" wrap="square" lIns="50800" tIns="50800" rIns="50800" bIns="50800" anchor="ctr" anchorCtr="0">
              <a:noAutofit/>
            </a:bodyPr>
            <a:lstStyle/>
            <a:p>
              <a:pPr marL="518160" marR="0" lvl="1" indent="-144780" algn="ctr" rtl="0">
                <a:lnSpc>
                  <a:spcPct val="159944"/>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9" name="Google Shape;329;p15"/>
          <p:cNvSpPr/>
          <p:nvPr/>
        </p:nvSpPr>
        <p:spPr>
          <a:xfrm>
            <a:off x="7003945" y="1928785"/>
            <a:ext cx="1129990" cy="1083378"/>
          </a:xfrm>
          <a:custGeom>
            <a:avLst/>
            <a:gdLst/>
            <a:ahLst/>
            <a:cxnLst/>
            <a:rect l="l" t="t" r="r" b="b"/>
            <a:pathLst>
              <a:path w="1129990" h="1083378" extrusionOk="0">
                <a:moveTo>
                  <a:pt x="0" y="0"/>
                </a:moveTo>
                <a:lnTo>
                  <a:pt x="1129991" y="0"/>
                </a:lnTo>
                <a:lnTo>
                  <a:pt x="1129991" y="1083378"/>
                </a:lnTo>
                <a:lnTo>
                  <a:pt x="0" y="108337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15"/>
          <p:cNvSpPr/>
          <p:nvPr/>
        </p:nvSpPr>
        <p:spPr>
          <a:xfrm>
            <a:off x="7139264" y="8900618"/>
            <a:ext cx="994672" cy="954056"/>
          </a:xfrm>
          <a:custGeom>
            <a:avLst/>
            <a:gdLst/>
            <a:ahLst/>
            <a:cxnLst/>
            <a:rect l="l" t="t" r="r" b="b"/>
            <a:pathLst>
              <a:path w="994672" h="954056" extrusionOk="0">
                <a:moveTo>
                  <a:pt x="0" y="0"/>
                </a:moveTo>
                <a:lnTo>
                  <a:pt x="994672" y="0"/>
                </a:lnTo>
                <a:lnTo>
                  <a:pt x="994672" y="954056"/>
                </a:lnTo>
                <a:lnTo>
                  <a:pt x="0" y="95405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15"/>
          <p:cNvSpPr/>
          <p:nvPr/>
        </p:nvSpPr>
        <p:spPr>
          <a:xfrm>
            <a:off x="7139264" y="5301339"/>
            <a:ext cx="1139696" cy="1092683"/>
          </a:xfrm>
          <a:custGeom>
            <a:avLst/>
            <a:gdLst/>
            <a:ahLst/>
            <a:cxnLst/>
            <a:rect l="l" t="t" r="r" b="b"/>
            <a:pathLst>
              <a:path w="1139696" h="1092683" extrusionOk="0">
                <a:moveTo>
                  <a:pt x="0" y="0"/>
                </a:moveTo>
                <a:lnTo>
                  <a:pt x="1139696" y="0"/>
                </a:lnTo>
                <a:lnTo>
                  <a:pt x="1139696" y="1092683"/>
                </a:lnTo>
                <a:lnTo>
                  <a:pt x="0" y="109268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15"/>
          <p:cNvSpPr/>
          <p:nvPr/>
        </p:nvSpPr>
        <p:spPr>
          <a:xfrm>
            <a:off x="7139264" y="7059499"/>
            <a:ext cx="994672" cy="964832"/>
          </a:xfrm>
          <a:custGeom>
            <a:avLst/>
            <a:gdLst/>
            <a:ahLst/>
            <a:cxnLst/>
            <a:rect l="l" t="t" r="r" b="b"/>
            <a:pathLst>
              <a:path w="994672" h="964832" extrusionOk="0">
                <a:moveTo>
                  <a:pt x="0" y="0"/>
                </a:moveTo>
                <a:lnTo>
                  <a:pt x="994672" y="0"/>
                </a:lnTo>
                <a:lnTo>
                  <a:pt x="994672" y="964831"/>
                </a:lnTo>
                <a:lnTo>
                  <a:pt x="0" y="96483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15"/>
          <p:cNvSpPr/>
          <p:nvPr/>
        </p:nvSpPr>
        <p:spPr>
          <a:xfrm>
            <a:off x="6998081" y="3536063"/>
            <a:ext cx="1135855" cy="1089001"/>
          </a:xfrm>
          <a:custGeom>
            <a:avLst/>
            <a:gdLst/>
            <a:ahLst/>
            <a:cxnLst/>
            <a:rect l="l" t="t" r="r" b="b"/>
            <a:pathLst>
              <a:path w="1135855" h="1089001" extrusionOk="0">
                <a:moveTo>
                  <a:pt x="0" y="0"/>
                </a:moveTo>
                <a:lnTo>
                  <a:pt x="1135855" y="0"/>
                </a:lnTo>
                <a:lnTo>
                  <a:pt x="1135855" y="1089001"/>
                </a:lnTo>
                <a:lnTo>
                  <a:pt x="0" y="1089001"/>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34" name="Google Shape;334;p15"/>
          <p:cNvGrpSpPr/>
          <p:nvPr/>
        </p:nvGrpSpPr>
        <p:grpSpPr>
          <a:xfrm>
            <a:off x="0" y="346034"/>
            <a:ext cx="10948669" cy="1340567"/>
            <a:chOff x="0" y="66675"/>
            <a:chExt cx="14598226" cy="1787423"/>
          </a:xfrm>
        </p:grpSpPr>
        <p:sp>
          <p:nvSpPr>
            <p:cNvPr id="335" name="Google Shape;335;p15"/>
            <p:cNvSpPr txBox="1"/>
            <p:nvPr/>
          </p:nvSpPr>
          <p:spPr>
            <a:xfrm>
              <a:off x="2907023" y="66675"/>
              <a:ext cx="10232147" cy="891477"/>
            </a:xfrm>
            <a:prstGeom prst="rect">
              <a:avLst/>
            </a:prstGeom>
            <a:noFill/>
            <a:ln>
              <a:noFill/>
            </a:ln>
          </p:spPr>
          <p:txBody>
            <a:bodyPr spcFirstLastPara="1" wrap="square" lIns="0" tIns="0" rIns="0" bIns="0" anchor="t" anchorCtr="0">
              <a:spAutoFit/>
            </a:bodyPr>
            <a:lstStyle/>
            <a:p>
              <a:pPr marL="0" marR="0" lvl="0" indent="0" algn="l" rtl="0">
                <a:lnSpc>
                  <a:spcPct val="106010"/>
                </a:lnSpc>
                <a:spcBef>
                  <a:spcPts val="0"/>
                </a:spcBef>
                <a:spcAft>
                  <a:spcPts val="0"/>
                </a:spcAft>
                <a:buNone/>
              </a:pPr>
              <a:r>
                <a:rPr lang="en-US" sz="4725" b="1">
                  <a:solidFill>
                    <a:srgbClr val="9B6543"/>
                  </a:solidFill>
                  <a:latin typeface="Fraunces"/>
                  <a:ea typeface="Fraunces"/>
                  <a:cs typeface="Fraunces"/>
                  <a:sym typeface="Fraunces"/>
                </a:rPr>
                <a:t>3. ĐỌC HIỂU VĂN BẢN</a:t>
              </a:r>
              <a:endParaRPr/>
            </a:p>
          </p:txBody>
        </p:sp>
        <p:sp>
          <p:nvSpPr>
            <p:cNvPr id="336" name="Google Shape;336;p15"/>
            <p:cNvSpPr txBox="1"/>
            <p:nvPr/>
          </p:nvSpPr>
          <p:spPr>
            <a:xfrm>
              <a:off x="0" y="882580"/>
              <a:ext cx="14598226" cy="971518"/>
            </a:xfrm>
            <a:prstGeom prst="rect">
              <a:avLst/>
            </a:prstGeom>
            <a:noFill/>
            <a:ln>
              <a:noFill/>
            </a:ln>
          </p:spPr>
          <p:txBody>
            <a:bodyPr spcFirstLastPara="1" wrap="square" lIns="0" tIns="0" rIns="0" bIns="0" anchor="t" anchorCtr="0">
              <a:spAutoFit/>
            </a:bodyPr>
            <a:lstStyle/>
            <a:p>
              <a:pPr marL="0" marR="0" lvl="0" indent="0" algn="ctr" rtl="0">
                <a:lnSpc>
                  <a:spcPct val="139995"/>
                </a:lnSpc>
                <a:spcBef>
                  <a:spcPts val="0"/>
                </a:spcBef>
                <a:spcAft>
                  <a:spcPts val="0"/>
                </a:spcAft>
                <a:buNone/>
              </a:pPr>
              <a:r>
                <a:rPr lang="en-US" sz="4338">
                  <a:solidFill>
                    <a:srgbClr val="724919"/>
                  </a:solidFill>
                  <a:latin typeface="Arial"/>
                  <a:ea typeface="Arial"/>
                  <a:cs typeface="Arial"/>
                  <a:sym typeface="Arial"/>
                </a:rPr>
                <a:t>3.1. Luận đề và hệ thống luận điểm</a:t>
              </a:r>
              <a:endParaRPr/>
            </a:p>
          </p:txBody>
        </p:sp>
      </p:grpSp>
      <p:sp>
        <p:nvSpPr>
          <p:cNvPr id="337" name="Google Shape;337;p15"/>
          <p:cNvSpPr txBox="1"/>
          <p:nvPr/>
        </p:nvSpPr>
        <p:spPr>
          <a:xfrm>
            <a:off x="1232025" y="4990091"/>
            <a:ext cx="4875281" cy="2008681"/>
          </a:xfrm>
          <a:prstGeom prst="rect">
            <a:avLst/>
          </a:prstGeom>
          <a:noFill/>
          <a:ln>
            <a:noFill/>
          </a:ln>
        </p:spPr>
        <p:txBody>
          <a:bodyPr spcFirstLastPara="1" wrap="square" lIns="0" tIns="0" rIns="0" bIns="0" anchor="t" anchorCtr="0">
            <a:spAutoFit/>
          </a:bodyPr>
          <a:lstStyle/>
          <a:p>
            <a:pPr marL="0" marR="0" lvl="0" indent="0" algn="ctr" rtl="0">
              <a:lnSpc>
                <a:spcPct val="114020"/>
              </a:lnSpc>
              <a:spcBef>
                <a:spcPts val="0"/>
              </a:spcBef>
              <a:spcAft>
                <a:spcPts val="0"/>
              </a:spcAft>
              <a:buNone/>
            </a:pPr>
            <a:r>
              <a:rPr lang="en-US" sz="3452" b="1">
                <a:solidFill>
                  <a:srgbClr val="FFFFFF"/>
                </a:solidFill>
                <a:latin typeface="Roboto Condensed"/>
                <a:ea typeface="Roboto Condensed"/>
                <a:cs typeface="Roboto Condensed"/>
                <a:sym typeface="Roboto Condensed"/>
              </a:rPr>
              <a:t>Hồn thơ thành thực phiêu diêu trong cõi mộng của nhà thơ Lưu Trọng Lư</a:t>
            </a:r>
            <a:endParaRPr/>
          </a:p>
          <a:p>
            <a:pPr marL="0" marR="0" lvl="0" indent="0" algn="ctr" rtl="0">
              <a:lnSpc>
                <a:spcPct val="114020"/>
              </a:lnSpc>
              <a:spcBef>
                <a:spcPts val="0"/>
              </a:spcBef>
              <a:spcAft>
                <a:spcPts val="0"/>
              </a:spcAft>
              <a:buNone/>
            </a:pPr>
            <a:r>
              <a:rPr lang="en-US" sz="3452" b="1">
                <a:solidFill>
                  <a:srgbClr val="FFFFFF"/>
                </a:solidFill>
                <a:latin typeface="Roboto Condensed"/>
                <a:ea typeface="Roboto Condensed"/>
                <a:cs typeface="Roboto Condensed"/>
                <a:sym typeface="Roboto Condensed"/>
              </a:rPr>
              <a:t> qua bài thơ “Nắng mới”</a:t>
            </a:r>
            <a:endParaRPr/>
          </a:p>
        </p:txBody>
      </p:sp>
      <p:sp>
        <p:nvSpPr>
          <p:cNvPr id="338" name="Google Shape;338;p15"/>
          <p:cNvSpPr txBox="1"/>
          <p:nvPr/>
        </p:nvSpPr>
        <p:spPr>
          <a:xfrm>
            <a:off x="7870252" y="1926313"/>
            <a:ext cx="8980924" cy="10858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 Nhận định về hồn thơ Lưu Trọng Lư </a:t>
            </a:r>
            <a:endParaRPr/>
          </a:p>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qua bài thơ “Nắng mới”</a:t>
            </a:r>
            <a:endParaRPr/>
          </a:p>
        </p:txBody>
      </p:sp>
      <p:sp>
        <p:nvSpPr>
          <p:cNvPr id="339" name="Google Shape;339;p15"/>
          <p:cNvSpPr txBox="1"/>
          <p:nvPr/>
        </p:nvSpPr>
        <p:spPr>
          <a:xfrm>
            <a:off x="7931231" y="3792131"/>
            <a:ext cx="8980924"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Nhận định về cấu tứ của bài thơ</a:t>
            </a:r>
            <a:endParaRPr/>
          </a:p>
        </p:txBody>
      </p:sp>
      <p:sp>
        <p:nvSpPr>
          <p:cNvPr id="340" name="Google Shape;340;p15"/>
          <p:cNvSpPr txBox="1"/>
          <p:nvPr/>
        </p:nvSpPr>
        <p:spPr>
          <a:xfrm>
            <a:off x="7931231" y="5437219"/>
            <a:ext cx="8980924"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 Bức tranh thiên nhiên “nắng mới”.</a:t>
            </a:r>
            <a:endParaRPr/>
          </a:p>
        </p:txBody>
      </p:sp>
      <p:sp>
        <p:nvSpPr>
          <p:cNvPr id="341" name="Google Shape;341;p15"/>
          <p:cNvSpPr txBox="1"/>
          <p:nvPr/>
        </p:nvSpPr>
        <p:spPr>
          <a:xfrm>
            <a:off x="7931231" y="7082307"/>
            <a:ext cx="8980924"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Nỗi nhớ và tình yêu của tác giả dành cho mẹ</a:t>
            </a:r>
            <a:endParaRPr/>
          </a:p>
        </p:txBody>
      </p:sp>
      <p:sp>
        <p:nvSpPr>
          <p:cNvPr id="342" name="Google Shape;342;p15"/>
          <p:cNvSpPr txBox="1"/>
          <p:nvPr/>
        </p:nvSpPr>
        <p:spPr>
          <a:xfrm>
            <a:off x="7931231" y="8948243"/>
            <a:ext cx="8980924" cy="55245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3500">
                <a:solidFill>
                  <a:srgbClr val="000000"/>
                </a:solidFill>
                <a:latin typeface="Roboto Condensed"/>
                <a:ea typeface="Roboto Condensed"/>
                <a:cs typeface="Roboto Condensed"/>
                <a:sym typeface="Roboto Condensed"/>
              </a:rPr>
              <a:t>Nhận định chung về bài thơ.</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5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500"/>
                                        <p:tgtEl>
                                          <p:spTgt spid="3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gtEl>
                                        <p:attrNameLst>
                                          <p:attrName>style.visibility</p:attrName>
                                        </p:attrNameLst>
                                      </p:cBhvr>
                                      <p:to>
                                        <p:strVal val="visible"/>
                                      </p:to>
                                    </p:set>
                                    <p:animEffect transition="in" filter="fade">
                                      <p:cBhvr>
                                        <p:cTn id="22" dur="500"/>
                                        <p:tgtEl>
                                          <p:spTgt spid="3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2"/>
                                        </p:tgtEl>
                                        <p:attrNameLst>
                                          <p:attrName>style.visibility</p:attrName>
                                        </p:attrNameLst>
                                      </p:cBhvr>
                                      <p:to>
                                        <p:strVal val="visible"/>
                                      </p:to>
                                    </p:set>
                                    <p:animEffect transition="in" filter="fade">
                                      <p:cBhvr>
                                        <p:cTn id="27"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346"/>
        <p:cNvGrpSpPr/>
        <p:nvPr/>
      </p:nvGrpSpPr>
      <p:grpSpPr>
        <a:xfrm>
          <a:off x="0" y="0"/>
          <a:ext cx="0" cy="0"/>
          <a:chOff x="0" y="0"/>
          <a:chExt cx="0" cy="0"/>
        </a:xfrm>
      </p:grpSpPr>
      <p:sp>
        <p:nvSpPr>
          <p:cNvPr id="347" name="Google Shape;347;p16"/>
          <p:cNvSpPr/>
          <p:nvPr/>
        </p:nvSpPr>
        <p:spPr>
          <a:xfrm>
            <a:off x="0" y="1853344"/>
            <a:ext cx="18288000" cy="6580312"/>
          </a:xfrm>
          <a:prstGeom prst="rect">
            <a:avLst/>
          </a:prstGeom>
          <a:solidFill>
            <a:srgbClr val="E5A2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6"/>
          <p:cNvSpPr/>
          <p:nvPr/>
        </p:nvSpPr>
        <p:spPr>
          <a:xfrm rot="1201821" flipH="1">
            <a:off x="1415790" y="2239071"/>
            <a:ext cx="503815" cy="479083"/>
          </a:xfrm>
          <a:custGeom>
            <a:avLst/>
            <a:gdLst/>
            <a:ahLst/>
            <a:cxnLst/>
            <a:rect l="l" t="t" r="r" b="b"/>
            <a:pathLst>
              <a:path w="503815" h="479083" extrusionOk="0">
                <a:moveTo>
                  <a:pt x="503815" y="0"/>
                </a:moveTo>
                <a:lnTo>
                  <a:pt x="0" y="0"/>
                </a:lnTo>
                <a:lnTo>
                  <a:pt x="0" y="479083"/>
                </a:lnTo>
                <a:lnTo>
                  <a:pt x="503815" y="479083"/>
                </a:lnTo>
                <a:lnTo>
                  <a:pt x="503815"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16"/>
          <p:cNvSpPr/>
          <p:nvPr/>
        </p:nvSpPr>
        <p:spPr>
          <a:xfrm rot="-1886121">
            <a:off x="586373" y="2218826"/>
            <a:ext cx="376583" cy="358096"/>
          </a:xfrm>
          <a:custGeom>
            <a:avLst/>
            <a:gdLst/>
            <a:ahLst/>
            <a:cxnLst/>
            <a:rect l="l" t="t" r="r" b="b"/>
            <a:pathLst>
              <a:path w="376583" h="358096" extrusionOk="0">
                <a:moveTo>
                  <a:pt x="0" y="0"/>
                </a:moveTo>
                <a:lnTo>
                  <a:pt x="376583" y="0"/>
                </a:lnTo>
                <a:lnTo>
                  <a:pt x="376583" y="358096"/>
                </a:lnTo>
                <a:lnTo>
                  <a:pt x="0" y="35809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6"/>
          <p:cNvSpPr/>
          <p:nvPr/>
        </p:nvSpPr>
        <p:spPr>
          <a:xfrm>
            <a:off x="16443053" y="8533161"/>
            <a:ext cx="816247" cy="783598"/>
          </a:xfrm>
          <a:custGeom>
            <a:avLst/>
            <a:gdLst/>
            <a:ahLst/>
            <a:cxnLst/>
            <a:rect l="l" t="t" r="r" b="b"/>
            <a:pathLst>
              <a:path w="816247" h="783598" extrusionOk="0">
                <a:moveTo>
                  <a:pt x="0" y="0"/>
                </a:moveTo>
                <a:lnTo>
                  <a:pt x="816247" y="0"/>
                </a:lnTo>
                <a:lnTo>
                  <a:pt x="816247" y="783597"/>
                </a:lnTo>
                <a:lnTo>
                  <a:pt x="0" y="78359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16"/>
          <p:cNvSpPr/>
          <p:nvPr/>
        </p:nvSpPr>
        <p:spPr>
          <a:xfrm>
            <a:off x="1348980" y="809739"/>
            <a:ext cx="816247" cy="783598"/>
          </a:xfrm>
          <a:custGeom>
            <a:avLst/>
            <a:gdLst/>
            <a:ahLst/>
            <a:cxnLst/>
            <a:rect l="l" t="t" r="r" b="b"/>
            <a:pathLst>
              <a:path w="816247" h="783598" extrusionOk="0">
                <a:moveTo>
                  <a:pt x="0" y="0"/>
                </a:moveTo>
                <a:lnTo>
                  <a:pt x="816248" y="0"/>
                </a:lnTo>
                <a:lnTo>
                  <a:pt x="816248" y="783598"/>
                </a:lnTo>
                <a:lnTo>
                  <a:pt x="0" y="7835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16"/>
          <p:cNvSpPr txBox="1"/>
          <p:nvPr/>
        </p:nvSpPr>
        <p:spPr>
          <a:xfrm>
            <a:off x="1028700" y="3635236"/>
            <a:ext cx="15822476" cy="3915648"/>
          </a:xfrm>
          <a:prstGeom prst="rect">
            <a:avLst/>
          </a:prstGeom>
          <a:noFill/>
          <a:ln>
            <a:noFill/>
          </a:ln>
        </p:spPr>
        <p:txBody>
          <a:bodyPr spcFirstLastPara="1" wrap="square" lIns="0" tIns="0" rIns="0" bIns="0" anchor="t" anchorCtr="0">
            <a:spAutoFit/>
          </a:bodyPr>
          <a:lstStyle/>
          <a:p>
            <a:pPr marL="798829" marR="0" lvl="1" indent="-399415" algn="just" rtl="0">
              <a:lnSpc>
                <a:spcPct val="140010"/>
              </a:lnSpc>
              <a:spcBef>
                <a:spcPts val="0"/>
              </a:spcBef>
              <a:spcAft>
                <a:spcPts val="0"/>
              </a:spcAft>
              <a:buClr>
                <a:srgbClr val="000000"/>
              </a:buClr>
              <a:buSzPts val="3699"/>
              <a:buFont typeface="Arial"/>
              <a:buChar char="•"/>
            </a:pPr>
            <a:r>
              <a:rPr lang="en-US" sz="3699" b="1" i="0" u="none" strike="noStrike" cap="none">
                <a:solidFill>
                  <a:srgbClr val="000000"/>
                </a:solidFill>
                <a:latin typeface="Roboto Condensed"/>
                <a:ea typeface="Roboto Condensed"/>
                <a:cs typeface="Roboto Condensed"/>
                <a:sym typeface="Roboto Condensed"/>
              </a:rPr>
              <a:t>Vẽ sơ đồ thể hiện mối quan hệ giữa luận đề, luận điểm, lí lẽ và bằng chứng trong văn bản.</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Thời gian 15 phút.</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1 nhóm lên đại diện chia sẻ và GV chữa trên bài của nhóm chia sẻ (5 phút)</a:t>
            </a:r>
            <a:endParaRPr/>
          </a:p>
          <a:p>
            <a:pPr marL="798829" marR="0" lvl="1" indent="-399415" algn="just" rtl="0">
              <a:lnSpc>
                <a:spcPct val="140010"/>
              </a:lnSpc>
              <a:spcBef>
                <a:spcPts val="0"/>
              </a:spcBef>
              <a:spcAft>
                <a:spcPts val="0"/>
              </a:spcAft>
              <a:buClr>
                <a:srgbClr val="000000"/>
              </a:buClr>
              <a:buSzPts val="3699"/>
              <a:buFont typeface="Arial"/>
              <a:buChar char="•"/>
            </a:pPr>
            <a:r>
              <a:rPr lang="en-US" sz="3699" b="0" i="0" u="none" strike="noStrike" cap="none">
                <a:solidFill>
                  <a:srgbClr val="000000"/>
                </a:solidFill>
                <a:latin typeface="Roboto Condensed"/>
                <a:ea typeface="Roboto Condensed"/>
                <a:cs typeface="Roboto Condensed"/>
                <a:sym typeface="Roboto Condensed"/>
              </a:rPr>
              <a:t>GV chữa các bài còn lại/ HS chấm chéo. GV chốt và cho điểm 4-3-2-1 tương ứng với mức độ chính xác của các nhóm. (5 phút)</a:t>
            </a:r>
            <a:endParaRPr/>
          </a:p>
        </p:txBody>
      </p:sp>
      <p:sp>
        <p:nvSpPr>
          <p:cNvPr id="353" name="Google Shape;353;p16"/>
          <p:cNvSpPr/>
          <p:nvPr/>
        </p:nvSpPr>
        <p:spPr>
          <a:xfrm>
            <a:off x="15632141" y="203212"/>
            <a:ext cx="2438071" cy="3300265"/>
          </a:xfrm>
          <a:custGeom>
            <a:avLst/>
            <a:gdLst/>
            <a:ahLst/>
            <a:cxnLst/>
            <a:rect l="l" t="t" r="r" b="b"/>
            <a:pathLst>
              <a:path w="2438071" h="3300265" extrusionOk="0">
                <a:moveTo>
                  <a:pt x="0" y="0"/>
                </a:moveTo>
                <a:lnTo>
                  <a:pt x="2438071" y="0"/>
                </a:lnTo>
                <a:lnTo>
                  <a:pt x="2438071" y="3300265"/>
                </a:lnTo>
                <a:lnTo>
                  <a:pt x="0" y="330026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6"/>
          <p:cNvSpPr txBox="1"/>
          <p:nvPr/>
        </p:nvSpPr>
        <p:spPr>
          <a:xfrm>
            <a:off x="5644079" y="474991"/>
            <a:ext cx="4225035" cy="993118"/>
          </a:xfrm>
          <a:prstGeom prst="rect">
            <a:avLst/>
          </a:prstGeom>
          <a:noFill/>
          <a:ln>
            <a:noFill/>
          </a:ln>
        </p:spPr>
        <p:txBody>
          <a:bodyPr spcFirstLastPara="1" wrap="square" lIns="0" tIns="0" rIns="0" bIns="0" anchor="t" anchorCtr="0">
            <a:spAutoFit/>
          </a:bodyPr>
          <a:lstStyle/>
          <a:p>
            <a:pPr marL="0" marR="0" lvl="0" indent="0" algn="ctr" rtl="0">
              <a:lnSpc>
                <a:spcPct val="140017"/>
              </a:lnSpc>
              <a:spcBef>
                <a:spcPts val="0"/>
              </a:spcBef>
              <a:spcAft>
                <a:spcPts val="0"/>
              </a:spcAft>
              <a:buNone/>
            </a:pPr>
            <a:r>
              <a:rPr lang="en-US" sz="5780">
                <a:solidFill>
                  <a:srgbClr val="B6614E"/>
                </a:solidFill>
                <a:latin typeface="Arial"/>
                <a:ea typeface="Arial"/>
                <a:cs typeface="Arial"/>
                <a:sym typeface="Arial"/>
              </a:rPr>
              <a:t>chặng 3:</a:t>
            </a:r>
            <a:endParaRPr/>
          </a:p>
        </p:txBody>
      </p:sp>
      <p:sp>
        <p:nvSpPr>
          <p:cNvPr id="355" name="Google Shape;355;p16"/>
          <p:cNvSpPr txBox="1"/>
          <p:nvPr/>
        </p:nvSpPr>
        <p:spPr>
          <a:xfrm>
            <a:off x="1986415" y="1976778"/>
            <a:ext cx="12095659" cy="115365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6330">
                <a:solidFill>
                  <a:srgbClr val="FFFFFF"/>
                </a:solidFill>
                <a:latin typeface="Arial"/>
                <a:ea typeface="Arial"/>
                <a:cs typeface="Arial"/>
                <a:sym typeface="Arial"/>
              </a:rPr>
              <a:t>PHÂN TÍCH ĐỈNH CAO</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
                                            <p:txEl>
                                              <p:pRg st="0" end="0"/>
                                            </p:txEl>
                                          </p:spTgt>
                                        </p:tgtEl>
                                        <p:attrNameLst>
                                          <p:attrName>style.visibility</p:attrName>
                                        </p:attrNameLst>
                                      </p:cBhvr>
                                      <p:to>
                                        <p:strVal val="visible"/>
                                      </p:to>
                                    </p:set>
                                    <p:animEffect transition="in" filter="fade">
                                      <p:cBhvr>
                                        <p:cTn id="7" dur="1000"/>
                                        <p:tgtEl>
                                          <p:spTgt spid="3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2">
                                            <p:txEl>
                                              <p:pRg st="1" end="1"/>
                                            </p:txEl>
                                          </p:spTgt>
                                        </p:tgtEl>
                                        <p:attrNameLst>
                                          <p:attrName>style.visibility</p:attrName>
                                        </p:attrNameLst>
                                      </p:cBhvr>
                                      <p:to>
                                        <p:strVal val="visible"/>
                                      </p:to>
                                    </p:set>
                                    <p:animEffect transition="in" filter="fade">
                                      <p:cBhvr>
                                        <p:cTn id="12" dur="1000"/>
                                        <p:tgtEl>
                                          <p:spTgt spid="3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xEl>
                                              <p:pRg st="2" end="2"/>
                                            </p:txEl>
                                          </p:spTgt>
                                        </p:tgtEl>
                                        <p:attrNameLst>
                                          <p:attrName>style.visibility</p:attrName>
                                        </p:attrNameLst>
                                      </p:cBhvr>
                                      <p:to>
                                        <p:strVal val="visible"/>
                                      </p:to>
                                    </p:set>
                                    <p:animEffect transition="in" filter="fade">
                                      <p:cBhvr>
                                        <p:cTn id="17" dur="1000"/>
                                        <p:tgtEl>
                                          <p:spTgt spid="3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2">
                                            <p:txEl>
                                              <p:pRg st="3" end="3"/>
                                            </p:txEl>
                                          </p:spTgt>
                                        </p:tgtEl>
                                        <p:attrNameLst>
                                          <p:attrName>style.visibility</p:attrName>
                                        </p:attrNameLst>
                                      </p:cBhvr>
                                      <p:to>
                                        <p:strVal val="visible"/>
                                      </p:to>
                                    </p:set>
                                    <p:animEffect transition="in" filter="fade">
                                      <p:cBhvr>
                                        <p:cTn id="22" dur="1000"/>
                                        <p:tgtEl>
                                          <p:spTgt spid="3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359"/>
        <p:cNvGrpSpPr/>
        <p:nvPr/>
      </p:nvGrpSpPr>
      <p:grpSpPr>
        <a:xfrm>
          <a:off x="0" y="0"/>
          <a:ext cx="0" cy="0"/>
          <a:chOff x="0" y="0"/>
          <a:chExt cx="0" cy="0"/>
        </a:xfrm>
      </p:grpSpPr>
      <p:sp>
        <p:nvSpPr>
          <p:cNvPr id="360" name="Google Shape;360;p17"/>
          <p:cNvSpPr/>
          <p:nvPr/>
        </p:nvSpPr>
        <p:spPr>
          <a:xfrm rot="-5400000">
            <a:off x="-2857944"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17"/>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17"/>
          <p:cNvSpPr/>
          <p:nvPr/>
        </p:nvSpPr>
        <p:spPr>
          <a:xfrm rot="6286151">
            <a:off x="7446207" y="9358949"/>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7"/>
          <p:cNvSpPr/>
          <p:nvPr/>
        </p:nvSpPr>
        <p:spPr>
          <a:xfrm>
            <a:off x="594995" y="170509"/>
            <a:ext cx="446747" cy="428877"/>
          </a:xfrm>
          <a:custGeom>
            <a:avLst/>
            <a:gdLst/>
            <a:ahLst/>
            <a:cxnLst/>
            <a:rect l="l" t="t" r="r" b="b"/>
            <a:pathLst>
              <a:path w="446747" h="428877" extrusionOk="0">
                <a:moveTo>
                  <a:pt x="0" y="0"/>
                </a:moveTo>
                <a:lnTo>
                  <a:pt x="446747" y="0"/>
                </a:lnTo>
                <a:lnTo>
                  <a:pt x="446747" y="428876"/>
                </a:lnTo>
                <a:lnTo>
                  <a:pt x="0" y="42887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64" name="Google Shape;364;p17"/>
          <p:cNvGrpSpPr/>
          <p:nvPr/>
        </p:nvGrpSpPr>
        <p:grpSpPr>
          <a:xfrm>
            <a:off x="2585229" y="514678"/>
            <a:ext cx="13260710" cy="1670433"/>
            <a:chOff x="0" y="-104775"/>
            <a:chExt cx="17680946" cy="2227244"/>
          </a:xfrm>
        </p:grpSpPr>
        <p:sp>
          <p:nvSpPr>
            <p:cNvPr id="365" name="Google Shape;365;p17"/>
            <p:cNvSpPr txBox="1"/>
            <p:nvPr/>
          </p:nvSpPr>
          <p:spPr>
            <a:xfrm>
              <a:off x="0" y="-104775"/>
              <a:ext cx="17680946" cy="1166085"/>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5254">
                  <a:solidFill>
                    <a:srgbClr val="724919"/>
                  </a:solidFill>
                  <a:latin typeface="Arial"/>
                  <a:ea typeface="Arial"/>
                  <a:cs typeface="Arial"/>
                  <a:sym typeface="Arial"/>
                </a:rPr>
                <a:t>3.2. Cách triển khai vấn đề trong văn bản</a:t>
              </a:r>
              <a:endParaRPr/>
            </a:p>
          </p:txBody>
        </p:sp>
        <p:sp>
          <p:nvSpPr>
            <p:cNvPr id="366" name="Google Shape;366;p17"/>
            <p:cNvSpPr txBox="1"/>
            <p:nvPr/>
          </p:nvSpPr>
          <p:spPr>
            <a:xfrm>
              <a:off x="3339464" y="1205520"/>
              <a:ext cx="9314062" cy="916949"/>
            </a:xfrm>
            <a:prstGeom prst="rect">
              <a:avLst/>
            </a:prstGeom>
            <a:noFill/>
            <a:ln>
              <a:noFill/>
            </a:ln>
          </p:spPr>
          <p:txBody>
            <a:bodyPr spcFirstLastPara="1" wrap="square" lIns="0" tIns="0" rIns="0" bIns="0" anchor="t" anchorCtr="0">
              <a:spAutoFit/>
            </a:bodyPr>
            <a:lstStyle/>
            <a:p>
              <a:pPr marL="0" marR="0" lvl="0" indent="0" algn="ctr" rtl="0">
                <a:lnSpc>
                  <a:spcPct val="119995"/>
                </a:lnSpc>
                <a:spcBef>
                  <a:spcPts val="0"/>
                </a:spcBef>
                <a:spcAft>
                  <a:spcPts val="0"/>
                </a:spcAft>
                <a:buNone/>
              </a:pPr>
              <a:r>
                <a:rPr lang="en-US" sz="4481" b="1">
                  <a:solidFill>
                    <a:srgbClr val="9B6543"/>
                  </a:solidFill>
                  <a:latin typeface="Roboto Condensed"/>
                  <a:ea typeface="Roboto Condensed"/>
                  <a:cs typeface="Roboto Condensed"/>
                  <a:sym typeface="Roboto Condensed"/>
                </a:rPr>
                <a:t>a. Dẫn dắt vấn đề:</a:t>
              </a:r>
              <a:endParaRPr/>
            </a:p>
          </p:txBody>
        </p:sp>
      </p:grpSp>
      <p:graphicFrame>
        <p:nvGraphicFramePr>
          <p:cNvPr id="367" name="Google Shape;367;p17"/>
          <p:cNvGraphicFramePr/>
          <p:nvPr/>
        </p:nvGraphicFramePr>
        <p:xfrm>
          <a:off x="627783" y="2280360"/>
          <a:ext cx="17175600" cy="7828300"/>
        </p:xfrm>
        <a:graphic>
          <a:graphicData uri="http://schemas.openxmlformats.org/drawingml/2006/table">
            <a:tbl>
              <a:tblPr>
                <a:noFill/>
                <a:tableStyleId>{D7C505E1-70D7-4F80-AC1C-C75193526FDA}</a:tableStyleId>
              </a:tblPr>
              <a:tblGrid>
                <a:gridCol w="7626475">
                  <a:extLst>
                    <a:ext uri="{9D8B030D-6E8A-4147-A177-3AD203B41FA5}">
                      <a16:colId xmlns:a16="http://schemas.microsoft.com/office/drawing/2014/main" val="20000"/>
                    </a:ext>
                  </a:extLst>
                </a:gridCol>
                <a:gridCol w="9549125">
                  <a:extLst>
                    <a:ext uri="{9D8B030D-6E8A-4147-A177-3AD203B41FA5}">
                      <a16:colId xmlns:a16="http://schemas.microsoft.com/office/drawing/2014/main" val="20001"/>
                    </a:ext>
                  </a:extLst>
                </a:gridCol>
              </a:tblGrid>
              <a:tr h="1870275">
                <a:tc gridSpan="2">
                  <a:txBody>
                    <a:bodyPr/>
                    <a:lstStyle/>
                    <a:p>
                      <a:pPr marL="0" marR="0" lvl="0" indent="0" algn="ctr" rtl="0">
                        <a:lnSpc>
                          <a:spcPct val="445454"/>
                        </a:lnSpc>
                        <a:spcBef>
                          <a:spcPts val="0"/>
                        </a:spcBef>
                        <a:spcAft>
                          <a:spcPts val="0"/>
                        </a:spcAft>
                        <a:buNone/>
                      </a:pPr>
                      <a:endParaRPr sz="1100" u="none" strike="noStrike" cap="none"/>
                    </a:p>
                  </a:txBody>
                  <a:tcPr marL="190500" marR="190500" marT="190500" marB="190500" anchor="ctr">
                    <a:lnL w="9525" cap="flat" cmpd="sng">
                      <a:solidFill>
                        <a:srgbClr val="9B6543"/>
                      </a:solidFill>
                      <a:prstDash val="solid"/>
                      <a:round/>
                      <a:headEnd type="none" w="sm" len="sm"/>
                      <a:tailEnd type="none" w="sm" len="sm"/>
                    </a:lnL>
                    <a:lnR w="9525" cap="flat" cmpd="sng">
                      <a:solidFill>
                        <a:srgbClr val="9B6543"/>
                      </a:solidFill>
                      <a:prstDash val="solid"/>
                      <a:round/>
                      <a:headEnd type="none" w="sm" len="sm"/>
                      <a:tailEnd type="none" w="sm" len="sm"/>
                    </a:lnR>
                    <a:lnT w="9525" cap="flat" cmpd="sng">
                      <a:solidFill>
                        <a:srgbClr val="9B6543"/>
                      </a:solidFill>
                      <a:prstDash val="solid"/>
                      <a:round/>
                      <a:headEnd type="none" w="sm" len="sm"/>
                      <a:tailEnd type="none" w="sm" len="sm"/>
                    </a:lnT>
                    <a:lnB w="9525" cap="flat" cmpd="sng">
                      <a:solidFill>
                        <a:srgbClr val="9B6543"/>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958025">
                <a:tc>
                  <a:txBody>
                    <a:bodyPr/>
                    <a:lstStyle/>
                    <a:p>
                      <a:pPr marL="0" marR="0" lvl="0" indent="0" algn="ctr" rtl="0">
                        <a:lnSpc>
                          <a:spcPct val="445454"/>
                        </a:lnSpc>
                        <a:spcBef>
                          <a:spcPts val="0"/>
                        </a:spcBef>
                        <a:spcAft>
                          <a:spcPts val="0"/>
                        </a:spcAft>
                        <a:buNone/>
                      </a:pPr>
                      <a:endParaRPr sz="1100" u="none" strike="noStrike" cap="none"/>
                    </a:p>
                  </a:txBody>
                  <a:tcPr marL="190500" marR="190500" marT="190500" marB="190500" anchor="ctr">
                    <a:lnL w="9525" cap="flat" cmpd="sng">
                      <a:solidFill>
                        <a:srgbClr val="9B6543"/>
                      </a:solidFill>
                      <a:prstDash val="solid"/>
                      <a:round/>
                      <a:headEnd type="none" w="sm" len="sm"/>
                      <a:tailEnd type="none" w="sm" len="sm"/>
                    </a:lnL>
                    <a:lnR w="9525" cap="flat" cmpd="sng">
                      <a:solidFill>
                        <a:srgbClr val="9B6543"/>
                      </a:solidFill>
                      <a:prstDash val="solid"/>
                      <a:round/>
                      <a:headEnd type="none" w="sm" len="sm"/>
                      <a:tailEnd type="none" w="sm" len="sm"/>
                    </a:lnR>
                    <a:lnT w="9525" cap="flat" cmpd="sng">
                      <a:solidFill>
                        <a:srgbClr val="9B6543"/>
                      </a:solidFill>
                      <a:prstDash val="solid"/>
                      <a:round/>
                      <a:headEnd type="none" w="sm" len="sm"/>
                      <a:tailEnd type="none" w="sm" len="sm"/>
                    </a:lnT>
                    <a:lnB w="9525" cap="flat" cmpd="sng">
                      <a:solidFill>
                        <a:srgbClr val="9B6543"/>
                      </a:solidFill>
                      <a:prstDash val="solid"/>
                      <a:round/>
                      <a:headEnd type="none" w="sm" len="sm"/>
                      <a:tailEnd type="none" w="sm" len="sm"/>
                    </a:lnB>
                  </a:tcPr>
                </a:tc>
                <a:tc>
                  <a:txBody>
                    <a:bodyPr/>
                    <a:lstStyle/>
                    <a:p>
                      <a:pPr marL="0" marR="0" lvl="0" indent="0" algn="ctr" rtl="0">
                        <a:lnSpc>
                          <a:spcPct val="445454"/>
                        </a:lnSpc>
                        <a:spcBef>
                          <a:spcPts val="0"/>
                        </a:spcBef>
                        <a:spcAft>
                          <a:spcPts val="0"/>
                        </a:spcAft>
                        <a:buNone/>
                      </a:pPr>
                      <a:endParaRPr sz="1100" u="none" strike="noStrike" cap="none"/>
                    </a:p>
                  </a:txBody>
                  <a:tcPr marL="190500" marR="190500" marT="190500" marB="190500" anchor="ctr">
                    <a:lnL w="9525" cap="flat" cmpd="sng">
                      <a:solidFill>
                        <a:srgbClr val="9B6543"/>
                      </a:solidFill>
                      <a:prstDash val="solid"/>
                      <a:round/>
                      <a:headEnd type="none" w="sm" len="sm"/>
                      <a:tailEnd type="none" w="sm" len="sm"/>
                    </a:lnL>
                    <a:lnR w="9525" cap="flat" cmpd="sng">
                      <a:solidFill>
                        <a:srgbClr val="9B6543"/>
                      </a:solidFill>
                      <a:prstDash val="solid"/>
                      <a:round/>
                      <a:headEnd type="none" w="sm" len="sm"/>
                      <a:tailEnd type="none" w="sm" len="sm"/>
                    </a:lnR>
                    <a:lnT w="9525" cap="flat" cmpd="sng">
                      <a:solidFill>
                        <a:srgbClr val="9B6543"/>
                      </a:solidFill>
                      <a:prstDash val="solid"/>
                      <a:round/>
                      <a:headEnd type="none" w="sm" len="sm"/>
                      <a:tailEnd type="none" w="sm" len="sm"/>
                    </a:lnT>
                    <a:lnB w="9525" cap="flat" cmpd="sng">
                      <a:solidFill>
                        <a:srgbClr val="9B65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68" name="Google Shape;368;p17"/>
          <p:cNvSpPr/>
          <p:nvPr/>
        </p:nvSpPr>
        <p:spPr>
          <a:xfrm>
            <a:off x="15019807" y="1174777"/>
            <a:ext cx="3268193" cy="2929489"/>
          </a:xfrm>
          <a:custGeom>
            <a:avLst/>
            <a:gdLst/>
            <a:ahLst/>
            <a:cxnLst/>
            <a:rect l="l" t="t" r="r" b="b"/>
            <a:pathLst>
              <a:path w="3268193" h="2929489" extrusionOk="0">
                <a:moveTo>
                  <a:pt x="0" y="0"/>
                </a:moveTo>
                <a:lnTo>
                  <a:pt x="3268193" y="0"/>
                </a:lnTo>
                <a:lnTo>
                  <a:pt x="3268193" y="2929489"/>
                </a:lnTo>
                <a:lnTo>
                  <a:pt x="0" y="292948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17"/>
          <p:cNvSpPr txBox="1"/>
          <p:nvPr/>
        </p:nvSpPr>
        <p:spPr>
          <a:xfrm>
            <a:off x="818368" y="2404786"/>
            <a:ext cx="3993515" cy="583819"/>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LUẬN ĐIỂM 1</a:t>
            </a:r>
            <a:endParaRPr/>
          </a:p>
        </p:txBody>
      </p:sp>
      <p:sp>
        <p:nvSpPr>
          <p:cNvPr id="370" name="Google Shape;370;p17"/>
          <p:cNvSpPr txBox="1"/>
          <p:nvPr/>
        </p:nvSpPr>
        <p:spPr>
          <a:xfrm>
            <a:off x="2289963" y="4248699"/>
            <a:ext cx="3993515" cy="58381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LÍ LẼ</a:t>
            </a:r>
            <a:endParaRPr/>
          </a:p>
        </p:txBody>
      </p:sp>
      <p:sp>
        <p:nvSpPr>
          <p:cNvPr id="371" name="Google Shape;371;p17"/>
          <p:cNvSpPr txBox="1"/>
          <p:nvPr/>
        </p:nvSpPr>
        <p:spPr>
          <a:xfrm>
            <a:off x="11026292" y="4248699"/>
            <a:ext cx="3993515" cy="58381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BẰNG CHỨNG</a:t>
            </a:r>
            <a:endParaRPr/>
          </a:p>
        </p:txBody>
      </p:sp>
      <p:sp>
        <p:nvSpPr>
          <p:cNvPr id="372" name="Google Shape;372;p17"/>
          <p:cNvSpPr txBox="1"/>
          <p:nvPr/>
        </p:nvSpPr>
        <p:spPr>
          <a:xfrm>
            <a:off x="1028700" y="4765842"/>
            <a:ext cx="6867549" cy="4969637"/>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200">
                <a:solidFill>
                  <a:srgbClr val="22170B"/>
                </a:solidFill>
                <a:latin typeface="Roboto Condensed"/>
                <a:ea typeface="Roboto Condensed"/>
                <a:cs typeface="Roboto Condensed"/>
                <a:sym typeface="Roboto Condensed"/>
              </a:rPr>
              <a:t>Nắng mới đã rọi vào cái tình cảm muôn thuở mà bao giờ cũng mới mẻ ấy. Bài thơ có chất mộng của hoài niệm, của tâm trạng “chập chờn sống lại” nhưng rất thành thực, thành thực đến mức kì lạ. Nắng mới đã hội tụ được những vẻ đẹp nơi tâm hồn thơ Lưu Trọng Lư: thành thực phiên lưu trong cõi mộng, cứ để lòng mình tràn lan trên mặt giấy.</a:t>
            </a:r>
            <a:endParaRPr/>
          </a:p>
        </p:txBody>
      </p:sp>
      <p:sp>
        <p:nvSpPr>
          <p:cNvPr id="373" name="Google Shape;373;p17"/>
          <p:cNvSpPr txBox="1"/>
          <p:nvPr/>
        </p:nvSpPr>
        <p:spPr>
          <a:xfrm>
            <a:off x="8573889" y="4839355"/>
            <a:ext cx="8685411" cy="4969637"/>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200">
                <a:solidFill>
                  <a:srgbClr val="22170B"/>
                </a:solidFill>
                <a:latin typeface="Roboto Condensed"/>
                <a:ea typeface="Roboto Condensed"/>
                <a:cs typeface="Roboto Condensed"/>
                <a:sym typeface="Roboto Condensed"/>
              </a:rPr>
              <a:t>Nhận định của Hoài Thanh về hồn thơ Lưu Trọng Lư trong cuốn Thi nhân Việt Nam.</a:t>
            </a:r>
            <a:endParaRPr/>
          </a:p>
          <a:p>
            <a:pPr marL="0" marR="0" lvl="0" indent="0" algn="just" rtl="0">
              <a:lnSpc>
                <a:spcPct val="137000"/>
              </a:lnSpc>
              <a:spcBef>
                <a:spcPts val="0"/>
              </a:spcBef>
              <a:spcAft>
                <a:spcPts val="0"/>
              </a:spcAft>
              <a:buNone/>
            </a:pPr>
            <a:r>
              <a:rPr lang="en-US" sz="3200">
                <a:solidFill>
                  <a:srgbClr val="22170B"/>
                </a:solidFill>
                <a:latin typeface="Roboto Condensed"/>
                <a:ea typeface="Roboto Condensed"/>
                <a:cs typeface="Roboto Condensed"/>
                <a:sym typeface="Roboto Condensed"/>
              </a:rPr>
              <a:t>“Dầu có ưa thơ người này người khác, mỗi lúc buồn đến, tôi lại trở về với Lưu Trọng Lư. Có những bài thơ cứ vương vấn trong trí tôi hàng tháng, lúc nào cũng như văng vẳng bên tai. Bởi vì thơ Lư nhiều bài thực không phải là thơ, nghĩa là những công trình nghệ thuật, mà chính là tiếng lòng thổn thức cùng hoà theo tiếng thổn thức của lòng ta”.</a:t>
            </a:r>
            <a:endParaRPr/>
          </a:p>
        </p:txBody>
      </p:sp>
      <p:sp>
        <p:nvSpPr>
          <p:cNvPr id="374" name="Google Shape;374;p17"/>
          <p:cNvSpPr txBox="1"/>
          <p:nvPr/>
        </p:nvSpPr>
        <p:spPr>
          <a:xfrm>
            <a:off x="2340690" y="3017180"/>
            <a:ext cx="12466398" cy="591185"/>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724919"/>
                </a:solidFill>
                <a:latin typeface="Roboto Condensed"/>
                <a:ea typeface="Roboto Condensed"/>
                <a:cs typeface="Roboto Condensed"/>
                <a:sym typeface="Roboto Condensed"/>
              </a:rPr>
              <a:t>NHẬN ĐỊNH VỀ HỒN THƠ LƯU TRỌNG LƯ QUA BÀI THƠ NẮNG MỚI</a:t>
            </a:r>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500"/>
                                        <p:tgtEl>
                                          <p:spTgt spid="3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2"/>
                                        </p:tgtEl>
                                        <p:attrNameLst>
                                          <p:attrName>style.visibility</p:attrName>
                                        </p:attrNameLst>
                                      </p:cBhvr>
                                      <p:to>
                                        <p:strVal val="visible"/>
                                      </p:to>
                                    </p:set>
                                    <p:animEffect transition="in" filter="fade">
                                      <p:cBhvr>
                                        <p:cTn id="12" dur="500"/>
                                        <p:tgtEl>
                                          <p:spTgt spid="3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3"/>
                                        </p:tgtEl>
                                        <p:attrNameLst>
                                          <p:attrName>style.visibility</p:attrName>
                                        </p:attrNameLst>
                                      </p:cBhvr>
                                      <p:to>
                                        <p:strVal val="visible"/>
                                      </p:to>
                                    </p:set>
                                    <p:animEffect transition="in" filter="fade">
                                      <p:cBhvr>
                                        <p:cTn id="1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0E6"/>
        </a:solidFill>
        <a:effectLst/>
      </p:bgPr>
    </p:bg>
    <p:spTree>
      <p:nvGrpSpPr>
        <p:cNvPr id="1" name="Shape 378"/>
        <p:cNvGrpSpPr/>
        <p:nvPr/>
      </p:nvGrpSpPr>
      <p:grpSpPr>
        <a:xfrm>
          <a:off x="0" y="0"/>
          <a:ext cx="0" cy="0"/>
          <a:chOff x="0" y="0"/>
          <a:chExt cx="0" cy="0"/>
        </a:xfrm>
      </p:grpSpPr>
      <p:sp>
        <p:nvSpPr>
          <p:cNvPr id="379" name="Google Shape;379;p18"/>
          <p:cNvSpPr/>
          <p:nvPr/>
        </p:nvSpPr>
        <p:spPr>
          <a:xfrm>
            <a:off x="15505582" y="7260016"/>
            <a:ext cx="3268193" cy="2929489"/>
          </a:xfrm>
          <a:custGeom>
            <a:avLst/>
            <a:gdLst/>
            <a:ahLst/>
            <a:cxnLst/>
            <a:rect l="l" t="t" r="r" b="b"/>
            <a:pathLst>
              <a:path w="3268193" h="2929489" extrusionOk="0">
                <a:moveTo>
                  <a:pt x="0" y="0"/>
                </a:moveTo>
                <a:lnTo>
                  <a:pt x="3268193" y="0"/>
                </a:lnTo>
                <a:lnTo>
                  <a:pt x="3268193" y="2929489"/>
                </a:lnTo>
                <a:lnTo>
                  <a:pt x="0" y="292948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18"/>
          <p:cNvSpPr/>
          <p:nvPr/>
        </p:nvSpPr>
        <p:spPr>
          <a:xfrm rot="-5400000">
            <a:off x="-2857944" y="-3358039"/>
            <a:ext cx="5250511" cy="4797654"/>
          </a:xfrm>
          <a:custGeom>
            <a:avLst/>
            <a:gdLst/>
            <a:ahLst/>
            <a:cxnLst/>
            <a:rect l="l" t="t" r="r" b="b"/>
            <a:pathLst>
              <a:path w="5250511" h="4797654" extrusionOk="0">
                <a:moveTo>
                  <a:pt x="0" y="0"/>
                </a:moveTo>
                <a:lnTo>
                  <a:pt x="5250510" y="0"/>
                </a:lnTo>
                <a:lnTo>
                  <a:pt x="5250510" y="4797654"/>
                </a:lnTo>
                <a:lnTo>
                  <a:pt x="0" y="479765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18"/>
          <p:cNvSpPr/>
          <p:nvPr/>
        </p:nvSpPr>
        <p:spPr>
          <a:xfrm rot="1181774">
            <a:off x="17051965" y="149343"/>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18"/>
          <p:cNvSpPr/>
          <p:nvPr/>
        </p:nvSpPr>
        <p:spPr>
          <a:xfrm rot="6286151">
            <a:off x="7446207" y="9358949"/>
            <a:ext cx="900085" cy="900085"/>
          </a:xfrm>
          <a:custGeom>
            <a:avLst/>
            <a:gdLst/>
            <a:ahLst/>
            <a:cxnLst/>
            <a:rect l="l" t="t" r="r" b="b"/>
            <a:pathLst>
              <a:path w="900085" h="900085" extrusionOk="0">
                <a:moveTo>
                  <a:pt x="0" y="0"/>
                </a:moveTo>
                <a:lnTo>
                  <a:pt x="900085" y="0"/>
                </a:lnTo>
                <a:lnTo>
                  <a:pt x="900085" y="900085"/>
                </a:lnTo>
                <a:lnTo>
                  <a:pt x="0" y="90008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8"/>
          <p:cNvSpPr/>
          <p:nvPr/>
        </p:nvSpPr>
        <p:spPr>
          <a:xfrm>
            <a:off x="31142" y="23994"/>
            <a:ext cx="446747" cy="428877"/>
          </a:xfrm>
          <a:custGeom>
            <a:avLst/>
            <a:gdLst/>
            <a:ahLst/>
            <a:cxnLst/>
            <a:rect l="l" t="t" r="r" b="b"/>
            <a:pathLst>
              <a:path w="446747" h="428877" extrusionOk="0">
                <a:moveTo>
                  <a:pt x="0" y="0"/>
                </a:moveTo>
                <a:lnTo>
                  <a:pt x="446746" y="0"/>
                </a:lnTo>
                <a:lnTo>
                  <a:pt x="446746" y="428877"/>
                </a:lnTo>
                <a:lnTo>
                  <a:pt x="0" y="42887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8"/>
          <p:cNvSpPr/>
          <p:nvPr/>
        </p:nvSpPr>
        <p:spPr>
          <a:xfrm>
            <a:off x="31142" y="8508219"/>
            <a:ext cx="1995117" cy="1850674"/>
          </a:xfrm>
          <a:custGeom>
            <a:avLst/>
            <a:gdLst/>
            <a:ahLst/>
            <a:cxnLst/>
            <a:rect l="l" t="t" r="r" b="b"/>
            <a:pathLst>
              <a:path w="1995117" h="1850674" extrusionOk="0">
                <a:moveTo>
                  <a:pt x="0" y="0"/>
                </a:moveTo>
                <a:lnTo>
                  <a:pt x="1995116" y="0"/>
                </a:lnTo>
                <a:lnTo>
                  <a:pt x="1995116" y="1850674"/>
                </a:lnTo>
                <a:lnTo>
                  <a:pt x="0" y="185067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8"/>
          <p:cNvSpPr/>
          <p:nvPr/>
        </p:nvSpPr>
        <p:spPr>
          <a:xfrm>
            <a:off x="2289963" y="3086100"/>
            <a:ext cx="6088034" cy="7200900"/>
          </a:xfrm>
          <a:custGeom>
            <a:avLst/>
            <a:gdLst/>
            <a:ahLst/>
            <a:cxnLst/>
            <a:rect l="l" t="t" r="r" b="b"/>
            <a:pathLst>
              <a:path w="6088034" h="7200900" extrusionOk="0">
                <a:moveTo>
                  <a:pt x="0" y="0"/>
                </a:moveTo>
                <a:lnTo>
                  <a:pt x="6088034" y="0"/>
                </a:lnTo>
                <a:lnTo>
                  <a:pt x="6088034" y="7200900"/>
                </a:lnTo>
                <a:lnTo>
                  <a:pt x="0" y="72009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86" name="Google Shape;386;p18"/>
          <p:cNvGrpSpPr/>
          <p:nvPr/>
        </p:nvGrpSpPr>
        <p:grpSpPr>
          <a:xfrm>
            <a:off x="3440687" y="2159890"/>
            <a:ext cx="15333088" cy="625189"/>
            <a:chOff x="0" y="-66675"/>
            <a:chExt cx="20444117" cy="833586"/>
          </a:xfrm>
        </p:grpSpPr>
        <p:sp>
          <p:nvSpPr>
            <p:cNvPr id="387" name="Google Shape;387;p18"/>
            <p:cNvSpPr txBox="1"/>
            <p:nvPr/>
          </p:nvSpPr>
          <p:spPr>
            <a:xfrm>
              <a:off x="0" y="-66675"/>
              <a:ext cx="5324687" cy="766021"/>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500" b="1">
                  <a:solidFill>
                    <a:srgbClr val="22170B"/>
                  </a:solidFill>
                  <a:latin typeface="Roboto Condensed"/>
                  <a:ea typeface="Roboto Condensed"/>
                  <a:cs typeface="Roboto Condensed"/>
                  <a:sym typeface="Roboto Condensed"/>
                </a:rPr>
                <a:t>LUẬN ĐIỂM 2</a:t>
              </a:r>
              <a:endParaRPr/>
            </a:p>
          </p:txBody>
        </p:sp>
        <p:sp>
          <p:nvSpPr>
            <p:cNvPr id="388" name="Google Shape;388;p18"/>
            <p:cNvSpPr txBox="1"/>
            <p:nvPr/>
          </p:nvSpPr>
          <p:spPr>
            <a:xfrm>
              <a:off x="3822253" y="-66675"/>
              <a:ext cx="16621864" cy="833586"/>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b="1">
                  <a:solidFill>
                    <a:srgbClr val="724919"/>
                  </a:solidFill>
                  <a:latin typeface="Roboto Condensed"/>
                  <a:ea typeface="Roboto Condensed"/>
                  <a:cs typeface="Roboto Condensed"/>
                  <a:sym typeface="Roboto Condensed"/>
                </a:rPr>
                <a:t>NHẬN ĐỊNH VỀ CẤU TỨ CỦA BÀI THƠ</a:t>
              </a:r>
              <a:endParaRPr/>
            </a:p>
          </p:txBody>
        </p:sp>
      </p:grpSp>
      <p:sp>
        <p:nvSpPr>
          <p:cNvPr id="389" name="Google Shape;389;p18"/>
          <p:cNvSpPr/>
          <p:nvPr/>
        </p:nvSpPr>
        <p:spPr>
          <a:xfrm>
            <a:off x="8931774" y="2988605"/>
            <a:ext cx="6088034" cy="7200900"/>
          </a:xfrm>
          <a:custGeom>
            <a:avLst/>
            <a:gdLst/>
            <a:ahLst/>
            <a:cxnLst/>
            <a:rect l="l" t="t" r="r" b="b"/>
            <a:pathLst>
              <a:path w="6088034" h="7200900" extrusionOk="0">
                <a:moveTo>
                  <a:pt x="0" y="0"/>
                </a:moveTo>
                <a:lnTo>
                  <a:pt x="6088033" y="0"/>
                </a:lnTo>
                <a:lnTo>
                  <a:pt x="6088033" y="7200900"/>
                </a:lnTo>
                <a:lnTo>
                  <a:pt x="0" y="72009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90" name="Google Shape;390;p18"/>
          <p:cNvGrpSpPr/>
          <p:nvPr/>
        </p:nvGrpSpPr>
        <p:grpSpPr>
          <a:xfrm>
            <a:off x="2530737" y="4362838"/>
            <a:ext cx="5663636" cy="5663636"/>
            <a:chOff x="0" y="0"/>
            <a:chExt cx="812800" cy="812800"/>
          </a:xfrm>
        </p:grpSpPr>
        <p:sp>
          <p:nvSpPr>
            <p:cNvPr id="391" name="Google Shape;391;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CF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18"/>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93" name="Google Shape;393;p18"/>
          <p:cNvGrpSpPr/>
          <p:nvPr/>
        </p:nvGrpSpPr>
        <p:grpSpPr>
          <a:xfrm>
            <a:off x="2289963" y="257458"/>
            <a:ext cx="13854960" cy="1748912"/>
            <a:chOff x="0" y="-114300"/>
            <a:chExt cx="18473280" cy="2331882"/>
          </a:xfrm>
        </p:grpSpPr>
        <p:sp>
          <p:nvSpPr>
            <p:cNvPr id="394" name="Google Shape;394;p18"/>
            <p:cNvSpPr txBox="1"/>
            <p:nvPr/>
          </p:nvSpPr>
          <p:spPr>
            <a:xfrm>
              <a:off x="0" y="-114300"/>
              <a:ext cx="18473280" cy="12231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490">
                  <a:solidFill>
                    <a:srgbClr val="724919"/>
                  </a:solidFill>
                  <a:latin typeface="Arial"/>
                  <a:ea typeface="Arial"/>
                  <a:cs typeface="Arial"/>
                  <a:sym typeface="Arial"/>
                </a:rPr>
                <a:t>3.2. Cách triển khai vấn đề trong văn bản</a:t>
              </a:r>
              <a:endParaRPr/>
            </a:p>
          </p:txBody>
        </p:sp>
        <p:sp>
          <p:nvSpPr>
            <p:cNvPr id="395" name="Google Shape;395;p18"/>
            <p:cNvSpPr txBox="1"/>
            <p:nvPr/>
          </p:nvSpPr>
          <p:spPr>
            <a:xfrm>
              <a:off x="3489115" y="1259969"/>
              <a:ext cx="9731452" cy="957613"/>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None/>
              </a:pPr>
              <a:r>
                <a:rPr lang="en-US" sz="4682" b="1">
                  <a:solidFill>
                    <a:srgbClr val="9B6543"/>
                  </a:solidFill>
                  <a:latin typeface="Roboto Condensed"/>
                  <a:ea typeface="Roboto Condensed"/>
                  <a:cs typeface="Roboto Condensed"/>
                  <a:sym typeface="Roboto Condensed"/>
                </a:rPr>
                <a:t>b. Triển khai vấn đề</a:t>
              </a:r>
              <a:endParaRPr/>
            </a:p>
          </p:txBody>
        </p:sp>
      </p:grpSp>
      <p:sp>
        <p:nvSpPr>
          <p:cNvPr id="396" name="Google Shape;396;p18"/>
          <p:cNvSpPr txBox="1"/>
          <p:nvPr/>
        </p:nvSpPr>
        <p:spPr>
          <a:xfrm>
            <a:off x="2987955" y="5164593"/>
            <a:ext cx="3993515" cy="58381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LÍ LẼ</a:t>
            </a:r>
            <a:endParaRPr/>
          </a:p>
        </p:txBody>
      </p:sp>
      <p:grpSp>
        <p:nvGrpSpPr>
          <p:cNvPr id="397" name="Google Shape;397;p18"/>
          <p:cNvGrpSpPr/>
          <p:nvPr/>
        </p:nvGrpSpPr>
        <p:grpSpPr>
          <a:xfrm>
            <a:off x="9177385" y="4362838"/>
            <a:ext cx="5663636" cy="5663636"/>
            <a:chOff x="0" y="0"/>
            <a:chExt cx="812800" cy="812800"/>
          </a:xfrm>
        </p:grpSpPr>
        <p:sp>
          <p:nvSpPr>
            <p:cNvPr id="398" name="Google Shape;398;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6CFB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18"/>
            <p:cNvSpPr txBox="1"/>
            <p:nvPr/>
          </p:nvSpPr>
          <p:spPr>
            <a:xfrm>
              <a:off x="76200" y="57150"/>
              <a:ext cx="660400" cy="679450"/>
            </a:xfrm>
            <a:prstGeom prst="rect">
              <a:avLst/>
            </a:prstGeom>
            <a:noFill/>
            <a:ln>
              <a:noFill/>
            </a:ln>
          </p:spPr>
          <p:txBody>
            <a:bodyPr spcFirstLastPara="1" wrap="square" lIns="50800" tIns="50800" rIns="50800" bIns="50800" anchor="ctr" anchorCtr="0">
              <a:noAutofit/>
            </a:bodyPr>
            <a:lstStyle/>
            <a:p>
              <a:pPr marL="0" marR="0" lvl="0" indent="0" algn="ctr" rtl="0">
                <a:lnSpc>
                  <a:spcPct val="159944"/>
                </a:lnSpc>
                <a:spcBef>
                  <a:spcPts val="0"/>
                </a:spcBef>
                <a:spcAft>
                  <a:spcPts val="0"/>
                </a:spcAft>
                <a:buNone/>
              </a:pPr>
              <a:endParaRPr sz="1800">
                <a:solidFill>
                  <a:schemeClr val="dk1"/>
                </a:solidFill>
                <a:latin typeface="Calibri"/>
                <a:ea typeface="Calibri"/>
                <a:cs typeface="Calibri"/>
                <a:sym typeface="Calibri"/>
              </a:endParaRPr>
            </a:p>
          </p:txBody>
        </p:sp>
      </p:grpSp>
      <p:sp>
        <p:nvSpPr>
          <p:cNvPr id="400" name="Google Shape;400;p18"/>
          <p:cNvSpPr txBox="1"/>
          <p:nvPr/>
        </p:nvSpPr>
        <p:spPr>
          <a:xfrm>
            <a:off x="10012446" y="4906021"/>
            <a:ext cx="3993515" cy="583819"/>
          </a:xfrm>
          <a:prstGeom prst="rect">
            <a:avLst/>
          </a:prstGeom>
          <a:noFill/>
          <a:ln>
            <a:noFill/>
          </a:ln>
        </p:spPr>
        <p:txBody>
          <a:bodyPr spcFirstLastPara="1" wrap="square" lIns="0" tIns="0" rIns="0" bIns="0" anchor="t" anchorCtr="0">
            <a:spAutoFit/>
          </a:bodyPr>
          <a:lstStyle/>
          <a:p>
            <a:pPr marL="0" marR="0" lvl="0" indent="0" algn="ctr" rtl="0">
              <a:lnSpc>
                <a:spcPct val="137000"/>
              </a:lnSpc>
              <a:spcBef>
                <a:spcPts val="0"/>
              </a:spcBef>
              <a:spcAft>
                <a:spcPts val="0"/>
              </a:spcAft>
              <a:buNone/>
            </a:pPr>
            <a:r>
              <a:rPr lang="en-US" sz="3400" b="1">
                <a:solidFill>
                  <a:srgbClr val="22170B"/>
                </a:solidFill>
                <a:latin typeface="Roboto Condensed"/>
                <a:ea typeface="Roboto Condensed"/>
                <a:cs typeface="Roboto Condensed"/>
                <a:sym typeface="Roboto Condensed"/>
              </a:rPr>
              <a:t>BẰNG CHỨNG</a:t>
            </a:r>
            <a:endParaRPr/>
          </a:p>
        </p:txBody>
      </p:sp>
      <p:sp>
        <p:nvSpPr>
          <p:cNvPr id="401" name="Google Shape;401;p18"/>
          <p:cNvSpPr txBox="1"/>
          <p:nvPr/>
        </p:nvSpPr>
        <p:spPr>
          <a:xfrm>
            <a:off x="3085610" y="6302547"/>
            <a:ext cx="4342783" cy="1299083"/>
          </a:xfrm>
          <a:prstGeom prst="rect">
            <a:avLst/>
          </a:prstGeom>
          <a:noFill/>
          <a:ln>
            <a:noFill/>
          </a:ln>
        </p:spPr>
        <p:txBody>
          <a:bodyPr spcFirstLastPara="1" wrap="square" lIns="0" tIns="0" rIns="0" bIns="0" anchor="t" anchorCtr="0">
            <a:spAutoFit/>
          </a:bodyPr>
          <a:lstStyle/>
          <a:p>
            <a:pPr marL="820421" marR="0" lvl="1" indent="-410210" algn="just" rtl="0">
              <a:lnSpc>
                <a:spcPct val="137000"/>
              </a:lnSpc>
              <a:spcBef>
                <a:spcPts val="0"/>
              </a:spcBef>
              <a:spcAft>
                <a:spcPts val="0"/>
              </a:spcAft>
              <a:buClr>
                <a:srgbClr val="22170B"/>
              </a:buClr>
              <a:buSzPts val="3800"/>
              <a:buFont typeface="Arial"/>
              <a:buChar char="•"/>
            </a:pPr>
            <a:r>
              <a:rPr lang="en-US" sz="3800" b="0" i="0" u="none" strike="noStrike" cap="none">
                <a:solidFill>
                  <a:srgbClr val="22170B"/>
                </a:solidFill>
                <a:latin typeface="Roboto Condensed"/>
                <a:ea typeface="Roboto Condensed"/>
                <a:cs typeface="Roboto Condensed"/>
                <a:sym typeface="Roboto Condensed"/>
              </a:rPr>
              <a:t>Mô típ “cổ điển”</a:t>
            </a:r>
            <a:endParaRPr/>
          </a:p>
          <a:p>
            <a:pPr marL="820421" marR="0" lvl="1" indent="-410210" algn="just" rtl="0">
              <a:lnSpc>
                <a:spcPct val="137000"/>
              </a:lnSpc>
              <a:spcBef>
                <a:spcPts val="0"/>
              </a:spcBef>
              <a:spcAft>
                <a:spcPts val="0"/>
              </a:spcAft>
              <a:buClr>
                <a:srgbClr val="22170B"/>
              </a:buClr>
              <a:buSzPts val="3800"/>
              <a:buFont typeface="Arial"/>
              <a:buChar char="•"/>
            </a:pPr>
            <a:r>
              <a:rPr lang="en-US" sz="3800" b="0" i="0" u="none" strike="noStrike" cap="none">
                <a:solidFill>
                  <a:srgbClr val="22170B"/>
                </a:solidFill>
                <a:latin typeface="Roboto Condensed"/>
                <a:ea typeface="Roboto Condensed"/>
                <a:cs typeface="Roboto Condensed"/>
                <a:sym typeface="Roboto Condensed"/>
              </a:rPr>
              <a:t>Kể cũng lạ</a:t>
            </a:r>
            <a:endParaRPr/>
          </a:p>
        </p:txBody>
      </p:sp>
      <p:sp>
        <p:nvSpPr>
          <p:cNvPr id="402" name="Google Shape;402;p18"/>
          <p:cNvSpPr txBox="1"/>
          <p:nvPr/>
        </p:nvSpPr>
        <p:spPr>
          <a:xfrm>
            <a:off x="9758429" y="5895573"/>
            <a:ext cx="4342783" cy="3270758"/>
          </a:xfrm>
          <a:prstGeom prst="rect">
            <a:avLst/>
          </a:prstGeom>
          <a:noFill/>
          <a:ln>
            <a:noFill/>
          </a:ln>
        </p:spPr>
        <p:txBody>
          <a:bodyPr spcFirstLastPara="1" wrap="square" lIns="0" tIns="0" rIns="0" bIns="0" anchor="t" anchorCtr="0">
            <a:spAutoFit/>
          </a:bodyPr>
          <a:lstStyle/>
          <a:p>
            <a:pPr marL="0" marR="0" lvl="0" indent="0" algn="just" rtl="0">
              <a:lnSpc>
                <a:spcPct val="137000"/>
              </a:lnSpc>
              <a:spcBef>
                <a:spcPts val="0"/>
              </a:spcBef>
              <a:spcAft>
                <a:spcPts val="0"/>
              </a:spcAft>
              <a:buNone/>
            </a:pPr>
            <a:r>
              <a:rPr lang="en-US" sz="3800">
                <a:solidFill>
                  <a:srgbClr val="22170B"/>
                </a:solidFill>
                <a:latin typeface="Roboto Condensed"/>
                <a:ea typeface="Roboto Condensed"/>
                <a:cs typeface="Roboto Condensed"/>
                <a:sym typeface="Roboto Condensed"/>
              </a:rPr>
              <a:t>Một tay tranh luận, một nhà diễn thuyết hùng hồn….lại sáng tác khá chừng mực.</a:t>
            </a:r>
            <a:endParaRPr/>
          </a:p>
          <a:p>
            <a:pPr marL="0" marR="0" lvl="0" indent="0" algn="just" rtl="0">
              <a:lnSpc>
                <a:spcPct val="137000"/>
              </a:lnSpc>
              <a:spcBef>
                <a:spcPts val="0"/>
              </a:spcBef>
              <a:spcAft>
                <a:spcPts val="0"/>
              </a:spcAft>
              <a:buNone/>
            </a:pPr>
            <a:endParaRPr sz="3800">
              <a:solidFill>
                <a:srgbClr val="22170B"/>
              </a:solidFill>
              <a:latin typeface="Roboto Condensed"/>
              <a:ea typeface="Roboto Condensed"/>
              <a:cs typeface="Roboto Condensed"/>
              <a:sym typeface="Roboto Condensed"/>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2"/>
                                        </p:tgtEl>
                                        <p:attrNameLst>
                                          <p:attrName>style.visibility</p:attrName>
                                        </p:attrNameLst>
                                      </p:cBhvr>
                                      <p:to>
                                        <p:strVal val="visible"/>
                                      </p:to>
                                    </p:set>
                                    <p:animEffect transition="in" filter="fade">
                                      <p:cBhvr>
                                        <p:cTn id="12"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1823</Words>
  <Application>Microsoft Office PowerPoint</Application>
  <PresentationFormat>Custom</PresentationFormat>
  <Paragraphs>158</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Roboto Condensed</vt:lpstr>
      <vt:lpstr>Arial</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cp:lastModifiedBy>
  <cp:revision>1</cp:revision>
  <dcterms:created xsi:type="dcterms:W3CDTF">2006-08-16T00:00:00Z</dcterms:created>
  <dcterms:modified xsi:type="dcterms:W3CDTF">2024-06-15T10:49:28Z</dcterms:modified>
</cp:coreProperties>
</file>