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66" r:id="rId3"/>
    <p:sldId id="268" r:id="rId4"/>
    <p:sldId id="271" r:id="rId5"/>
    <p:sldId id="272"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Lst>
  <p:sldSz cx="18288000" cy="10287000"/>
  <p:notesSz cx="6858000" cy="9144000"/>
  <p:embeddedFontLst>
    <p:embeddedFont>
      <p:font typeface="#9Slide05 VL Fadilla" panose="020B0604020202020204" charset="0"/>
      <p:regular r:id="rId24"/>
    </p:embeddedFont>
    <p:embeddedFont>
      <p:font typeface="#9Slide07 SVNNexa Rust Slab Bla" panose="020B0606040200020203" charset="0"/>
      <p:bold r:id="rId25"/>
    </p:embeddedFont>
    <p:embeddedFont>
      <p:font typeface="#9Slide07 SVNRevolution" panose="02040603050506020204" charset="0"/>
      <p:regular r:id="rId26"/>
    </p:embeddedFont>
    <p:embeddedFont>
      <p:font typeface="#9Slide07 SVNUT Triumph Press" panose="00000500000000000000" charset="0"/>
      <p:boldItalic r:id="rId27"/>
    </p:embeddedFont>
    <p:embeddedFont>
      <p:font typeface="Fraunces Bold" panose="020B0604020202020204" charset="0"/>
      <p:regular r:id="rId28"/>
    </p:embeddedFont>
    <p:embeddedFont>
      <p:font typeface="Roboto Condensed" panose="02000000000000000000" pitchFamily="2" charset="0"/>
      <p:regular r:id="rId29"/>
      <p:bold r:id="rId30"/>
    </p:embeddedFont>
    <p:embeddedFont>
      <p:font typeface="Roboto Condensed Bold" panose="02000000000000000000" charset="0"/>
      <p:regular r:id="rId31"/>
    </p:embeddedFont>
    <p:embeddedFont>
      <p:font typeface="Roboto Condensed Bold Italics" panose="020B0604020202020204" charset="0"/>
      <p:regular r:id="rId32"/>
    </p:embeddedFont>
    <p:embeddedFont>
      <p:font typeface="Roboto Condensed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varScale="1">
        <p:scale>
          <a:sx n="68" d="100"/>
          <a:sy n="68" d="100"/>
        </p:scale>
        <p:origin x="11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0.svg"/><Relationship Id="rId12" Type="http://schemas.openxmlformats.org/officeDocument/2006/relationships/image" Target="../media/image2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8.gif"/><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26.sv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4.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26.svg"/><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4.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3.sv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35.svg"/><Relationship Id="rId4" Type="http://schemas.openxmlformats.org/officeDocument/2006/relationships/image" Target="../media/image26.sv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26.svg"/><Relationship Id="rId9" Type="http://schemas.openxmlformats.org/officeDocument/2006/relationships/image" Target="../media/image30.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6.png"/><Relationship Id="rId10" Type="http://schemas.openxmlformats.org/officeDocument/2006/relationships/image" Target="../media/image22.svg"/><Relationship Id="rId4" Type="http://schemas.openxmlformats.org/officeDocument/2006/relationships/image" Target="../media/image2.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351652" flipH="1">
            <a:off x="-757014" y="255212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505627" flipH="1">
            <a:off x="8004704" y="3029096"/>
            <a:ext cx="13067093" cy="3795396"/>
          </a:xfrm>
          <a:custGeom>
            <a:avLst/>
            <a:gdLst/>
            <a:ahLst/>
            <a:cxnLst/>
            <a:rect l="l" t="t" r="r" b="b"/>
            <a:pathLst>
              <a:path w="13067093" h="3795396">
                <a:moveTo>
                  <a:pt x="13067093" y="0"/>
                </a:moveTo>
                <a:lnTo>
                  <a:pt x="0" y="0"/>
                </a:lnTo>
                <a:lnTo>
                  <a:pt x="0" y="3795396"/>
                </a:lnTo>
                <a:lnTo>
                  <a:pt x="13067093" y="3795396"/>
                </a:lnTo>
                <a:lnTo>
                  <a:pt x="13067093" y="0"/>
                </a:lnTo>
                <a:close/>
              </a:path>
            </a:pathLst>
          </a:custGeom>
          <a:blipFill>
            <a:blip r:embed="rId3"/>
            <a:stretch>
              <a:fillRect t="-96674"/>
            </a:stretch>
          </a:blipFill>
        </p:spPr>
        <p:txBody>
          <a:bodyPr/>
          <a:lstStyle/>
          <a:p>
            <a:endParaRPr lang="en-GB"/>
          </a:p>
        </p:txBody>
      </p:sp>
      <p:sp>
        <p:nvSpPr>
          <p:cNvPr id="5" name="Freeform 5"/>
          <p:cNvSpPr/>
          <p:nvPr/>
        </p:nvSpPr>
        <p:spPr>
          <a:xfrm rot="-10351652" flipH="1">
            <a:off x="-1290545" y="71334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10351652" flipH="1">
            <a:off x="7054681" y="15014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7" name="Freeform 7"/>
          <p:cNvSpPr/>
          <p:nvPr/>
        </p:nvSpPr>
        <p:spPr>
          <a:xfrm rot="622815" flipH="1">
            <a:off x="-716405" y="6208862"/>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8" name="Freeform 8"/>
          <p:cNvSpPr/>
          <p:nvPr/>
        </p:nvSpPr>
        <p:spPr>
          <a:xfrm rot="622815" flipH="1">
            <a:off x="7270135" y="6300660"/>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9" name="Group 9"/>
          <p:cNvGrpSpPr/>
          <p:nvPr/>
        </p:nvGrpSpPr>
        <p:grpSpPr>
          <a:xfrm>
            <a:off x="3422540" y="2256199"/>
            <a:ext cx="11442919" cy="5868918"/>
            <a:chOff x="0" y="0"/>
            <a:chExt cx="4842930" cy="2483873"/>
          </a:xfrm>
        </p:grpSpPr>
        <p:sp>
          <p:nvSpPr>
            <p:cNvPr id="10" name="Freeform 10"/>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11" name="TextBox 11"/>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rot="2018197" flipH="1">
            <a:off x="7916882" y="-1906464"/>
            <a:ext cx="14100050" cy="4095423"/>
          </a:xfrm>
          <a:custGeom>
            <a:avLst/>
            <a:gdLst/>
            <a:ahLst/>
            <a:cxnLst/>
            <a:rect l="l" t="t" r="r" b="b"/>
            <a:pathLst>
              <a:path w="14100050" h="4095423">
                <a:moveTo>
                  <a:pt x="14100050" y="0"/>
                </a:moveTo>
                <a:lnTo>
                  <a:pt x="0" y="0"/>
                </a:lnTo>
                <a:lnTo>
                  <a:pt x="0" y="4095423"/>
                </a:lnTo>
                <a:lnTo>
                  <a:pt x="14100050" y="4095423"/>
                </a:lnTo>
                <a:lnTo>
                  <a:pt x="14100050" y="0"/>
                </a:lnTo>
                <a:close/>
              </a:path>
            </a:pathLst>
          </a:custGeom>
          <a:blipFill>
            <a:blip r:embed="rId3"/>
            <a:stretch>
              <a:fillRect t="-96674"/>
            </a:stretch>
          </a:blipFill>
        </p:spPr>
        <p:txBody>
          <a:bodyPr/>
          <a:lstStyle/>
          <a:p>
            <a:endParaRPr lang="en-GB"/>
          </a:p>
        </p:txBody>
      </p:sp>
      <p:sp>
        <p:nvSpPr>
          <p:cNvPr id="13" name="Freeform 13"/>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txBody>
          <a:bodyPr/>
          <a:lstStyle/>
          <a:p>
            <a:endParaRPr lang="en-GB"/>
          </a:p>
        </p:txBody>
      </p:sp>
      <p:sp>
        <p:nvSpPr>
          <p:cNvPr id="14" name="Freeform 14"/>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15" name="Freeform 15"/>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txBody>
          <a:bodyPr/>
          <a:lstStyle/>
          <a:p>
            <a:endParaRPr lang="en-GB"/>
          </a:p>
        </p:txBody>
      </p:sp>
      <p:sp>
        <p:nvSpPr>
          <p:cNvPr id="16" name="Freeform 16"/>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txBody>
          <a:bodyPr/>
          <a:lstStyle/>
          <a:p>
            <a:endParaRPr lang="en-GB"/>
          </a:p>
        </p:txBody>
      </p:sp>
      <p:sp>
        <p:nvSpPr>
          <p:cNvPr id="17" name="Freeform 17"/>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18" name="Freeform 18"/>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txBody>
          <a:bodyPr/>
          <a:lstStyle/>
          <a:p>
            <a:endParaRPr lang="en-GB"/>
          </a:p>
        </p:txBody>
      </p:sp>
      <p:sp>
        <p:nvSpPr>
          <p:cNvPr id="19" name="Freeform 19"/>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20" name="Freeform 20"/>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txBody>
          <a:bodyPr/>
          <a:lstStyle/>
          <a:p>
            <a:endParaRPr lang="en-GB"/>
          </a:p>
        </p:txBody>
      </p:sp>
      <p:sp>
        <p:nvSpPr>
          <p:cNvPr id="21" name="Freeform 21"/>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22" name="Freeform 22"/>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txBody>
          <a:bodyPr/>
          <a:lstStyle/>
          <a:p>
            <a:endParaRPr lang="en-GB"/>
          </a:p>
        </p:txBody>
      </p:sp>
      <p:sp>
        <p:nvSpPr>
          <p:cNvPr id="23" name="Freeform 23"/>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txBody>
          <a:bodyPr/>
          <a:lstStyle/>
          <a:p>
            <a:endParaRPr lang="en-GB"/>
          </a:p>
        </p:txBody>
      </p:sp>
      <p:sp>
        <p:nvSpPr>
          <p:cNvPr id="24" name="Freeform 24"/>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25" name="Freeform 25"/>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6"/>
            <a:stretch>
              <a:fillRect/>
            </a:stretch>
          </a:blipFill>
        </p:spPr>
        <p:txBody>
          <a:bodyPr/>
          <a:lstStyle/>
          <a:p>
            <a:endParaRPr lang="en-GB"/>
          </a:p>
        </p:txBody>
      </p:sp>
      <p:sp>
        <p:nvSpPr>
          <p:cNvPr id="26" name="Freeform 26"/>
          <p:cNvSpPr/>
          <p:nvPr/>
        </p:nvSpPr>
        <p:spPr>
          <a:xfrm rot="-486232">
            <a:off x="12906895" y="652701"/>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7" name="Freeform 27"/>
          <p:cNvSpPr/>
          <p:nvPr/>
        </p:nvSpPr>
        <p:spPr>
          <a:xfrm rot="696389">
            <a:off x="14395488" y="1566566"/>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8" name="Freeform 28"/>
          <p:cNvSpPr/>
          <p:nvPr/>
        </p:nvSpPr>
        <p:spPr>
          <a:xfrm>
            <a:off x="14865460" y="472628"/>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8"/>
            <a:stretch>
              <a:fillRect/>
            </a:stretch>
          </a:blipFill>
        </p:spPr>
        <p:txBody>
          <a:bodyPr/>
          <a:lstStyle/>
          <a:p>
            <a:endParaRPr lang="en-GB"/>
          </a:p>
        </p:txBody>
      </p:sp>
      <p:sp>
        <p:nvSpPr>
          <p:cNvPr id="29" name="TextBox 29"/>
          <p:cNvSpPr txBox="1"/>
          <p:nvPr/>
        </p:nvSpPr>
        <p:spPr>
          <a:xfrm>
            <a:off x="3664847" y="3174681"/>
            <a:ext cx="10873403" cy="4025984"/>
          </a:xfrm>
          <a:prstGeom prst="rect">
            <a:avLst/>
          </a:prstGeom>
        </p:spPr>
        <p:txBody>
          <a:bodyPr lIns="0" tIns="0" rIns="0" bIns="0" rtlCol="0" anchor="t">
            <a:spAutoFit/>
          </a:bodyPr>
          <a:lstStyle/>
          <a:p>
            <a:pPr marL="993136" lvl="1" indent="-496568" algn="just">
              <a:lnSpc>
                <a:spcPts val="6439"/>
              </a:lnSpc>
              <a:buFont typeface="Arial"/>
              <a:buChar char="•"/>
            </a:pPr>
            <a:r>
              <a:rPr lang="en-US" sz="4599">
                <a:solidFill>
                  <a:srgbClr val="000000"/>
                </a:solidFill>
                <a:latin typeface="Roboto Condensed"/>
              </a:rPr>
              <a:t>Có 4 mô tả</a:t>
            </a:r>
          </a:p>
          <a:p>
            <a:pPr marL="993136" lvl="1" indent="-496568" algn="just">
              <a:lnSpc>
                <a:spcPts val="6439"/>
              </a:lnSpc>
              <a:buFont typeface="Arial"/>
              <a:buChar char="•"/>
            </a:pPr>
            <a:r>
              <a:rPr lang="en-US" sz="4599">
                <a:solidFill>
                  <a:srgbClr val="000000"/>
                </a:solidFill>
                <a:latin typeface="Roboto Condensed"/>
              </a:rPr>
              <a:t>HS xem từng phần mô tả và đoán xem phần mô tả thú vị ấy đang nhắc đến </a:t>
            </a:r>
            <a:r>
              <a:rPr lang="en-US" sz="4599">
                <a:solidFill>
                  <a:srgbClr val="000000"/>
                </a:solidFill>
                <a:latin typeface="Roboto Condensed Bold"/>
              </a:rPr>
              <a:t>nhà văn / tác giả </a:t>
            </a:r>
            <a:r>
              <a:rPr lang="en-US" sz="4599">
                <a:solidFill>
                  <a:srgbClr val="000000"/>
                </a:solidFill>
                <a:latin typeface="Roboto Condensed"/>
              </a:rPr>
              <a:t>nào trong văn học Việt Nam.</a:t>
            </a:r>
          </a:p>
          <a:p>
            <a:pPr marL="993136" lvl="1" indent="-496568" algn="just">
              <a:lnSpc>
                <a:spcPts val="6439"/>
              </a:lnSpc>
              <a:buFont typeface="Arial"/>
              <a:buChar char="•"/>
            </a:pPr>
            <a:r>
              <a:rPr lang="en-US" sz="4599">
                <a:solidFill>
                  <a:srgbClr val="000000"/>
                </a:solidFill>
                <a:latin typeface="Roboto Condensed"/>
              </a:rPr>
              <a:t>Thời gian: 30s / mô tả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7007788" y="7176417"/>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4"/>
            <a:stretch>
              <a:fillRect/>
            </a:stretch>
          </a:blipFill>
        </p:spPr>
        <p:txBody>
          <a:bodyPr/>
          <a:lstStyle/>
          <a:p>
            <a:endParaRPr lang="en-GB"/>
          </a:p>
        </p:txBody>
      </p:sp>
      <p:sp>
        <p:nvSpPr>
          <p:cNvPr id="5" name="Freeform 5"/>
          <p:cNvSpPr/>
          <p:nvPr/>
        </p:nvSpPr>
        <p:spPr>
          <a:xfrm rot="-10233247" flipH="1">
            <a:off x="7595032" y="8851236"/>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896986" flipH="1">
            <a:off x="-752062" y="-1203658"/>
            <a:ext cx="3234867" cy="2397845"/>
          </a:xfrm>
          <a:custGeom>
            <a:avLst/>
            <a:gdLst/>
            <a:ahLst/>
            <a:cxnLst/>
            <a:rect l="l" t="t" r="r" b="b"/>
            <a:pathLst>
              <a:path w="3234867" h="2397845">
                <a:moveTo>
                  <a:pt x="3234868" y="0"/>
                </a:moveTo>
                <a:lnTo>
                  <a:pt x="0" y="0"/>
                </a:lnTo>
                <a:lnTo>
                  <a:pt x="0" y="2397845"/>
                </a:lnTo>
                <a:lnTo>
                  <a:pt x="3234868" y="2397845"/>
                </a:lnTo>
                <a:lnTo>
                  <a:pt x="3234868" y="0"/>
                </a:lnTo>
                <a:close/>
              </a:path>
            </a:pathLst>
          </a:custGeom>
          <a:blipFill>
            <a:blip r:embed="rId4"/>
            <a:stretch>
              <a:fillRect/>
            </a:stretch>
          </a:blipFill>
        </p:spPr>
        <p:txBody>
          <a:bodyPr/>
          <a:lstStyle/>
          <a:p>
            <a:endParaRPr lang="en-GB"/>
          </a:p>
        </p:txBody>
      </p:sp>
      <p:pic>
        <p:nvPicPr>
          <p:cNvPr id="7" name="Picture 7"/>
          <p:cNvPicPr>
            <a:picLocks noChangeAspect="1"/>
          </p:cNvPicPr>
          <p:nvPr/>
        </p:nvPicPr>
        <p:blipFill>
          <a:blip r:embed="rId5"/>
          <a:srcRect/>
          <a:stretch>
            <a:fillRect/>
          </a:stretch>
        </p:blipFill>
        <p:spPr>
          <a:xfrm>
            <a:off x="15678198" y="7721802"/>
            <a:ext cx="2370744" cy="2240353"/>
          </a:xfrm>
          <a:prstGeom prst="rect">
            <a:avLst/>
          </a:prstGeom>
        </p:spPr>
      </p:pic>
      <p:sp>
        <p:nvSpPr>
          <p:cNvPr id="8" name="Freeform 8"/>
          <p:cNvSpPr/>
          <p:nvPr/>
        </p:nvSpPr>
        <p:spPr>
          <a:xfrm rot="-10233247" flipH="1">
            <a:off x="-1104399" y="784015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9" name="Group 9"/>
          <p:cNvGrpSpPr/>
          <p:nvPr/>
        </p:nvGrpSpPr>
        <p:grpSpPr>
          <a:xfrm>
            <a:off x="865372" y="1889372"/>
            <a:ext cx="16439211" cy="8265225"/>
            <a:chOff x="0" y="0"/>
            <a:chExt cx="6563691" cy="3300060"/>
          </a:xfrm>
        </p:grpSpPr>
        <p:sp>
          <p:nvSpPr>
            <p:cNvPr id="10" name="Freeform 10"/>
            <p:cNvSpPr/>
            <p:nvPr/>
          </p:nvSpPr>
          <p:spPr>
            <a:xfrm>
              <a:off x="0" y="0"/>
              <a:ext cx="6563691" cy="3300060"/>
            </a:xfrm>
            <a:custGeom>
              <a:avLst/>
              <a:gdLst/>
              <a:ahLst/>
              <a:cxnLst/>
              <a:rect l="l" t="t" r="r" b="b"/>
              <a:pathLst>
                <a:path w="6563691" h="3300060">
                  <a:moveTo>
                    <a:pt x="6593" y="0"/>
                  </a:moveTo>
                  <a:lnTo>
                    <a:pt x="6557097" y="0"/>
                  </a:lnTo>
                  <a:cubicBezTo>
                    <a:pt x="6560739" y="0"/>
                    <a:pt x="6563691" y="2952"/>
                    <a:pt x="6563691" y="6593"/>
                  </a:cubicBezTo>
                  <a:lnTo>
                    <a:pt x="6563691" y="3293467"/>
                  </a:lnTo>
                  <a:cubicBezTo>
                    <a:pt x="6563691" y="3297108"/>
                    <a:pt x="6560739" y="3300060"/>
                    <a:pt x="6557097" y="3300060"/>
                  </a:cubicBezTo>
                  <a:lnTo>
                    <a:pt x="6593" y="3300060"/>
                  </a:lnTo>
                  <a:cubicBezTo>
                    <a:pt x="2952" y="3300060"/>
                    <a:pt x="0" y="3297108"/>
                    <a:pt x="0" y="3293467"/>
                  </a:cubicBezTo>
                  <a:lnTo>
                    <a:pt x="0" y="6593"/>
                  </a:lnTo>
                  <a:cubicBezTo>
                    <a:pt x="0" y="2952"/>
                    <a:pt x="2952" y="0"/>
                    <a:pt x="6593" y="0"/>
                  </a:cubicBezTo>
                  <a:close/>
                </a:path>
              </a:pathLst>
            </a:custGeom>
            <a:solidFill>
              <a:srgbClr val="FAF0D6"/>
            </a:solidFill>
          </p:spPr>
          <p:txBody>
            <a:bodyPr/>
            <a:lstStyle/>
            <a:p>
              <a:endParaRPr lang="en-GB"/>
            </a:p>
          </p:txBody>
        </p:sp>
        <p:sp>
          <p:nvSpPr>
            <p:cNvPr id="11" name="TextBox 11"/>
            <p:cNvSpPr txBox="1"/>
            <p:nvPr/>
          </p:nvSpPr>
          <p:spPr>
            <a:xfrm>
              <a:off x="0" y="-76200"/>
              <a:ext cx="6563691" cy="3376260"/>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rot="-886772">
            <a:off x="479925" y="582828"/>
            <a:ext cx="2996533" cy="2030151"/>
          </a:xfrm>
          <a:custGeom>
            <a:avLst/>
            <a:gdLst/>
            <a:ahLst/>
            <a:cxnLst/>
            <a:rect l="l" t="t" r="r" b="b"/>
            <a:pathLst>
              <a:path w="2996533" h="2030151">
                <a:moveTo>
                  <a:pt x="0" y="0"/>
                </a:moveTo>
                <a:lnTo>
                  <a:pt x="2996533" y="0"/>
                </a:lnTo>
                <a:lnTo>
                  <a:pt x="2996533" y="2030150"/>
                </a:lnTo>
                <a:lnTo>
                  <a:pt x="0" y="20301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p:cNvGrpSpPr/>
          <p:nvPr/>
        </p:nvGrpSpPr>
        <p:grpSpPr>
          <a:xfrm>
            <a:off x="8525437" y="2429563"/>
            <a:ext cx="8138947" cy="1093239"/>
            <a:chOff x="0" y="0"/>
            <a:chExt cx="3249641" cy="436498"/>
          </a:xfrm>
        </p:grpSpPr>
        <p:sp>
          <p:nvSpPr>
            <p:cNvPr id="14" name="Freeform 14"/>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15" name="TextBox 15"/>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16" name="Group 16"/>
          <p:cNvGrpSpPr/>
          <p:nvPr/>
        </p:nvGrpSpPr>
        <p:grpSpPr>
          <a:xfrm>
            <a:off x="8525437" y="3865838"/>
            <a:ext cx="8138947" cy="1093239"/>
            <a:chOff x="0" y="0"/>
            <a:chExt cx="3249641" cy="436498"/>
          </a:xfrm>
        </p:grpSpPr>
        <p:sp>
          <p:nvSpPr>
            <p:cNvPr id="17" name="Freeform 17"/>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18" name="TextBox 18"/>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19" name="Group 19"/>
          <p:cNvGrpSpPr/>
          <p:nvPr/>
        </p:nvGrpSpPr>
        <p:grpSpPr>
          <a:xfrm>
            <a:off x="8525437" y="5242597"/>
            <a:ext cx="8138947" cy="1093239"/>
            <a:chOff x="0" y="0"/>
            <a:chExt cx="3249641" cy="436498"/>
          </a:xfrm>
        </p:grpSpPr>
        <p:sp>
          <p:nvSpPr>
            <p:cNvPr id="20" name="Freeform 20"/>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21" name="TextBox 21"/>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22" name="Group 22"/>
          <p:cNvGrpSpPr/>
          <p:nvPr/>
        </p:nvGrpSpPr>
        <p:grpSpPr>
          <a:xfrm>
            <a:off x="8525437" y="6738388"/>
            <a:ext cx="8138947" cy="1093239"/>
            <a:chOff x="0" y="0"/>
            <a:chExt cx="3249641" cy="436498"/>
          </a:xfrm>
        </p:grpSpPr>
        <p:sp>
          <p:nvSpPr>
            <p:cNvPr id="23" name="Freeform 23"/>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24" name="TextBox 24"/>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25" name="Group 25"/>
          <p:cNvGrpSpPr/>
          <p:nvPr/>
        </p:nvGrpSpPr>
        <p:grpSpPr>
          <a:xfrm>
            <a:off x="8525437" y="8174663"/>
            <a:ext cx="8138947" cy="1787493"/>
            <a:chOff x="0" y="0"/>
            <a:chExt cx="3249641" cy="713693"/>
          </a:xfrm>
        </p:grpSpPr>
        <p:sp>
          <p:nvSpPr>
            <p:cNvPr id="26" name="Freeform 26"/>
            <p:cNvSpPr/>
            <p:nvPr/>
          </p:nvSpPr>
          <p:spPr>
            <a:xfrm>
              <a:off x="0" y="0"/>
              <a:ext cx="3249641" cy="713693"/>
            </a:xfrm>
            <a:custGeom>
              <a:avLst/>
              <a:gdLst/>
              <a:ahLst/>
              <a:cxnLst/>
              <a:rect l="l" t="t" r="r" b="b"/>
              <a:pathLst>
                <a:path w="3249641" h="713693">
                  <a:moveTo>
                    <a:pt x="13317" y="0"/>
                  </a:moveTo>
                  <a:lnTo>
                    <a:pt x="3236324" y="0"/>
                  </a:lnTo>
                  <a:cubicBezTo>
                    <a:pt x="3239856" y="0"/>
                    <a:pt x="3243243" y="1403"/>
                    <a:pt x="3245740" y="3900"/>
                  </a:cubicBezTo>
                  <a:cubicBezTo>
                    <a:pt x="3248238" y="6398"/>
                    <a:pt x="3249641" y="9785"/>
                    <a:pt x="3249641" y="13317"/>
                  </a:cubicBezTo>
                  <a:lnTo>
                    <a:pt x="3249641" y="700376"/>
                  </a:lnTo>
                  <a:cubicBezTo>
                    <a:pt x="3249641" y="703908"/>
                    <a:pt x="3248238" y="707295"/>
                    <a:pt x="3245740" y="709792"/>
                  </a:cubicBezTo>
                  <a:cubicBezTo>
                    <a:pt x="3243243" y="712290"/>
                    <a:pt x="3239856" y="713693"/>
                    <a:pt x="3236324" y="713693"/>
                  </a:cubicBezTo>
                  <a:lnTo>
                    <a:pt x="13317" y="713693"/>
                  </a:lnTo>
                  <a:cubicBezTo>
                    <a:pt x="9785" y="713693"/>
                    <a:pt x="6398" y="712290"/>
                    <a:pt x="3900" y="709792"/>
                  </a:cubicBezTo>
                  <a:cubicBezTo>
                    <a:pt x="1403" y="707295"/>
                    <a:pt x="0" y="703908"/>
                    <a:pt x="0" y="700376"/>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27" name="TextBox 27"/>
            <p:cNvSpPr txBox="1"/>
            <p:nvPr/>
          </p:nvSpPr>
          <p:spPr>
            <a:xfrm>
              <a:off x="0" y="-76200"/>
              <a:ext cx="3249641" cy="789893"/>
            </a:xfrm>
            <a:prstGeom prst="rect">
              <a:avLst/>
            </a:prstGeom>
          </p:spPr>
          <p:txBody>
            <a:bodyPr lIns="50800" tIns="50800" rIns="50800" bIns="50800" rtlCol="0" anchor="ctr"/>
            <a:lstStyle/>
            <a:p>
              <a:pPr algn="ctr">
                <a:lnSpc>
                  <a:spcPts val="2799"/>
                </a:lnSpc>
              </a:pPr>
              <a:endParaRPr/>
            </a:p>
          </p:txBody>
        </p:sp>
      </p:grpSp>
      <p:sp>
        <p:nvSpPr>
          <p:cNvPr id="28" name="Freeform 28"/>
          <p:cNvSpPr/>
          <p:nvPr/>
        </p:nvSpPr>
        <p:spPr>
          <a:xfrm>
            <a:off x="1013184" y="5420042"/>
            <a:ext cx="7512253" cy="4083934"/>
          </a:xfrm>
          <a:custGeom>
            <a:avLst/>
            <a:gdLst/>
            <a:ahLst/>
            <a:cxnLst/>
            <a:rect l="l" t="t" r="r" b="b"/>
            <a:pathLst>
              <a:path w="7512253" h="4083934">
                <a:moveTo>
                  <a:pt x="0" y="0"/>
                </a:moveTo>
                <a:lnTo>
                  <a:pt x="7512253" y="0"/>
                </a:lnTo>
                <a:lnTo>
                  <a:pt x="7512253" y="4083934"/>
                </a:lnTo>
                <a:lnTo>
                  <a:pt x="0" y="4083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9"/>
          <p:cNvSpPr/>
          <p:nvPr/>
        </p:nvSpPr>
        <p:spPr>
          <a:xfrm>
            <a:off x="1112449" y="3405057"/>
            <a:ext cx="7412988" cy="4029970"/>
          </a:xfrm>
          <a:custGeom>
            <a:avLst/>
            <a:gdLst/>
            <a:ahLst/>
            <a:cxnLst/>
            <a:rect l="l" t="t" r="r" b="b"/>
            <a:pathLst>
              <a:path w="7412988" h="4029970">
                <a:moveTo>
                  <a:pt x="0" y="0"/>
                </a:moveTo>
                <a:lnTo>
                  <a:pt x="7412988" y="0"/>
                </a:lnTo>
                <a:lnTo>
                  <a:pt x="7412988" y="4029970"/>
                </a:lnTo>
                <a:lnTo>
                  <a:pt x="0" y="4029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30" name="Group 30"/>
          <p:cNvGrpSpPr/>
          <p:nvPr/>
        </p:nvGrpSpPr>
        <p:grpSpPr>
          <a:xfrm>
            <a:off x="1112449" y="4745526"/>
            <a:ext cx="7242257" cy="4512774"/>
            <a:chOff x="0" y="0"/>
            <a:chExt cx="1907426" cy="1188549"/>
          </a:xfrm>
        </p:grpSpPr>
        <p:sp>
          <p:nvSpPr>
            <p:cNvPr id="31" name="Freeform 31"/>
            <p:cNvSpPr/>
            <p:nvPr/>
          </p:nvSpPr>
          <p:spPr>
            <a:xfrm>
              <a:off x="0" y="0"/>
              <a:ext cx="1907426" cy="1188549"/>
            </a:xfrm>
            <a:custGeom>
              <a:avLst/>
              <a:gdLst/>
              <a:ahLst/>
              <a:cxnLst/>
              <a:rect l="l" t="t" r="r" b="b"/>
              <a:pathLst>
                <a:path w="1907426" h="1188549">
                  <a:moveTo>
                    <a:pt x="54519" y="0"/>
                  </a:moveTo>
                  <a:lnTo>
                    <a:pt x="1852907" y="0"/>
                  </a:lnTo>
                  <a:cubicBezTo>
                    <a:pt x="1867366" y="0"/>
                    <a:pt x="1881233" y="5744"/>
                    <a:pt x="1891458" y="15968"/>
                  </a:cubicBezTo>
                  <a:cubicBezTo>
                    <a:pt x="1901682" y="26192"/>
                    <a:pt x="1907426" y="40059"/>
                    <a:pt x="1907426" y="54519"/>
                  </a:cubicBezTo>
                  <a:lnTo>
                    <a:pt x="1907426" y="1134031"/>
                  </a:lnTo>
                  <a:cubicBezTo>
                    <a:pt x="1907426" y="1148490"/>
                    <a:pt x="1901682" y="1162357"/>
                    <a:pt x="1891458" y="1172581"/>
                  </a:cubicBezTo>
                  <a:cubicBezTo>
                    <a:pt x="1881233" y="1182806"/>
                    <a:pt x="1867366" y="1188549"/>
                    <a:pt x="1852907" y="1188549"/>
                  </a:cubicBezTo>
                  <a:lnTo>
                    <a:pt x="54519" y="1188549"/>
                  </a:lnTo>
                  <a:cubicBezTo>
                    <a:pt x="40059" y="1188549"/>
                    <a:pt x="26192" y="1182806"/>
                    <a:pt x="15968" y="1172581"/>
                  </a:cubicBezTo>
                  <a:cubicBezTo>
                    <a:pt x="5744" y="1162357"/>
                    <a:pt x="0" y="1148490"/>
                    <a:pt x="0" y="1134031"/>
                  </a:cubicBezTo>
                  <a:lnTo>
                    <a:pt x="0" y="54519"/>
                  </a:lnTo>
                  <a:cubicBezTo>
                    <a:pt x="0" y="40059"/>
                    <a:pt x="5744" y="26192"/>
                    <a:pt x="15968" y="15968"/>
                  </a:cubicBezTo>
                  <a:cubicBezTo>
                    <a:pt x="26192" y="5744"/>
                    <a:pt x="40059" y="0"/>
                    <a:pt x="54519" y="0"/>
                  </a:cubicBezTo>
                  <a:close/>
                </a:path>
              </a:pathLst>
            </a:custGeom>
            <a:solidFill>
              <a:srgbClr val="FFCECD"/>
            </a:solidFill>
          </p:spPr>
          <p:txBody>
            <a:bodyPr/>
            <a:lstStyle/>
            <a:p>
              <a:endParaRPr lang="en-GB"/>
            </a:p>
          </p:txBody>
        </p:sp>
        <p:sp>
          <p:nvSpPr>
            <p:cNvPr id="32" name="TextBox 32"/>
            <p:cNvSpPr txBox="1"/>
            <p:nvPr/>
          </p:nvSpPr>
          <p:spPr>
            <a:xfrm>
              <a:off x="0" y="-76200"/>
              <a:ext cx="1907426" cy="1264749"/>
            </a:xfrm>
            <a:prstGeom prst="rect">
              <a:avLst/>
            </a:prstGeom>
          </p:spPr>
          <p:txBody>
            <a:bodyPr lIns="50800" tIns="50800" rIns="50800" bIns="50800" rtlCol="0" anchor="ctr"/>
            <a:lstStyle/>
            <a:p>
              <a:pPr algn="ctr">
                <a:lnSpc>
                  <a:spcPts val="2799"/>
                </a:lnSpc>
              </a:pPr>
              <a:endParaRPr/>
            </a:p>
          </p:txBody>
        </p:sp>
      </p:grpSp>
      <p:sp>
        <p:nvSpPr>
          <p:cNvPr id="33" name="TextBox 33"/>
          <p:cNvSpPr txBox="1"/>
          <p:nvPr/>
        </p:nvSpPr>
        <p:spPr>
          <a:xfrm rot="-1019177">
            <a:off x="994183" y="1185981"/>
            <a:ext cx="2131322" cy="1200106"/>
          </a:xfrm>
          <a:prstGeom prst="rect">
            <a:avLst/>
          </a:prstGeom>
        </p:spPr>
        <p:txBody>
          <a:bodyPr lIns="0" tIns="0" rIns="0" bIns="0" rtlCol="0" anchor="t">
            <a:spAutoFit/>
          </a:bodyPr>
          <a:lstStyle/>
          <a:p>
            <a:pPr algn="ctr">
              <a:lnSpc>
                <a:spcPts val="4799"/>
              </a:lnSpc>
            </a:pPr>
            <a:r>
              <a:rPr lang="en-US" sz="3999">
                <a:solidFill>
                  <a:srgbClr val="351304"/>
                </a:solidFill>
                <a:latin typeface="Roboto Condensed Bold"/>
              </a:rPr>
              <a:t>Bố cục của bài</a:t>
            </a:r>
          </a:p>
        </p:txBody>
      </p:sp>
      <p:sp>
        <p:nvSpPr>
          <p:cNvPr id="34" name="TextBox 34"/>
          <p:cNvSpPr txBox="1"/>
          <p:nvPr/>
        </p:nvSpPr>
        <p:spPr>
          <a:xfrm>
            <a:off x="9157926" y="2560909"/>
            <a:ext cx="6872659" cy="962025"/>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Giới thiệu bài thơ </a:t>
            </a:r>
            <a:r>
              <a:rPr lang="en-US" sz="3500">
                <a:solidFill>
                  <a:srgbClr val="351304"/>
                </a:solidFill>
                <a:latin typeface="Roboto Condensed Italics"/>
              </a:rPr>
              <a:t>Cảnh khuya</a:t>
            </a:r>
            <a:r>
              <a:rPr lang="en-US" sz="3500">
                <a:solidFill>
                  <a:srgbClr val="351304"/>
                </a:solidFill>
                <a:latin typeface="Roboto Condensed"/>
              </a:rPr>
              <a:t> (xuất xứ, ấn tượng chung)</a:t>
            </a:r>
          </a:p>
        </p:txBody>
      </p:sp>
      <p:sp>
        <p:nvSpPr>
          <p:cNvPr id="35" name="TextBox 35"/>
          <p:cNvSpPr txBox="1"/>
          <p:nvPr/>
        </p:nvSpPr>
        <p:spPr>
          <a:xfrm>
            <a:off x="8836278" y="4121009"/>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tiếng suối (câu thơ thứ nhất)</a:t>
            </a:r>
          </a:p>
          <a:p>
            <a:pPr algn="ctr">
              <a:lnSpc>
                <a:spcPts val="3675"/>
              </a:lnSpc>
            </a:pPr>
            <a:endParaRPr lang="en-US" sz="3500">
              <a:solidFill>
                <a:srgbClr val="351304"/>
              </a:solidFill>
              <a:latin typeface="Roboto Condensed"/>
            </a:endParaRPr>
          </a:p>
        </p:txBody>
      </p:sp>
      <p:sp>
        <p:nvSpPr>
          <p:cNvPr id="36" name="TextBox 36"/>
          <p:cNvSpPr txBox="1"/>
          <p:nvPr/>
        </p:nvSpPr>
        <p:spPr>
          <a:xfrm>
            <a:off x="8836278" y="5389831"/>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trăng, cây và hoa </a:t>
            </a:r>
          </a:p>
          <a:p>
            <a:pPr algn="ctr">
              <a:lnSpc>
                <a:spcPts val="3675"/>
              </a:lnSpc>
            </a:pPr>
            <a:r>
              <a:rPr lang="en-US" sz="3500">
                <a:solidFill>
                  <a:srgbClr val="351304"/>
                </a:solidFill>
                <a:latin typeface="Roboto Condensed"/>
              </a:rPr>
              <a:t>(câu thơ thứ hai)</a:t>
            </a:r>
          </a:p>
        </p:txBody>
      </p:sp>
      <p:sp>
        <p:nvSpPr>
          <p:cNvPr id="37" name="TextBox 37"/>
          <p:cNvSpPr txBox="1"/>
          <p:nvPr/>
        </p:nvSpPr>
        <p:spPr>
          <a:xfrm>
            <a:off x="8836933" y="6951799"/>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hình ảnh người chưa ngủ</a:t>
            </a:r>
          </a:p>
          <a:p>
            <a:pPr algn="ctr">
              <a:lnSpc>
                <a:spcPts val="3675"/>
              </a:lnSpc>
            </a:pPr>
            <a:r>
              <a:rPr lang="en-US" sz="3500">
                <a:solidFill>
                  <a:srgbClr val="351304"/>
                </a:solidFill>
                <a:latin typeface="Roboto Condensed"/>
              </a:rPr>
              <a:t> (câu thơ thứ ba, tư)</a:t>
            </a:r>
          </a:p>
        </p:txBody>
      </p:sp>
      <p:sp>
        <p:nvSpPr>
          <p:cNvPr id="38" name="TextBox 38"/>
          <p:cNvSpPr txBox="1"/>
          <p:nvPr/>
        </p:nvSpPr>
        <p:spPr>
          <a:xfrm>
            <a:off x="8723968" y="8391789"/>
            <a:ext cx="7740576" cy="1428552"/>
          </a:xfrm>
          <a:prstGeom prst="rect">
            <a:avLst/>
          </a:prstGeom>
        </p:spPr>
        <p:txBody>
          <a:bodyPr lIns="0" tIns="0" rIns="0" bIns="0" rtlCol="0" anchor="t">
            <a:spAutoFit/>
          </a:bodyPr>
          <a:lstStyle/>
          <a:p>
            <a:pPr algn="just">
              <a:lnSpc>
                <a:spcPts val="3675"/>
              </a:lnSpc>
            </a:pPr>
            <a:r>
              <a:rPr lang="en-US" sz="3500">
                <a:solidFill>
                  <a:srgbClr val="351304"/>
                </a:solidFill>
                <a:latin typeface="Roboto Condensed"/>
              </a:rPr>
              <a:t>Khái quát về hình ảnh thiên nhiên và con người trong bài thơ, qua đó làm nổi bật phong cách Hồ Chí Minh.</a:t>
            </a:r>
          </a:p>
        </p:txBody>
      </p:sp>
      <p:sp>
        <p:nvSpPr>
          <p:cNvPr id="39" name="TextBox 39"/>
          <p:cNvSpPr txBox="1"/>
          <p:nvPr/>
        </p:nvSpPr>
        <p:spPr>
          <a:xfrm>
            <a:off x="1428466" y="4931217"/>
            <a:ext cx="6491189" cy="4155798"/>
          </a:xfrm>
          <a:prstGeom prst="rect">
            <a:avLst/>
          </a:prstGeom>
        </p:spPr>
        <p:txBody>
          <a:bodyPr lIns="0" tIns="0" rIns="0" bIns="0" rtlCol="0" anchor="t">
            <a:spAutoFit/>
          </a:bodyPr>
          <a:lstStyle/>
          <a:p>
            <a:pPr marL="818502" lvl="1" indent="-409251" algn="just">
              <a:lnSpc>
                <a:spcPts val="4738"/>
              </a:lnSpc>
              <a:buFont typeface="Arial"/>
              <a:buChar char="•"/>
            </a:pPr>
            <a:r>
              <a:rPr lang="en-US" sz="3791">
                <a:solidFill>
                  <a:srgbClr val="351304"/>
                </a:solidFill>
                <a:latin typeface="Roboto Condensed Bold"/>
              </a:rPr>
              <a:t>Tiến trình phân tích bài thơ:</a:t>
            </a:r>
            <a:r>
              <a:rPr lang="en-US" sz="3791">
                <a:solidFill>
                  <a:srgbClr val="351304"/>
                </a:solidFill>
                <a:latin typeface="Roboto Condensed"/>
              </a:rPr>
              <a:t> bám sát lần lượt các câu thơ trong bài thơ “Cảnh khuya”</a:t>
            </a:r>
          </a:p>
          <a:p>
            <a:pPr marL="818502" lvl="1" indent="-409251" algn="just">
              <a:lnSpc>
                <a:spcPts val="4738"/>
              </a:lnSpc>
              <a:buFont typeface="Arial"/>
              <a:buChar char="•"/>
            </a:pPr>
            <a:r>
              <a:rPr lang="en-US" sz="3791">
                <a:solidFill>
                  <a:srgbClr val="351304"/>
                </a:solidFill>
                <a:latin typeface="Roboto Condensed"/>
              </a:rPr>
              <a:t>Nội dung của từng phần đã cho thấy </a:t>
            </a:r>
            <a:r>
              <a:rPr lang="en-US" sz="3791">
                <a:solidFill>
                  <a:srgbClr val="351304"/>
                </a:solidFill>
                <a:latin typeface="Roboto Condensed Bold"/>
              </a:rPr>
              <a:t>tính kết nối logic</a:t>
            </a:r>
            <a:r>
              <a:rPr lang="en-US" sz="3791">
                <a:solidFill>
                  <a:srgbClr val="351304"/>
                </a:solidFill>
                <a:latin typeface="Roboto Condensed"/>
              </a:rPr>
              <a:t> để tạo nên một bài nghị luận văn học hoàn chỉnh.</a:t>
            </a:r>
          </a:p>
        </p:txBody>
      </p:sp>
      <p:sp>
        <p:nvSpPr>
          <p:cNvPr id="40" name="TextBox 40"/>
          <p:cNvSpPr txBox="1"/>
          <p:nvPr/>
        </p:nvSpPr>
        <p:spPr>
          <a:xfrm>
            <a:off x="1628044" y="4087671"/>
            <a:ext cx="6398730" cy="495234"/>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Bold"/>
              </a:rPr>
              <a:t>NHẬN XÉT</a:t>
            </a:r>
          </a:p>
        </p:txBody>
      </p:sp>
      <p:sp>
        <p:nvSpPr>
          <p:cNvPr id="41" name="Freeform 41"/>
          <p:cNvSpPr/>
          <p:nvPr/>
        </p:nvSpPr>
        <p:spPr>
          <a:xfrm flipH="1">
            <a:off x="10416943" y="234203"/>
            <a:ext cx="2663825" cy="1495072"/>
          </a:xfrm>
          <a:custGeom>
            <a:avLst/>
            <a:gdLst/>
            <a:ahLst/>
            <a:cxnLst/>
            <a:rect l="l" t="t" r="r" b="b"/>
            <a:pathLst>
              <a:path w="2663825" h="1495072">
                <a:moveTo>
                  <a:pt x="2663824" y="0"/>
                </a:moveTo>
                <a:lnTo>
                  <a:pt x="0" y="0"/>
                </a:lnTo>
                <a:lnTo>
                  <a:pt x="0" y="1495072"/>
                </a:lnTo>
                <a:lnTo>
                  <a:pt x="2663824" y="1495072"/>
                </a:lnTo>
                <a:lnTo>
                  <a:pt x="2663824" y="0"/>
                </a:lnTo>
                <a:close/>
              </a:path>
            </a:pathLst>
          </a:custGeom>
          <a:blipFill>
            <a:blip r:embed="rId10"/>
            <a:stretch>
              <a:fillRect/>
            </a:stretch>
          </a:blipFill>
        </p:spPr>
        <p:txBody>
          <a:bodyPr/>
          <a:lstStyle/>
          <a:p>
            <a:endParaRPr lang="en-GB"/>
          </a:p>
        </p:txBody>
      </p:sp>
      <p:grpSp>
        <p:nvGrpSpPr>
          <p:cNvPr id="42" name="Group 42"/>
          <p:cNvGrpSpPr/>
          <p:nvPr/>
        </p:nvGrpSpPr>
        <p:grpSpPr>
          <a:xfrm>
            <a:off x="5629518" y="234203"/>
            <a:ext cx="6413519" cy="1495072"/>
            <a:chOff x="0" y="0"/>
            <a:chExt cx="8551359" cy="1993429"/>
          </a:xfrm>
        </p:grpSpPr>
        <p:sp>
          <p:nvSpPr>
            <p:cNvPr id="43" name="Freeform 43"/>
            <p:cNvSpPr/>
            <p:nvPr/>
          </p:nvSpPr>
          <p:spPr>
            <a:xfrm>
              <a:off x="0"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10"/>
              <a:stretch>
                <a:fillRect/>
              </a:stretch>
            </a:blipFill>
          </p:spPr>
          <p:txBody>
            <a:bodyPr/>
            <a:lstStyle/>
            <a:p>
              <a:endParaRPr lang="en-GB"/>
            </a:p>
          </p:txBody>
        </p:sp>
        <p:sp>
          <p:nvSpPr>
            <p:cNvPr id="44" name="Freeform 44"/>
            <p:cNvSpPr/>
            <p:nvPr/>
          </p:nvSpPr>
          <p:spPr>
            <a:xfrm>
              <a:off x="3117707"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10"/>
              <a:stretch>
                <a:fillRect/>
              </a:stretch>
            </a:blipFill>
          </p:spPr>
          <p:txBody>
            <a:bodyPr/>
            <a:lstStyle/>
            <a:p>
              <a:endParaRPr lang="en-GB"/>
            </a:p>
          </p:txBody>
        </p:sp>
        <p:sp>
          <p:nvSpPr>
            <p:cNvPr id="45" name="TextBox 45"/>
            <p:cNvSpPr txBox="1"/>
            <p:nvPr/>
          </p:nvSpPr>
          <p:spPr>
            <a:xfrm>
              <a:off x="1670452" y="66496"/>
              <a:ext cx="6425394" cy="1006687"/>
            </a:xfrm>
            <a:prstGeom prst="rect">
              <a:avLst/>
            </a:prstGeom>
          </p:spPr>
          <p:txBody>
            <a:bodyPr lIns="0" tIns="0" rIns="0" bIns="0" rtlCol="0" anchor="t">
              <a:spAutoFit/>
            </a:bodyPr>
            <a:lstStyle/>
            <a:p>
              <a:pPr algn="ctr">
                <a:lnSpc>
                  <a:spcPts val="6160"/>
                </a:lnSpc>
              </a:pPr>
              <a:r>
                <a:rPr lang="en-US" sz="4400">
                  <a:solidFill>
                    <a:srgbClr val="4D3527"/>
                  </a:solidFill>
                  <a:latin typeface="#9Slide05 VL Fadilla"/>
                </a:rPr>
                <a:t>3.2. Khám phá văn bản</a:t>
              </a:r>
            </a:p>
          </p:txBody>
        </p:sp>
        <p:sp>
          <p:nvSpPr>
            <p:cNvPr id="46" name="TextBox 46"/>
            <p:cNvSpPr txBox="1"/>
            <p:nvPr/>
          </p:nvSpPr>
          <p:spPr>
            <a:xfrm>
              <a:off x="980837" y="1007653"/>
              <a:ext cx="7570522" cy="749212"/>
            </a:xfrm>
            <a:prstGeom prst="rect">
              <a:avLst/>
            </a:prstGeom>
          </p:spPr>
          <p:txBody>
            <a:bodyPr lIns="0" tIns="0" rIns="0" bIns="0" rtlCol="0" anchor="t">
              <a:spAutoFit/>
            </a:bodyPr>
            <a:lstStyle/>
            <a:p>
              <a:pPr algn="ctr">
                <a:lnSpc>
                  <a:spcPts val="4440"/>
                </a:lnSpc>
              </a:pPr>
              <a:r>
                <a:rPr lang="en-US" sz="3700">
                  <a:solidFill>
                    <a:srgbClr val="351304"/>
                  </a:solidFill>
                  <a:latin typeface="Roboto Condensed Bold"/>
                </a:rPr>
                <a:t>a. Tìm hiểu chung</a:t>
              </a:r>
            </a:p>
          </p:txBody>
        </p:sp>
      </p:grpSp>
      <p:sp>
        <p:nvSpPr>
          <p:cNvPr id="47" name="Freeform 47"/>
          <p:cNvSpPr/>
          <p:nvPr/>
        </p:nvSpPr>
        <p:spPr>
          <a:xfrm>
            <a:off x="2052296" y="3100204"/>
            <a:ext cx="1370105" cy="1645323"/>
          </a:xfrm>
          <a:custGeom>
            <a:avLst/>
            <a:gdLst/>
            <a:ahLst/>
            <a:cxnLst/>
            <a:rect l="l" t="t" r="r" b="b"/>
            <a:pathLst>
              <a:path w="1370105" h="1645323">
                <a:moveTo>
                  <a:pt x="0" y="0"/>
                </a:moveTo>
                <a:lnTo>
                  <a:pt x="1370105" y="0"/>
                </a:lnTo>
                <a:lnTo>
                  <a:pt x="1370105" y="1645322"/>
                </a:lnTo>
                <a:lnTo>
                  <a:pt x="0" y="16453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1497526">
            <a:off x="-1249256" y="9244303"/>
            <a:ext cx="5005383" cy="3722185"/>
          </a:xfrm>
          <a:custGeom>
            <a:avLst/>
            <a:gdLst/>
            <a:ahLst/>
            <a:cxnLst/>
            <a:rect l="l" t="t" r="r" b="b"/>
            <a:pathLst>
              <a:path w="5005383" h="3722185">
                <a:moveTo>
                  <a:pt x="0" y="0"/>
                </a:moveTo>
                <a:lnTo>
                  <a:pt x="5005383" y="0"/>
                </a:lnTo>
                <a:lnTo>
                  <a:pt x="5005383" y="3722184"/>
                </a:lnTo>
                <a:lnTo>
                  <a:pt x="0" y="3722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grpSp>
        <p:nvGrpSpPr>
          <p:cNvPr id="9" name="Group 9"/>
          <p:cNvGrpSpPr/>
          <p:nvPr/>
        </p:nvGrpSpPr>
        <p:grpSpPr>
          <a:xfrm>
            <a:off x="5418376" y="561846"/>
            <a:ext cx="7451249" cy="1495072"/>
            <a:chOff x="0" y="0"/>
            <a:chExt cx="9934998" cy="1993429"/>
          </a:xfrm>
        </p:grpSpPr>
        <p:sp>
          <p:nvSpPr>
            <p:cNvPr id="10" name="Freeform 10"/>
            <p:cNvSpPr/>
            <p:nvPr/>
          </p:nvSpPr>
          <p:spPr>
            <a:xfrm flipH="1">
              <a:off x="6383232" y="0"/>
              <a:ext cx="3551766" cy="1993429"/>
            </a:xfrm>
            <a:custGeom>
              <a:avLst/>
              <a:gdLst/>
              <a:ahLst/>
              <a:cxnLst/>
              <a:rect l="l" t="t" r="r" b="b"/>
              <a:pathLst>
                <a:path w="3551766" h="1993429">
                  <a:moveTo>
                    <a:pt x="3551766" y="0"/>
                  </a:moveTo>
                  <a:lnTo>
                    <a:pt x="0" y="0"/>
                  </a:lnTo>
                  <a:lnTo>
                    <a:pt x="0" y="1993429"/>
                  </a:lnTo>
                  <a:lnTo>
                    <a:pt x="3551766" y="1993429"/>
                  </a:lnTo>
                  <a:lnTo>
                    <a:pt x="3551766" y="0"/>
                  </a:lnTo>
                  <a:close/>
                </a:path>
              </a:pathLst>
            </a:custGeom>
            <a:blipFill>
              <a:blip r:embed="rId7"/>
              <a:stretch>
                <a:fillRect/>
              </a:stretch>
            </a:blipFill>
          </p:spPr>
          <p:txBody>
            <a:bodyPr/>
            <a:lstStyle/>
            <a:p>
              <a:endParaRPr lang="en-GB"/>
            </a:p>
          </p:txBody>
        </p:sp>
        <p:sp>
          <p:nvSpPr>
            <p:cNvPr id="11" name="Freeform 11"/>
            <p:cNvSpPr/>
            <p:nvPr/>
          </p:nvSpPr>
          <p:spPr>
            <a:xfrm>
              <a:off x="0"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7"/>
              <a:stretch>
                <a:fillRect/>
              </a:stretch>
            </a:blipFill>
          </p:spPr>
          <p:txBody>
            <a:bodyPr/>
            <a:lstStyle/>
            <a:p>
              <a:endParaRPr lang="en-GB"/>
            </a:p>
          </p:txBody>
        </p:sp>
        <p:sp>
          <p:nvSpPr>
            <p:cNvPr id="12" name="Freeform 12"/>
            <p:cNvSpPr/>
            <p:nvPr/>
          </p:nvSpPr>
          <p:spPr>
            <a:xfrm>
              <a:off x="3117707"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801899" y="66496"/>
              <a:ext cx="7293948" cy="1111416"/>
            </a:xfrm>
            <a:prstGeom prst="rect">
              <a:avLst/>
            </a:prstGeom>
          </p:spPr>
          <p:txBody>
            <a:bodyPr wrap="square" lIns="0" tIns="0" rIns="0" bIns="0" rtlCol="0" anchor="t">
              <a:spAutoFit/>
            </a:bodyPr>
            <a:lstStyle/>
            <a:p>
              <a:pPr algn="ctr">
                <a:lnSpc>
                  <a:spcPts val="6511"/>
                </a:lnSpc>
              </a:pPr>
              <a:r>
                <a:rPr lang="en-US" sz="4651">
                  <a:solidFill>
                    <a:srgbClr val="4D3527"/>
                  </a:solidFill>
                  <a:latin typeface="#9Slide05 VL Fadilla"/>
                </a:rPr>
                <a:t>3.2. Khám phá văn bản</a:t>
              </a:r>
            </a:p>
          </p:txBody>
        </p:sp>
        <p:sp>
          <p:nvSpPr>
            <p:cNvPr id="14" name="TextBox 14"/>
            <p:cNvSpPr txBox="1"/>
            <p:nvPr/>
          </p:nvSpPr>
          <p:spPr>
            <a:xfrm>
              <a:off x="980837" y="1007653"/>
              <a:ext cx="7570522" cy="749212"/>
            </a:xfrm>
            <a:prstGeom prst="rect">
              <a:avLst/>
            </a:prstGeom>
          </p:spPr>
          <p:txBody>
            <a:bodyPr lIns="0" tIns="0" rIns="0" bIns="0" rtlCol="0" anchor="t">
              <a:spAutoFit/>
            </a:bodyPr>
            <a:lstStyle/>
            <a:p>
              <a:pPr algn="ctr">
                <a:lnSpc>
                  <a:spcPts val="4440"/>
                </a:lnSpc>
              </a:pPr>
              <a:r>
                <a:rPr lang="en-US" sz="3700">
                  <a:solidFill>
                    <a:srgbClr val="351304"/>
                  </a:solidFill>
                  <a:latin typeface="Roboto Condensed Bold"/>
                </a:rPr>
                <a:t>b. Khám phá chi tiết</a:t>
              </a:r>
            </a:p>
          </p:txBody>
        </p:sp>
      </p:grpSp>
      <p:sp>
        <p:nvSpPr>
          <p:cNvPr id="15" name="Freeform 15"/>
          <p:cNvSpPr/>
          <p:nvPr/>
        </p:nvSpPr>
        <p:spPr>
          <a:xfrm>
            <a:off x="2301023" y="2902880"/>
            <a:ext cx="6234705" cy="6234705"/>
          </a:xfrm>
          <a:custGeom>
            <a:avLst/>
            <a:gdLst/>
            <a:ahLst/>
            <a:cxnLst/>
            <a:rect l="l" t="t" r="r" b="b"/>
            <a:pathLst>
              <a:path w="6234705" h="6234705">
                <a:moveTo>
                  <a:pt x="0" y="0"/>
                </a:moveTo>
                <a:lnTo>
                  <a:pt x="6234705" y="0"/>
                </a:lnTo>
                <a:lnTo>
                  <a:pt x="6234705" y="6234705"/>
                </a:lnTo>
                <a:lnTo>
                  <a:pt x="0" y="62347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TextBox 16"/>
          <p:cNvSpPr txBox="1"/>
          <p:nvPr/>
        </p:nvSpPr>
        <p:spPr>
          <a:xfrm>
            <a:off x="3109415" y="3851362"/>
            <a:ext cx="4096603" cy="4347972"/>
          </a:xfrm>
          <a:prstGeom prst="rect">
            <a:avLst/>
          </a:prstGeom>
        </p:spPr>
        <p:txBody>
          <a:bodyPr lIns="0" tIns="0" rIns="0" bIns="0" rtlCol="0" anchor="t">
            <a:spAutoFit/>
          </a:bodyPr>
          <a:lstStyle/>
          <a:p>
            <a:pPr marL="798831" lvl="1" indent="-399416" algn="just">
              <a:lnSpc>
                <a:spcPts val="4329"/>
              </a:lnSpc>
              <a:buFont typeface="Arial"/>
              <a:buChar char="•"/>
            </a:pPr>
            <a:r>
              <a:rPr lang="en-US" sz="3700">
                <a:solidFill>
                  <a:srgbClr val="351304"/>
                </a:solidFill>
                <a:latin typeface="Roboto Condensed"/>
              </a:rPr>
              <a:t>GV chia lớp thành 6 nhóm</a:t>
            </a:r>
          </a:p>
          <a:p>
            <a:pPr marL="798831" lvl="1" indent="-399416" algn="just">
              <a:lnSpc>
                <a:spcPts val="4329"/>
              </a:lnSpc>
              <a:buFont typeface="Arial"/>
              <a:buChar char="•"/>
            </a:pPr>
            <a:r>
              <a:rPr lang="en-US" sz="3700">
                <a:solidFill>
                  <a:srgbClr val="351304"/>
                </a:solidFill>
                <a:latin typeface="Roboto Condensed"/>
              </a:rPr>
              <a:t>2 nhóm/1 nhiệm vụ và giao nhiệm vụ học tập</a:t>
            </a:r>
          </a:p>
          <a:p>
            <a:pPr marL="798831" lvl="1" indent="-399416" algn="just">
              <a:lnSpc>
                <a:spcPts val="4329"/>
              </a:lnSpc>
              <a:buFont typeface="Arial"/>
              <a:buChar char="•"/>
            </a:pPr>
            <a:r>
              <a:rPr lang="en-US" sz="3700">
                <a:solidFill>
                  <a:srgbClr val="351304"/>
                </a:solidFill>
                <a:latin typeface="Roboto Condensed"/>
              </a:rPr>
              <a:t>HS thực hiện theo nhóm ra giấy A0. </a:t>
            </a:r>
          </a:p>
        </p:txBody>
      </p:sp>
      <p:sp>
        <p:nvSpPr>
          <p:cNvPr id="17" name="Freeform 17"/>
          <p:cNvSpPr/>
          <p:nvPr/>
        </p:nvSpPr>
        <p:spPr>
          <a:xfrm>
            <a:off x="6788753" y="7493421"/>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8" name="Freeform 18"/>
          <p:cNvSpPr/>
          <p:nvPr/>
        </p:nvSpPr>
        <p:spPr>
          <a:xfrm>
            <a:off x="9583478" y="2902880"/>
            <a:ext cx="4663531" cy="4663531"/>
          </a:xfrm>
          <a:custGeom>
            <a:avLst/>
            <a:gdLst/>
            <a:ahLst/>
            <a:cxnLst/>
            <a:rect l="l" t="t" r="r" b="b"/>
            <a:pathLst>
              <a:path w="4663531" h="4663531">
                <a:moveTo>
                  <a:pt x="0" y="0"/>
                </a:moveTo>
                <a:lnTo>
                  <a:pt x="4663531" y="0"/>
                </a:lnTo>
                <a:lnTo>
                  <a:pt x="4663531" y="4663531"/>
                </a:lnTo>
                <a:lnTo>
                  <a:pt x="0" y="46635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TextBox 19"/>
          <p:cNvSpPr txBox="1"/>
          <p:nvPr/>
        </p:nvSpPr>
        <p:spPr>
          <a:xfrm>
            <a:off x="9448800" y="4305300"/>
            <a:ext cx="4663531" cy="1633347"/>
          </a:xfrm>
          <a:prstGeom prst="rect">
            <a:avLst/>
          </a:prstGeom>
        </p:spPr>
        <p:txBody>
          <a:bodyPr lIns="0" tIns="0" rIns="0" bIns="0" rtlCol="0" anchor="t">
            <a:spAutoFit/>
          </a:bodyPr>
          <a:lstStyle/>
          <a:p>
            <a:pPr marL="798831" lvl="1" indent="-399416" algn="just">
              <a:lnSpc>
                <a:spcPts val="4329"/>
              </a:lnSpc>
              <a:buFont typeface="Arial"/>
              <a:buChar char="•"/>
            </a:pPr>
            <a:r>
              <a:rPr lang="en-US" sz="3700">
                <a:solidFill>
                  <a:srgbClr val="351304"/>
                </a:solidFill>
                <a:latin typeface="Roboto Condensed"/>
              </a:rPr>
              <a:t>Nhiệm vụ: </a:t>
            </a:r>
            <a:r>
              <a:rPr lang="en-US" sz="3700">
                <a:solidFill>
                  <a:srgbClr val="351304"/>
                </a:solidFill>
                <a:latin typeface="Roboto Condensed Bold"/>
              </a:rPr>
              <a:t>PHT 2.2</a:t>
            </a:r>
          </a:p>
          <a:p>
            <a:pPr marL="798831" lvl="1" indent="-399416" algn="just">
              <a:lnSpc>
                <a:spcPts val="4329"/>
              </a:lnSpc>
              <a:buFont typeface="Arial"/>
              <a:buChar char="•"/>
            </a:pPr>
            <a:r>
              <a:rPr lang="en-US" sz="3700">
                <a:solidFill>
                  <a:srgbClr val="351304"/>
                </a:solidFill>
                <a:latin typeface="Roboto Condensed"/>
              </a:rPr>
              <a:t>Thời gian thảo luận: </a:t>
            </a:r>
            <a:r>
              <a:rPr lang="en-US" sz="3700">
                <a:solidFill>
                  <a:srgbClr val="351304"/>
                </a:solidFill>
                <a:latin typeface="Roboto Condensed Bold"/>
              </a:rPr>
              <a:t>7 phút</a:t>
            </a:r>
          </a:p>
        </p:txBody>
      </p:sp>
      <p:sp>
        <p:nvSpPr>
          <p:cNvPr id="20" name="TextBox 20"/>
          <p:cNvSpPr txBox="1"/>
          <p:nvPr/>
        </p:nvSpPr>
        <p:spPr>
          <a:xfrm>
            <a:off x="15059069" y="2815324"/>
            <a:ext cx="2200231" cy="4791009"/>
          </a:xfrm>
          <a:prstGeom prst="rect">
            <a:avLst/>
          </a:prstGeom>
        </p:spPr>
        <p:txBody>
          <a:bodyPr lIns="0" tIns="0" rIns="0" bIns="0" rtlCol="0" anchor="t">
            <a:spAutoFit/>
          </a:bodyPr>
          <a:lstStyle/>
          <a:p>
            <a:pPr algn="ctr">
              <a:lnSpc>
                <a:spcPts val="12599"/>
              </a:lnSpc>
            </a:pPr>
            <a:r>
              <a:rPr lang="en-US" sz="9000">
                <a:solidFill>
                  <a:srgbClr val="FFFFFF"/>
                </a:solidFill>
                <a:latin typeface="#9Slide05 VL Fadilla"/>
              </a:rPr>
              <a:t>Thảo </a:t>
            </a:r>
          </a:p>
          <a:p>
            <a:pPr algn="ctr">
              <a:lnSpc>
                <a:spcPts val="12599"/>
              </a:lnSpc>
            </a:pPr>
            <a:r>
              <a:rPr lang="en-US" sz="9000">
                <a:solidFill>
                  <a:srgbClr val="FFFFFF"/>
                </a:solidFill>
                <a:latin typeface="#9Slide05 VL Fadilla"/>
              </a:rPr>
              <a:t>luận</a:t>
            </a:r>
          </a:p>
          <a:p>
            <a:pPr algn="ctr">
              <a:lnSpc>
                <a:spcPts val="12599"/>
              </a:lnSpc>
            </a:pPr>
            <a:r>
              <a:rPr lang="en-US" sz="9000">
                <a:solidFill>
                  <a:srgbClr val="FFFFFF"/>
                </a:solidFill>
                <a:latin typeface="#9Slide05 VL Fadilla"/>
              </a:rPr>
              <a:t>nhóm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sp>
        <p:nvSpPr>
          <p:cNvPr id="4" name="Freeform 4"/>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grpSp>
        <p:nvGrpSpPr>
          <p:cNvPr id="5" name="Group 5"/>
          <p:cNvGrpSpPr/>
          <p:nvPr/>
        </p:nvGrpSpPr>
        <p:grpSpPr>
          <a:xfrm>
            <a:off x="2588738" y="1699361"/>
            <a:ext cx="13110524" cy="6453907"/>
            <a:chOff x="0" y="0"/>
            <a:chExt cx="5234645" cy="2576854"/>
          </a:xfrm>
        </p:grpSpPr>
        <p:sp>
          <p:nvSpPr>
            <p:cNvPr id="6" name="Freeform 6"/>
            <p:cNvSpPr/>
            <p:nvPr/>
          </p:nvSpPr>
          <p:spPr>
            <a:xfrm>
              <a:off x="0" y="0"/>
              <a:ext cx="5234644" cy="2576854"/>
            </a:xfrm>
            <a:custGeom>
              <a:avLst/>
              <a:gdLst/>
              <a:ahLst/>
              <a:cxnLst/>
              <a:rect l="l" t="t" r="r" b="b"/>
              <a:pathLst>
                <a:path w="5234644" h="2576854">
                  <a:moveTo>
                    <a:pt x="8267" y="0"/>
                  </a:moveTo>
                  <a:lnTo>
                    <a:pt x="5226377" y="0"/>
                  </a:lnTo>
                  <a:cubicBezTo>
                    <a:pt x="5230943" y="0"/>
                    <a:pt x="5234644" y="3701"/>
                    <a:pt x="5234644" y="8267"/>
                  </a:cubicBezTo>
                  <a:lnTo>
                    <a:pt x="5234644" y="2568587"/>
                  </a:lnTo>
                  <a:cubicBezTo>
                    <a:pt x="5234644" y="2573153"/>
                    <a:pt x="5230943" y="2576854"/>
                    <a:pt x="5226377" y="2576854"/>
                  </a:cubicBezTo>
                  <a:lnTo>
                    <a:pt x="8267" y="2576854"/>
                  </a:lnTo>
                  <a:cubicBezTo>
                    <a:pt x="3701" y="2576854"/>
                    <a:pt x="0" y="2573153"/>
                    <a:pt x="0" y="2568587"/>
                  </a:cubicBezTo>
                  <a:lnTo>
                    <a:pt x="0" y="8267"/>
                  </a:lnTo>
                  <a:cubicBezTo>
                    <a:pt x="0" y="3701"/>
                    <a:pt x="3701" y="0"/>
                    <a:pt x="8267" y="0"/>
                  </a:cubicBezTo>
                  <a:close/>
                </a:path>
              </a:pathLst>
            </a:custGeom>
            <a:solidFill>
              <a:srgbClr val="F5EDD9"/>
            </a:solidFill>
          </p:spPr>
          <p:txBody>
            <a:bodyPr/>
            <a:lstStyle/>
            <a:p>
              <a:endParaRPr lang="en-GB"/>
            </a:p>
          </p:txBody>
        </p:sp>
        <p:sp>
          <p:nvSpPr>
            <p:cNvPr id="7" name="TextBox 7"/>
            <p:cNvSpPr txBox="1"/>
            <p:nvPr/>
          </p:nvSpPr>
          <p:spPr>
            <a:xfrm>
              <a:off x="0" y="-76200"/>
              <a:ext cx="5234645" cy="2653054"/>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496532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9" name="Freeform 9"/>
          <p:cNvSpPr/>
          <p:nvPr/>
        </p:nvSpPr>
        <p:spPr>
          <a:xfrm>
            <a:off x="773723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10" name="Freeform 10"/>
          <p:cNvSpPr/>
          <p:nvPr/>
        </p:nvSpPr>
        <p:spPr>
          <a:xfrm flipH="1">
            <a:off x="10229961" y="1028700"/>
            <a:ext cx="3092719" cy="1735789"/>
          </a:xfrm>
          <a:custGeom>
            <a:avLst/>
            <a:gdLst/>
            <a:ahLst/>
            <a:cxnLst/>
            <a:rect l="l" t="t" r="r" b="b"/>
            <a:pathLst>
              <a:path w="3092719" h="1735789">
                <a:moveTo>
                  <a:pt x="3092719" y="0"/>
                </a:moveTo>
                <a:lnTo>
                  <a:pt x="0" y="0"/>
                </a:lnTo>
                <a:lnTo>
                  <a:pt x="0" y="1735789"/>
                </a:lnTo>
                <a:lnTo>
                  <a:pt x="3092719" y="1735789"/>
                </a:lnTo>
                <a:lnTo>
                  <a:pt x="3092719" y="0"/>
                </a:lnTo>
                <a:close/>
              </a:path>
            </a:pathLst>
          </a:custGeom>
          <a:blipFill>
            <a:blip r:embed="rId4"/>
            <a:stretch>
              <a:fillRect/>
            </a:stretch>
          </a:blipFill>
        </p:spPr>
        <p:txBody>
          <a:bodyPr/>
          <a:lstStyle/>
          <a:p>
            <a:endParaRPr lang="en-GB"/>
          </a:p>
        </p:txBody>
      </p:sp>
      <p:sp>
        <p:nvSpPr>
          <p:cNvPr id="11" name="Freeform 11"/>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12" name="Freeform 12"/>
          <p:cNvSpPr/>
          <p:nvPr/>
        </p:nvSpPr>
        <p:spPr>
          <a:xfrm flipH="1">
            <a:off x="558824" y="6380812"/>
            <a:ext cx="4059827" cy="4952060"/>
          </a:xfrm>
          <a:custGeom>
            <a:avLst/>
            <a:gdLst/>
            <a:ahLst/>
            <a:cxnLst/>
            <a:rect l="l" t="t" r="r" b="b"/>
            <a:pathLst>
              <a:path w="4059827" h="4952060">
                <a:moveTo>
                  <a:pt x="4059827" y="0"/>
                </a:moveTo>
                <a:lnTo>
                  <a:pt x="0" y="0"/>
                </a:lnTo>
                <a:lnTo>
                  <a:pt x="0" y="4952060"/>
                </a:lnTo>
                <a:lnTo>
                  <a:pt x="4059827" y="4952060"/>
                </a:lnTo>
                <a:lnTo>
                  <a:pt x="4059827" y="0"/>
                </a:lnTo>
                <a:close/>
              </a:path>
            </a:pathLst>
          </a:custGeom>
          <a:blipFill>
            <a:blip r:embed="rId5"/>
            <a:stretch>
              <a:fillRect/>
            </a:stretch>
          </a:blipFill>
        </p:spPr>
        <p:txBody>
          <a:bodyPr/>
          <a:lstStyle/>
          <a:p>
            <a:endParaRPr lang="en-GB"/>
          </a:p>
        </p:txBody>
      </p:sp>
      <p:pic>
        <p:nvPicPr>
          <p:cNvPr id="13" name="Picture 13"/>
          <p:cNvPicPr>
            <a:picLocks noChangeAspect="1"/>
          </p:cNvPicPr>
          <p:nvPr/>
        </p:nvPicPr>
        <p:blipFill>
          <a:blip r:embed="rId6"/>
          <a:srcRect/>
          <a:stretch>
            <a:fillRect/>
          </a:stretch>
        </p:blipFill>
        <p:spPr>
          <a:xfrm>
            <a:off x="14991057" y="-3086100"/>
            <a:ext cx="8031595" cy="8229600"/>
          </a:xfrm>
          <a:prstGeom prst="rect">
            <a:avLst/>
          </a:prstGeom>
        </p:spPr>
      </p:pic>
      <p:pic>
        <p:nvPicPr>
          <p:cNvPr id="14" name="Picture 14"/>
          <p:cNvPicPr>
            <a:picLocks noChangeAspect="1"/>
          </p:cNvPicPr>
          <p:nvPr/>
        </p:nvPicPr>
        <p:blipFill>
          <a:blip r:embed="rId6"/>
          <a:srcRect/>
          <a:stretch>
            <a:fillRect/>
          </a:stretch>
        </p:blipFill>
        <p:spPr>
          <a:xfrm>
            <a:off x="14991057" y="666949"/>
            <a:ext cx="2400120" cy="2459291"/>
          </a:xfrm>
          <a:prstGeom prst="rect">
            <a:avLst/>
          </a:prstGeom>
        </p:spPr>
      </p:pic>
      <p:sp>
        <p:nvSpPr>
          <p:cNvPr id="15" name="TextBox 15"/>
          <p:cNvSpPr txBox="1"/>
          <p:nvPr/>
        </p:nvSpPr>
        <p:spPr>
          <a:xfrm>
            <a:off x="5826909" y="1587065"/>
            <a:ext cx="5677891" cy="895306"/>
          </a:xfrm>
          <a:prstGeom prst="rect">
            <a:avLst/>
          </a:prstGeom>
        </p:spPr>
        <p:txBody>
          <a:bodyPr lIns="0" tIns="0" rIns="0" bIns="0" rtlCol="0" anchor="t">
            <a:spAutoFit/>
          </a:bodyPr>
          <a:lstStyle/>
          <a:p>
            <a:pPr algn="ctr">
              <a:lnSpc>
                <a:spcPts val="6839"/>
              </a:lnSpc>
            </a:pPr>
            <a:r>
              <a:rPr lang="en-US" sz="5700">
                <a:solidFill>
                  <a:srgbClr val="351304"/>
                </a:solidFill>
                <a:latin typeface="#9Slide05 VL Fadilla"/>
              </a:rPr>
              <a:t>Nhóm 1,2</a:t>
            </a:r>
          </a:p>
        </p:txBody>
      </p:sp>
      <p:sp>
        <p:nvSpPr>
          <p:cNvPr id="16" name="TextBox 16"/>
          <p:cNvSpPr txBox="1"/>
          <p:nvPr/>
        </p:nvSpPr>
        <p:spPr>
          <a:xfrm>
            <a:off x="3296943" y="3213111"/>
            <a:ext cx="11694114" cy="3168142"/>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Bold"/>
              </a:rPr>
              <a:t>Trình bày dưới dạng hộp thông tin</a:t>
            </a:r>
          </a:p>
          <a:p>
            <a:pPr marL="798831" lvl="1" indent="-399416" algn="just">
              <a:lnSpc>
                <a:spcPts val="5069"/>
              </a:lnSpc>
              <a:buFont typeface="Arial"/>
              <a:buChar char="•"/>
            </a:pPr>
            <a:r>
              <a:rPr lang="en-US" sz="3700">
                <a:solidFill>
                  <a:srgbClr val="351304"/>
                </a:solidFill>
                <a:latin typeface="Roboto Condensed"/>
              </a:rPr>
              <a:t>Chỉ ra câu văn giới thiệu bài thơ. Tác giả giới thiệu bài thơ bằng cách nào?</a:t>
            </a:r>
          </a:p>
          <a:p>
            <a:pPr marL="798831" lvl="1" indent="-399416" algn="just">
              <a:lnSpc>
                <a:spcPts val="5069"/>
              </a:lnSpc>
              <a:buFont typeface="Arial"/>
              <a:buChar char="•"/>
            </a:pPr>
            <a:r>
              <a:rPr lang="en-US" sz="3700">
                <a:solidFill>
                  <a:srgbClr val="351304"/>
                </a:solidFill>
                <a:latin typeface="Roboto Condensed"/>
              </a:rPr>
              <a:t>Xác định luận đề của văn bản.</a:t>
            </a:r>
          </a:p>
          <a:p>
            <a:pPr marL="798831" lvl="1" indent="-399416" algn="just">
              <a:lnSpc>
                <a:spcPts val="5069"/>
              </a:lnSpc>
              <a:buFont typeface="Arial"/>
              <a:buChar char="•"/>
            </a:pPr>
            <a:r>
              <a:rPr lang="en-US" sz="3700">
                <a:solidFill>
                  <a:srgbClr val="351304"/>
                </a:solidFill>
                <a:latin typeface="Roboto Condensed"/>
              </a:rPr>
              <a:t>Dựa vào đâu để em xác định được luận đề đó?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1497526">
            <a:off x="-1249256" y="9244303"/>
            <a:ext cx="5005383" cy="3722185"/>
          </a:xfrm>
          <a:custGeom>
            <a:avLst/>
            <a:gdLst/>
            <a:ahLst/>
            <a:cxnLst/>
            <a:rect l="l" t="t" r="r" b="b"/>
            <a:pathLst>
              <a:path w="5005383" h="3722185">
                <a:moveTo>
                  <a:pt x="0" y="0"/>
                </a:moveTo>
                <a:lnTo>
                  <a:pt x="5005383" y="0"/>
                </a:lnTo>
                <a:lnTo>
                  <a:pt x="5005383" y="3722184"/>
                </a:lnTo>
                <a:lnTo>
                  <a:pt x="0" y="3722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9" name="Freeform 9"/>
          <p:cNvSpPr/>
          <p:nvPr/>
        </p:nvSpPr>
        <p:spPr>
          <a:xfrm flipH="1">
            <a:off x="8123296" y="281164"/>
            <a:ext cx="7984928" cy="1495072"/>
          </a:xfrm>
          <a:custGeom>
            <a:avLst/>
            <a:gdLst/>
            <a:ahLst/>
            <a:cxnLst/>
            <a:rect l="l" t="t" r="r" b="b"/>
            <a:pathLst>
              <a:path w="7984928" h="1495072">
                <a:moveTo>
                  <a:pt x="7984928" y="0"/>
                </a:moveTo>
                <a:lnTo>
                  <a:pt x="0" y="0"/>
                </a:lnTo>
                <a:lnTo>
                  <a:pt x="0" y="1495072"/>
                </a:lnTo>
                <a:lnTo>
                  <a:pt x="7984928" y="1495072"/>
                </a:lnTo>
                <a:lnTo>
                  <a:pt x="7984928" y="0"/>
                </a:lnTo>
                <a:close/>
              </a:path>
            </a:pathLst>
          </a:custGeom>
          <a:blipFill>
            <a:blip r:embed="rId7"/>
            <a:stretch>
              <a:fillRect t="-99877" b="-99877"/>
            </a:stretch>
          </a:blipFill>
        </p:spPr>
        <p:txBody>
          <a:bodyPr/>
          <a:lstStyle/>
          <a:p>
            <a:endParaRPr lang="en-GB"/>
          </a:p>
        </p:txBody>
      </p:sp>
      <p:sp>
        <p:nvSpPr>
          <p:cNvPr id="10" name="Freeform 10"/>
          <p:cNvSpPr/>
          <p:nvPr/>
        </p:nvSpPr>
        <p:spPr>
          <a:xfrm>
            <a:off x="3335872" y="281164"/>
            <a:ext cx="2663825" cy="1495072"/>
          </a:xfrm>
          <a:custGeom>
            <a:avLst/>
            <a:gdLst/>
            <a:ahLst/>
            <a:cxnLst/>
            <a:rect l="l" t="t" r="r" b="b"/>
            <a:pathLst>
              <a:path w="2663825" h="1495072">
                <a:moveTo>
                  <a:pt x="0" y="0"/>
                </a:moveTo>
                <a:lnTo>
                  <a:pt x="2663824" y="0"/>
                </a:lnTo>
                <a:lnTo>
                  <a:pt x="2663824" y="1495072"/>
                </a:lnTo>
                <a:lnTo>
                  <a:pt x="0" y="1495072"/>
                </a:lnTo>
                <a:lnTo>
                  <a:pt x="0" y="0"/>
                </a:lnTo>
                <a:close/>
              </a:path>
            </a:pathLst>
          </a:custGeom>
          <a:blipFill>
            <a:blip r:embed="rId7"/>
            <a:stretch>
              <a:fillRect/>
            </a:stretch>
          </a:blipFill>
        </p:spPr>
        <p:txBody>
          <a:bodyPr/>
          <a:lstStyle/>
          <a:p>
            <a:endParaRPr lang="en-GB"/>
          </a:p>
        </p:txBody>
      </p:sp>
      <p:sp>
        <p:nvSpPr>
          <p:cNvPr id="11" name="Freeform 11"/>
          <p:cNvSpPr/>
          <p:nvPr/>
        </p:nvSpPr>
        <p:spPr>
          <a:xfrm>
            <a:off x="5674152" y="281164"/>
            <a:ext cx="2663825" cy="1495072"/>
          </a:xfrm>
          <a:custGeom>
            <a:avLst/>
            <a:gdLst/>
            <a:ahLst/>
            <a:cxnLst/>
            <a:rect l="l" t="t" r="r" b="b"/>
            <a:pathLst>
              <a:path w="2663825" h="1495072">
                <a:moveTo>
                  <a:pt x="0" y="0"/>
                </a:moveTo>
                <a:lnTo>
                  <a:pt x="2663825" y="0"/>
                </a:lnTo>
                <a:lnTo>
                  <a:pt x="2663825" y="1495072"/>
                </a:lnTo>
                <a:lnTo>
                  <a:pt x="0" y="1495072"/>
                </a:lnTo>
                <a:lnTo>
                  <a:pt x="0" y="0"/>
                </a:lnTo>
                <a:close/>
              </a:path>
            </a:pathLst>
          </a:custGeom>
          <a:blipFill>
            <a:blip r:embed="rId7"/>
            <a:stretch>
              <a:fillRect l="-3653" t="-1911" r="-3653" b="-5394"/>
            </a:stretch>
          </a:blipFill>
        </p:spPr>
        <p:txBody>
          <a:bodyPr/>
          <a:lstStyle/>
          <a:p>
            <a:endParaRPr lang="en-GB"/>
          </a:p>
        </p:txBody>
      </p:sp>
      <p:sp>
        <p:nvSpPr>
          <p:cNvPr id="12" name="TextBox 12"/>
          <p:cNvSpPr txBox="1"/>
          <p:nvPr/>
        </p:nvSpPr>
        <p:spPr>
          <a:xfrm>
            <a:off x="7010401" y="212224"/>
            <a:ext cx="5378878" cy="833562"/>
          </a:xfrm>
          <a:prstGeom prst="rect">
            <a:avLst/>
          </a:prstGeom>
        </p:spPr>
        <p:txBody>
          <a:bodyPr wrap="square" lIns="0" tIns="0" rIns="0" bIns="0" rtlCol="0" anchor="t">
            <a:spAutoFit/>
          </a:bodyPr>
          <a:lstStyle/>
          <a:p>
            <a:pPr algn="ctr">
              <a:lnSpc>
                <a:spcPts val="6511"/>
              </a:lnSpc>
            </a:pPr>
            <a:r>
              <a:rPr lang="en-US" sz="4651">
                <a:solidFill>
                  <a:srgbClr val="4D3527"/>
                </a:solidFill>
                <a:latin typeface="#9Slide05 VL Fadilla"/>
              </a:rPr>
              <a:t>3.2. Khám phá văn bản</a:t>
            </a:r>
          </a:p>
        </p:txBody>
      </p:sp>
      <p:sp>
        <p:nvSpPr>
          <p:cNvPr id="13" name="TextBox 13"/>
          <p:cNvSpPr txBox="1"/>
          <p:nvPr/>
        </p:nvSpPr>
        <p:spPr>
          <a:xfrm>
            <a:off x="3872314" y="1028700"/>
            <a:ext cx="12036724" cy="561909"/>
          </a:xfrm>
          <a:prstGeom prst="rect">
            <a:avLst/>
          </a:prstGeom>
        </p:spPr>
        <p:txBody>
          <a:bodyPr lIns="0" tIns="0" rIns="0" bIns="0" rtlCol="0" anchor="t">
            <a:spAutoFit/>
          </a:bodyPr>
          <a:lstStyle/>
          <a:p>
            <a:pPr algn="ctr">
              <a:lnSpc>
                <a:spcPts val="4440"/>
              </a:lnSpc>
            </a:pPr>
            <a:r>
              <a:rPr lang="en-US" sz="3700">
                <a:solidFill>
                  <a:srgbClr val="351304"/>
                </a:solidFill>
                <a:latin typeface="Roboto Condensed Bold"/>
              </a:rPr>
              <a:t>b.1. Giới thiệu vấn đề</a:t>
            </a:r>
          </a:p>
        </p:txBody>
      </p:sp>
      <p:grpSp>
        <p:nvGrpSpPr>
          <p:cNvPr id="14" name="Group 14"/>
          <p:cNvGrpSpPr/>
          <p:nvPr/>
        </p:nvGrpSpPr>
        <p:grpSpPr>
          <a:xfrm>
            <a:off x="916416" y="2427620"/>
            <a:ext cx="2419455" cy="5934437"/>
            <a:chOff x="0" y="0"/>
            <a:chExt cx="637223" cy="1562979"/>
          </a:xfrm>
        </p:grpSpPr>
        <p:sp>
          <p:nvSpPr>
            <p:cNvPr id="15" name="Freeform 15"/>
            <p:cNvSpPr/>
            <p:nvPr/>
          </p:nvSpPr>
          <p:spPr>
            <a:xfrm>
              <a:off x="0" y="0"/>
              <a:ext cx="637223" cy="1562979"/>
            </a:xfrm>
            <a:custGeom>
              <a:avLst/>
              <a:gdLst/>
              <a:ahLst/>
              <a:cxnLst/>
              <a:rect l="l" t="t" r="r" b="b"/>
              <a:pathLst>
                <a:path w="637223" h="1562979">
                  <a:moveTo>
                    <a:pt x="163193" y="0"/>
                  </a:moveTo>
                  <a:lnTo>
                    <a:pt x="474030" y="0"/>
                  </a:lnTo>
                  <a:cubicBezTo>
                    <a:pt x="517311" y="0"/>
                    <a:pt x="558820" y="17193"/>
                    <a:pt x="589425" y="47798"/>
                  </a:cubicBezTo>
                  <a:cubicBezTo>
                    <a:pt x="620029" y="78403"/>
                    <a:pt x="637223" y="119911"/>
                    <a:pt x="637223" y="163193"/>
                  </a:cubicBezTo>
                  <a:lnTo>
                    <a:pt x="637223" y="1399786"/>
                  </a:lnTo>
                  <a:cubicBezTo>
                    <a:pt x="637223" y="1443068"/>
                    <a:pt x="620029" y="1484577"/>
                    <a:pt x="589425" y="1515181"/>
                  </a:cubicBezTo>
                  <a:cubicBezTo>
                    <a:pt x="558820" y="1545786"/>
                    <a:pt x="517311" y="1562979"/>
                    <a:pt x="474030" y="1562979"/>
                  </a:cubicBezTo>
                  <a:lnTo>
                    <a:pt x="163193" y="1562979"/>
                  </a:lnTo>
                  <a:cubicBezTo>
                    <a:pt x="119911" y="1562979"/>
                    <a:pt x="78403" y="1545786"/>
                    <a:pt x="47798" y="1515181"/>
                  </a:cubicBezTo>
                  <a:cubicBezTo>
                    <a:pt x="17193" y="1484577"/>
                    <a:pt x="0" y="1443068"/>
                    <a:pt x="0" y="1399786"/>
                  </a:cubicBezTo>
                  <a:lnTo>
                    <a:pt x="0" y="163193"/>
                  </a:lnTo>
                  <a:cubicBezTo>
                    <a:pt x="0" y="119911"/>
                    <a:pt x="17193" y="78403"/>
                    <a:pt x="47798" y="47798"/>
                  </a:cubicBezTo>
                  <a:cubicBezTo>
                    <a:pt x="78403" y="17193"/>
                    <a:pt x="119911" y="0"/>
                    <a:pt x="163193" y="0"/>
                  </a:cubicBezTo>
                  <a:close/>
                </a:path>
              </a:pathLst>
            </a:custGeom>
            <a:solidFill>
              <a:srgbClr val="E1D1A7"/>
            </a:solidFill>
            <a:ln w="57150" cap="rnd">
              <a:solidFill>
                <a:srgbClr val="E6C7BD"/>
              </a:solidFill>
              <a:prstDash val="solid"/>
              <a:round/>
            </a:ln>
          </p:spPr>
          <p:txBody>
            <a:bodyPr/>
            <a:lstStyle/>
            <a:p>
              <a:endParaRPr lang="en-GB"/>
            </a:p>
          </p:txBody>
        </p:sp>
        <p:sp>
          <p:nvSpPr>
            <p:cNvPr id="16" name="TextBox 16"/>
            <p:cNvSpPr txBox="1"/>
            <p:nvPr/>
          </p:nvSpPr>
          <p:spPr>
            <a:xfrm>
              <a:off x="0" y="-76200"/>
              <a:ext cx="637223" cy="1639179"/>
            </a:xfrm>
            <a:prstGeom prst="rect">
              <a:avLst/>
            </a:prstGeom>
          </p:spPr>
          <p:txBody>
            <a:bodyPr lIns="50800" tIns="50800" rIns="50800" bIns="50800" rtlCol="0" anchor="ctr"/>
            <a:lstStyle/>
            <a:p>
              <a:pPr algn="ctr">
                <a:lnSpc>
                  <a:spcPts val="2799"/>
                </a:lnSpc>
              </a:pPr>
              <a:endParaRPr/>
            </a:p>
          </p:txBody>
        </p:sp>
      </p:grpSp>
      <p:sp>
        <p:nvSpPr>
          <p:cNvPr id="17" name="TextBox 17"/>
          <p:cNvSpPr txBox="1"/>
          <p:nvPr/>
        </p:nvSpPr>
        <p:spPr>
          <a:xfrm>
            <a:off x="1434644" y="3614384"/>
            <a:ext cx="1382999" cy="3266810"/>
          </a:xfrm>
          <a:prstGeom prst="rect">
            <a:avLst/>
          </a:prstGeom>
        </p:spPr>
        <p:txBody>
          <a:bodyPr lIns="0" tIns="0" rIns="0" bIns="0" rtlCol="0" anchor="t">
            <a:spAutoFit/>
          </a:bodyPr>
          <a:lstStyle/>
          <a:p>
            <a:pPr algn="ctr">
              <a:lnSpc>
                <a:spcPts val="6300"/>
              </a:lnSpc>
            </a:pPr>
            <a:r>
              <a:rPr lang="en-US" sz="6000">
                <a:solidFill>
                  <a:srgbClr val="000000"/>
                </a:solidFill>
                <a:latin typeface="#9Slide05 VL Fadilla"/>
              </a:rPr>
              <a:t>Giới </a:t>
            </a:r>
          </a:p>
          <a:p>
            <a:pPr algn="ctr">
              <a:lnSpc>
                <a:spcPts val="6300"/>
              </a:lnSpc>
            </a:pPr>
            <a:r>
              <a:rPr lang="en-US" sz="6000">
                <a:solidFill>
                  <a:srgbClr val="000000"/>
                </a:solidFill>
                <a:latin typeface="#9Slide05 VL Fadilla"/>
              </a:rPr>
              <a:t>thiệu </a:t>
            </a:r>
          </a:p>
          <a:p>
            <a:pPr algn="ctr">
              <a:lnSpc>
                <a:spcPts val="6300"/>
              </a:lnSpc>
            </a:pPr>
            <a:r>
              <a:rPr lang="en-US" sz="6000">
                <a:solidFill>
                  <a:srgbClr val="000000"/>
                </a:solidFill>
                <a:latin typeface="#9Slide05 VL Fadilla"/>
              </a:rPr>
              <a:t>vấn </a:t>
            </a:r>
          </a:p>
          <a:p>
            <a:pPr algn="ctr">
              <a:lnSpc>
                <a:spcPts val="6300"/>
              </a:lnSpc>
            </a:pPr>
            <a:r>
              <a:rPr lang="en-US" sz="6000">
                <a:solidFill>
                  <a:srgbClr val="000000"/>
                </a:solidFill>
                <a:latin typeface="#9Slide05 VL Fadilla"/>
              </a:rPr>
              <a:t>đề</a:t>
            </a:r>
          </a:p>
        </p:txBody>
      </p:sp>
      <p:sp>
        <p:nvSpPr>
          <p:cNvPr id="18" name="AutoShape 18"/>
          <p:cNvSpPr/>
          <p:nvPr/>
        </p:nvSpPr>
        <p:spPr>
          <a:xfrm flipV="1">
            <a:off x="3335872" y="3857477"/>
            <a:ext cx="2340691" cy="1537361"/>
          </a:xfrm>
          <a:prstGeom prst="line">
            <a:avLst/>
          </a:prstGeom>
          <a:ln w="38100" cap="flat">
            <a:solidFill>
              <a:srgbClr val="A26723"/>
            </a:solidFill>
            <a:prstDash val="solid"/>
            <a:headEnd type="none" w="sm" len="sm"/>
            <a:tailEnd type="arrow" w="med" len="sm"/>
          </a:ln>
        </p:spPr>
        <p:txBody>
          <a:bodyPr/>
          <a:lstStyle/>
          <a:p>
            <a:endParaRPr lang="en-GB"/>
          </a:p>
        </p:txBody>
      </p:sp>
      <p:sp>
        <p:nvSpPr>
          <p:cNvPr id="19" name="AutoShape 19"/>
          <p:cNvSpPr/>
          <p:nvPr/>
        </p:nvSpPr>
        <p:spPr>
          <a:xfrm>
            <a:off x="3335872" y="5394838"/>
            <a:ext cx="2293265" cy="2263783"/>
          </a:xfrm>
          <a:prstGeom prst="line">
            <a:avLst/>
          </a:prstGeom>
          <a:ln w="38100" cap="flat">
            <a:solidFill>
              <a:srgbClr val="A26723"/>
            </a:solidFill>
            <a:prstDash val="solid"/>
            <a:headEnd type="none" w="sm" len="sm"/>
            <a:tailEnd type="arrow" w="med" len="sm"/>
          </a:ln>
        </p:spPr>
        <p:txBody>
          <a:bodyPr/>
          <a:lstStyle/>
          <a:p>
            <a:endParaRPr lang="en-GB"/>
          </a:p>
        </p:txBody>
      </p:sp>
      <p:grpSp>
        <p:nvGrpSpPr>
          <p:cNvPr id="20" name="Group 20"/>
          <p:cNvGrpSpPr/>
          <p:nvPr/>
        </p:nvGrpSpPr>
        <p:grpSpPr>
          <a:xfrm>
            <a:off x="5676562" y="2056918"/>
            <a:ext cx="11582738" cy="3601119"/>
            <a:chOff x="0" y="0"/>
            <a:chExt cx="3050598" cy="948443"/>
          </a:xfrm>
        </p:grpSpPr>
        <p:sp>
          <p:nvSpPr>
            <p:cNvPr id="21" name="Freeform 21"/>
            <p:cNvSpPr/>
            <p:nvPr/>
          </p:nvSpPr>
          <p:spPr>
            <a:xfrm>
              <a:off x="0" y="0"/>
              <a:ext cx="3050598" cy="948443"/>
            </a:xfrm>
            <a:custGeom>
              <a:avLst/>
              <a:gdLst/>
              <a:ahLst/>
              <a:cxnLst/>
              <a:rect l="l" t="t" r="r" b="b"/>
              <a:pathLst>
                <a:path w="3050598" h="948443">
                  <a:moveTo>
                    <a:pt x="34088" y="0"/>
                  </a:moveTo>
                  <a:lnTo>
                    <a:pt x="3016509" y="0"/>
                  </a:lnTo>
                  <a:cubicBezTo>
                    <a:pt x="3025550" y="0"/>
                    <a:pt x="3034220" y="3591"/>
                    <a:pt x="3040613" y="9984"/>
                  </a:cubicBezTo>
                  <a:cubicBezTo>
                    <a:pt x="3047006" y="16377"/>
                    <a:pt x="3050598" y="25048"/>
                    <a:pt x="3050598" y="34088"/>
                  </a:cubicBezTo>
                  <a:lnTo>
                    <a:pt x="3050598" y="914354"/>
                  </a:lnTo>
                  <a:cubicBezTo>
                    <a:pt x="3050598" y="933181"/>
                    <a:pt x="3035336" y="948443"/>
                    <a:pt x="3016509" y="948443"/>
                  </a:cubicBezTo>
                  <a:lnTo>
                    <a:pt x="34088" y="948443"/>
                  </a:lnTo>
                  <a:cubicBezTo>
                    <a:pt x="25048" y="948443"/>
                    <a:pt x="16377" y="944851"/>
                    <a:pt x="9984" y="938459"/>
                  </a:cubicBezTo>
                  <a:cubicBezTo>
                    <a:pt x="3591" y="932066"/>
                    <a:pt x="0" y="923395"/>
                    <a:pt x="0" y="914354"/>
                  </a:cubicBezTo>
                  <a:lnTo>
                    <a:pt x="0" y="34088"/>
                  </a:lnTo>
                  <a:cubicBezTo>
                    <a:pt x="0" y="15262"/>
                    <a:pt x="15262" y="0"/>
                    <a:pt x="34088" y="0"/>
                  </a:cubicBezTo>
                  <a:close/>
                </a:path>
              </a:pathLst>
            </a:custGeom>
            <a:solidFill>
              <a:srgbClr val="F6EFDB"/>
            </a:solidFill>
          </p:spPr>
          <p:txBody>
            <a:bodyPr/>
            <a:lstStyle/>
            <a:p>
              <a:endParaRPr lang="en-GB"/>
            </a:p>
          </p:txBody>
        </p:sp>
        <p:sp>
          <p:nvSpPr>
            <p:cNvPr id="22" name="TextBox 22"/>
            <p:cNvSpPr txBox="1"/>
            <p:nvPr/>
          </p:nvSpPr>
          <p:spPr>
            <a:xfrm>
              <a:off x="0" y="-76200"/>
              <a:ext cx="3050598" cy="1024643"/>
            </a:xfrm>
            <a:prstGeom prst="rect">
              <a:avLst/>
            </a:prstGeom>
          </p:spPr>
          <p:txBody>
            <a:bodyPr lIns="50800" tIns="50800" rIns="50800" bIns="50800" rtlCol="0" anchor="ctr"/>
            <a:lstStyle/>
            <a:p>
              <a:pPr algn="ctr">
                <a:lnSpc>
                  <a:spcPts val="2799"/>
                </a:lnSpc>
              </a:pPr>
              <a:endParaRPr/>
            </a:p>
          </p:txBody>
        </p:sp>
      </p:grpSp>
      <p:sp>
        <p:nvSpPr>
          <p:cNvPr id="23" name="TextBox 23"/>
          <p:cNvSpPr txBox="1"/>
          <p:nvPr/>
        </p:nvSpPr>
        <p:spPr>
          <a:xfrm>
            <a:off x="5826909" y="2173808"/>
            <a:ext cx="11187194" cy="3091899"/>
          </a:xfrm>
          <a:prstGeom prst="rect">
            <a:avLst/>
          </a:prstGeom>
        </p:spPr>
        <p:txBody>
          <a:bodyPr lIns="0" tIns="0" rIns="0" bIns="0" rtlCol="0" anchor="t">
            <a:spAutoFit/>
          </a:bodyPr>
          <a:lstStyle/>
          <a:p>
            <a:pPr marL="755651" lvl="1" indent="-377825" algn="just">
              <a:lnSpc>
                <a:spcPts val="4900"/>
              </a:lnSpc>
              <a:spcBef>
                <a:spcPct val="0"/>
              </a:spcBef>
              <a:buFont typeface="Arial"/>
              <a:buChar char="•"/>
            </a:pPr>
            <a:r>
              <a:rPr lang="en-US" sz="3500">
                <a:solidFill>
                  <a:srgbClr val="351304"/>
                </a:solidFill>
                <a:latin typeface="Roboto Condensed Bold"/>
              </a:rPr>
              <a:t>Các câu giới thiệu bài thơ:</a:t>
            </a:r>
          </a:p>
          <a:p>
            <a:pPr algn="just">
              <a:lnSpc>
                <a:spcPts val="4900"/>
              </a:lnSpc>
              <a:spcBef>
                <a:spcPct val="0"/>
              </a:spcBef>
            </a:pPr>
            <a:r>
              <a:rPr lang="en-US" sz="3500">
                <a:solidFill>
                  <a:srgbClr val="351304"/>
                </a:solidFill>
                <a:latin typeface="Roboto Condensed"/>
              </a:rPr>
              <a:t>+ </a:t>
            </a:r>
            <a:r>
              <a:rPr lang="en-US" sz="3500">
                <a:solidFill>
                  <a:srgbClr val="351304"/>
                </a:solidFill>
                <a:latin typeface="Roboto Condensed Italics"/>
              </a:rPr>
              <a:t>Bài thơ </a:t>
            </a:r>
            <a:r>
              <a:rPr lang="en-US" sz="3500">
                <a:solidFill>
                  <a:srgbClr val="351304"/>
                </a:solidFill>
                <a:latin typeface="Roboto Condensed Bold Italics"/>
              </a:rPr>
              <a:t>Cảnh khuya</a:t>
            </a:r>
            <a:r>
              <a:rPr lang="en-US" sz="3500">
                <a:solidFill>
                  <a:srgbClr val="351304"/>
                </a:solidFill>
                <a:latin typeface="Roboto Condensed Italics"/>
              </a:rPr>
              <a:t> nằm trong chùm thơ năm 1947 của Bác.</a:t>
            </a:r>
          </a:p>
          <a:p>
            <a:pPr algn="just">
              <a:lnSpc>
                <a:spcPts val="4900"/>
              </a:lnSpc>
              <a:spcBef>
                <a:spcPct val="0"/>
              </a:spcBef>
            </a:pPr>
            <a:r>
              <a:rPr lang="en-US" sz="3500">
                <a:solidFill>
                  <a:srgbClr val="351304"/>
                </a:solidFill>
                <a:latin typeface="Roboto Condensed Italics"/>
              </a:rPr>
              <a:t>+ Đêm đã khuya, núi rừng, chim muông đã im lặng… Cảnh vật như lắng suy.</a:t>
            </a:r>
          </a:p>
          <a:p>
            <a:pPr marL="755651" lvl="1" indent="-377825" algn="just">
              <a:lnSpc>
                <a:spcPts val="4900"/>
              </a:lnSpc>
              <a:spcBef>
                <a:spcPct val="0"/>
              </a:spcBef>
              <a:buFont typeface="Arial"/>
              <a:buChar char="•"/>
            </a:pPr>
            <a:r>
              <a:rPr lang="en-US" sz="3500">
                <a:solidFill>
                  <a:srgbClr val="351304"/>
                </a:solidFill>
                <a:latin typeface="Roboto Condensed Bold Italics"/>
              </a:rPr>
              <a:t>Cách giới thiệu bài thơ:</a:t>
            </a:r>
            <a:r>
              <a:rPr lang="en-US" sz="3500">
                <a:solidFill>
                  <a:srgbClr val="351304"/>
                </a:solidFill>
                <a:latin typeface="Roboto Condensed Italics"/>
              </a:rPr>
              <a:t> trực tiếp.</a:t>
            </a:r>
          </a:p>
        </p:txBody>
      </p:sp>
      <p:grpSp>
        <p:nvGrpSpPr>
          <p:cNvPr id="24" name="Group 24"/>
          <p:cNvGrpSpPr/>
          <p:nvPr/>
        </p:nvGrpSpPr>
        <p:grpSpPr>
          <a:xfrm>
            <a:off x="5629137" y="5858062"/>
            <a:ext cx="11582738" cy="3601119"/>
            <a:chOff x="0" y="0"/>
            <a:chExt cx="3050598" cy="948443"/>
          </a:xfrm>
        </p:grpSpPr>
        <p:sp>
          <p:nvSpPr>
            <p:cNvPr id="25" name="Freeform 25"/>
            <p:cNvSpPr/>
            <p:nvPr/>
          </p:nvSpPr>
          <p:spPr>
            <a:xfrm>
              <a:off x="0" y="0"/>
              <a:ext cx="3050598" cy="948443"/>
            </a:xfrm>
            <a:custGeom>
              <a:avLst/>
              <a:gdLst/>
              <a:ahLst/>
              <a:cxnLst/>
              <a:rect l="l" t="t" r="r" b="b"/>
              <a:pathLst>
                <a:path w="3050598" h="948443">
                  <a:moveTo>
                    <a:pt x="34088" y="0"/>
                  </a:moveTo>
                  <a:lnTo>
                    <a:pt x="3016509" y="0"/>
                  </a:lnTo>
                  <a:cubicBezTo>
                    <a:pt x="3025550" y="0"/>
                    <a:pt x="3034220" y="3591"/>
                    <a:pt x="3040613" y="9984"/>
                  </a:cubicBezTo>
                  <a:cubicBezTo>
                    <a:pt x="3047006" y="16377"/>
                    <a:pt x="3050598" y="25048"/>
                    <a:pt x="3050598" y="34088"/>
                  </a:cubicBezTo>
                  <a:lnTo>
                    <a:pt x="3050598" y="914354"/>
                  </a:lnTo>
                  <a:cubicBezTo>
                    <a:pt x="3050598" y="933181"/>
                    <a:pt x="3035336" y="948443"/>
                    <a:pt x="3016509" y="948443"/>
                  </a:cubicBezTo>
                  <a:lnTo>
                    <a:pt x="34088" y="948443"/>
                  </a:lnTo>
                  <a:cubicBezTo>
                    <a:pt x="25048" y="948443"/>
                    <a:pt x="16377" y="944851"/>
                    <a:pt x="9984" y="938459"/>
                  </a:cubicBezTo>
                  <a:cubicBezTo>
                    <a:pt x="3591" y="932066"/>
                    <a:pt x="0" y="923395"/>
                    <a:pt x="0" y="914354"/>
                  </a:cubicBezTo>
                  <a:lnTo>
                    <a:pt x="0" y="34088"/>
                  </a:lnTo>
                  <a:cubicBezTo>
                    <a:pt x="0" y="15262"/>
                    <a:pt x="15262" y="0"/>
                    <a:pt x="34088" y="0"/>
                  </a:cubicBezTo>
                  <a:close/>
                </a:path>
              </a:pathLst>
            </a:custGeom>
            <a:solidFill>
              <a:srgbClr val="F6EFDB"/>
            </a:solidFill>
          </p:spPr>
          <p:txBody>
            <a:bodyPr/>
            <a:lstStyle/>
            <a:p>
              <a:endParaRPr lang="en-GB"/>
            </a:p>
          </p:txBody>
        </p:sp>
        <p:sp>
          <p:nvSpPr>
            <p:cNvPr id="26" name="TextBox 26"/>
            <p:cNvSpPr txBox="1"/>
            <p:nvPr/>
          </p:nvSpPr>
          <p:spPr>
            <a:xfrm>
              <a:off x="0" y="-76200"/>
              <a:ext cx="3050598" cy="1024643"/>
            </a:xfrm>
            <a:prstGeom prst="rect">
              <a:avLst/>
            </a:prstGeom>
          </p:spPr>
          <p:txBody>
            <a:bodyPr lIns="50800" tIns="50800" rIns="50800" bIns="50800" rtlCol="0" anchor="ctr"/>
            <a:lstStyle/>
            <a:p>
              <a:pPr algn="ctr">
                <a:lnSpc>
                  <a:spcPts val="2799"/>
                </a:lnSpc>
              </a:pPr>
              <a:endParaRPr/>
            </a:p>
          </p:txBody>
        </p:sp>
      </p:grpSp>
      <p:sp>
        <p:nvSpPr>
          <p:cNvPr id="27" name="Freeform 27"/>
          <p:cNvSpPr/>
          <p:nvPr/>
        </p:nvSpPr>
        <p:spPr>
          <a:xfrm>
            <a:off x="12976327" y="8573755"/>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8" name="TextBox 28"/>
          <p:cNvSpPr txBox="1"/>
          <p:nvPr/>
        </p:nvSpPr>
        <p:spPr>
          <a:xfrm>
            <a:off x="5826909" y="6220905"/>
            <a:ext cx="10896206" cy="3091899"/>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351304"/>
                </a:solidFill>
                <a:latin typeface="Roboto Condensed Bold"/>
              </a:rPr>
              <a:t>Luận đề: </a:t>
            </a:r>
            <a:r>
              <a:rPr lang="en-US" sz="3500">
                <a:solidFill>
                  <a:srgbClr val="351304"/>
                </a:solidFill>
                <a:latin typeface="Roboto Condensed"/>
              </a:rPr>
              <a:t>Vẻ đẹp của bài thơ </a:t>
            </a:r>
            <a:r>
              <a:rPr lang="en-US" sz="3500">
                <a:solidFill>
                  <a:srgbClr val="351304"/>
                </a:solidFill>
                <a:latin typeface="Roboto Condensed Bold"/>
              </a:rPr>
              <a:t>"Cảnh khuya"</a:t>
            </a:r>
          </a:p>
          <a:p>
            <a:pPr marL="755651" lvl="1" indent="-377825" algn="just">
              <a:lnSpc>
                <a:spcPts val="4900"/>
              </a:lnSpc>
              <a:buFont typeface="Arial"/>
              <a:buChar char="•"/>
            </a:pPr>
            <a:r>
              <a:rPr lang="en-US" sz="3500">
                <a:solidFill>
                  <a:srgbClr val="351304"/>
                </a:solidFill>
                <a:latin typeface="Roboto Condensed Bold"/>
              </a:rPr>
              <a:t>Cách xác định luận đề:</a:t>
            </a:r>
            <a:r>
              <a:rPr lang="en-US" sz="3500">
                <a:solidFill>
                  <a:srgbClr val="351304"/>
                </a:solidFill>
                <a:latin typeface="Roboto Condensed"/>
              </a:rPr>
              <a:t> </a:t>
            </a:r>
          </a:p>
          <a:p>
            <a:pPr algn="just">
              <a:lnSpc>
                <a:spcPts val="4900"/>
              </a:lnSpc>
            </a:pPr>
            <a:r>
              <a:rPr lang="en-US" sz="3500">
                <a:solidFill>
                  <a:srgbClr val="351304"/>
                </a:solidFill>
                <a:latin typeface="Roboto Condensed"/>
              </a:rPr>
              <a:t>       + dựa vào nhan đề</a:t>
            </a:r>
          </a:p>
          <a:p>
            <a:pPr algn="just">
              <a:lnSpc>
                <a:spcPts val="4900"/>
              </a:lnSpc>
            </a:pPr>
            <a:r>
              <a:rPr lang="en-US" sz="3500">
                <a:solidFill>
                  <a:srgbClr val="351304"/>
                </a:solidFill>
                <a:latin typeface="Roboto Condensed"/>
              </a:rPr>
              <a:t>       + dựa vào nội dung toàn bộ văn bản.</a:t>
            </a:r>
          </a:p>
          <a:p>
            <a:pPr algn="just">
              <a:lnSpc>
                <a:spcPts val="4900"/>
              </a:lnSpc>
              <a:spcBef>
                <a:spcPct val="0"/>
              </a:spcBef>
            </a:pPr>
            <a:endParaRPr lang="en-US" sz="3500">
              <a:solidFill>
                <a:srgbClr val="35130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sp>
        <p:nvSpPr>
          <p:cNvPr id="4" name="Freeform 4"/>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grpSp>
        <p:nvGrpSpPr>
          <p:cNvPr id="5" name="Group 5"/>
          <p:cNvGrpSpPr/>
          <p:nvPr/>
        </p:nvGrpSpPr>
        <p:grpSpPr>
          <a:xfrm>
            <a:off x="2588738" y="1699361"/>
            <a:ext cx="13110524" cy="6453907"/>
            <a:chOff x="0" y="0"/>
            <a:chExt cx="5234645" cy="2576854"/>
          </a:xfrm>
        </p:grpSpPr>
        <p:sp>
          <p:nvSpPr>
            <p:cNvPr id="6" name="Freeform 6"/>
            <p:cNvSpPr/>
            <p:nvPr/>
          </p:nvSpPr>
          <p:spPr>
            <a:xfrm>
              <a:off x="0" y="0"/>
              <a:ext cx="5234644" cy="2576854"/>
            </a:xfrm>
            <a:custGeom>
              <a:avLst/>
              <a:gdLst/>
              <a:ahLst/>
              <a:cxnLst/>
              <a:rect l="l" t="t" r="r" b="b"/>
              <a:pathLst>
                <a:path w="5234644" h="2576854">
                  <a:moveTo>
                    <a:pt x="8267" y="0"/>
                  </a:moveTo>
                  <a:lnTo>
                    <a:pt x="5226377" y="0"/>
                  </a:lnTo>
                  <a:cubicBezTo>
                    <a:pt x="5230943" y="0"/>
                    <a:pt x="5234644" y="3701"/>
                    <a:pt x="5234644" y="8267"/>
                  </a:cubicBezTo>
                  <a:lnTo>
                    <a:pt x="5234644" y="2568587"/>
                  </a:lnTo>
                  <a:cubicBezTo>
                    <a:pt x="5234644" y="2573153"/>
                    <a:pt x="5230943" y="2576854"/>
                    <a:pt x="5226377" y="2576854"/>
                  </a:cubicBezTo>
                  <a:lnTo>
                    <a:pt x="8267" y="2576854"/>
                  </a:lnTo>
                  <a:cubicBezTo>
                    <a:pt x="3701" y="2576854"/>
                    <a:pt x="0" y="2573153"/>
                    <a:pt x="0" y="2568587"/>
                  </a:cubicBezTo>
                  <a:lnTo>
                    <a:pt x="0" y="8267"/>
                  </a:lnTo>
                  <a:cubicBezTo>
                    <a:pt x="0" y="3701"/>
                    <a:pt x="3701" y="0"/>
                    <a:pt x="8267" y="0"/>
                  </a:cubicBezTo>
                  <a:close/>
                </a:path>
              </a:pathLst>
            </a:custGeom>
            <a:solidFill>
              <a:srgbClr val="F5EDD9"/>
            </a:solidFill>
          </p:spPr>
          <p:txBody>
            <a:bodyPr/>
            <a:lstStyle/>
            <a:p>
              <a:endParaRPr lang="en-GB"/>
            </a:p>
          </p:txBody>
        </p:sp>
        <p:sp>
          <p:nvSpPr>
            <p:cNvPr id="7" name="TextBox 7"/>
            <p:cNvSpPr txBox="1"/>
            <p:nvPr/>
          </p:nvSpPr>
          <p:spPr>
            <a:xfrm>
              <a:off x="0" y="-76200"/>
              <a:ext cx="5234645" cy="2653054"/>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496532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9" name="Freeform 9"/>
          <p:cNvSpPr/>
          <p:nvPr/>
        </p:nvSpPr>
        <p:spPr>
          <a:xfrm>
            <a:off x="773723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10" name="Freeform 10"/>
          <p:cNvSpPr/>
          <p:nvPr/>
        </p:nvSpPr>
        <p:spPr>
          <a:xfrm flipH="1">
            <a:off x="10229961" y="1028700"/>
            <a:ext cx="3092719" cy="1735789"/>
          </a:xfrm>
          <a:custGeom>
            <a:avLst/>
            <a:gdLst/>
            <a:ahLst/>
            <a:cxnLst/>
            <a:rect l="l" t="t" r="r" b="b"/>
            <a:pathLst>
              <a:path w="3092719" h="1735789">
                <a:moveTo>
                  <a:pt x="3092719" y="0"/>
                </a:moveTo>
                <a:lnTo>
                  <a:pt x="0" y="0"/>
                </a:lnTo>
                <a:lnTo>
                  <a:pt x="0" y="1735789"/>
                </a:lnTo>
                <a:lnTo>
                  <a:pt x="3092719" y="1735789"/>
                </a:lnTo>
                <a:lnTo>
                  <a:pt x="3092719" y="0"/>
                </a:lnTo>
                <a:close/>
              </a:path>
            </a:pathLst>
          </a:custGeom>
          <a:blipFill>
            <a:blip r:embed="rId4"/>
            <a:stretch>
              <a:fillRect/>
            </a:stretch>
          </a:blipFill>
        </p:spPr>
        <p:txBody>
          <a:bodyPr/>
          <a:lstStyle/>
          <a:p>
            <a:endParaRPr lang="en-GB"/>
          </a:p>
        </p:txBody>
      </p:sp>
      <p:sp>
        <p:nvSpPr>
          <p:cNvPr id="11" name="Freeform 11"/>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12" name="Freeform 12"/>
          <p:cNvSpPr/>
          <p:nvPr/>
        </p:nvSpPr>
        <p:spPr>
          <a:xfrm flipH="1">
            <a:off x="0" y="6346023"/>
            <a:ext cx="4059827" cy="4952060"/>
          </a:xfrm>
          <a:custGeom>
            <a:avLst/>
            <a:gdLst/>
            <a:ahLst/>
            <a:cxnLst/>
            <a:rect l="l" t="t" r="r" b="b"/>
            <a:pathLst>
              <a:path w="4059827" h="4952060">
                <a:moveTo>
                  <a:pt x="4059827" y="0"/>
                </a:moveTo>
                <a:lnTo>
                  <a:pt x="0" y="0"/>
                </a:lnTo>
                <a:lnTo>
                  <a:pt x="0" y="4952060"/>
                </a:lnTo>
                <a:lnTo>
                  <a:pt x="4059827" y="4952060"/>
                </a:lnTo>
                <a:lnTo>
                  <a:pt x="4059827" y="0"/>
                </a:lnTo>
                <a:close/>
              </a:path>
            </a:pathLst>
          </a:custGeom>
          <a:blipFill>
            <a:blip r:embed="rId5"/>
            <a:stretch>
              <a:fillRect/>
            </a:stretch>
          </a:blipFill>
        </p:spPr>
        <p:txBody>
          <a:bodyPr/>
          <a:lstStyle/>
          <a:p>
            <a:endParaRPr lang="en-GB"/>
          </a:p>
        </p:txBody>
      </p:sp>
      <p:pic>
        <p:nvPicPr>
          <p:cNvPr id="13" name="Picture 13"/>
          <p:cNvPicPr>
            <a:picLocks noChangeAspect="1"/>
          </p:cNvPicPr>
          <p:nvPr/>
        </p:nvPicPr>
        <p:blipFill>
          <a:blip r:embed="rId6"/>
          <a:srcRect/>
          <a:stretch>
            <a:fillRect/>
          </a:stretch>
        </p:blipFill>
        <p:spPr>
          <a:xfrm>
            <a:off x="14991057" y="-3086100"/>
            <a:ext cx="8031595" cy="8229600"/>
          </a:xfrm>
          <a:prstGeom prst="rect">
            <a:avLst/>
          </a:prstGeom>
        </p:spPr>
      </p:pic>
      <p:pic>
        <p:nvPicPr>
          <p:cNvPr id="14" name="Picture 14"/>
          <p:cNvPicPr>
            <a:picLocks noChangeAspect="1"/>
          </p:cNvPicPr>
          <p:nvPr/>
        </p:nvPicPr>
        <p:blipFill>
          <a:blip r:embed="rId6"/>
          <a:srcRect/>
          <a:stretch>
            <a:fillRect/>
          </a:stretch>
        </p:blipFill>
        <p:spPr>
          <a:xfrm>
            <a:off x="14991057" y="666949"/>
            <a:ext cx="2400120" cy="2459291"/>
          </a:xfrm>
          <a:prstGeom prst="rect">
            <a:avLst/>
          </a:prstGeom>
        </p:spPr>
      </p:pic>
      <p:sp>
        <p:nvSpPr>
          <p:cNvPr id="15" name="TextBox 15"/>
          <p:cNvSpPr txBox="1"/>
          <p:nvPr/>
        </p:nvSpPr>
        <p:spPr>
          <a:xfrm>
            <a:off x="5826909" y="1587065"/>
            <a:ext cx="5677891" cy="895306"/>
          </a:xfrm>
          <a:prstGeom prst="rect">
            <a:avLst/>
          </a:prstGeom>
        </p:spPr>
        <p:txBody>
          <a:bodyPr lIns="0" tIns="0" rIns="0" bIns="0" rtlCol="0" anchor="t">
            <a:spAutoFit/>
          </a:bodyPr>
          <a:lstStyle/>
          <a:p>
            <a:pPr algn="ctr">
              <a:lnSpc>
                <a:spcPts val="6839"/>
              </a:lnSpc>
            </a:pPr>
            <a:r>
              <a:rPr lang="en-US" sz="5700">
                <a:solidFill>
                  <a:srgbClr val="351304"/>
                </a:solidFill>
                <a:latin typeface="#9Slide05 VL Fadilla"/>
              </a:rPr>
              <a:t>Nhóm 3,4</a:t>
            </a:r>
          </a:p>
        </p:txBody>
      </p:sp>
      <p:sp>
        <p:nvSpPr>
          <p:cNvPr id="16" name="TextBox 16"/>
          <p:cNvSpPr txBox="1"/>
          <p:nvPr/>
        </p:nvSpPr>
        <p:spPr>
          <a:xfrm>
            <a:off x="3296943" y="2892988"/>
            <a:ext cx="11694114" cy="4443875"/>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Bold"/>
              </a:rPr>
              <a:t>Trình bày dưới dạng sơ đồ tư duy</a:t>
            </a:r>
          </a:p>
          <a:p>
            <a:pPr marL="798831" lvl="1" indent="-399416" algn="just">
              <a:lnSpc>
                <a:spcPts val="5069"/>
              </a:lnSpc>
              <a:buFont typeface="Arial"/>
              <a:buChar char="•"/>
            </a:pPr>
            <a:r>
              <a:rPr lang="en-US" sz="3700">
                <a:solidFill>
                  <a:srgbClr val="351304"/>
                </a:solidFill>
                <a:latin typeface="Roboto Condensed"/>
              </a:rPr>
              <a:t>Hãy tìm những luận điểm làm sáng tỏ vẻ đẹp của bài thơ </a:t>
            </a:r>
            <a:r>
              <a:rPr lang="en-US" sz="3700">
                <a:solidFill>
                  <a:srgbClr val="351304"/>
                </a:solidFill>
                <a:latin typeface="Roboto Condensed Italics"/>
              </a:rPr>
              <a:t>Cảnh khuya.</a:t>
            </a:r>
          </a:p>
          <a:p>
            <a:pPr marL="798831" lvl="1" indent="-399416" algn="just">
              <a:lnSpc>
                <a:spcPts val="5069"/>
              </a:lnSpc>
              <a:buFont typeface="Arial"/>
              <a:buChar char="•"/>
            </a:pPr>
            <a:r>
              <a:rPr lang="en-US" sz="3700">
                <a:solidFill>
                  <a:srgbClr val="351304"/>
                </a:solidFill>
                <a:latin typeface="Roboto Condensed"/>
              </a:rPr>
              <a:t>Tìm các lý lẽ, bằng chứng để làm sáng tỏ luận điểm.</a:t>
            </a:r>
          </a:p>
          <a:p>
            <a:pPr marL="798831" lvl="1" indent="-399416" algn="just">
              <a:lnSpc>
                <a:spcPts val="5069"/>
              </a:lnSpc>
              <a:buFont typeface="Arial"/>
              <a:buChar char="•"/>
            </a:pPr>
            <a:r>
              <a:rPr lang="en-US" sz="3700">
                <a:solidFill>
                  <a:srgbClr val="351304"/>
                </a:solidFill>
                <a:latin typeface="Roboto Condensed"/>
              </a:rPr>
              <a:t>Nhận xét về cách tác giả đưa lý lẽ và bằng chứng để làm sáng tỏ luận điểm. Các luận điểm, lý lẽ và bằng chứng có vai trò như thế nào trong việc thể hiện luận đề?</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00" y="2963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1497526">
            <a:off x="-2502691" y="9488385"/>
            <a:ext cx="5005383" cy="3722185"/>
          </a:xfrm>
          <a:custGeom>
            <a:avLst/>
            <a:gdLst/>
            <a:ahLst/>
            <a:cxnLst/>
            <a:rect l="l" t="t" r="r" b="b"/>
            <a:pathLst>
              <a:path w="5005383" h="3722185">
                <a:moveTo>
                  <a:pt x="0" y="0"/>
                </a:moveTo>
                <a:lnTo>
                  <a:pt x="5005382" y="0"/>
                </a:lnTo>
                <a:lnTo>
                  <a:pt x="5005382" y="3722185"/>
                </a:lnTo>
                <a:lnTo>
                  <a:pt x="0" y="372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grpSp>
        <p:nvGrpSpPr>
          <p:cNvPr id="9" name="Group 9"/>
          <p:cNvGrpSpPr/>
          <p:nvPr/>
        </p:nvGrpSpPr>
        <p:grpSpPr>
          <a:xfrm>
            <a:off x="2899842" y="389253"/>
            <a:ext cx="12600902" cy="1278893"/>
            <a:chOff x="0" y="0"/>
            <a:chExt cx="16801203" cy="1705191"/>
          </a:xfrm>
        </p:grpSpPr>
        <p:sp>
          <p:nvSpPr>
            <p:cNvPr id="10" name="Freeform 10"/>
            <p:cNvSpPr/>
            <p:nvPr/>
          </p:nvSpPr>
          <p:spPr>
            <a:xfrm flipH="1">
              <a:off x="6154632" y="0"/>
              <a:ext cx="10646571" cy="1667091"/>
            </a:xfrm>
            <a:custGeom>
              <a:avLst/>
              <a:gdLst/>
              <a:ahLst/>
              <a:cxnLst/>
              <a:rect l="l" t="t" r="r" b="b"/>
              <a:pathLst>
                <a:path w="10646571" h="1667091">
                  <a:moveTo>
                    <a:pt x="10646571" y="0"/>
                  </a:moveTo>
                  <a:lnTo>
                    <a:pt x="0" y="0"/>
                  </a:lnTo>
                  <a:lnTo>
                    <a:pt x="0" y="1667091"/>
                  </a:lnTo>
                  <a:lnTo>
                    <a:pt x="10646571" y="1667091"/>
                  </a:lnTo>
                  <a:lnTo>
                    <a:pt x="10646571" y="0"/>
                  </a:lnTo>
                  <a:close/>
                </a:path>
              </a:pathLst>
            </a:custGeom>
            <a:blipFill>
              <a:blip r:embed="rId7"/>
              <a:stretch>
                <a:fillRect t="-139003" b="-119428"/>
              </a:stretch>
            </a:blipFill>
          </p:spPr>
          <p:txBody>
            <a:bodyPr/>
            <a:lstStyle/>
            <a:p>
              <a:endParaRPr lang="en-GB"/>
            </a:p>
          </p:txBody>
        </p:sp>
        <p:sp>
          <p:nvSpPr>
            <p:cNvPr id="11" name="Freeform 11"/>
            <p:cNvSpPr/>
            <p:nvPr/>
          </p:nvSpPr>
          <p:spPr>
            <a:xfrm>
              <a:off x="0" y="0"/>
              <a:ext cx="6383232" cy="1705191"/>
            </a:xfrm>
            <a:custGeom>
              <a:avLst/>
              <a:gdLst/>
              <a:ahLst/>
              <a:cxnLst/>
              <a:rect l="l" t="t" r="r" b="b"/>
              <a:pathLst>
                <a:path w="6383232" h="1705191">
                  <a:moveTo>
                    <a:pt x="0" y="0"/>
                  </a:moveTo>
                  <a:lnTo>
                    <a:pt x="6383232" y="0"/>
                  </a:lnTo>
                  <a:lnTo>
                    <a:pt x="6383232" y="1705191"/>
                  </a:lnTo>
                  <a:lnTo>
                    <a:pt x="0" y="1705191"/>
                  </a:lnTo>
                  <a:lnTo>
                    <a:pt x="0" y="0"/>
                  </a:lnTo>
                  <a:close/>
                </a:path>
              </a:pathLst>
            </a:custGeom>
            <a:blipFill>
              <a:blip r:embed="rId7"/>
              <a:stretch>
                <a:fillRect l="-946" t="-65612" b="-46474"/>
              </a:stretch>
            </a:blipFill>
          </p:spPr>
          <p:txBody>
            <a:bodyPr/>
            <a:lstStyle/>
            <a:p>
              <a:endParaRPr lang="en-GB"/>
            </a:p>
          </p:txBody>
        </p:sp>
        <p:sp>
          <p:nvSpPr>
            <p:cNvPr id="12" name="TextBox 12"/>
            <p:cNvSpPr txBox="1"/>
            <p:nvPr/>
          </p:nvSpPr>
          <p:spPr>
            <a:xfrm>
              <a:off x="486656" y="581477"/>
              <a:ext cx="16048966" cy="749212"/>
            </a:xfrm>
            <a:prstGeom prst="rect">
              <a:avLst/>
            </a:prstGeom>
          </p:spPr>
          <p:txBody>
            <a:bodyPr lIns="0" tIns="0" rIns="0" bIns="0" rtlCol="0" anchor="t">
              <a:spAutoFit/>
            </a:bodyPr>
            <a:lstStyle/>
            <a:p>
              <a:pPr algn="ctr">
                <a:lnSpc>
                  <a:spcPts val="4440"/>
                </a:lnSpc>
              </a:pPr>
              <a:r>
                <a:rPr lang="en-US" sz="3700">
                  <a:solidFill>
                    <a:srgbClr val="351304"/>
                  </a:solidFill>
                  <a:latin typeface="Roboto Condensed Bold"/>
                </a:rPr>
                <a:t>b.2. Triển khai vấn đề: Hệ thống luận điểm, lí lẽ và bằng chứng</a:t>
              </a:r>
            </a:p>
          </p:txBody>
        </p:sp>
      </p:grpSp>
      <p:grpSp>
        <p:nvGrpSpPr>
          <p:cNvPr id="13" name="Group 13"/>
          <p:cNvGrpSpPr/>
          <p:nvPr/>
        </p:nvGrpSpPr>
        <p:grpSpPr>
          <a:xfrm>
            <a:off x="3262888" y="1791819"/>
            <a:ext cx="10842345" cy="1139140"/>
            <a:chOff x="0" y="0"/>
            <a:chExt cx="2855597" cy="300020"/>
          </a:xfrm>
        </p:grpSpPr>
        <p:sp>
          <p:nvSpPr>
            <p:cNvPr id="14" name="Freeform 14"/>
            <p:cNvSpPr/>
            <p:nvPr/>
          </p:nvSpPr>
          <p:spPr>
            <a:xfrm>
              <a:off x="0" y="0"/>
              <a:ext cx="2855597" cy="300020"/>
            </a:xfrm>
            <a:custGeom>
              <a:avLst/>
              <a:gdLst/>
              <a:ahLst/>
              <a:cxnLst/>
              <a:rect l="l" t="t" r="r" b="b"/>
              <a:pathLst>
                <a:path w="2855597" h="300020">
                  <a:moveTo>
                    <a:pt x="36416" y="0"/>
                  </a:moveTo>
                  <a:lnTo>
                    <a:pt x="2819181" y="0"/>
                  </a:lnTo>
                  <a:cubicBezTo>
                    <a:pt x="2828839" y="0"/>
                    <a:pt x="2838102" y="3837"/>
                    <a:pt x="2844931" y="10666"/>
                  </a:cubicBezTo>
                  <a:cubicBezTo>
                    <a:pt x="2851760" y="17495"/>
                    <a:pt x="2855597" y="26758"/>
                    <a:pt x="2855597" y="36416"/>
                  </a:cubicBezTo>
                  <a:lnTo>
                    <a:pt x="2855597" y="263604"/>
                  </a:lnTo>
                  <a:cubicBezTo>
                    <a:pt x="2855597" y="273262"/>
                    <a:pt x="2851760" y="282525"/>
                    <a:pt x="2844931" y="289354"/>
                  </a:cubicBezTo>
                  <a:cubicBezTo>
                    <a:pt x="2838102" y="296184"/>
                    <a:pt x="2828839" y="300020"/>
                    <a:pt x="2819181" y="300020"/>
                  </a:cubicBezTo>
                  <a:lnTo>
                    <a:pt x="36416" y="300020"/>
                  </a:lnTo>
                  <a:cubicBezTo>
                    <a:pt x="26758" y="300020"/>
                    <a:pt x="17495" y="296184"/>
                    <a:pt x="10666" y="289354"/>
                  </a:cubicBezTo>
                  <a:cubicBezTo>
                    <a:pt x="3837" y="282525"/>
                    <a:pt x="0" y="273262"/>
                    <a:pt x="0" y="263604"/>
                  </a:cubicBezTo>
                  <a:lnTo>
                    <a:pt x="0" y="36416"/>
                  </a:lnTo>
                  <a:cubicBezTo>
                    <a:pt x="0" y="26758"/>
                    <a:pt x="3837" y="17495"/>
                    <a:pt x="10666" y="10666"/>
                  </a:cubicBezTo>
                  <a:cubicBezTo>
                    <a:pt x="17495" y="3837"/>
                    <a:pt x="26758" y="0"/>
                    <a:pt x="36416" y="0"/>
                  </a:cubicBezTo>
                  <a:close/>
                </a:path>
              </a:pathLst>
            </a:custGeom>
            <a:solidFill>
              <a:srgbClr val="E1D1A7"/>
            </a:solidFill>
            <a:ln w="57150" cap="rnd">
              <a:solidFill>
                <a:srgbClr val="E6C7BD"/>
              </a:solidFill>
              <a:prstDash val="solid"/>
              <a:round/>
            </a:ln>
          </p:spPr>
          <p:txBody>
            <a:bodyPr/>
            <a:lstStyle/>
            <a:p>
              <a:endParaRPr lang="en-GB"/>
            </a:p>
          </p:txBody>
        </p:sp>
        <p:sp>
          <p:nvSpPr>
            <p:cNvPr id="15" name="TextBox 15"/>
            <p:cNvSpPr txBox="1"/>
            <p:nvPr/>
          </p:nvSpPr>
          <p:spPr>
            <a:xfrm>
              <a:off x="0" y="-76200"/>
              <a:ext cx="2855597" cy="376220"/>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a:off x="12976327" y="8573755"/>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Freeform 17"/>
          <p:cNvSpPr/>
          <p:nvPr/>
        </p:nvSpPr>
        <p:spPr>
          <a:xfrm>
            <a:off x="4058057" y="3566759"/>
            <a:ext cx="9901758" cy="2809624"/>
          </a:xfrm>
          <a:custGeom>
            <a:avLst/>
            <a:gdLst/>
            <a:ahLst/>
            <a:cxnLst/>
            <a:rect l="l" t="t" r="r" b="b"/>
            <a:pathLst>
              <a:path w="9901758" h="2809624">
                <a:moveTo>
                  <a:pt x="0" y="0"/>
                </a:moveTo>
                <a:lnTo>
                  <a:pt x="9901759" y="0"/>
                </a:lnTo>
                <a:lnTo>
                  <a:pt x="9901759" y="2809624"/>
                </a:lnTo>
                <a:lnTo>
                  <a:pt x="0" y="2809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8" name="TextBox 18"/>
          <p:cNvSpPr txBox="1"/>
          <p:nvPr/>
        </p:nvSpPr>
        <p:spPr>
          <a:xfrm>
            <a:off x="5647002" y="1990243"/>
            <a:ext cx="7106582" cy="675618"/>
          </a:xfrm>
          <a:prstGeom prst="rect">
            <a:avLst/>
          </a:prstGeom>
        </p:spPr>
        <p:txBody>
          <a:bodyPr lIns="0" tIns="0" rIns="0" bIns="0" rtlCol="0" anchor="t">
            <a:spAutoFit/>
          </a:bodyPr>
          <a:lstStyle/>
          <a:p>
            <a:pPr algn="just">
              <a:lnSpc>
                <a:spcPts val="5479"/>
              </a:lnSpc>
            </a:pPr>
            <a:r>
              <a:rPr lang="en-US" sz="3999">
                <a:solidFill>
                  <a:srgbClr val="351304"/>
                </a:solidFill>
                <a:latin typeface="Roboto Condensed Bold"/>
              </a:rPr>
              <a:t>Vẻ đẹp của bài thơ "Cảnh khuya"</a:t>
            </a:r>
          </a:p>
        </p:txBody>
      </p:sp>
      <p:sp>
        <p:nvSpPr>
          <p:cNvPr id="19" name="TextBox 19"/>
          <p:cNvSpPr txBox="1"/>
          <p:nvPr/>
        </p:nvSpPr>
        <p:spPr>
          <a:xfrm>
            <a:off x="4307722" y="4143555"/>
            <a:ext cx="2401468" cy="1589357"/>
          </a:xfrm>
          <a:prstGeom prst="rect">
            <a:avLst/>
          </a:prstGeom>
        </p:spPr>
        <p:txBody>
          <a:bodyPr lIns="0" tIns="0" rIns="0" bIns="0" rtlCol="0" anchor="t">
            <a:spAutoFit/>
          </a:bodyPr>
          <a:lstStyle/>
          <a:p>
            <a:pPr algn="ctr">
              <a:lnSpc>
                <a:spcPts val="4265"/>
              </a:lnSpc>
              <a:spcBef>
                <a:spcPct val="0"/>
              </a:spcBef>
            </a:pPr>
            <a:r>
              <a:rPr lang="en-US" sz="3046">
                <a:solidFill>
                  <a:srgbClr val="351304"/>
                </a:solidFill>
                <a:latin typeface="Roboto Condensed Bold"/>
              </a:rPr>
              <a:t>Vẻ đẹp của suối</a:t>
            </a:r>
            <a:r>
              <a:rPr lang="en-US" sz="3046">
                <a:solidFill>
                  <a:srgbClr val="351304"/>
                </a:solidFill>
                <a:latin typeface="Roboto Condensed"/>
              </a:rPr>
              <a:t> trong câu thơ thứ nhất.</a:t>
            </a:r>
          </a:p>
        </p:txBody>
      </p:sp>
      <p:sp>
        <p:nvSpPr>
          <p:cNvPr id="20" name="TextBox 20"/>
          <p:cNvSpPr txBox="1"/>
          <p:nvPr/>
        </p:nvSpPr>
        <p:spPr>
          <a:xfrm>
            <a:off x="7808203" y="3876877"/>
            <a:ext cx="2401468" cy="2122713"/>
          </a:xfrm>
          <a:prstGeom prst="rect">
            <a:avLst/>
          </a:prstGeom>
        </p:spPr>
        <p:txBody>
          <a:bodyPr lIns="0" tIns="0" rIns="0" bIns="0" rtlCol="0" anchor="t">
            <a:spAutoFit/>
          </a:bodyPr>
          <a:lstStyle/>
          <a:p>
            <a:pPr algn="ctr">
              <a:lnSpc>
                <a:spcPts val="4265"/>
              </a:lnSpc>
              <a:spcBef>
                <a:spcPct val="0"/>
              </a:spcBef>
            </a:pPr>
            <a:r>
              <a:rPr lang="en-US" sz="3046">
                <a:solidFill>
                  <a:srgbClr val="351304"/>
                </a:solidFill>
                <a:latin typeface="Roboto Condensed Bold"/>
              </a:rPr>
              <a:t>Vẻ đẹp của trăng, cây và hoa</a:t>
            </a:r>
            <a:r>
              <a:rPr lang="en-US" sz="3046">
                <a:solidFill>
                  <a:srgbClr val="351304"/>
                </a:solidFill>
                <a:latin typeface="Roboto Condensed"/>
              </a:rPr>
              <a:t> trong câu thơ thứ hai.</a:t>
            </a:r>
          </a:p>
        </p:txBody>
      </p:sp>
      <p:sp>
        <p:nvSpPr>
          <p:cNvPr id="21" name="TextBox 21"/>
          <p:cNvSpPr txBox="1"/>
          <p:nvPr/>
        </p:nvSpPr>
        <p:spPr>
          <a:xfrm>
            <a:off x="11161478" y="3876877"/>
            <a:ext cx="2654770" cy="2122713"/>
          </a:xfrm>
          <a:prstGeom prst="rect">
            <a:avLst/>
          </a:prstGeom>
        </p:spPr>
        <p:txBody>
          <a:bodyPr lIns="0" tIns="0" rIns="0" bIns="0" rtlCol="0" anchor="t">
            <a:spAutoFit/>
          </a:bodyPr>
          <a:lstStyle/>
          <a:p>
            <a:pPr algn="ctr">
              <a:lnSpc>
                <a:spcPts val="4265"/>
              </a:lnSpc>
              <a:spcBef>
                <a:spcPct val="0"/>
              </a:spcBef>
            </a:pPr>
            <a:r>
              <a:rPr lang="en-US" sz="3046">
                <a:solidFill>
                  <a:srgbClr val="351304"/>
                </a:solidFill>
                <a:latin typeface="Roboto Condensed Bold"/>
              </a:rPr>
              <a:t>Vẻ đẹp của người chưa ngủ</a:t>
            </a:r>
            <a:r>
              <a:rPr lang="en-US" sz="3046">
                <a:solidFill>
                  <a:srgbClr val="351304"/>
                </a:solidFill>
                <a:latin typeface="Roboto Condensed"/>
              </a:rPr>
              <a:t> trong hai câu thơ cuối.</a:t>
            </a:r>
          </a:p>
        </p:txBody>
      </p:sp>
      <p:sp>
        <p:nvSpPr>
          <p:cNvPr id="22" name="AutoShape 22"/>
          <p:cNvSpPr/>
          <p:nvPr/>
        </p:nvSpPr>
        <p:spPr>
          <a:xfrm>
            <a:off x="8684060" y="2930959"/>
            <a:ext cx="4056140" cy="700918"/>
          </a:xfrm>
          <a:prstGeom prst="line">
            <a:avLst/>
          </a:prstGeom>
          <a:ln w="38100" cap="flat">
            <a:solidFill>
              <a:srgbClr val="A26723"/>
            </a:solidFill>
            <a:prstDash val="solid"/>
            <a:headEnd type="none" w="sm" len="sm"/>
            <a:tailEnd type="arrow" w="med" len="sm"/>
          </a:ln>
        </p:spPr>
        <p:txBody>
          <a:bodyPr/>
          <a:lstStyle/>
          <a:p>
            <a:endParaRPr lang="en-GB"/>
          </a:p>
        </p:txBody>
      </p:sp>
      <p:sp>
        <p:nvSpPr>
          <p:cNvPr id="23" name="AutoShape 23"/>
          <p:cNvSpPr/>
          <p:nvPr/>
        </p:nvSpPr>
        <p:spPr>
          <a:xfrm>
            <a:off x="8684060" y="2930959"/>
            <a:ext cx="53199" cy="617028"/>
          </a:xfrm>
          <a:prstGeom prst="line">
            <a:avLst/>
          </a:prstGeom>
          <a:ln w="38100" cap="flat">
            <a:solidFill>
              <a:srgbClr val="A26723"/>
            </a:solidFill>
            <a:prstDash val="solid"/>
            <a:headEnd type="none" w="sm" len="sm"/>
            <a:tailEnd type="arrow" w="med" len="sm"/>
          </a:ln>
        </p:spPr>
        <p:txBody>
          <a:bodyPr/>
          <a:lstStyle/>
          <a:p>
            <a:endParaRPr lang="en-GB"/>
          </a:p>
        </p:txBody>
      </p:sp>
      <p:sp>
        <p:nvSpPr>
          <p:cNvPr id="24" name="AutoShape 24"/>
          <p:cNvSpPr/>
          <p:nvPr/>
        </p:nvSpPr>
        <p:spPr>
          <a:xfrm flipH="1">
            <a:off x="5505211" y="2933700"/>
            <a:ext cx="3181588" cy="595516"/>
          </a:xfrm>
          <a:prstGeom prst="line">
            <a:avLst/>
          </a:prstGeom>
          <a:ln w="38100" cap="flat">
            <a:solidFill>
              <a:srgbClr val="A26723"/>
            </a:solidFill>
            <a:prstDash val="solid"/>
            <a:headEnd type="none" w="sm" len="sm"/>
            <a:tailEnd type="arrow" w="med" len="sm"/>
          </a:ln>
        </p:spPr>
        <p:txBody>
          <a:bodyPr/>
          <a:lstStyle/>
          <a:p>
            <a:endParaRPr lang="en-GB"/>
          </a:p>
        </p:txBody>
      </p:sp>
      <p:grpSp>
        <p:nvGrpSpPr>
          <p:cNvPr id="25" name="Group 25"/>
          <p:cNvGrpSpPr/>
          <p:nvPr/>
        </p:nvGrpSpPr>
        <p:grpSpPr>
          <a:xfrm>
            <a:off x="1028700" y="7806787"/>
            <a:ext cx="4742281" cy="1997945"/>
            <a:chOff x="0" y="0"/>
            <a:chExt cx="1248996" cy="526208"/>
          </a:xfrm>
        </p:grpSpPr>
        <p:sp>
          <p:nvSpPr>
            <p:cNvPr id="26" name="Freeform 26"/>
            <p:cNvSpPr/>
            <p:nvPr/>
          </p:nvSpPr>
          <p:spPr>
            <a:xfrm>
              <a:off x="0" y="0"/>
              <a:ext cx="1248996" cy="526208"/>
            </a:xfrm>
            <a:custGeom>
              <a:avLst/>
              <a:gdLst/>
              <a:ahLst/>
              <a:cxnLst/>
              <a:rect l="l" t="t" r="r" b="b"/>
              <a:pathLst>
                <a:path w="1248996" h="526208">
                  <a:moveTo>
                    <a:pt x="83259" y="0"/>
                  </a:moveTo>
                  <a:lnTo>
                    <a:pt x="1165737" y="0"/>
                  </a:lnTo>
                  <a:cubicBezTo>
                    <a:pt x="1187818" y="0"/>
                    <a:pt x="1208996" y="8772"/>
                    <a:pt x="1224610" y="24386"/>
                  </a:cubicBezTo>
                  <a:cubicBezTo>
                    <a:pt x="1240224" y="40000"/>
                    <a:pt x="1248996" y="61177"/>
                    <a:pt x="1248996" y="83259"/>
                  </a:cubicBezTo>
                  <a:lnTo>
                    <a:pt x="1248996" y="442949"/>
                  </a:lnTo>
                  <a:cubicBezTo>
                    <a:pt x="1248996" y="465030"/>
                    <a:pt x="1240224" y="486208"/>
                    <a:pt x="1224610" y="501822"/>
                  </a:cubicBezTo>
                  <a:cubicBezTo>
                    <a:pt x="1208996" y="517436"/>
                    <a:pt x="1187818" y="526208"/>
                    <a:pt x="1165737" y="526208"/>
                  </a:cubicBezTo>
                  <a:lnTo>
                    <a:pt x="83259" y="526208"/>
                  </a:lnTo>
                  <a:cubicBezTo>
                    <a:pt x="61177" y="526208"/>
                    <a:pt x="40000" y="517436"/>
                    <a:pt x="24386" y="501822"/>
                  </a:cubicBezTo>
                  <a:cubicBezTo>
                    <a:pt x="8772" y="486208"/>
                    <a:pt x="0" y="465030"/>
                    <a:pt x="0" y="442949"/>
                  </a:cubicBezTo>
                  <a:lnTo>
                    <a:pt x="0" y="83259"/>
                  </a:lnTo>
                  <a:cubicBezTo>
                    <a:pt x="0" y="61177"/>
                    <a:pt x="8772" y="40000"/>
                    <a:pt x="24386" y="24386"/>
                  </a:cubicBezTo>
                  <a:cubicBezTo>
                    <a:pt x="40000" y="8772"/>
                    <a:pt x="61177" y="0"/>
                    <a:pt x="83259" y="0"/>
                  </a:cubicBezTo>
                  <a:close/>
                </a:path>
              </a:pathLst>
            </a:custGeom>
            <a:solidFill>
              <a:srgbClr val="F6EFDB"/>
            </a:solidFill>
          </p:spPr>
          <p:txBody>
            <a:bodyPr/>
            <a:lstStyle/>
            <a:p>
              <a:endParaRPr lang="en-GB"/>
            </a:p>
          </p:txBody>
        </p:sp>
        <p:sp>
          <p:nvSpPr>
            <p:cNvPr id="27" name="TextBox 27"/>
            <p:cNvSpPr txBox="1"/>
            <p:nvPr/>
          </p:nvSpPr>
          <p:spPr>
            <a:xfrm>
              <a:off x="0" y="-76200"/>
              <a:ext cx="1248996" cy="602408"/>
            </a:xfrm>
            <a:prstGeom prst="rect">
              <a:avLst/>
            </a:prstGeom>
          </p:spPr>
          <p:txBody>
            <a:bodyPr lIns="50800" tIns="50800" rIns="50800" bIns="50800" rtlCol="0" anchor="ctr"/>
            <a:lstStyle/>
            <a:p>
              <a:pPr algn="ctr">
                <a:lnSpc>
                  <a:spcPts val="2799"/>
                </a:lnSpc>
              </a:pPr>
              <a:endParaRPr/>
            </a:p>
          </p:txBody>
        </p:sp>
      </p:grpSp>
      <p:sp>
        <p:nvSpPr>
          <p:cNvPr id="28" name="TextBox 28"/>
          <p:cNvSpPr txBox="1"/>
          <p:nvPr/>
        </p:nvSpPr>
        <p:spPr>
          <a:xfrm>
            <a:off x="842671" y="8071569"/>
            <a:ext cx="4698552" cy="1589357"/>
          </a:xfrm>
          <a:prstGeom prst="rect">
            <a:avLst/>
          </a:prstGeom>
        </p:spPr>
        <p:txBody>
          <a:bodyPr lIns="0" tIns="0" rIns="0" bIns="0" rtlCol="0" anchor="t">
            <a:spAutoFit/>
          </a:bodyPr>
          <a:lstStyle/>
          <a:p>
            <a:pPr marL="657780" lvl="1" indent="-328890" algn="just">
              <a:lnSpc>
                <a:spcPts val="4265"/>
              </a:lnSpc>
              <a:buFont typeface="Arial"/>
              <a:buChar char="•"/>
            </a:pPr>
            <a:r>
              <a:rPr lang="en-US" sz="3046">
                <a:solidFill>
                  <a:srgbClr val="351304"/>
                </a:solidFill>
                <a:latin typeface="Roboto Condensed"/>
              </a:rPr>
              <a:t>Êm dịu như tiếng hát.</a:t>
            </a:r>
          </a:p>
          <a:p>
            <a:pPr marL="657780" lvl="1" indent="-328890" algn="just">
              <a:lnSpc>
                <a:spcPts val="4265"/>
              </a:lnSpc>
              <a:buFont typeface="Arial"/>
              <a:buChar char="•"/>
            </a:pPr>
            <a:r>
              <a:rPr lang="en-US" sz="3046">
                <a:solidFill>
                  <a:srgbClr val="351304"/>
                </a:solidFill>
                <a:latin typeface="Roboto Condensed"/>
              </a:rPr>
              <a:t>Tưởng chừng cái tĩnh mịch của đêm bị phá vỡ.</a:t>
            </a:r>
          </a:p>
        </p:txBody>
      </p:sp>
      <p:grpSp>
        <p:nvGrpSpPr>
          <p:cNvPr id="29" name="Group 29"/>
          <p:cNvGrpSpPr/>
          <p:nvPr/>
        </p:nvGrpSpPr>
        <p:grpSpPr>
          <a:xfrm>
            <a:off x="1028700" y="6500208"/>
            <a:ext cx="4742281" cy="1077029"/>
            <a:chOff x="0" y="0"/>
            <a:chExt cx="1248996" cy="283662"/>
          </a:xfrm>
        </p:grpSpPr>
        <p:sp>
          <p:nvSpPr>
            <p:cNvPr id="30" name="Freeform 30"/>
            <p:cNvSpPr/>
            <p:nvPr/>
          </p:nvSpPr>
          <p:spPr>
            <a:xfrm>
              <a:off x="0" y="0"/>
              <a:ext cx="1248996" cy="283662"/>
            </a:xfrm>
            <a:custGeom>
              <a:avLst/>
              <a:gdLst/>
              <a:ahLst/>
              <a:cxnLst/>
              <a:rect l="l" t="t" r="r" b="b"/>
              <a:pathLst>
                <a:path w="1248996" h="283662">
                  <a:moveTo>
                    <a:pt x="83259" y="0"/>
                  </a:moveTo>
                  <a:lnTo>
                    <a:pt x="1165737" y="0"/>
                  </a:lnTo>
                  <a:cubicBezTo>
                    <a:pt x="1187818" y="0"/>
                    <a:pt x="1208996" y="8772"/>
                    <a:pt x="1224610" y="24386"/>
                  </a:cubicBezTo>
                  <a:cubicBezTo>
                    <a:pt x="1240224" y="40000"/>
                    <a:pt x="1248996" y="61177"/>
                    <a:pt x="1248996" y="83259"/>
                  </a:cubicBezTo>
                  <a:lnTo>
                    <a:pt x="1248996" y="200403"/>
                  </a:lnTo>
                  <a:cubicBezTo>
                    <a:pt x="1248996" y="222485"/>
                    <a:pt x="1240224" y="243662"/>
                    <a:pt x="1224610" y="259276"/>
                  </a:cubicBezTo>
                  <a:cubicBezTo>
                    <a:pt x="1208996" y="274890"/>
                    <a:pt x="1187818" y="283662"/>
                    <a:pt x="1165737" y="283662"/>
                  </a:cubicBezTo>
                  <a:lnTo>
                    <a:pt x="83259" y="283662"/>
                  </a:lnTo>
                  <a:cubicBezTo>
                    <a:pt x="61177" y="283662"/>
                    <a:pt x="40000" y="274890"/>
                    <a:pt x="24386" y="259276"/>
                  </a:cubicBezTo>
                  <a:cubicBezTo>
                    <a:pt x="8772" y="243662"/>
                    <a:pt x="0" y="222485"/>
                    <a:pt x="0" y="200403"/>
                  </a:cubicBezTo>
                  <a:lnTo>
                    <a:pt x="0" y="83259"/>
                  </a:lnTo>
                  <a:cubicBezTo>
                    <a:pt x="0" y="61177"/>
                    <a:pt x="8772" y="40000"/>
                    <a:pt x="24386" y="24386"/>
                  </a:cubicBezTo>
                  <a:cubicBezTo>
                    <a:pt x="40000" y="8772"/>
                    <a:pt x="61177" y="0"/>
                    <a:pt x="83259" y="0"/>
                  </a:cubicBezTo>
                  <a:close/>
                </a:path>
              </a:pathLst>
            </a:custGeom>
            <a:solidFill>
              <a:srgbClr val="F6EFDB"/>
            </a:solidFill>
          </p:spPr>
          <p:txBody>
            <a:bodyPr/>
            <a:lstStyle/>
            <a:p>
              <a:endParaRPr lang="en-GB"/>
            </a:p>
          </p:txBody>
        </p:sp>
        <p:sp>
          <p:nvSpPr>
            <p:cNvPr id="31" name="TextBox 31"/>
            <p:cNvSpPr txBox="1"/>
            <p:nvPr/>
          </p:nvSpPr>
          <p:spPr>
            <a:xfrm>
              <a:off x="0" y="-76200"/>
              <a:ext cx="1248996" cy="359862"/>
            </a:xfrm>
            <a:prstGeom prst="rect">
              <a:avLst/>
            </a:prstGeom>
          </p:spPr>
          <p:txBody>
            <a:bodyPr lIns="50800" tIns="50800" rIns="50800" bIns="50800" rtlCol="0" anchor="ctr"/>
            <a:lstStyle/>
            <a:p>
              <a:pPr algn="ctr">
                <a:lnSpc>
                  <a:spcPts val="2799"/>
                </a:lnSpc>
              </a:pPr>
              <a:endParaRPr/>
            </a:p>
          </p:txBody>
        </p:sp>
      </p:grpSp>
      <p:sp>
        <p:nvSpPr>
          <p:cNvPr id="32" name="TextBox 32"/>
          <p:cNvSpPr txBox="1"/>
          <p:nvPr/>
        </p:nvSpPr>
        <p:spPr>
          <a:xfrm>
            <a:off x="1249446" y="6632608"/>
            <a:ext cx="4291777" cy="944629"/>
          </a:xfrm>
          <a:prstGeom prst="rect">
            <a:avLst/>
          </a:prstGeom>
        </p:spPr>
        <p:txBody>
          <a:bodyPr lIns="0" tIns="0" rIns="0" bIns="0" rtlCol="0" anchor="t">
            <a:spAutoFit/>
          </a:bodyPr>
          <a:lstStyle/>
          <a:p>
            <a:pPr algn="ctr">
              <a:lnSpc>
                <a:spcPts val="3716"/>
              </a:lnSpc>
            </a:pPr>
            <a:r>
              <a:rPr lang="en-US" sz="3046">
                <a:solidFill>
                  <a:srgbClr val="351304"/>
                </a:solidFill>
                <a:latin typeface="Roboto Condensed Italics"/>
              </a:rPr>
              <a:t>Tiếng suối trong như </a:t>
            </a:r>
          </a:p>
          <a:p>
            <a:pPr algn="ctr">
              <a:lnSpc>
                <a:spcPts val="3716"/>
              </a:lnSpc>
            </a:pPr>
            <a:r>
              <a:rPr lang="en-US" sz="3046">
                <a:solidFill>
                  <a:srgbClr val="351304"/>
                </a:solidFill>
                <a:latin typeface="Roboto Condensed Italics"/>
              </a:rPr>
              <a:t>tiếng hát xa.</a:t>
            </a:r>
          </a:p>
        </p:txBody>
      </p:sp>
      <p:grpSp>
        <p:nvGrpSpPr>
          <p:cNvPr id="33" name="Group 33"/>
          <p:cNvGrpSpPr/>
          <p:nvPr/>
        </p:nvGrpSpPr>
        <p:grpSpPr>
          <a:xfrm>
            <a:off x="6171201" y="7900612"/>
            <a:ext cx="5675472" cy="2364560"/>
            <a:chOff x="0" y="0"/>
            <a:chExt cx="7567295" cy="3152746"/>
          </a:xfrm>
        </p:grpSpPr>
        <p:grpSp>
          <p:nvGrpSpPr>
            <p:cNvPr id="34" name="Group 34"/>
            <p:cNvGrpSpPr/>
            <p:nvPr/>
          </p:nvGrpSpPr>
          <p:grpSpPr>
            <a:xfrm>
              <a:off x="0" y="0"/>
              <a:ext cx="7567295" cy="2663927"/>
              <a:chOff x="0" y="0"/>
              <a:chExt cx="1494774" cy="526208"/>
            </a:xfrm>
          </p:grpSpPr>
          <p:sp>
            <p:nvSpPr>
              <p:cNvPr id="35" name="Freeform 35"/>
              <p:cNvSpPr/>
              <p:nvPr/>
            </p:nvSpPr>
            <p:spPr>
              <a:xfrm>
                <a:off x="0" y="0"/>
                <a:ext cx="1494774" cy="526208"/>
              </a:xfrm>
              <a:custGeom>
                <a:avLst/>
                <a:gdLst/>
                <a:ahLst/>
                <a:cxnLst/>
                <a:rect l="l" t="t" r="r" b="b"/>
                <a:pathLst>
                  <a:path w="1494774" h="526208">
                    <a:moveTo>
                      <a:pt x="69569" y="0"/>
                    </a:moveTo>
                    <a:lnTo>
                      <a:pt x="1425205" y="0"/>
                    </a:lnTo>
                    <a:cubicBezTo>
                      <a:pt x="1443656" y="0"/>
                      <a:pt x="1461351" y="7330"/>
                      <a:pt x="1474398" y="20376"/>
                    </a:cubicBezTo>
                    <a:cubicBezTo>
                      <a:pt x="1487445" y="33423"/>
                      <a:pt x="1494774" y="51118"/>
                      <a:pt x="1494774" y="69569"/>
                    </a:cubicBezTo>
                    <a:lnTo>
                      <a:pt x="1494774" y="456639"/>
                    </a:lnTo>
                    <a:cubicBezTo>
                      <a:pt x="1494774" y="475090"/>
                      <a:pt x="1487445" y="492785"/>
                      <a:pt x="1474398" y="505831"/>
                    </a:cubicBezTo>
                    <a:cubicBezTo>
                      <a:pt x="1461351" y="518878"/>
                      <a:pt x="1443656" y="526208"/>
                      <a:pt x="1425205" y="526208"/>
                    </a:cubicBezTo>
                    <a:lnTo>
                      <a:pt x="69569" y="526208"/>
                    </a:lnTo>
                    <a:cubicBezTo>
                      <a:pt x="51118" y="526208"/>
                      <a:pt x="33423" y="518878"/>
                      <a:pt x="20376" y="505831"/>
                    </a:cubicBezTo>
                    <a:cubicBezTo>
                      <a:pt x="7330" y="492785"/>
                      <a:pt x="0" y="475090"/>
                      <a:pt x="0" y="456639"/>
                    </a:cubicBezTo>
                    <a:lnTo>
                      <a:pt x="0" y="69569"/>
                    </a:lnTo>
                    <a:cubicBezTo>
                      <a:pt x="0" y="51118"/>
                      <a:pt x="7330" y="33423"/>
                      <a:pt x="20376" y="20376"/>
                    </a:cubicBezTo>
                    <a:cubicBezTo>
                      <a:pt x="33423" y="7330"/>
                      <a:pt x="51118" y="0"/>
                      <a:pt x="69569" y="0"/>
                    </a:cubicBezTo>
                    <a:close/>
                  </a:path>
                </a:pathLst>
              </a:custGeom>
              <a:solidFill>
                <a:srgbClr val="F6EFDB"/>
              </a:solidFill>
            </p:spPr>
            <p:txBody>
              <a:bodyPr/>
              <a:lstStyle/>
              <a:p>
                <a:endParaRPr lang="en-GB"/>
              </a:p>
            </p:txBody>
          </p:sp>
          <p:sp>
            <p:nvSpPr>
              <p:cNvPr id="36" name="TextBox 36"/>
              <p:cNvSpPr txBox="1"/>
              <p:nvPr/>
            </p:nvSpPr>
            <p:spPr>
              <a:xfrm>
                <a:off x="0" y="-76200"/>
                <a:ext cx="1494774" cy="602408"/>
              </a:xfrm>
              <a:prstGeom prst="rect">
                <a:avLst/>
              </a:prstGeom>
            </p:spPr>
            <p:txBody>
              <a:bodyPr lIns="50800" tIns="50800" rIns="50800" bIns="50800" rtlCol="0" anchor="ctr"/>
              <a:lstStyle/>
              <a:p>
                <a:pPr algn="ctr">
                  <a:lnSpc>
                    <a:spcPts val="2799"/>
                  </a:lnSpc>
                </a:pPr>
                <a:endParaRPr/>
              </a:p>
            </p:txBody>
          </p:sp>
        </p:grpSp>
        <p:sp>
          <p:nvSpPr>
            <p:cNvPr id="37" name="TextBox 37"/>
            <p:cNvSpPr txBox="1"/>
            <p:nvPr/>
          </p:nvSpPr>
          <p:spPr>
            <a:xfrm>
              <a:off x="0" y="148198"/>
              <a:ext cx="7266959" cy="3004548"/>
            </a:xfrm>
            <a:prstGeom prst="rect">
              <a:avLst/>
            </a:prstGeom>
          </p:spPr>
          <p:txBody>
            <a:bodyPr lIns="0" tIns="0" rIns="0" bIns="0" rtlCol="0" anchor="t">
              <a:spAutoFit/>
            </a:bodyPr>
            <a:lstStyle/>
            <a:p>
              <a:pPr marL="657780" lvl="1" indent="-328890" algn="just">
                <a:lnSpc>
                  <a:spcPts val="3534"/>
                </a:lnSpc>
                <a:buFont typeface="Arial"/>
                <a:buChar char="•"/>
              </a:pPr>
              <a:r>
                <a:rPr lang="en-US" sz="3046">
                  <a:solidFill>
                    <a:srgbClr val="351304"/>
                  </a:solidFill>
                  <a:latin typeface="Roboto Condensed"/>
                </a:rPr>
                <a:t>Thiên nhiên vận động ấm áp vô chừng.</a:t>
              </a:r>
            </a:p>
            <a:p>
              <a:pPr marL="657780" lvl="1" indent="-328890" algn="just">
                <a:lnSpc>
                  <a:spcPts val="3534"/>
                </a:lnSpc>
                <a:buFont typeface="Arial"/>
                <a:buChar char="•"/>
              </a:pPr>
              <a:r>
                <a:rPr lang="en-US" sz="3046">
                  <a:solidFill>
                    <a:srgbClr val="351304"/>
                  </a:solidFill>
                  <a:latin typeface="Roboto Condensed"/>
                </a:rPr>
                <a:t>Không gian yên tĩnh, bức họa sắc nét.</a:t>
              </a:r>
            </a:p>
            <a:p>
              <a:pPr algn="just">
                <a:lnSpc>
                  <a:spcPts val="3534"/>
                </a:lnSpc>
              </a:pPr>
              <a:endParaRPr lang="en-US" sz="3046">
                <a:solidFill>
                  <a:srgbClr val="351304"/>
                </a:solidFill>
                <a:latin typeface="Roboto Condensed"/>
              </a:endParaRPr>
            </a:p>
          </p:txBody>
        </p:sp>
      </p:grpSp>
      <p:grpSp>
        <p:nvGrpSpPr>
          <p:cNvPr id="38" name="Group 38"/>
          <p:cNvGrpSpPr/>
          <p:nvPr/>
        </p:nvGrpSpPr>
        <p:grpSpPr>
          <a:xfrm>
            <a:off x="6352675" y="6575933"/>
            <a:ext cx="5099186" cy="1077029"/>
            <a:chOff x="0" y="0"/>
            <a:chExt cx="1342995" cy="283662"/>
          </a:xfrm>
        </p:grpSpPr>
        <p:sp>
          <p:nvSpPr>
            <p:cNvPr id="39" name="Freeform 39"/>
            <p:cNvSpPr/>
            <p:nvPr/>
          </p:nvSpPr>
          <p:spPr>
            <a:xfrm>
              <a:off x="0" y="0"/>
              <a:ext cx="1342995" cy="283662"/>
            </a:xfrm>
            <a:custGeom>
              <a:avLst/>
              <a:gdLst/>
              <a:ahLst/>
              <a:cxnLst/>
              <a:rect l="l" t="t" r="r" b="b"/>
              <a:pathLst>
                <a:path w="1342995" h="283662">
                  <a:moveTo>
                    <a:pt x="77432" y="0"/>
                  </a:moveTo>
                  <a:lnTo>
                    <a:pt x="1265564" y="0"/>
                  </a:lnTo>
                  <a:cubicBezTo>
                    <a:pt x="1308328" y="0"/>
                    <a:pt x="1342995" y="34667"/>
                    <a:pt x="1342995" y="77432"/>
                  </a:cubicBezTo>
                  <a:lnTo>
                    <a:pt x="1342995" y="206230"/>
                  </a:lnTo>
                  <a:cubicBezTo>
                    <a:pt x="1342995" y="226766"/>
                    <a:pt x="1334838" y="246461"/>
                    <a:pt x="1320316" y="260983"/>
                  </a:cubicBezTo>
                  <a:cubicBezTo>
                    <a:pt x="1305795" y="275504"/>
                    <a:pt x="1286100" y="283662"/>
                    <a:pt x="1265564" y="283662"/>
                  </a:cubicBezTo>
                  <a:lnTo>
                    <a:pt x="77432" y="283662"/>
                  </a:lnTo>
                  <a:cubicBezTo>
                    <a:pt x="56895" y="283662"/>
                    <a:pt x="37200" y="275504"/>
                    <a:pt x="22679" y="260983"/>
                  </a:cubicBezTo>
                  <a:cubicBezTo>
                    <a:pt x="8158" y="246461"/>
                    <a:pt x="0" y="226766"/>
                    <a:pt x="0" y="206230"/>
                  </a:cubicBezTo>
                  <a:lnTo>
                    <a:pt x="0" y="77432"/>
                  </a:lnTo>
                  <a:cubicBezTo>
                    <a:pt x="0" y="56895"/>
                    <a:pt x="8158" y="37200"/>
                    <a:pt x="22679" y="22679"/>
                  </a:cubicBezTo>
                  <a:cubicBezTo>
                    <a:pt x="37200" y="8158"/>
                    <a:pt x="56895" y="0"/>
                    <a:pt x="77432" y="0"/>
                  </a:cubicBezTo>
                  <a:close/>
                </a:path>
              </a:pathLst>
            </a:custGeom>
            <a:solidFill>
              <a:srgbClr val="F6EFDB"/>
            </a:solidFill>
          </p:spPr>
          <p:txBody>
            <a:bodyPr/>
            <a:lstStyle/>
            <a:p>
              <a:endParaRPr lang="en-GB"/>
            </a:p>
          </p:txBody>
        </p:sp>
        <p:sp>
          <p:nvSpPr>
            <p:cNvPr id="40" name="TextBox 40"/>
            <p:cNvSpPr txBox="1"/>
            <p:nvPr/>
          </p:nvSpPr>
          <p:spPr>
            <a:xfrm>
              <a:off x="0" y="-76200"/>
              <a:ext cx="1342995" cy="359862"/>
            </a:xfrm>
            <a:prstGeom prst="rect">
              <a:avLst/>
            </a:prstGeom>
          </p:spPr>
          <p:txBody>
            <a:bodyPr lIns="50800" tIns="50800" rIns="50800" bIns="50800" rtlCol="0" anchor="ctr"/>
            <a:lstStyle/>
            <a:p>
              <a:pPr algn="ctr">
                <a:lnSpc>
                  <a:spcPts val="2799"/>
                </a:lnSpc>
              </a:pPr>
              <a:endParaRPr/>
            </a:p>
          </p:txBody>
        </p:sp>
      </p:grpSp>
      <p:sp>
        <p:nvSpPr>
          <p:cNvPr id="41" name="TextBox 41"/>
          <p:cNvSpPr txBox="1"/>
          <p:nvPr/>
        </p:nvSpPr>
        <p:spPr>
          <a:xfrm>
            <a:off x="6709190" y="6670233"/>
            <a:ext cx="4441130" cy="944629"/>
          </a:xfrm>
          <a:prstGeom prst="rect">
            <a:avLst/>
          </a:prstGeom>
        </p:spPr>
        <p:txBody>
          <a:bodyPr lIns="0" tIns="0" rIns="0" bIns="0" rtlCol="0" anchor="t">
            <a:spAutoFit/>
          </a:bodyPr>
          <a:lstStyle/>
          <a:p>
            <a:pPr algn="ctr">
              <a:lnSpc>
                <a:spcPts val="3716"/>
              </a:lnSpc>
            </a:pPr>
            <a:r>
              <a:rPr lang="en-US" sz="3046">
                <a:solidFill>
                  <a:srgbClr val="351304"/>
                </a:solidFill>
                <a:latin typeface="Roboto Condensed Italics"/>
              </a:rPr>
              <a:t>Trăng lồng cổ thụ </a:t>
            </a:r>
          </a:p>
          <a:p>
            <a:pPr algn="ctr">
              <a:lnSpc>
                <a:spcPts val="3716"/>
              </a:lnSpc>
            </a:pPr>
            <a:r>
              <a:rPr lang="en-US" sz="3046">
                <a:solidFill>
                  <a:srgbClr val="351304"/>
                </a:solidFill>
                <a:latin typeface="Roboto Condensed Italics"/>
              </a:rPr>
              <a:t>bóng lồng hoa</a:t>
            </a:r>
          </a:p>
        </p:txBody>
      </p:sp>
      <p:grpSp>
        <p:nvGrpSpPr>
          <p:cNvPr id="42" name="Group 42"/>
          <p:cNvGrpSpPr/>
          <p:nvPr/>
        </p:nvGrpSpPr>
        <p:grpSpPr>
          <a:xfrm>
            <a:off x="11846672" y="6624033"/>
            <a:ext cx="5099186" cy="1077029"/>
            <a:chOff x="0" y="0"/>
            <a:chExt cx="1342995" cy="283662"/>
          </a:xfrm>
        </p:grpSpPr>
        <p:sp>
          <p:nvSpPr>
            <p:cNvPr id="43" name="Freeform 43"/>
            <p:cNvSpPr/>
            <p:nvPr/>
          </p:nvSpPr>
          <p:spPr>
            <a:xfrm>
              <a:off x="0" y="0"/>
              <a:ext cx="1342995" cy="283662"/>
            </a:xfrm>
            <a:custGeom>
              <a:avLst/>
              <a:gdLst/>
              <a:ahLst/>
              <a:cxnLst/>
              <a:rect l="l" t="t" r="r" b="b"/>
              <a:pathLst>
                <a:path w="1342995" h="283662">
                  <a:moveTo>
                    <a:pt x="77432" y="0"/>
                  </a:moveTo>
                  <a:lnTo>
                    <a:pt x="1265564" y="0"/>
                  </a:lnTo>
                  <a:cubicBezTo>
                    <a:pt x="1308328" y="0"/>
                    <a:pt x="1342995" y="34667"/>
                    <a:pt x="1342995" y="77432"/>
                  </a:cubicBezTo>
                  <a:lnTo>
                    <a:pt x="1342995" y="206230"/>
                  </a:lnTo>
                  <a:cubicBezTo>
                    <a:pt x="1342995" y="226766"/>
                    <a:pt x="1334838" y="246461"/>
                    <a:pt x="1320316" y="260983"/>
                  </a:cubicBezTo>
                  <a:cubicBezTo>
                    <a:pt x="1305795" y="275504"/>
                    <a:pt x="1286100" y="283662"/>
                    <a:pt x="1265564" y="283662"/>
                  </a:cubicBezTo>
                  <a:lnTo>
                    <a:pt x="77432" y="283662"/>
                  </a:lnTo>
                  <a:cubicBezTo>
                    <a:pt x="56895" y="283662"/>
                    <a:pt x="37200" y="275504"/>
                    <a:pt x="22679" y="260983"/>
                  </a:cubicBezTo>
                  <a:cubicBezTo>
                    <a:pt x="8158" y="246461"/>
                    <a:pt x="0" y="226766"/>
                    <a:pt x="0" y="206230"/>
                  </a:cubicBezTo>
                  <a:lnTo>
                    <a:pt x="0" y="77432"/>
                  </a:lnTo>
                  <a:cubicBezTo>
                    <a:pt x="0" y="56895"/>
                    <a:pt x="8158" y="37200"/>
                    <a:pt x="22679" y="22679"/>
                  </a:cubicBezTo>
                  <a:cubicBezTo>
                    <a:pt x="37200" y="8158"/>
                    <a:pt x="56895" y="0"/>
                    <a:pt x="77432" y="0"/>
                  </a:cubicBezTo>
                  <a:close/>
                </a:path>
              </a:pathLst>
            </a:custGeom>
            <a:solidFill>
              <a:srgbClr val="F6EFDB"/>
            </a:solidFill>
          </p:spPr>
          <p:txBody>
            <a:bodyPr/>
            <a:lstStyle/>
            <a:p>
              <a:endParaRPr lang="en-GB"/>
            </a:p>
          </p:txBody>
        </p:sp>
        <p:sp>
          <p:nvSpPr>
            <p:cNvPr id="44" name="TextBox 44"/>
            <p:cNvSpPr txBox="1"/>
            <p:nvPr/>
          </p:nvSpPr>
          <p:spPr>
            <a:xfrm>
              <a:off x="0" y="-76200"/>
              <a:ext cx="1342995" cy="359862"/>
            </a:xfrm>
            <a:prstGeom prst="rect">
              <a:avLst/>
            </a:prstGeom>
          </p:spPr>
          <p:txBody>
            <a:bodyPr lIns="50800" tIns="50800" rIns="50800" bIns="50800" rtlCol="0" anchor="ctr"/>
            <a:lstStyle/>
            <a:p>
              <a:pPr algn="ctr">
                <a:lnSpc>
                  <a:spcPts val="2799"/>
                </a:lnSpc>
              </a:pPr>
              <a:endParaRPr/>
            </a:p>
          </p:txBody>
        </p:sp>
      </p:grpSp>
      <p:sp>
        <p:nvSpPr>
          <p:cNvPr id="45" name="TextBox 45"/>
          <p:cNvSpPr txBox="1"/>
          <p:nvPr/>
        </p:nvSpPr>
        <p:spPr>
          <a:xfrm>
            <a:off x="12203187" y="6718333"/>
            <a:ext cx="4441130" cy="944629"/>
          </a:xfrm>
          <a:prstGeom prst="rect">
            <a:avLst/>
          </a:prstGeom>
        </p:spPr>
        <p:txBody>
          <a:bodyPr lIns="0" tIns="0" rIns="0" bIns="0" rtlCol="0" anchor="t">
            <a:spAutoFit/>
          </a:bodyPr>
          <a:lstStyle/>
          <a:p>
            <a:pPr algn="ctr">
              <a:lnSpc>
                <a:spcPts val="3716"/>
              </a:lnSpc>
            </a:pPr>
            <a:r>
              <a:rPr lang="en-US" sz="3046">
                <a:solidFill>
                  <a:srgbClr val="351304"/>
                </a:solidFill>
                <a:latin typeface="Roboto Condensed Italics"/>
              </a:rPr>
              <a:t>Cảnh khuya như vẽ ...</a:t>
            </a:r>
          </a:p>
          <a:p>
            <a:pPr algn="ctr">
              <a:lnSpc>
                <a:spcPts val="3716"/>
              </a:lnSpc>
            </a:pPr>
            <a:r>
              <a:rPr lang="en-US" sz="3046">
                <a:solidFill>
                  <a:srgbClr val="351304"/>
                </a:solidFill>
                <a:latin typeface="Roboto Condensed Italics"/>
              </a:rPr>
              <a:t> lo nỗi nước nhà</a:t>
            </a:r>
          </a:p>
        </p:txBody>
      </p:sp>
      <p:grpSp>
        <p:nvGrpSpPr>
          <p:cNvPr id="46" name="Group 46"/>
          <p:cNvGrpSpPr/>
          <p:nvPr/>
        </p:nvGrpSpPr>
        <p:grpSpPr>
          <a:xfrm>
            <a:off x="12042384" y="7900612"/>
            <a:ext cx="5675472" cy="1997945"/>
            <a:chOff x="0" y="0"/>
            <a:chExt cx="1494774" cy="526208"/>
          </a:xfrm>
        </p:grpSpPr>
        <p:sp>
          <p:nvSpPr>
            <p:cNvPr id="47" name="Freeform 47"/>
            <p:cNvSpPr/>
            <p:nvPr/>
          </p:nvSpPr>
          <p:spPr>
            <a:xfrm>
              <a:off x="0" y="0"/>
              <a:ext cx="1494774" cy="526208"/>
            </a:xfrm>
            <a:custGeom>
              <a:avLst/>
              <a:gdLst/>
              <a:ahLst/>
              <a:cxnLst/>
              <a:rect l="l" t="t" r="r" b="b"/>
              <a:pathLst>
                <a:path w="1494774" h="526208">
                  <a:moveTo>
                    <a:pt x="69569" y="0"/>
                  </a:moveTo>
                  <a:lnTo>
                    <a:pt x="1425205" y="0"/>
                  </a:lnTo>
                  <a:cubicBezTo>
                    <a:pt x="1443656" y="0"/>
                    <a:pt x="1461351" y="7330"/>
                    <a:pt x="1474398" y="20376"/>
                  </a:cubicBezTo>
                  <a:cubicBezTo>
                    <a:pt x="1487445" y="33423"/>
                    <a:pt x="1494774" y="51118"/>
                    <a:pt x="1494774" y="69569"/>
                  </a:cubicBezTo>
                  <a:lnTo>
                    <a:pt x="1494774" y="456639"/>
                  </a:lnTo>
                  <a:cubicBezTo>
                    <a:pt x="1494774" y="475090"/>
                    <a:pt x="1487445" y="492785"/>
                    <a:pt x="1474398" y="505831"/>
                  </a:cubicBezTo>
                  <a:cubicBezTo>
                    <a:pt x="1461351" y="518878"/>
                    <a:pt x="1443656" y="526208"/>
                    <a:pt x="1425205" y="526208"/>
                  </a:cubicBezTo>
                  <a:lnTo>
                    <a:pt x="69569" y="526208"/>
                  </a:lnTo>
                  <a:cubicBezTo>
                    <a:pt x="51118" y="526208"/>
                    <a:pt x="33423" y="518878"/>
                    <a:pt x="20376" y="505831"/>
                  </a:cubicBezTo>
                  <a:cubicBezTo>
                    <a:pt x="7330" y="492785"/>
                    <a:pt x="0" y="475090"/>
                    <a:pt x="0" y="456639"/>
                  </a:cubicBezTo>
                  <a:lnTo>
                    <a:pt x="0" y="69569"/>
                  </a:lnTo>
                  <a:cubicBezTo>
                    <a:pt x="0" y="51118"/>
                    <a:pt x="7330" y="33423"/>
                    <a:pt x="20376" y="20376"/>
                  </a:cubicBezTo>
                  <a:cubicBezTo>
                    <a:pt x="33423" y="7330"/>
                    <a:pt x="51118" y="0"/>
                    <a:pt x="69569" y="0"/>
                  </a:cubicBezTo>
                  <a:close/>
                </a:path>
              </a:pathLst>
            </a:custGeom>
            <a:solidFill>
              <a:srgbClr val="F6EFDB"/>
            </a:solidFill>
          </p:spPr>
          <p:txBody>
            <a:bodyPr/>
            <a:lstStyle/>
            <a:p>
              <a:endParaRPr lang="en-GB"/>
            </a:p>
          </p:txBody>
        </p:sp>
        <p:sp>
          <p:nvSpPr>
            <p:cNvPr id="48" name="TextBox 48"/>
            <p:cNvSpPr txBox="1"/>
            <p:nvPr/>
          </p:nvSpPr>
          <p:spPr>
            <a:xfrm>
              <a:off x="0" y="-76200"/>
              <a:ext cx="1494774" cy="602408"/>
            </a:xfrm>
            <a:prstGeom prst="rect">
              <a:avLst/>
            </a:prstGeom>
          </p:spPr>
          <p:txBody>
            <a:bodyPr lIns="50800" tIns="50800" rIns="50800" bIns="50800" rtlCol="0" anchor="ctr"/>
            <a:lstStyle/>
            <a:p>
              <a:pPr algn="ctr">
                <a:lnSpc>
                  <a:spcPts val="2799"/>
                </a:lnSpc>
              </a:pPr>
              <a:endParaRPr/>
            </a:p>
          </p:txBody>
        </p:sp>
      </p:grpSp>
      <p:sp>
        <p:nvSpPr>
          <p:cNvPr id="49" name="TextBox 49"/>
          <p:cNvSpPr txBox="1"/>
          <p:nvPr/>
        </p:nvSpPr>
        <p:spPr>
          <a:xfrm>
            <a:off x="12042384" y="8179979"/>
            <a:ext cx="5426292" cy="1805824"/>
          </a:xfrm>
          <a:prstGeom prst="rect">
            <a:avLst/>
          </a:prstGeom>
        </p:spPr>
        <p:txBody>
          <a:bodyPr lIns="0" tIns="0" rIns="0" bIns="0" rtlCol="0" anchor="t">
            <a:spAutoFit/>
          </a:bodyPr>
          <a:lstStyle/>
          <a:p>
            <a:pPr marL="657780" lvl="1" indent="-328890" algn="just">
              <a:lnSpc>
                <a:spcPts val="3534"/>
              </a:lnSpc>
              <a:buFont typeface="Arial"/>
              <a:buChar char="•"/>
            </a:pPr>
            <a:r>
              <a:rPr lang="en-US" sz="3046">
                <a:solidFill>
                  <a:srgbClr val="351304"/>
                </a:solidFill>
                <a:latin typeface="Roboto Condensed"/>
              </a:rPr>
              <a:t>Con người trong thế chủ động.</a:t>
            </a:r>
          </a:p>
          <a:p>
            <a:pPr marL="657780" lvl="1" indent="-328890" algn="just">
              <a:lnSpc>
                <a:spcPts val="3534"/>
              </a:lnSpc>
              <a:buFont typeface="Arial"/>
              <a:buChar char="•"/>
            </a:pPr>
            <a:r>
              <a:rPr lang="en-US" sz="3046">
                <a:solidFill>
                  <a:srgbClr val="351304"/>
                </a:solidFill>
                <a:latin typeface="Roboto Condensed"/>
              </a:rPr>
              <a:t>Thể hiện tâm hồn cao cả, rạng ngời.</a:t>
            </a:r>
          </a:p>
          <a:p>
            <a:pPr algn="just">
              <a:lnSpc>
                <a:spcPts val="3534"/>
              </a:lnSpc>
            </a:pPr>
            <a:endParaRPr lang="en-US" sz="3046">
              <a:solidFill>
                <a:srgbClr val="35130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inVertical)">
                                      <p:cBhvr>
                                        <p:cTn id="48" dur="500"/>
                                        <p:tgtEl>
                                          <p:spTgt spid="4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41" grpId="0"/>
      <p:bldP spid="45"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sp>
        <p:nvSpPr>
          <p:cNvPr id="4" name="Freeform 4"/>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grpSp>
        <p:nvGrpSpPr>
          <p:cNvPr id="5" name="Group 5"/>
          <p:cNvGrpSpPr/>
          <p:nvPr/>
        </p:nvGrpSpPr>
        <p:grpSpPr>
          <a:xfrm>
            <a:off x="2588738" y="1699361"/>
            <a:ext cx="13110524" cy="6453907"/>
            <a:chOff x="0" y="0"/>
            <a:chExt cx="5234645" cy="2576854"/>
          </a:xfrm>
        </p:grpSpPr>
        <p:sp>
          <p:nvSpPr>
            <p:cNvPr id="6" name="Freeform 6"/>
            <p:cNvSpPr/>
            <p:nvPr/>
          </p:nvSpPr>
          <p:spPr>
            <a:xfrm>
              <a:off x="0" y="0"/>
              <a:ext cx="5234644" cy="2576854"/>
            </a:xfrm>
            <a:custGeom>
              <a:avLst/>
              <a:gdLst/>
              <a:ahLst/>
              <a:cxnLst/>
              <a:rect l="l" t="t" r="r" b="b"/>
              <a:pathLst>
                <a:path w="5234644" h="2576854">
                  <a:moveTo>
                    <a:pt x="8267" y="0"/>
                  </a:moveTo>
                  <a:lnTo>
                    <a:pt x="5226377" y="0"/>
                  </a:lnTo>
                  <a:cubicBezTo>
                    <a:pt x="5230943" y="0"/>
                    <a:pt x="5234644" y="3701"/>
                    <a:pt x="5234644" y="8267"/>
                  </a:cubicBezTo>
                  <a:lnTo>
                    <a:pt x="5234644" y="2568587"/>
                  </a:lnTo>
                  <a:cubicBezTo>
                    <a:pt x="5234644" y="2573153"/>
                    <a:pt x="5230943" y="2576854"/>
                    <a:pt x="5226377" y="2576854"/>
                  </a:cubicBezTo>
                  <a:lnTo>
                    <a:pt x="8267" y="2576854"/>
                  </a:lnTo>
                  <a:cubicBezTo>
                    <a:pt x="3701" y="2576854"/>
                    <a:pt x="0" y="2573153"/>
                    <a:pt x="0" y="2568587"/>
                  </a:cubicBezTo>
                  <a:lnTo>
                    <a:pt x="0" y="8267"/>
                  </a:lnTo>
                  <a:cubicBezTo>
                    <a:pt x="0" y="3701"/>
                    <a:pt x="3701" y="0"/>
                    <a:pt x="8267" y="0"/>
                  </a:cubicBezTo>
                  <a:close/>
                </a:path>
              </a:pathLst>
            </a:custGeom>
            <a:solidFill>
              <a:srgbClr val="F5EDD9"/>
            </a:solidFill>
          </p:spPr>
          <p:txBody>
            <a:bodyPr/>
            <a:lstStyle/>
            <a:p>
              <a:endParaRPr lang="en-GB"/>
            </a:p>
          </p:txBody>
        </p:sp>
        <p:sp>
          <p:nvSpPr>
            <p:cNvPr id="7" name="TextBox 7"/>
            <p:cNvSpPr txBox="1"/>
            <p:nvPr/>
          </p:nvSpPr>
          <p:spPr>
            <a:xfrm>
              <a:off x="0" y="-76200"/>
              <a:ext cx="5234645" cy="2653054"/>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496532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9" name="Freeform 9"/>
          <p:cNvSpPr/>
          <p:nvPr/>
        </p:nvSpPr>
        <p:spPr>
          <a:xfrm>
            <a:off x="773723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10" name="Freeform 10"/>
          <p:cNvSpPr/>
          <p:nvPr/>
        </p:nvSpPr>
        <p:spPr>
          <a:xfrm flipH="1">
            <a:off x="10229961" y="1028700"/>
            <a:ext cx="3092719" cy="1735789"/>
          </a:xfrm>
          <a:custGeom>
            <a:avLst/>
            <a:gdLst/>
            <a:ahLst/>
            <a:cxnLst/>
            <a:rect l="l" t="t" r="r" b="b"/>
            <a:pathLst>
              <a:path w="3092719" h="1735789">
                <a:moveTo>
                  <a:pt x="3092719" y="0"/>
                </a:moveTo>
                <a:lnTo>
                  <a:pt x="0" y="0"/>
                </a:lnTo>
                <a:lnTo>
                  <a:pt x="0" y="1735789"/>
                </a:lnTo>
                <a:lnTo>
                  <a:pt x="3092719" y="1735789"/>
                </a:lnTo>
                <a:lnTo>
                  <a:pt x="3092719" y="0"/>
                </a:lnTo>
                <a:close/>
              </a:path>
            </a:pathLst>
          </a:custGeom>
          <a:blipFill>
            <a:blip r:embed="rId4"/>
            <a:stretch>
              <a:fillRect/>
            </a:stretch>
          </a:blipFill>
        </p:spPr>
        <p:txBody>
          <a:bodyPr/>
          <a:lstStyle/>
          <a:p>
            <a:endParaRPr lang="en-GB"/>
          </a:p>
        </p:txBody>
      </p:sp>
      <p:sp>
        <p:nvSpPr>
          <p:cNvPr id="11" name="Freeform 11"/>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12" name="Freeform 12"/>
          <p:cNvSpPr/>
          <p:nvPr/>
        </p:nvSpPr>
        <p:spPr>
          <a:xfrm flipH="1">
            <a:off x="0" y="6346023"/>
            <a:ext cx="4059827" cy="4952060"/>
          </a:xfrm>
          <a:custGeom>
            <a:avLst/>
            <a:gdLst/>
            <a:ahLst/>
            <a:cxnLst/>
            <a:rect l="l" t="t" r="r" b="b"/>
            <a:pathLst>
              <a:path w="4059827" h="4952060">
                <a:moveTo>
                  <a:pt x="4059827" y="0"/>
                </a:moveTo>
                <a:lnTo>
                  <a:pt x="0" y="0"/>
                </a:lnTo>
                <a:lnTo>
                  <a:pt x="0" y="4952060"/>
                </a:lnTo>
                <a:lnTo>
                  <a:pt x="4059827" y="4952060"/>
                </a:lnTo>
                <a:lnTo>
                  <a:pt x="4059827" y="0"/>
                </a:lnTo>
                <a:close/>
              </a:path>
            </a:pathLst>
          </a:custGeom>
          <a:blipFill>
            <a:blip r:embed="rId5"/>
            <a:stretch>
              <a:fillRect/>
            </a:stretch>
          </a:blipFill>
        </p:spPr>
        <p:txBody>
          <a:bodyPr/>
          <a:lstStyle/>
          <a:p>
            <a:endParaRPr lang="en-GB"/>
          </a:p>
        </p:txBody>
      </p:sp>
      <p:pic>
        <p:nvPicPr>
          <p:cNvPr id="13" name="Picture 13"/>
          <p:cNvPicPr>
            <a:picLocks noChangeAspect="1"/>
          </p:cNvPicPr>
          <p:nvPr/>
        </p:nvPicPr>
        <p:blipFill>
          <a:blip r:embed="rId6"/>
          <a:srcRect/>
          <a:stretch>
            <a:fillRect/>
          </a:stretch>
        </p:blipFill>
        <p:spPr>
          <a:xfrm>
            <a:off x="14991057" y="-3086100"/>
            <a:ext cx="8031595" cy="8229600"/>
          </a:xfrm>
          <a:prstGeom prst="rect">
            <a:avLst/>
          </a:prstGeom>
        </p:spPr>
      </p:pic>
      <p:pic>
        <p:nvPicPr>
          <p:cNvPr id="14" name="Picture 14"/>
          <p:cNvPicPr>
            <a:picLocks noChangeAspect="1"/>
          </p:cNvPicPr>
          <p:nvPr/>
        </p:nvPicPr>
        <p:blipFill>
          <a:blip r:embed="rId6"/>
          <a:srcRect/>
          <a:stretch>
            <a:fillRect/>
          </a:stretch>
        </p:blipFill>
        <p:spPr>
          <a:xfrm>
            <a:off x="14991057" y="666949"/>
            <a:ext cx="2400120" cy="2459291"/>
          </a:xfrm>
          <a:prstGeom prst="rect">
            <a:avLst/>
          </a:prstGeom>
        </p:spPr>
      </p:pic>
      <p:sp>
        <p:nvSpPr>
          <p:cNvPr id="15" name="TextBox 15"/>
          <p:cNvSpPr txBox="1"/>
          <p:nvPr/>
        </p:nvSpPr>
        <p:spPr>
          <a:xfrm>
            <a:off x="5826909" y="1587065"/>
            <a:ext cx="5677891" cy="895306"/>
          </a:xfrm>
          <a:prstGeom prst="rect">
            <a:avLst/>
          </a:prstGeom>
        </p:spPr>
        <p:txBody>
          <a:bodyPr lIns="0" tIns="0" rIns="0" bIns="0" rtlCol="0" anchor="t">
            <a:spAutoFit/>
          </a:bodyPr>
          <a:lstStyle/>
          <a:p>
            <a:pPr algn="ctr">
              <a:lnSpc>
                <a:spcPts val="6839"/>
              </a:lnSpc>
            </a:pPr>
            <a:r>
              <a:rPr lang="en-US" sz="5700">
                <a:solidFill>
                  <a:srgbClr val="351304"/>
                </a:solidFill>
                <a:latin typeface="#9Slide05 VL Fadilla"/>
              </a:rPr>
              <a:t>Nhóm 5,6</a:t>
            </a:r>
          </a:p>
        </p:txBody>
      </p:sp>
      <p:sp>
        <p:nvSpPr>
          <p:cNvPr id="16" name="TextBox 16"/>
          <p:cNvSpPr txBox="1"/>
          <p:nvPr/>
        </p:nvSpPr>
        <p:spPr>
          <a:xfrm>
            <a:off x="4477829" y="3034787"/>
            <a:ext cx="9332341" cy="1891527"/>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Bold"/>
              </a:rPr>
              <a:t>Trình bày dưới dạng sketchnote:</a:t>
            </a:r>
          </a:p>
          <a:p>
            <a:pPr marL="798831" lvl="1" indent="-399416" algn="just">
              <a:lnSpc>
                <a:spcPts val="5069"/>
              </a:lnSpc>
              <a:buFont typeface="Arial"/>
              <a:buChar char="•"/>
            </a:pPr>
            <a:r>
              <a:rPr lang="en-US" sz="3700">
                <a:solidFill>
                  <a:srgbClr val="351304"/>
                </a:solidFill>
                <a:latin typeface="Roboto Condensed"/>
              </a:rPr>
              <a:t>Phần kết, tác giả đã nhấn mạnh điều gì?</a:t>
            </a:r>
          </a:p>
          <a:p>
            <a:pPr marL="798831" lvl="1" indent="-399416" algn="just">
              <a:lnSpc>
                <a:spcPts val="5069"/>
              </a:lnSpc>
              <a:buFont typeface="Arial"/>
              <a:buChar char="•"/>
            </a:pPr>
            <a:r>
              <a:rPr lang="en-US" sz="3700">
                <a:solidFill>
                  <a:srgbClr val="351304"/>
                </a:solidFill>
                <a:latin typeface="Roboto Condensed"/>
              </a:rPr>
              <a:t>Cách kết thúc vấn đề có gì đặc sắc?</a:t>
            </a:r>
          </a:p>
        </p:txBody>
      </p:sp>
      <p:sp>
        <p:nvSpPr>
          <p:cNvPr id="17" name="TextBox 17"/>
          <p:cNvSpPr txBox="1"/>
          <p:nvPr/>
        </p:nvSpPr>
        <p:spPr>
          <a:xfrm>
            <a:off x="4037262" y="5164439"/>
            <a:ext cx="10492655" cy="1853869"/>
          </a:xfrm>
          <a:prstGeom prst="rect">
            <a:avLst/>
          </a:prstGeom>
        </p:spPr>
        <p:txBody>
          <a:bodyPr lIns="0" tIns="0" rIns="0" bIns="0" rtlCol="0" anchor="t">
            <a:spAutoFit/>
          </a:bodyPr>
          <a:lstStyle/>
          <a:p>
            <a:pPr algn="just">
              <a:lnSpc>
                <a:spcPts val="4900"/>
              </a:lnSpc>
              <a:spcBef>
                <a:spcPct val="0"/>
              </a:spcBef>
            </a:pPr>
            <a:r>
              <a:rPr lang="en-US" sz="3500">
                <a:solidFill>
                  <a:srgbClr val="351304"/>
                </a:solidFill>
                <a:latin typeface="Roboto Condensed Italics"/>
              </a:rPr>
              <a:t> (Sketchnote là cách ghi chép và tổng hợp thông tin một cách sáng tạo bằng chữ viết kết hợp với hình vẽ tay đơn giản, được thể hiện theo phong cách riêng của người tạo ra nó)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1497526">
            <a:off x="-2502691" y="9488385"/>
            <a:ext cx="5005383" cy="3722185"/>
          </a:xfrm>
          <a:custGeom>
            <a:avLst/>
            <a:gdLst/>
            <a:ahLst/>
            <a:cxnLst/>
            <a:rect l="l" t="t" r="r" b="b"/>
            <a:pathLst>
              <a:path w="5005383" h="3722185">
                <a:moveTo>
                  <a:pt x="0" y="0"/>
                </a:moveTo>
                <a:lnTo>
                  <a:pt x="5005382" y="0"/>
                </a:lnTo>
                <a:lnTo>
                  <a:pt x="5005382" y="3722185"/>
                </a:lnTo>
                <a:lnTo>
                  <a:pt x="0" y="372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196531">
            <a:off x="-611176" y="8669616"/>
            <a:ext cx="1222351" cy="3755446"/>
          </a:xfrm>
          <a:custGeom>
            <a:avLst/>
            <a:gdLst/>
            <a:ahLst/>
            <a:cxnLst/>
            <a:rect l="l" t="t" r="r" b="b"/>
            <a:pathLst>
              <a:path w="1222351" h="3755446">
                <a:moveTo>
                  <a:pt x="0" y="0"/>
                </a:moveTo>
                <a:lnTo>
                  <a:pt x="1222352" y="0"/>
                </a:lnTo>
                <a:lnTo>
                  <a:pt x="1222352" y="3755446"/>
                </a:lnTo>
                <a:lnTo>
                  <a:pt x="0" y="3755446"/>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9" name="Freeform 9"/>
          <p:cNvSpPr/>
          <p:nvPr/>
        </p:nvSpPr>
        <p:spPr>
          <a:xfrm>
            <a:off x="12976327" y="8573755"/>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 name="Group 10"/>
          <p:cNvGrpSpPr/>
          <p:nvPr/>
        </p:nvGrpSpPr>
        <p:grpSpPr>
          <a:xfrm>
            <a:off x="2061095" y="2773346"/>
            <a:ext cx="14305185" cy="2036232"/>
            <a:chOff x="0" y="0"/>
            <a:chExt cx="3767621" cy="536292"/>
          </a:xfrm>
        </p:grpSpPr>
        <p:sp>
          <p:nvSpPr>
            <p:cNvPr id="11" name="Freeform 11"/>
            <p:cNvSpPr/>
            <p:nvPr/>
          </p:nvSpPr>
          <p:spPr>
            <a:xfrm>
              <a:off x="0" y="0"/>
              <a:ext cx="3767621" cy="536292"/>
            </a:xfrm>
            <a:custGeom>
              <a:avLst/>
              <a:gdLst/>
              <a:ahLst/>
              <a:cxnLst/>
              <a:rect l="l" t="t" r="r" b="b"/>
              <a:pathLst>
                <a:path w="3767621" h="536292">
                  <a:moveTo>
                    <a:pt x="27601" y="0"/>
                  </a:moveTo>
                  <a:lnTo>
                    <a:pt x="3740020" y="0"/>
                  </a:lnTo>
                  <a:cubicBezTo>
                    <a:pt x="3755263" y="0"/>
                    <a:pt x="3767621" y="12357"/>
                    <a:pt x="3767621" y="27601"/>
                  </a:cubicBezTo>
                  <a:lnTo>
                    <a:pt x="3767621" y="508691"/>
                  </a:lnTo>
                  <a:cubicBezTo>
                    <a:pt x="3767621" y="516011"/>
                    <a:pt x="3764713" y="523031"/>
                    <a:pt x="3759537" y="528207"/>
                  </a:cubicBezTo>
                  <a:cubicBezTo>
                    <a:pt x="3754360" y="533384"/>
                    <a:pt x="3747340" y="536292"/>
                    <a:pt x="3740020" y="536292"/>
                  </a:cubicBezTo>
                  <a:lnTo>
                    <a:pt x="27601" y="536292"/>
                  </a:lnTo>
                  <a:cubicBezTo>
                    <a:pt x="12357" y="536292"/>
                    <a:pt x="0" y="523934"/>
                    <a:pt x="0" y="508691"/>
                  </a:cubicBezTo>
                  <a:lnTo>
                    <a:pt x="0" y="27601"/>
                  </a:lnTo>
                  <a:cubicBezTo>
                    <a:pt x="0" y="12357"/>
                    <a:pt x="12357" y="0"/>
                    <a:pt x="27601" y="0"/>
                  </a:cubicBezTo>
                  <a:close/>
                </a:path>
              </a:pathLst>
            </a:custGeom>
            <a:solidFill>
              <a:srgbClr val="F6EFDB"/>
            </a:solidFill>
          </p:spPr>
          <p:txBody>
            <a:bodyPr/>
            <a:lstStyle/>
            <a:p>
              <a:endParaRPr lang="en-GB"/>
            </a:p>
          </p:txBody>
        </p:sp>
        <p:sp>
          <p:nvSpPr>
            <p:cNvPr id="12" name="TextBox 12"/>
            <p:cNvSpPr txBox="1"/>
            <p:nvPr/>
          </p:nvSpPr>
          <p:spPr>
            <a:xfrm>
              <a:off x="0" y="-76200"/>
              <a:ext cx="3767621" cy="612492"/>
            </a:xfrm>
            <a:prstGeom prst="rect">
              <a:avLst/>
            </a:prstGeom>
          </p:spPr>
          <p:txBody>
            <a:bodyPr lIns="50800" tIns="50800" rIns="50800" bIns="50800" rtlCol="0" anchor="ctr"/>
            <a:lstStyle/>
            <a:p>
              <a:pPr algn="ctr">
                <a:lnSpc>
                  <a:spcPts val="2799"/>
                </a:lnSpc>
              </a:pPr>
              <a:endParaRPr/>
            </a:p>
          </p:txBody>
        </p:sp>
      </p:grpSp>
      <p:grpSp>
        <p:nvGrpSpPr>
          <p:cNvPr id="13" name="Group 13"/>
          <p:cNvGrpSpPr/>
          <p:nvPr/>
        </p:nvGrpSpPr>
        <p:grpSpPr>
          <a:xfrm>
            <a:off x="3722827" y="704843"/>
            <a:ext cx="10842345" cy="1163419"/>
            <a:chOff x="0" y="0"/>
            <a:chExt cx="14456460" cy="1551225"/>
          </a:xfrm>
        </p:grpSpPr>
        <p:grpSp>
          <p:nvGrpSpPr>
            <p:cNvPr id="14" name="Group 14"/>
            <p:cNvGrpSpPr/>
            <p:nvPr/>
          </p:nvGrpSpPr>
          <p:grpSpPr>
            <a:xfrm>
              <a:off x="0" y="0"/>
              <a:ext cx="14456460" cy="1551225"/>
              <a:chOff x="0" y="0"/>
              <a:chExt cx="2855597" cy="306415"/>
            </a:xfrm>
          </p:grpSpPr>
          <p:sp>
            <p:nvSpPr>
              <p:cNvPr id="15" name="Freeform 15"/>
              <p:cNvSpPr/>
              <p:nvPr/>
            </p:nvSpPr>
            <p:spPr>
              <a:xfrm>
                <a:off x="0" y="0"/>
                <a:ext cx="2855597" cy="306415"/>
              </a:xfrm>
              <a:custGeom>
                <a:avLst/>
                <a:gdLst/>
                <a:ahLst/>
                <a:cxnLst/>
                <a:rect l="l" t="t" r="r" b="b"/>
                <a:pathLst>
                  <a:path w="2855597" h="306415">
                    <a:moveTo>
                      <a:pt x="36416" y="0"/>
                    </a:moveTo>
                    <a:lnTo>
                      <a:pt x="2819181" y="0"/>
                    </a:lnTo>
                    <a:cubicBezTo>
                      <a:pt x="2828839" y="0"/>
                      <a:pt x="2838102" y="3837"/>
                      <a:pt x="2844931" y="10666"/>
                    </a:cubicBezTo>
                    <a:cubicBezTo>
                      <a:pt x="2851760" y="17495"/>
                      <a:pt x="2855597" y="26758"/>
                      <a:pt x="2855597" y="36416"/>
                    </a:cubicBezTo>
                    <a:lnTo>
                      <a:pt x="2855597" y="269998"/>
                    </a:lnTo>
                    <a:cubicBezTo>
                      <a:pt x="2855597" y="279657"/>
                      <a:pt x="2851760" y="288919"/>
                      <a:pt x="2844931" y="295749"/>
                    </a:cubicBezTo>
                    <a:cubicBezTo>
                      <a:pt x="2838102" y="302578"/>
                      <a:pt x="2828839" y="306415"/>
                      <a:pt x="2819181" y="306415"/>
                    </a:cubicBezTo>
                    <a:lnTo>
                      <a:pt x="36416" y="306415"/>
                    </a:lnTo>
                    <a:cubicBezTo>
                      <a:pt x="26758" y="306415"/>
                      <a:pt x="17495" y="302578"/>
                      <a:pt x="10666" y="295749"/>
                    </a:cubicBezTo>
                    <a:cubicBezTo>
                      <a:pt x="3837" y="288919"/>
                      <a:pt x="0" y="279657"/>
                      <a:pt x="0" y="269998"/>
                    </a:cubicBezTo>
                    <a:lnTo>
                      <a:pt x="0" y="36416"/>
                    </a:lnTo>
                    <a:cubicBezTo>
                      <a:pt x="0" y="26758"/>
                      <a:pt x="3837" y="17495"/>
                      <a:pt x="10666" y="10666"/>
                    </a:cubicBezTo>
                    <a:cubicBezTo>
                      <a:pt x="17495" y="3837"/>
                      <a:pt x="26758" y="0"/>
                      <a:pt x="36416" y="0"/>
                    </a:cubicBezTo>
                    <a:close/>
                  </a:path>
                </a:pathLst>
              </a:custGeom>
              <a:solidFill>
                <a:srgbClr val="E1D1A7"/>
              </a:solidFill>
              <a:ln w="57150" cap="rnd">
                <a:solidFill>
                  <a:srgbClr val="E6C7BD"/>
                </a:solidFill>
                <a:prstDash val="solid"/>
                <a:round/>
              </a:ln>
            </p:spPr>
            <p:txBody>
              <a:bodyPr/>
              <a:lstStyle/>
              <a:p>
                <a:endParaRPr lang="en-GB"/>
              </a:p>
            </p:txBody>
          </p:sp>
          <p:sp>
            <p:nvSpPr>
              <p:cNvPr id="16" name="TextBox 16"/>
              <p:cNvSpPr txBox="1"/>
              <p:nvPr/>
            </p:nvSpPr>
            <p:spPr>
              <a:xfrm>
                <a:off x="0" y="-76200"/>
                <a:ext cx="2855597" cy="382615"/>
              </a:xfrm>
              <a:prstGeom prst="rect">
                <a:avLst/>
              </a:prstGeom>
            </p:spPr>
            <p:txBody>
              <a:bodyPr lIns="50800" tIns="50800" rIns="50800" bIns="50800" rtlCol="0" anchor="ctr"/>
              <a:lstStyle/>
              <a:p>
                <a:pPr algn="ctr">
                  <a:lnSpc>
                    <a:spcPts val="2799"/>
                  </a:lnSpc>
                </a:pPr>
                <a:endParaRPr/>
              </a:p>
            </p:txBody>
          </p:sp>
        </p:grpSp>
        <p:sp>
          <p:nvSpPr>
            <p:cNvPr id="17" name="TextBox 17"/>
            <p:cNvSpPr txBox="1"/>
            <p:nvPr/>
          </p:nvSpPr>
          <p:spPr>
            <a:xfrm>
              <a:off x="881734" y="248689"/>
              <a:ext cx="12857261" cy="949071"/>
            </a:xfrm>
            <a:prstGeom prst="rect">
              <a:avLst/>
            </a:prstGeom>
          </p:spPr>
          <p:txBody>
            <a:bodyPr lIns="0" tIns="0" rIns="0" bIns="0" rtlCol="0" anchor="t">
              <a:spAutoFit/>
            </a:bodyPr>
            <a:lstStyle/>
            <a:p>
              <a:pPr algn="just">
                <a:lnSpc>
                  <a:spcPts val="5754"/>
                </a:lnSpc>
              </a:pPr>
              <a:r>
                <a:rPr lang="en-US" sz="4200">
                  <a:solidFill>
                    <a:srgbClr val="351304"/>
                  </a:solidFill>
                  <a:latin typeface="#9Slide07 SVNRevolution"/>
                </a:rPr>
                <a:t>NHẬN XÉT VỀ CÁCH LẬP LUẬN</a:t>
              </a:r>
            </a:p>
          </p:txBody>
        </p:sp>
      </p:grpSp>
      <p:sp>
        <p:nvSpPr>
          <p:cNvPr id="18" name="Freeform 18"/>
          <p:cNvSpPr/>
          <p:nvPr/>
        </p:nvSpPr>
        <p:spPr>
          <a:xfrm>
            <a:off x="446210" y="3041519"/>
            <a:ext cx="1537512" cy="1237698"/>
          </a:xfrm>
          <a:custGeom>
            <a:avLst/>
            <a:gdLst/>
            <a:ahLst/>
            <a:cxnLst/>
            <a:rect l="l" t="t" r="r" b="b"/>
            <a:pathLst>
              <a:path w="1537512" h="1237698">
                <a:moveTo>
                  <a:pt x="0" y="0"/>
                </a:moveTo>
                <a:lnTo>
                  <a:pt x="1537512" y="0"/>
                </a:lnTo>
                <a:lnTo>
                  <a:pt x="1537512" y="1237697"/>
                </a:lnTo>
                <a:lnTo>
                  <a:pt x="0" y="12376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TextBox 19"/>
          <p:cNvSpPr txBox="1"/>
          <p:nvPr/>
        </p:nvSpPr>
        <p:spPr>
          <a:xfrm>
            <a:off x="5317322" y="2031540"/>
            <a:ext cx="8642494" cy="580898"/>
          </a:xfrm>
          <a:prstGeom prst="rect">
            <a:avLst/>
          </a:prstGeom>
        </p:spPr>
        <p:txBody>
          <a:bodyPr lIns="0" tIns="0" rIns="0" bIns="0" rtlCol="0" anchor="t">
            <a:spAutoFit/>
          </a:bodyPr>
          <a:lstStyle/>
          <a:p>
            <a:pPr algn="just">
              <a:lnSpc>
                <a:spcPts val="4636"/>
              </a:lnSpc>
            </a:pPr>
            <a:r>
              <a:rPr lang="en-US" sz="3800">
                <a:solidFill>
                  <a:srgbClr val="FFFFFF"/>
                </a:solidFill>
                <a:latin typeface="Roboto Condensed Italics"/>
              </a:rPr>
              <a:t> (cách đưa luận điểm, lí lẽ và bằng chứng)</a:t>
            </a:r>
          </a:p>
        </p:txBody>
      </p:sp>
      <p:sp>
        <p:nvSpPr>
          <p:cNvPr id="20" name="TextBox 20"/>
          <p:cNvSpPr txBox="1"/>
          <p:nvPr/>
        </p:nvSpPr>
        <p:spPr>
          <a:xfrm>
            <a:off x="2161833" y="2808347"/>
            <a:ext cx="13946266" cy="2500538"/>
          </a:xfrm>
          <a:prstGeom prst="rect">
            <a:avLst/>
          </a:prstGeom>
        </p:spPr>
        <p:txBody>
          <a:bodyPr lIns="0" tIns="0" rIns="0" bIns="0" rtlCol="0" anchor="t">
            <a:spAutoFit/>
          </a:bodyPr>
          <a:lstStyle/>
          <a:p>
            <a:pPr marL="765727" lvl="1" indent="-382864" algn="just">
              <a:lnSpc>
                <a:spcPts val="4965"/>
              </a:lnSpc>
              <a:buFont typeface="Arial"/>
              <a:buChar char="•"/>
            </a:pPr>
            <a:r>
              <a:rPr lang="en-US" sz="3546">
                <a:solidFill>
                  <a:srgbClr val="351304"/>
                </a:solidFill>
                <a:latin typeface="Roboto Condensed Bold"/>
              </a:rPr>
              <a:t>Các luận điểm, lí lẽ, bằng chứng</a:t>
            </a:r>
            <a:r>
              <a:rPr lang="en-US" sz="3546">
                <a:solidFill>
                  <a:srgbClr val="351304"/>
                </a:solidFill>
                <a:latin typeface="Roboto Condensed"/>
              </a:rPr>
              <a:t> trong bài đều tập trung hướng đến làm sáng tỏ luận đề: làm sáng tỏ vẻ đẹp của bài thơ </a:t>
            </a:r>
            <a:r>
              <a:rPr lang="en-US" sz="3546">
                <a:solidFill>
                  <a:srgbClr val="351304"/>
                </a:solidFill>
                <a:latin typeface="Roboto Condensed Italics"/>
              </a:rPr>
              <a:t>Cảnh khuya</a:t>
            </a:r>
            <a:r>
              <a:rPr lang="en-US" sz="3546">
                <a:solidFill>
                  <a:srgbClr val="351304"/>
                </a:solidFill>
                <a:latin typeface="Roboto Condensed"/>
              </a:rPr>
              <a:t> ở cả vẻ đẹp thiên nhiên và con người.</a:t>
            </a:r>
          </a:p>
          <a:p>
            <a:pPr algn="just">
              <a:lnSpc>
                <a:spcPts val="4965"/>
              </a:lnSpc>
            </a:pPr>
            <a:endParaRPr lang="en-US" sz="3546">
              <a:solidFill>
                <a:srgbClr val="351304"/>
              </a:solidFill>
              <a:latin typeface="Roboto Condensed"/>
            </a:endParaRPr>
          </a:p>
        </p:txBody>
      </p:sp>
      <p:grpSp>
        <p:nvGrpSpPr>
          <p:cNvPr id="21" name="Group 21"/>
          <p:cNvGrpSpPr/>
          <p:nvPr/>
        </p:nvGrpSpPr>
        <p:grpSpPr>
          <a:xfrm>
            <a:off x="2161833" y="5342978"/>
            <a:ext cx="14305185" cy="1627372"/>
            <a:chOff x="0" y="0"/>
            <a:chExt cx="3767621" cy="428608"/>
          </a:xfrm>
        </p:grpSpPr>
        <p:sp>
          <p:nvSpPr>
            <p:cNvPr id="22" name="Freeform 22"/>
            <p:cNvSpPr/>
            <p:nvPr/>
          </p:nvSpPr>
          <p:spPr>
            <a:xfrm>
              <a:off x="0" y="0"/>
              <a:ext cx="3767621" cy="428608"/>
            </a:xfrm>
            <a:custGeom>
              <a:avLst/>
              <a:gdLst/>
              <a:ahLst/>
              <a:cxnLst/>
              <a:rect l="l" t="t" r="r" b="b"/>
              <a:pathLst>
                <a:path w="3767621" h="428608">
                  <a:moveTo>
                    <a:pt x="27601" y="0"/>
                  </a:moveTo>
                  <a:lnTo>
                    <a:pt x="3740020" y="0"/>
                  </a:lnTo>
                  <a:cubicBezTo>
                    <a:pt x="3755263" y="0"/>
                    <a:pt x="3767621" y="12357"/>
                    <a:pt x="3767621" y="27601"/>
                  </a:cubicBezTo>
                  <a:lnTo>
                    <a:pt x="3767621" y="401007"/>
                  </a:lnTo>
                  <a:cubicBezTo>
                    <a:pt x="3767621" y="416251"/>
                    <a:pt x="3755263" y="428608"/>
                    <a:pt x="3740020" y="428608"/>
                  </a:cubicBezTo>
                  <a:lnTo>
                    <a:pt x="27601" y="428608"/>
                  </a:lnTo>
                  <a:cubicBezTo>
                    <a:pt x="12357" y="428608"/>
                    <a:pt x="0" y="416251"/>
                    <a:pt x="0" y="401007"/>
                  </a:cubicBezTo>
                  <a:lnTo>
                    <a:pt x="0" y="27601"/>
                  </a:lnTo>
                  <a:cubicBezTo>
                    <a:pt x="0" y="12357"/>
                    <a:pt x="12357" y="0"/>
                    <a:pt x="27601" y="0"/>
                  </a:cubicBezTo>
                  <a:close/>
                </a:path>
              </a:pathLst>
            </a:custGeom>
            <a:solidFill>
              <a:srgbClr val="F6EFDB"/>
            </a:solidFill>
          </p:spPr>
          <p:txBody>
            <a:bodyPr/>
            <a:lstStyle/>
            <a:p>
              <a:endParaRPr lang="en-GB"/>
            </a:p>
          </p:txBody>
        </p:sp>
        <p:sp>
          <p:nvSpPr>
            <p:cNvPr id="23" name="TextBox 23"/>
            <p:cNvSpPr txBox="1"/>
            <p:nvPr/>
          </p:nvSpPr>
          <p:spPr>
            <a:xfrm>
              <a:off x="0" y="-76200"/>
              <a:ext cx="3767621" cy="504808"/>
            </a:xfrm>
            <a:prstGeom prst="rect">
              <a:avLst/>
            </a:prstGeom>
          </p:spPr>
          <p:txBody>
            <a:bodyPr lIns="50800" tIns="50800" rIns="50800" bIns="50800" rtlCol="0" anchor="ctr"/>
            <a:lstStyle/>
            <a:p>
              <a:pPr algn="ctr">
                <a:lnSpc>
                  <a:spcPts val="2799"/>
                </a:lnSpc>
              </a:pPr>
              <a:endParaRPr/>
            </a:p>
          </p:txBody>
        </p:sp>
      </p:grpSp>
      <p:sp>
        <p:nvSpPr>
          <p:cNvPr id="24" name="Freeform 24"/>
          <p:cNvSpPr/>
          <p:nvPr/>
        </p:nvSpPr>
        <p:spPr>
          <a:xfrm>
            <a:off x="446210" y="5537815"/>
            <a:ext cx="1537512" cy="1237698"/>
          </a:xfrm>
          <a:custGeom>
            <a:avLst/>
            <a:gdLst/>
            <a:ahLst/>
            <a:cxnLst/>
            <a:rect l="l" t="t" r="r" b="b"/>
            <a:pathLst>
              <a:path w="1537512" h="1237698">
                <a:moveTo>
                  <a:pt x="0" y="0"/>
                </a:moveTo>
                <a:lnTo>
                  <a:pt x="1537512" y="0"/>
                </a:lnTo>
                <a:lnTo>
                  <a:pt x="1537512" y="1237698"/>
                </a:lnTo>
                <a:lnTo>
                  <a:pt x="0" y="1237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5" name="TextBox 25"/>
          <p:cNvSpPr txBox="1"/>
          <p:nvPr/>
        </p:nvSpPr>
        <p:spPr>
          <a:xfrm>
            <a:off x="2326399" y="5496901"/>
            <a:ext cx="13635202" cy="1243326"/>
          </a:xfrm>
          <a:prstGeom prst="rect">
            <a:avLst/>
          </a:prstGeom>
        </p:spPr>
        <p:txBody>
          <a:bodyPr lIns="0" tIns="0" rIns="0" bIns="0" rtlCol="0" anchor="t">
            <a:spAutoFit/>
          </a:bodyPr>
          <a:lstStyle/>
          <a:p>
            <a:pPr marL="765727" lvl="1" indent="-382864" algn="just">
              <a:lnSpc>
                <a:spcPts val="4965"/>
              </a:lnSpc>
              <a:buFont typeface="Arial"/>
              <a:buChar char="•"/>
            </a:pPr>
            <a:r>
              <a:rPr lang="en-US" sz="3546">
                <a:solidFill>
                  <a:srgbClr val="351304"/>
                </a:solidFill>
                <a:latin typeface="Roboto Condensed Bold"/>
              </a:rPr>
              <a:t>Cách trích dẫn bằng chứng:</a:t>
            </a:r>
            <a:r>
              <a:rPr lang="en-US" sz="3546">
                <a:solidFill>
                  <a:srgbClr val="351304"/>
                </a:solidFill>
                <a:latin typeface="Roboto Condensed"/>
              </a:rPr>
              <a:t> Trích dẫn nguyên văn bài thơ, câu thơ, cụm từ, từ.</a:t>
            </a:r>
          </a:p>
        </p:txBody>
      </p:sp>
      <p:grpSp>
        <p:nvGrpSpPr>
          <p:cNvPr id="26" name="Group 26"/>
          <p:cNvGrpSpPr/>
          <p:nvPr/>
        </p:nvGrpSpPr>
        <p:grpSpPr>
          <a:xfrm>
            <a:off x="2161833" y="7508087"/>
            <a:ext cx="14305185" cy="2222801"/>
            <a:chOff x="0" y="0"/>
            <a:chExt cx="3767621" cy="585429"/>
          </a:xfrm>
        </p:grpSpPr>
        <p:sp>
          <p:nvSpPr>
            <p:cNvPr id="27" name="Freeform 27"/>
            <p:cNvSpPr/>
            <p:nvPr/>
          </p:nvSpPr>
          <p:spPr>
            <a:xfrm>
              <a:off x="0" y="0"/>
              <a:ext cx="3767621" cy="585429"/>
            </a:xfrm>
            <a:custGeom>
              <a:avLst/>
              <a:gdLst/>
              <a:ahLst/>
              <a:cxnLst/>
              <a:rect l="l" t="t" r="r" b="b"/>
              <a:pathLst>
                <a:path w="3767621" h="585429">
                  <a:moveTo>
                    <a:pt x="27601" y="0"/>
                  </a:moveTo>
                  <a:lnTo>
                    <a:pt x="3740020" y="0"/>
                  </a:lnTo>
                  <a:cubicBezTo>
                    <a:pt x="3755263" y="0"/>
                    <a:pt x="3767621" y="12357"/>
                    <a:pt x="3767621" y="27601"/>
                  </a:cubicBezTo>
                  <a:lnTo>
                    <a:pt x="3767621" y="557828"/>
                  </a:lnTo>
                  <a:cubicBezTo>
                    <a:pt x="3767621" y="573072"/>
                    <a:pt x="3755263" y="585429"/>
                    <a:pt x="3740020" y="585429"/>
                  </a:cubicBezTo>
                  <a:lnTo>
                    <a:pt x="27601" y="585429"/>
                  </a:lnTo>
                  <a:cubicBezTo>
                    <a:pt x="12357" y="585429"/>
                    <a:pt x="0" y="573072"/>
                    <a:pt x="0" y="557828"/>
                  </a:cubicBezTo>
                  <a:lnTo>
                    <a:pt x="0" y="27601"/>
                  </a:lnTo>
                  <a:cubicBezTo>
                    <a:pt x="0" y="12357"/>
                    <a:pt x="12357" y="0"/>
                    <a:pt x="27601" y="0"/>
                  </a:cubicBezTo>
                  <a:close/>
                </a:path>
              </a:pathLst>
            </a:custGeom>
            <a:solidFill>
              <a:srgbClr val="F6EFDB"/>
            </a:solidFill>
          </p:spPr>
          <p:txBody>
            <a:bodyPr/>
            <a:lstStyle/>
            <a:p>
              <a:endParaRPr lang="en-GB"/>
            </a:p>
          </p:txBody>
        </p:sp>
        <p:sp>
          <p:nvSpPr>
            <p:cNvPr id="28" name="TextBox 28"/>
            <p:cNvSpPr txBox="1"/>
            <p:nvPr/>
          </p:nvSpPr>
          <p:spPr>
            <a:xfrm>
              <a:off x="0" y="-76200"/>
              <a:ext cx="3767621" cy="661629"/>
            </a:xfrm>
            <a:prstGeom prst="rect">
              <a:avLst/>
            </a:prstGeom>
          </p:spPr>
          <p:txBody>
            <a:bodyPr lIns="50800" tIns="50800" rIns="50800" bIns="50800" rtlCol="0" anchor="ctr"/>
            <a:lstStyle/>
            <a:p>
              <a:pPr algn="ctr">
                <a:lnSpc>
                  <a:spcPts val="2799"/>
                </a:lnSpc>
              </a:pPr>
              <a:endParaRPr/>
            </a:p>
          </p:txBody>
        </p:sp>
      </p:grpSp>
      <p:sp>
        <p:nvSpPr>
          <p:cNvPr id="29" name="Freeform 29"/>
          <p:cNvSpPr/>
          <p:nvPr/>
        </p:nvSpPr>
        <p:spPr>
          <a:xfrm>
            <a:off x="523582" y="7845107"/>
            <a:ext cx="1537512" cy="1237698"/>
          </a:xfrm>
          <a:custGeom>
            <a:avLst/>
            <a:gdLst/>
            <a:ahLst/>
            <a:cxnLst/>
            <a:rect l="l" t="t" r="r" b="b"/>
            <a:pathLst>
              <a:path w="1537512" h="1237698">
                <a:moveTo>
                  <a:pt x="0" y="0"/>
                </a:moveTo>
                <a:lnTo>
                  <a:pt x="1537513" y="0"/>
                </a:lnTo>
                <a:lnTo>
                  <a:pt x="1537513" y="1237698"/>
                </a:lnTo>
                <a:lnTo>
                  <a:pt x="0" y="1237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0" name="TextBox 30"/>
          <p:cNvSpPr txBox="1"/>
          <p:nvPr/>
        </p:nvSpPr>
        <p:spPr>
          <a:xfrm>
            <a:off x="2326399" y="7670012"/>
            <a:ext cx="13635202" cy="1871932"/>
          </a:xfrm>
          <a:prstGeom prst="rect">
            <a:avLst/>
          </a:prstGeom>
        </p:spPr>
        <p:txBody>
          <a:bodyPr lIns="0" tIns="0" rIns="0" bIns="0" rtlCol="0" anchor="t">
            <a:spAutoFit/>
          </a:bodyPr>
          <a:lstStyle/>
          <a:p>
            <a:pPr marL="765727" lvl="1" indent="-382864" algn="just">
              <a:lnSpc>
                <a:spcPts val="4965"/>
              </a:lnSpc>
              <a:buFont typeface="Arial"/>
              <a:buChar char="•"/>
            </a:pPr>
            <a:r>
              <a:rPr lang="en-US" sz="3546">
                <a:solidFill>
                  <a:srgbClr val="351304"/>
                </a:solidFill>
                <a:latin typeface="Roboto Condensed Bold"/>
              </a:rPr>
              <a:t>Cách phân tích bằng chứng:</a:t>
            </a:r>
            <a:r>
              <a:rPr lang="en-US" sz="3546">
                <a:solidFill>
                  <a:srgbClr val="351304"/>
                </a:solidFill>
                <a:latin typeface="Roboto Condensed"/>
              </a:rPr>
              <a:t> thuyết phục, sắc bén, phân tích cụ thể, chi tiết, có lý giải, cắt nghĩa, lấy dẫn chứng để làm sáng tỏ vấn đề. Tác giả luôn bám sát văn bản để phân tích, bình.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1497526">
            <a:off x="-2502691" y="9488385"/>
            <a:ext cx="5005383" cy="3722185"/>
          </a:xfrm>
          <a:custGeom>
            <a:avLst/>
            <a:gdLst/>
            <a:ahLst/>
            <a:cxnLst/>
            <a:rect l="l" t="t" r="r" b="b"/>
            <a:pathLst>
              <a:path w="5005383" h="3722185">
                <a:moveTo>
                  <a:pt x="0" y="0"/>
                </a:moveTo>
                <a:lnTo>
                  <a:pt x="5005382" y="0"/>
                </a:lnTo>
                <a:lnTo>
                  <a:pt x="5005382" y="3722185"/>
                </a:lnTo>
                <a:lnTo>
                  <a:pt x="0" y="372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grpSp>
        <p:nvGrpSpPr>
          <p:cNvPr id="9" name="Group 9"/>
          <p:cNvGrpSpPr/>
          <p:nvPr/>
        </p:nvGrpSpPr>
        <p:grpSpPr>
          <a:xfrm>
            <a:off x="2843549" y="219699"/>
            <a:ext cx="12600902" cy="1278893"/>
            <a:chOff x="0" y="0"/>
            <a:chExt cx="16801203" cy="1705191"/>
          </a:xfrm>
        </p:grpSpPr>
        <p:sp>
          <p:nvSpPr>
            <p:cNvPr id="10" name="Freeform 10"/>
            <p:cNvSpPr/>
            <p:nvPr/>
          </p:nvSpPr>
          <p:spPr>
            <a:xfrm flipH="1">
              <a:off x="6154632" y="0"/>
              <a:ext cx="10646571" cy="1667091"/>
            </a:xfrm>
            <a:custGeom>
              <a:avLst/>
              <a:gdLst/>
              <a:ahLst/>
              <a:cxnLst/>
              <a:rect l="l" t="t" r="r" b="b"/>
              <a:pathLst>
                <a:path w="10646571" h="1667091">
                  <a:moveTo>
                    <a:pt x="10646571" y="0"/>
                  </a:moveTo>
                  <a:lnTo>
                    <a:pt x="0" y="0"/>
                  </a:lnTo>
                  <a:lnTo>
                    <a:pt x="0" y="1667091"/>
                  </a:lnTo>
                  <a:lnTo>
                    <a:pt x="10646571" y="1667091"/>
                  </a:lnTo>
                  <a:lnTo>
                    <a:pt x="10646571" y="0"/>
                  </a:lnTo>
                  <a:close/>
                </a:path>
              </a:pathLst>
            </a:custGeom>
            <a:blipFill>
              <a:blip r:embed="rId7"/>
              <a:stretch>
                <a:fillRect t="-139003" b="-119428"/>
              </a:stretch>
            </a:blipFill>
          </p:spPr>
          <p:txBody>
            <a:bodyPr/>
            <a:lstStyle/>
            <a:p>
              <a:endParaRPr lang="en-GB"/>
            </a:p>
          </p:txBody>
        </p:sp>
        <p:sp>
          <p:nvSpPr>
            <p:cNvPr id="11" name="Freeform 11"/>
            <p:cNvSpPr/>
            <p:nvPr/>
          </p:nvSpPr>
          <p:spPr>
            <a:xfrm>
              <a:off x="0" y="0"/>
              <a:ext cx="6383232" cy="1705191"/>
            </a:xfrm>
            <a:custGeom>
              <a:avLst/>
              <a:gdLst/>
              <a:ahLst/>
              <a:cxnLst/>
              <a:rect l="l" t="t" r="r" b="b"/>
              <a:pathLst>
                <a:path w="6383232" h="1705191">
                  <a:moveTo>
                    <a:pt x="0" y="0"/>
                  </a:moveTo>
                  <a:lnTo>
                    <a:pt x="6383232" y="0"/>
                  </a:lnTo>
                  <a:lnTo>
                    <a:pt x="6383232" y="1705191"/>
                  </a:lnTo>
                  <a:lnTo>
                    <a:pt x="0" y="1705191"/>
                  </a:lnTo>
                  <a:lnTo>
                    <a:pt x="0" y="0"/>
                  </a:lnTo>
                  <a:close/>
                </a:path>
              </a:pathLst>
            </a:custGeom>
            <a:blipFill>
              <a:blip r:embed="rId7"/>
              <a:stretch>
                <a:fillRect l="-946" t="-65612" b="-46474"/>
              </a:stretch>
            </a:blipFill>
          </p:spPr>
          <p:txBody>
            <a:bodyPr/>
            <a:lstStyle/>
            <a:p>
              <a:endParaRPr lang="en-GB"/>
            </a:p>
          </p:txBody>
        </p:sp>
        <p:sp>
          <p:nvSpPr>
            <p:cNvPr id="12" name="TextBox 12"/>
            <p:cNvSpPr txBox="1"/>
            <p:nvPr/>
          </p:nvSpPr>
          <p:spPr>
            <a:xfrm>
              <a:off x="486656" y="571952"/>
              <a:ext cx="16048966" cy="1038225"/>
            </a:xfrm>
            <a:prstGeom prst="rect">
              <a:avLst/>
            </a:prstGeom>
          </p:spPr>
          <p:txBody>
            <a:bodyPr lIns="0" tIns="0" rIns="0" bIns="0" rtlCol="0" anchor="t">
              <a:spAutoFit/>
            </a:bodyPr>
            <a:lstStyle/>
            <a:p>
              <a:pPr algn="ctr">
                <a:lnSpc>
                  <a:spcPts val="6120"/>
                </a:lnSpc>
              </a:pPr>
              <a:r>
                <a:rPr lang="en-US" sz="5100">
                  <a:solidFill>
                    <a:srgbClr val="351304"/>
                  </a:solidFill>
                  <a:latin typeface="Roboto Condensed Bold"/>
                </a:rPr>
                <a:t>b.3. Cách kết thúc vấn đề: </a:t>
              </a:r>
            </a:p>
          </p:txBody>
        </p:sp>
      </p:grpSp>
      <p:sp>
        <p:nvSpPr>
          <p:cNvPr id="13" name="Freeform 13"/>
          <p:cNvSpPr/>
          <p:nvPr/>
        </p:nvSpPr>
        <p:spPr>
          <a:xfrm>
            <a:off x="13742021" y="8606139"/>
            <a:ext cx="5048834" cy="4114800"/>
          </a:xfrm>
          <a:custGeom>
            <a:avLst/>
            <a:gdLst/>
            <a:ahLst/>
            <a:cxnLst/>
            <a:rect l="l" t="t" r="r" b="b"/>
            <a:pathLst>
              <a:path w="5048834" h="4114800">
                <a:moveTo>
                  <a:pt x="0" y="0"/>
                </a:moveTo>
                <a:lnTo>
                  <a:pt x="5048835" y="0"/>
                </a:lnTo>
                <a:lnTo>
                  <a:pt x="50488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4" name="Group 14"/>
          <p:cNvGrpSpPr/>
          <p:nvPr/>
        </p:nvGrpSpPr>
        <p:grpSpPr>
          <a:xfrm>
            <a:off x="1214966" y="1793868"/>
            <a:ext cx="6686550" cy="66865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E1D1A7"/>
            </a:solidFill>
          </p:spPr>
          <p:txBody>
            <a:bodyPr/>
            <a:lstStyle/>
            <a:p>
              <a:endParaRPr lang="en-GB"/>
            </a:p>
          </p:txBody>
        </p:sp>
        <p:sp>
          <p:nvSpPr>
            <p:cNvPr id="16" name="TextBox 16"/>
            <p:cNvSpPr txBox="1"/>
            <p:nvPr/>
          </p:nvSpPr>
          <p:spPr>
            <a:xfrm>
              <a:off x="88900" y="12700"/>
              <a:ext cx="635000" cy="711200"/>
            </a:xfrm>
            <a:prstGeom prst="rect">
              <a:avLst/>
            </a:prstGeom>
          </p:spPr>
          <p:txBody>
            <a:bodyPr lIns="50800" tIns="50800" rIns="50800" bIns="50800" rtlCol="0" anchor="ctr"/>
            <a:lstStyle/>
            <a:p>
              <a:pPr algn="ctr">
                <a:lnSpc>
                  <a:spcPts val="2799"/>
                </a:lnSpc>
              </a:pPr>
              <a:endParaRPr/>
            </a:p>
          </p:txBody>
        </p:sp>
      </p:grpSp>
      <p:grpSp>
        <p:nvGrpSpPr>
          <p:cNvPr id="17" name="Group 17"/>
          <p:cNvGrpSpPr/>
          <p:nvPr/>
        </p:nvGrpSpPr>
        <p:grpSpPr>
          <a:xfrm>
            <a:off x="8081324" y="1919589"/>
            <a:ext cx="6395774" cy="63957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A26723"/>
            </a:solidFill>
          </p:spPr>
          <p:txBody>
            <a:bodyPr/>
            <a:lstStyle/>
            <a:p>
              <a:endParaRPr lang="en-GB"/>
            </a:p>
          </p:txBody>
        </p:sp>
        <p:sp>
          <p:nvSpPr>
            <p:cNvPr id="19" name="TextBox 19"/>
            <p:cNvSpPr txBox="1"/>
            <p:nvPr/>
          </p:nvSpPr>
          <p:spPr>
            <a:xfrm>
              <a:off x="88900" y="12700"/>
              <a:ext cx="635000" cy="711200"/>
            </a:xfrm>
            <a:prstGeom prst="rect">
              <a:avLst/>
            </a:prstGeom>
          </p:spPr>
          <p:txBody>
            <a:bodyPr lIns="50800" tIns="50800" rIns="50800" bIns="50800" rtlCol="0" anchor="ctr"/>
            <a:lstStyle/>
            <a:p>
              <a:pPr algn="ctr">
                <a:lnSpc>
                  <a:spcPts val="2799"/>
                </a:lnSpc>
              </a:pPr>
              <a:endParaRPr/>
            </a:p>
          </p:txBody>
        </p:sp>
      </p:grpSp>
      <p:grpSp>
        <p:nvGrpSpPr>
          <p:cNvPr id="20" name="Group 20"/>
          <p:cNvGrpSpPr/>
          <p:nvPr/>
        </p:nvGrpSpPr>
        <p:grpSpPr>
          <a:xfrm>
            <a:off x="1802914" y="8283983"/>
            <a:ext cx="11792749" cy="1627372"/>
            <a:chOff x="0" y="0"/>
            <a:chExt cx="3105909" cy="428608"/>
          </a:xfrm>
        </p:grpSpPr>
        <p:sp>
          <p:nvSpPr>
            <p:cNvPr id="21" name="Freeform 21"/>
            <p:cNvSpPr/>
            <p:nvPr/>
          </p:nvSpPr>
          <p:spPr>
            <a:xfrm>
              <a:off x="0" y="0"/>
              <a:ext cx="3105909" cy="428608"/>
            </a:xfrm>
            <a:custGeom>
              <a:avLst/>
              <a:gdLst/>
              <a:ahLst/>
              <a:cxnLst/>
              <a:rect l="l" t="t" r="r" b="b"/>
              <a:pathLst>
                <a:path w="3105909" h="428608">
                  <a:moveTo>
                    <a:pt x="33481" y="0"/>
                  </a:moveTo>
                  <a:lnTo>
                    <a:pt x="3072428" y="0"/>
                  </a:lnTo>
                  <a:cubicBezTo>
                    <a:pt x="3081308" y="0"/>
                    <a:pt x="3089824" y="3527"/>
                    <a:pt x="3096103" y="9806"/>
                  </a:cubicBezTo>
                  <a:cubicBezTo>
                    <a:pt x="3102382" y="16085"/>
                    <a:pt x="3105909" y="24602"/>
                    <a:pt x="3105909" y="33481"/>
                  </a:cubicBezTo>
                  <a:lnTo>
                    <a:pt x="3105909" y="395127"/>
                  </a:lnTo>
                  <a:cubicBezTo>
                    <a:pt x="3105909" y="404007"/>
                    <a:pt x="3102382" y="412523"/>
                    <a:pt x="3096103" y="418802"/>
                  </a:cubicBezTo>
                  <a:cubicBezTo>
                    <a:pt x="3089824" y="425081"/>
                    <a:pt x="3081308" y="428608"/>
                    <a:pt x="3072428" y="428608"/>
                  </a:cubicBezTo>
                  <a:lnTo>
                    <a:pt x="33481" y="428608"/>
                  </a:lnTo>
                  <a:cubicBezTo>
                    <a:pt x="24602" y="428608"/>
                    <a:pt x="16085" y="425081"/>
                    <a:pt x="9806" y="418802"/>
                  </a:cubicBezTo>
                  <a:cubicBezTo>
                    <a:pt x="3527" y="412523"/>
                    <a:pt x="0" y="404007"/>
                    <a:pt x="0" y="395127"/>
                  </a:cubicBezTo>
                  <a:lnTo>
                    <a:pt x="0" y="33481"/>
                  </a:lnTo>
                  <a:cubicBezTo>
                    <a:pt x="0" y="24602"/>
                    <a:pt x="3527" y="16085"/>
                    <a:pt x="9806" y="9806"/>
                  </a:cubicBezTo>
                  <a:cubicBezTo>
                    <a:pt x="16085" y="3527"/>
                    <a:pt x="24602" y="0"/>
                    <a:pt x="33481" y="0"/>
                  </a:cubicBezTo>
                  <a:close/>
                </a:path>
              </a:pathLst>
            </a:custGeom>
            <a:solidFill>
              <a:srgbClr val="F6EFDB"/>
            </a:solidFill>
          </p:spPr>
          <p:txBody>
            <a:bodyPr/>
            <a:lstStyle/>
            <a:p>
              <a:endParaRPr lang="en-GB"/>
            </a:p>
          </p:txBody>
        </p:sp>
        <p:sp>
          <p:nvSpPr>
            <p:cNvPr id="22" name="TextBox 22"/>
            <p:cNvSpPr txBox="1"/>
            <p:nvPr/>
          </p:nvSpPr>
          <p:spPr>
            <a:xfrm>
              <a:off x="0" y="-76200"/>
              <a:ext cx="3105909" cy="504808"/>
            </a:xfrm>
            <a:prstGeom prst="rect">
              <a:avLst/>
            </a:prstGeom>
          </p:spPr>
          <p:txBody>
            <a:bodyPr lIns="50800" tIns="50800" rIns="50800" bIns="50800" rtlCol="0" anchor="ctr"/>
            <a:lstStyle/>
            <a:p>
              <a:pPr algn="ctr">
                <a:lnSpc>
                  <a:spcPts val="2799"/>
                </a:lnSpc>
              </a:pPr>
              <a:endParaRPr/>
            </a:p>
          </p:txBody>
        </p:sp>
      </p:grpSp>
      <p:grpSp>
        <p:nvGrpSpPr>
          <p:cNvPr id="23" name="Group 23"/>
          <p:cNvGrpSpPr/>
          <p:nvPr/>
        </p:nvGrpSpPr>
        <p:grpSpPr>
          <a:xfrm>
            <a:off x="2732346" y="8480418"/>
            <a:ext cx="1028295" cy="1028295"/>
            <a:chOff x="0" y="0"/>
            <a:chExt cx="812800" cy="812800"/>
          </a:xfrm>
        </p:grpSpPr>
        <p:sp>
          <p:nvSpPr>
            <p:cNvPr id="24" name="Freeform 2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724919"/>
            </a:solidFill>
          </p:spPr>
          <p:txBody>
            <a:bodyPr/>
            <a:lstStyle/>
            <a:p>
              <a:endParaRPr lang="en-GB"/>
            </a:p>
          </p:txBody>
        </p:sp>
        <p:sp>
          <p:nvSpPr>
            <p:cNvPr id="25" name="TextBox 25"/>
            <p:cNvSpPr txBox="1"/>
            <p:nvPr/>
          </p:nvSpPr>
          <p:spPr>
            <a:xfrm>
              <a:off x="0" y="127000"/>
              <a:ext cx="711200" cy="482600"/>
            </a:xfrm>
            <a:prstGeom prst="rect">
              <a:avLst/>
            </a:prstGeom>
          </p:spPr>
          <p:txBody>
            <a:bodyPr lIns="50800" tIns="50800" rIns="50800" bIns="50800" rtlCol="0" anchor="ctr"/>
            <a:lstStyle/>
            <a:p>
              <a:pPr algn="ctr">
                <a:lnSpc>
                  <a:spcPts val="2799"/>
                </a:lnSpc>
              </a:pPr>
              <a:endParaRPr/>
            </a:p>
          </p:txBody>
        </p:sp>
      </p:grpSp>
      <p:sp>
        <p:nvSpPr>
          <p:cNvPr id="26" name="TextBox 26"/>
          <p:cNvSpPr txBox="1"/>
          <p:nvPr/>
        </p:nvSpPr>
        <p:spPr>
          <a:xfrm>
            <a:off x="2023746" y="3540828"/>
            <a:ext cx="5068991" cy="3129144"/>
          </a:xfrm>
          <a:prstGeom prst="rect">
            <a:avLst/>
          </a:prstGeom>
        </p:spPr>
        <p:txBody>
          <a:bodyPr lIns="0" tIns="0" rIns="0" bIns="0" rtlCol="0" anchor="t">
            <a:spAutoFit/>
          </a:bodyPr>
          <a:lstStyle/>
          <a:p>
            <a:pPr algn="just">
              <a:lnSpc>
                <a:spcPts val="4965"/>
              </a:lnSpc>
            </a:pPr>
            <a:r>
              <a:rPr lang="en-US" sz="3546">
                <a:solidFill>
                  <a:srgbClr val="351304"/>
                </a:solidFill>
                <a:latin typeface="Roboto Condensed"/>
              </a:rPr>
              <a:t>Phần kết tác giả nhấn mạnh khái quát về hình ảnh thiên nhiên và con người trong bài thơ. Qua đó làm nổi bật phong cách Hồ Chí Minh.</a:t>
            </a:r>
          </a:p>
        </p:txBody>
      </p:sp>
      <p:sp>
        <p:nvSpPr>
          <p:cNvPr id="27" name="TextBox 27"/>
          <p:cNvSpPr txBox="1"/>
          <p:nvPr/>
        </p:nvSpPr>
        <p:spPr>
          <a:xfrm>
            <a:off x="8922355" y="3398361"/>
            <a:ext cx="5068991" cy="3757750"/>
          </a:xfrm>
          <a:prstGeom prst="rect">
            <a:avLst/>
          </a:prstGeom>
        </p:spPr>
        <p:txBody>
          <a:bodyPr lIns="0" tIns="0" rIns="0" bIns="0" rtlCol="0" anchor="t">
            <a:spAutoFit/>
          </a:bodyPr>
          <a:lstStyle/>
          <a:p>
            <a:pPr algn="ctr">
              <a:lnSpc>
                <a:spcPts val="4965"/>
              </a:lnSpc>
            </a:pPr>
            <a:r>
              <a:rPr lang="en-US" sz="3546">
                <a:solidFill>
                  <a:srgbClr val="FFFFFF"/>
                </a:solidFill>
                <a:latin typeface="Roboto Condensed Bold"/>
              </a:rPr>
              <a:t>Cách viết:</a:t>
            </a:r>
          </a:p>
          <a:p>
            <a:pPr algn="just">
              <a:lnSpc>
                <a:spcPts val="4965"/>
              </a:lnSpc>
            </a:pPr>
            <a:r>
              <a:rPr lang="en-US" sz="3546">
                <a:solidFill>
                  <a:srgbClr val="FFFFFF"/>
                </a:solidFill>
                <a:latin typeface="Roboto Condensed"/>
              </a:rPr>
              <a:t> tất cả đều nhịp nhàng trong một sự hài hòa, một thế cân bằng tuyệt đỉnh, in đậm phong cách Hồ Chí Minh</a:t>
            </a:r>
          </a:p>
          <a:p>
            <a:pPr algn="just">
              <a:lnSpc>
                <a:spcPts val="4965"/>
              </a:lnSpc>
            </a:pPr>
            <a:endParaRPr lang="en-US" sz="3546">
              <a:solidFill>
                <a:srgbClr val="FFFFFF"/>
              </a:solidFill>
              <a:latin typeface="Roboto Condensed"/>
            </a:endParaRPr>
          </a:p>
        </p:txBody>
      </p:sp>
      <p:sp>
        <p:nvSpPr>
          <p:cNvPr id="28" name="TextBox 28"/>
          <p:cNvSpPr txBox="1"/>
          <p:nvPr/>
        </p:nvSpPr>
        <p:spPr>
          <a:xfrm>
            <a:off x="3985174" y="8482314"/>
            <a:ext cx="13274126" cy="923448"/>
          </a:xfrm>
          <a:prstGeom prst="rect">
            <a:avLst/>
          </a:prstGeom>
        </p:spPr>
        <p:txBody>
          <a:bodyPr lIns="0" tIns="0" rIns="0" bIns="0" rtlCol="0" anchor="t">
            <a:spAutoFit/>
          </a:bodyPr>
          <a:lstStyle/>
          <a:p>
            <a:pPr>
              <a:lnSpc>
                <a:spcPts val="7375"/>
              </a:lnSpc>
            </a:pPr>
            <a:r>
              <a:rPr lang="en-US" sz="5267">
                <a:solidFill>
                  <a:srgbClr val="351304"/>
                </a:solidFill>
                <a:latin typeface="#9Slide05 VL Fadilla"/>
              </a:rPr>
              <a:t>Đánh giá chính xác, nổi bật được vấn đề.</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3422540" y="2079140"/>
            <a:ext cx="11442919" cy="5868918"/>
            <a:chOff x="0" y="0"/>
            <a:chExt cx="4842930" cy="2483873"/>
          </a:xfrm>
        </p:grpSpPr>
        <p:sp>
          <p:nvSpPr>
            <p:cNvPr id="7" name="Freeform 7"/>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8" name="TextBox 8"/>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1" name="Freeform 11"/>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5"/>
            <a:stretch>
              <a:fillRect t="-1209667"/>
            </a:stretch>
          </a:blipFill>
        </p:spPr>
        <p:txBody>
          <a:bodyPr/>
          <a:lstStyle/>
          <a:p>
            <a:endParaRPr lang="en-GB"/>
          </a:p>
        </p:txBody>
      </p:sp>
      <p:sp>
        <p:nvSpPr>
          <p:cNvPr id="12" name="Freeform 12"/>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5"/>
            <a:stretch>
              <a:fillRect t="-1209667"/>
            </a:stretch>
          </a:blipFill>
        </p:spPr>
        <p:txBody>
          <a:bodyPr/>
          <a:lstStyle/>
          <a:p>
            <a:endParaRPr lang="en-GB"/>
          </a:p>
        </p:txBody>
      </p:sp>
      <p:sp>
        <p:nvSpPr>
          <p:cNvPr id="13" name="Freeform 13"/>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4" name="Freeform 14"/>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5"/>
            <a:stretch>
              <a:fillRect t="-1209667"/>
            </a:stretch>
          </a:blipFill>
        </p:spPr>
        <p:txBody>
          <a:bodyPr/>
          <a:lstStyle/>
          <a:p>
            <a:endParaRPr lang="en-GB"/>
          </a:p>
        </p:txBody>
      </p:sp>
      <p:sp>
        <p:nvSpPr>
          <p:cNvPr id="15" name="Freeform 15"/>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6" name="Freeform 16"/>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5"/>
            <a:stretch>
              <a:fillRect t="-1209667"/>
            </a:stretch>
          </a:blipFill>
        </p:spPr>
        <p:txBody>
          <a:bodyPr/>
          <a:lstStyle/>
          <a:p>
            <a:endParaRPr lang="en-GB"/>
          </a:p>
        </p:txBody>
      </p:sp>
      <p:sp>
        <p:nvSpPr>
          <p:cNvPr id="17" name="Freeform 17"/>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8" name="Freeform 18"/>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5"/>
            <a:stretch>
              <a:fillRect t="-1209667"/>
            </a:stretch>
          </a:blipFill>
        </p:spPr>
        <p:txBody>
          <a:bodyPr/>
          <a:lstStyle/>
          <a:p>
            <a:endParaRPr lang="en-GB"/>
          </a:p>
        </p:txBody>
      </p:sp>
      <p:sp>
        <p:nvSpPr>
          <p:cNvPr id="19" name="Freeform 19"/>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5"/>
            <a:stretch>
              <a:fillRect t="-1209667"/>
            </a:stretch>
          </a:blipFill>
        </p:spPr>
        <p:txBody>
          <a:bodyPr/>
          <a:lstStyle/>
          <a:p>
            <a:endParaRPr lang="en-GB"/>
          </a:p>
        </p:txBody>
      </p:sp>
      <p:sp>
        <p:nvSpPr>
          <p:cNvPr id="20" name="Freeform 20"/>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6"/>
            <a:stretch>
              <a:fillRect/>
            </a:stretch>
          </a:blipFill>
        </p:spPr>
        <p:txBody>
          <a:bodyPr/>
          <a:lstStyle/>
          <a:p>
            <a:endParaRPr lang="en-GB"/>
          </a:p>
        </p:txBody>
      </p:sp>
      <p:sp>
        <p:nvSpPr>
          <p:cNvPr id="21" name="Freeform 21"/>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7"/>
            <a:stretch>
              <a:fillRect/>
            </a:stretch>
          </a:blipFill>
        </p:spPr>
        <p:txBody>
          <a:bodyPr/>
          <a:lstStyle/>
          <a:p>
            <a:endParaRPr lang="en-GB"/>
          </a:p>
        </p:txBody>
      </p:sp>
      <p:sp>
        <p:nvSpPr>
          <p:cNvPr id="22" name="Freeform 22"/>
          <p:cNvSpPr/>
          <p:nvPr/>
        </p:nvSpPr>
        <p:spPr>
          <a:xfrm rot="-486232">
            <a:off x="13446310" y="1269739"/>
            <a:ext cx="2183882" cy="1618802"/>
          </a:xfrm>
          <a:custGeom>
            <a:avLst/>
            <a:gdLst/>
            <a:ahLst/>
            <a:cxnLst/>
            <a:rect l="l" t="t" r="r" b="b"/>
            <a:pathLst>
              <a:path w="2183882" h="1618802">
                <a:moveTo>
                  <a:pt x="0" y="0"/>
                </a:moveTo>
                <a:lnTo>
                  <a:pt x="2183881" y="0"/>
                </a:lnTo>
                <a:lnTo>
                  <a:pt x="2183881" y="1618803"/>
                </a:lnTo>
                <a:lnTo>
                  <a:pt x="0" y="1618803"/>
                </a:lnTo>
                <a:lnTo>
                  <a:pt x="0" y="0"/>
                </a:lnTo>
                <a:close/>
              </a:path>
            </a:pathLst>
          </a:custGeom>
          <a:blipFill>
            <a:blip r:embed="rId8"/>
            <a:stretch>
              <a:fillRect/>
            </a:stretch>
          </a:blipFill>
        </p:spPr>
        <p:txBody>
          <a:bodyPr/>
          <a:lstStyle/>
          <a:p>
            <a:endParaRPr lang="en-GB"/>
          </a:p>
        </p:txBody>
      </p:sp>
      <p:sp>
        <p:nvSpPr>
          <p:cNvPr id="23" name="Freeform 23"/>
          <p:cNvSpPr/>
          <p:nvPr/>
        </p:nvSpPr>
        <p:spPr>
          <a:xfrm rot="696389">
            <a:off x="14934903" y="218360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24" name="Freeform 24"/>
          <p:cNvSpPr/>
          <p:nvPr/>
        </p:nvSpPr>
        <p:spPr>
          <a:xfrm>
            <a:off x="15045092" y="506855"/>
            <a:ext cx="1674794" cy="1723039"/>
          </a:xfrm>
          <a:custGeom>
            <a:avLst/>
            <a:gdLst/>
            <a:ahLst/>
            <a:cxnLst/>
            <a:rect l="l" t="t" r="r" b="b"/>
            <a:pathLst>
              <a:path w="1674794" h="1723039">
                <a:moveTo>
                  <a:pt x="0" y="0"/>
                </a:moveTo>
                <a:lnTo>
                  <a:pt x="1674793" y="0"/>
                </a:lnTo>
                <a:lnTo>
                  <a:pt x="1674793" y="1723038"/>
                </a:lnTo>
                <a:lnTo>
                  <a:pt x="0" y="1723038"/>
                </a:lnTo>
                <a:lnTo>
                  <a:pt x="0" y="0"/>
                </a:lnTo>
                <a:close/>
              </a:path>
            </a:pathLst>
          </a:custGeom>
          <a:blipFill>
            <a:blip r:embed="rId9"/>
            <a:stretch>
              <a:fillRect/>
            </a:stretch>
          </a:blipFill>
        </p:spPr>
        <p:txBody>
          <a:bodyPr/>
          <a:lstStyle/>
          <a:p>
            <a:endParaRPr lang="en-GB"/>
          </a:p>
        </p:txBody>
      </p:sp>
      <p:sp>
        <p:nvSpPr>
          <p:cNvPr id="25" name="Freeform 25"/>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26" name="TextBox 26"/>
          <p:cNvSpPr txBox="1"/>
          <p:nvPr/>
        </p:nvSpPr>
        <p:spPr>
          <a:xfrm>
            <a:off x="5262721" y="3097151"/>
            <a:ext cx="7730354" cy="1127803"/>
          </a:xfrm>
          <a:prstGeom prst="rect">
            <a:avLst/>
          </a:prstGeom>
        </p:spPr>
        <p:txBody>
          <a:bodyPr lIns="0" tIns="0" rIns="0" bIns="0" rtlCol="0" anchor="t">
            <a:spAutoFit/>
          </a:bodyPr>
          <a:lstStyle/>
          <a:p>
            <a:pPr algn="ctr">
              <a:lnSpc>
                <a:spcPts val="8710"/>
              </a:lnSpc>
            </a:pPr>
            <a:r>
              <a:rPr lang="en-US" sz="6221">
                <a:solidFill>
                  <a:srgbClr val="724919"/>
                </a:solidFill>
                <a:latin typeface="#9Slide07 SVNRevolution"/>
              </a:rPr>
              <a:t>Tư duy Cá nhân</a:t>
            </a:r>
          </a:p>
        </p:txBody>
      </p:sp>
      <p:sp>
        <p:nvSpPr>
          <p:cNvPr id="27" name="TextBox 27"/>
          <p:cNvSpPr txBox="1"/>
          <p:nvPr/>
        </p:nvSpPr>
        <p:spPr>
          <a:xfrm>
            <a:off x="4461727" y="4714300"/>
            <a:ext cx="9332341" cy="1253441"/>
          </a:xfrm>
          <a:prstGeom prst="rect">
            <a:avLst/>
          </a:prstGeom>
        </p:spPr>
        <p:txBody>
          <a:bodyPr lIns="0" tIns="0" rIns="0" bIns="0" rtlCol="0" anchor="t">
            <a:spAutoFit/>
          </a:bodyPr>
          <a:lstStyle/>
          <a:p>
            <a:pPr algn="ctr">
              <a:lnSpc>
                <a:spcPts val="5069"/>
              </a:lnSpc>
            </a:pPr>
            <a:r>
              <a:rPr lang="en-US" sz="3700">
                <a:solidFill>
                  <a:srgbClr val="351304"/>
                </a:solidFill>
                <a:latin typeface="Roboto Condensed Bold"/>
              </a:rPr>
              <a:t>Nêu một điểm chung về thái độ, quan điểm của tác giả thể hiện ở các phần trong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351652" flipH="1">
            <a:off x="-757014" y="255212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505627" flipH="1">
            <a:off x="8004704" y="3029096"/>
            <a:ext cx="13067093" cy="3795396"/>
          </a:xfrm>
          <a:custGeom>
            <a:avLst/>
            <a:gdLst/>
            <a:ahLst/>
            <a:cxnLst/>
            <a:rect l="l" t="t" r="r" b="b"/>
            <a:pathLst>
              <a:path w="13067093" h="3795396">
                <a:moveTo>
                  <a:pt x="13067093" y="0"/>
                </a:moveTo>
                <a:lnTo>
                  <a:pt x="0" y="0"/>
                </a:lnTo>
                <a:lnTo>
                  <a:pt x="0" y="3795396"/>
                </a:lnTo>
                <a:lnTo>
                  <a:pt x="13067093" y="3795396"/>
                </a:lnTo>
                <a:lnTo>
                  <a:pt x="13067093" y="0"/>
                </a:lnTo>
                <a:close/>
              </a:path>
            </a:pathLst>
          </a:custGeom>
          <a:blipFill>
            <a:blip r:embed="rId3"/>
            <a:stretch>
              <a:fillRect t="-96674"/>
            </a:stretch>
          </a:blipFill>
        </p:spPr>
        <p:txBody>
          <a:bodyPr/>
          <a:lstStyle/>
          <a:p>
            <a:endParaRPr lang="en-GB"/>
          </a:p>
        </p:txBody>
      </p:sp>
      <p:sp>
        <p:nvSpPr>
          <p:cNvPr id="5" name="Freeform 5"/>
          <p:cNvSpPr/>
          <p:nvPr/>
        </p:nvSpPr>
        <p:spPr>
          <a:xfrm rot="-10351652" flipH="1">
            <a:off x="-1290545" y="71334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10351652" flipH="1">
            <a:off x="7054681" y="15014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7" name="Freeform 7"/>
          <p:cNvSpPr/>
          <p:nvPr/>
        </p:nvSpPr>
        <p:spPr>
          <a:xfrm rot="622815" flipH="1">
            <a:off x="-716405" y="6208862"/>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8" name="Freeform 8"/>
          <p:cNvSpPr/>
          <p:nvPr/>
        </p:nvSpPr>
        <p:spPr>
          <a:xfrm rot="622815" flipH="1">
            <a:off x="7270135" y="6300660"/>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9" name="Group 9"/>
          <p:cNvGrpSpPr/>
          <p:nvPr/>
        </p:nvGrpSpPr>
        <p:grpSpPr>
          <a:xfrm>
            <a:off x="3422540" y="2209041"/>
            <a:ext cx="11442919" cy="5868918"/>
            <a:chOff x="0" y="0"/>
            <a:chExt cx="4842930" cy="2483873"/>
          </a:xfrm>
        </p:grpSpPr>
        <p:sp>
          <p:nvSpPr>
            <p:cNvPr id="10" name="Freeform 10"/>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11" name="TextBox 11"/>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rot="2018197" flipH="1">
            <a:off x="7916882" y="-1906464"/>
            <a:ext cx="14100050" cy="4095423"/>
          </a:xfrm>
          <a:custGeom>
            <a:avLst/>
            <a:gdLst/>
            <a:ahLst/>
            <a:cxnLst/>
            <a:rect l="l" t="t" r="r" b="b"/>
            <a:pathLst>
              <a:path w="14100050" h="4095423">
                <a:moveTo>
                  <a:pt x="14100050" y="0"/>
                </a:moveTo>
                <a:lnTo>
                  <a:pt x="0" y="0"/>
                </a:lnTo>
                <a:lnTo>
                  <a:pt x="0" y="4095423"/>
                </a:lnTo>
                <a:lnTo>
                  <a:pt x="14100050" y="4095423"/>
                </a:lnTo>
                <a:lnTo>
                  <a:pt x="14100050" y="0"/>
                </a:lnTo>
                <a:close/>
              </a:path>
            </a:pathLst>
          </a:custGeom>
          <a:blipFill>
            <a:blip r:embed="rId3"/>
            <a:stretch>
              <a:fillRect t="-96674"/>
            </a:stretch>
          </a:blipFill>
        </p:spPr>
        <p:txBody>
          <a:bodyPr/>
          <a:lstStyle/>
          <a:p>
            <a:endParaRPr lang="en-GB"/>
          </a:p>
        </p:txBody>
      </p:sp>
      <p:sp>
        <p:nvSpPr>
          <p:cNvPr id="13" name="Freeform 13"/>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txBody>
          <a:bodyPr/>
          <a:lstStyle/>
          <a:p>
            <a:endParaRPr lang="en-GB"/>
          </a:p>
        </p:txBody>
      </p:sp>
      <p:sp>
        <p:nvSpPr>
          <p:cNvPr id="14" name="Freeform 14"/>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15" name="Freeform 15"/>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txBody>
          <a:bodyPr/>
          <a:lstStyle/>
          <a:p>
            <a:endParaRPr lang="en-GB"/>
          </a:p>
        </p:txBody>
      </p:sp>
      <p:sp>
        <p:nvSpPr>
          <p:cNvPr id="16" name="Freeform 16"/>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txBody>
          <a:bodyPr/>
          <a:lstStyle/>
          <a:p>
            <a:endParaRPr lang="en-GB"/>
          </a:p>
        </p:txBody>
      </p:sp>
      <p:sp>
        <p:nvSpPr>
          <p:cNvPr id="17" name="Freeform 17"/>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18" name="Freeform 18"/>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txBody>
          <a:bodyPr/>
          <a:lstStyle/>
          <a:p>
            <a:endParaRPr lang="en-GB"/>
          </a:p>
        </p:txBody>
      </p:sp>
      <p:sp>
        <p:nvSpPr>
          <p:cNvPr id="19" name="Freeform 19"/>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20" name="Freeform 20"/>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txBody>
          <a:bodyPr/>
          <a:lstStyle/>
          <a:p>
            <a:endParaRPr lang="en-GB"/>
          </a:p>
        </p:txBody>
      </p:sp>
      <p:sp>
        <p:nvSpPr>
          <p:cNvPr id="21" name="Freeform 21"/>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22" name="Freeform 22"/>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txBody>
          <a:bodyPr/>
          <a:lstStyle/>
          <a:p>
            <a:endParaRPr lang="en-GB"/>
          </a:p>
        </p:txBody>
      </p:sp>
      <p:sp>
        <p:nvSpPr>
          <p:cNvPr id="23" name="Freeform 23"/>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txBody>
          <a:bodyPr/>
          <a:lstStyle/>
          <a:p>
            <a:endParaRPr lang="en-GB"/>
          </a:p>
        </p:txBody>
      </p:sp>
      <p:sp>
        <p:nvSpPr>
          <p:cNvPr id="24" name="Freeform 24"/>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25" name="Freeform 25"/>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6"/>
            <a:stretch>
              <a:fillRect/>
            </a:stretch>
          </a:blipFill>
        </p:spPr>
        <p:txBody>
          <a:bodyPr/>
          <a:lstStyle/>
          <a:p>
            <a:endParaRPr lang="en-GB"/>
          </a:p>
        </p:txBody>
      </p:sp>
      <p:sp>
        <p:nvSpPr>
          <p:cNvPr id="26" name="Freeform 26"/>
          <p:cNvSpPr/>
          <p:nvPr/>
        </p:nvSpPr>
        <p:spPr>
          <a:xfrm rot="-486232">
            <a:off x="12906895" y="652701"/>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7" name="Freeform 27"/>
          <p:cNvSpPr/>
          <p:nvPr/>
        </p:nvSpPr>
        <p:spPr>
          <a:xfrm rot="696389">
            <a:off x="14395488" y="1566566"/>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8" name="Freeform 28"/>
          <p:cNvSpPr/>
          <p:nvPr/>
        </p:nvSpPr>
        <p:spPr>
          <a:xfrm>
            <a:off x="14865460" y="472628"/>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8"/>
            <a:stretch>
              <a:fillRect/>
            </a:stretch>
          </a:blipFill>
        </p:spPr>
        <p:txBody>
          <a:bodyPr/>
          <a:lstStyle/>
          <a:p>
            <a:endParaRPr lang="en-GB"/>
          </a:p>
        </p:txBody>
      </p:sp>
      <p:sp>
        <p:nvSpPr>
          <p:cNvPr id="29" name="TextBox 29"/>
          <p:cNvSpPr txBox="1"/>
          <p:nvPr/>
        </p:nvSpPr>
        <p:spPr>
          <a:xfrm>
            <a:off x="6732285" y="2994511"/>
            <a:ext cx="4823431" cy="787988"/>
          </a:xfrm>
          <a:prstGeom prst="rect">
            <a:avLst/>
          </a:prstGeom>
        </p:spPr>
        <p:txBody>
          <a:bodyPr lIns="0" tIns="0" rIns="0" bIns="0" rtlCol="0" anchor="t">
            <a:spAutoFit/>
          </a:bodyPr>
          <a:lstStyle/>
          <a:p>
            <a:pPr algn="ctr">
              <a:lnSpc>
                <a:spcPts val="6207"/>
              </a:lnSpc>
            </a:pPr>
            <a:r>
              <a:rPr lang="en-US" sz="5172" spc="24">
                <a:solidFill>
                  <a:srgbClr val="724919"/>
                </a:solidFill>
                <a:latin typeface="Fraunces Bold"/>
              </a:rPr>
              <a:t>BÀI 9:</a:t>
            </a:r>
          </a:p>
        </p:txBody>
      </p:sp>
      <p:sp>
        <p:nvSpPr>
          <p:cNvPr id="30" name="TextBox 30"/>
          <p:cNvSpPr txBox="1"/>
          <p:nvPr/>
        </p:nvSpPr>
        <p:spPr>
          <a:xfrm>
            <a:off x="3563341" y="3832230"/>
            <a:ext cx="11442919" cy="3022557"/>
          </a:xfrm>
          <a:prstGeom prst="rect">
            <a:avLst/>
          </a:prstGeom>
        </p:spPr>
        <p:txBody>
          <a:bodyPr lIns="0" tIns="0" rIns="0" bIns="0" rtlCol="0" anchor="t">
            <a:spAutoFit/>
          </a:bodyPr>
          <a:lstStyle/>
          <a:p>
            <a:pPr algn="ctr">
              <a:lnSpc>
                <a:spcPts val="11899"/>
              </a:lnSpc>
            </a:pPr>
            <a:r>
              <a:rPr lang="en-US" sz="8499">
                <a:solidFill>
                  <a:srgbClr val="724919"/>
                </a:solidFill>
                <a:latin typeface="#9Slide07 SVNNexa Rust Slab Bla"/>
              </a:rPr>
              <a:t>Nghị luận</a:t>
            </a:r>
          </a:p>
          <a:p>
            <a:pPr algn="ctr">
              <a:lnSpc>
                <a:spcPts val="11899"/>
              </a:lnSpc>
            </a:pPr>
            <a:r>
              <a:rPr lang="en-US" sz="8499">
                <a:solidFill>
                  <a:srgbClr val="724919"/>
                </a:solidFill>
                <a:latin typeface="#9Slide07 SVNNexa Rust Slab Bla"/>
              </a:rPr>
              <a:t> văn học</a:t>
            </a:r>
          </a:p>
        </p:txBody>
      </p:sp>
      <p:sp>
        <p:nvSpPr>
          <p:cNvPr id="31" name="Freeform 31"/>
          <p:cNvSpPr/>
          <p:nvPr/>
        </p:nvSpPr>
        <p:spPr>
          <a:xfrm>
            <a:off x="346918" y="2589783"/>
            <a:ext cx="2474130" cy="1684862"/>
          </a:xfrm>
          <a:custGeom>
            <a:avLst/>
            <a:gdLst/>
            <a:ahLst/>
            <a:cxnLst/>
            <a:rect l="l" t="t" r="r" b="b"/>
            <a:pathLst>
              <a:path w="2474130" h="1684862">
                <a:moveTo>
                  <a:pt x="0" y="0"/>
                </a:moveTo>
                <a:lnTo>
                  <a:pt x="2474130" y="0"/>
                </a:lnTo>
                <a:lnTo>
                  <a:pt x="2474130" y="1684862"/>
                </a:lnTo>
                <a:lnTo>
                  <a:pt x="0" y="1684862"/>
                </a:lnTo>
                <a:lnTo>
                  <a:pt x="0" y="0"/>
                </a:lnTo>
                <a:close/>
              </a:path>
            </a:pathLst>
          </a:custGeom>
          <a:blipFill>
            <a:blip r:embed="rId9"/>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3422540" y="2079140"/>
            <a:ext cx="11442919" cy="5868918"/>
            <a:chOff x="0" y="0"/>
            <a:chExt cx="4842930" cy="2483873"/>
          </a:xfrm>
        </p:grpSpPr>
        <p:sp>
          <p:nvSpPr>
            <p:cNvPr id="7" name="Freeform 7"/>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8" name="TextBox 8"/>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1" name="Freeform 11"/>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5"/>
            <a:stretch>
              <a:fillRect t="-1209667"/>
            </a:stretch>
          </a:blipFill>
        </p:spPr>
        <p:txBody>
          <a:bodyPr/>
          <a:lstStyle/>
          <a:p>
            <a:endParaRPr lang="en-GB"/>
          </a:p>
        </p:txBody>
      </p:sp>
      <p:sp>
        <p:nvSpPr>
          <p:cNvPr id="12" name="Freeform 12"/>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5"/>
            <a:stretch>
              <a:fillRect t="-1209667"/>
            </a:stretch>
          </a:blipFill>
        </p:spPr>
        <p:txBody>
          <a:bodyPr/>
          <a:lstStyle/>
          <a:p>
            <a:endParaRPr lang="en-GB"/>
          </a:p>
        </p:txBody>
      </p:sp>
      <p:sp>
        <p:nvSpPr>
          <p:cNvPr id="13" name="Freeform 13"/>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4" name="Freeform 14"/>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5"/>
            <a:stretch>
              <a:fillRect t="-1209667"/>
            </a:stretch>
          </a:blipFill>
        </p:spPr>
        <p:txBody>
          <a:bodyPr/>
          <a:lstStyle/>
          <a:p>
            <a:endParaRPr lang="en-GB"/>
          </a:p>
        </p:txBody>
      </p:sp>
      <p:sp>
        <p:nvSpPr>
          <p:cNvPr id="15" name="Freeform 15"/>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6" name="Freeform 16"/>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5"/>
            <a:stretch>
              <a:fillRect t="-1209667"/>
            </a:stretch>
          </a:blipFill>
        </p:spPr>
        <p:txBody>
          <a:bodyPr/>
          <a:lstStyle/>
          <a:p>
            <a:endParaRPr lang="en-GB"/>
          </a:p>
        </p:txBody>
      </p:sp>
      <p:sp>
        <p:nvSpPr>
          <p:cNvPr id="17" name="Freeform 17"/>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8" name="Freeform 18"/>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5"/>
            <a:stretch>
              <a:fillRect t="-1209667"/>
            </a:stretch>
          </a:blipFill>
        </p:spPr>
        <p:txBody>
          <a:bodyPr/>
          <a:lstStyle/>
          <a:p>
            <a:endParaRPr lang="en-GB"/>
          </a:p>
        </p:txBody>
      </p:sp>
      <p:sp>
        <p:nvSpPr>
          <p:cNvPr id="19" name="Freeform 19"/>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5"/>
            <a:stretch>
              <a:fillRect t="-1209667"/>
            </a:stretch>
          </a:blipFill>
        </p:spPr>
        <p:txBody>
          <a:bodyPr/>
          <a:lstStyle/>
          <a:p>
            <a:endParaRPr lang="en-GB"/>
          </a:p>
        </p:txBody>
      </p:sp>
      <p:sp>
        <p:nvSpPr>
          <p:cNvPr id="20" name="Freeform 20"/>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6"/>
            <a:stretch>
              <a:fillRect/>
            </a:stretch>
          </a:blipFill>
        </p:spPr>
        <p:txBody>
          <a:bodyPr/>
          <a:lstStyle/>
          <a:p>
            <a:endParaRPr lang="en-GB"/>
          </a:p>
        </p:txBody>
      </p:sp>
      <p:sp>
        <p:nvSpPr>
          <p:cNvPr id="21" name="Freeform 21"/>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7"/>
            <a:stretch>
              <a:fillRect/>
            </a:stretch>
          </a:blipFill>
        </p:spPr>
        <p:txBody>
          <a:bodyPr/>
          <a:lstStyle/>
          <a:p>
            <a:endParaRPr lang="en-GB"/>
          </a:p>
        </p:txBody>
      </p:sp>
      <p:sp>
        <p:nvSpPr>
          <p:cNvPr id="22" name="Freeform 22"/>
          <p:cNvSpPr/>
          <p:nvPr/>
        </p:nvSpPr>
        <p:spPr>
          <a:xfrm rot="-486232">
            <a:off x="13446310" y="1269739"/>
            <a:ext cx="2183882" cy="1618802"/>
          </a:xfrm>
          <a:custGeom>
            <a:avLst/>
            <a:gdLst/>
            <a:ahLst/>
            <a:cxnLst/>
            <a:rect l="l" t="t" r="r" b="b"/>
            <a:pathLst>
              <a:path w="2183882" h="1618802">
                <a:moveTo>
                  <a:pt x="0" y="0"/>
                </a:moveTo>
                <a:lnTo>
                  <a:pt x="2183881" y="0"/>
                </a:lnTo>
                <a:lnTo>
                  <a:pt x="2183881" y="1618803"/>
                </a:lnTo>
                <a:lnTo>
                  <a:pt x="0" y="1618803"/>
                </a:lnTo>
                <a:lnTo>
                  <a:pt x="0" y="0"/>
                </a:lnTo>
                <a:close/>
              </a:path>
            </a:pathLst>
          </a:custGeom>
          <a:blipFill>
            <a:blip r:embed="rId8"/>
            <a:stretch>
              <a:fillRect/>
            </a:stretch>
          </a:blipFill>
        </p:spPr>
        <p:txBody>
          <a:bodyPr/>
          <a:lstStyle/>
          <a:p>
            <a:endParaRPr lang="en-GB"/>
          </a:p>
        </p:txBody>
      </p:sp>
      <p:sp>
        <p:nvSpPr>
          <p:cNvPr id="23" name="Freeform 23"/>
          <p:cNvSpPr/>
          <p:nvPr/>
        </p:nvSpPr>
        <p:spPr>
          <a:xfrm rot="696389">
            <a:off x="14934903" y="218360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24" name="Freeform 24"/>
          <p:cNvSpPr/>
          <p:nvPr/>
        </p:nvSpPr>
        <p:spPr>
          <a:xfrm>
            <a:off x="15045092" y="506855"/>
            <a:ext cx="1674794" cy="1723039"/>
          </a:xfrm>
          <a:custGeom>
            <a:avLst/>
            <a:gdLst/>
            <a:ahLst/>
            <a:cxnLst/>
            <a:rect l="l" t="t" r="r" b="b"/>
            <a:pathLst>
              <a:path w="1674794" h="1723039">
                <a:moveTo>
                  <a:pt x="0" y="0"/>
                </a:moveTo>
                <a:lnTo>
                  <a:pt x="1674793" y="0"/>
                </a:lnTo>
                <a:lnTo>
                  <a:pt x="1674793" y="1723038"/>
                </a:lnTo>
                <a:lnTo>
                  <a:pt x="0" y="1723038"/>
                </a:lnTo>
                <a:lnTo>
                  <a:pt x="0" y="0"/>
                </a:lnTo>
                <a:close/>
              </a:path>
            </a:pathLst>
          </a:custGeom>
          <a:blipFill>
            <a:blip r:embed="rId9"/>
            <a:stretch>
              <a:fillRect/>
            </a:stretch>
          </a:blipFill>
        </p:spPr>
        <p:txBody>
          <a:bodyPr/>
          <a:lstStyle/>
          <a:p>
            <a:endParaRPr lang="en-GB"/>
          </a:p>
        </p:txBody>
      </p:sp>
      <p:sp>
        <p:nvSpPr>
          <p:cNvPr id="25" name="Freeform 25"/>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26" name="TextBox 26"/>
          <p:cNvSpPr txBox="1"/>
          <p:nvPr/>
        </p:nvSpPr>
        <p:spPr>
          <a:xfrm>
            <a:off x="5356574" y="2710196"/>
            <a:ext cx="7730354" cy="1127803"/>
          </a:xfrm>
          <a:prstGeom prst="rect">
            <a:avLst/>
          </a:prstGeom>
        </p:spPr>
        <p:txBody>
          <a:bodyPr lIns="0" tIns="0" rIns="0" bIns="0" rtlCol="0" anchor="t">
            <a:spAutoFit/>
          </a:bodyPr>
          <a:lstStyle/>
          <a:p>
            <a:pPr algn="ctr">
              <a:lnSpc>
                <a:spcPts val="8710"/>
              </a:lnSpc>
            </a:pPr>
            <a:r>
              <a:rPr lang="en-US" sz="6221">
                <a:solidFill>
                  <a:srgbClr val="724919"/>
                </a:solidFill>
                <a:latin typeface="#9Slide07 SVNRevolution"/>
              </a:rPr>
              <a:t>Tư duy Cá nhân</a:t>
            </a:r>
          </a:p>
        </p:txBody>
      </p:sp>
      <p:sp>
        <p:nvSpPr>
          <p:cNvPr id="27" name="TextBox 27"/>
          <p:cNvSpPr txBox="1"/>
          <p:nvPr/>
        </p:nvSpPr>
        <p:spPr>
          <a:xfrm>
            <a:off x="3892827" y="4262110"/>
            <a:ext cx="10645424" cy="3167701"/>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Italics"/>
              </a:rPr>
              <a:t>Một trong những cách bình luận thơ là so sánh sự thể hiện của tác giả này với tác giả khác về cùng một vấn đề.</a:t>
            </a:r>
            <a:r>
              <a:rPr lang="en-US" sz="3700">
                <a:solidFill>
                  <a:srgbClr val="351304"/>
                </a:solidFill>
                <a:latin typeface="Roboto Condensed Bold"/>
              </a:rPr>
              <a:t> </a:t>
            </a:r>
          </a:p>
          <a:p>
            <a:pPr algn="just">
              <a:lnSpc>
                <a:spcPts val="5069"/>
              </a:lnSpc>
            </a:pPr>
            <a:r>
              <a:rPr lang="en-US" sz="3700">
                <a:solidFill>
                  <a:srgbClr val="351304"/>
                </a:solidFill>
                <a:latin typeface="Roboto Condensed Bold"/>
              </a:rPr>
              <a:t>Em hãy nêu nhận xét về tác dụng của cách bình luận đó trong phần 2) văn bản </a:t>
            </a:r>
            <a:r>
              <a:rPr lang="en-US" sz="3700">
                <a:solidFill>
                  <a:srgbClr val="351304"/>
                </a:solidFill>
                <a:latin typeface="Roboto Condensed Bold Italics"/>
              </a:rPr>
              <a:t>Vẻ đẹp bài thơ “Cảnh khuya”.</a:t>
            </a:r>
          </a:p>
          <a:p>
            <a:pPr algn="just">
              <a:lnSpc>
                <a:spcPts val="5069"/>
              </a:lnSpc>
            </a:pPr>
            <a:endParaRPr lang="en-US" sz="3700">
              <a:solidFill>
                <a:srgbClr val="351304"/>
              </a:solidFill>
              <a:latin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3422540" y="2079140"/>
            <a:ext cx="11442919" cy="5868918"/>
            <a:chOff x="0" y="0"/>
            <a:chExt cx="4842930" cy="2483873"/>
          </a:xfrm>
        </p:grpSpPr>
        <p:sp>
          <p:nvSpPr>
            <p:cNvPr id="7" name="Freeform 7"/>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8" name="TextBox 8"/>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1" name="Freeform 11"/>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5"/>
            <a:stretch>
              <a:fillRect t="-1209667"/>
            </a:stretch>
          </a:blipFill>
        </p:spPr>
        <p:txBody>
          <a:bodyPr/>
          <a:lstStyle/>
          <a:p>
            <a:endParaRPr lang="en-GB"/>
          </a:p>
        </p:txBody>
      </p:sp>
      <p:sp>
        <p:nvSpPr>
          <p:cNvPr id="12" name="Freeform 12"/>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5"/>
            <a:stretch>
              <a:fillRect t="-1209667"/>
            </a:stretch>
          </a:blipFill>
        </p:spPr>
        <p:txBody>
          <a:bodyPr/>
          <a:lstStyle/>
          <a:p>
            <a:endParaRPr lang="en-GB"/>
          </a:p>
        </p:txBody>
      </p:sp>
      <p:sp>
        <p:nvSpPr>
          <p:cNvPr id="13" name="Freeform 13"/>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4" name="Freeform 14"/>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5"/>
            <a:stretch>
              <a:fillRect t="-1209667"/>
            </a:stretch>
          </a:blipFill>
        </p:spPr>
        <p:txBody>
          <a:bodyPr/>
          <a:lstStyle/>
          <a:p>
            <a:endParaRPr lang="en-GB"/>
          </a:p>
        </p:txBody>
      </p:sp>
      <p:sp>
        <p:nvSpPr>
          <p:cNvPr id="15" name="Freeform 15"/>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6" name="Freeform 16"/>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5"/>
            <a:stretch>
              <a:fillRect t="-1209667"/>
            </a:stretch>
          </a:blipFill>
        </p:spPr>
        <p:txBody>
          <a:bodyPr/>
          <a:lstStyle/>
          <a:p>
            <a:endParaRPr lang="en-GB"/>
          </a:p>
        </p:txBody>
      </p:sp>
      <p:sp>
        <p:nvSpPr>
          <p:cNvPr id="17" name="Freeform 17"/>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8" name="Freeform 18"/>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5"/>
            <a:stretch>
              <a:fillRect t="-1209667"/>
            </a:stretch>
          </a:blipFill>
        </p:spPr>
        <p:txBody>
          <a:bodyPr/>
          <a:lstStyle/>
          <a:p>
            <a:endParaRPr lang="en-GB"/>
          </a:p>
        </p:txBody>
      </p:sp>
      <p:sp>
        <p:nvSpPr>
          <p:cNvPr id="19" name="Freeform 19"/>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5"/>
            <a:stretch>
              <a:fillRect t="-1209667"/>
            </a:stretch>
          </a:blipFill>
        </p:spPr>
        <p:txBody>
          <a:bodyPr/>
          <a:lstStyle/>
          <a:p>
            <a:endParaRPr lang="en-GB"/>
          </a:p>
        </p:txBody>
      </p:sp>
      <p:sp>
        <p:nvSpPr>
          <p:cNvPr id="20" name="Freeform 20"/>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6"/>
            <a:stretch>
              <a:fillRect/>
            </a:stretch>
          </a:blipFill>
        </p:spPr>
        <p:txBody>
          <a:bodyPr/>
          <a:lstStyle/>
          <a:p>
            <a:endParaRPr lang="en-GB"/>
          </a:p>
        </p:txBody>
      </p:sp>
      <p:sp>
        <p:nvSpPr>
          <p:cNvPr id="21" name="Freeform 21"/>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7"/>
            <a:stretch>
              <a:fillRect/>
            </a:stretch>
          </a:blipFill>
        </p:spPr>
        <p:txBody>
          <a:bodyPr/>
          <a:lstStyle/>
          <a:p>
            <a:endParaRPr lang="en-GB"/>
          </a:p>
        </p:txBody>
      </p:sp>
      <p:sp>
        <p:nvSpPr>
          <p:cNvPr id="22" name="Freeform 22"/>
          <p:cNvSpPr/>
          <p:nvPr/>
        </p:nvSpPr>
        <p:spPr>
          <a:xfrm rot="-486232">
            <a:off x="13446310" y="1269739"/>
            <a:ext cx="2183882" cy="1618802"/>
          </a:xfrm>
          <a:custGeom>
            <a:avLst/>
            <a:gdLst/>
            <a:ahLst/>
            <a:cxnLst/>
            <a:rect l="l" t="t" r="r" b="b"/>
            <a:pathLst>
              <a:path w="2183882" h="1618802">
                <a:moveTo>
                  <a:pt x="0" y="0"/>
                </a:moveTo>
                <a:lnTo>
                  <a:pt x="2183881" y="0"/>
                </a:lnTo>
                <a:lnTo>
                  <a:pt x="2183881" y="1618803"/>
                </a:lnTo>
                <a:lnTo>
                  <a:pt x="0" y="1618803"/>
                </a:lnTo>
                <a:lnTo>
                  <a:pt x="0" y="0"/>
                </a:lnTo>
                <a:close/>
              </a:path>
            </a:pathLst>
          </a:custGeom>
          <a:blipFill>
            <a:blip r:embed="rId8"/>
            <a:stretch>
              <a:fillRect/>
            </a:stretch>
          </a:blipFill>
        </p:spPr>
        <p:txBody>
          <a:bodyPr/>
          <a:lstStyle/>
          <a:p>
            <a:endParaRPr lang="en-GB"/>
          </a:p>
        </p:txBody>
      </p:sp>
      <p:sp>
        <p:nvSpPr>
          <p:cNvPr id="23" name="Freeform 23"/>
          <p:cNvSpPr/>
          <p:nvPr/>
        </p:nvSpPr>
        <p:spPr>
          <a:xfrm rot="696389">
            <a:off x="14934903" y="218360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24" name="Freeform 24"/>
          <p:cNvSpPr/>
          <p:nvPr/>
        </p:nvSpPr>
        <p:spPr>
          <a:xfrm>
            <a:off x="15045092" y="506855"/>
            <a:ext cx="1674794" cy="1723039"/>
          </a:xfrm>
          <a:custGeom>
            <a:avLst/>
            <a:gdLst/>
            <a:ahLst/>
            <a:cxnLst/>
            <a:rect l="l" t="t" r="r" b="b"/>
            <a:pathLst>
              <a:path w="1674794" h="1723039">
                <a:moveTo>
                  <a:pt x="0" y="0"/>
                </a:moveTo>
                <a:lnTo>
                  <a:pt x="1674793" y="0"/>
                </a:lnTo>
                <a:lnTo>
                  <a:pt x="1674793" y="1723038"/>
                </a:lnTo>
                <a:lnTo>
                  <a:pt x="0" y="1723038"/>
                </a:lnTo>
                <a:lnTo>
                  <a:pt x="0" y="0"/>
                </a:lnTo>
                <a:close/>
              </a:path>
            </a:pathLst>
          </a:custGeom>
          <a:blipFill>
            <a:blip r:embed="rId9"/>
            <a:stretch>
              <a:fillRect/>
            </a:stretch>
          </a:blipFill>
        </p:spPr>
        <p:txBody>
          <a:bodyPr/>
          <a:lstStyle/>
          <a:p>
            <a:endParaRPr lang="en-GB"/>
          </a:p>
        </p:txBody>
      </p:sp>
      <p:sp>
        <p:nvSpPr>
          <p:cNvPr id="25" name="Freeform 25"/>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26" name="TextBox 26"/>
          <p:cNvSpPr txBox="1"/>
          <p:nvPr/>
        </p:nvSpPr>
        <p:spPr>
          <a:xfrm>
            <a:off x="5356574" y="2710196"/>
            <a:ext cx="7730354" cy="1127803"/>
          </a:xfrm>
          <a:prstGeom prst="rect">
            <a:avLst/>
          </a:prstGeom>
        </p:spPr>
        <p:txBody>
          <a:bodyPr lIns="0" tIns="0" rIns="0" bIns="0" rtlCol="0" anchor="t">
            <a:spAutoFit/>
          </a:bodyPr>
          <a:lstStyle/>
          <a:p>
            <a:pPr algn="ctr">
              <a:lnSpc>
                <a:spcPts val="8710"/>
              </a:lnSpc>
            </a:pPr>
            <a:r>
              <a:rPr lang="en-US" sz="6221">
                <a:solidFill>
                  <a:srgbClr val="724919"/>
                </a:solidFill>
                <a:latin typeface="#9Slide07 SVNRevolution"/>
              </a:rPr>
              <a:t>Tư duy Cá nhân</a:t>
            </a:r>
          </a:p>
        </p:txBody>
      </p:sp>
      <p:sp>
        <p:nvSpPr>
          <p:cNvPr id="27" name="TextBox 27"/>
          <p:cNvSpPr txBox="1"/>
          <p:nvPr/>
        </p:nvSpPr>
        <p:spPr>
          <a:xfrm>
            <a:off x="3892827" y="4262110"/>
            <a:ext cx="10645424" cy="2529614"/>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a:rPr>
              <a:t>Trước và sau khi học văn bản nghị luận này, cảm nhận của em về bài thơ </a:t>
            </a:r>
            <a:r>
              <a:rPr lang="en-US" sz="3700">
                <a:solidFill>
                  <a:srgbClr val="351304"/>
                </a:solidFill>
                <a:latin typeface="Roboto Condensed Bold"/>
              </a:rPr>
              <a:t>Cảnh khuya</a:t>
            </a:r>
            <a:r>
              <a:rPr lang="en-US" sz="3700">
                <a:solidFill>
                  <a:srgbClr val="351304"/>
                </a:solidFill>
                <a:latin typeface="Roboto Condensed"/>
              </a:rPr>
              <a:t> có gì khác nhau? </a:t>
            </a:r>
          </a:p>
          <a:p>
            <a:pPr algn="just">
              <a:lnSpc>
                <a:spcPts val="5069"/>
              </a:lnSpc>
            </a:pPr>
            <a:r>
              <a:rPr lang="en-US" sz="3700">
                <a:solidFill>
                  <a:srgbClr val="351304"/>
                </a:solidFill>
                <a:latin typeface="Roboto Condensed"/>
              </a:rPr>
              <a:t>Chỉ ra nguyên nhân của sự khác biệt đó? Em học hỏi được gì từ cách viết của tác giả?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348146" y="-30601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27214" y="2171700"/>
            <a:ext cx="18288000" cy="6443070"/>
            <a:chOff x="0" y="0"/>
            <a:chExt cx="7301857" cy="2572527"/>
          </a:xfrm>
        </p:grpSpPr>
        <p:sp>
          <p:nvSpPr>
            <p:cNvPr id="9" name="Freeform 9"/>
            <p:cNvSpPr/>
            <p:nvPr/>
          </p:nvSpPr>
          <p:spPr>
            <a:xfrm>
              <a:off x="0" y="0"/>
              <a:ext cx="7301857" cy="2572527"/>
            </a:xfrm>
            <a:custGeom>
              <a:avLst/>
              <a:gdLst/>
              <a:ahLst/>
              <a:cxnLst/>
              <a:rect l="l" t="t" r="r" b="b"/>
              <a:pathLst>
                <a:path w="7301857" h="2572527">
                  <a:moveTo>
                    <a:pt x="5927" y="0"/>
                  </a:moveTo>
                  <a:lnTo>
                    <a:pt x="7295931" y="0"/>
                  </a:lnTo>
                  <a:cubicBezTo>
                    <a:pt x="7297503" y="0"/>
                    <a:pt x="7299010" y="624"/>
                    <a:pt x="7300122" y="1736"/>
                  </a:cubicBezTo>
                  <a:cubicBezTo>
                    <a:pt x="7301233" y="2847"/>
                    <a:pt x="7301857" y="4355"/>
                    <a:pt x="7301857" y="5927"/>
                  </a:cubicBezTo>
                  <a:lnTo>
                    <a:pt x="7301857" y="2566601"/>
                  </a:lnTo>
                  <a:cubicBezTo>
                    <a:pt x="7301857" y="2569874"/>
                    <a:pt x="7299204" y="2572527"/>
                    <a:pt x="7295931" y="2572527"/>
                  </a:cubicBezTo>
                  <a:lnTo>
                    <a:pt x="5927" y="2572527"/>
                  </a:lnTo>
                  <a:cubicBezTo>
                    <a:pt x="2653" y="2572527"/>
                    <a:pt x="0" y="2569874"/>
                    <a:pt x="0" y="2566601"/>
                  </a:cubicBezTo>
                  <a:lnTo>
                    <a:pt x="0" y="5927"/>
                  </a:lnTo>
                  <a:cubicBezTo>
                    <a:pt x="0" y="2653"/>
                    <a:pt x="2653" y="0"/>
                    <a:pt x="5927" y="0"/>
                  </a:cubicBezTo>
                  <a:close/>
                </a:path>
              </a:pathLst>
            </a:custGeom>
            <a:solidFill>
              <a:srgbClr val="F5EDD9"/>
            </a:solidFill>
          </p:spPr>
          <p:txBody>
            <a:bodyPr/>
            <a:lstStyle/>
            <a:p>
              <a:endParaRPr lang="en-GB"/>
            </a:p>
          </p:txBody>
        </p:sp>
        <p:sp>
          <p:nvSpPr>
            <p:cNvPr id="10" name="TextBox 10"/>
            <p:cNvSpPr txBox="1"/>
            <p:nvPr/>
          </p:nvSpPr>
          <p:spPr>
            <a:xfrm>
              <a:off x="0" y="-76200"/>
              <a:ext cx="7301857" cy="2648727"/>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311139" y="7369656"/>
            <a:ext cx="1016041" cy="1045310"/>
          </a:xfrm>
          <a:custGeom>
            <a:avLst/>
            <a:gdLst/>
            <a:ahLst/>
            <a:cxnLst/>
            <a:rect l="l" t="t" r="r" b="b"/>
            <a:pathLst>
              <a:path w="1016041" h="1045310">
                <a:moveTo>
                  <a:pt x="0" y="0"/>
                </a:moveTo>
                <a:lnTo>
                  <a:pt x="1016041" y="0"/>
                </a:lnTo>
                <a:lnTo>
                  <a:pt x="1016041" y="1045309"/>
                </a:lnTo>
                <a:lnTo>
                  <a:pt x="0" y="1045309"/>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291875" y="5911546"/>
            <a:ext cx="1206027" cy="3705293"/>
          </a:xfrm>
          <a:custGeom>
            <a:avLst/>
            <a:gdLst/>
            <a:ahLst/>
            <a:cxnLst/>
            <a:rect l="l" t="t" r="r" b="b"/>
            <a:pathLst>
              <a:path w="1206027" h="3705293">
                <a:moveTo>
                  <a:pt x="0" y="0"/>
                </a:moveTo>
                <a:lnTo>
                  <a:pt x="1206027" y="0"/>
                </a:lnTo>
                <a:lnTo>
                  <a:pt x="1206027"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rot="696389">
            <a:off x="14820449" y="116249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GB"/>
          </a:p>
        </p:txBody>
      </p:sp>
      <p:sp>
        <p:nvSpPr>
          <p:cNvPr id="14" name="Freeform 14"/>
          <p:cNvSpPr/>
          <p:nvPr/>
        </p:nvSpPr>
        <p:spPr>
          <a:xfrm rot="-1013125">
            <a:off x="16381154" y="296403"/>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7"/>
            <a:stretch>
              <a:fillRect/>
            </a:stretch>
          </a:blipFill>
        </p:spPr>
        <p:txBody>
          <a:bodyPr/>
          <a:lstStyle/>
          <a:p>
            <a:endParaRPr lang="en-GB"/>
          </a:p>
        </p:txBody>
      </p:sp>
      <p:sp>
        <p:nvSpPr>
          <p:cNvPr id="15" name="Freeform 15"/>
          <p:cNvSpPr/>
          <p:nvPr/>
        </p:nvSpPr>
        <p:spPr>
          <a:xfrm>
            <a:off x="16714124" y="1492956"/>
            <a:ext cx="748798" cy="770369"/>
          </a:xfrm>
          <a:custGeom>
            <a:avLst/>
            <a:gdLst/>
            <a:ahLst/>
            <a:cxnLst/>
            <a:rect l="l" t="t" r="r" b="b"/>
            <a:pathLst>
              <a:path w="748798" h="770369">
                <a:moveTo>
                  <a:pt x="0" y="0"/>
                </a:moveTo>
                <a:lnTo>
                  <a:pt x="748798" y="0"/>
                </a:lnTo>
                <a:lnTo>
                  <a:pt x="748798" y="770369"/>
                </a:lnTo>
                <a:lnTo>
                  <a:pt x="0" y="770369"/>
                </a:lnTo>
                <a:lnTo>
                  <a:pt x="0" y="0"/>
                </a:lnTo>
                <a:close/>
              </a:path>
            </a:pathLst>
          </a:custGeom>
          <a:blipFill>
            <a:blip r:embed="rId4"/>
            <a:stretch>
              <a:fillRect/>
            </a:stretch>
          </a:blipFill>
        </p:spPr>
        <p:txBody>
          <a:bodyPr/>
          <a:lstStyle/>
          <a:p>
            <a:endParaRPr lang="en-GB"/>
          </a:p>
        </p:txBody>
      </p:sp>
      <p:sp>
        <p:nvSpPr>
          <p:cNvPr id="16" name="Freeform 16"/>
          <p:cNvSpPr/>
          <p:nvPr/>
        </p:nvSpPr>
        <p:spPr>
          <a:xfrm>
            <a:off x="-498898" y="8270463"/>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8"/>
            <a:stretch>
              <a:fillRect/>
            </a:stretch>
          </a:blipFill>
        </p:spPr>
        <p:txBody>
          <a:bodyPr/>
          <a:lstStyle/>
          <a:p>
            <a:endParaRPr lang="en-GB"/>
          </a:p>
        </p:txBody>
      </p:sp>
      <p:sp>
        <p:nvSpPr>
          <p:cNvPr id="17" name="TextBox 17"/>
          <p:cNvSpPr txBox="1"/>
          <p:nvPr/>
        </p:nvSpPr>
        <p:spPr>
          <a:xfrm>
            <a:off x="5405121" y="2305049"/>
            <a:ext cx="6526506" cy="679384"/>
          </a:xfrm>
          <a:prstGeom prst="rect">
            <a:avLst/>
          </a:prstGeom>
        </p:spPr>
        <p:txBody>
          <a:bodyPr lIns="0" tIns="0" rIns="0" bIns="0" rtlCol="0" anchor="t">
            <a:spAutoFit/>
          </a:bodyPr>
          <a:lstStyle/>
          <a:p>
            <a:pPr algn="ctr">
              <a:lnSpc>
                <a:spcPts val="5599"/>
              </a:lnSpc>
              <a:spcBef>
                <a:spcPct val="0"/>
              </a:spcBef>
            </a:pPr>
            <a:r>
              <a:rPr lang="en-US" sz="3999">
                <a:solidFill>
                  <a:srgbClr val="44312B"/>
                </a:solidFill>
                <a:latin typeface="Roboto Condensed Bold"/>
              </a:rPr>
              <a:t>c. Bài học cá nhân</a:t>
            </a:r>
          </a:p>
        </p:txBody>
      </p:sp>
      <p:grpSp>
        <p:nvGrpSpPr>
          <p:cNvPr id="18" name="Group 18"/>
          <p:cNvGrpSpPr/>
          <p:nvPr/>
        </p:nvGrpSpPr>
        <p:grpSpPr>
          <a:xfrm>
            <a:off x="1773977" y="3394008"/>
            <a:ext cx="14508882" cy="1835689"/>
            <a:chOff x="0" y="0"/>
            <a:chExt cx="5792967" cy="732936"/>
          </a:xfrm>
        </p:grpSpPr>
        <p:sp>
          <p:nvSpPr>
            <p:cNvPr id="19" name="Freeform 19"/>
            <p:cNvSpPr/>
            <p:nvPr/>
          </p:nvSpPr>
          <p:spPr>
            <a:xfrm>
              <a:off x="0" y="0"/>
              <a:ext cx="5792967" cy="732936"/>
            </a:xfrm>
            <a:custGeom>
              <a:avLst/>
              <a:gdLst/>
              <a:ahLst/>
              <a:cxnLst/>
              <a:rect l="l" t="t" r="r" b="b"/>
              <a:pathLst>
                <a:path w="5792967" h="732936">
                  <a:moveTo>
                    <a:pt x="7470" y="0"/>
                  </a:moveTo>
                  <a:lnTo>
                    <a:pt x="5785497" y="0"/>
                  </a:lnTo>
                  <a:cubicBezTo>
                    <a:pt x="5789623" y="0"/>
                    <a:pt x="5792967" y="3345"/>
                    <a:pt x="5792967" y="7470"/>
                  </a:cubicBezTo>
                  <a:lnTo>
                    <a:pt x="5792967" y="725466"/>
                  </a:lnTo>
                  <a:cubicBezTo>
                    <a:pt x="5792967" y="729592"/>
                    <a:pt x="5789623" y="732936"/>
                    <a:pt x="5785497" y="732936"/>
                  </a:cubicBezTo>
                  <a:lnTo>
                    <a:pt x="7470" y="732936"/>
                  </a:lnTo>
                  <a:cubicBezTo>
                    <a:pt x="3345" y="732936"/>
                    <a:pt x="0" y="729592"/>
                    <a:pt x="0" y="725466"/>
                  </a:cubicBezTo>
                  <a:lnTo>
                    <a:pt x="0" y="7470"/>
                  </a:lnTo>
                  <a:cubicBezTo>
                    <a:pt x="0" y="3345"/>
                    <a:pt x="3345" y="0"/>
                    <a:pt x="7470" y="0"/>
                  </a:cubicBezTo>
                  <a:close/>
                </a:path>
              </a:pathLst>
            </a:custGeom>
            <a:solidFill>
              <a:srgbClr val="000000">
                <a:alpha val="0"/>
              </a:srgbClr>
            </a:solidFill>
            <a:ln w="28575" cap="sq">
              <a:solidFill>
                <a:srgbClr val="724919"/>
              </a:solidFill>
              <a:prstDash val="solid"/>
              <a:miter/>
            </a:ln>
          </p:spPr>
          <p:txBody>
            <a:bodyPr/>
            <a:lstStyle/>
            <a:p>
              <a:endParaRPr lang="en-GB"/>
            </a:p>
          </p:txBody>
        </p:sp>
        <p:sp>
          <p:nvSpPr>
            <p:cNvPr id="20" name="TextBox 20"/>
            <p:cNvSpPr txBox="1"/>
            <p:nvPr/>
          </p:nvSpPr>
          <p:spPr>
            <a:xfrm>
              <a:off x="0" y="-76200"/>
              <a:ext cx="5792967" cy="809136"/>
            </a:xfrm>
            <a:prstGeom prst="rect">
              <a:avLst/>
            </a:prstGeom>
          </p:spPr>
          <p:txBody>
            <a:bodyPr lIns="50800" tIns="50800" rIns="50800" bIns="50800" rtlCol="0" anchor="ctr"/>
            <a:lstStyle/>
            <a:p>
              <a:pPr algn="ctr">
                <a:lnSpc>
                  <a:spcPts val="2799"/>
                </a:lnSpc>
              </a:pPr>
              <a:endParaRPr/>
            </a:p>
          </p:txBody>
        </p:sp>
      </p:grpSp>
      <p:sp>
        <p:nvSpPr>
          <p:cNvPr id="21" name="TextBox 21"/>
          <p:cNvSpPr txBox="1"/>
          <p:nvPr/>
        </p:nvSpPr>
        <p:spPr>
          <a:xfrm>
            <a:off x="2066704" y="3394877"/>
            <a:ext cx="13845686" cy="1834820"/>
          </a:xfrm>
          <a:prstGeom prst="rect">
            <a:avLst/>
          </a:prstGeom>
        </p:spPr>
        <p:txBody>
          <a:bodyPr lIns="0" tIns="0" rIns="0" bIns="0" rtlCol="0" anchor="t">
            <a:spAutoFit/>
          </a:bodyPr>
          <a:lstStyle/>
          <a:p>
            <a:pPr algn="just">
              <a:lnSpc>
                <a:spcPts val="4899"/>
              </a:lnSpc>
            </a:pPr>
            <a:r>
              <a:rPr lang="en-US" sz="3499" spc="-87">
                <a:solidFill>
                  <a:srgbClr val="4D3527"/>
                </a:solidFill>
                <a:latin typeface="Roboto Condensed"/>
              </a:rPr>
              <a:t>Văn bản thể hiện góc nhìn riêng độc đáo của một nhà phê bình văn học tài năng, từ đó nhắc nhở mỗi người về giá trị lớn lao của văn chương, và cần biết trân trọng nền văn học dân tộc.</a:t>
            </a:r>
          </a:p>
        </p:txBody>
      </p:sp>
      <p:sp>
        <p:nvSpPr>
          <p:cNvPr id="22" name="TextBox 22"/>
          <p:cNvSpPr txBox="1"/>
          <p:nvPr/>
        </p:nvSpPr>
        <p:spPr>
          <a:xfrm>
            <a:off x="2066704" y="5752809"/>
            <a:ext cx="13845686" cy="1215805"/>
          </a:xfrm>
          <a:prstGeom prst="rect">
            <a:avLst/>
          </a:prstGeom>
        </p:spPr>
        <p:txBody>
          <a:bodyPr lIns="0" tIns="0" rIns="0" bIns="0" rtlCol="0" anchor="t">
            <a:spAutoFit/>
          </a:bodyPr>
          <a:lstStyle/>
          <a:p>
            <a:pPr algn="just">
              <a:lnSpc>
                <a:spcPts val="4899"/>
              </a:lnSpc>
            </a:pPr>
            <a:r>
              <a:rPr lang="en-US" sz="3499" spc="-87">
                <a:solidFill>
                  <a:srgbClr val="4D3527"/>
                </a:solidFill>
                <a:latin typeface="Roboto Condensed"/>
              </a:rPr>
              <a:t>Bài nghị luận trên là một bài viết thú vị cho ta học hỏi về kĩ thuật viết bài nghị luận văn học.</a:t>
            </a:r>
          </a:p>
        </p:txBody>
      </p:sp>
      <p:grpSp>
        <p:nvGrpSpPr>
          <p:cNvPr id="23" name="Group 23"/>
          <p:cNvGrpSpPr/>
          <p:nvPr/>
        </p:nvGrpSpPr>
        <p:grpSpPr>
          <a:xfrm>
            <a:off x="990600" y="4457700"/>
            <a:ext cx="15325704" cy="2849917"/>
            <a:chOff x="0" y="-76200"/>
            <a:chExt cx="6119100" cy="835062"/>
          </a:xfrm>
        </p:grpSpPr>
        <p:sp>
          <p:nvSpPr>
            <p:cNvPr id="24" name="Freeform 24"/>
            <p:cNvSpPr/>
            <p:nvPr/>
          </p:nvSpPr>
          <p:spPr>
            <a:xfrm>
              <a:off x="326133" y="234302"/>
              <a:ext cx="5792967" cy="524560"/>
            </a:xfrm>
            <a:custGeom>
              <a:avLst/>
              <a:gdLst/>
              <a:ahLst/>
              <a:cxnLst/>
              <a:rect l="l" t="t" r="r" b="b"/>
              <a:pathLst>
                <a:path w="5792967" h="524560">
                  <a:moveTo>
                    <a:pt x="7470" y="0"/>
                  </a:moveTo>
                  <a:lnTo>
                    <a:pt x="5785497" y="0"/>
                  </a:lnTo>
                  <a:cubicBezTo>
                    <a:pt x="5789623" y="0"/>
                    <a:pt x="5792967" y="3345"/>
                    <a:pt x="5792967" y="7470"/>
                  </a:cubicBezTo>
                  <a:lnTo>
                    <a:pt x="5792967" y="517090"/>
                  </a:lnTo>
                  <a:cubicBezTo>
                    <a:pt x="5792967" y="521216"/>
                    <a:pt x="5789623" y="524560"/>
                    <a:pt x="5785497" y="524560"/>
                  </a:cubicBezTo>
                  <a:lnTo>
                    <a:pt x="7470" y="524560"/>
                  </a:lnTo>
                  <a:cubicBezTo>
                    <a:pt x="3345" y="524560"/>
                    <a:pt x="0" y="521216"/>
                    <a:pt x="0" y="517090"/>
                  </a:cubicBezTo>
                  <a:lnTo>
                    <a:pt x="0" y="7470"/>
                  </a:lnTo>
                  <a:cubicBezTo>
                    <a:pt x="0" y="3345"/>
                    <a:pt x="3345" y="0"/>
                    <a:pt x="7470" y="0"/>
                  </a:cubicBezTo>
                  <a:close/>
                </a:path>
              </a:pathLst>
            </a:custGeom>
            <a:solidFill>
              <a:srgbClr val="000000">
                <a:alpha val="0"/>
              </a:srgbClr>
            </a:solidFill>
            <a:ln w="28575" cap="sq">
              <a:solidFill>
                <a:srgbClr val="724919"/>
              </a:solidFill>
              <a:prstDash val="solid"/>
              <a:miter/>
            </a:ln>
          </p:spPr>
          <p:txBody>
            <a:bodyPr/>
            <a:lstStyle/>
            <a:p>
              <a:endParaRPr lang="en-GB"/>
            </a:p>
          </p:txBody>
        </p:sp>
        <p:sp>
          <p:nvSpPr>
            <p:cNvPr id="25" name="TextBox 25"/>
            <p:cNvSpPr txBox="1"/>
            <p:nvPr/>
          </p:nvSpPr>
          <p:spPr>
            <a:xfrm>
              <a:off x="0" y="-76200"/>
              <a:ext cx="5792967" cy="600760"/>
            </a:xfrm>
            <a:prstGeom prst="rect">
              <a:avLst/>
            </a:prstGeom>
          </p:spPr>
          <p:txBody>
            <a:bodyPr lIns="50800" tIns="50800" rIns="50800" bIns="50800" rtlCol="0" anchor="ctr"/>
            <a:lstStyle/>
            <a:p>
              <a:pPr algn="ctr">
                <a:lnSpc>
                  <a:spcPts val="279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348146" y="-30601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0" y="1231735"/>
            <a:ext cx="18288000" cy="8165332"/>
            <a:chOff x="0" y="0"/>
            <a:chExt cx="7301857" cy="3260176"/>
          </a:xfrm>
        </p:grpSpPr>
        <p:sp>
          <p:nvSpPr>
            <p:cNvPr id="9" name="Freeform 9"/>
            <p:cNvSpPr/>
            <p:nvPr/>
          </p:nvSpPr>
          <p:spPr>
            <a:xfrm>
              <a:off x="0" y="0"/>
              <a:ext cx="7301857" cy="3260176"/>
            </a:xfrm>
            <a:custGeom>
              <a:avLst/>
              <a:gdLst/>
              <a:ahLst/>
              <a:cxnLst/>
              <a:rect l="l" t="t" r="r" b="b"/>
              <a:pathLst>
                <a:path w="7301857" h="3260176">
                  <a:moveTo>
                    <a:pt x="5927" y="0"/>
                  </a:moveTo>
                  <a:lnTo>
                    <a:pt x="7295931" y="0"/>
                  </a:lnTo>
                  <a:cubicBezTo>
                    <a:pt x="7297503" y="0"/>
                    <a:pt x="7299010" y="624"/>
                    <a:pt x="7300122" y="1736"/>
                  </a:cubicBezTo>
                  <a:cubicBezTo>
                    <a:pt x="7301233" y="2847"/>
                    <a:pt x="7301857" y="4355"/>
                    <a:pt x="7301857" y="5927"/>
                  </a:cubicBezTo>
                  <a:lnTo>
                    <a:pt x="7301857" y="3254249"/>
                  </a:lnTo>
                  <a:cubicBezTo>
                    <a:pt x="7301857" y="3257522"/>
                    <a:pt x="7299204" y="3260176"/>
                    <a:pt x="7295931" y="3260176"/>
                  </a:cubicBezTo>
                  <a:lnTo>
                    <a:pt x="5927" y="3260176"/>
                  </a:lnTo>
                  <a:cubicBezTo>
                    <a:pt x="2653" y="3260176"/>
                    <a:pt x="0" y="3257522"/>
                    <a:pt x="0" y="3254249"/>
                  </a:cubicBezTo>
                  <a:lnTo>
                    <a:pt x="0" y="5927"/>
                  </a:lnTo>
                  <a:cubicBezTo>
                    <a:pt x="0" y="2653"/>
                    <a:pt x="2653" y="0"/>
                    <a:pt x="5927" y="0"/>
                  </a:cubicBezTo>
                  <a:close/>
                </a:path>
              </a:pathLst>
            </a:custGeom>
            <a:solidFill>
              <a:srgbClr val="F5EDD9"/>
            </a:solidFill>
          </p:spPr>
          <p:txBody>
            <a:bodyPr/>
            <a:lstStyle/>
            <a:p>
              <a:endParaRPr lang="en-GB"/>
            </a:p>
          </p:txBody>
        </p:sp>
        <p:sp>
          <p:nvSpPr>
            <p:cNvPr id="10" name="TextBox 10"/>
            <p:cNvSpPr txBox="1"/>
            <p:nvPr/>
          </p:nvSpPr>
          <p:spPr>
            <a:xfrm>
              <a:off x="0" y="-76200"/>
              <a:ext cx="7301857" cy="3336376"/>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311139" y="7369656"/>
            <a:ext cx="1016041" cy="1045310"/>
          </a:xfrm>
          <a:custGeom>
            <a:avLst/>
            <a:gdLst/>
            <a:ahLst/>
            <a:cxnLst/>
            <a:rect l="l" t="t" r="r" b="b"/>
            <a:pathLst>
              <a:path w="1016041" h="1045310">
                <a:moveTo>
                  <a:pt x="0" y="0"/>
                </a:moveTo>
                <a:lnTo>
                  <a:pt x="1016041" y="0"/>
                </a:lnTo>
                <a:lnTo>
                  <a:pt x="1016041" y="1045309"/>
                </a:lnTo>
                <a:lnTo>
                  <a:pt x="0" y="1045309"/>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291875" y="5911546"/>
            <a:ext cx="1206027" cy="3705293"/>
          </a:xfrm>
          <a:custGeom>
            <a:avLst/>
            <a:gdLst/>
            <a:ahLst/>
            <a:cxnLst/>
            <a:rect l="l" t="t" r="r" b="b"/>
            <a:pathLst>
              <a:path w="1206027" h="3705293">
                <a:moveTo>
                  <a:pt x="0" y="0"/>
                </a:moveTo>
                <a:lnTo>
                  <a:pt x="1206027" y="0"/>
                </a:lnTo>
                <a:lnTo>
                  <a:pt x="1206027"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rot="696389">
            <a:off x="14820449" y="116249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GB"/>
          </a:p>
        </p:txBody>
      </p:sp>
      <p:sp>
        <p:nvSpPr>
          <p:cNvPr id="14" name="Freeform 14"/>
          <p:cNvSpPr/>
          <p:nvPr/>
        </p:nvSpPr>
        <p:spPr>
          <a:xfrm rot="-1013125">
            <a:off x="16381154" y="296403"/>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7"/>
            <a:stretch>
              <a:fillRect/>
            </a:stretch>
          </a:blipFill>
        </p:spPr>
        <p:txBody>
          <a:bodyPr/>
          <a:lstStyle/>
          <a:p>
            <a:endParaRPr lang="en-GB"/>
          </a:p>
        </p:txBody>
      </p:sp>
      <p:sp>
        <p:nvSpPr>
          <p:cNvPr id="15" name="Freeform 15"/>
          <p:cNvSpPr/>
          <p:nvPr/>
        </p:nvSpPr>
        <p:spPr>
          <a:xfrm>
            <a:off x="16714124" y="1492956"/>
            <a:ext cx="748798" cy="770369"/>
          </a:xfrm>
          <a:custGeom>
            <a:avLst/>
            <a:gdLst/>
            <a:ahLst/>
            <a:cxnLst/>
            <a:rect l="l" t="t" r="r" b="b"/>
            <a:pathLst>
              <a:path w="748798" h="770369">
                <a:moveTo>
                  <a:pt x="0" y="0"/>
                </a:moveTo>
                <a:lnTo>
                  <a:pt x="748798" y="0"/>
                </a:lnTo>
                <a:lnTo>
                  <a:pt x="748798" y="770369"/>
                </a:lnTo>
                <a:lnTo>
                  <a:pt x="0" y="770369"/>
                </a:lnTo>
                <a:lnTo>
                  <a:pt x="0" y="0"/>
                </a:lnTo>
                <a:close/>
              </a:path>
            </a:pathLst>
          </a:custGeom>
          <a:blipFill>
            <a:blip r:embed="rId4"/>
            <a:stretch>
              <a:fillRect/>
            </a:stretch>
          </a:blipFill>
        </p:spPr>
        <p:txBody>
          <a:bodyPr/>
          <a:lstStyle/>
          <a:p>
            <a:endParaRPr lang="en-GB"/>
          </a:p>
        </p:txBody>
      </p:sp>
      <p:sp>
        <p:nvSpPr>
          <p:cNvPr id="16" name="Freeform 16"/>
          <p:cNvSpPr/>
          <p:nvPr/>
        </p:nvSpPr>
        <p:spPr>
          <a:xfrm>
            <a:off x="-498898" y="8270463"/>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8"/>
            <a:stretch>
              <a:fillRect/>
            </a:stretch>
          </a:blipFill>
        </p:spPr>
        <p:txBody>
          <a:bodyPr/>
          <a:lstStyle/>
          <a:p>
            <a:endParaRPr lang="en-GB"/>
          </a:p>
        </p:txBody>
      </p:sp>
      <p:sp>
        <p:nvSpPr>
          <p:cNvPr id="17" name="TextBox 17"/>
          <p:cNvSpPr txBox="1"/>
          <p:nvPr/>
        </p:nvSpPr>
        <p:spPr>
          <a:xfrm>
            <a:off x="819159" y="2512740"/>
            <a:ext cx="9294571" cy="848135"/>
          </a:xfrm>
          <a:prstGeom prst="rect">
            <a:avLst/>
          </a:prstGeom>
        </p:spPr>
        <p:txBody>
          <a:bodyPr lIns="0" tIns="0" rIns="0" bIns="0" rtlCol="0" anchor="t">
            <a:spAutoFit/>
          </a:bodyPr>
          <a:lstStyle/>
          <a:p>
            <a:pPr algn="ctr">
              <a:lnSpc>
                <a:spcPts val="6989"/>
              </a:lnSpc>
              <a:spcBef>
                <a:spcPct val="0"/>
              </a:spcBef>
            </a:pPr>
            <a:r>
              <a:rPr lang="en-US" sz="4992" spc="299">
                <a:solidFill>
                  <a:srgbClr val="44312B"/>
                </a:solidFill>
                <a:latin typeface="Fraunces Bold"/>
              </a:rPr>
              <a:t>VĂN BẢN NGHỊ LUẬN</a:t>
            </a:r>
          </a:p>
        </p:txBody>
      </p:sp>
      <p:sp>
        <p:nvSpPr>
          <p:cNvPr id="18" name="TextBox 18"/>
          <p:cNvSpPr txBox="1"/>
          <p:nvPr/>
        </p:nvSpPr>
        <p:spPr>
          <a:xfrm>
            <a:off x="2448818" y="5296062"/>
            <a:ext cx="13815000" cy="2793736"/>
          </a:xfrm>
          <a:prstGeom prst="rect">
            <a:avLst/>
          </a:prstGeom>
        </p:spPr>
        <p:txBody>
          <a:bodyPr lIns="0" tIns="0" rIns="0" bIns="0" rtlCol="0" anchor="t">
            <a:spAutoFit/>
          </a:bodyPr>
          <a:lstStyle/>
          <a:p>
            <a:pPr algn="just">
              <a:lnSpc>
                <a:spcPts val="5599"/>
              </a:lnSpc>
            </a:pPr>
            <a:r>
              <a:rPr lang="en-US" sz="3999">
                <a:solidFill>
                  <a:srgbClr val="351304"/>
                </a:solidFill>
                <a:latin typeface="Roboto Condensed"/>
              </a:rPr>
              <a:t>Là loại văn bản nghị luận, trong đó người viết trình bày quan điểm, đánh giá của mình về một vấn đề thuộc lĩnh vực văn học (tác phẩm, tác giả, thể loại,...)</a:t>
            </a:r>
          </a:p>
          <a:p>
            <a:pPr algn="just">
              <a:lnSpc>
                <a:spcPts val="5599"/>
              </a:lnSpc>
            </a:pPr>
            <a:endParaRPr lang="en-US" sz="3999">
              <a:solidFill>
                <a:srgbClr val="351304"/>
              </a:solidFill>
              <a:latin typeface="Roboto Condensed"/>
            </a:endParaRPr>
          </a:p>
        </p:txBody>
      </p:sp>
      <p:sp>
        <p:nvSpPr>
          <p:cNvPr id="19" name="TextBox 19"/>
          <p:cNvSpPr txBox="1"/>
          <p:nvPr/>
        </p:nvSpPr>
        <p:spPr>
          <a:xfrm>
            <a:off x="7204490" y="3184233"/>
            <a:ext cx="9059328" cy="1799456"/>
          </a:xfrm>
          <a:prstGeom prst="rect">
            <a:avLst/>
          </a:prstGeom>
        </p:spPr>
        <p:txBody>
          <a:bodyPr lIns="0" tIns="0" rIns="0" bIns="0" rtlCol="0" anchor="t">
            <a:spAutoFit/>
          </a:bodyPr>
          <a:lstStyle/>
          <a:p>
            <a:pPr algn="ctr">
              <a:lnSpc>
                <a:spcPts val="14389"/>
              </a:lnSpc>
            </a:pPr>
            <a:r>
              <a:rPr lang="en-US" sz="10278">
                <a:solidFill>
                  <a:srgbClr val="AA305C"/>
                </a:solidFill>
                <a:latin typeface="#9Slide05 VL Fadilla"/>
              </a:rPr>
              <a:t>Văn học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749251" y="428887"/>
            <a:ext cx="16940864" cy="9022276"/>
            <a:chOff x="0" y="0"/>
            <a:chExt cx="7169798" cy="3818453"/>
          </a:xfrm>
        </p:grpSpPr>
        <p:sp>
          <p:nvSpPr>
            <p:cNvPr id="7" name="Freeform 7"/>
            <p:cNvSpPr/>
            <p:nvPr/>
          </p:nvSpPr>
          <p:spPr>
            <a:xfrm>
              <a:off x="0" y="0"/>
              <a:ext cx="7169798" cy="3818453"/>
            </a:xfrm>
            <a:custGeom>
              <a:avLst/>
              <a:gdLst/>
              <a:ahLst/>
              <a:cxnLst/>
              <a:rect l="l" t="t" r="r" b="b"/>
              <a:pathLst>
                <a:path w="7169798" h="3818453">
                  <a:moveTo>
                    <a:pt x="6398" y="0"/>
                  </a:moveTo>
                  <a:lnTo>
                    <a:pt x="7163400" y="0"/>
                  </a:lnTo>
                  <a:cubicBezTo>
                    <a:pt x="7165097" y="0"/>
                    <a:pt x="7166725" y="674"/>
                    <a:pt x="7167924" y="1874"/>
                  </a:cubicBezTo>
                  <a:cubicBezTo>
                    <a:pt x="7169124" y="3074"/>
                    <a:pt x="7169798" y="4701"/>
                    <a:pt x="7169798" y="6398"/>
                  </a:cubicBezTo>
                  <a:lnTo>
                    <a:pt x="7169798" y="3812055"/>
                  </a:lnTo>
                  <a:cubicBezTo>
                    <a:pt x="7169798" y="3813752"/>
                    <a:pt x="7169124" y="3815380"/>
                    <a:pt x="7167924" y="3816579"/>
                  </a:cubicBezTo>
                  <a:cubicBezTo>
                    <a:pt x="7166725" y="3817779"/>
                    <a:pt x="7165097" y="3818453"/>
                    <a:pt x="7163400" y="3818453"/>
                  </a:cubicBezTo>
                  <a:lnTo>
                    <a:pt x="6398" y="3818453"/>
                  </a:lnTo>
                  <a:cubicBezTo>
                    <a:pt x="4701" y="3818453"/>
                    <a:pt x="3074" y="3817779"/>
                    <a:pt x="1874" y="3816579"/>
                  </a:cubicBezTo>
                  <a:cubicBezTo>
                    <a:pt x="674" y="3815380"/>
                    <a:pt x="0" y="3813752"/>
                    <a:pt x="0" y="3812055"/>
                  </a:cubicBezTo>
                  <a:lnTo>
                    <a:pt x="0" y="6398"/>
                  </a:lnTo>
                  <a:cubicBezTo>
                    <a:pt x="0" y="4701"/>
                    <a:pt x="674" y="3074"/>
                    <a:pt x="1874" y="1874"/>
                  </a:cubicBezTo>
                  <a:cubicBezTo>
                    <a:pt x="3074" y="674"/>
                    <a:pt x="4701" y="0"/>
                    <a:pt x="6398" y="0"/>
                  </a:cubicBezTo>
                  <a:close/>
                </a:path>
              </a:pathLst>
            </a:custGeom>
            <a:solidFill>
              <a:srgbClr val="F5EDD9"/>
            </a:solidFill>
          </p:spPr>
          <p:txBody>
            <a:bodyPr/>
            <a:lstStyle/>
            <a:p>
              <a:endParaRPr lang="en-GB"/>
            </a:p>
          </p:txBody>
        </p:sp>
        <p:sp>
          <p:nvSpPr>
            <p:cNvPr id="8" name="TextBox 8"/>
            <p:cNvSpPr txBox="1"/>
            <p:nvPr/>
          </p:nvSpPr>
          <p:spPr>
            <a:xfrm>
              <a:off x="0" y="-76200"/>
              <a:ext cx="7169798" cy="389465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8166584" y="-2524917"/>
            <a:ext cx="13745044" cy="3992310"/>
          </a:xfrm>
          <a:custGeom>
            <a:avLst/>
            <a:gdLst/>
            <a:ahLst/>
            <a:cxnLst/>
            <a:rect l="l" t="t" r="r" b="b"/>
            <a:pathLst>
              <a:path w="13745044" h="3992310">
                <a:moveTo>
                  <a:pt x="13745044" y="0"/>
                </a:moveTo>
                <a:lnTo>
                  <a:pt x="0" y="0"/>
                </a:lnTo>
                <a:lnTo>
                  <a:pt x="0" y="3992309"/>
                </a:lnTo>
                <a:lnTo>
                  <a:pt x="13745044" y="3992309"/>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H="1">
            <a:off x="-160989" y="6267585"/>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11" name="Freeform 11"/>
          <p:cNvSpPr/>
          <p:nvPr/>
        </p:nvSpPr>
        <p:spPr>
          <a:xfrm>
            <a:off x="-752555" y="8488517"/>
            <a:ext cx="4175096" cy="1539567"/>
          </a:xfrm>
          <a:custGeom>
            <a:avLst/>
            <a:gdLst/>
            <a:ahLst/>
            <a:cxnLst/>
            <a:rect l="l" t="t" r="r" b="b"/>
            <a:pathLst>
              <a:path w="4175096" h="1539567">
                <a:moveTo>
                  <a:pt x="0" y="0"/>
                </a:moveTo>
                <a:lnTo>
                  <a:pt x="4175095" y="0"/>
                </a:lnTo>
                <a:lnTo>
                  <a:pt x="4175095" y="1539566"/>
                </a:lnTo>
                <a:lnTo>
                  <a:pt x="0" y="1539566"/>
                </a:lnTo>
                <a:lnTo>
                  <a:pt x="0" y="0"/>
                </a:lnTo>
                <a:close/>
              </a:path>
            </a:pathLst>
          </a:custGeom>
          <a:blipFill>
            <a:blip r:embed="rId6"/>
            <a:stretch>
              <a:fillRect/>
            </a:stretch>
          </a:blipFill>
        </p:spPr>
        <p:txBody>
          <a:bodyPr/>
          <a:lstStyle/>
          <a:p>
            <a:endParaRPr lang="en-GB"/>
          </a:p>
        </p:txBody>
      </p:sp>
      <p:sp>
        <p:nvSpPr>
          <p:cNvPr id="12" name="Freeform 12"/>
          <p:cNvSpPr/>
          <p:nvPr/>
        </p:nvSpPr>
        <p:spPr>
          <a:xfrm>
            <a:off x="15733387" y="167181"/>
            <a:ext cx="1674794" cy="1723039"/>
          </a:xfrm>
          <a:custGeom>
            <a:avLst/>
            <a:gdLst/>
            <a:ahLst/>
            <a:cxnLst/>
            <a:rect l="l" t="t" r="r" b="b"/>
            <a:pathLst>
              <a:path w="1674794" h="1723039">
                <a:moveTo>
                  <a:pt x="0" y="0"/>
                </a:moveTo>
                <a:lnTo>
                  <a:pt x="1674794" y="0"/>
                </a:lnTo>
                <a:lnTo>
                  <a:pt x="1674794" y="1723038"/>
                </a:lnTo>
                <a:lnTo>
                  <a:pt x="0" y="1723038"/>
                </a:lnTo>
                <a:lnTo>
                  <a:pt x="0" y="0"/>
                </a:lnTo>
                <a:close/>
              </a:path>
            </a:pathLst>
          </a:custGeom>
          <a:blipFill>
            <a:blip r:embed="rId7"/>
            <a:stretch>
              <a:fillRect/>
            </a:stretch>
          </a:blipFill>
        </p:spPr>
        <p:txBody>
          <a:bodyPr/>
          <a:lstStyle/>
          <a:p>
            <a:endParaRPr lang="en-GB"/>
          </a:p>
        </p:txBody>
      </p:sp>
      <p:sp>
        <p:nvSpPr>
          <p:cNvPr id="13" name="Freeform 13"/>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4" name="Freeform 14"/>
          <p:cNvSpPr/>
          <p:nvPr/>
        </p:nvSpPr>
        <p:spPr>
          <a:xfrm>
            <a:off x="2862406" y="3062139"/>
            <a:ext cx="13708378" cy="5888891"/>
          </a:xfrm>
          <a:custGeom>
            <a:avLst/>
            <a:gdLst/>
            <a:ahLst/>
            <a:cxnLst/>
            <a:rect l="l" t="t" r="r" b="b"/>
            <a:pathLst>
              <a:path w="13708378" h="5888891">
                <a:moveTo>
                  <a:pt x="0" y="0"/>
                </a:moveTo>
                <a:lnTo>
                  <a:pt x="13708378" y="0"/>
                </a:lnTo>
                <a:lnTo>
                  <a:pt x="13708378" y="5888891"/>
                </a:lnTo>
                <a:lnTo>
                  <a:pt x="0" y="5888891"/>
                </a:lnTo>
                <a:lnTo>
                  <a:pt x="0" y="0"/>
                </a:lnTo>
                <a:close/>
              </a:path>
            </a:pathLst>
          </a:custGeom>
          <a:blipFill>
            <a:blip r:embed="rId8"/>
            <a:stretch>
              <a:fillRect/>
            </a:stretch>
          </a:blipFill>
        </p:spPr>
        <p:txBody>
          <a:bodyPr/>
          <a:lstStyle/>
          <a:p>
            <a:endParaRPr lang="en-GB"/>
          </a:p>
        </p:txBody>
      </p:sp>
      <p:sp>
        <p:nvSpPr>
          <p:cNvPr id="15" name="TextBox 15"/>
          <p:cNvSpPr txBox="1"/>
          <p:nvPr/>
        </p:nvSpPr>
        <p:spPr>
          <a:xfrm>
            <a:off x="749251" y="1142233"/>
            <a:ext cx="16230600" cy="1419772"/>
          </a:xfrm>
          <a:prstGeom prst="rect">
            <a:avLst/>
          </a:prstGeom>
        </p:spPr>
        <p:txBody>
          <a:bodyPr lIns="0" tIns="0" rIns="0" bIns="0" rtlCol="0" anchor="t">
            <a:spAutoFit/>
          </a:bodyPr>
          <a:lstStyle/>
          <a:p>
            <a:pPr algn="ctr">
              <a:lnSpc>
                <a:spcPts val="5740"/>
              </a:lnSpc>
            </a:pPr>
            <a:r>
              <a:rPr lang="en-US" sz="4100" spc="143">
                <a:solidFill>
                  <a:srgbClr val="44312B"/>
                </a:solidFill>
                <a:latin typeface="Fraunces Bold"/>
              </a:rPr>
              <a:t>MỐI QUAN HỆ GIỮA LUẬN ĐỀ, LUẬN ĐIỂM, </a:t>
            </a:r>
          </a:p>
          <a:p>
            <a:pPr algn="ctr">
              <a:lnSpc>
                <a:spcPts val="5740"/>
              </a:lnSpc>
              <a:spcBef>
                <a:spcPct val="0"/>
              </a:spcBef>
            </a:pPr>
            <a:r>
              <a:rPr lang="en-US" sz="4100" spc="143">
                <a:solidFill>
                  <a:srgbClr val="44312B"/>
                </a:solidFill>
                <a:latin typeface="Fraunces Bold"/>
              </a:rPr>
              <a:t>LÍ LẼ, BẰNG CHỨNG TRONG VĂN BẢN NGHỊ LUẬN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821558" y="293174"/>
            <a:ext cx="16940864" cy="9022276"/>
            <a:chOff x="0" y="0"/>
            <a:chExt cx="7169798" cy="3818453"/>
          </a:xfrm>
        </p:grpSpPr>
        <p:sp>
          <p:nvSpPr>
            <p:cNvPr id="7" name="Freeform 7"/>
            <p:cNvSpPr/>
            <p:nvPr/>
          </p:nvSpPr>
          <p:spPr>
            <a:xfrm>
              <a:off x="0" y="0"/>
              <a:ext cx="7169798" cy="3818453"/>
            </a:xfrm>
            <a:custGeom>
              <a:avLst/>
              <a:gdLst/>
              <a:ahLst/>
              <a:cxnLst/>
              <a:rect l="l" t="t" r="r" b="b"/>
              <a:pathLst>
                <a:path w="7169798" h="3818453">
                  <a:moveTo>
                    <a:pt x="6398" y="0"/>
                  </a:moveTo>
                  <a:lnTo>
                    <a:pt x="7163400" y="0"/>
                  </a:lnTo>
                  <a:cubicBezTo>
                    <a:pt x="7165097" y="0"/>
                    <a:pt x="7166725" y="674"/>
                    <a:pt x="7167924" y="1874"/>
                  </a:cubicBezTo>
                  <a:cubicBezTo>
                    <a:pt x="7169124" y="3074"/>
                    <a:pt x="7169798" y="4701"/>
                    <a:pt x="7169798" y="6398"/>
                  </a:cubicBezTo>
                  <a:lnTo>
                    <a:pt x="7169798" y="3812055"/>
                  </a:lnTo>
                  <a:cubicBezTo>
                    <a:pt x="7169798" y="3813752"/>
                    <a:pt x="7169124" y="3815380"/>
                    <a:pt x="7167924" y="3816579"/>
                  </a:cubicBezTo>
                  <a:cubicBezTo>
                    <a:pt x="7166725" y="3817779"/>
                    <a:pt x="7165097" y="3818453"/>
                    <a:pt x="7163400" y="3818453"/>
                  </a:cubicBezTo>
                  <a:lnTo>
                    <a:pt x="6398" y="3818453"/>
                  </a:lnTo>
                  <a:cubicBezTo>
                    <a:pt x="4701" y="3818453"/>
                    <a:pt x="3074" y="3817779"/>
                    <a:pt x="1874" y="3816579"/>
                  </a:cubicBezTo>
                  <a:cubicBezTo>
                    <a:pt x="674" y="3815380"/>
                    <a:pt x="0" y="3813752"/>
                    <a:pt x="0" y="3812055"/>
                  </a:cubicBezTo>
                  <a:lnTo>
                    <a:pt x="0" y="6398"/>
                  </a:lnTo>
                  <a:cubicBezTo>
                    <a:pt x="0" y="4701"/>
                    <a:pt x="674" y="3074"/>
                    <a:pt x="1874" y="1874"/>
                  </a:cubicBezTo>
                  <a:cubicBezTo>
                    <a:pt x="3074" y="674"/>
                    <a:pt x="4701" y="0"/>
                    <a:pt x="6398" y="0"/>
                  </a:cubicBezTo>
                  <a:close/>
                </a:path>
              </a:pathLst>
            </a:custGeom>
            <a:solidFill>
              <a:srgbClr val="F5EDD9"/>
            </a:solidFill>
          </p:spPr>
          <p:txBody>
            <a:bodyPr/>
            <a:lstStyle/>
            <a:p>
              <a:endParaRPr lang="en-GB"/>
            </a:p>
          </p:txBody>
        </p:sp>
        <p:sp>
          <p:nvSpPr>
            <p:cNvPr id="8" name="TextBox 8"/>
            <p:cNvSpPr txBox="1"/>
            <p:nvPr/>
          </p:nvSpPr>
          <p:spPr>
            <a:xfrm>
              <a:off x="0" y="-76200"/>
              <a:ext cx="7169798" cy="389465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H="1">
            <a:off x="-160989" y="6267585"/>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11" name="Freeform 11"/>
          <p:cNvSpPr/>
          <p:nvPr/>
        </p:nvSpPr>
        <p:spPr>
          <a:xfrm>
            <a:off x="-752555" y="8488517"/>
            <a:ext cx="4175096" cy="1539567"/>
          </a:xfrm>
          <a:custGeom>
            <a:avLst/>
            <a:gdLst/>
            <a:ahLst/>
            <a:cxnLst/>
            <a:rect l="l" t="t" r="r" b="b"/>
            <a:pathLst>
              <a:path w="4175096" h="1539567">
                <a:moveTo>
                  <a:pt x="0" y="0"/>
                </a:moveTo>
                <a:lnTo>
                  <a:pt x="4175095" y="0"/>
                </a:lnTo>
                <a:lnTo>
                  <a:pt x="4175095" y="1539566"/>
                </a:lnTo>
                <a:lnTo>
                  <a:pt x="0" y="1539566"/>
                </a:lnTo>
                <a:lnTo>
                  <a:pt x="0" y="0"/>
                </a:lnTo>
                <a:close/>
              </a:path>
            </a:pathLst>
          </a:custGeom>
          <a:blipFill>
            <a:blip r:embed="rId6"/>
            <a:stretch>
              <a:fillRect/>
            </a:stretch>
          </a:blipFill>
        </p:spPr>
        <p:txBody>
          <a:bodyPr/>
          <a:lstStyle/>
          <a:p>
            <a:endParaRPr lang="en-GB"/>
          </a:p>
        </p:txBody>
      </p:sp>
      <p:sp>
        <p:nvSpPr>
          <p:cNvPr id="12" name="Freeform 12"/>
          <p:cNvSpPr/>
          <p:nvPr/>
        </p:nvSpPr>
        <p:spPr>
          <a:xfrm>
            <a:off x="15733387" y="167181"/>
            <a:ext cx="1674794" cy="1723039"/>
          </a:xfrm>
          <a:custGeom>
            <a:avLst/>
            <a:gdLst/>
            <a:ahLst/>
            <a:cxnLst/>
            <a:rect l="l" t="t" r="r" b="b"/>
            <a:pathLst>
              <a:path w="1674794" h="1723039">
                <a:moveTo>
                  <a:pt x="0" y="0"/>
                </a:moveTo>
                <a:lnTo>
                  <a:pt x="1674794" y="0"/>
                </a:lnTo>
                <a:lnTo>
                  <a:pt x="1674794" y="1723038"/>
                </a:lnTo>
                <a:lnTo>
                  <a:pt x="0" y="1723038"/>
                </a:lnTo>
                <a:lnTo>
                  <a:pt x="0" y="0"/>
                </a:lnTo>
                <a:close/>
              </a:path>
            </a:pathLst>
          </a:custGeom>
          <a:blipFill>
            <a:blip r:embed="rId7"/>
            <a:stretch>
              <a:fillRect/>
            </a:stretch>
          </a:blipFill>
        </p:spPr>
        <p:txBody>
          <a:bodyPr/>
          <a:lstStyle/>
          <a:p>
            <a:endParaRPr lang="en-GB"/>
          </a:p>
        </p:txBody>
      </p:sp>
      <p:sp>
        <p:nvSpPr>
          <p:cNvPr id="13" name="Freeform 13"/>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14" name="Group 14"/>
          <p:cNvGrpSpPr/>
          <p:nvPr/>
        </p:nvGrpSpPr>
        <p:grpSpPr>
          <a:xfrm>
            <a:off x="12991165" y="1943341"/>
            <a:ext cx="3579620" cy="7050892"/>
            <a:chOff x="0" y="0"/>
            <a:chExt cx="1520983" cy="2995930"/>
          </a:xfrm>
        </p:grpSpPr>
        <p:sp>
          <p:nvSpPr>
            <p:cNvPr id="15" name="Freeform 15"/>
            <p:cNvSpPr/>
            <p:nvPr/>
          </p:nvSpPr>
          <p:spPr>
            <a:xfrm>
              <a:off x="-2540" y="-5080"/>
              <a:ext cx="1531143" cy="3004820"/>
            </a:xfrm>
            <a:custGeom>
              <a:avLst/>
              <a:gdLst/>
              <a:ahLst/>
              <a:cxnLst/>
              <a:rect l="l" t="t" r="r" b="b"/>
              <a:pathLst>
                <a:path w="1531143" h="3004820">
                  <a:moveTo>
                    <a:pt x="1513711" y="16510"/>
                  </a:moveTo>
                  <a:lnTo>
                    <a:pt x="1508477" y="16510"/>
                  </a:lnTo>
                  <a:cubicBezTo>
                    <a:pt x="1384182" y="16510"/>
                    <a:pt x="1259886" y="19050"/>
                    <a:pt x="1136245" y="21590"/>
                  </a:cubicBezTo>
                  <a:cubicBezTo>
                    <a:pt x="915784" y="26670"/>
                    <a:pt x="694669" y="34290"/>
                    <a:pt x="474208" y="35560"/>
                  </a:cubicBezTo>
                  <a:cubicBezTo>
                    <a:pt x="388510" y="35560"/>
                    <a:pt x="302812" y="26670"/>
                    <a:pt x="217113" y="16510"/>
                  </a:cubicBezTo>
                  <a:cubicBezTo>
                    <a:pt x="146461" y="7620"/>
                    <a:pt x="74500" y="0"/>
                    <a:pt x="3848" y="10160"/>
                  </a:cubicBezTo>
                  <a:cubicBezTo>
                    <a:pt x="4503" y="210820"/>
                    <a:pt x="5157" y="411480"/>
                    <a:pt x="6465" y="610870"/>
                  </a:cubicBezTo>
                  <a:cubicBezTo>
                    <a:pt x="8428" y="1056640"/>
                    <a:pt x="11699" y="1502410"/>
                    <a:pt x="9736" y="1948180"/>
                  </a:cubicBezTo>
                  <a:cubicBezTo>
                    <a:pt x="9082" y="2169160"/>
                    <a:pt x="4503" y="2390140"/>
                    <a:pt x="2540" y="2611120"/>
                  </a:cubicBezTo>
                  <a:cubicBezTo>
                    <a:pt x="0" y="2730500"/>
                    <a:pt x="6465" y="2849880"/>
                    <a:pt x="10390" y="2967990"/>
                  </a:cubicBezTo>
                  <a:cubicBezTo>
                    <a:pt x="41137" y="2962910"/>
                    <a:pt x="72538" y="2966720"/>
                    <a:pt x="102631" y="2971800"/>
                  </a:cubicBezTo>
                  <a:cubicBezTo>
                    <a:pt x="149078" y="2979420"/>
                    <a:pt x="194871" y="2988310"/>
                    <a:pt x="241318" y="2992120"/>
                  </a:cubicBezTo>
                  <a:cubicBezTo>
                    <a:pt x="455891" y="3004820"/>
                    <a:pt x="671118" y="2997200"/>
                    <a:pt x="885692" y="2987040"/>
                  </a:cubicBezTo>
                  <a:cubicBezTo>
                    <a:pt x="1096994" y="2975610"/>
                    <a:pt x="1308950" y="2962910"/>
                    <a:pt x="1520907" y="2961640"/>
                  </a:cubicBezTo>
                  <a:cubicBezTo>
                    <a:pt x="1516981" y="2794000"/>
                    <a:pt x="1512402" y="2626360"/>
                    <a:pt x="1509785" y="2457450"/>
                  </a:cubicBezTo>
                  <a:cubicBezTo>
                    <a:pt x="1503243" y="2034540"/>
                    <a:pt x="1512402" y="1612900"/>
                    <a:pt x="1518290" y="1189990"/>
                  </a:cubicBezTo>
                  <a:cubicBezTo>
                    <a:pt x="1524793" y="800100"/>
                    <a:pt x="1531143" y="407670"/>
                    <a:pt x="1513711" y="16510"/>
                  </a:cubicBezTo>
                  <a:close/>
                </a:path>
              </a:pathLst>
            </a:custGeom>
            <a:blipFill>
              <a:blip r:embed="rId8"/>
              <a:stretch>
                <a:fillRect l="-33251" r="-33251"/>
              </a:stretch>
            </a:blipFill>
          </p:spPr>
          <p:txBody>
            <a:bodyPr/>
            <a:lstStyle/>
            <a:p>
              <a:endParaRPr lang="en-GB"/>
            </a:p>
          </p:txBody>
        </p:sp>
      </p:grpSp>
      <p:sp>
        <p:nvSpPr>
          <p:cNvPr id="16" name="TextBox 16"/>
          <p:cNvSpPr txBox="1"/>
          <p:nvPr/>
        </p:nvSpPr>
        <p:spPr>
          <a:xfrm>
            <a:off x="1686871" y="2551060"/>
            <a:ext cx="10838237" cy="3259382"/>
          </a:xfrm>
          <a:prstGeom prst="rect">
            <a:avLst/>
          </a:prstGeom>
        </p:spPr>
        <p:txBody>
          <a:bodyPr lIns="0" tIns="0" rIns="0" bIns="0" rtlCol="0" anchor="t">
            <a:spAutoFit/>
          </a:bodyPr>
          <a:lstStyle/>
          <a:p>
            <a:pPr algn="ctr">
              <a:lnSpc>
                <a:spcPts val="13259"/>
              </a:lnSpc>
            </a:pPr>
            <a:r>
              <a:rPr lang="en-US" sz="8499">
                <a:solidFill>
                  <a:srgbClr val="44312B"/>
                </a:solidFill>
                <a:latin typeface="#9Slide07 SVNUT Triumph Press"/>
              </a:rPr>
              <a:t>Vẻ đẹp của bài thơ </a:t>
            </a:r>
          </a:p>
          <a:p>
            <a:pPr algn="ctr">
              <a:lnSpc>
                <a:spcPts val="13259"/>
              </a:lnSpc>
            </a:pPr>
            <a:r>
              <a:rPr lang="en-US" sz="8499">
                <a:solidFill>
                  <a:srgbClr val="44312B"/>
                </a:solidFill>
                <a:latin typeface="#9Slide07 SVNUT Triumph Press"/>
              </a:rPr>
              <a:t>"Cảnh khuya"</a:t>
            </a:r>
          </a:p>
        </p:txBody>
      </p:sp>
      <p:sp>
        <p:nvSpPr>
          <p:cNvPr id="17" name="TextBox 17"/>
          <p:cNvSpPr txBox="1"/>
          <p:nvPr/>
        </p:nvSpPr>
        <p:spPr>
          <a:xfrm>
            <a:off x="6096000" y="6585239"/>
            <a:ext cx="5897591" cy="1154162"/>
          </a:xfrm>
          <a:prstGeom prst="rect">
            <a:avLst/>
          </a:prstGeom>
        </p:spPr>
        <p:txBody>
          <a:bodyPr wrap="square" lIns="0" tIns="0" rIns="0" bIns="0" rtlCol="0" anchor="t">
            <a:spAutoFit/>
          </a:bodyPr>
          <a:lstStyle/>
          <a:p>
            <a:pPr algn="ctr">
              <a:lnSpc>
                <a:spcPts val="9020"/>
              </a:lnSpc>
            </a:pPr>
            <a:r>
              <a:rPr lang="en-US" sz="6442">
                <a:solidFill>
                  <a:srgbClr val="44312B"/>
                </a:solidFill>
                <a:latin typeface="#9Slide05 VL Fadilla"/>
              </a:rPr>
              <a:t>_Lê Trí Viễn_</a:t>
            </a:r>
          </a:p>
        </p:txBody>
      </p:sp>
      <p:sp>
        <p:nvSpPr>
          <p:cNvPr id="18" name="TextBox 18"/>
          <p:cNvSpPr txBox="1"/>
          <p:nvPr/>
        </p:nvSpPr>
        <p:spPr>
          <a:xfrm>
            <a:off x="2936056" y="1422385"/>
            <a:ext cx="8339867" cy="946664"/>
          </a:xfrm>
          <a:prstGeom prst="rect">
            <a:avLst/>
          </a:prstGeom>
        </p:spPr>
        <p:txBody>
          <a:bodyPr lIns="0" tIns="0" rIns="0" bIns="0" rtlCol="0" anchor="t">
            <a:spAutoFit/>
          </a:bodyPr>
          <a:lstStyle/>
          <a:p>
            <a:pPr algn="ctr">
              <a:lnSpc>
                <a:spcPts val="7881"/>
              </a:lnSpc>
              <a:spcBef>
                <a:spcPct val="0"/>
              </a:spcBef>
            </a:pPr>
            <a:r>
              <a:rPr lang="en-US" sz="5629">
                <a:solidFill>
                  <a:srgbClr val="44312B"/>
                </a:solidFill>
                <a:latin typeface="Fraunces Bold"/>
              </a:rPr>
              <a:t>II. ĐỌC HIỂU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4" name="Group 4"/>
          <p:cNvGrpSpPr/>
          <p:nvPr/>
        </p:nvGrpSpPr>
        <p:grpSpPr>
          <a:xfrm>
            <a:off x="4627112" y="470368"/>
            <a:ext cx="8300210" cy="1735789"/>
            <a:chOff x="0" y="0"/>
            <a:chExt cx="11066947" cy="2314385"/>
          </a:xfrm>
        </p:grpSpPr>
        <p:sp>
          <p:nvSpPr>
            <p:cNvPr id="5" name="Freeform 5"/>
            <p:cNvSpPr/>
            <p:nvPr/>
          </p:nvSpPr>
          <p:spPr>
            <a:xfrm>
              <a:off x="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6" name="Freeform 6"/>
            <p:cNvSpPr/>
            <p:nvPr/>
          </p:nvSpPr>
          <p:spPr>
            <a:xfrm>
              <a:off x="361968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7" name="Freeform 7"/>
            <p:cNvSpPr/>
            <p:nvPr/>
          </p:nvSpPr>
          <p:spPr>
            <a:xfrm flipH="1">
              <a:off x="6943321" y="0"/>
              <a:ext cx="4123626" cy="2314385"/>
            </a:xfrm>
            <a:custGeom>
              <a:avLst/>
              <a:gdLst/>
              <a:ahLst/>
              <a:cxnLst/>
              <a:rect l="l" t="t" r="r" b="b"/>
              <a:pathLst>
                <a:path w="4123626" h="2314385">
                  <a:moveTo>
                    <a:pt x="4123626" y="0"/>
                  </a:moveTo>
                  <a:lnTo>
                    <a:pt x="0" y="0"/>
                  </a:lnTo>
                  <a:lnTo>
                    <a:pt x="0" y="2314385"/>
                  </a:lnTo>
                  <a:lnTo>
                    <a:pt x="4123626" y="2314385"/>
                  </a:lnTo>
                  <a:lnTo>
                    <a:pt x="4123626" y="0"/>
                  </a:lnTo>
                  <a:close/>
                </a:path>
              </a:pathLst>
            </a:custGeom>
            <a:blipFill>
              <a:blip r:embed="rId4"/>
              <a:stretch>
                <a:fillRect/>
              </a:stretch>
            </a:blipFill>
          </p:spPr>
          <p:txBody>
            <a:bodyPr/>
            <a:lstStyle/>
            <a:p>
              <a:endParaRPr lang="en-GB"/>
            </a:p>
          </p:txBody>
        </p:sp>
      </p:grpSp>
      <p:sp>
        <p:nvSpPr>
          <p:cNvPr id="8" name="Freeform 8"/>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sp>
        <p:nvSpPr>
          <p:cNvPr id="9" name="Freeform 9"/>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10" name="Freeform 10"/>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11" name="Group 11"/>
          <p:cNvGrpSpPr/>
          <p:nvPr/>
        </p:nvGrpSpPr>
        <p:grpSpPr>
          <a:xfrm>
            <a:off x="1367750" y="2740348"/>
            <a:ext cx="10601408" cy="1093239"/>
            <a:chOff x="0" y="0"/>
            <a:chExt cx="4232829" cy="436498"/>
          </a:xfrm>
        </p:grpSpPr>
        <p:sp>
          <p:nvSpPr>
            <p:cNvPr id="12" name="Freeform 12"/>
            <p:cNvSpPr/>
            <p:nvPr/>
          </p:nvSpPr>
          <p:spPr>
            <a:xfrm>
              <a:off x="0" y="0"/>
              <a:ext cx="4232829" cy="436498"/>
            </a:xfrm>
            <a:custGeom>
              <a:avLst/>
              <a:gdLst/>
              <a:ahLst/>
              <a:cxnLst/>
              <a:rect l="l" t="t" r="r" b="b"/>
              <a:pathLst>
                <a:path w="4232829" h="436498">
                  <a:moveTo>
                    <a:pt x="10224" y="0"/>
                  </a:moveTo>
                  <a:lnTo>
                    <a:pt x="4222605" y="0"/>
                  </a:lnTo>
                  <a:cubicBezTo>
                    <a:pt x="4225317" y="0"/>
                    <a:pt x="4227917" y="1077"/>
                    <a:pt x="4229834" y="2994"/>
                  </a:cubicBezTo>
                  <a:cubicBezTo>
                    <a:pt x="4231752" y="4912"/>
                    <a:pt x="4232829" y="7512"/>
                    <a:pt x="4232829" y="10224"/>
                  </a:cubicBezTo>
                  <a:lnTo>
                    <a:pt x="4232829" y="426274"/>
                  </a:lnTo>
                  <a:cubicBezTo>
                    <a:pt x="4232829" y="428986"/>
                    <a:pt x="4231752" y="431586"/>
                    <a:pt x="4229834" y="433503"/>
                  </a:cubicBezTo>
                  <a:cubicBezTo>
                    <a:pt x="4227917" y="435421"/>
                    <a:pt x="4225317" y="436498"/>
                    <a:pt x="4222605" y="436498"/>
                  </a:cubicBezTo>
                  <a:lnTo>
                    <a:pt x="10224" y="436498"/>
                  </a:lnTo>
                  <a:cubicBezTo>
                    <a:pt x="7512" y="436498"/>
                    <a:pt x="4912" y="435421"/>
                    <a:pt x="2994" y="433503"/>
                  </a:cubicBezTo>
                  <a:cubicBezTo>
                    <a:pt x="1077" y="431586"/>
                    <a:pt x="0" y="428986"/>
                    <a:pt x="0" y="426274"/>
                  </a:cubicBezTo>
                  <a:lnTo>
                    <a:pt x="0" y="10224"/>
                  </a:lnTo>
                  <a:cubicBezTo>
                    <a:pt x="0" y="7512"/>
                    <a:pt x="1077" y="4912"/>
                    <a:pt x="2994" y="2994"/>
                  </a:cubicBezTo>
                  <a:cubicBezTo>
                    <a:pt x="4912" y="1077"/>
                    <a:pt x="7512" y="0"/>
                    <a:pt x="10224" y="0"/>
                  </a:cubicBezTo>
                  <a:close/>
                </a:path>
              </a:pathLst>
            </a:custGeom>
            <a:solidFill>
              <a:srgbClr val="FAF0D6"/>
            </a:solidFill>
          </p:spPr>
          <p:txBody>
            <a:bodyPr/>
            <a:lstStyle/>
            <a:p>
              <a:endParaRPr lang="en-GB"/>
            </a:p>
          </p:txBody>
        </p:sp>
        <p:sp>
          <p:nvSpPr>
            <p:cNvPr id="13" name="TextBox 13"/>
            <p:cNvSpPr txBox="1"/>
            <p:nvPr/>
          </p:nvSpPr>
          <p:spPr>
            <a:xfrm>
              <a:off x="0" y="-76200"/>
              <a:ext cx="4232829" cy="512698"/>
            </a:xfrm>
            <a:prstGeom prst="rect">
              <a:avLst/>
            </a:prstGeom>
          </p:spPr>
          <p:txBody>
            <a:bodyPr lIns="50800" tIns="50800" rIns="50800" bIns="50800" rtlCol="0" anchor="ctr"/>
            <a:lstStyle/>
            <a:p>
              <a:pPr algn="ctr">
                <a:lnSpc>
                  <a:spcPts val="2799"/>
                </a:lnSpc>
              </a:pPr>
              <a:endParaRPr/>
            </a:p>
          </p:txBody>
        </p:sp>
      </p:grpSp>
      <p:sp>
        <p:nvSpPr>
          <p:cNvPr id="14" name="Freeform 14"/>
          <p:cNvSpPr/>
          <p:nvPr/>
        </p:nvSpPr>
        <p:spPr>
          <a:xfrm rot="-896986" flipH="1">
            <a:off x="-552876" y="-520736"/>
            <a:ext cx="3234867" cy="2397845"/>
          </a:xfrm>
          <a:custGeom>
            <a:avLst/>
            <a:gdLst/>
            <a:ahLst/>
            <a:cxnLst/>
            <a:rect l="l" t="t" r="r" b="b"/>
            <a:pathLst>
              <a:path w="3234867" h="2397845">
                <a:moveTo>
                  <a:pt x="3234867" y="0"/>
                </a:moveTo>
                <a:lnTo>
                  <a:pt x="0" y="0"/>
                </a:lnTo>
                <a:lnTo>
                  <a:pt x="0" y="2397846"/>
                </a:lnTo>
                <a:lnTo>
                  <a:pt x="3234867" y="2397846"/>
                </a:lnTo>
                <a:lnTo>
                  <a:pt x="3234867" y="0"/>
                </a:lnTo>
                <a:close/>
              </a:path>
            </a:pathLst>
          </a:custGeom>
          <a:blipFill>
            <a:blip r:embed="rId5"/>
            <a:stretch>
              <a:fillRect/>
            </a:stretch>
          </a:blipFill>
        </p:spPr>
        <p:txBody>
          <a:bodyPr/>
          <a:lstStyle/>
          <a:p>
            <a:endParaRPr lang="en-GB"/>
          </a:p>
        </p:txBody>
      </p:sp>
      <p:sp>
        <p:nvSpPr>
          <p:cNvPr id="15" name="Freeform 15"/>
          <p:cNvSpPr/>
          <p:nvPr/>
        </p:nvSpPr>
        <p:spPr>
          <a:xfrm>
            <a:off x="12178709" y="2937654"/>
            <a:ext cx="6378986" cy="7599240"/>
          </a:xfrm>
          <a:custGeom>
            <a:avLst/>
            <a:gdLst/>
            <a:ahLst/>
            <a:cxnLst/>
            <a:rect l="l" t="t" r="r" b="b"/>
            <a:pathLst>
              <a:path w="6378986" h="7599240">
                <a:moveTo>
                  <a:pt x="0" y="0"/>
                </a:moveTo>
                <a:lnTo>
                  <a:pt x="6378986" y="0"/>
                </a:lnTo>
                <a:lnTo>
                  <a:pt x="6378986" y="7599240"/>
                </a:lnTo>
                <a:lnTo>
                  <a:pt x="0" y="7599240"/>
                </a:lnTo>
                <a:lnTo>
                  <a:pt x="0" y="0"/>
                </a:lnTo>
                <a:close/>
              </a:path>
            </a:pathLst>
          </a:custGeom>
          <a:blipFill>
            <a:blip r:embed="rId6"/>
            <a:stretch>
              <a:fillRect t="-11923"/>
            </a:stretch>
          </a:blipFill>
        </p:spPr>
        <p:txBody>
          <a:bodyPr/>
          <a:lstStyle/>
          <a:p>
            <a:endParaRPr lang="en-GB"/>
          </a:p>
        </p:txBody>
      </p:sp>
      <p:grpSp>
        <p:nvGrpSpPr>
          <p:cNvPr id="16" name="Group 16"/>
          <p:cNvGrpSpPr/>
          <p:nvPr/>
        </p:nvGrpSpPr>
        <p:grpSpPr>
          <a:xfrm>
            <a:off x="1367750" y="4050261"/>
            <a:ext cx="10601408" cy="2514120"/>
            <a:chOff x="0" y="0"/>
            <a:chExt cx="4232829" cy="1003814"/>
          </a:xfrm>
        </p:grpSpPr>
        <p:sp>
          <p:nvSpPr>
            <p:cNvPr id="17" name="Freeform 17"/>
            <p:cNvSpPr/>
            <p:nvPr/>
          </p:nvSpPr>
          <p:spPr>
            <a:xfrm>
              <a:off x="0" y="0"/>
              <a:ext cx="4232829" cy="1003814"/>
            </a:xfrm>
            <a:custGeom>
              <a:avLst/>
              <a:gdLst/>
              <a:ahLst/>
              <a:cxnLst/>
              <a:rect l="l" t="t" r="r" b="b"/>
              <a:pathLst>
                <a:path w="4232829" h="1003814">
                  <a:moveTo>
                    <a:pt x="10224" y="0"/>
                  </a:moveTo>
                  <a:lnTo>
                    <a:pt x="4222605" y="0"/>
                  </a:lnTo>
                  <a:cubicBezTo>
                    <a:pt x="4225317" y="0"/>
                    <a:pt x="4227917" y="1077"/>
                    <a:pt x="4229834" y="2994"/>
                  </a:cubicBezTo>
                  <a:cubicBezTo>
                    <a:pt x="4231752" y="4912"/>
                    <a:pt x="4232829" y="7512"/>
                    <a:pt x="4232829" y="10224"/>
                  </a:cubicBezTo>
                  <a:lnTo>
                    <a:pt x="4232829" y="993590"/>
                  </a:lnTo>
                  <a:cubicBezTo>
                    <a:pt x="4232829" y="996301"/>
                    <a:pt x="4231752" y="998902"/>
                    <a:pt x="4229834" y="1000819"/>
                  </a:cubicBezTo>
                  <a:cubicBezTo>
                    <a:pt x="4227917" y="1002737"/>
                    <a:pt x="4225317" y="1003814"/>
                    <a:pt x="4222605" y="1003814"/>
                  </a:cubicBezTo>
                  <a:lnTo>
                    <a:pt x="10224" y="1003814"/>
                  </a:lnTo>
                  <a:cubicBezTo>
                    <a:pt x="7512" y="1003814"/>
                    <a:pt x="4912" y="1002737"/>
                    <a:pt x="2994" y="1000819"/>
                  </a:cubicBezTo>
                  <a:cubicBezTo>
                    <a:pt x="1077" y="998902"/>
                    <a:pt x="0" y="996301"/>
                    <a:pt x="0" y="993590"/>
                  </a:cubicBezTo>
                  <a:lnTo>
                    <a:pt x="0" y="10224"/>
                  </a:lnTo>
                  <a:cubicBezTo>
                    <a:pt x="0" y="7512"/>
                    <a:pt x="1077" y="4912"/>
                    <a:pt x="2994" y="2994"/>
                  </a:cubicBezTo>
                  <a:cubicBezTo>
                    <a:pt x="4912" y="1077"/>
                    <a:pt x="7512" y="0"/>
                    <a:pt x="10224" y="0"/>
                  </a:cubicBezTo>
                  <a:close/>
                </a:path>
              </a:pathLst>
            </a:custGeom>
            <a:solidFill>
              <a:srgbClr val="E8DCBF"/>
            </a:solidFill>
          </p:spPr>
          <p:txBody>
            <a:bodyPr/>
            <a:lstStyle/>
            <a:p>
              <a:endParaRPr lang="en-GB"/>
            </a:p>
          </p:txBody>
        </p:sp>
        <p:sp>
          <p:nvSpPr>
            <p:cNvPr id="18" name="TextBox 18"/>
            <p:cNvSpPr txBox="1"/>
            <p:nvPr/>
          </p:nvSpPr>
          <p:spPr>
            <a:xfrm>
              <a:off x="0" y="-76200"/>
              <a:ext cx="4232829" cy="1080014"/>
            </a:xfrm>
            <a:prstGeom prst="rect">
              <a:avLst/>
            </a:prstGeom>
          </p:spPr>
          <p:txBody>
            <a:bodyPr lIns="50800" tIns="50800" rIns="50800" bIns="50800" rtlCol="0" anchor="ctr"/>
            <a:lstStyle/>
            <a:p>
              <a:pPr algn="ctr">
                <a:lnSpc>
                  <a:spcPts val="2799"/>
                </a:lnSpc>
              </a:pPr>
              <a:endParaRPr/>
            </a:p>
          </p:txBody>
        </p:sp>
      </p:grpSp>
      <p:grpSp>
        <p:nvGrpSpPr>
          <p:cNvPr id="19" name="Group 19"/>
          <p:cNvGrpSpPr/>
          <p:nvPr/>
        </p:nvGrpSpPr>
        <p:grpSpPr>
          <a:xfrm>
            <a:off x="1367750" y="6886585"/>
            <a:ext cx="10601408" cy="2801503"/>
            <a:chOff x="0" y="0"/>
            <a:chExt cx="4232829" cy="1118557"/>
          </a:xfrm>
        </p:grpSpPr>
        <p:sp>
          <p:nvSpPr>
            <p:cNvPr id="20" name="Freeform 20"/>
            <p:cNvSpPr/>
            <p:nvPr/>
          </p:nvSpPr>
          <p:spPr>
            <a:xfrm>
              <a:off x="0" y="0"/>
              <a:ext cx="4232829" cy="1118557"/>
            </a:xfrm>
            <a:custGeom>
              <a:avLst/>
              <a:gdLst/>
              <a:ahLst/>
              <a:cxnLst/>
              <a:rect l="l" t="t" r="r" b="b"/>
              <a:pathLst>
                <a:path w="4232829" h="1118557">
                  <a:moveTo>
                    <a:pt x="10224" y="0"/>
                  </a:moveTo>
                  <a:lnTo>
                    <a:pt x="4222605" y="0"/>
                  </a:lnTo>
                  <a:cubicBezTo>
                    <a:pt x="4225317" y="0"/>
                    <a:pt x="4227917" y="1077"/>
                    <a:pt x="4229834" y="2994"/>
                  </a:cubicBezTo>
                  <a:cubicBezTo>
                    <a:pt x="4231752" y="4912"/>
                    <a:pt x="4232829" y="7512"/>
                    <a:pt x="4232829" y="10224"/>
                  </a:cubicBezTo>
                  <a:lnTo>
                    <a:pt x="4232829" y="1108334"/>
                  </a:lnTo>
                  <a:cubicBezTo>
                    <a:pt x="4232829" y="1111045"/>
                    <a:pt x="4231752" y="1113645"/>
                    <a:pt x="4229834" y="1115563"/>
                  </a:cubicBezTo>
                  <a:cubicBezTo>
                    <a:pt x="4227917" y="1117480"/>
                    <a:pt x="4225317" y="1118557"/>
                    <a:pt x="4222605" y="1118557"/>
                  </a:cubicBezTo>
                  <a:lnTo>
                    <a:pt x="10224" y="1118557"/>
                  </a:lnTo>
                  <a:cubicBezTo>
                    <a:pt x="7512" y="1118557"/>
                    <a:pt x="4912" y="1117480"/>
                    <a:pt x="2994" y="1115563"/>
                  </a:cubicBezTo>
                  <a:cubicBezTo>
                    <a:pt x="1077" y="1113645"/>
                    <a:pt x="0" y="1111045"/>
                    <a:pt x="0" y="1108334"/>
                  </a:cubicBezTo>
                  <a:lnTo>
                    <a:pt x="0" y="10224"/>
                  </a:lnTo>
                  <a:cubicBezTo>
                    <a:pt x="0" y="7512"/>
                    <a:pt x="1077" y="4912"/>
                    <a:pt x="2994" y="2994"/>
                  </a:cubicBezTo>
                  <a:cubicBezTo>
                    <a:pt x="4912" y="1077"/>
                    <a:pt x="7512" y="0"/>
                    <a:pt x="10224" y="0"/>
                  </a:cubicBezTo>
                  <a:close/>
                </a:path>
              </a:pathLst>
            </a:custGeom>
            <a:solidFill>
              <a:srgbClr val="E1D1A7"/>
            </a:solidFill>
          </p:spPr>
          <p:txBody>
            <a:bodyPr/>
            <a:lstStyle/>
            <a:p>
              <a:endParaRPr lang="en-GB"/>
            </a:p>
          </p:txBody>
        </p:sp>
        <p:sp>
          <p:nvSpPr>
            <p:cNvPr id="21" name="TextBox 21"/>
            <p:cNvSpPr txBox="1"/>
            <p:nvPr/>
          </p:nvSpPr>
          <p:spPr>
            <a:xfrm>
              <a:off x="0" y="-76200"/>
              <a:ext cx="4232829" cy="1194757"/>
            </a:xfrm>
            <a:prstGeom prst="rect">
              <a:avLst/>
            </a:prstGeom>
          </p:spPr>
          <p:txBody>
            <a:bodyPr lIns="50800" tIns="50800" rIns="50800" bIns="50800" rtlCol="0" anchor="ctr"/>
            <a:lstStyle/>
            <a:p>
              <a:pPr algn="ctr">
                <a:lnSpc>
                  <a:spcPts val="2799"/>
                </a:lnSpc>
              </a:pPr>
              <a:endParaRPr/>
            </a:p>
          </p:txBody>
        </p:sp>
      </p:grpSp>
      <p:sp>
        <p:nvSpPr>
          <p:cNvPr id="22" name="Freeform 22"/>
          <p:cNvSpPr/>
          <p:nvPr/>
        </p:nvSpPr>
        <p:spPr>
          <a:xfrm flipH="1">
            <a:off x="204771" y="6155850"/>
            <a:ext cx="1647859" cy="2711285"/>
          </a:xfrm>
          <a:custGeom>
            <a:avLst/>
            <a:gdLst/>
            <a:ahLst/>
            <a:cxnLst/>
            <a:rect l="l" t="t" r="r" b="b"/>
            <a:pathLst>
              <a:path w="1647859" h="2711285">
                <a:moveTo>
                  <a:pt x="1647858" y="0"/>
                </a:moveTo>
                <a:lnTo>
                  <a:pt x="0" y="0"/>
                </a:lnTo>
                <a:lnTo>
                  <a:pt x="0" y="2711285"/>
                </a:lnTo>
                <a:lnTo>
                  <a:pt x="1647858" y="2711285"/>
                </a:lnTo>
                <a:lnTo>
                  <a:pt x="164785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3" name="TextBox 23"/>
          <p:cNvSpPr txBox="1"/>
          <p:nvPr/>
        </p:nvSpPr>
        <p:spPr>
          <a:xfrm>
            <a:off x="4885359" y="573896"/>
            <a:ext cx="7843614" cy="962594"/>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9Slide07 SVNUT Triumph Press"/>
              </a:rPr>
              <a:t>3. Khám phá văn bản</a:t>
            </a:r>
          </a:p>
        </p:txBody>
      </p:sp>
      <p:sp>
        <p:nvSpPr>
          <p:cNvPr id="24" name="TextBox 24"/>
          <p:cNvSpPr txBox="1"/>
          <p:nvPr/>
        </p:nvSpPr>
        <p:spPr>
          <a:xfrm>
            <a:off x="7529923" y="1305201"/>
            <a:ext cx="2775149" cy="948581"/>
          </a:xfrm>
          <a:prstGeom prst="rect">
            <a:avLst/>
          </a:prstGeom>
        </p:spPr>
        <p:txBody>
          <a:bodyPr lIns="0" tIns="0" rIns="0" bIns="0" rtlCol="0" anchor="t">
            <a:spAutoFit/>
          </a:bodyPr>
          <a:lstStyle/>
          <a:p>
            <a:pPr algn="ctr">
              <a:lnSpc>
                <a:spcPts val="7559"/>
              </a:lnSpc>
            </a:pPr>
            <a:r>
              <a:rPr lang="en-US" sz="5399">
                <a:solidFill>
                  <a:srgbClr val="4D3527"/>
                </a:solidFill>
                <a:latin typeface="#9Slide05 VL Fadilla"/>
              </a:rPr>
              <a:t>3.1. Tác giả</a:t>
            </a:r>
          </a:p>
        </p:txBody>
      </p:sp>
      <p:sp>
        <p:nvSpPr>
          <p:cNvPr id="25" name="TextBox 25"/>
          <p:cNvSpPr txBox="1"/>
          <p:nvPr/>
        </p:nvSpPr>
        <p:spPr>
          <a:xfrm>
            <a:off x="2066163" y="2856041"/>
            <a:ext cx="9703182" cy="615840"/>
          </a:xfrm>
          <a:prstGeom prst="rect">
            <a:avLst/>
          </a:prstGeom>
        </p:spPr>
        <p:txBody>
          <a:bodyPr lIns="0" tIns="0" rIns="0" bIns="0" rtlCol="0" anchor="t">
            <a:spAutoFit/>
          </a:bodyPr>
          <a:lstStyle/>
          <a:p>
            <a:pPr algn="ctr">
              <a:lnSpc>
                <a:spcPts val="4900"/>
              </a:lnSpc>
            </a:pPr>
            <a:r>
              <a:rPr lang="en-US" sz="3500">
                <a:solidFill>
                  <a:srgbClr val="351304"/>
                </a:solidFill>
                <a:latin typeface="Roboto Condensed"/>
              </a:rPr>
              <a:t>Lê Trí Viễn (1919 – 2021), quê Quảng Nam</a:t>
            </a:r>
          </a:p>
        </p:txBody>
      </p:sp>
      <p:sp>
        <p:nvSpPr>
          <p:cNvPr id="26" name="TextBox 26"/>
          <p:cNvSpPr txBox="1"/>
          <p:nvPr/>
        </p:nvSpPr>
        <p:spPr>
          <a:xfrm>
            <a:off x="1717270" y="4100287"/>
            <a:ext cx="10044644" cy="2472884"/>
          </a:xfrm>
          <a:prstGeom prst="rect">
            <a:avLst/>
          </a:prstGeom>
        </p:spPr>
        <p:txBody>
          <a:bodyPr lIns="0" tIns="0" rIns="0" bIns="0" rtlCol="0" anchor="t">
            <a:spAutoFit/>
          </a:bodyPr>
          <a:lstStyle/>
          <a:p>
            <a:pPr algn="just">
              <a:lnSpc>
                <a:spcPts val="4900"/>
              </a:lnSpc>
            </a:pPr>
            <a:r>
              <a:rPr lang="en-US" sz="3500">
                <a:solidFill>
                  <a:srgbClr val="351304"/>
                </a:solidFill>
                <a:latin typeface="Roboto Condensed"/>
              </a:rPr>
              <a:t>Ông là Giáo sư, Nhà giáo Nhân dân, nhà nghiên cứu phê bình văn học nổi tiếng với phong cách độc đáo, vừa uyên bác mà tài hoa, vừa đậm chất trí tuệ mà tràn đầy cảm xúc.</a:t>
            </a:r>
          </a:p>
        </p:txBody>
      </p:sp>
      <p:sp>
        <p:nvSpPr>
          <p:cNvPr id="27" name="TextBox 27"/>
          <p:cNvSpPr txBox="1"/>
          <p:nvPr/>
        </p:nvSpPr>
        <p:spPr>
          <a:xfrm>
            <a:off x="1717270" y="7020846"/>
            <a:ext cx="10044644" cy="2472884"/>
          </a:xfrm>
          <a:prstGeom prst="rect">
            <a:avLst/>
          </a:prstGeom>
        </p:spPr>
        <p:txBody>
          <a:bodyPr lIns="0" tIns="0" rIns="0" bIns="0" rtlCol="0" anchor="t">
            <a:spAutoFit/>
          </a:bodyPr>
          <a:lstStyle/>
          <a:p>
            <a:pPr algn="just">
              <a:lnSpc>
                <a:spcPts val="4900"/>
              </a:lnSpc>
            </a:pPr>
            <a:r>
              <a:rPr lang="en-US" sz="3500">
                <a:solidFill>
                  <a:srgbClr val="351304"/>
                </a:solidFill>
                <a:latin typeface="Roboto Condensed"/>
              </a:rPr>
              <a:t>Các công trình nghiên cứu của ông góp phần làm nổi bật những đóng góp quan trọng của nhiều tác giả lớn như </a:t>
            </a:r>
            <a:r>
              <a:rPr lang="en-US" sz="3500">
                <a:solidFill>
                  <a:srgbClr val="351304"/>
                </a:solidFill>
                <a:latin typeface="Roboto Condensed Italics"/>
              </a:rPr>
              <a:t>Nguyễn Khuyến, Trần Tế Xương, Nguyễn Đình Chiểu, Hồ Chí Minh,…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905214" y="8523076"/>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4" name="Group 4"/>
          <p:cNvGrpSpPr/>
          <p:nvPr/>
        </p:nvGrpSpPr>
        <p:grpSpPr>
          <a:xfrm>
            <a:off x="4885359" y="328093"/>
            <a:ext cx="8300210" cy="1754839"/>
            <a:chOff x="0" y="0"/>
            <a:chExt cx="11066947" cy="2339785"/>
          </a:xfrm>
        </p:grpSpPr>
        <p:sp>
          <p:nvSpPr>
            <p:cNvPr id="5" name="Freeform 5"/>
            <p:cNvSpPr/>
            <p:nvPr/>
          </p:nvSpPr>
          <p:spPr>
            <a:xfrm>
              <a:off x="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6" name="Freeform 6"/>
            <p:cNvSpPr/>
            <p:nvPr/>
          </p:nvSpPr>
          <p:spPr>
            <a:xfrm>
              <a:off x="361968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7" name="Freeform 7"/>
            <p:cNvSpPr/>
            <p:nvPr/>
          </p:nvSpPr>
          <p:spPr>
            <a:xfrm flipH="1">
              <a:off x="6943321" y="0"/>
              <a:ext cx="4123626" cy="2314385"/>
            </a:xfrm>
            <a:custGeom>
              <a:avLst/>
              <a:gdLst/>
              <a:ahLst/>
              <a:cxnLst/>
              <a:rect l="l" t="t" r="r" b="b"/>
              <a:pathLst>
                <a:path w="4123626" h="2314385">
                  <a:moveTo>
                    <a:pt x="4123626" y="0"/>
                  </a:moveTo>
                  <a:lnTo>
                    <a:pt x="0" y="0"/>
                  </a:lnTo>
                  <a:lnTo>
                    <a:pt x="0" y="2314385"/>
                  </a:lnTo>
                  <a:lnTo>
                    <a:pt x="4123626" y="2314385"/>
                  </a:lnTo>
                  <a:lnTo>
                    <a:pt x="4123626" y="0"/>
                  </a:lnTo>
                  <a:close/>
                </a:path>
              </a:pathLst>
            </a:custGeom>
            <a:blipFill>
              <a:blip r:embed="rId4"/>
              <a:stretch>
                <a:fillRect/>
              </a:stretch>
            </a:blipFill>
          </p:spPr>
          <p:txBody>
            <a:bodyPr/>
            <a:lstStyle/>
            <a:p>
              <a:endParaRPr lang="en-GB"/>
            </a:p>
          </p:txBody>
        </p:sp>
        <p:sp>
          <p:nvSpPr>
            <p:cNvPr id="8" name="TextBox 8"/>
            <p:cNvSpPr txBox="1"/>
            <p:nvPr/>
          </p:nvSpPr>
          <p:spPr>
            <a:xfrm>
              <a:off x="344328" y="176137"/>
              <a:ext cx="10458152" cy="1245358"/>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9Slide07 SVNUT Triumph Press"/>
                </a:rPr>
                <a:t>3. Khám phá văn bản</a:t>
              </a:r>
            </a:p>
          </p:txBody>
        </p:sp>
        <p:sp>
          <p:nvSpPr>
            <p:cNvPr id="9" name="TextBox 9"/>
            <p:cNvSpPr txBox="1"/>
            <p:nvPr/>
          </p:nvSpPr>
          <p:spPr>
            <a:xfrm>
              <a:off x="1888950" y="1119461"/>
              <a:ext cx="7459928" cy="1220324"/>
            </a:xfrm>
            <a:prstGeom prst="rect">
              <a:avLst/>
            </a:prstGeom>
          </p:spPr>
          <p:txBody>
            <a:bodyPr lIns="0" tIns="0" rIns="0" bIns="0" rtlCol="0" anchor="t">
              <a:spAutoFit/>
            </a:bodyPr>
            <a:lstStyle/>
            <a:p>
              <a:pPr algn="ctr">
                <a:lnSpc>
                  <a:spcPts val="7559"/>
                </a:lnSpc>
              </a:pPr>
              <a:r>
                <a:rPr lang="en-US" sz="5399">
                  <a:solidFill>
                    <a:srgbClr val="4D3527"/>
                  </a:solidFill>
                  <a:latin typeface="#9Slide05 VL Fadilla"/>
                </a:rPr>
                <a:t>3.2. Khám phá văn bản</a:t>
              </a:r>
            </a:p>
          </p:txBody>
        </p:sp>
      </p:grpSp>
      <p:sp>
        <p:nvSpPr>
          <p:cNvPr id="10" name="Freeform 10"/>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sp>
        <p:nvSpPr>
          <p:cNvPr id="11" name="Freeform 11"/>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12" name="Freeform 12"/>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13" name="Group 13"/>
          <p:cNvGrpSpPr/>
          <p:nvPr/>
        </p:nvGrpSpPr>
        <p:grpSpPr>
          <a:xfrm>
            <a:off x="1064558" y="2468957"/>
            <a:ext cx="16018045" cy="7389862"/>
            <a:chOff x="0" y="0"/>
            <a:chExt cx="6395531" cy="2950553"/>
          </a:xfrm>
        </p:grpSpPr>
        <p:sp>
          <p:nvSpPr>
            <p:cNvPr id="14" name="Freeform 14"/>
            <p:cNvSpPr/>
            <p:nvPr/>
          </p:nvSpPr>
          <p:spPr>
            <a:xfrm>
              <a:off x="0" y="0"/>
              <a:ext cx="6395531" cy="2950553"/>
            </a:xfrm>
            <a:custGeom>
              <a:avLst/>
              <a:gdLst/>
              <a:ahLst/>
              <a:cxnLst/>
              <a:rect l="l" t="t" r="r" b="b"/>
              <a:pathLst>
                <a:path w="6395531" h="2950553">
                  <a:moveTo>
                    <a:pt x="6767" y="0"/>
                  </a:moveTo>
                  <a:lnTo>
                    <a:pt x="6388765" y="0"/>
                  </a:lnTo>
                  <a:cubicBezTo>
                    <a:pt x="6390560" y="0"/>
                    <a:pt x="6392280" y="713"/>
                    <a:pt x="6393549" y="1982"/>
                  </a:cubicBezTo>
                  <a:cubicBezTo>
                    <a:pt x="6394819" y="3251"/>
                    <a:pt x="6395531" y="4972"/>
                    <a:pt x="6395531" y="6767"/>
                  </a:cubicBezTo>
                  <a:lnTo>
                    <a:pt x="6395531" y="2943787"/>
                  </a:lnTo>
                  <a:cubicBezTo>
                    <a:pt x="6395531" y="2945581"/>
                    <a:pt x="6394819" y="2947302"/>
                    <a:pt x="6393549" y="2948571"/>
                  </a:cubicBezTo>
                  <a:cubicBezTo>
                    <a:pt x="6392280" y="2949840"/>
                    <a:pt x="6390560" y="2950553"/>
                    <a:pt x="6388765" y="2950553"/>
                  </a:cubicBezTo>
                  <a:lnTo>
                    <a:pt x="6767" y="2950553"/>
                  </a:lnTo>
                  <a:cubicBezTo>
                    <a:pt x="4972" y="2950553"/>
                    <a:pt x="3251" y="2949840"/>
                    <a:pt x="1982" y="2948571"/>
                  </a:cubicBezTo>
                  <a:cubicBezTo>
                    <a:pt x="713" y="2947302"/>
                    <a:pt x="0" y="2945581"/>
                    <a:pt x="0" y="2943787"/>
                  </a:cubicBezTo>
                  <a:lnTo>
                    <a:pt x="0" y="6767"/>
                  </a:lnTo>
                  <a:cubicBezTo>
                    <a:pt x="0" y="4972"/>
                    <a:pt x="713" y="3251"/>
                    <a:pt x="1982" y="1982"/>
                  </a:cubicBezTo>
                  <a:cubicBezTo>
                    <a:pt x="3251" y="713"/>
                    <a:pt x="4972" y="0"/>
                    <a:pt x="6767" y="0"/>
                  </a:cubicBezTo>
                  <a:close/>
                </a:path>
              </a:pathLst>
            </a:custGeom>
            <a:solidFill>
              <a:srgbClr val="FAF0D6"/>
            </a:solidFill>
          </p:spPr>
          <p:txBody>
            <a:bodyPr/>
            <a:lstStyle/>
            <a:p>
              <a:endParaRPr lang="en-GB"/>
            </a:p>
          </p:txBody>
        </p:sp>
        <p:sp>
          <p:nvSpPr>
            <p:cNvPr id="15" name="TextBox 15"/>
            <p:cNvSpPr txBox="1"/>
            <p:nvPr/>
          </p:nvSpPr>
          <p:spPr>
            <a:xfrm>
              <a:off x="0" y="-76200"/>
              <a:ext cx="6395531" cy="3026753"/>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rot="-896986" flipH="1">
            <a:off x="-552876" y="-520736"/>
            <a:ext cx="3234867" cy="2397845"/>
          </a:xfrm>
          <a:custGeom>
            <a:avLst/>
            <a:gdLst/>
            <a:ahLst/>
            <a:cxnLst/>
            <a:rect l="l" t="t" r="r" b="b"/>
            <a:pathLst>
              <a:path w="3234867" h="2397845">
                <a:moveTo>
                  <a:pt x="3234867" y="0"/>
                </a:moveTo>
                <a:lnTo>
                  <a:pt x="0" y="0"/>
                </a:lnTo>
                <a:lnTo>
                  <a:pt x="0" y="2397846"/>
                </a:lnTo>
                <a:lnTo>
                  <a:pt x="3234867" y="2397846"/>
                </a:lnTo>
                <a:lnTo>
                  <a:pt x="3234867" y="0"/>
                </a:lnTo>
                <a:close/>
              </a:path>
            </a:pathLst>
          </a:custGeom>
          <a:blipFill>
            <a:blip r:embed="rId5"/>
            <a:stretch>
              <a:fillRect/>
            </a:stretch>
          </a:blipFill>
        </p:spPr>
        <p:txBody>
          <a:bodyPr/>
          <a:lstStyle/>
          <a:p>
            <a:endParaRPr lang="en-GB"/>
          </a:p>
        </p:txBody>
      </p:sp>
      <p:pic>
        <p:nvPicPr>
          <p:cNvPr id="17" name="Picture 17"/>
          <p:cNvPicPr>
            <a:picLocks noChangeAspect="1"/>
          </p:cNvPicPr>
          <p:nvPr/>
        </p:nvPicPr>
        <p:blipFill>
          <a:blip r:embed="rId6"/>
          <a:srcRect/>
          <a:stretch>
            <a:fillRect/>
          </a:stretch>
        </p:blipFill>
        <p:spPr>
          <a:xfrm>
            <a:off x="15084389" y="7160653"/>
            <a:ext cx="2964553" cy="2801503"/>
          </a:xfrm>
          <a:prstGeom prst="rect">
            <a:avLst/>
          </a:prstGeom>
        </p:spPr>
      </p:pic>
      <p:graphicFrame>
        <p:nvGraphicFramePr>
          <p:cNvPr id="18" name="Table 18"/>
          <p:cNvGraphicFramePr>
            <a:graphicFrameLocks noGrp="1"/>
          </p:cNvGraphicFramePr>
          <p:nvPr/>
        </p:nvGraphicFramePr>
        <p:xfrm>
          <a:off x="2824324" y="3644525"/>
          <a:ext cx="12498513" cy="5038728"/>
        </p:xfrm>
        <a:graphic>
          <a:graphicData uri="http://schemas.openxmlformats.org/drawingml/2006/table">
            <a:tbl>
              <a:tblPr/>
              <a:tblGrid>
                <a:gridCol w="4649320">
                  <a:extLst>
                    <a:ext uri="{9D8B030D-6E8A-4147-A177-3AD203B41FA5}">
                      <a16:colId xmlns:a16="http://schemas.microsoft.com/office/drawing/2014/main" val="20000"/>
                    </a:ext>
                  </a:extLst>
                </a:gridCol>
                <a:gridCol w="7849193">
                  <a:extLst>
                    <a:ext uri="{9D8B030D-6E8A-4147-A177-3AD203B41FA5}">
                      <a16:colId xmlns:a16="http://schemas.microsoft.com/office/drawing/2014/main" val="20001"/>
                    </a:ext>
                  </a:extLst>
                </a:gridCol>
              </a:tblGrid>
              <a:tr h="839788">
                <a:tc>
                  <a:txBody>
                    <a:bodyPr/>
                    <a:lstStyle/>
                    <a:p>
                      <a:pPr algn="ctr">
                        <a:lnSpc>
                          <a:spcPts val="4199"/>
                        </a:lnSpc>
                        <a:defRPr/>
                      </a:pPr>
                      <a:r>
                        <a:rPr lang="en-US" sz="3499">
                          <a:solidFill>
                            <a:srgbClr val="000000"/>
                          </a:solidFill>
                          <a:latin typeface="Roboto Condensed Bold"/>
                        </a:rPr>
                        <a:t>Yêu cầu</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ctr">
                        <a:lnSpc>
                          <a:spcPts val="4199"/>
                        </a:lnSpc>
                        <a:defRPr/>
                      </a:pPr>
                      <a:r>
                        <a:rPr lang="en-US" sz="3499">
                          <a:solidFill>
                            <a:srgbClr val="000000"/>
                          </a:solidFill>
                          <a:latin typeface="Roboto Condensed Bold"/>
                        </a:rPr>
                        <a:t>Thông tin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extLst>
                  <a:ext uri="{0D108BD9-81ED-4DB2-BD59-A6C34878D82A}">
                    <a16:rowId xmlns:a16="http://schemas.microsoft.com/office/drawing/2014/main" val="10000"/>
                  </a:ext>
                </a:extLst>
              </a:tr>
              <a:tr h="839788">
                <a:tc>
                  <a:txBody>
                    <a:bodyPr/>
                    <a:lstStyle/>
                    <a:p>
                      <a:pPr algn="l">
                        <a:lnSpc>
                          <a:spcPts val="4199"/>
                        </a:lnSpc>
                        <a:defRPr/>
                      </a:pPr>
                      <a:r>
                        <a:rPr lang="en-US" sz="3499">
                          <a:solidFill>
                            <a:srgbClr val="000000"/>
                          </a:solidFill>
                          <a:latin typeface="Roboto Condensed"/>
                        </a:rPr>
                        <a:t>Xuất xứ</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1"/>
                  </a:ext>
                </a:extLst>
              </a:tr>
              <a:tr h="839788">
                <a:tc>
                  <a:txBody>
                    <a:bodyPr/>
                    <a:lstStyle/>
                    <a:p>
                      <a:pPr algn="just">
                        <a:lnSpc>
                          <a:spcPts val="4199"/>
                        </a:lnSpc>
                        <a:defRPr/>
                      </a:pPr>
                      <a:r>
                        <a:rPr lang="en-US" sz="3499">
                          <a:solidFill>
                            <a:srgbClr val="000000"/>
                          </a:solidFill>
                          <a:latin typeface="Roboto Condensed"/>
                        </a:rPr>
                        <a:t>Kiểu văn bản</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2"/>
                  </a:ext>
                </a:extLst>
              </a:tr>
              <a:tr h="839788">
                <a:tc>
                  <a:txBody>
                    <a:bodyPr/>
                    <a:lstStyle/>
                    <a:p>
                      <a:pPr algn="l">
                        <a:lnSpc>
                          <a:spcPts val="4199"/>
                        </a:lnSpc>
                        <a:defRPr/>
                      </a:pPr>
                      <a:r>
                        <a:rPr lang="en-US" sz="3499">
                          <a:solidFill>
                            <a:srgbClr val="000000"/>
                          </a:solidFill>
                          <a:latin typeface="Roboto Condensed"/>
                        </a:rPr>
                        <a:t>Luận đề</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3"/>
                  </a:ext>
                </a:extLst>
              </a:tr>
              <a:tr h="839788">
                <a:tc>
                  <a:txBody>
                    <a:bodyPr/>
                    <a:lstStyle/>
                    <a:p>
                      <a:pPr algn="just">
                        <a:lnSpc>
                          <a:spcPts val="4199"/>
                        </a:lnSpc>
                        <a:defRPr/>
                      </a:pPr>
                      <a:r>
                        <a:rPr lang="en-US" sz="3499">
                          <a:solidFill>
                            <a:srgbClr val="000000"/>
                          </a:solidFill>
                          <a:latin typeface="Roboto Condensed"/>
                        </a:rPr>
                        <a:t>Bố cục</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4"/>
                  </a:ext>
                </a:extLst>
              </a:tr>
              <a:tr h="839788">
                <a:tc>
                  <a:txBody>
                    <a:bodyPr/>
                    <a:lstStyle/>
                    <a:p>
                      <a:pPr algn="just">
                        <a:lnSpc>
                          <a:spcPts val="4199"/>
                        </a:lnSpc>
                        <a:defRPr/>
                      </a:pPr>
                      <a:r>
                        <a:rPr lang="en-US" sz="3499">
                          <a:solidFill>
                            <a:srgbClr val="000000"/>
                          </a:solidFill>
                          <a:latin typeface="Roboto Condensed"/>
                        </a:rPr>
                        <a:t>Trình tự phân tích bài thơ</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9" name="Freeform 19"/>
          <p:cNvSpPr/>
          <p:nvPr/>
        </p:nvSpPr>
        <p:spPr>
          <a:xfrm rot="-886772">
            <a:off x="129526" y="945399"/>
            <a:ext cx="4497586" cy="3047115"/>
          </a:xfrm>
          <a:custGeom>
            <a:avLst/>
            <a:gdLst/>
            <a:ahLst/>
            <a:cxnLst/>
            <a:rect l="l" t="t" r="r" b="b"/>
            <a:pathLst>
              <a:path w="4497586" h="3047115">
                <a:moveTo>
                  <a:pt x="0" y="0"/>
                </a:moveTo>
                <a:lnTo>
                  <a:pt x="4497586" y="0"/>
                </a:lnTo>
                <a:lnTo>
                  <a:pt x="4497586" y="3047115"/>
                </a:lnTo>
                <a:lnTo>
                  <a:pt x="0" y="3047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TextBox 20"/>
          <p:cNvSpPr txBox="1"/>
          <p:nvPr/>
        </p:nvSpPr>
        <p:spPr>
          <a:xfrm rot="-1019177">
            <a:off x="256024" y="1771176"/>
            <a:ext cx="4239340" cy="1619118"/>
          </a:xfrm>
          <a:prstGeom prst="rect">
            <a:avLst/>
          </a:prstGeom>
        </p:spPr>
        <p:txBody>
          <a:bodyPr lIns="0" tIns="0" rIns="0" bIns="0" rtlCol="0" anchor="t">
            <a:spAutoFit/>
          </a:bodyPr>
          <a:lstStyle/>
          <a:p>
            <a:pPr marL="755652" lvl="1" indent="-377826" algn="just">
              <a:lnSpc>
                <a:spcPts val="4200"/>
              </a:lnSpc>
              <a:buFont typeface="Arial"/>
              <a:buChar char="•"/>
            </a:pPr>
            <a:r>
              <a:rPr lang="en-US" sz="3500">
                <a:solidFill>
                  <a:srgbClr val="351304"/>
                </a:solidFill>
                <a:latin typeface="Roboto Condensed"/>
              </a:rPr>
              <a:t>PHT 2.1</a:t>
            </a:r>
          </a:p>
          <a:p>
            <a:pPr marL="755652" lvl="1" indent="-377826" algn="just">
              <a:lnSpc>
                <a:spcPts val="4200"/>
              </a:lnSpc>
              <a:buFont typeface="Arial"/>
              <a:buChar char="•"/>
            </a:pPr>
            <a:r>
              <a:rPr lang="en-US" sz="3500">
                <a:solidFill>
                  <a:srgbClr val="351304"/>
                </a:solidFill>
                <a:latin typeface="Roboto Condensed"/>
              </a:rPr>
              <a:t>Thực hiện theo cặp</a:t>
            </a:r>
          </a:p>
          <a:p>
            <a:pPr marL="755652" lvl="1" indent="-377826" algn="just">
              <a:lnSpc>
                <a:spcPts val="4200"/>
              </a:lnSpc>
              <a:buFont typeface="Arial"/>
              <a:buChar char="•"/>
            </a:pPr>
            <a:r>
              <a:rPr lang="en-US" sz="3500">
                <a:solidFill>
                  <a:srgbClr val="351304"/>
                </a:solidFill>
                <a:latin typeface="Roboto Condensed"/>
              </a:rPr>
              <a:t>Thời gian: 2 phút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905214" y="8523076"/>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4" name="Group 4"/>
          <p:cNvGrpSpPr/>
          <p:nvPr/>
        </p:nvGrpSpPr>
        <p:grpSpPr>
          <a:xfrm>
            <a:off x="4885359" y="328093"/>
            <a:ext cx="8300210" cy="1754839"/>
            <a:chOff x="0" y="0"/>
            <a:chExt cx="11066947" cy="2339785"/>
          </a:xfrm>
        </p:grpSpPr>
        <p:sp>
          <p:nvSpPr>
            <p:cNvPr id="5" name="Freeform 5"/>
            <p:cNvSpPr/>
            <p:nvPr/>
          </p:nvSpPr>
          <p:spPr>
            <a:xfrm>
              <a:off x="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6" name="Freeform 6"/>
            <p:cNvSpPr/>
            <p:nvPr/>
          </p:nvSpPr>
          <p:spPr>
            <a:xfrm>
              <a:off x="361968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7" name="Freeform 7"/>
            <p:cNvSpPr/>
            <p:nvPr/>
          </p:nvSpPr>
          <p:spPr>
            <a:xfrm flipH="1">
              <a:off x="6943321" y="0"/>
              <a:ext cx="4123626" cy="2314385"/>
            </a:xfrm>
            <a:custGeom>
              <a:avLst/>
              <a:gdLst/>
              <a:ahLst/>
              <a:cxnLst/>
              <a:rect l="l" t="t" r="r" b="b"/>
              <a:pathLst>
                <a:path w="4123626" h="2314385">
                  <a:moveTo>
                    <a:pt x="4123626" y="0"/>
                  </a:moveTo>
                  <a:lnTo>
                    <a:pt x="0" y="0"/>
                  </a:lnTo>
                  <a:lnTo>
                    <a:pt x="0" y="2314385"/>
                  </a:lnTo>
                  <a:lnTo>
                    <a:pt x="4123626" y="2314385"/>
                  </a:lnTo>
                  <a:lnTo>
                    <a:pt x="4123626" y="0"/>
                  </a:lnTo>
                  <a:close/>
                </a:path>
              </a:pathLst>
            </a:custGeom>
            <a:blipFill>
              <a:blip r:embed="rId4"/>
              <a:stretch>
                <a:fillRect/>
              </a:stretch>
            </a:blipFill>
          </p:spPr>
          <p:txBody>
            <a:bodyPr/>
            <a:lstStyle/>
            <a:p>
              <a:endParaRPr lang="en-GB"/>
            </a:p>
          </p:txBody>
        </p:sp>
        <p:sp>
          <p:nvSpPr>
            <p:cNvPr id="8" name="TextBox 8"/>
            <p:cNvSpPr txBox="1"/>
            <p:nvPr/>
          </p:nvSpPr>
          <p:spPr>
            <a:xfrm>
              <a:off x="344328" y="176137"/>
              <a:ext cx="10458152" cy="1245358"/>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9Slide07 SVNUT Triumph Press"/>
                </a:rPr>
                <a:t>3. Khám phá văn bản</a:t>
              </a:r>
            </a:p>
          </p:txBody>
        </p:sp>
        <p:sp>
          <p:nvSpPr>
            <p:cNvPr id="9" name="TextBox 9"/>
            <p:cNvSpPr txBox="1"/>
            <p:nvPr/>
          </p:nvSpPr>
          <p:spPr>
            <a:xfrm>
              <a:off x="1888950" y="1119461"/>
              <a:ext cx="7459928" cy="1220324"/>
            </a:xfrm>
            <a:prstGeom prst="rect">
              <a:avLst/>
            </a:prstGeom>
          </p:spPr>
          <p:txBody>
            <a:bodyPr lIns="0" tIns="0" rIns="0" bIns="0" rtlCol="0" anchor="t">
              <a:spAutoFit/>
            </a:bodyPr>
            <a:lstStyle/>
            <a:p>
              <a:pPr algn="ctr">
                <a:lnSpc>
                  <a:spcPts val="7559"/>
                </a:lnSpc>
              </a:pPr>
              <a:r>
                <a:rPr lang="en-US" sz="5399">
                  <a:solidFill>
                    <a:srgbClr val="4D3527"/>
                  </a:solidFill>
                  <a:latin typeface="#9Slide05 VL Fadilla"/>
                </a:rPr>
                <a:t>3.2. Khám phá văn bản</a:t>
              </a:r>
            </a:p>
          </p:txBody>
        </p:sp>
      </p:grpSp>
      <p:sp>
        <p:nvSpPr>
          <p:cNvPr id="10" name="Freeform 10"/>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sp>
        <p:nvSpPr>
          <p:cNvPr id="11" name="Freeform 11"/>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12" name="Freeform 12"/>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13" name="Group 13"/>
          <p:cNvGrpSpPr/>
          <p:nvPr/>
        </p:nvGrpSpPr>
        <p:grpSpPr>
          <a:xfrm>
            <a:off x="1064558" y="2468957"/>
            <a:ext cx="16018045" cy="7389862"/>
            <a:chOff x="0" y="0"/>
            <a:chExt cx="6395531" cy="2950553"/>
          </a:xfrm>
        </p:grpSpPr>
        <p:sp>
          <p:nvSpPr>
            <p:cNvPr id="14" name="Freeform 14"/>
            <p:cNvSpPr/>
            <p:nvPr/>
          </p:nvSpPr>
          <p:spPr>
            <a:xfrm>
              <a:off x="0" y="0"/>
              <a:ext cx="6395531" cy="2950553"/>
            </a:xfrm>
            <a:custGeom>
              <a:avLst/>
              <a:gdLst/>
              <a:ahLst/>
              <a:cxnLst/>
              <a:rect l="l" t="t" r="r" b="b"/>
              <a:pathLst>
                <a:path w="6395531" h="2950553">
                  <a:moveTo>
                    <a:pt x="6767" y="0"/>
                  </a:moveTo>
                  <a:lnTo>
                    <a:pt x="6388765" y="0"/>
                  </a:lnTo>
                  <a:cubicBezTo>
                    <a:pt x="6390560" y="0"/>
                    <a:pt x="6392280" y="713"/>
                    <a:pt x="6393549" y="1982"/>
                  </a:cubicBezTo>
                  <a:cubicBezTo>
                    <a:pt x="6394819" y="3251"/>
                    <a:pt x="6395531" y="4972"/>
                    <a:pt x="6395531" y="6767"/>
                  </a:cubicBezTo>
                  <a:lnTo>
                    <a:pt x="6395531" y="2943787"/>
                  </a:lnTo>
                  <a:cubicBezTo>
                    <a:pt x="6395531" y="2945581"/>
                    <a:pt x="6394819" y="2947302"/>
                    <a:pt x="6393549" y="2948571"/>
                  </a:cubicBezTo>
                  <a:cubicBezTo>
                    <a:pt x="6392280" y="2949840"/>
                    <a:pt x="6390560" y="2950553"/>
                    <a:pt x="6388765" y="2950553"/>
                  </a:cubicBezTo>
                  <a:lnTo>
                    <a:pt x="6767" y="2950553"/>
                  </a:lnTo>
                  <a:cubicBezTo>
                    <a:pt x="4972" y="2950553"/>
                    <a:pt x="3251" y="2949840"/>
                    <a:pt x="1982" y="2948571"/>
                  </a:cubicBezTo>
                  <a:cubicBezTo>
                    <a:pt x="713" y="2947302"/>
                    <a:pt x="0" y="2945581"/>
                    <a:pt x="0" y="2943787"/>
                  </a:cubicBezTo>
                  <a:lnTo>
                    <a:pt x="0" y="6767"/>
                  </a:lnTo>
                  <a:cubicBezTo>
                    <a:pt x="0" y="4972"/>
                    <a:pt x="713" y="3251"/>
                    <a:pt x="1982" y="1982"/>
                  </a:cubicBezTo>
                  <a:cubicBezTo>
                    <a:pt x="3251" y="713"/>
                    <a:pt x="4972" y="0"/>
                    <a:pt x="6767" y="0"/>
                  </a:cubicBezTo>
                  <a:close/>
                </a:path>
              </a:pathLst>
            </a:custGeom>
            <a:solidFill>
              <a:srgbClr val="FAF0D6"/>
            </a:solidFill>
          </p:spPr>
          <p:txBody>
            <a:bodyPr/>
            <a:lstStyle/>
            <a:p>
              <a:endParaRPr lang="en-GB"/>
            </a:p>
          </p:txBody>
        </p:sp>
        <p:sp>
          <p:nvSpPr>
            <p:cNvPr id="15" name="TextBox 15"/>
            <p:cNvSpPr txBox="1"/>
            <p:nvPr/>
          </p:nvSpPr>
          <p:spPr>
            <a:xfrm>
              <a:off x="0" y="-76200"/>
              <a:ext cx="6395531" cy="3026753"/>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rot="-896986" flipH="1">
            <a:off x="-552876" y="-520736"/>
            <a:ext cx="3234867" cy="2397845"/>
          </a:xfrm>
          <a:custGeom>
            <a:avLst/>
            <a:gdLst/>
            <a:ahLst/>
            <a:cxnLst/>
            <a:rect l="l" t="t" r="r" b="b"/>
            <a:pathLst>
              <a:path w="3234867" h="2397845">
                <a:moveTo>
                  <a:pt x="3234867" y="0"/>
                </a:moveTo>
                <a:lnTo>
                  <a:pt x="0" y="0"/>
                </a:lnTo>
                <a:lnTo>
                  <a:pt x="0" y="2397846"/>
                </a:lnTo>
                <a:lnTo>
                  <a:pt x="3234867" y="2397846"/>
                </a:lnTo>
                <a:lnTo>
                  <a:pt x="3234867" y="0"/>
                </a:lnTo>
                <a:close/>
              </a:path>
            </a:pathLst>
          </a:custGeom>
          <a:blipFill>
            <a:blip r:embed="rId5"/>
            <a:stretch>
              <a:fillRect/>
            </a:stretch>
          </a:blipFill>
        </p:spPr>
        <p:txBody>
          <a:bodyPr/>
          <a:lstStyle/>
          <a:p>
            <a:endParaRPr lang="en-GB"/>
          </a:p>
        </p:txBody>
      </p:sp>
      <p:pic>
        <p:nvPicPr>
          <p:cNvPr id="17" name="Picture 17"/>
          <p:cNvPicPr>
            <a:picLocks noChangeAspect="1"/>
          </p:cNvPicPr>
          <p:nvPr/>
        </p:nvPicPr>
        <p:blipFill>
          <a:blip r:embed="rId6"/>
          <a:srcRect/>
          <a:stretch>
            <a:fillRect/>
          </a:stretch>
        </p:blipFill>
        <p:spPr>
          <a:xfrm>
            <a:off x="15678198" y="7721802"/>
            <a:ext cx="2370744" cy="2240353"/>
          </a:xfrm>
          <a:prstGeom prst="rect">
            <a:avLst/>
          </a:prstGeom>
        </p:spPr>
      </p:pic>
      <p:sp>
        <p:nvSpPr>
          <p:cNvPr id="18" name="Freeform 18"/>
          <p:cNvSpPr/>
          <p:nvPr/>
        </p:nvSpPr>
        <p:spPr>
          <a:xfrm rot="-886772">
            <a:off x="679111" y="1265750"/>
            <a:ext cx="2996533" cy="2030151"/>
          </a:xfrm>
          <a:custGeom>
            <a:avLst/>
            <a:gdLst/>
            <a:ahLst/>
            <a:cxnLst/>
            <a:rect l="l" t="t" r="r" b="b"/>
            <a:pathLst>
              <a:path w="2996533" h="2030151">
                <a:moveTo>
                  <a:pt x="0" y="0"/>
                </a:moveTo>
                <a:lnTo>
                  <a:pt x="2996533" y="0"/>
                </a:lnTo>
                <a:lnTo>
                  <a:pt x="2996533" y="2030151"/>
                </a:lnTo>
                <a:lnTo>
                  <a:pt x="0" y="20301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TextBox 19"/>
          <p:cNvSpPr txBox="1"/>
          <p:nvPr/>
        </p:nvSpPr>
        <p:spPr>
          <a:xfrm rot="-1019177">
            <a:off x="1489818" y="1863496"/>
            <a:ext cx="2131322" cy="771415"/>
          </a:xfrm>
          <a:prstGeom prst="rect">
            <a:avLst/>
          </a:prstGeom>
        </p:spPr>
        <p:txBody>
          <a:bodyPr lIns="0" tIns="0" rIns="0" bIns="0" rtlCol="0" anchor="t">
            <a:spAutoFit/>
          </a:bodyPr>
          <a:lstStyle/>
          <a:p>
            <a:pPr algn="just">
              <a:lnSpc>
                <a:spcPts val="6000"/>
              </a:lnSpc>
            </a:pPr>
            <a:r>
              <a:rPr lang="en-US" sz="5000">
                <a:solidFill>
                  <a:srgbClr val="351304"/>
                </a:solidFill>
                <a:latin typeface="Roboto Condensed"/>
              </a:rPr>
              <a:t>Gợi ý</a:t>
            </a:r>
          </a:p>
        </p:txBody>
      </p:sp>
      <p:graphicFrame>
        <p:nvGraphicFramePr>
          <p:cNvPr id="20" name="Table 20"/>
          <p:cNvGraphicFramePr>
            <a:graphicFrameLocks noGrp="1"/>
          </p:cNvGraphicFramePr>
          <p:nvPr/>
        </p:nvGraphicFramePr>
        <p:xfrm>
          <a:off x="2556792" y="3226056"/>
          <a:ext cx="13465987" cy="5752781"/>
        </p:xfrm>
        <a:graphic>
          <a:graphicData uri="http://schemas.openxmlformats.org/drawingml/2006/table">
            <a:tbl>
              <a:tblPr/>
              <a:tblGrid>
                <a:gridCol w="2608056">
                  <a:extLst>
                    <a:ext uri="{9D8B030D-6E8A-4147-A177-3AD203B41FA5}">
                      <a16:colId xmlns:a16="http://schemas.microsoft.com/office/drawing/2014/main" val="20000"/>
                    </a:ext>
                  </a:extLst>
                </a:gridCol>
                <a:gridCol w="10857931">
                  <a:extLst>
                    <a:ext uri="{9D8B030D-6E8A-4147-A177-3AD203B41FA5}">
                      <a16:colId xmlns:a16="http://schemas.microsoft.com/office/drawing/2014/main" val="20001"/>
                    </a:ext>
                  </a:extLst>
                </a:gridCol>
              </a:tblGrid>
              <a:tr h="1431013">
                <a:tc>
                  <a:txBody>
                    <a:bodyPr/>
                    <a:lstStyle/>
                    <a:p>
                      <a:pPr algn="ctr">
                        <a:lnSpc>
                          <a:spcPts val="4199"/>
                        </a:lnSpc>
                        <a:defRPr/>
                      </a:pPr>
                      <a:r>
                        <a:rPr lang="en-US" sz="3499">
                          <a:solidFill>
                            <a:srgbClr val="000000"/>
                          </a:solidFill>
                          <a:latin typeface="Roboto Condensed Bold"/>
                        </a:rPr>
                        <a:t>Yêu cầu</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ctr">
                        <a:lnSpc>
                          <a:spcPts val="4199"/>
                        </a:lnSpc>
                        <a:defRPr/>
                      </a:pPr>
                      <a:r>
                        <a:rPr lang="en-US" sz="3499">
                          <a:solidFill>
                            <a:srgbClr val="000000"/>
                          </a:solidFill>
                          <a:latin typeface="Roboto Condensed Bold"/>
                        </a:rPr>
                        <a:t>Thông tin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extLst>
                  <a:ext uri="{0D108BD9-81ED-4DB2-BD59-A6C34878D82A}">
                    <a16:rowId xmlns:a16="http://schemas.microsoft.com/office/drawing/2014/main" val="10000"/>
                  </a:ext>
                </a:extLst>
              </a:tr>
              <a:tr h="1459742">
                <a:tc>
                  <a:txBody>
                    <a:bodyPr/>
                    <a:lstStyle/>
                    <a:p>
                      <a:pPr algn="ctr">
                        <a:lnSpc>
                          <a:spcPts val="4199"/>
                        </a:lnSpc>
                        <a:defRPr/>
                      </a:pPr>
                      <a:r>
                        <a:rPr lang="en-US" sz="3499">
                          <a:solidFill>
                            <a:srgbClr val="000000"/>
                          </a:solidFill>
                          <a:latin typeface="Roboto Condensed"/>
                        </a:rPr>
                        <a:t>Xuất xứ</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Trích trong cuốn “Đến với bài thơ hay”, NXB Giáo dục, 1997, từ trang 279 đến trang 286.</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1"/>
                  </a:ext>
                </a:extLst>
              </a:tr>
              <a:tr h="1431013">
                <a:tc>
                  <a:txBody>
                    <a:bodyPr/>
                    <a:lstStyle/>
                    <a:p>
                      <a:pPr algn="ctr">
                        <a:lnSpc>
                          <a:spcPts val="4199"/>
                        </a:lnSpc>
                        <a:defRPr/>
                      </a:pPr>
                      <a:r>
                        <a:rPr lang="en-US" sz="3499">
                          <a:solidFill>
                            <a:srgbClr val="000000"/>
                          </a:solidFill>
                          <a:latin typeface="Roboto Condensed"/>
                        </a:rPr>
                        <a:t>Kiểu văn bản</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r>
                        <a:rPr lang="en-US" sz="3499">
                          <a:solidFill>
                            <a:srgbClr val="000000"/>
                          </a:solidFill>
                          <a:latin typeface="Roboto Condensed"/>
                        </a:rPr>
                        <a:t>nghị luận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2"/>
                  </a:ext>
                </a:extLst>
              </a:tr>
              <a:tr h="1431013">
                <a:tc>
                  <a:txBody>
                    <a:bodyPr/>
                    <a:lstStyle/>
                    <a:p>
                      <a:pPr algn="ctr">
                        <a:lnSpc>
                          <a:spcPts val="4199"/>
                        </a:lnSpc>
                        <a:defRPr/>
                      </a:pPr>
                      <a:r>
                        <a:rPr lang="en-US" sz="3499">
                          <a:solidFill>
                            <a:srgbClr val="000000"/>
                          </a:solidFill>
                          <a:latin typeface="Roboto Condensed"/>
                        </a:rPr>
                        <a:t>Luận đề</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Vẻ đẹp nội dung và nghệ thuật của bài thơ “Cảnh khuya”.</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flipH="1">
            <a:off x="10118522" y="213399"/>
            <a:ext cx="2663825" cy="1495072"/>
          </a:xfrm>
          <a:custGeom>
            <a:avLst/>
            <a:gdLst/>
            <a:ahLst/>
            <a:cxnLst/>
            <a:rect l="l" t="t" r="r" b="b"/>
            <a:pathLst>
              <a:path w="2663825" h="1495072">
                <a:moveTo>
                  <a:pt x="2663825" y="0"/>
                </a:moveTo>
                <a:lnTo>
                  <a:pt x="0" y="0"/>
                </a:lnTo>
                <a:lnTo>
                  <a:pt x="0" y="1495072"/>
                </a:lnTo>
                <a:lnTo>
                  <a:pt x="2663825" y="1495072"/>
                </a:lnTo>
                <a:lnTo>
                  <a:pt x="2663825" y="0"/>
                </a:lnTo>
                <a:close/>
              </a:path>
            </a:pathLst>
          </a:custGeom>
          <a:blipFill>
            <a:blip r:embed="rId3"/>
            <a:stretch>
              <a:fillRect/>
            </a:stretch>
          </a:blipFill>
        </p:spPr>
        <p:txBody>
          <a:bodyPr/>
          <a:lstStyle/>
          <a:p>
            <a:endParaRPr lang="en-GB"/>
          </a:p>
        </p:txBody>
      </p:sp>
      <p:sp>
        <p:nvSpPr>
          <p:cNvPr id="4" name="Freeform 4"/>
          <p:cNvSpPr/>
          <p:nvPr/>
        </p:nvSpPr>
        <p:spPr>
          <a:xfrm rot="-10233247" flipH="1">
            <a:off x="7007788" y="7176417"/>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4"/>
            <a:stretch>
              <a:fillRect t="-96674"/>
            </a:stretch>
          </a:blipFill>
        </p:spPr>
        <p:txBody>
          <a:bodyPr/>
          <a:lstStyle/>
          <a:p>
            <a:endParaRPr lang="en-GB"/>
          </a:p>
        </p:txBody>
      </p:sp>
      <p:sp>
        <p:nvSpPr>
          <p:cNvPr id="5" name="Freeform 5"/>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6" name="Freeform 6"/>
          <p:cNvSpPr/>
          <p:nvPr/>
        </p:nvSpPr>
        <p:spPr>
          <a:xfrm rot="-10233247" flipH="1">
            <a:off x="7595032" y="8851236"/>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4"/>
            <a:stretch>
              <a:fillRect t="-96674"/>
            </a:stretch>
          </a:blipFill>
        </p:spPr>
        <p:txBody>
          <a:bodyPr/>
          <a:lstStyle/>
          <a:p>
            <a:endParaRPr lang="en-GB"/>
          </a:p>
        </p:txBody>
      </p:sp>
      <p:sp>
        <p:nvSpPr>
          <p:cNvPr id="7" name="Freeform 7"/>
          <p:cNvSpPr/>
          <p:nvPr/>
        </p:nvSpPr>
        <p:spPr>
          <a:xfrm rot="-896986" flipH="1">
            <a:off x="-752062" y="-1203658"/>
            <a:ext cx="3234867" cy="2397845"/>
          </a:xfrm>
          <a:custGeom>
            <a:avLst/>
            <a:gdLst/>
            <a:ahLst/>
            <a:cxnLst/>
            <a:rect l="l" t="t" r="r" b="b"/>
            <a:pathLst>
              <a:path w="3234867" h="2397845">
                <a:moveTo>
                  <a:pt x="3234868" y="0"/>
                </a:moveTo>
                <a:lnTo>
                  <a:pt x="0" y="0"/>
                </a:lnTo>
                <a:lnTo>
                  <a:pt x="0" y="2397845"/>
                </a:lnTo>
                <a:lnTo>
                  <a:pt x="3234868" y="2397845"/>
                </a:lnTo>
                <a:lnTo>
                  <a:pt x="3234868" y="0"/>
                </a:lnTo>
                <a:close/>
              </a:path>
            </a:pathLst>
          </a:custGeom>
          <a:blipFill>
            <a:blip r:embed="rId5"/>
            <a:stretch>
              <a:fillRect/>
            </a:stretch>
          </a:blipFill>
        </p:spPr>
        <p:txBody>
          <a:bodyPr/>
          <a:lstStyle/>
          <a:p>
            <a:endParaRPr lang="en-GB"/>
          </a:p>
        </p:txBody>
      </p:sp>
      <p:pic>
        <p:nvPicPr>
          <p:cNvPr id="8" name="Picture 8"/>
          <p:cNvPicPr>
            <a:picLocks noChangeAspect="1"/>
          </p:cNvPicPr>
          <p:nvPr/>
        </p:nvPicPr>
        <p:blipFill>
          <a:blip r:embed="rId6"/>
          <a:srcRect/>
          <a:stretch>
            <a:fillRect/>
          </a:stretch>
        </p:blipFill>
        <p:spPr>
          <a:xfrm>
            <a:off x="15678198" y="7721802"/>
            <a:ext cx="2370744" cy="2240353"/>
          </a:xfrm>
          <a:prstGeom prst="rect">
            <a:avLst/>
          </a:prstGeom>
        </p:spPr>
      </p:pic>
      <p:sp>
        <p:nvSpPr>
          <p:cNvPr id="9" name="Freeform 9"/>
          <p:cNvSpPr/>
          <p:nvPr/>
        </p:nvSpPr>
        <p:spPr>
          <a:xfrm rot="-10233247" flipH="1">
            <a:off x="-1104399" y="784015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4"/>
            <a:stretch>
              <a:fillRect t="-96674"/>
            </a:stretch>
          </a:blipFill>
        </p:spPr>
        <p:txBody>
          <a:bodyPr/>
          <a:lstStyle/>
          <a:p>
            <a:endParaRPr lang="en-GB"/>
          </a:p>
        </p:txBody>
      </p:sp>
      <p:grpSp>
        <p:nvGrpSpPr>
          <p:cNvPr id="10" name="Group 10"/>
          <p:cNvGrpSpPr/>
          <p:nvPr/>
        </p:nvGrpSpPr>
        <p:grpSpPr>
          <a:xfrm>
            <a:off x="1286539" y="1889372"/>
            <a:ext cx="16018045" cy="8265225"/>
            <a:chOff x="0" y="0"/>
            <a:chExt cx="6395531" cy="3300060"/>
          </a:xfrm>
        </p:grpSpPr>
        <p:sp>
          <p:nvSpPr>
            <p:cNvPr id="11" name="Freeform 11"/>
            <p:cNvSpPr/>
            <p:nvPr/>
          </p:nvSpPr>
          <p:spPr>
            <a:xfrm>
              <a:off x="0" y="0"/>
              <a:ext cx="6395531" cy="3300060"/>
            </a:xfrm>
            <a:custGeom>
              <a:avLst/>
              <a:gdLst/>
              <a:ahLst/>
              <a:cxnLst/>
              <a:rect l="l" t="t" r="r" b="b"/>
              <a:pathLst>
                <a:path w="6395531" h="3300060">
                  <a:moveTo>
                    <a:pt x="6767" y="0"/>
                  </a:moveTo>
                  <a:lnTo>
                    <a:pt x="6388765" y="0"/>
                  </a:lnTo>
                  <a:cubicBezTo>
                    <a:pt x="6390560" y="0"/>
                    <a:pt x="6392280" y="713"/>
                    <a:pt x="6393549" y="1982"/>
                  </a:cubicBezTo>
                  <a:cubicBezTo>
                    <a:pt x="6394819" y="3251"/>
                    <a:pt x="6395531" y="4972"/>
                    <a:pt x="6395531" y="6767"/>
                  </a:cubicBezTo>
                  <a:lnTo>
                    <a:pt x="6395531" y="3293293"/>
                  </a:lnTo>
                  <a:cubicBezTo>
                    <a:pt x="6395531" y="3295088"/>
                    <a:pt x="6394819" y="3296809"/>
                    <a:pt x="6393549" y="3298078"/>
                  </a:cubicBezTo>
                  <a:cubicBezTo>
                    <a:pt x="6392280" y="3299347"/>
                    <a:pt x="6390560" y="3300060"/>
                    <a:pt x="6388765" y="3300060"/>
                  </a:cubicBezTo>
                  <a:lnTo>
                    <a:pt x="6767" y="3300060"/>
                  </a:lnTo>
                  <a:cubicBezTo>
                    <a:pt x="4972" y="3300060"/>
                    <a:pt x="3251" y="3299347"/>
                    <a:pt x="1982" y="3298078"/>
                  </a:cubicBezTo>
                  <a:cubicBezTo>
                    <a:pt x="713" y="3296809"/>
                    <a:pt x="0" y="3295088"/>
                    <a:pt x="0" y="3293293"/>
                  </a:cubicBezTo>
                  <a:lnTo>
                    <a:pt x="0" y="6767"/>
                  </a:lnTo>
                  <a:cubicBezTo>
                    <a:pt x="0" y="4972"/>
                    <a:pt x="713" y="3251"/>
                    <a:pt x="1982" y="1982"/>
                  </a:cubicBezTo>
                  <a:cubicBezTo>
                    <a:pt x="3251" y="713"/>
                    <a:pt x="4972" y="0"/>
                    <a:pt x="6767" y="0"/>
                  </a:cubicBezTo>
                  <a:close/>
                </a:path>
              </a:pathLst>
            </a:custGeom>
            <a:solidFill>
              <a:srgbClr val="FAF0D6"/>
            </a:solidFill>
          </p:spPr>
          <p:txBody>
            <a:bodyPr/>
            <a:lstStyle/>
            <a:p>
              <a:endParaRPr lang="en-GB"/>
            </a:p>
          </p:txBody>
        </p:sp>
        <p:sp>
          <p:nvSpPr>
            <p:cNvPr id="12" name="TextBox 12"/>
            <p:cNvSpPr txBox="1"/>
            <p:nvPr/>
          </p:nvSpPr>
          <p:spPr>
            <a:xfrm>
              <a:off x="0" y="-76200"/>
              <a:ext cx="6395531" cy="3376260"/>
            </a:xfrm>
            <a:prstGeom prst="rect">
              <a:avLst/>
            </a:prstGeom>
          </p:spPr>
          <p:txBody>
            <a:bodyPr lIns="50800" tIns="50800" rIns="50800" bIns="50800" rtlCol="0" anchor="ctr"/>
            <a:lstStyle/>
            <a:p>
              <a:pPr algn="ctr">
                <a:lnSpc>
                  <a:spcPts val="2799"/>
                </a:lnSpc>
              </a:pPr>
              <a:endParaRPr/>
            </a:p>
          </p:txBody>
        </p:sp>
      </p:grpSp>
      <p:sp>
        <p:nvSpPr>
          <p:cNvPr id="13" name="Freeform 13"/>
          <p:cNvSpPr/>
          <p:nvPr/>
        </p:nvSpPr>
        <p:spPr>
          <a:xfrm rot="-886772">
            <a:off x="479925" y="582828"/>
            <a:ext cx="2996533" cy="2030151"/>
          </a:xfrm>
          <a:custGeom>
            <a:avLst/>
            <a:gdLst/>
            <a:ahLst/>
            <a:cxnLst/>
            <a:rect l="l" t="t" r="r" b="b"/>
            <a:pathLst>
              <a:path w="2996533" h="2030151">
                <a:moveTo>
                  <a:pt x="0" y="0"/>
                </a:moveTo>
                <a:lnTo>
                  <a:pt x="2996533" y="0"/>
                </a:lnTo>
                <a:lnTo>
                  <a:pt x="2996533" y="2030150"/>
                </a:lnTo>
                <a:lnTo>
                  <a:pt x="0" y="20301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a:off x="2518181" y="2352714"/>
            <a:ext cx="736136" cy="884006"/>
          </a:xfrm>
          <a:custGeom>
            <a:avLst/>
            <a:gdLst/>
            <a:ahLst/>
            <a:cxnLst/>
            <a:rect l="l" t="t" r="r" b="b"/>
            <a:pathLst>
              <a:path w="736136" h="884006">
                <a:moveTo>
                  <a:pt x="0" y="0"/>
                </a:moveTo>
                <a:lnTo>
                  <a:pt x="736136" y="0"/>
                </a:lnTo>
                <a:lnTo>
                  <a:pt x="736136" y="884006"/>
                </a:lnTo>
                <a:lnTo>
                  <a:pt x="0" y="884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TextBox 15"/>
          <p:cNvSpPr txBox="1"/>
          <p:nvPr/>
        </p:nvSpPr>
        <p:spPr>
          <a:xfrm rot="-1019177">
            <a:off x="994183" y="1185981"/>
            <a:ext cx="2131322" cy="1200106"/>
          </a:xfrm>
          <a:prstGeom prst="rect">
            <a:avLst/>
          </a:prstGeom>
        </p:spPr>
        <p:txBody>
          <a:bodyPr lIns="0" tIns="0" rIns="0" bIns="0" rtlCol="0" anchor="t">
            <a:spAutoFit/>
          </a:bodyPr>
          <a:lstStyle/>
          <a:p>
            <a:pPr algn="ctr">
              <a:lnSpc>
                <a:spcPts val="4799"/>
              </a:lnSpc>
            </a:pPr>
            <a:r>
              <a:rPr lang="en-US" sz="3999">
                <a:solidFill>
                  <a:srgbClr val="351304"/>
                </a:solidFill>
                <a:latin typeface="Roboto Condensed Bold"/>
              </a:rPr>
              <a:t>Bố cục của bài</a:t>
            </a:r>
          </a:p>
        </p:txBody>
      </p:sp>
      <p:sp>
        <p:nvSpPr>
          <p:cNvPr id="16" name="Freeform 16"/>
          <p:cNvSpPr/>
          <p:nvPr/>
        </p:nvSpPr>
        <p:spPr>
          <a:xfrm>
            <a:off x="2518181" y="3862784"/>
            <a:ext cx="736136" cy="884006"/>
          </a:xfrm>
          <a:custGeom>
            <a:avLst/>
            <a:gdLst/>
            <a:ahLst/>
            <a:cxnLst/>
            <a:rect l="l" t="t" r="r" b="b"/>
            <a:pathLst>
              <a:path w="736136" h="884006">
                <a:moveTo>
                  <a:pt x="0" y="0"/>
                </a:moveTo>
                <a:lnTo>
                  <a:pt x="736136" y="0"/>
                </a:lnTo>
                <a:lnTo>
                  <a:pt x="736136" y="884006"/>
                </a:lnTo>
                <a:lnTo>
                  <a:pt x="0" y="884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Freeform 17"/>
          <p:cNvSpPr/>
          <p:nvPr/>
        </p:nvSpPr>
        <p:spPr>
          <a:xfrm>
            <a:off x="2518181" y="5142300"/>
            <a:ext cx="736136" cy="884006"/>
          </a:xfrm>
          <a:custGeom>
            <a:avLst/>
            <a:gdLst/>
            <a:ahLst/>
            <a:cxnLst/>
            <a:rect l="l" t="t" r="r" b="b"/>
            <a:pathLst>
              <a:path w="736136" h="884006">
                <a:moveTo>
                  <a:pt x="0" y="0"/>
                </a:moveTo>
                <a:lnTo>
                  <a:pt x="736136" y="0"/>
                </a:lnTo>
                <a:lnTo>
                  <a:pt x="736136" y="884005"/>
                </a:lnTo>
                <a:lnTo>
                  <a:pt x="0" y="8840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8" name="Freeform 18"/>
          <p:cNvSpPr/>
          <p:nvPr/>
        </p:nvSpPr>
        <p:spPr>
          <a:xfrm>
            <a:off x="2518181" y="6425396"/>
            <a:ext cx="736136" cy="884006"/>
          </a:xfrm>
          <a:custGeom>
            <a:avLst/>
            <a:gdLst/>
            <a:ahLst/>
            <a:cxnLst/>
            <a:rect l="l" t="t" r="r" b="b"/>
            <a:pathLst>
              <a:path w="736136" h="884006">
                <a:moveTo>
                  <a:pt x="0" y="0"/>
                </a:moveTo>
                <a:lnTo>
                  <a:pt x="736136" y="0"/>
                </a:lnTo>
                <a:lnTo>
                  <a:pt x="736136" y="884006"/>
                </a:lnTo>
                <a:lnTo>
                  <a:pt x="0" y="884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Freeform 19"/>
          <p:cNvSpPr/>
          <p:nvPr/>
        </p:nvSpPr>
        <p:spPr>
          <a:xfrm>
            <a:off x="2518181" y="7717054"/>
            <a:ext cx="736136" cy="884006"/>
          </a:xfrm>
          <a:custGeom>
            <a:avLst/>
            <a:gdLst/>
            <a:ahLst/>
            <a:cxnLst/>
            <a:rect l="l" t="t" r="r" b="b"/>
            <a:pathLst>
              <a:path w="736136" h="884006">
                <a:moveTo>
                  <a:pt x="0" y="0"/>
                </a:moveTo>
                <a:lnTo>
                  <a:pt x="736136" y="0"/>
                </a:lnTo>
                <a:lnTo>
                  <a:pt x="736136" y="884005"/>
                </a:lnTo>
                <a:lnTo>
                  <a:pt x="0" y="8840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0" name="Group 20"/>
          <p:cNvGrpSpPr/>
          <p:nvPr/>
        </p:nvGrpSpPr>
        <p:grpSpPr>
          <a:xfrm>
            <a:off x="3535574" y="2429563"/>
            <a:ext cx="4460946" cy="1093239"/>
            <a:chOff x="0" y="0"/>
            <a:chExt cx="1781124" cy="436498"/>
          </a:xfrm>
        </p:grpSpPr>
        <p:sp>
          <p:nvSpPr>
            <p:cNvPr id="21" name="Freeform 21"/>
            <p:cNvSpPr/>
            <p:nvPr/>
          </p:nvSpPr>
          <p:spPr>
            <a:xfrm>
              <a:off x="0" y="0"/>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22" name="TextBox 22"/>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sp>
        <p:nvSpPr>
          <p:cNvPr id="23" name="TextBox 23"/>
          <p:cNvSpPr txBox="1"/>
          <p:nvPr/>
        </p:nvSpPr>
        <p:spPr>
          <a:xfrm>
            <a:off x="3701147" y="2560909"/>
            <a:ext cx="4129799"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1 (Từ đầu....</a:t>
            </a:r>
            <a:r>
              <a:rPr lang="en-US" sz="3500">
                <a:solidFill>
                  <a:srgbClr val="351304"/>
                </a:solidFill>
                <a:latin typeface="Roboto Condensed Italics"/>
              </a:rPr>
              <a:t>cảnh vật như lắng suy)</a:t>
            </a:r>
          </a:p>
        </p:txBody>
      </p:sp>
      <p:grpSp>
        <p:nvGrpSpPr>
          <p:cNvPr id="24" name="Group 24"/>
          <p:cNvGrpSpPr/>
          <p:nvPr/>
        </p:nvGrpSpPr>
        <p:grpSpPr>
          <a:xfrm>
            <a:off x="8525437" y="2429563"/>
            <a:ext cx="8138947" cy="1093239"/>
            <a:chOff x="0" y="0"/>
            <a:chExt cx="3249641" cy="436498"/>
          </a:xfrm>
        </p:grpSpPr>
        <p:sp>
          <p:nvSpPr>
            <p:cNvPr id="25" name="Freeform 25"/>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26" name="TextBox 26"/>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sp>
        <p:nvSpPr>
          <p:cNvPr id="27" name="TextBox 27"/>
          <p:cNvSpPr txBox="1"/>
          <p:nvPr/>
        </p:nvSpPr>
        <p:spPr>
          <a:xfrm>
            <a:off x="9203876" y="2560909"/>
            <a:ext cx="6780760" cy="962025"/>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Giới thiệu bài thơ </a:t>
            </a:r>
            <a:r>
              <a:rPr lang="en-US" sz="3500">
                <a:solidFill>
                  <a:srgbClr val="351304"/>
                </a:solidFill>
                <a:latin typeface="Roboto Condensed Italics"/>
              </a:rPr>
              <a:t>Cảnh khuya</a:t>
            </a:r>
            <a:r>
              <a:rPr lang="en-US" sz="3500">
                <a:solidFill>
                  <a:srgbClr val="351304"/>
                </a:solidFill>
                <a:latin typeface="Roboto Condensed"/>
              </a:rPr>
              <a:t> (xuất xứ, ấn tượng chung)</a:t>
            </a:r>
          </a:p>
        </p:txBody>
      </p:sp>
      <p:grpSp>
        <p:nvGrpSpPr>
          <p:cNvPr id="29" name="Group 29"/>
          <p:cNvGrpSpPr/>
          <p:nvPr/>
        </p:nvGrpSpPr>
        <p:grpSpPr>
          <a:xfrm>
            <a:off x="3505200" y="2628900"/>
            <a:ext cx="4506772" cy="2331650"/>
            <a:chOff x="0" y="-76200"/>
            <a:chExt cx="1799421" cy="930959"/>
          </a:xfrm>
        </p:grpSpPr>
        <p:sp>
          <p:nvSpPr>
            <p:cNvPr id="30" name="Freeform 30"/>
            <p:cNvSpPr/>
            <p:nvPr/>
          </p:nvSpPr>
          <p:spPr>
            <a:xfrm>
              <a:off x="18297" y="418261"/>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31" name="TextBox 31"/>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grpSp>
        <p:nvGrpSpPr>
          <p:cNvPr id="32" name="Group 32"/>
          <p:cNvGrpSpPr/>
          <p:nvPr/>
        </p:nvGrpSpPr>
        <p:grpSpPr>
          <a:xfrm>
            <a:off x="3535574" y="5305108"/>
            <a:ext cx="4460946" cy="1093239"/>
            <a:chOff x="0" y="0"/>
            <a:chExt cx="1781124" cy="436498"/>
          </a:xfrm>
        </p:grpSpPr>
        <p:sp>
          <p:nvSpPr>
            <p:cNvPr id="33" name="Freeform 33"/>
            <p:cNvSpPr/>
            <p:nvPr/>
          </p:nvSpPr>
          <p:spPr>
            <a:xfrm>
              <a:off x="0" y="0"/>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34" name="TextBox 34"/>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grpSp>
        <p:nvGrpSpPr>
          <p:cNvPr id="35" name="Group 35"/>
          <p:cNvGrpSpPr/>
          <p:nvPr/>
        </p:nvGrpSpPr>
        <p:grpSpPr>
          <a:xfrm>
            <a:off x="3535574" y="6785243"/>
            <a:ext cx="4460946" cy="1093239"/>
            <a:chOff x="0" y="0"/>
            <a:chExt cx="1781124" cy="436498"/>
          </a:xfrm>
        </p:grpSpPr>
        <p:sp>
          <p:nvSpPr>
            <p:cNvPr id="36" name="Freeform 36"/>
            <p:cNvSpPr/>
            <p:nvPr/>
          </p:nvSpPr>
          <p:spPr>
            <a:xfrm>
              <a:off x="0" y="0"/>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37" name="TextBox 37"/>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grpSp>
        <p:nvGrpSpPr>
          <p:cNvPr id="38" name="Group 38"/>
          <p:cNvGrpSpPr/>
          <p:nvPr/>
        </p:nvGrpSpPr>
        <p:grpSpPr>
          <a:xfrm>
            <a:off x="3535574" y="8159057"/>
            <a:ext cx="4460946" cy="1093239"/>
            <a:chOff x="0" y="0"/>
            <a:chExt cx="1781124" cy="436498"/>
          </a:xfrm>
        </p:grpSpPr>
        <p:sp>
          <p:nvSpPr>
            <p:cNvPr id="39" name="Freeform 39"/>
            <p:cNvSpPr/>
            <p:nvPr/>
          </p:nvSpPr>
          <p:spPr>
            <a:xfrm>
              <a:off x="0" y="0"/>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40" name="TextBox 40"/>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grpSp>
        <p:nvGrpSpPr>
          <p:cNvPr id="41" name="Group 41"/>
          <p:cNvGrpSpPr/>
          <p:nvPr/>
        </p:nvGrpSpPr>
        <p:grpSpPr>
          <a:xfrm>
            <a:off x="8525437" y="3865838"/>
            <a:ext cx="8138947" cy="1093239"/>
            <a:chOff x="0" y="0"/>
            <a:chExt cx="3249641" cy="436498"/>
          </a:xfrm>
        </p:grpSpPr>
        <p:sp>
          <p:nvSpPr>
            <p:cNvPr id="42" name="Freeform 42"/>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43" name="TextBox 43"/>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44" name="Group 44"/>
          <p:cNvGrpSpPr/>
          <p:nvPr/>
        </p:nvGrpSpPr>
        <p:grpSpPr>
          <a:xfrm>
            <a:off x="8525437" y="5242597"/>
            <a:ext cx="8138947" cy="1093239"/>
            <a:chOff x="0" y="0"/>
            <a:chExt cx="3249641" cy="436498"/>
          </a:xfrm>
        </p:grpSpPr>
        <p:sp>
          <p:nvSpPr>
            <p:cNvPr id="45" name="Freeform 45"/>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46" name="TextBox 46"/>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47" name="Group 47"/>
          <p:cNvGrpSpPr/>
          <p:nvPr/>
        </p:nvGrpSpPr>
        <p:grpSpPr>
          <a:xfrm>
            <a:off x="8525437" y="6738388"/>
            <a:ext cx="8138947" cy="1093239"/>
            <a:chOff x="0" y="0"/>
            <a:chExt cx="3249641" cy="436498"/>
          </a:xfrm>
        </p:grpSpPr>
        <p:sp>
          <p:nvSpPr>
            <p:cNvPr id="48" name="Freeform 48"/>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49" name="TextBox 49"/>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50" name="Group 50"/>
          <p:cNvGrpSpPr/>
          <p:nvPr/>
        </p:nvGrpSpPr>
        <p:grpSpPr>
          <a:xfrm>
            <a:off x="8525437" y="8174663"/>
            <a:ext cx="8138947" cy="1787493"/>
            <a:chOff x="0" y="0"/>
            <a:chExt cx="3249641" cy="713693"/>
          </a:xfrm>
        </p:grpSpPr>
        <p:sp>
          <p:nvSpPr>
            <p:cNvPr id="51" name="Freeform 51"/>
            <p:cNvSpPr/>
            <p:nvPr/>
          </p:nvSpPr>
          <p:spPr>
            <a:xfrm>
              <a:off x="0" y="0"/>
              <a:ext cx="3249641" cy="713693"/>
            </a:xfrm>
            <a:custGeom>
              <a:avLst/>
              <a:gdLst/>
              <a:ahLst/>
              <a:cxnLst/>
              <a:rect l="l" t="t" r="r" b="b"/>
              <a:pathLst>
                <a:path w="3249641" h="713693">
                  <a:moveTo>
                    <a:pt x="13317" y="0"/>
                  </a:moveTo>
                  <a:lnTo>
                    <a:pt x="3236324" y="0"/>
                  </a:lnTo>
                  <a:cubicBezTo>
                    <a:pt x="3239856" y="0"/>
                    <a:pt x="3243243" y="1403"/>
                    <a:pt x="3245740" y="3900"/>
                  </a:cubicBezTo>
                  <a:cubicBezTo>
                    <a:pt x="3248238" y="6398"/>
                    <a:pt x="3249641" y="9785"/>
                    <a:pt x="3249641" y="13317"/>
                  </a:cubicBezTo>
                  <a:lnTo>
                    <a:pt x="3249641" y="700376"/>
                  </a:lnTo>
                  <a:cubicBezTo>
                    <a:pt x="3249641" y="703908"/>
                    <a:pt x="3248238" y="707295"/>
                    <a:pt x="3245740" y="709792"/>
                  </a:cubicBezTo>
                  <a:cubicBezTo>
                    <a:pt x="3243243" y="712290"/>
                    <a:pt x="3239856" y="713693"/>
                    <a:pt x="3236324" y="713693"/>
                  </a:cubicBezTo>
                  <a:lnTo>
                    <a:pt x="13317" y="713693"/>
                  </a:lnTo>
                  <a:cubicBezTo>
                    <a:pt x="9785" y="713693"/>
                    <a:pt x="6398" y="712290"/>
                    <a:pt x="3900" y="709792"/>
                  </a:cubicBezTo>
                  <a:cubicBezTo>
                    <a:pt x="1403" y="707295"/>
                    <a:pt x="0" y="703908"/>
                    <a:pt x="0" y="700376"/>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52" name="TextBox 52"/>
            <p:cNvSpPr txBox="1"/>
            <p:nvPr/>
          </p:nvSpPr>
          <p:spPr>
            <a:xfrm>
              <a:off x="0" y="-76200"/>
              <a:ext cx="3249641" cy="789893"/>
            </a:xfrm>
            <a:prstGeom prst="rect">
              <a:avLst/>
            </a:prstGeom>
          </p:spPr>
          <p:txBody>
            <a:bodyPr lIns="50800" tIns="50800" rIns="50800" bIns="50800" rtlCol="0" anchor="ctr"/>
            <a:lstStyle/>
            <a:p>
              <a:pPr algn="ctr">
                <a:lnSpc>
                  <a:spcPts val="2799"/>
                </a:lnSpc>
              </a:pPr>
              <a:endParaRPr/>
            </a:p>
          </p:txBody>
        </p:sp>
      </p:grpSp>
      <p:sp>
        <p:nvSpPr>
          <p:cNvPr id="53" name="TextBox 53"/>
          <p:cNvSpPr txBox="1"/>
          <p:nvPr/>
        </p:nvSpPr>
        <p:spPr>
          <a:xfrm>
            <a:off x="3657600" y="4229100"/>
            <a:ext cx="4129799" cy="495234"/>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2 (Tiếp....</a:t>
            </a:r>
            <a:r>
              <a:rPr lang="en-US" sz="3500">
                <a:solidFill>
                  <a:srgbClr val="351304"/>
                </a:solidFill>
                <a:latin typeface="Roboto Condensed Italics"/>
              </a:rPr>
              <a:t>tao nhã)</a:t>
            </a:r>
          </a:p>
        </p:txBody>
      </p:sp>
      <p:sp>
        <p:nvSpPr>
          <p:cNvPr id="54" name="TextBox 54"/>
          <p:cNvSpPr txBox="1"/>
          <p:nvPr/>
        </p:nvSpPr>
        <p:spPr>
          <a:xfrm>
            <a:off x="8836278" y="4121009"/>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tiếng suối (câu thơ thứ nhất)</a:t>
            </a:r>
          </a:p>
          <a:p>
            <a:pPr algn="ctr">
              <a:lnSpc>
                <a:spcPts val="3675"/>
              </a:lnSpc>
            </a:pPr>
            <a:endParaRPr lang="en-US" sz="3500">
              <a:solidFill>
                <a:srgbClr val="351304"/>
              </a:solidFill>
              <a:latin typeface="Roboto Condensed"/>
            </a:endParaRPr>
          </a:p>
        </p:txBody>
      </p:sp>
      <p:sp>
        <p:nvSpPr>
          <p:cNvPr id="55" name="TextBox 55"/>
          <p:cNvSpPr txBox="1"/>
          <p:nvPr/>
        </p:nvSpPr>
        <p:spPr>
          <a:xfrm>
            <a:off x="3701147" y="5560649"/>
            <a:ext cx="4129799" cy="495234"/>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3 (Tiếp...</a:t>
            </a:r>
            <a:r>
              <a:rPr lang="en-US" sz="3500">
                <a:solidFill>
                  <a:srgbClr val="351304"/>
                </a:solidFill>
                <a:latin typeface="Roboto Condensed Italics"/>
              </a:rPr>
              <a:t>như cắt</a:t>
            </a:r>
            <a:r>
              <a:rPr lang="en-US" sz="3500">
                <a:solidFill>
                  <a:srgbClr val="351304"/>
                </a:solidFill>
                <a:latin typeface="Roboto Condensed"/>
              </a:rPr>
              <a:t>)</a:t>
            </a:r>
          </a:p>
        </p:txBody>
      </p:sp>
      <p:sp>
        <p:nvSpPr>
          <p:cNvPr id="56" name="TextBox 56"/>
          <p:cNvSpPr txBox="1"/>
          <p:nvPr/>
        </p:nvSpPr>
        <p:spPr>
          <a:xfrm>
            <a:off x="8836278" y="5389831"/>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trăng, cây và hoa </a:t>
            </a:r>
          </a:p>
          <a:p>
            <a:pPr algn="ctr">
              <a:lnSpc>
                <a:spcPts val="3675"/>
              </a:lnSpc>
            </a:pPr>
            <a:r>
              <a:rPr lang="en-US" sz="3500">
                <a:solidFill>
                  <a:srgbClr val="351304"/>
                </a:solidFill>
                <a:latin typeface="Roboto Condensed"/>
              </a:rPr>
              <a:t>(câu thơ thứ hai)</a:t>
            </a:r>
          </a:p>
        </p:txBody>
      </p:sp>
      <p:sp>
        <p:nvSpPr>
          <p:cNvPr id="57" name="TextBox 57"/>
          <p:cNvSpPr txBox="1"/>
          <p:nvPr/>
        </p:nvSpPr>
        <p:spPr>
          <a:xfrm>
            <a:off x="3866721" y="6916589"/>
            <a:ext cx="4129799"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4 (Tiếp....</a:t>
            </a:r>
            <a:r>
              <a:rPr lang="en-US" sz="3500">
                <a:solidFill>
                  <a:srgbClr val="351304"/>
                </a:solidFill>
                <a:latin typeface="Roboto Condensed Italics"/>
              </a:rPr>
              <a:t>mênh mông của trời đất</a:t>
            </a:r>
            <a:r>
              <a:rPr lang="en-US" sz="3500">
                <a:solidFill>
                  <a:srgbClr val="351304"/>
                </a:solidFill>
                <a:latin typeface="Roboto Condensed"/>
              </a:rPr>
              <a:t>)</a:t>
            </a:r>
          </a:p>
        </p:txBody>
      </p:sp>
      <p:sp>
        <p:nvSpPr>
          <p:cNvPr id="58" name="TextBox 58"/>
          <p:cNvSpPr txBox="1"/>
          <p:nvPr/>
        </p:nvSpPr>
        <p:spPr>
          <a:xfrm>
            <a:off x="8839959" y="6823111"/>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hình ảnh người chưa ngủ</a:t>
            </a:r>
          </a:p>
          <a:p>
            <a:pPr algn="ctr">
              <a:lnSpc>
                <a:spcPts val="3675"/>
              </a:lnSpc>
            </a:pPr>
            <a:r>
              <a:rPr lang="en-US" sz="3500">
                <a:solidFill>
                  <a:srgbClr val="351304"/>
                </a:solidFill>
                <a:latin typeface="Roboto Condensed"/>
              </a:rPr>
              <a:t> (câu thơ thứ ba, tư)</a:t>
            </a:r>
          </a:p>
        </p:txBody>
      </p:sp>
      <p:sp>
        <p:nvSpPr>
          <p:cNvPr id="59" name="TextBox 59"/>
          <p:cNvSpPr txBox="1"/>
          <p:nvPr/>
        </p:nvSpPr>
        <p:spPr>
          <a:xfrm>
            <a:off x="3701147" y="8492715"/>
            <a:ext cx="4129799" cy="495234"/>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5 (Còn lại)</a:t>
            </a:r>
          </a:p>
        </p:txBody>
      </p:sp>
      <p:sp>
        <p:nvSpPr>
          <p:cNvPr id="60" name="TextBox 60"/>
          <p:cNvSpPr txBox="1"/>
          <p:nvPr/>
        </p:nvSpPr>
        <p:spPr>
          <a:xfrm>
            <a:off x="8723968" y="8391789"/>
            <a:ext cx="7740576" cy="1428552"/>
          </a:xfrm>
          <a:prstGeom prst="rect">
            <a:avLst/>
          </a:prstGeom>
        </p:spPr>
        <p:txBody>
          <a:bodyPr lIns="0" tIns="0" rIns="0" bIns="0" rtlCol="0" anchor="t">
            <a:spAutoFit/>
          </a:bodyPr>
          <a:lstStyle/>
          <a:p>
            <a:pPr algn="just">
              <a:lnSpc>
                <a:spcPts val="3675"/>
              </a:lnSpc>
            </a:pPr>
            <a:r>
              <a:rPr lang="en-US" sz="3500">
                <a:solidFill>
                  <a:srgbClr val="351304"/>
                </a:solidFill>
                <a:latin typeface="Roboto Condensed"/>
              </a:rPr>
              <a:t>Khái quát về hình ảnh thiên nhiên và con người trong bài thơ, qua đó làm nổi bật phong cách Hồ Chí Minh.</a:t>
            </a:r>
          </a:p>
        </p:txBody>
      </p:sp>
      <p:grpSp>
        <p:nvGrpSpPr>
          <p:cNvPr id="61" name="Group 61"/>
          <p:cNvGrpSpPr/>
          <p:nvPr/>
        </p:nvGrpSpPr>
        <p:grpSpPr>
          <a:xfrm>
            <a:off x="5633200" y="213399"/>
            <a:ext cx="6413519" cy="1495072"/>
            <a:chOff x="0" y="0"/>
            <a:chExt cx="8551359" cy="1993429"/>
          </a:xfrm>
        </p:grpSpPr>
        <p:sp>
          <p:nvSpPr>
            <p:cNvPr id="62" name="Freeform 62"/>
            <p:cNvSpPr/>
            <p:nvPr/>
          </p:nvSpPr>
          <p:spPr>
            <a:xfrm>
              <a:off x="0"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3"/>
              <a:stretch>
                <a:fillRect/>
              </a:stretch>
            </a:blipFill>
          </p:spPr>
          <p:txBody>
            <a:bodyPr/>
            <a:lstStyle/>
            <a:p>
              <a:endParaRPr lang="en-GB"/>
            </a:p>
          </p:txBody>
        </p:sp>
        <p:sp>
          <p:nvSpPr>
            <p:cNvPr id="63" name="Freeform 63"/>
            <p:cNvSpPr/>
            <p:nvPr/>
          </p:nvSpPr>
          <p:spPr>
            <a:xfrm>
              <a:off x="3117707"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3"/>
              <a:stretch>
                <a:fillRect/>
              </a:stretch>
            </a:blipFill>
          </p:spPr>
          <p:txBody>
            <a:bodyPr/>
            <a:lstStyle/>
            <a:p>
              <a:endParaRPr lang="en-GB"/>
            </a:p>
          </p:txBody>
        </p:sp>
        <p:sp>
          <p:nvSpPr>
            <p:cNvPr id="64" name="TextBox 64"/>
            <p:cNvSpPr txBox="1"/>
            <p:nvPr/>
          </p:nvSpPr>
          <p:spPr>
            <a:xfrm>
              <a:off x="1670452" y="66496"/>
              <a:ext cx="6871415" cy="1111416"/>
            </a:xfrm>
            <a:prstGeom prst="rect">
              <a:avLst/>
            </a:prstGeom>
          </p:spPr>
          <p:txBody>
            <a:bodyPr wrap="square" lIns="0" tIns="0" rIns="0" bIns="0" rtlCol="0" anchor="t">
              <a:spAutoFit/>
            </a:bodyPr>
            <a:lstStyle/>
            <a:p>
              <a:pPr algn="ctr">
                <a:lnSpc>
                  <a:spcPts val="6511"/>
                </a:lnSpc>
              </a:pPr>
              <a:r>
                <a:rPr lang="en-US" sz="4651">
                  <a:solidFill>
                    <a:srgbClr val="4D3527"/>
                  </a:solidFill>
                  <a:latin typeface="#9Slide05 VL Fadilla"/>
                </a:rPr>
                <a:t>3.2. Khám phá văn bản</a:t>
              </a:r>
            </a:p>
          </p:txBody>
        </p:sp>
        <p:sp>
          <p:nvSpPr>
            <p:cNvPr id="65" name="TextBox 65"/>
            <p:cNvSpPr txBox="1"/>
            <p:nvPr/>
          </p:nvSpPr>
          <p:spPr>
            <a:xfrm>
              <a:off x="980837" y="1007653"/>
              <a:ext cx="7570522" cy="749212"/>
            </a:xfrm>
            <a:prstGeom prst="rect">
              <a:avLst/>
            </a:prstGeom>
          </p:spPr>
          <p:txBody>
            <a:bodyPr lIns="0" tIns="0" rIns="0" bIns="0" rtlCol="0" anchor="t">
              <a:spAutoFit/>
            </a:bodyPr>
            <a:lstStyle/>
            <a:p>
              <a:pPr algn="ctr">
                <a:lnSpc>
                  <a:spcPts val="4440"/>
                </a:lnSpc>
              </a:pPr>
              <a:r>
                <a:rPr lang="en-US" sz="3700">
                  <a:solidFill>
                    <a:srgbClr val="351304"/>
                  </a:solidFill>
                  <a:latin typeface="Roboto Condensed Bold"/>
                </a:rPr>
                <a:t>a. Tìm hiểu chung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barn(inVertical)">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barn(inVertical)">
                                      <p:cBhvr>
                                        <p:cTn id="39" dur="500"/>
                                        <p:tgtEl>
                                          <p:spTgt spid="55"/>
                                        </p:tgtEl>
                                      </p:cBhvr>
                                    </p:animEffect>
                                  </p:childTnLst>
                                </p:cTn>
                              </p:par>
                              <p:par>
                                <p:cTn id="40" presetID="16" presetClass="entr" presetSubtype="21"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barn(inVertical)">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barn(inVertical)">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barn(inVertical)">
                                      <p:cBhvr>
                                        <p:cTn id="63" dur="500"/>
                                        <p:tgtEl>
                                          <p:spTgt spid="4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barn(inVertical)">
                                      <p:cBhvr>
                                        <p:cTn id="71" dur="500"/>
                                        <p:tgtEl>
                                          <p:spTgt spid="3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barn(inVertical)">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barn(inVertical)">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53" grpId="0"/>
      <p:bldP spid="54" grpId="0"/>
      <p:bldP spid="55" grpId="0"/>
      <p:bldP spid="56" grpId="0"/>
      <p:bldP spid="57" grpId="0"/>
      <p:bldP spid="58" grpId="0"/>
      <p:bldP spid="59" grpId="0"/>
      <p:bldP spid="6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1547</Words>
  <Application>Microsoft Office PowerPoint</Application>
  <PresentationFormat>Custom</PresentationFormat>
  <Paragraphs>148</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#9Slide05 VL Fadilla</vt:lpstr>
      <vt:lpstr>Roboto Condensed Italics</vt:lpstr>
      <vt:lpstr>#9Slide07 SVNNexa Rust Slab Bla</vt:lpstr>
      <vt:lpstr>Roboto Condensed Bold Italics</vt:lpstr>
      <vt:lpstr>Arial</vt:lpstr>
      <vt:lpstr>Fraunces Bold</vt:lpstr>
      <vt:lpstr>Roboto Condensed</vt:lpstr>
      <vt:lpstr>Roboto Condensed Bold</vt:lpstr>
      <vt:lpstr>#9Slide07 SVNUT Triumph Press</vt:lpstr>
      <vt:lpstr>#9Slide07 SVNRevolution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9CD_Doc1_Ve dep cua bai tho Canh khuya</dc:title>
  <cp:lastModifiedBy>ADMIN</cp:lastModifiedBy>
  <cp:revision>4</cp:revision>
  <dcterms:created xsi:type="dcterms:W3CDTF">2006-08-16T00:00:00Z</dcterms:created>
  <dcterms:modified xsi:type="dcterms:W3CDTF">2024-06-15T10:47:52Z</dcterms:modified>
  <dc:identifier>DAF53r6uyKQ</dc:identifier>
</cp:coreProperties>
</file>