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Lst>
  <p:sldSz cx="18288000" cy="10287000"/>
  <p:notesSz cx="6858000" cy="9144000"/>
  <p:embeddedFontLst>
    <p:embeddedFont>
      <p:font typeface="#9Slide06 Hellvina Hand Script" panose="020B0604020202020204" charset="0"/>
      <p:regular r:id="rId24"/>
    </p:embeddedFont>
    <p:embeddedFont>
      <p:font typeface="#9Slide06 SVNWendi" panose="020B0604020202020204" charset="0"/>
      <p:regular r:id="rId25"/>
    </p:embeddedFont>
    <p:embeddedFont>
      <p:font typeface="#9Slide07 SVNRevolution" panose="02040603050506020204" charset="0"/>
      <p:regular r:id="rId26"/>
    </p:embeddedFont>
    <p:embeddedFont>
      <p:font typeface="Fraunces Bold" panose="020B0604020202020204" charset="0"/>
      <p:regular r:id="rId27"/>
    </p:embeddedFont>
    <p:embeddedFont>
      <p:font typeface="Roboto Condensed" panose="02000000000000000000" pitchFamily="2" charset="0"/>
      <p:regular r:id="rId28"/>
      <p:bold r:id="rId29"/>
      <p:italic r:id="rId30"/>
    </p:embeddedFont>
    <p:embeddedFont>
      <p:font typeface="Roboto Condensed Bold" panose="020B0604020202020204" charset="0"/>
      <p:regular r:id="rId31"/>
    </p:embeddedFont>
    <p:embeddedFont>
      <p:font typeface="Roboto Condensed Bold Italics" panose="020B0604020202020204" charset="0"/>
      <p:regular r:id="rId32"/>
    </p:embeddedFont>
    <p:embeddedFont>
      <p:font typeface="Roboto Condensed Italics"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68" d="100"/>
          <a:sy n="68" d="100"/>
        </p:scale>
        <p:origin x="344" y="1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5.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33.png"/><Relationship Id="rId7" Type="http://schemas.openxmlformats.org/officeDocument/2006/relationships/image" Target="../media/image29.pn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s/_rels/slide1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1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image" Target="../media/image14.png"/><Relationship Id="rId4" Type="http://schemas.openxmlformats.org/officeDocument/2006/relationships/image" Target="../media/image42.png"/><Relationship Id="rId9" Type="http://schemas.openxmlformats.org/officeDocument/2006/relationships/image" Target="../media/image47.svg"/></Relationships>
</file>

<file path=ppt/slides/_rels/slide17.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18.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image" Target="../media/image14.png"/><Relationship Id="rId4" Type="http://schemas.openxmlformats.org/officeDocument/2006/relationships/image" Target="../media/image42.png"/><Relationship Id="rId9" Type="http://schemas.openxmlformats.org/officeDocument/2006/relationships/image" Target="../media/image47.svg"/></Relationships>
</file>

<file path=ppt/slides/_rels/slide1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1.png"/><Relationship Id="rId7" Type="http://schemas.openxmlformats.org/officeDocument/2006/relationships/image" Target="../media/image47.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3.svg"/><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4" Type="http://schemas.openxmlformats.org/officeDocument/2006/relationships/image" Target="../media/image42.png"/><Relationship Id="rId9" Type="http://schemas.openxmlformats.org/officeDocument/2006/relationships/image" Target="../media/image47.svg"/></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4.png"/><Relationship Id="rId5" Type="http://schemas.openxmlformats.org/officeDocument/2006/relationships/image" Target="../media/image43.svg"/><Relationship Id="rId10" Type="http://schemas.openxmlformats.org/officeDocument/2006/relationships/image" Target="../media/image14.png"/><Relationship Id="rId4" Type="http://schemas.openxmlformats.org/officeDocument/2006/relationships/image" Target="../media/image42.png"/><Relationship Id="rId9" Type="http://schemas.openxmlformats.org/officeDocument/2006/relationships/image" Target="../media/image47.svg"/></Relationships>
</file>

<file path=ppt/slides/_rels/slide22.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sv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1.png"/><Relationship Id="rId10" Type="http://schemas.openxmlformats.org/officeDocument/2006/relationships/image" Target="../media/image18.png"/><Relationship Id="rId4" Type="http://schemas.openxmlformats.org/officeDocument/2006/relationships/image" Target="../media/image10.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jpeg"/><Relationship Id="rId7" Type="http://schemas.openxmlformats.org/officeDocument/2006/relationships/image" Target="../media/image36.svg"/><Relationship Id="rId12" Type="http://schemas.openxmlformats.org/officeDocument/2006/relationships/image" Target="../media/image3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0.sv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jpeg"/><Relationship Id="rId7" Type="http://schemas.openxmlformats.org/officeDocument/2006/relationships/image" Target="../media/image36.svg"/><Relationship Id="rId12" Type="http://schemas.openxmlformats.org/officeDocument/2006/relationships/image" Target="../media/image3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0.sv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jpeg"/><Relationship Id="rId7" Type="http://schemas.openxmlformats.org/officeDocument/2006/relationships/image" Target="../media/image36.svg"/><Relationship Id="rId12" Type="http://schemas.openxmlformats.org/officeDocument/2006/relationships/image" Target="../media/image3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0.svg"/></Relationships>
</file>

<file path=ppt/slides/_rels/slide9.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32.jpeg"/><Relationship Id="rId7" Type="http://schemas.openxmlformats.org/officeDocument/2006/relationships/image" Target="../media/image36.svg"/><Relationship Id="rId12" Type="http://schemas.openxmlformats.org/officeDocument/2006/relationships/image" Target="../media/image39.sv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38.pn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33.png"/><Relationship Id="rId9"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49" r="-6250"/>
            </a:stretch>
          </a:blipFill>
        </p:spPr>
        <p:txBody>
          <a:bodyPr/>
          <a:lstStyle/>
          <a:p>
            <a:endParaRPr lang="en-GB"/>
          </a:p>
        </p:txBody>
      </p:sp>
      <p:sp>
        <p:nvSpPr>
          <p:cNvPr id="3" name="Freeform 3"/>
          <p:cNvSpPr/>
          <p:nvPr/>
        </p:nvSpPr>
        <p:spPr>
          <a:xfrm>
            <a:off x="-312654" y="-796845"/>
            <a:ext cx="18913307" cy="11083845"/>
          </a:xfrm>
          <a:custGeom>
            <a:avLst/>
            <a:gdLst/>
            <a:ahLst/>
            <a:cxnLst/>
            <a:rect l="l" t="t" r="r" b="b"/>
            <a:pathLst>
              <a:path w="18913307" h="11083845">
                <a:moveTo>
                  <a:pt x="0" y="0"/>
                </a:moveTo>
                <a:lnTo>
                  <a:pt x="18913308" y="0"/>
                </a:lnTo>
                <a:lnTo>
                  <a:pt x="18913308" y="11083845"/>
                </a:lnTo>
                <a:lnTo>
                  <a:pt x="0" y="11083845"/>
                </a:lnTo>
                <a:lnTo>
                  <a:pt x="0" y="0"/>
                </a:lnTo>
                <a:close/>
              </a:path>
            </a:pathLst>
          </a:custGeom>
          <a:blipFill>
            <a:blip r:embed="rId3"/>
            <a:stretch>
              <a:fillRect t="-19108" b="-19163"/>
            </a:stretch>
          </a:blipFill>
        </p:spPr>
        <p:txBody>
          <a:bodyPr/>
          <a:lstStyle/>
          <a:p>
            <a:endParaRPr lang="en-GB"/>
          </a:p>
        </p:txBody>
      </p:sp>
      <p:sp>
        <p:nvSpPr>
          <p:cNvPr id="4" name="Freeform 4"/>
          <p:cNvSpPr/>
          <p:nvPr/>
        </p:nvSpPr>
        <p:spPr>
          <a:xfrm rot="5505335">
            <a:off x="7558641" y="-3858744"/>
            <a:ext cx="1640883" cy="13186078"/>
          </a:xfrm>
          <a:custGeom>
            <a:avLst/>
            <a:gdLst/>
            <a:ahLst/>
            <a:cxnLst/>
            <a:rect l="l" t="t" r="r" b="b"/>
            <a:pathLst>
              <a:path w="1640883" h="13186078">
                <a:moveTo>
                  <a:pt x="0" y="0"/>
                </a:moveTo>
                <a:lnTo>
                  <a:pt x="1640883" y="0"/>
                </a:lnTo>
                <a:lnTo>
                  <a:pt x="1640883" y="13186078"/>
                </a:lnTo>
                <a:lnTo>
                  <a:pt x="0" y="13186078"/>
                </a:lnTo>
                <a:lnTo>
                  <a:pt x="0" y="0"/>
                </a:lnTo>
                <a:close/>
              </a:path>
            </a:pathLst>
          </a:custGeom>
          <a:blipFill>
            <a:blip r:embed="rId4"/>
            <a:stretch>
              <a:fillRect l="-100409" r="-162677"/>
            </a:stretch>
          </a:blipFill>
        </p:spPr>
        <p:txBody>
          <a:bodyPr/>
          <a:lstStyle/>
          <a:p>
            <a:endParaRPr lang="en-GB"/>
          </a:p>
        </p:txBody>
      </p:sp>
      <p:sp>
        <p:nvSpPr>
          <p:cNvPr id="5" name="Freeform 5"/>
          <p:cNvSpPr/>
          <p:nvPr/>
        </p:nvSpPr>
        <p:spPr>
          <a:xfrm>
            <a:off x="-2417732" y="-1422737"/>
            <a:ext cx="6892865" cy="3618058"/>
          </a:xfrm>
          <a:custGeom>
            <a:avLst/>
            <a:gdLst/>
            <a:ahLst/>
            <a:cxnLst/>
            <a:rect l="l" t="t" r="r" b="b"/>
            <a:pathLst>
              <a:path w="6892865" h="3618058">
                <a:moveTo>
                  <a:pt x="0" y="0"/>
                </a:moveTo>
                <a:lnTo>
                  <a:pt x="6892864" y="0"/>
                </a:lnTo>
                <a:lnTo>
                  <a:pt x="6892864" y="3618058"/>
                </a:lnTo>
                <a:lnTo>
                  <a:pt x="0" y="3618058"/>
                </a:lnTo>
                <a:lnTo>
                  <a:pt x="0" y="0"/>
                </a:lnTo>
                <a:close/>
              </a:path>
            </a:pathLst>
          </a:custGeom>
          <a:blipFill>
            <a:blip r:embed="rId5"/>
            <a:stretch>
              <a:fillRect r="-44"/>
            </a:stretch>
          </a:blipFill>
        </p:spPr>
        <p:txBody>
          <a:bodyPr/>
          <a:lstStyle/>
          <a:p>
            <a:endParaRPr lang="en-GB"/>
          </a:p>
        </p:txBody>
      </p:sp>
      <p:sp>
        <p:nvSpPr>
          <p:cNvPr id="6" name="Freeform 6"/>
          <p:cNvSpPr/>
          <p:nvPr/>
        </p:nvSpPr>
        <p:spPr>
          <a:xfrm>
            <a:off x="13432458" y="-5575628"/>
            <a:ext cx="9431094" cy="9557567"/>
          </a:xfrm>
          <a:custGeom>
            <a:avLst/>
            <a:gdLst/>
            <a:ahLst/>
            <a:cxnLst/>
            <a:rect l="l" t="t" r="r" b="b"/>
            <a:pathLst>
              <a:path w="9431094" h="9557567">
                <a:moveTo>
                  <a:pt x="0" y="0"/>
                </a:moveTo>
                <a:lnTo>
                  <a:pt x="9431094" y="0"/>
                </a:lnTo>
                <a:lnTo>
                  <a:pt x="9431094" y="9557567"/>
                </a:lnTo>
                <a:lnTo>
                  <a:pt x="0" y="9557567"/>
                </a:lnTo>
                <a:lnTo>
                  <a:pt x="0" y="0"/>
                </a:lnTo>
                <a:close/>
              </a:path>
            </a:pathLst>
          </a:custGeom>
          <a:blipFill>
            <a:blip r:embed="rId6"/>
            <a:stretch>
              <a:fillRect l="-1340"/>
            </a:stretch>
          </a:blipFill>
        </p:spPr>
        <p:txBody>
          <a:bodyPr/>
          <a:lstStyle/>
          <a:p>
            <a:endParaRPr lang="en-GB"/>
          </a:p>
        </p:txBody>
      </p:sp>
      <p:sp>
        <p:nvSpPr>
          <p:cNvPr id="7" name="TextBox 7"/>
          <p:cNvSpPr txBox="1"/>
          <p:nvPr/>
        </p:nvSpPr>
        <p:spPr>
          <a:xfrm>
            <a:off x="3918817" y="391942"/>
            <a:ext cx="6940980" cy="908323"/>
          </a:xfrm>
          <a:prstGeom prst="rect">
            <a:avLst/>
          </a:prstGeom>
        </p:spPr>
        <p:txBody>
          <a:bodyPr lIns="0" tIns="0" rIns="0" bIns="0" rtlCol="0" anchor="t">
            <a:spAutoFit/>
          </a:bodyPr>
          <a:lstStyle/>
          <a:p>
            <a:pPr algn="l">
              <a:lnSpc>
                <a:spcPts val="7265"/>
              </a:lnSpc>
            </a:pPr>
            <a:r>
              <a:rPr lang="en-US" sz="5907" dirty="0">
                <a:solidFill>
                  <a:srgbClr val="9B4922"/>
                </a:solidFill>
                <a:latin typeface="Fraunces Bold"/>
              </a:rPr>
              <a:t>CHUẨN BỊ ĐỌC</a:t>
            </a:r>
          </a:p>
        </p:txBody>
      </p:sp>
      <p:sp>
        <p:nvSpPr>
          <p:cNvPr id="8" name="TextBox 8"/>
          <p:cNvSpPr txBox="1"/>
          <p:nvPr/>
        </p:nvSpPr>
        <p:spPr>
          <a:xfrm rot="166111">
            <a:off x="2437151" y="2197467"/>
            <a:ext cx="11412411" cy="1106625"/>
          </a:xfrm>
          <a:prstGeom prst="rect">
            <a:avLst/>
          </a:prstGeom>
        </p:spPr>
        <p:txBody>
          <a:bodyPr lIns="0" tIns="0" rIns="0" bIns="0" rtlCol="0" anchor="t">
            <a:spAutoFit/>
          </a:bodyPr>
          <a:lstStyle/>
          <a:p>
            <a:pPr>
              <a:lnSpc>
                <a:spcPts val="8632"/>
              </a:lnSpc>
            </a:pPr>
            <a:r>
              <a:rPr lang="en-US" sz="7018">
                <a:solidFill>
                  <a:srgbClr val="343434"/>
                </a:solidFill>
                <a:latin typeface="#9Slide06 Hellvina Hand Script"/>
              </a:rPr>
              <a:t>Nhân vật bí ẩn sau trang viết</a:t>
            </a:r>
          </a:p>
        </p:txBody>
      </p:sp>
      <p:grpSp>
        <p:nvGrpSpPr>
          <p:cNvPr id="9" name="Group 9"/>
          <p:cNvGrpSpPr/>
          <p:nvPr/>
        </p:nvGrpSpPr>
        <p:grpSpPr>
          <a:xfrm>
            <a:off x="1967182" y="4129843"/>
            <a:ext cx="11465276" cy="1616600"/>
            <a:chOff x="0" y="0"/>
            <a:chExt cx="15287034" cy="2155467"/>
          </a:xfrm>
        </p:grpSpPr>
        <p:sp>
          <p:nvSpPr>
            <p:cNvPr id="10" name="Freeform 10"/>
            <p:cNvSpPr/>
            <p:nvPr/>
          </p:nvSpPr>
          <p:spPr>
            <a:xfrm>
              <a:off x="28785" y="16891"/>
              <a:ext cx="15229446" cy="2121662"/>
            </a:xfrm>
            <a:custGeom>
              <a:avLst/>
              <a:gdLst/>
              <a:ahLst/>
              <a:cxnLst/>
              <a:rect l="l" t="t" r="r" b="b"/>
              <a:pathLst>
                <a:path w="15229446" h="2121662">
                  <a:moveTo>
                    <a:pt x="0" y="353695"/>
                  </a:moveTo>
                  <a:cubicBezTo>
                    <a:pt x="0" y="158369"/>
                    <a:pt x="273133" y="0"/>
                    <a:pt x="609896" y="0"/>
                  </a:cubicBezTo>
                  <a:lnTo>
                    <a:pt x="14619333" y="0"/>
                  </a:lnTo>
                  <a:cubicBezTo>
                    <a:pt x="14956314" y="0"/>
                    <a:pt x="15229446" y="158369"/>
                    <a:pt x="15229446" y="353695"/>
                  </a:cubicBezTo>
                  <a:lnTo>
                    <a:pt x="15229446" y="1768094"/>
                  </a:lnTo>
                  <a:cubicBezTo>
                    <a:pt x="15229446" y="1963420"/>
                    <a:pt x="14956314" y="2121662"/>
                    <a:pt x="14619550" y="2121662"/>
                  </a:cubicBezTo>
                  <a:lnTo>
                    <a:pt x="609896" y="2121662"/>
                  </a:lnTo>
                  <a:cubicBezTo>
                    <a:pt x="273133" y="2121662"/>
                    <a:pt x="0" y="1963293"/>
                    <a:pt x="0" y="1768094"/>
                  </a:cubicBezTo>
                  <a:close/>
                </a:path>
              </a:pathLst>
            </a:custGeom>
            <a:solidFill>
              <a:srgbClr val="A19574"/>
            </a:solidFill>
          </p:spPr>
          <p:txBody>
            <a:bodyPr/>
            <a:lstStyle/>
            <a:p>
              <a:endParaRPr lang="en-GB"/>
            </a:p>
          </p:txBody>
        </p:sp>
        <p:sp>
          <p:nvSpPr>
            <p:cNvPr id="11" name="Freeform 11"/>
            <p:cNvSpPr/>
            <p:nvPr/>
          </p:nvSpPr>
          <p:spPr>
            <a:xfrm>
              <a:off x="0" y="0"/>
              <a:ext cx="15287017" cy="2155571"/>
            </a:xfrm>
            <a:custGeom>
              <a:avLst/>
              <a:gdLst/>
              <a:ahLst/>
              <a:cxnLst/>
              <a:rect l="l" t="t" r="r" b="b"/>
              <a:pathLst>
                <a:path w="15287017" h="2155571">
                  <a:moveTo>
                    <a:pt x="0" y="370586"/>
                  </a:moveTo>
                  <a:cubicBezTo>
                    <a:pt x="0" y="165735"/>
                    <a:pt x="286335" y="0"/>
                    <a:pt x="638681" y="0"/>
                  </a:cubicBezTo>
                  <a:lnTo>
                    <a:pt x="14648118" y="0"/>
                  </a:lnTo>
                  <a:lnTo>
                    <a:pt x="14648118" y="16891"/>
                  </a:lnTo>
                  <a:lnTo>
                    <a:pt x="14648118" y="0"/>
                  </a:lnTo>
                  <a:cubicBezTo>
                    <a:pt x="15000464" y="0"/>
                    <a:pt x="15286800" y="165735"/>
                    <a:pt x="15286800" y="370586"/>
                  </a:cubicBezTo>
                  <a:lnTo>
                    <a:pt x="15258231" y="370586"/>
                  </a:lnTo>
                  <a:lnTo>
                    <a:pt x="15287017" y="370586"/>
                  </a:lnTo>
                  <a:lnTo>
                    <a:pt x="15287017" y="1784985"/>
                  </a:lnTo>
                  <a:lnTo>
                    <a:pt x="15258231" y="1784985"/>
                  </a:lnTo>
                  <a:lnTo>
                    <a:pt x="15287017" y="1784985"/>
                  </a:lnTo>
                  <a:cubicBezTo>
                    <a:pt x="15287017" y="1989836"/>
                    <a:pt x="15000681" y="2155571"/>
                    <a:pt x="14648335" y="2155571"/>
                  </a:cubicBezTo>
                  <a:lnTo>
                    <a:pt x="14648335" y="2138680"/>
                  </a:lnTo>
                  <a:lnTo>
                    <a:pt x="14648335" y="2155571"/>
                  </a:lnTo>
                  <a:lnTo>
                    <a:pt x="638681" y="2155571"/>
                  </a:lnTo>
                  <a:lnTo>
                    <a:pt x="638681" y="2138680"/>
                  </a:lnTo>
                  <a:lnTo>
                    <a:pt x="638681" y="2155571"/>
                  </a:lnTo>
                  <a:cubicBezTo>
                    <a:pt x="286335" y="2155444"/>
                    <a:pt x="0" y="1989709"/>
                    <a:pt x="0" y="1784985"/>
                  </a:cubicBezTo>
                  <a:lnTo>
                    <a:pt x="0" y="370586"/>
                  </a:lnTo>
                  <a:lnTo>
                    <a:pt x="28785" y="370586"/>
                  </a:lnTo>
                  <a:lnTo>
                    <a:pt x="0" y="370586"/>
                  </a:lnTo>
                  <a:moveTo>
                    <a:pt x="57786" y="370586"/>
                  </a:moveTo>
                  <a:lnTo>
                    <a:pt x="57786" y="1784985"/>
                  </a:lnTo>
                  <a:lnTo>
                    <a:pt x="28785" y="1784985"/>
                  </a:lnTo>
                  <a:lnTo>
                    <a:pt x="57786" y="1784985"/>
                  </a:lnTo>
                  <a:cubicBezTo>
                    <a:pt x="57786" y="1970786"/>
                    <a:pt x="317501" y="2121662"/>
                    <a:pt x="638898" y="2121662"/>
                  </a:cubicBezTo>
                  <a:lnTo>
                    <a:pt x="14648335" y="2121662"/>
                  </a:lnTo>
                  <a:cubicBezTo>
                    <a:pt x="14969516" y="2121662"/>
                    <a:pt x="15229446" y="1970786"/>
                    <a:pt x="15229446" y="1784985"/>
                  </a:cubicBezTo>
                  <a:lnTo>
                    <a:pt x="15229446" y="370586"/>
                  </a:lnTo>
                  <a:cubicBezTo>
                    <a:pt x="15229446" y="184785"/>
                    <a:pt x="14969731" y="33909"/>
                    <a:pt x="14648335" y="33909"/>
                  </a:cubicBezTo>
                  <a:lnTo>
                    <a:pt x="638681" y="33909"/>
                  </a:lnTo>
                  <a:lnTo>
                    <a:pt x="638681" y="16891"/>
                  </a:lnTo>
                  <a:lnTo>
                    <a:pt x="638681" y="33909"/>
                  </a:lnTo>
                  <a:cubicBezTo>
                    <a:pt x="317501" y="33909"/>
                    <a:pt x="57786" y="184785"/>
                    <a:pt x="57786" y="370586"/>
                  </a:cubicBezTo>
                  <a:close/>
                </a:path>
              </a:pathLst>
            </a:custGeom>
            <a:solidFill>
              <a:srgbClr val="FFFFFF"/>
            </a:solidFill>
          </p:spPr>
          <p:txBody>
            <a:bodyPr/>
            <a:lstStyle/>
            <a:p>
              <a:endParaRPr lang="en-GB"/>
            </a:p>
          </p:txBody>
        </p:sp>
      </p:grpSp>
      <p:sp>
        <p:nvSpPr>
          <p:cNvPr id="12" name="TextBox 12"/>
          <p:cNvSpPr txBox="1"/>
          <p:nvPr/>
        </p:nvSpPr>
        <p:spPr>
          <a:xfrm>
            <a:off x="2197258" y="4674345"/>
            <a:ext cx="10226824" cy="565697"/>
          </a:xfrm>
          <a:prstGeom prst="rect">
            <a:avLst/>
          </a:prstGeom>
        </p:spPr>
        <p:txBody>
          <a:bodyPr lIns="0" tIns="0" rIns="0" bIns="0" rtlCol="0" anchor="t">
            <a:spAutoFit/>
          </a:bodyPr>
          <a:lstStyle/>
          <a:p>
            <a:pPr algn="just">
              <a:lnSpc>
                <a:spcPts val="4320"/>
              </a:lnSpc>
            </a:pPr>
            <a:r>
              <a:rPr lang="en-US" sz="4000">
                <a:solidFill>
                  <a:srgbClr val="FFFFFF"/>
                </a:solidFill>
                <a:latin typeface="Roboto Condensed"/>
              </a:rPr>
              <a:t>Có các dữ kiện xuất hiện trên màn hình</a:t>
            </a:r>
          </a:p>
        </p:txBody>
      </p:sp>
      <p:grpSp>
        <p:nvGrpSpPr>
          <p:cNvPr id="13" name="Group 13"/>
          <p:cNvGrpSpPr/>
          <p:nvPr/>
        </p:nvGrpSpPr>
        <p:grpSpPr>
          <a:xfrm>
            <a:off x="2962345" y="5926044"/>
            <a:ext cx="11465276" cy="1616600"/>
            <a:chOff x="0" y="0"/>
            <a:chExt cx="15287034" cy="2155467"/>
          </a:xfrm>
        </p:grpSpPr>
        <p:sp>
          <p:nvSpPr>
            <p:cNvPr id="14" name="Freeform 14"/>
            <p:cNvSpPr/>
            <p:nvPr/>
          </p:nvSpPr>
          <p:spPr>
            <a:xfrm>
              <a:off x="28785" y="16891"/>
              <a:ext cx="15229446" cy="2121662"/>
            </a:xfrm>
            <a:custGeom>
              <a:avLst/>
              <a:gdLst/>
              <a:ahLst/>
              <a:cxnLst/>
              <a:rect l="l" t="t" r="r" b="b"/>
              <a:pathLst>
                <a:path w="15229446" h="2121662">
                  <a:moveTo>
                    <a:pt x="0" y="353695"/>
                  </a:moveTo>
                  <a:cubicBezTo>
                    <a:pt x="0" y="158369"/>
                    <a:pt x="273133" y="0"/>
                    <a:pt x="609896" y="0"/>
                  </a:cubicBezTo>
                  <a:lnTo>
                    <a:pt x="14619333" y="0"/>
                  </a:lnTo>
                  <a:cubicBezTo>
                    <a:pt x="14956314" y="0"/>
                    <a:pt x="15229446" y="158369"/>
                    <a:pt x="15229446" y="353695"/>
                  </a:cubicBezTo>
                  <a:lnTo>
                    <a:pt x="15229446" y="1768094"/>
                  </a:lnTo>
                  <a:cubicBezTo>
                    <a:pt x="15229446" y="1963420"/>
                    <a:pt x="14956314" y="2121662"/>
                    <a:pt x="14619550" y="2121662"/>
                  </a:cubicBezTo>
                  <a:lnTo>
                    <a:pt x="609896" y="2121662"/>
                  </a:lnTo>
                  <a:cubicBezTo>
                    <a:pt x="273133" y="2121662"/>
                    <a:pt x="0" y="1963293"/>
                    <a:pt x="0" y="1768094"/>
                  </a:cubicBezTo>
                  <a:close/>
                </a:path>
              </a:pathLst>
            </a:custGeom>
            <a:solidFill>
              <a:srgbClr val="B54A67"/>
            </a:solidFill>
          </p:spPr>
          <p:txBody>
            <a:bodyPr/>
            <a:lstStyle/>
            <a:p>
              <a:endParaRPr lang="en-GB"/>
            </a:p>
          </p:txBody>
        </p:sp>
        <p:sp>
          <p:nvSpPr>
            <p:cNvPr id="15" name="Freeform 15"/>
            <p:cNvSpPr/>
            <p:nvPr/>
          </p:nvSpPr>
          <p:spPr>
            <a:xfrm>
              <a:off x="0" y="0"/>
              <a:ext cx="15287017" cy="2155571"/>
            </a:xfrm>
            <a:custGeom>
              <a:avLst/>
              <a:gdLst/>
              <a:ahLst/>
              <a:cxnLst/>
              <a:rect l="l" t="t" r="r" b="b"/>
              <a:pathLst>
                <a:path w="15287017" h="2155571">
                  <a:moveTo>
                    <a:pt x="0" y="370586"/>
                  </a:moveTo>
                  <a:cubicBezTo>
                    <a:pt x="0" y="165735"/>
                    <a:pt x="286335" y="0"/>
                    <a:pt x="638681" y="0"/>
                  </a:cubicBezTo>
                  <a:lnTo>
                    <a:pt x="14648118" y="0"/>
                  </a:lnTo>
                  <a:lnTo>
                    <a:pt x="14648118" y="16891"/>
                  </a:lnTo>
                  <a:lnTo>
                    <a:pt x="14648118" y="0"/>
                  </a:lnTo>
                  <a:cubicBezTo>
                    <a:pt x="15000464" y="0"/>
                    <a:pt x="15286800" y="165735"/>
                    <a:pt x="15286800" y="370586"/>
                  </a:cubicBezTo>
                  <a:lnTo>
                    <a:pt x="15258231" y="370586"/>
                  </a:lnTo>
                  <a:lnTo>
                    <a:pt x="15287017" y="370586"/>
                  </a:lnTo>
                  <a:lnTo>
                    <a:pt x="15287017" y="1784985"/>
                  </a:lnTo>
                  <a:lnTo>
                    <a:pt x="15258231" y="1784985"/>
                  </a:lnTo>
                  <a:lnTo>
                    <a:pt x="15287017" y="1784985"/>
                  </a:lnTo>
                  <a:cubicBezTo>
                    <a:pt x="15287017" y="1989836"/>
                    <a:pt x="15000681" y="2155571"/>
                    <a:pt x="14648335" y="2155571"/>
                  </a:cubicBezTo>
                  <a:lnTo>
                    <a:pt x="14648335" y="2138680"/>
                  </a:lnTo>
                  <a:lnTo>
                    <a:pt x="14648335" y="2155571"/>
                  </a:lnTo>
                  <a:lnTo>
                    <a:pt x="638681" y="2155571"/>
                  </a:lnTo>
                  <a:lnTo>
                    <a:pt x="638681" y="2138680"/>
                  </a:lnTo>
                  <a:lnTo>
                    <a:pt x="638681" y="2155571"/>
                  </a:lnTo>
                  <a:cubicBezTo>
                    <a:pt x="286335" y="2155444"/>
                    <a:pt x="0" y="1989709"/>
                    <a:pt x="0" y="1784985"/>
                  </a:cubicBezTo>
                  <a:lnTo>
                    <a:pt x="0" y="370586"/>
                  </a:lnTo>
                  <a:lnTo>
                    <a:pt x="28785" y="370586"/>
                  </a:lnTo>
                  <a:lnTo>
                    <a:pt x="0" y="370586"/>
                  </a:lnTo>
                  <a:moveTo>
                    <a:pt x="57786" y="370586"/>
                  </a:moveTo>
                  <a:lnTo>
                    <a:pt x="57786" y="1784985"/>
                  </a:lnTo>
                  <a:lnTo>
                    <a:pt x="28785" y="1784985"/>
                  </a:lnTo>
                  <a:lnTo>
                    <a:pt x="57786" y="1784985"/>
                  </a:lnTo>
                  <a:cubicBezTo>
                    <a:pt x="57786" y="1970786"/>
                    <a:pt x="317501" y="2121662"/>
                    <a:pt x="638898" y="2121662"/>
                  </a:cubicBezTo>
                  <a:lnTo>
                    <a:pt x="14648335" y="2121662"/>
                  </a:lnTo>
                  <a:cubicBezTo>
                    <a:pt x="14969516" y="2121662"/>
                    <a:pt x="15229446" y="1970786"/>
                    <a:pt x="15229446" y="1784985"/>
                  </a:cubicBezTo>
                  <a:lnTo>
                    <a:pt x="15229446" y="370586"/>
                  </a:lnTo>
                  <a:cubicBezTo>
                    <a:pt x="15229446" y="184785"/>
                    <a:pt x="14969731" y="33909"/>
                    <a:pt x="14648335" y="33909"/>
                  </a:cubicBezTo>
                  <a:lnTo>
                    <a:pt x="638681" y="33909"/>
                  </a:lnTo>
                  <a:lnTo>
                    <a:pt x="638681" y="16891"/>
                  </a:lnTo>
                  <a:lnTo>
                    <a:pt x="638681" y="33909"/>
                  </a:lnTo>
                  <a:cubicBezTo>
                    <a:pt x="317501" y="33909"/>
                    <a:pt x="57786" y="184785"/>
                    <a:pt x="57786" y="370586"/>
                  </a:cubicBezTo>
                  <a:close/>
                </a:path>
              </a:pathLst>
            </a:custGeom>
            <a:solidFill>
              <a:srgbClr val="FFFFFF"/>
            </a:solidFill>
          </p:spPr>
          <p:txBody>
            <a:bodyPr/>
            <a:lstStyle/>
            <a:p>
              <a:endParaRPr lang="en-GB"/>
            </a:p>
          </p:txBody>
        </p:sp>
      </p:grpSp>
      <p:sp>
        <p:nvSpPr>
          <p:cNvPr id="16" name="TextBox 16"/>
          <p:cNvSpPr txBox="1"/>
          <p:nvPr/>
        </p:nvSpPr>
        <p:spPr>
          <a:xfrm>
            <a:off x="3429643" y="5961348"/>
            <a:ext cx="10679597" cy="1389248"/>
          </a:xfrm>
          <a:prstGeom prst="rect">
            <a:avLst/>
          </a:prstGeom>
        </p:spPr>
        <p:txBody>
          <a:bodyPr lIns="0" tIns="0" rIns="0" bIns="0" rtlCol="0" anchor="t">
            <a:spAutoFit/>
          </a:bodyPr>
          <a:lstStyle/>
          <a:p>
            <a:pPr algn="ctr">
              <a:lnSpc>
                <a:spcPts val="5559"/>
              </a:lnSpc>
            </a:pPr>
            <a:r>
              <a:rPr lang="en-US" sz="3999">
                <a:solidFill>
                  <a:srgbClr val="FFFFFF"/>
                </a:solidFill>
                <a:latin typeface="Roboto Condensed"/>
              </a:rPr>
              <a:t>Xâu chuỗi các dữ kiện thông tin/ hình ảnh sau và </a:t>
            </a:r>
          </a:p>
          <a:p>
            <a:pPr algn="ctr">
              <a:lnSpc>
                <a:spcPts val="5559"/>
              </a:lnSpc>
            </a:pPr>
            <a:r>
              <a:rPr lang="en-US" sz="4000">
                <a:solidFill>
                  <a:srgbClr val="FFFFFF"/>
                </a:solidFill>
                <a:latin typeface="Roboto Condensed"/>
              </a:rPr>
              <a:t>cho biết tác phẩm nào đang được nhắc đến. </a:t>
            </a:r>
          </a:p>
        </p:txBody>
      </p:sp>
      <p:grpSp>
        <p:nvGrpSpPr>
          <p:cNvPr id="17" name="Group 17"/>
          <p:cNvGrpSpPr/>
          <p:nvPr/>
        </p:nvGrpSpPr>
        <p:grpSpPr>
          <a:xfrm>
            <a:off x="4025406" y="7641700"/>
            <a:ext cx="11566793" cy="1616600"/>
            <a:chOff x="0" y="0"/>
            <a:chExt cx="15422391" cy="2155467"/>
          </a:xfrm>
        </p:grpSpPr>
        <p:sp>
          <p:nvSpPr>
            <p:cNvPr id="18" name="Freeform 18"/>
            <p:cNvSpPr/>
            <p:nvPr/>
          </p:nvSpPr>
          <p:spPr>
            <a:xfrm>
              <a:off x="29040" y="16891"/>
              <a:ext cx="15364293" cy="2121662"/>
            </a:xfrm>
            <a:custGeom>
              <a:avLst/>
              <a:gdLst/>
              <a:ahLst/>
              <a:cxnLst/>
              <a:rect l="l" t="t" r="r" b="b"/>
              <a:pathLst>
                <a:path w="15364293" h="2121662">
                  <a:moveTo>
                    <a:pt x="0" y="353695"/>
                  </a:moveTo>
                  <a:cubicBezTo>
                    <a:pt x="0" y="158369"/>
                    <a:pt x="275551" y="0"/>
                    <a:pt x="615297" y="0"/>
                  </a:cubicBezTo>
                  <a:lnTo>
                    <a:pt x="14748779" y="0"/>
                  </a:lnTo>
                  <a:cubicBezTo>
                    <a:pt x="15088741" y="0"/>
                    <a:pt x="15364293" y="158369"/>
                    <a:pt x="15364293" y="353695"/>
                  </a:cubicBezTo>
                  <a:lnTo>
                    <a:pt x="15364293" y="1768094"/>
                  </a:lnTo>
                  <a:cubicBezTo>
                    <a:pt x="15364293" y="1963420"/>
                    <a:pt x="15088741" y="2121662"/>
                    <a:pt x="14748998" y="2121662"/>
                  </a:cubicBezTo>
                  <a:lnTo>
                    <a:pt x="615297" y="2121662"/>
                  </a:lnTo>
                  <a:cubicBezTo>
                    <a:pt x="275551" y="2121662"/>
                    <a:pt x="0" y="1963293"/>
                    <a:pt x="0" y="1768094"/>
                  </a:cubicBezTo>
                  <a:close/>
                </a:path>
              </a:pathLst>
            </a:custGeom>
            <a:solidFill>
              <a:srgbClr val="965BAB"/>
            </a:solidFill>
          </p:spPr>
          <p:txBody>
            <a:bodyPr/>
            <a:lstStyle/>
            <a:p>
              <a:endParaRPr lang="en-GB"/>
            </a:p>
          </p:txBody>
        </p:sp>
        <p:sp>
          <p:nvSpPr>
            <p:cNvPr id="19" name="Freeform 19"/>
            <p:cNvSpPr/>
            <p:nvPr/>
          </p:nvSpPr>
          <p:spPr>
            <a:xfrm>
              <a:off x="0" y="0"/>
              <a:ext cx="15422373" cy="2155571"/>
            </a:xfrm>
            <a:custGeom>
              <a:avLst/>
              <a:gdLst/>
              <a:ahLst/>
              <a:cxnLst/>
              <a:rect l="l" t="t" r="r" b="b"/>
              <a:pathLst>
                <a:path w="15422373" h="2155571">
                  <a:moveTo>
                    <a:pt x="0" y="370586"/>
                  </a:moveTo>
                  <a:cubicBezTo>
                    <a:pt x="0" y="165735"/>
                    <a:pt x="288871" y="0"/>
                    <a:pt x="644337" y="0"/>
                  </a:cubicBezTo>
                  <a:lnTo>
                    <a:pt x="14777819" y="0"/>
                  </a:lnTo>
                  <a:lnTo>
                    <a:pt x="14777819" y="16891"/>
                  </a:lnTo>
                  <a:lnTo>
                    <a:pt x="14777819" y="0"/>
                  </a:lnTo>
                  <a:cubicBezTo>
                    <a:pt x="15133284" y="0"/>
                    <a:pt x="15422155" y="165735"/>
                    <a:pt x="15422155" y="370586"/>
                  </a:cubicBezTo>
                  <a:lnTo>
                    <a:pt x="15393333" y="370586"/>
                  </a:lnTo>
                  <a:lnTo>
                    <a:pt x="15422373" y="370586"/>
                  </a:lnTo>
                  <a:lnTo>
                    <a:pt x="15422373" y="1784985"/>
                  </a:lnTo>
                  <a:lnTo>
                    <a:pt x="15393333" y="1784985"/>
                  </a:lnTo>
                  <a:lnTo>
                    <a:pt x="15422373" y="1784985"/>
                  </a:lnTo>
                  <a:cubicBezTo>
                    <a:pt x="15422373" y="1989836"/>
                    <a:pt x="15133503" y="2155571"/>
                    <a:pt x="14778038" y="2155571"/>
                  </a:cubicBezTo>
                  <a:lnTo>
                    <a:pt x="14778038" y="2138680"/>
                  </a:lnTo>
                  <a:lnTo>
                    <a:pt x="14778038" y="2155571"/>
                  </a:lnTo>
                  <a:lnTo>
                    <a:pt x="644337" y="2155571"/>
                  </a:lnTo>
                  <a:lnTo>
                    <a:pt x="644337" y="2138680"/>
                  </a:lnTo>
                  <a:lnTo>
                    <a:pt x="644337" y="2155571"/>
                  </a:lnTo>
                  <a:cubicBezTo>
                    <a:pt x="288871" y="2155444"/>
                    <a:pt x="0" y="1989709"/>
                    <a:pt x="0" y="1784985"/>
                  </a:cubicBezTo>
                  <a:lnTo>
                    <a:pt x="0" y="370586"/>
                  </a:lnTo>
                  <a:lnTo>
                    <a:pt x="29040" y="370586"/>
                  </a:lnTo>
                  <a:lnTo>
                    <a:pt x="0" y="370586"/>
                  </a:lnTo>
                  <a:moveTo>
                    <a:pt x="58298" y="370586"/>
                  </a:moveTo>
                  <a:lnTo>
                    <a:pt x="58298" y="1784985"/>
                  </a:lnTo>
                  <a:lnTo>
                    <a:pt x="29040" y="1784985"/>
                  </a:lnTo>
                  <a:lnTo>
                    <a:pt x="58298" y="1784985"/>
                  </a:lnTo>
                  <a:cubicBezTo>
                    <a:pt x="58298" y="1970786"/>
                    <a:pt x="320312" y="2121662"/>
                    <a:pt x="644555" y="2121662"/>
                  </a:cubicBezTo>
                  <a:lnTo>
                    <a:pt x="14778038" y="2121662"/>
                  </a:lnTo>
                  <a:cubicBezTo>
                    <a:pt x="15102060" y="2121662"/>
                    <a:pt x="15364293" y="1970786"/>
                    <a:pt x="15364293" y="1784985"/>
                  </a:cubicBezTo>
                  <a:lnTo>
                    <a:pt x="15364293" y="370586"/>
                  </a:lnTo>
                  <a:cubicBezTo>
                    <a:pt x="15364293" y="184785"/>
                    <a:pt x="15102278" y="33909"/>
                    <a:pt x="14778038" y="33909"/>
                  </a:cubicBezTo>
                  <a:lnTo>
                    <a:pt x="644337" y="33909"/>
                  </a:lnTo>
                  <a:lnTo>
                    <a:pt x="644337" y="16891"/>
                  </a:lnTo>
                  <a:lnTo>
                    <a:pt x="644337" y="33909"/>
                  </a:lnTo>
                  <a:cubicBezTo>
                    <a:pt x="320312" y="33909"/>
                    <a:pt x="58298" y="184785"/>
                    <a:pt x="58298" y="370586"/>
                  </a:cubicBezTo>
                  <a:close/>
                </a:path>
              </a:pathLst>
            </a:custGeom>
            <a:solidFill>
              <a:srgbClr val="FFFFFF"/>
            </a:solidFill>
          </p:spPr>
          <p:txBody>
            <a:bodyPr/>
            <a:lstStyle/>
            <a:p>
              <a:endParaRPr lang="en-GB"/>
            </a:p>
          </p:txBody>
        </p:sp>
      </p:grpSp>
      <p:sp>
        <p:nvSpPr>
          <p:cNvPr id="20" name="TextBox 20"/>
          <p:cNvSpPr txBox="1"/>
          <p:nvPr/>
        </p:nvSpPr>
        <p:spPr>
          <a:xfrm>
            <a:off x="4475132" y="8266645"/>
            <a:ext cx="10519029" cy="565697"/>
          </a:xfrm>
          <a:prstGeom prst="rect">
            <a:avLst/>
          </a:prstGeom>
        </p:spPr>
        <p:txBody>
          <a:bodyPr lIns="0" tIns="0" rIns="0" bIns="0" rtlCol="0" anchor="t">
            <a:spAutoFit/>
          </a:bodyPr>
          <a:lstStyle/>
          <a:p>
            <a:pPr algn="ctr">
              <a:lnSpc>
                <a:spcPts val="4320"/>
              </a:lnSpc>
            </a:pPr>
            <a:r>
              <a:rPr lang="en-US" sz="4000">
                <a:solidFill>
                  <a:srgbClr val="FFFFFF"/>
                </a:solidFill>
                <a:latin typeface="Roboto Condensed"/>
              </a:rPr>
              <a:t>Em có cảm nhận gì khi đọc tác phẩm này?</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barn(inVertical)">
                                      <p:cBhvr>
                                        <p:cTn id="2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P spid="2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49" r="-6250"/>
            </a:stretch>
          </a:blipFill>
        </p:spPr>
        <p:txBody>
          <a:bodyPr/>
          <a:lstStyle/>
          <a:p>
            <a:endParaRPr lang="en-GB"/>
          </a:p>
        </p:txBody>
      </p:sp>
      <p:sp>
        <p:nvSpPr>
          <p:cNvPr id="3" name="Freeform 3"/>
          <p:cNvSpPr/>
          <p:nvPr/>
        </p:nvSpPr>
        <p:spPr>
          <a:xfrm rot="-517205">
            <a:off x="-4159363" y="-3832811"/>
            <a:ext cx="24437145" cy="19484351"/>
          </a:xfrm>
          <a:custGeom>
            <a:avLst/>
            <a:gdLst/>
            <a:ahLst/>
            <a:cxnLst/>
            <a:rect l="l" t="t" r="r" b="b"/>
            <a:pathLst>
              <a:path w="24437145" h="19484351">
                <a:moveTo>
                  <a:pt x="0" y="0"/>
                </a:moveTo>
                <a:lnTo>
                  <a:pt x="24437145" y="0"/>
                </a:lnTo>
                <a:lnTo>
                  <a:pt x="24437145" y="19484351"/>
                </a:lnTo>
                <a:lnTo>
                  <a:pt x="0" y="19484351"/>
                </a:lnTo>
                <a:lnTo>
                  <a:pt x="0" y="0"/>
                </a:lnTo>
                <a:close/>
              </a:path>
            </a:pathLst>
          </a:custGeom>
          <a:blipFill>
            <a:blip r:embed="rId3"/>
            <a:stretch>
              <a:fillRect t="-72579" b="-47539"/>
            </a:stretch>
          </a:blipFill>
        </p:spPr>
        <p:txBody>
          <a:bodyPr/>
          <a:lstStyle/>
          <a:p>
            <a:endParaRPr lang="en-GB"/>
          </a:p>
        </p:txBody>
      </p:sp>
      <p:sp>
        <p:nvSpPr>
          <p:cNvPr id="4" name="Freeform 4"/>
          <p:cNvSpPr/>
          <p:nvPr/>
        </p:nvSpPr>
        <p:spPr>
          <a:xfrm rot="-5217205">
            <a:off x="-332499" y="-2401678"/>
            <a:ext cx="1926989" cy="4264880"/>
          </a:xfrm>
          <a:custGeom>
            <a:avLst/>
            <a:gdLst/>
            <a:ahLst/>
            <a:cxnLst/>
            <a:rect l="l" t="t" r="r" b="b"/>
            <a:pathLst>
              <a:path w="1926989" h="4264880">
                <a:moveTo>
                  <a:pt x="0" y="0"/>
                </a:moveTo>
                <a:lnTo>
                  <a:pt x="1926989" y="0"/>
                </a:lnTo>
                <a:lnTo>
                  <a:pt x="1926989" y="4264880"/>
                </a:lnTo>
                <a:lnTo>
                  <a:pt x="0" y="4264880"/>
                </a:lnTo>
                <a:lnTo>
                  <a:pt x="0" y="0"/>
                </a:lnTo>
                <a:close/>
              </a:path>
            </a:pathLst>
          </a:custGeom>
          <a:blipFill>
            <a:blip r:embed="rId4"/>
            <a:stretch>
              <a:fillRect r="-44"/>
            </a:stretch>
          </a:blipFill>
        </p:spPr>
        <p:txBody>
          <a:bodyPr/>
          <a:lstStyle/>
          <a:p>
            <a:endParaRPr lang="en-GB"/>
          </a:p>
        </p:txBody>
      </p:sp>
      <p:sp>
        <p:nvSpPr>
          <p:cNvPr id="5" name="Freeform 5"/>
          <p:cNvSpPr/>
          <p:nvPr/>
        </p:nvSpPr>
        <p:spPr>
          <a:xfrm flipH="1">
            <a:off x="16750503" y="1234591"/>
            <a:ext cx="1837616" cy="3223888"/>
          </a:xfrm>
          <a:custGeom>
            <a:avLst/>
            <a:gdLst/>
            <a:ahLst/>
            <a:cxnLst/>
            <a:rect l="l" t="t" r="r" b="b"/>
            <a:pathLst>
              <a:path w="1837616" h="3223888">
                <a:moveTo>
                  <a:pt x="1837616" y="0"/>
                </a:moveTo>
                <a:lnTo>
                  <a:pt x="0" y="0"/>
                </a:lnTo>
                <a:lnTo>
                  <a:pt x="0" y="3223888"/>
                </a:lnTo>
                <a:lnTo>
                  <a:pt x="1837616" y="3223888"/>
                </a:lnTo>
                <a:lnTo>
                  <a:pt x="1837616" y="0"/>
                </a:lnTo>
                <a:close/>
              </a:path>
            </a:pathLst>
          </a:custGeom>
          <a:blipFill>
            <a:blip r:embed="rId5">
              <a:extLst>
                <a:ext uri="{96DAC541-7B7A-43D3-8B79-37D633B846F1}">
                  <asvg:svgBlip xmlns:asvg="http://schemas.microsoft.com/office/drawing/2016/SVG/main" r:embed="rId6"/>
                </a:ext>
              </a:extLst>
            </a:blip>
            <a:stretch>
              <a:fillRect r="-398"/>
            </a:stretch>
          </a:blipFill>
        </p:spPr>
        <p:txBody>
          <a:bodyPr/>
          <a:lstStyle/>
          <a:p>
            <a:endParaRPr lang="en-GB"/>
          </a:p>
        </p:txBody>
      </p:sp>
      <p:sp>
        <p:nvSpPr>
          <p:cNvPr id="6" name="Freeform 6"/>
          <p:cNvSpPr/>
          <p:nvPr/>
        </p:nvSpPr>
        <p:spPr>
          <a:xfrm rot="-4768867">
            <a:off x="15076547" y="-1484822"/>
            <a:ext cx="2846158" cy="4141235"/>
          </a:xfrm>
          <a:custGeom>
            <a:avLst/>
            <a:gdLst/>
            <a:ahLst/>
            <a:cxnLst/>
            <a:rect l="l" t="t" r="r" b="b"/>
            <a:pathLst>
              <a:path w="2846158" h="4141235">
                <a:moveTo>
                  <a:pt x="0" y="0"/>
                </a:moveTo>
                <a:lnTo>
                  <a:pt x="2846158" y="0"/>
                </a:lnTo>
                <a:lnTo>
                  <a:pt x="2846158" y="4141235"/>
                </a:lnTo>
                <a:lnTo>
                  <a:pt x="0" y="4141235"/>
                </a:lnTo>
                <a:lnTo>
                  <a:pt x="0" y="0"/>
                </a:lnTo>
                <a:close/>
              </a:path>
            </a:pathLst>
          </a:custGeom>
          <a:blipFill>
            <a:blip r:embed="rId7">
              <a:extLst>
                <a:ext uri="{96DAC541-7B7A-43D3-8B79-37D633B846F1}">
                  <asvg:svgBlip xmlns:asvg="http://schemas.microsoft.com/office/drawing/2016/SVG/main" r:embed="rId8"/>
                </a:ext>
              </a:extLst>
            </a:blip>
            <a:stretch>
              <a:fillRect b="-447"/>
            </a:stretch>
          </a:blipFill>
        </p:spPr>
        <p:txBody>
          <a:bodyPr/>
          <a:lstStyle/>
          <a:p>
            <a:endParaRPr lang="en-GB"/>
          </a:p>
        </p:txBody>
      </p:sp>
      <p:grpSp>
        <p:nvGrpSpPr>
          <p:cNvPr id="7" name="Group 7"/>
          <p:cNvGrpSpPr/>
          <p:nvPr/>
        </p:nvGrpSpPr>
        <p:grpSpPr>
          <a:xfrm>
            <a:off x="258766" y="216561"/>
            <a:ext cx="17782776" cy="9549325"/>
            <a:chOff x="0" y="0"/>
            <a:chExt cx="4683529" cy="2515049"/>
          </a:xfrm>
        </p:grpSpPr>
        <p:sp>
          <p:nvSpPr>
            <p:cNvPr id="8" name="Freeform 8"/>
            <p:cNvSpPr/>
            <p:nvPr/>
          </p:nvSpPr>
          <p:spPr>
            <a:xfrm>
              <a:off x="0" y="0"/>
              <a:ext cx="4683529" cy="2515049"/>
            </a:xfrm>
            <a:custGeom>
              <a:avLst/>
              <a:gdLst/>
              <a:ahLst/>
              <a:cxnLst/>
              <a:rect l="l" t="t" r="r" b="b"/>
              <a:pathLst>
                <a:path w="4683529" h="2515049">
                  <a:moveTo>
                    <a:pt x="22203" y="0"/>
                  </a:moveTo>
                  <a:lnTo>
                    <a:pt x="4661326" y="0"/>
                  </a:lnTo>
                  <a:cubicBezTo>
                    <a:pt x="4673588" y="0"/>
                    <a:pt x="4683529" y="9941"/>
                    <a:pt x="4683529" y="22203"/>
                  </a:cubicBezTo>
                  <a:lnTo>
                    <a:pt x="4683529" y="2492845"/>
                  </a:lnTo>
                  <a:cubicBezTo>
                    <a:pt x="4683529" y="2498734"/>
                    <a:pt x="4681190" y="2504381"/>
                    <a:pt x="4677026" y="2508545"/>
                  </a:cubicBezTo>
                  <a:cubicBezTo>
                    <a:pt x="4672862" y="2512709"/>
                    <a:pt x="4667215" y="2515049"/>
                    <a:pt x="4661326" y="2515049"/>
                  </a:cubicBezTo>
                  <a:lnTo>
                    <a:pt x="22203" y="2515049"/>
                  </a:lnTo>
                  <a:cubicBezTo>
                    <a:pt x="16315" y="2515049"/>
                    <a:pt x="10667" y="2512709"/>
                    <a:pt x="6503" y="2508545"/>
                  </a:cubicBezTo>
                  <a:cubicBezTo>
                    <a:pt x="2339" y="2504381"/>
                    <a:pt x="0" y="2498734"/>
                    <a:pt x="0" y="2492845"/>
                  </a:cubicBezTo>
                  <a:lnTo>
                    <a:pt x="0" y="22203"/>
                  </a:lnTo>
                  <a:cubicBezTo>
                    <a:pt x="0" y="16315"/>
                    <a:pt x="2339" y="10667"/>
                    <a:pt x="6503" y="6503"/>
                  </a:cubicBezTo>
                  <a:cubicBezTo>
                    <a:pt x="10667" y="2339"/>
                    <a:pt x="16315" y="0"/>
                    <a:pt x="22203" y="0"/>
                  </a:cubicBezTo>
                  <a:close/>
                </a:path>
              </a:pathLst>
            </a:custGeom>
            <a:solidFill>
              <a:srgbClr val="FFFFFF"/>
            </a:solidFill>
          </p:spPr>
          <p:txBody>
            <a:bodyPr/>
            <a:lstStyle/>
            <a:p>
              <a:endParaRPr lang="en-GB"/>
            </a:p>
          </p:txBody>
        </p:sp>
        <p:sp>
          <p:nvSpPr>
            <p:cNvPr id="9" name="TextBox 9"/>
            <p:cNvSpPr txBox="1"/>
            <p:nvPr/>
          </p:nvSpPr>
          <p:spPr>
            <a:xfrm>
              <a:off x="0" y="-47625"/>
              <a:ext cx="4683529" cy="2562674"/>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1438711" y="279811"/>
            <a:ext cx="16230600" cy="659595"/>
          </a:xfrm>
          <a:prstGeom prst="rect">
            <a:avLst/>
          </a:prstGeom>
        </p:spPr>
        <p:txBody>
          <a:bodyPr lIns="0" tIns="0" rIns="0" bIns="0" rtlCol="0" anchor="t">
            <a:spAutoFit/>
          </a:bodyPr>
          <a:lstStyle/>
          <a:p>
            <a:pPr>
              <a:lnSpc>
                <a:spcPts val="5472"/>
              </a:lnSpc>
            </a:pPr>
            <a:r>
              <a:rPr lang="en-US" sz="3826">
                <a:solidFill>
                  <a:srgbClr val="5F1A1F"/>
                </a:solidFill>
                <a:latin typeface="Roboto Condensed Bold"/>
              </a:rPr>
              <a:t>Câu 5: Ghép mỗi ô ở cột A với một ô ở cột B để có được những xác nhận đúng:</a:t>
            </a:r>
          </a:p>
        </p:txBody>
      </p:sp>
      <p:sp>
        <p:nvSpPr>
          <p:cNvPr id="11" name="Freeform 11"/>
          <p:cNvSpPr/>
          <p:nvPr/>
        </p:nvSpPr>
        <p:spPr>
          <a:xfrm>
            <a:off x="17205504" y="5593655"/>
            <a:ext cx="4394431" cy="5215942"/>
          </a:xfrm>
          <a:custGeom>
            <a:avLst/>
            <a:gdLst/>
            <a:ahLst/>
            <a:cxnLst/>
            <a:rect l="l" t="t" r="r" b="b"/>
            <a:pathLst>
              <a:path w="4394431" h="5215942">
                <a:moveTo>
                  <a:pt x="0" y="0"/>
                </a:moveTo>
                <a:lnTo>
                  <a:pt x="4394432" y="0"/>
                </a:lnTo>
                <a:lnTo>
                  <a:pt x="4394432" y="5215943"/>
                </a:lnTo>
                <a:lnTo>
                  <a:pt x="0" y="5215943"/>
                </a:lnTo>
                <a:lnTo>
                  <a:pt x="0" y="0"/>
                </a:lnTo>
                <a:close/>
              </a:path>
            </a:pathLst>
          </a:custGeom>
          <a:blipFill>
            <a:blip r:embed="rId9"/>
            <a:stretch>
              <a:fillRect b="-20"/>
            </a:stretch>
          </a:blipFill>
        </p:spPr>
        <p:txBody>
          <a:bodyPr/>
          <a:lstStyle/>
          <a:p>
            <a:endParaRPr lang="en-GB"/>
          </a:p>
        </p:txBody>
      </p:sp>
      <p:graphicFrame>
        <p:nvGraphicFramePr>
          <p:cNvPr id="12" name="Table 12"/>
          <p:cNvGraphicFramePr>
            <a:graphicFrameLocks noGrp="1"/>
          </p:cNvGraphicFramePr>
          <p:nvPr/>
        </p:nvGraphicFramePr>
        <p:xfrm>
          <a:off x="630996" y="1234591"/>
          <a:ext cx="17038315" cy="8718127"/>
        </p:xfrm>
        <a:graphic>
          <a:graphicData uri="http://schemas.openxmlformats.org/drawingml/2006/table">
            <a:tbl>
              <a:tblPr/>
              <a:tblGrid>
                <a:gridCol w="13163251">
                  <a:extLst>
                    <a:ext uri="{9D8B030D-6E8A-4147-A177-3AD203B41FA5}">
                      <a16:colId xmlns:a16="http://schemas.microsoft.com/office/drawing/2014/main" val="20000"/>
                    </a:ext>
                  </a:extLst>
                </a:gridCol>
                <a:gridCol w="3875064">
                  <a:extLst>
                    <a:ext uri="{9D8B030D-6E8A-4147-A177-3AD203B41FA5}">
                      <a16:colId xmlns:a16="http://schemas.microsoft.com/office/drawing/2014/main" val="20001"/>
                    </a:ext>
                  </a:extLst>
                </a:gridCol>
              </a:tblGrid>
              <a:tr h="986089">
                <a:tc>
                  <a:txBody>
                    <a:bodyPr/>
                    <a:lstStyle/>
                    <a:p>
                      <a:pPr algn="ctr">
                        <a:lnSpc>
                          <a:spcPts val="4200"/>
                        </a:lnSpc>
                        <a:defRPr/>
                      </a:pPr>
                      <a:r>
                        <a:rPr lang="en-US" sz="3000">
                          <a:solidFill>
                            <a:srgbClr val="000000"/>
                          </a:solidFill>
                          <a:latin typeface="Roboto Condensed Bold"/>
                        </a:rPr>
                        <a:t>Cột A</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E6C7BD"/>
                    </a:solidFill>
                  </a:tcPr>
                </a:tc>
                <a:tc>
                  <a:txBody>
                    <a:bodyPr/>
                    <a:lstStyle/>
                    <a:p>
                      <a:pPr algn="ctr">
                        <a:lnSpc>
                          <a:spcPts val="4200"/>
                        </a:lnSpc>
                        <a:defRPr/>
                      </a:pPr>
                      <a:r>
                        <a:rPr lang="en-US" sz="3000">
                          <a:solidFill>
                            <a:srgbClr val="000000"/>
                          </a:solidFill>
                          <a:latin typeface="Roboto Condensed Bold"/>
                        </a:rPr>
                        <a:t>Cột B</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E6C7BD"/>
                    </a:solidFill>
                  </a:tcPr>
                </a:tc>
                <a:extLst>
                  <a:ext uri="{0D108BD9-81ED-4DB2-BD59-A6C34878D82A}">
                    <a16:rowId xmlns:a16="http://schemas.microsoft.com/office/drawing/2014/main" val="10000"/>
                  </a:ext>
                </a:extLst>
              </a:tr>
              <a:tr h="1516131">
                <a:tc>
                  <a:txBody>
                    <a:bodyPr/>
                    <a:lstStyle/>
                    <a:p>
                      <a:pPr algn="just">
                        <a:lnSpc>
                          <a:spcPts val="4200"/>
                        </a:lnSpc>
                        <a:defRPr/>
                      </a:pPr>
                      <a:r>
                        <a:rPr lang="en-US" sz="3000">
                          <a:solidFill>
                            <a:srgbClr val="000000"/>
                          </a:solidFill>
                          <a:latin typeface="Roboto Condensed"/>
                        </a:rPr>
                        <a:t>1) Người lớn sống với bộ óc đã tiếp thu nhiều kiến thức, quyết định của họ đều trải qua sự cân nhắc kĩ lưỡng, cái nhìn của họ thiên về lí trí.</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tc>
                  <a:txBody>
                    <a:bodyPr/>
                    <a:lstStyle/>
                    <a:p>
                      <a:pPr algn="l">
                        <a:lnSpc>
                          <a:spcPts val="4200"/>
                        </a:lnSpc>
                        <a:defRPr/>
                      </a:pPr>
                      <a:r>
                        <a:rPr lang="en-US" sz="3000">
                          <a:solidFill>
                            <a:srgbClr val="000000"/>
                          </a:solidFill>
                          <a:latin typeface="Roboto Condensed"/>
                        </a:rPr>
                        <a:t>a) Bằng chứng</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1"/>
                  </a:ext>
                </a:extLst>
              </a:tr>
              <a:tr h="2077128">
                <a:tc>
                  <a:txBody>
                    <a:bodyPr/>
                    <a:lstStyle/>
                    <a:p>
                      <a:pPr algn="just">
                        <a:lnSpc>
                          <a:spcPts val="4200"/>
                        </a:lnSpc>
                        <a:defRPr/>
                      </a:pPr>
                      <a:r>
                        <a:rPr lang="en-US" sz="3000">
                          <a:solidFill>
                            <a:srgbClr val="000000"/>
                          </a:solidFill>
                          <a:latin typeface="Roboto Condensed"/>
                        </a:rPr>
                        <a:t>2) Những người mà hoàng tử bé gặp trong cuộc hành trình đến Trái Đất đều là những con người sống như công cụ. Nào là doanh nhân, nhà địa lí và thậm chí người thắp đèn đáng thương…</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tc>
                  <a:txBody>
                    <a:bodyPr/>
                    <a:lstStyle/>
                    <a:p>
                      <a:pPr algn="l">
                        <a:lnSpc>
                          <a:spcPts val="4200"/>
                        </a:lnSpc>
                        <a:defRPr/>
                      </a:pPr>
                      <a:r>
                        <a:rPr lang="en-US" sz="3000">
                          <a:solidFill>
                            <a:srgbClr val="000000"/>
                          </a:solidFill>
                          <a:latin typeface="Roboto Condensed"/>
                        </a:rPr>
                        <a:t>b) Lí lẽ</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2"/>
                  </a:ext>
                </a:extLst>
              </a:tr>
              <a:tr h="2622648">
                <a:tc>
                  <a:txBody>
                    <a:bodyPr/>
                    <a:lstStyle/>
                    <a:p>
                      <a:pPr algn="just">
                        <a:lnSpc>
                          <a:spcPts val="4200"/>
                        </a:lnSpc>
                        <a:defRPr/>
                      </a:pPr>
                      <a:r>
                        <a:rPr lang="en-US" sz="3000">
                          <a:solidFill>
                            <a:srgbClr val="000000"/>
                          </a:solidFill>
                          <a:latin typeface="Roboto Condensed"/>
                        </a:rPr>
                        <a:t>3) Họ không thấy được ánh sáng của những vì sao; họ trở nên ưa áp đặt và thích phán xét người khác, đôi khi theo đuổi những thứ không đâu vào đâu… Người lớn ảo tưởng với mĩ từ “trưởng thành” nên tự cho rằng mình biết rất nhiều, nhưng thực ra, họ-không-biết-rằng-có-những-cái-họ-không-biết.</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tc>
                  <a:txBody>
                    <a:bodyPr/>
                    <a:lstStyle/>
                    <a:p>
                      <a:pPr algn="l">
                        <a:lnSpc>
                          <a:spcPts val="4200"/>
                        </a:lnSpc>
                        <a:defRPr/>
                      </a:pPr>
                      <a:r>
                        <a:rPr lang="en-US" sz="3000">
                          <a:solidFill>
                            <a:srgbClr val="000000"/>
                          </a:solidFill>
                          <a:latin typeface="Roboto Condensed"/>
                        </a:rPr>
                        <a:t>c) Kết luận được rút ra</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3"/>
                  </a:ext>
                </a:extLst>
              </a:tr>
              <a:tr h="1516131">
                <a:tc>
                  <a:txBody>
                    <a:bodyPr/>
                    <a:lstStyle/>
                    <a:p>
                      <a:pPr algn="l">
                        <a:lnSpc>
                          <a:spcPts val="4200"/>
                        </a:lnSpc>
                        <a:defRPr/>
                      </a:pPr>
                      <a:r>
                        <a:rPr lang="en-US" sz="3000">
                          <a:solidFill>
                            <a:srgbClr val="000000"/>
                          </a:solidFill>
                          <a:latin typeface="Roboto Condensed"/>
                        </a:rPr>
                        <a:t>4) Đó là lí do trẻ con hiểu những điều mà người lớn không hiểu.</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tc>
                  <a:txBody>
                    <a:bodyPr/>
                    <a:lstStyle/>
                    <a:p>
                      <a:pPr algn="l">
                        <a:lnSpc>
                          <a:spcPts val="4200"/>
                        </a:lnSpc>
                        <a:defRPr/>
                      </a:pPr>
                      <a:r>
                        <a:rPr lang="en-US" sz="3000">
                          <a:solidFill>
                            <a:srgbClr val="000000"/>
                          </a:solidFill>
                          <a:latin typeface="Roboto Condensed"/>
                        </a:rPr>
                        <a:t>d) Bằng chứng được phân tích</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49" r="-6250"/>
            </a:stretch>
          </a:blipFill>
        </p:spPr>
        <p:txBody>
          <a:bodyPr/>
          <a:lstStyle/>
          <a:p>
            <a:endParaRPr lang="en-GB"/>
          </a:p>
        </p:txBody>
      </p:sp>
      <p:sp>
        <p:nvSpPr>
          <p:cNvPr id="3" name="Freeform 3"/>
          <p:cNvSpPr/>
          <p:nvPr/>
        </p:nvSpPr>
        <p:spPr>
          <a:xfrm rot="-517205">
            <a:off x="-4159363" y="-3832811"/>
            <a:ext cx="24437145" cy="19484351"/>
          </a:xfrm>
          <a:custGeom>
            <a:avLst/>
            <a:gdLst/>
            <a:ahLst/>
            <a:cxnLst/>
            <a:rect l="l" t="t" r="r" b="b"/>
            <a:pathLst>
              <a:path w="24437145" h="19484351">
                <a:moveTo>
                  <a:pt x="0" y="0"/>
                </a:moveTo>
                <a:lnTo>
                  <a:pt x="24437145" y="0"/>
                </a:lnTo>
                <a:lnTo>
                  <a:pt x="24437145" y="19484351"/>
                </a:lnTo>
                <a:lnTo>
                  <a:pt x="0" y="19484351"/>
                </a:lnTo>
                <a:lnTo>
                  <a:pt x="0" y="0"/>
                </a:lnTo>
                <a:close/>
              </a:path>
            </a:pathLst>
          </a:custGeom>
          <a:blipFill>
            <a:blip r:embed="rId3"/>
            <a:stretch>
              <a:fillRect t="-72579" b="-47539"/>
            </a:stretch>
          </a:blipFill>
        </p:spPr>
        <p:txBody>
          <a:bodyPr/>
          <a:lstStyle/>
          <a:p>
            <a:endParaRPr lang="en-GB"/>
          </a:p>
        </p:txBody>
      </p:sp>
      <p:sp>
        <p:nvSpPr>
          <p:cNvPr id="4" name="Freeform 4"/>
          <p:cNvSpPr/>
          <p:nvPr/>
        </p:nvSpPr>
        <p:spPr>
          <a:xfrm rot="-5217205">
            <a:off x="-332499" y="-2401678"/>
            <a:ext cx="1926989" cy="4264880"/>
          </a:xfrm>
          <a:custGeom>
            <a:avLst/>
            <a:gdLst/>
            <a:ahLst/>
            <a:cxnLst/>
            <a:rect l="l" t="t" r="r" b="b"/>
            <a:pathLst>
              <a:path w="1926989" h="4264880">
                <a:moveTo>
                  <a:pt x="0" y="0"/>
                </a:moveTo>
                <a:lnTo>
                  <a:pt x="1926989" y="0"/>
                </a:lnTo>
                <a:lnTo>
                  <a:pt x="1926989" y="4264880"/>
                </a:lnTo>
                <a:lnTo>
                  <a:pt x="0" y="4264880"/>
                </a:lnTo>
                <a:lnTo>
                  <a:pt x="0" y="0"/>
                </a:lnTo>
                <a:close/>
              </a:path>
            </a:pathLst>
          </a:custGeom>
          <a:blipFill>
            <a:blip r:embed="rId4"/>
            <a:stretch>
              <a:fillRect r="-44"/>
            </a:stretch>
          </a:blipFill>
        </p:spPr>
        <p:txBody>
          <a:bodyPr/>
          <a:lstStyle/>
          <a:p>
            <a:endParaRPr lang="en-GB"/>
          </a:p>
        </p:txBody>
      </p:sp>
      <p:sp>
        <p:nvSpPr>
          <p:cNvPr id="5" name="Freeform 5"/>
          <p:cNvSpPr/>
          <p:nvPr/>
        </p:nvSpPr>
        <p:spPr>
          <a:xfrm flipH="1">
            <a:off x="16750503" y="1234591"/>
            <a:ext cx="1837616" cy="3223888"/>
          </a:xfrm>
          <a:custGeom>
            <a:avLst/>
            <a:gdLst/>
            <a:ahLst/>
            <a:cxnLst/>
            <a:rect l="l" t="t" r="r" b="b"/>
            <a:pathLst>
              <a:path w="1837616" h="3223888">
                <a:moveTo>
                  <a:pt x="1837616" y="0"/>
                </a:moveTo>
                <a:lnTo>
                  <a:pt x="0" y="0"/>
                </a:lnTo>
                <a:lnTo>
                  <a:pt x="0" y="3223888"/>
                </a:lnTo>
                <a:lnTo>
                  <a:pt x="1837616" y="3223888"/>
                </a:lnTo>
                <a:lnTo>
                  <a:pt x="1837616" y="0"/>
                </a:lnTo>
                <a:close/>
              </a:path>
            </a:pathLst>
          </a:custGeom>
          <a:blipFill>
            <a:blip r:embed="rId5">
              <a:extLst>
                <a:ext uri="{96DAC541-7B7A-43D3-8B79-37D633B846F1}">
                  <asvg:svgBlip xmlns:asvg="http://schemas.microsoft.com/office/drawing/2016/SVG/main" r:embed="rId6"/>
                </a:ext>
              </a:extLst>
            </a:blip>
            <a:stretch>
              <a:fillRect r="-398"/>
            </a:stretch>
          </a:blipFill>
        </p:spPr>
        <p:txBody>
          <a:bodyPr/>
          <a:lstStyle/>
          <a:p>
            <a:endParaRPr lang="en-GB"/>
          </a:p>
        </p:txBody>
      </p:sp>
      <p:sp>
        <p:nvSpPr>
          <p:cNvPr id="6" name="Freeform 6"/>
          <p:cNvSpPr/>
          <p:nvPr/>
        </p:nvSpPr>
        <p:spPr>
          <a:xfrm rot="-4768867">
            <a:off x="15076547" y="-1484822"/>
            <a:ext cx="2846158" cy="4141235"/>
          </a:xfrm>
          <a:custGeom>
            <a:avLst/>
            <a:gdLst/>
            <a:ahLst/>
            <a:cxnLst/>
            <a:rect l="l" t="t" r="r" b="b"/>
            <a:pathLst>
              <a:path w="2846158" h="4141235">
                <a:moveTo>
                  <a:pt x="0" y="0"/>
                </a:moveTo>
                <a:lnTo>
                  <a:pt x="2846158" y="0"/>
                </a:lnTo>
                <a:lnTo>
                  <a:pt x="2846158" y="4141235"/>
                </a:lnTo>
                <a:lnTo>
                  <a:pt x="0" y="4141235"/>
                </a:lnTo>
                <a:lnTo>
                  <a:pt x="0" y="0"/>
                </a:lnTo>
                <a:close/>
              </a:path>
            </a:pathLst>
          </a:custGeom>
          <a:blipFill>
            <a:blip r:embed="rId7">
              <a:extLst>
                <a:ext uri="{96DAC541-7B7A-43D3-8B79-37D633B846F1}">
                  <asvg:svgBlip xmlns:asvg="http://schemas.microsoft.com/office/drawing/2016/SVG/main" r:embed="rId8"/>
                </a:ext>
              </a:extLst>
            </a:blip>
            <a:stretch>
              <a:fillRect b="-447"/>
            </a:stretch>
          </a:blipFill>
        </p:spPr>
        <p:txBody>
          <a:bodyPr/>
          <a:lstStyle/>
          <a:p>
            <a:endParaRPr lang="en-GB"/>
          </a:p>
        </p:txBody>
      </p:sp>
      <p:grpSp>
        <p:nvGrpSpPr>
          <p:cNvPr id="7" name="Group 7"/>
          <p:cNvGrpSpPr/>
          <p:nvPr/>
        </p:nvGrpSpPr>
        <p:grpSpPr>
          <a:xfrm>
            <a:off x="258766" y="216561"/>
            <a:ext cx="17782776" cy="9549325"/>
            <a:chOff x="0" y="0"/>
            <a:chExt cx="4683529" cy="2515049"/>
          </a:xfrm>
        </p:grpSpPr>
        <p:sp>
          <p:nvSpPr>
            <p:cNvPr id="8" name="Freeform 8"/>
            <p:cNvSpPr/>
            <p:nvPr/>
          </p:nvSpPr>
          <p:spPr>
            <a:xfrm>
              <a:off x="0" y="0"/>
              <a:ext cx="4683529" cy="2515049"/>
            </a:xfrm>
            <a:custGeom>
              <a:avLst/>
              <a:gdLst/>
              <a:ahLst/>
              <a:cxnLst/>
              <a:rect l="l" t="t" r="r" b="b"/>
              <a:pathLst>
                <a:path w="4683529" h="2515049">
                  <a:moveTo>
                    <a:pt x="22203" y="0"/>
                  </a:moveTo>
                  <a:lnTo>
                    <a:pt x="4661326" y="0"/>
                  </a:lnTo>
                  <a:cubicBezTo>
                    <a:pt x="4673588" y="0"/>
                    <a:pt x="4683529" y="9941"/>
                    <a:pt x="4683529" y="22203"/>
                  </a:cubicBezTo>
                  <a:lnTo>
                    <a:pt x="4683529" y="2492845"/>
                  </a:lnTo>
                  <a:cubicBezTo>
                    <a:pt x="4683529" y="2498734"/>
                    <a:pt x="4681190" y="2504381"/>
                    <a:pt x="4677026" y="2508545"/>
                  </a:cubicBezTo>
                  <a:cubicBezTo>
                    <a:pt x="4672862" y="2512709"/>
                    <a:pt x="4667215" y="2515049"/>
                    <a:pt x="4661326" y="2515049"/>
                  </a:cubicBezTo>
                  <a:lnTo>
                    <a:pt x="22203" y="2515049"/>
                  </a:lnTo>
                  <a:cubicBezTo>
                    <a:pt x="16315" y="2515049"/>
                    <a:pt x="10667" y="2512709"/>
                    <a:pt x="6503" y="2508545"/>
                  </a:cubicBezTo>
                  <a:cubicBezTo>
                    <a:pt x="2339" y="2504381"/>
                    <a:pt x="0" y="2498734"/>
                    <a:pt x="0" y="2492845"/>
                  </a:cubicBezTo>
                  <a:lnTo>
                    <a:pt x="0" y="22203"/>
                  </a:lnTo>
                  <a:cubicBezTo>
                    <a:pt x="0" y="16315"/>
                    <a:pt x="2339" y="10667"/>
                    <a:pt x="6503" y="6503"/>
                  </a:cubicBezTo>
                  <a:cubicBezTo>
                    <a:pt x="10667" y="2339"/>
                    <a:pt x="16315" y="0"/>
                    <a:pt x="22203" y="0"/>
                  </a:cubicBezTo>
                  <a:close/>
                </a:path>
              </a:pathLst>
            </a:custGeom>
            <a:solidFill>
              <a:srgbClr val="FFFFFF"/>
            </a:solidFill>
          </p:spPr>
          <p:txBody>
            <a:bodyPr/>
            <a:lstStyle/>
            <a:p>
              <a:endParaRPr lang="en-GB"/>
            </a:p>
          </p:txBody>
        </p:sp>
        <p:sp>
          <p:nvSpPr>
            <p:cNvPr id="9" name="TextBox 9"/>
            <p:cNvSpPr txBox="1"/>
            <p:nvPr/>
          </p:nvSpPr>
          <p:spPr>
            <a:xfrm>
              <a:off x="0" y="-47625"/>
              <a:ext cx="4683529" cy="2562674"/>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974904" y="369105"/>
            <a:ext cx="16230600" cy="659595"/>
          </a:xfrm>
          <a:prstGeom prst="rect">
            <a:avLst/>
          </a:prstGeom>
        </p:spPr>
        <p:txBody>
          <a:bodyPr lIns="0" tIns="0" rIns="0" bIns="0" rtlCol="0" anchor="t">
            <a:spAutoFit/>
          </a:bodyPr>
          <a:lstStyle/>
          <a:p>
            <a:pPr algn="ctr">
              <a:lnSpc>
                <a:spcPts val="5472"/>
              </a:lnSpc>
            </a:pPr>
            <a:r>
              <a:rPr lang="en-US" sz="3826">
                <a:solidFill>
                  <a:srgbClr val="5F1A1F"/>
                </a:solidFill>
                <a:latin typeface="Roboto Condensed Bold"/>
              </a:rPr>
              <a:t>Đáp án</a:t>
            </a:r>
          </a:p>
        </p:txBody>
      </p:sp>
      <p:sp>
        <p:nvSpPr>
          <p:cNvPr id="11" name="Freeform 11"/>
          <p:cNvSpPr/>
          <p:nvPr/>
        </p:nvSpPr>
        <p:spPr>
          <a:xfrm>
            <a:off x="17205504" y="5593655"/>
            <a:ext cx="4394431" cy="5215942"/>
          </a:xfrm>
          <a:custGeom>
            <a:avLst/>
            <a:gdLst/>
            <a:ahLst/>
            <a:cxnLst/>
            <a:rect l="l" t="t" r="r" b="b"/>
            <a:pathLst>
              <a:path w="4394431" h="5215942">
                <a:moveTo>
                  <a:pt x="0" y="0"/>
                </a:moveTo>
                <a:lnTo>
                  <a:pt x="4394432" y="0"/>
                </a:lnTo>
                <a:lnTo>
                  <a:pt x="4394432" y="5215943"/>
                </a:lnTo>
                <a:lnTo>
                  <a:pt x="0" y="5215943"/>
                </a:lnTo>
                <a:lnTo>
                  <a:pt x="0" y="0"/>
                </a:lnTo>
                <a:close/>
              </a:path>
            </a:pathLst>
          </a:custGeom>
          <a:blipFill>
            <a:blip r:embed="rId9"/>
            <a:stretch>
              <a:fillRect b="-20"/>
            </a:stretch>
          </a:blipFill>
        </p:spPr>
        <p:txBody>
          <a:bodyPr/>
          <a:lstStyle/>
          <a:p>
            <a:endParaRPr lang="en-GB"/>
          </a:p>
        </p:txBody>
      </p:sp>
      <p:graphicFrame>
        <p:nvGraphicFramePr>
          <p:cNvPr id="12" name="Table 12"/>
          <p:cNvGraphicFramePr>
            <a:graphicFrameLocks noGrp="1"/>
          </p:cNvGraphicFramePr>
          <p:nvPr/>
        </p:nvGraphicFramePr>
        <p:xfrm>
          <a:off x="630996" y="1234591"/>
          <a:ext cx="17038315" cy="8709335"/>
        </p:xfrm>
        <a:graphic>
          <a:graphicData uri="http://schemas.openxmlformats.org/drawingml/2006/table">
            <a:tbl>
              <a:tblPr/>
              <a:tblGrid>
                <a:gridCol w="13163251">
                  <a:extLst>
                    <a:ext uri="{9D8B030D-6E8A-4147-A177-3AD203B41FA5}">
                      <a16:colId xmlns:a16="http://schemas.microsoft.com/office/drawing/2014/main" val="20000"/>
                    </a:ext>
                  </a:extLst>
                </a:gridCol>
                <a:gridCol w="3875064">
                  <a:extLst>
                    <a:ext uri="{9D8B030D-6E8A-4147-A177-3AD203B41FA5}">
                      <a16:colId xmlns:a16="http://schemas.microsoft.com/office/drawing/2014/main" val="20001"/>
                    </a:ext>
                  </a:extLst>
                </a:gridCol>
              </a:tblGrid>
              <a:tr h="986091">
                <a:tc>
                  <a:txBody>
                    <a:bodyPr/>
                    <a:lstStyle/>
                    <a:p>
                      <a:pPr algn="ctr">
                        <a:lnSpc>
                          <a:spcPts val="4200"/>
                        </a:lnSpc>
                        <a:defRPr/>
                      </a:pPr>
                      <a:r>
                        <a:rPr lang="en-US" sz="3000">
                          <a:solidFill>
                            <a:srgbClr val="000000"/>
                          </a:solidFill>
                          <a:latin typeface="Roboto Condensed Bold"/>
                        </a:rPr>
                        <a:t>Cột A</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E6C7BD"/>
                    </a:solidFill>
                  </a:tcPr>
                </a:tc>
                <a:tc>
                  <a:txBody>
                    <a:bodyPr/>
                    <a:lstStyle/>
                    <a:p>
                      <a:pPr algn="ctr">
                        <a:lnSpc>
                          <a:spcPts val="4200"/>
                        </a:lnSpc>
                        <a:defRPr/>
                      </a:pPr>
                      <a:r>
                        <a:rPr lang="en-US" sz="3000">
                          <a:solidFill>
                            <a:srgbClr val="000000"/>
                          </a:solidFill>
                          <a:latin typeface="Roboto Condensed Bold"/>
                        </a:rPr>
                        <a:t>Cột B</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solidFill>
                      <a:srgbClr val="E6C7BD"/>
                    </a:solidFill>
                  </a:tcPr>
                </a:tc>
                <a:extLst>
                  <a:ext uri="{0D108BD9-81ED-4DB2-BD59-A6C34878D82A}">
                    <a16:rowId xmlns:a16="http://schemas.microsoft.com/office/drawing/2014/main" val="10000"/>
                  </a:ext>
                </a:extLst>
              </a:tr>
              <a:tr h="1516133">
                <a:tc>
                  <a:txBody>
                    <a:bodyPr/>
                    <a:lstStyle/>
                    <a:p>
                      <a:pPr algn="just">
                        <a:lnSpc>
                          <a:spcPts val="4200"/>
                        </a:lnSpc>
                        <a:defRPr/>
                      </a:pPr>
                      <a:r>
                        <a:rPr lang="en-US" sz="3000">
                          <a:solidFill>
                            <a:srgbClr val="000000"/>
                          </a:solidFill>
                          <a:latin typeface="Roboto Condensed"/>
                        </a:rPr>
                        <a:t>1) Người lớn sống với bộ óc đã tiếp thu nhiều kiến thức, quyết định của họ đều trải qua sự cân nhắc kĩ lưỡng, cái nhìn của họ thiên về lí trí.</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tc>
                  <a:txBody>
                    <a:bodyPr/>
                    <a:lstStyle/>
                    <a:p>
                      <a:pPr algn="l">
                        <a:lnSpc>
                          <a:spcPts val="4200"/>
                        </a:lnSpc>
                        <a:defRPr/>
                      </a:pPr>
                      <a:r>
                        <a:rPr lang="en-US" sz="3000">
                          <a:solidFill>
                            <a:srgbClr val="000000"/>
                          </a:solidFill>
                          <a:latin typeface="Roboto Condensed"/>
                        </a:rPr>
                        <a:t>b) Lí lẽ</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1"/>
                  </a:ext>
                </a:extLst>
              </a:tr>
              <a:tr h="2077131">
                <a:tc>
                  <a:txBody>
                    <a:bodyPr/>
                    <a:lstStyle/>
                    <a:p>
                      <a:pPr algn="just">
                        <a:lnSpc>
                          <a:spcPts val="4200"/>
                        </a:lnSpc>
                        <a:defRPr/>
                      </a:pPr>
                      <a:r>
                        <a:rPr lang="en-US" sz="3000">
                          <a:solidFill>
                            <a:srgbClr val="000000"/>
                          </a:solidFill>
                          <a:latin typeface="Roboto Condensed"/>
                        </a:rPr>
                        <a:t>2) Những người mà hoàng tử bé gặp trong cuộc hành trình đến Trái Đất đều là những con người sống như công cụ. Nào là doanh nhân, nhà địa lí và thậm chí người thắp đèn đáng thương…</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tc>
                  <a:txBody>
                    <a:bodyPr/>
                    <a:lstStyle/>
                    <a:p>
                      <a:pPr algn="just">
                        <a:lnSpc>
                          <a:spcPts val="4200"/>
                        </a:lnSpc>
                        <a:defRPr/>
                      </a:pPr>
                      <a:r>
                        <a:rPr lang="en-US" sz="3000">
                          <a:solidFill>
                            <a:srgbClr val="000000"/>
                          </a:solidFill>
                          <a:latin typeface="Roboto Condensed"/>
                        </a:rPr>
                        <a:t>a) Bằng chứng</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2"/>
                  </a:ext>
                </a:extLst>
              </a:tr>
              <a:tr h="2622651">
                <a:tc>
                  <a:txBody>
                    <a:bodyPr/>
                    <a:lstStyle/>
                    <a:p>
                      <a:pPr algn="just">
                        <a:lnSpc>
                          <a:spcPts val="4200"/>
                        </a:lnSpc>
                        <a:defRPr/>
                      </a:pPr>
                      <a:r>
                        <a:rPr lang="en-US" sz="3000">
                          <a:solidFill>
                            <a:srgbClr val="000000"/>
                          </a:solidFill>
                          <a:latin typeface="Roboto Condensed"/>
                        </a:rPr>
                        <a:t>3) Họ không thấy được ánh sáng của những vì sao; họ trở nên ưa áp đặt và thích phán xét người khác, đôi khi theo đuổi những thứ không đâu vào đâu… Người lớn ảo tưởng với mĩ từ “trưởng thành” nên tự cho rằng mình biết rất nhiều, nhưng thực ra, họ-không-biết-rằng-có-những-cái-họ-không-biết.</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tc>
                  <a:txBody>
                    <a:bodyPr/>
                    <a:lstStyle/>
                    <a:p>
                      <a:pPr algn="just">
                        <a:lnSpc>
                          <a:spcPts val="4200"/>
                        </a:lnSpc>
                        <a:defRPr/>
                      </a:pPr>
                      <a:r>
                        <a:rPr lang="en-US" sz="3000">
                          <a:solidFill>
                            <a:srgbClr val="000000"/>
                          </a:solidFill>
                          <a:latin typeface="Roboto Condensed"/>
                        </a:rPr>
                        <a:t>d) Bằng chứng được phân tích</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3"/>
                  </a:ext>
                </a:extLst>
              </a:tr>
              <a:tr h="1507329">
                <a:tc>
                  <a:txBody>
                    <a:bodyPr/>
                    <a:lstStyle/>
                    <a:p>
                      <a:pPr algn="l">
                        <a:lnSpc>
                          <a:spcPts val="4200"/>
                        </a:lnSpc>
                        <a:defRPr/>
                      </a:pPr>
                      <a:r>
                        <a:rPr lang="en-US" sz="3000">
                          <a:solidFill>
                            <a:srgbClr val="000000"/>
                          </a:solidFill>
                          <a:latin typeface="Roboto Condensed"/>
                        </a:rPr>
                        <a:t>4) Đó là lí do trẻ con hiểu những điều mà người lớn không hiểu.</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tc>
                  <a:txBody>
                    <a:bodyPr/>
                    <a:lstStyle/>
                    <a:p>
                      <a:pPr algn="just">
                        <a:lnSpc>
                          <a:spcPts val="4200"/>
                        </a:lnSpc>
                        <a:defRPr/>
                      </a:pPr>
                      <a:r>
                        <a:rPr lang="en-US" sz="3000">
                          <a:solidFill>
                            <a:srgbClr val="000000"/>
                          </a:solidFill>
                          <a:latin typeface="Roboto Condensed"/>
                        </a:rPr>
                        <a:t>c) Kết luận được rút ra</a:t>
                      </a:r>
                      <a:endParaRPr lang="en-US" sz="1100"/>
                    </a:p>
                  </a:txBody>
                  <a:tcPr marL="190500" marR="190500" marT="190500" marB="190500" anchor="ctr">
                    <a:lnL w="9525" cap="flat" cmpd="sng" algn="ctr">
                      <a:solidFill>
                        <a:srgbClr val="593348"/>
                      </a:solidFill>
                      <a:prstDash val="solid"/>
                      <a:round/>
                      <a:headEnd type="none" w="med" len="med"/>
                      <a:tailEnd type="none" w="med" len="med"/>
                    </a:lnL>
                    <a:lnR w="9525" cap="flat" cmpd="sng" algn="ctr">
                      <a:solidFill>
                        <a:srgbClr val="593348"/>
                      </a:solidFill>
                      <a:prstDash val="solid"/>
                      <a:round/>
                      <a:headEnd type="none" w="med" len="med"/>
                      <a:tailEnd type="none" w="med" len="med"/>
                    </a:lnR>
                    <a:lnT w="9525" cap="flat" cmpd="sng" algn="ctr">
                      <a:solidFill>
                        <a:srgbClr val="593348"/>
                      </a:solidFill>
                      <a:prstDash val="solid"/>
                      <a:round/>
                      <a:headEnd type="none" w="med" len="med"/>
                      <a:tailEnd type="none" w="med" len="med"/>
                    </a:lnT>
                    <a:lnB w="9525" cap="flat" cmpd="sng" algn="ctr">
                      <a:solidFill>
                        <a:srgbClr val="593348"/>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26260" y="2989187"/>
            <a:ext cx="18438572" cy="6269114"/>
          </a:xfrm>
          <a:custGeom>
            <a:avLst/>
            <a:gdLst/>
            <a:ahLst/>
            <a:cxnLst/>
            <a:rect l="l" t="t" r="r" b="b"/>
            <a:pathLst>
              <a:path w="18438572" h="6269114">
                <a:moveTo>
                  <a:pt x="0" y="0"/>
                </a:moveTo>
                <a:lnTo>
                  <a:pt x="18438572" y="0"/>
                </a:lnTo>
                <a:lnTo>
                  <a:pt x="18438572" y="6269114"/>
                </a:lnTo>
                <a:lnTo>
                  <a:pt x="0" y="6269114"/>
                </a:lnTo>
                <a:lnTo>
                  <a:pt x="0" y="0"/>
                </a:lnTo>
                <a:close/>
              </a:path>
            </a:pathLst>
          </a:custGeom>
          <a:blipFill>
            <a:blip r:embed="rId3"/>
            <a:stretch>
              <a:fillRect b="-93"/>
            </a:stretch>
          </a:blipFill>
        </p:spPr>
        <p:txBody>
          <a:bodyPr/>
          <a:lstStyle/>
          <a:p>
            <a:endParaRPr lang="en-GB"/>
          </a:p>
        </p:txBody>
      </p:sp>
      <p:sp>
        <p:nvSpPr>
          <p:cNvPr id="4" name="Freeform 4"/>
          <p:cNvSpPr/>
          <p:nvPr/>
        </p:nvSpPr>
        <p:spPr>
          <a:xfrm>
            <a:off x="-1508582" y="-1170513"/>
            <a:ext cx="12109002" cy="2013122"/>
          </a:xfrm>
          <a:custGeom>
            <a:avLst/>
            <a:gdLst/>
            <a:ahLst/>
            <a:cxnLst/>
            <a:rect l="l" t="t" r="r" b="b"/>
            <a:pathLst>
              <a:path w="12109002" h="2013122">
                <a:moveTo>
                  <a:pt x="0" y="0"/>
                </a:moveTo>
                <a:lnTo>
                  <a:pt x="12109002" y="0"/>
                </a:lnTo>
                <a:lnTo>
                  <a:pt x="12109002" y="2013122"/>
                </a:lnTo>
                <a:lnTo>
                  <a:pt x="0" y="2013122"/>
                </a:lnTo>
                <a:lnTo>
                  <a:pt x="0" y="0"/>
                </a:lnTo>
                <a:close/>
              </a:path>
            </a:pathLst>
          </a:custGeom>
          <a:blipFill>
            <a:blip r:embed="rId4"/>
            <a:stretch>
              <a:fillRect b="-121"/>
            </a:stretch>
          </a:blipFill>
        </p:spPr>
        <p:txBody>
          <a:bodyPr/>
          <a:lstStyle/>
          <a:p>
            <a:endParaRPr lang="en-GB"/>
          </a:p>
        </p:txBody>
      </p:sp>
      <p:sp>
        <p:nvSpPr>
          <p:cNvPr id="5" name="Freeform 5"/>
          <p:cNvSpPr/>
          <p:nvPr/>
        </p:nvSpPr>
        <p:spPr>
          <a:xfrm rot="-167100">
            <a:off x="1242118" y="974661"/>
            <a:ext cx="15261117" cy="9155727"/>
          </a:xfrm>
          <a:custGeom>
            <a:avLst/>
            <a:gdLst/>
            <a:ahLst/>
            <a:cxnLst/>
            <a:rect l="l" t="t" r="r" b="b"/>
            <a:pathLst>
              <a:path w="15261117" h="9155727">
                <a:moveTo>
                  <a:pt x="0" y="0"/>
                </a:moveTo>
                <a:lnTo>
                  <a:pt x="15261117" y="0"/>
                </a:lnTo>
                <a:lnTo>
                  <a:pt x="15261117" y="9155727"/>
                </a:lnTo>
                <a:lnTo>
                  <a:pt x="0" y="9155727"/>
                </a:lnTo>
                <a:lnTo>
                  <a:pt x="0" y="0"/>
                </a:lnTo>
                <a:close/>
              </a:path>
            </a:pathLst>
          </a:custGeom>
          <a:blipFill>
            <a:blip r:embed="rId5"/>
            <a:stretch>
              <a:fillRect r="-5021" b="-78"/>
            </a:stretch>
          </a:blipFill>
        </p:spPr>
        <p:txBody>
          <a:bodyPr/>
          <a:lstStyle/>
          <a:p>
            <a:endParaRPr lang="en-GB"/>
          </a:p>
        </p:txBody>
      </p:sp>
      <p:sp>
        <p:nvSpPr>
          <p:cNvPr id="6" name="Freeform 6"/>
          <p:cNvSpPr/>
          <p:nvPr/>
        </p:nvSpPr>
        <p:spPr>
          <a:xfrm>
            <a:off x="-763131" y="6916933"/>
            <a:ext cx="20017352" cy="4654034"/>
          </a:xfrm>
          <a:custGeom>
            <a:avLst/>
            <a:gdLst/>
            <a:ahLst/>
            <a:cxnLst/>
            <a:rect l="l" t="t" r="r" b="b"/>
            <a:pathLst>
              <a:path w="20017352" h="4654034">
                <a:moveTo>
                  <a:pt x="0" y="0"/>
                </a:moveTo>
                <a:lnTo>
                  <a:pt x="20017352" y="0"/>
                </a:lnTo>
                <a:lnTo>
                  <a:pt x="20017352" y="4654034"/>
                </a:lnTo>
                <a:lnTo>
                  <a:pt x="0" y="4654034"/>
                </a:lnTo>
                <a:lnTo>
                  <a:pt x="0" y="0"/>
                </a:lnTo>
                <a:close/>
              </a:path>
            </a:pathLst>
          </a:custGeom>
          <a:blipFill>
            <a:blip r:embed="rId6"/>
            <a:stretch>
              <a:fillRect b="-217"/>
            </a:stretch>
          </a:blipFill>
        </p:spPr>
        <p:txBody>
          <a:bodyPr/>
          <a:lstStyle/>
          <a:p>
            <a:endParaRPr lang="en-GB"/>
          </a:p>
        </p:txBody>
      </p:sp>
      <p:sp>
        <p:nvSpPr>
          <p:cNvPr id="7" name="Freeform 7"/>
          <p:cNvSpPr/>
          <p:nvPr/>
        </p:nvSpPr>
        <p:spPr>
          <a:xfrm>
            <a:off x="4143807" y="9754225"/>
            <a:ext cx="3117312" cy="532778"/>
          </a:xfrm>
          <a:custGeom>
            <a:avLst/>
            <a:gdLst/>
            <a:ahLst/>
            <a:cxnLst/>
            <a:rect l="l" t="t" r="r" b="b"/>
            <a:pathLst>
              <a:path w="3117312" h="532778">
                <a:moveTo>
                  <a:pt x="0" y="0"/>
                </a:moveTo>
                <a:lnTo>
                  <a:pt x="3117312" y="0"/>
                </a:lnTo>
                <a:lnTo>
                  <a:pt x="3117312" y="532778"/>
                </a:lnTo>
                <a:lnTo>
                  <a:pt x="0" y="532778"/>
                </a:lnTo>
                <a:lnTo>
                  <a:pt x="0" y="0"/>
                </a:lnTo>
                <a:close/>
              </a:path>
            </a:pathLst>
          </a:custGeom>
          <a:blipFill>
            <a:blip r:embed="rId7">
              <a:extLst>
                <a:ext uri="{96DAC541-7B7A-43D3-8B79-37D633B846F1}">
                  <asvg:svgBlip xmlns:asvg="http://schemas.microsoft.com/office/drawing/2016/SVG/main" r:embed="rId8"/>
                </a:ext>
              </a:extLst>
            </a:blip>
            <a:stretch>
              <a:fillRect b="-1679"/>
            </a:stretch>
          </a:blipFill>
        </p:spPr>
        <p:txBody>
          <a:bodyPr/>
          <a:lstStyle/>
          <a:p>
            <a:endParaRPr lang="en-GB"/>
          </a:p>
        </p:txBody>
      </p:sp>
      <p:sp>
        <p:nvSpPr>
          <p:cNvPr id="8" name="Freeform 8"/>
          <p:cNvSpPr/>
          <p:nvPr/>
        </p:nvSpPr>
        <p:spPr>
          <a:xfrm>
            <a:off x="15079127" y="1765760"/>
            <a:ext cx="3927770" cy="10302345"/>
          </a:xfrm>
          <a:custGeom>
            <a:avLst/>
            <a:gdLst/>
            <a:ahLst/>
            <a:cxnLst/>
            <a:rect l="l" t="t" r="r" b="b"/>
            <a:pathLst>
              <a:path w="3927770" h="10302345">
                <a:moveTo>
                  <a:pt x="0" y="0"/>
                </a:moveTo>
                <a:lnTo>
                  <a:pt x="3927770" y="0"/>
                </a:lnTo>
                <a:lnTo>
                  <a:pt x="3927770" y="10302345"/>
                </a:lnTo>
                <a:lnTo>
                  <a:pt x="0" y="10302345"/>
                </a:lnTo>
                <a:lnTo>
                  <a:pt x="0" y="0"/>
                </a:lnTo>
                <a:close/>
              </a:path>
            </a:pathLst>
          </a:custGeom>
          <a:blipFill>
            <a:blip r:embed="rId9"/>
            <a:stretch>
              <a:fillRect r="-108"/>
            </a:stretch>
          </a:blipFill>
        </p:spPr>
        <p:txBody>
          <a:bodyPr/>
          <a:lstStyle/>
          <a:p>
            <a:endParaRPr lang="en-GB"/>
          </a:p>
        </p:txBody>
      </p:sp>
      <p:sp>
        <p:nvSpPr>
          <p:cNvPr id="9" name="Freeform 9"/>
          <p:cNvSpPr/>
          <p:nvPr/>
        </p:nvSpPr>
        <p:spPr>
          <a:xfrm>
            <a:off x="-4304193" y="4596126"/>
            <a:ext cx="12612414" cy="8229600"/>
          </a:xfrm>
          <a:custGeom>
            <a:avLst/>
            <a:gdLst/>
            <a:ahLst/>
            <a:cxnLst/>
            <a:rect l="l" t="t" r="r" b="b"/>
            <a:pathLst>
              <a:path w="12612414" h="8229600">
                <a:moveTo>
                  <a:pt x="0" y="0"/>
                </a:moveTo>
                <a:lnTo>
                  <a:pt x="12612414" y="0"/>
                </a:lnTo>
                <a:lnTo>
                  <a:pt x="12612414" y="8229600"/>
                </a:lnTo>
                <a:lnTo>
                  <a:pt x="0" y="8229600"/>
                </a:lnTo>
                <a:lnTo>
                  <a:pt x="0" y="0"/>
                </a:lnTo>
                <a:close/>
              </a:path>
            </a:pathLst>
          </a:custGeom>
          <a:blipFill>
            <a:blip r:embed="rId10"/>
            <a:stretch>
              <a:fillRect b="-16"/>
            </a:stretch>
          </a:blipFill>
        </p:spPr>
        <p:txBody>
          <a:bodyPr/>
          <a:lstStyle/>
          <a:p>
            <a:endParaRPr lang="en-GB"/>
          </a:p>
        </p:txBody>
      </p:sp>
      <p:grpSp>
        <p:nvGrpSpPr>
          <p:cNvPr id="10" name="Group 10"/>
          <p:cNvGrpSpPr/>
          <p:nvPr/>
        </p:nvGrpSpPr>
        <p:grpSpPr>
          <a:xfrm>
            <a:off x="2953744" y="2336721"/>
            <a:ext cx="12583602" cy="4580212"/>
            <a:chOff x="0" y="0"/>
            <a:chExt cx="3314200" cy="1206311"/>
          </a:xfrm>
        </p:grpSpPr>
        <p:sp>
          <p:nvSpPr>
            <p:cNvPr id="11" name="Freeform 11"/>
            <p:cNvSpPr/>
            <p:nvPr/>
          </p:nvSpPr>
          <p:spPr>
            <a:xfrm>
              <a:off x="0" y="0"/>
              <a:ext cx="3314200" cy="1206311"/>
            </a:xfrm>
            <a:custGeom>
              <a:avLst/>
              <a:gdLst/>
              <a:ahLst/>
              <a:cxnLst/>
              <a:rect l="l" t="t" r="r" b="b"/>
              <a:pathLst>
                <a:path w="3314200" h="1206311">
                  <a:moveTo>
                    <a:pt x="31377" y="0"/>
                  </a:moveTo>
                  <a:lnTo>
                    <a:pt x="3282822" y="0"/>
                  </a:lnTo>
                  <a:cubicBezTo>
                    <a:pt x="3291144" y="0"/>
                    <a:pt x="3299125" y="3306"/>
                    <a:pt x="3305010" y="9190"/>
                  </a:cubicBezTo>
                  <a:cubicBezTo>
                    <a:pt x="3310894" y="15075"/>
                    <a:pt x="3314200" y="23055"/>
                    <a:pt x="3314200" y="31377"/>
                  </a:cubicBezTo>
                  <a:lnTo>
                    <a:pt x="3314200" y="1174934"/>
                  </a:lnTo>
                  <a:cubicBezTo>
                    <a:pt x="3314200" y="1192263"/>
                    <a:pt x="3300152" y="1206311"/>
                    <a:pt x="3282822" y="1206311"/>
                  </a:cubicBezTo>
                  <a:lnTo>
                    <a:pt x="31377" y="1206311"/>
                  </a:lnTo>
                  <a:cubicBezTo>
                    <a:pt x="14048" y="1206311"/>
                    <a:pt x="0" y="1192263"/>
                    <a:pt x="0" y="1174934"/>
                  </a:cubicBezTo>
                  <a:lnTo>
                    <a:pt x="0" y="31377"/>
                  </a:lnTo>
                  <a:cubicBezTo>
                    <a:pt x="0" y="14048"/>
                    <a:pt x="14048" y="0"/>
                    <a:pt x="31377" y="0"/>
                  </a:cubicBezTo>
                  <a:close/>
                </a:path>
              </a:pathLst>
            </a:custGeom>
            <a:solidFill>
              <a:srgbClr val="FFFFFF"/>
            </a:solidFill>
          </p:spPr>
          <p:txBody>
            <a:bodyPr/>
            <a:lstStyle/>
            <a:p>
              <a:endParaRPr lang="en-GB"/>
            </a:p>
          </p:txBody>
        </p:sp>
        <p:sp>
          <p:nvSpPr>
            <p:cNvPr id="12" name="TextBox 12"/>
            <p:cNvSpPr txBox="1"/>
            <p:nvPr/>
          </p:nvSpPr>
          <p:spPr>
            <a:xfrm>
              <a:off x="0" y="-47625"/>
              <a:ext cx="3314200" cy="1253936"/>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790521" y="2780358"/>
            <a:ext cx="11746825" cy="3597687"/>
          </a:xfrm>
          <a:prstGeom prst="rect">
            <a:avLst/>
          </a:prstGeom>
        </p:spPr>
        <p:txBody>
          <a:bodyPr lIns="0" tIns="0" rIns="0" bIns="0" rtlCol="0" anchor="t">
            <a:spAutoFit/>
          </a:bodyPr>
          <a:lstStyle/>
          <a:p>
            <a:pPr>
              <a:lnSpc>
                <a:spcPts val="5718"/>
              </a:lnSpc>
            </a:pPr>
            <a:r>
              <a:rPr lang="en-US" sz="3998">
                <a:solidFill>
                  <a:srgbClr val="5F1A1F"/>
                </a:solidFill>
                <a:latin typeface="Roboto Condensed"/>
              </a:rPr>
              <a:t>+ GV chia lớp thành 6 nhóm thực hiện nhiệm vụ:</a:t>
            </a:r>
          </a:p>
          <a:p>
            <a:pPr marL="863381" lvl="1" indent="-431690">
              <a:lnSpc>
                <a:spcPts val="5718"/>
              </a:lnSpc>
              <a:buFont typeface="Arial"/>
              <a:buChar char="•"/>
            </a:pPr>
            <a:r>
              <a:rPr lang="en-US" sz="3998">
                <a:solidFill>
                  <a:srgbClr val="5F1A1F"/>
                </a:solidFill>
                <a:latin typeface="Roboto Condensed"/>
              </a:rPr>
              <a:t>Nhóm 1,2: Thực hiện câu 6,8</a:t>
            </a:r>
          </a:p>
          <a:p>
            <a:pPr marL="863381" lvl="1" indent="-431690">
              <a:lnSpc>
                <a:spcPts val="5718"/>
              </a:lnSpc>
              <a:buFont typeface="Arial"/>
              <a:buChar char="•"/>
            </a:pPr>
            <a:r>
              <a:rPr lang="en-US" sz="3998">
                <a:solidFill>
                  <a:srgbClr val="5F1A1F"/>
                </a:solidFill>
                <a:latin typeface="Roboto Condensed"/>
              </a:rPr>
              <a:t>Nhóm 3,4: Thực hiện câu 7,9</a:t>
            </a:r>
          </a:p>
          <a:p>
            <a:pPr marL="863381" lvl="1" indent="-431690">
              <a:lnSpc>
                <a:spcPts val="5718"/>
              </a:lnSpc>
              <a:buFont typeface="Arial"/>
              <a:buChar char="•"/>
            </a:pPr>
            <a:r>
              <a:rPr lang="en-US" sz="3998">
                <a:solidFill>
                  <a:srgbClr val="5F1A1F"/>
                </a:solidFill>
                <a:latin typeface="Roboto Condensed"/>
              </a:rPr>
              <a:t>Nhóm 5,6: Thực hiện câu 8,9</a:t>
            </a:r>
          </a:p>
          <a:p>
            <a:pPr>
              <a:lnSpc>
                <a:spcPts val="5719"/>
              </a:lnSpc>
            </a:pPr>
            <a:r>
              <a:rPr lang="en-US" sz="3998">
                <a:solidFill>
                  <a:srgbClr val="5F1A1F"/>
                </a:solidFill>
                <a:latin typeface="Roboto Condensed"/>
              </a:rPr>
              <a:t>+ Thời gian: 5 phút</a:t>
            </a:r>
          </a:p>
        </p:txBody>
      </p:sp>
      <p:sp>
        <p:nvSpPr>
          <p:cNvPr id="14" name="TextBox 14"/>
          <p:cNvSpPr txBox="1"/>
          <p:nvPr/>
        </p:nvSpPr>
        <p:spPr>
          <a:xfrm>
            <a:off x="2953744" y="853390"/>
            <a:ext cx="12583602" cy="1291339"/>
          </a:xfrm>
          <a:prstGeom prst="rect">
            <a:avLst/>
          </a:prstGeom>
        </p:spPr>
        <p:txBody>
          <a:bodyPr lIns="0" tIns="0" rIns="0" bIns="0" rtlCol="0" anchor="t">
            <a:spAutoFit/>
          </a:bodyPr>
          <a:lstStyle/>
          <a:p>
            <a:pPr algn="ctr">
              <a:lnSpc>
                <a:spcPts val="11507"/>
              </a:lnSpc>
            </a:pPr>
            <a:r>
              <a:rPr lang="en-US" sz="5000" spc="31">
                <a:solidFill>
                  <a:srgbClr val="764B36"/>
                </a:solidFill>
                <a:latin typeface="Fraunces Bold"/>
              </a:rPr>
              <a:t>NHIỆM VỤ 2</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3">
                                            <p:txEl>
                                              <p:pRg st="1" end="1"/>
                                            </p:txEl>
                                          </p:spTgt>
                                        </p:tgtEl>
                                        <p:attrNameLst>
                                          <p:attrName>style.visibility</p:attrName>
                                        </p:attrNameLst>
                                      </p:cBhvr>
                                      <p:to>
                                        <p:strVal val="visible"/>
                                      </p:to>
                                    </p:set>
                                    <p:animEffect transition="in" filter="barn(inVertical)">
                                      <p:cBhvr>
                                        <p:cTn id="10" dur="500"/>
                                        <p:tgtEl>
                                          <p:spTgt spid="1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animEffect transition="in" filter="barn(inVertical)">
                                      <p:cBhvr>
                                        <p:cTn id="13" dur="500"/>
                                        <p:tgtEl>
                                          <p:spTgt spid="1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3">
                                            <p:txEl>
                                              <p:pRg st="3" end="3"/>
                                            </p:txEl>
                                          </p:spTgt>
                                        </p:tgtEl>
                                        <p:attrNameLst>
                                          <p:attrName>style.visibility</p:attrName>
                                        </p:attrNameLst>
                                      </p:cBhvr>
                                      <p:to>
                                        <p:strVal val="visible"/>
                                      </p:to>
                                    </p:set>
                                    <p:animEffect transition="in" filter="barn(inVertical)">
                                      <p:cBhvr>
                                        <p:cTn id="16" dur="500"/>
                                        <p:tgtEl>
                                          <p:spTgt spid="1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3">
                                            <p:txEl>
                                              <p:pRg st="4" end="4"/>
                                            </p:txEl>
                                          </p:spTgt>
                                        </p:tgtEl>
                                        <p:attrNameLst>
                                          <p:attrName>style.visibility</p:attrName>
                                        </p:attrNameLst>
                                      </p:cBhvr>
                                      <p:to>
                                        <p:strVal val="visible"/>
                                      </p:to>
                                    </p:set>
                                    <p:animEffect transition="in" filter="barn(inVertical)">
                                      <p:cBhvr>
                                        <p:cTn id="19"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199866" y="-2394498"/>
            <a:ext cx="8392374" cy="4668258"/>
          </a:xfrm>
          <a:custGeom>
            <a:avLst/>
            <a:gdLst/>
            <a:ahLst/>
            <a:cxnLst/>
            <a:rect l="l" t="t" r="r" b="b"/>
            <a:pathLst>
              <a:path w="8392374" h="4668258">
                <a:moveTo>
                  <a:pt x="0" y="0"/>
                </a:moveTo>
                <a:lnTo>
                  <a:pt x="8392374" y="0"/>
                </a:lnTo>
                <a:lnTo>
                  <a:pt x="8392374" y="4668258"/>
                </a:lnTo>
                <a:lnTo>
                  <a:pt x="0" y="4668258"/>
                </a:lnTo>
                <a:lnTo>
                  <a:pt x="0" y="0"/>
                </a:lnTo>
                <a:close/>
              </a:path>
            </a:pathLst>
          </a:custGeom>
          <a:blipFill>
            <a:blip r:embed="rId3"/>
            <a:stretch>
              <a:fillRect b="-56"/>
            </a:stretch>
          </a:blipFill>
        </p:spPr>
        <p:txBody>
          <a:bodyPr/>
          <a:lstStyle/>
          <a:p>
            <a:endParaRPr lang="en-GB"/>
          </a:p>
        </p:txBody>
      </p:sp>
      <p:sp>
        <p:nvSpPr>
          <p:cNvPr id="4" name="Freeform 4"/>
          <p:cNvSpPr/>
          <p:nvPr/>
        </p:nvSpPr>
        <p:spPr>
          <a:xfrm>
            <a:off x="9088306" y="-2043330"/>
            <a:ext cx="4118679" cy="4103702"/>
          </a:xfrm>
          <a:custGeom>
            <a:avLst/>
            <a:gdLst/>
            <a:ahLst/>
            <a:cxnLst/>
            <a:rect l="l" t="t" r="r" b="b"/>
            <a:pathLst>
              <a:path w="4118679" h="4103702">
                <a:moveTo>
                  <a:pt x="0" y="0"/>
                </a:moveTo>
                <a:lnTo>
                  <a:pt x="4118679" y="0"/>
                </a:lnTo>
                <a:lnTo>
                  <a:pt x="4118679" y="4103702"/>
                </a:lnTo>
                <a:lnTo>
                  <a:pt x="0" y="4103702"/>
                </a:lnTo>
                <a:lnTo>
                  <a:pt x="0" y="0"/>
                </a:lnTo>
                <a:close/>
              </a:path>
            </a:pathLst>
          </a:custGeom>
          <a:blipFill>
            <a:blip r:embed="rId4">
              <a:extLst>
                <a:ext uri="{96DAC541-7B7A-43D3-8B79-37D633B846F1}">
                  <asvg:svgBlip xmlns:asvg="http://schemas.microsoft.com/office/drawing/2016/SVG/main" r:embed="rId5"/>
                </a:ext>
              </a:extLst>
            </a:blip>
            <a:stretch>
              <a:fillRect b="-133"/>
            </a:stretch>
          </a:blipFill>
        </p:spPr>
        <p:txBody>
          <a:bodyPr/>
          <a:lstStyle/>
          <a:p>
            <a:endParaRPr lang="en-GB"/>
          </a:p>
        </p:txBody>
      </p:sp>
      <p:sp>
        <p:nvSpPr>
          <p:cNvPr id="5" name="Freeform 5"/>
          <p:cNvSpPr/>
          <p:nvPr/>
        </p:nvSpPr>
        <p:spPr>
          <a:xfrm rot="217956">
            <a:off x="-1265542" y="3847496"/>
            <a:ext cx="3204774" cy="2231688"/>
          </a:xfrm>
          <a:custGeom>
            <a:avLst/>
            <a:gdLst/>
            <a:ahLst/>
            <a:cxnLst/>
            <a:rect l="l" t="t" r="r" b="b"/>
            <a:pathLst>
              <a:path w="3204774" h="2231688">
                <a:moveTo>
                  <a:pt x="0" y="0"/>
                </a:moveTo>
                <a:lnTo>
                  <a:pt x="3204774" y="0"/>
                </a:lnTo>
                <a:lnTo>
                  <a:pt x="3204774" y="2231688"/>
                </a:lnTo>
                <a:lnTo>
                  <a:pt x="0" y="2231688"/>
                </a:lnTo>
                <a:lnTo>
                  <a:pt x="0" y="0"/>
                </a:lnTo>
                <a:close/>
              </a:path>
            </a:pathLst>
          </a:custGeom>
          <a:blipFill>
            <a:blip r:embed="rId6">
              <a:extLst>
                <a:ext uri="{96DAC541-7B7A-43D3-8B79-37D633B846F1}">
                  <asvg:svgBlip xmlns:asvg="http://schemas.microsoft.com/office/drawing/2016/SVG/main" r:embed="rId7"/>
                </a:ext>
              </a:extLst>
            </a:blip>
            <a:stretch>
              <a:fillRect b="-138"/>
            </a:stretch>
          </a:blipFill>
        </p:spPr>
        <p:txBody>
          <a:bodyPr/>
          <a:lstStyle/>
          <a:p>
            <a:endParaRPr lang="en-GB"/>
          </a:p>
        </p:txBody>
      </p:sp>
      <p:sp>
        <p:nvSpPr>
          <p:cNvPr id="6" name="Freeform 6"/>
          <p:cNvSpPr/>
          <p:nvPr/>
        </p:nvSpPr>
        <p:spPr>
          <a:xfrm>
            <a:off x="9088306" y="286436"/>
            <a:ext cx="7315200" cy="3547872"/>
          </a:xfrm>
          <a:custGeom>
            <a:avLst/>
            <a:gdLst/>
            <a:ahLst/>
            <a:cxnLst/>
            <a:rect l="l" t="t" r="r" b="b"/>
            <a:pathLst>
              <a:path w="7315200" h="3547872">
                <a:moveTo>
                  <a:pt x="0" y="0"/>
                </a:moveTo>
                <a:lnTo>
                  <a:pt x="7315200" y="0"/>
                </a:lnTo>
                <a:lnTo>
                  <a:pt x="7315200" y="3547872"/>
                </a:lnTo>
                <a:lnTo>
                  <a:pt x="0" y="3547872"/>
                </a:lnTo>
                <a:lnTo>
                  <a:pt x="0" y="0"/>
                </a:lnTo>
                <a:close/>
              </a:path>
            </a:pathLst>
          </a:custGeom>
          <a:blipFill>
            <a:blip r:embed="rId8">
              <a:extLst>
                <a:ext uri="{96DAC541-7B7A-43D3-8B79-37D633B846F1}">
                  <asvg:svgBlip xmlns:asvg="http://schemas.microsoft.com/office/drawing/2016/SVG/main" r:embed="rId9"/>
                </a:ext>
              </a:extLst>
            </a:blip>
            <a:stretch>
              <a:fillRect b="-139"/>
            </a:stretch>
          </a:blipFill>
        </p:spPr>
        <p:txBody>
          <a:bodyPr/>
          <a:lstStyle/>
          <a:p>
            <a:endParaRPr lang="en-GB"/>
          </a:p>
        </p:txBody>
      </p:sp>
      <p:grpSp>
        <p:nvGrpSpPr>
          <p:cNvPr id="7" name="Group 7"/>
          <p:cNvGrpSpPr/>
          <p:nvPr/>
        </p:nvGrpSpPr>
        <p:grpSpPr>
          <a:xfrm>
            <a:off x="2006711" y="2931752"/>
            <a:ext cx="15829546" cy="5112486"/>
            <a:chOff x="0" y="0"/>
            <a:chExt cx="4169099" cy="1346498"/>
          </a:xfrm>
        </p:grpSpPr>
        <p:sp>
          <p:nvSpPr>
            <p:cNvPr id="8" name="Freeform 8"/>
            <p:cNvSpPr/>
            <p:nvPr/>
          </p:nvSpPr>
          <p:spPr>
            <a:xfrm>
              <a:off x="0" y="0"/>
              <a:ext cx="4169099" cy="1346498"/>
            </a:xfrm>
            <a:custGeom>
              <a:avLst/>
              <a:gdLst/>
              <a:ahLst/>
              <a:cxnLst/>
              <a:rect l="l" t="t" r="r" b="b"/>
              <a:pathLst>
                <a:path w="4169099" h="1346498">
                  <a:moveTo>
                    <a:pt x="24943" y="0"/>
                  </a:moveTo>
                  <a:lnTo>
                    <a:pt x="4144156" y="0"/>
                  </a:lnTo>
                  <a:cubicBezTo>
                    <a:pt x="4150771" y="0"/>
                    <a:pt x="4157115" y="2628"/>
                    <a:pt x="4161793" y="7306"/>
                  </a:cubicBezTo>
                  <a:cubicBezTo>
                    <a:pt x="4166471" y="11983"/>
                    <a:pt x="4169099" y="18328"/>
                    <a:pt x="4169099" y="24943"/>
                  </a:cubicBezTo>
                  <a:lnTo>
                    <a:pt x="4169099" y="1321555"/>
                  </a:lnTo>
                  <a:cubicBezTo>
                    <a:pt x="4169099" y="1328171"/>
                    <a:pt x="4166471" y="1334515"/>
                    <a:pt x="4161793" y="1339193"/>
                  </a:cubicBezTo>
                  <a:cubicBezTo>
                    <a:pt x="4157115" y="1343870"/>
                    <a:pt x="4150771" y="1346498"/>
                    <a:pt x="4144156" y="1346498"/>
                  </a:cubicBezTo>
                  <a:lnTo>
                    <a:pt x="24943" y="1346498"/>
                  </a:lnTo>
                  <a:cubicBezTo>
                    <a:pt x="18328" y="1346498"/>
                    <a:pt x="11983" y="1343870"/>
                    <a:pt x="7306" y="1339193"/>
                  </a:cubicBezTo>
                  <a:cubicBezTo>
                    <a:pt x="2628" y="1334515"/>
                    <a:pt x="0" y="1328171"/>
                    <a:pt x="0" y="1321555"/>
                  </a:cubicBezTo>
                  <a:lnTo>
                    <a:pt x="0" y="24943"/>
                  </a:lnTo>
                  <a:cubicBezTo>
                    <a:pt x="0" y="18328"/>
                    <a:pt x="2628" y="11983"/>
                    <a:pt x="7306" y="7306"/>
                  </a:cubicBezTo>
                  <a:cubicBezTo>
                    <a:pt x="11983" y="2628"/>
                    <a:pt x="18328" y="0"/>
                    <a:pt x="24943" y="0"/>
                  </a:cubicBezTo>
                  <a:close/>
                </a:path>
              </a:pathLst>
            </a:custGeom>
            <a:solidFill>
              <a:srgbClr val="FFFFFF"/>
            </a:solidFill>
          </p:spPr>
          <p:txBody>
            <a:bodyPr/>
            <a:lstStyle/>
            <a:p>
              <a:endParaRPr lang="en-GB"/>
            </a:p>
          </p:txBody>
        </p:sp>
        <p:sp>
          <p:nvSpPr>
            <p:cNvPr id="9" name="TextBox 9"/>
            <p:cNvSpPr txBox="1"/>
            <p:nvPr/>
          </p:nvSpPr>
          <p:spPr>
            <a:xfrm>
              <a:off x="0" y="-47625"/>
              <a:ext cx="4169099" cy="139412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406875" y="4674876"/>
            <a:ext cx="15029218" cy="1777739"/>
          </a:xfrm>
          <a:prstGeom prst="rect">
            <a:avLst/>
          </a:prstGeom>
        </p:spPr>
        <p:txBody>
          <a:bodyPr lIns="0" tIns="0" rIns="0" bIns="0" rtlCol="0" anchor="t">
            <a:spAutoFit/>
          </a:bodyPr>
          <a:lstStyle/>
          <a:p>
            <a:pPr>
              <a:lnSpc>
                <a:spcPts val="7150"/>
              </a:lnSpc>
            </a:pPr>
            <a:r>
              <a:rPr lang="en-US" sz="5000">
                <a:solidFill>
                  <a:srgbClr val="5F1A1F"/>
                </a:solidFill>
                <a:latin typeface="Roboto Condensed"/>
              </a:rPr>
              <a:t>Tìm một câu trong văn bản có sử dụng thành phần phụ chú.</a:t>
            </a:r>
          </a:p>
          <a:p>
            <a:pPr>
              <a:lnSpc>
                <a:spcPts val="7150"/>
              </a:lnSpc>
            </a:pPr>
            <a:r>
              <a:rPr lang="en-US" sz="5000">
                <a:solidFill>
                  <a:srgbClr val="5F1A1F"/>
                </a:solidFill>
                <a:latin typeface="Roboto Condensed"/>
              </a:rPr>
              <a:t>Tác dụng của thành phần phụ chú đó là gì?</a:t>
            </a:r>
          </a:p>
        </p:txBody>
      </p:sp>
      <p:sp>
        <p:nvSpPr>
          <p:cNvPr id="11" name="TextBox 11"/>
          <p:cNvSpPr txBox="1"/>
          <p:nvPr/>
        </p:nvSpPr>
        <p:spPr>
          <a:xfrm>
            <a:off x="5520553" y="3031140"/>
            <a:ext cx="7135506" cy="1363621"/>
          </a:xfrm>
          <a:prstGeom prst="rect">
            <a:avLst/>
          </a:prstGeom>
        </p:spPr>
        <p:txBody>
          <a:bodyPr lIns="0" tIns="0" rIns="0" bIns="0" rtlCol="0" anchor="t">
            <a:spAutoFit/>
          </a:bodyPr>
          <a:lstStyle/>
          <a:p>
            <a:pPr algn="ctr">
              <a:lnSpc>
                <a:spcPts val="12198"/>
              </a:lnSpc>
            </a:pPr>
            <a:r>
              <a:rPr lang="en-US" sz="5300" spc="33">
                <a:solidFill>
                  <a:srgbClr val="764B36"/>
                </a:solidFill>
                <a:latin typeface="Roboto Condensed Bold"/>
              </a:rPr>
              <a:t>CÂU 6</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199866" y="-2394498"/>
            <a:ext cx="8392374" cy="4668258"/>
          </a:xfrm>
          <a:custGeom>
            <a:avLst/>
            <a:gdLst/>
            <a:ahLst/>
            <a:cxnLst/>
            <a:rect l="l" t="t" r="r" b="b"/>
            <a:pathLst>
              <a:path w="8392374" h="4668258">
                <a:moveTo>
                  <a:pt x="0" y="0"/>
                </a:moveTo>
                <a:lnTo>
                  <a:pt x="8392374" y="0"/>
                </a:lnTo>
                <a:lnTo>
                  <a:pt x="8392374" y="4668258"/>
                </a:lnTo>
                <a:lnTo>
                  <a:pt x="0" y="4668258"/>
                </a:lnTo>
                <a:lnTo>
                  <a:pt x="0" y="0"/>
                </a:lnTo>
                <a:close/>
              </a:path>
            </a:pathLst>
          </a:custGeom>
          <a:blipFill>
            <a:blip r:embed="rId3"/>
            <a:stretch>
              <a:fillRect b="-56"/>
            </a:stretch>
          </a:blipFill>
        </p:spPr>
        <p:txBody>
          <a:bodyPr/>
          <a:lstStyle/>
          <a:p>
            <a:endParaRPr lang="en-GB"/>
          </a:p>
        </p:txBody>
      </p:sp>
      <p:sp>
        <p:nvSpPr>
          <p:cNvPr id="4" name="Freeform 4"/>
          <p:cNvSpPr/>
          <p:nvPr/>
        </p:nvSpPr>
        <p:spPr>
          <a:xfrm>
            <a:off x="9088306" y="-2043330"/>
            <a:ext cx="4118679" cy="4103702"/>
          </a:xfrm>
          <a:custGeom>
            <a:avLst/>
            <a:gdLst/>
            <a:ahLst/>
            <a:cxnLst/>
            <a:rect l="l" t="t" r="r" b="b"/>
            <a:pathLst>
              <a:path w="4118679" h="4103702">
                <a:moveTo>
                  <a:pt x="0" y="0"/>
                </a:moveTo>
                <a:lnTo>
                  <a:pt x="4118679" y="0"/>
                </a:lnTo>
                <a:lnTo>
                  <a:pt x="4118679" y="4103702"/>
                </a:lnTo>
                <a:lnTo>
                  <a:pt x="0" y="4103702"/>
                </a:lnTo>
                <a:lnTo>
                  <a:pt x="0" y="0"/>
                </a:lnTo>
                <a:close/>
              </a:path>
            </a:pathLst>
          </a:custGeom>
          <a:blipFill>
            <a:blip r:embed="rId4">
              <a:extLst>
                <a:ext uri="{96DAC541-7B7A-43D3-8B79-37D633B846F1}">
                  <asvg:svgBlip xmlns:asvg="http://schemas.microsoft.com/office/drawing/2016/SVG/main" r:embed="rId5"/>
                </a:ext>
              </a:extLst>
            </a:blip>
            <a:stretch>
              <a:fillRect b="-133"/>
            </a:stretch>
          </a:blipFill>
        </p:spPr>
        <p:txBody>
          <a:bodyPr/>
          <a:lstStyle/>
          <a:p>
            <a:endParaRPr lang="en-GB"/>
          </a:p>
        </p:txBody>
      </p:sp>
      <p:sp>
        <p:nvSpPr>
          <p:cNvPr id="5" name="Freeform 5"/>
          <p:cNvSpPr/>
          <p:nvPr/>
        </p:nvSpPr>
        <p:spPr>
          <a:xfrm rot="217956">
            <a:off x="-1265542" y="3847496"/>
            <a:ext cx="3204774" cy="2231688"/>
          </a:xfrm>
          <a:custGeom>
            <a:avLst/>
            <a:gdLst/>
            <a:ahLst/>
            <a:cxnLst/>
            <a:rect l="l" t="t" r="r" b="b"/>
            <a:pathLst>
              <a:path w="3204774" h="2231688">
                <a:moveTo>
                  <a:pt x="0" y="0"/>
                </a:moveTo>
                <a:lnTo>
                  <a:pt x="3204774" y="0"/>
                </a:lnTo>
                <a:lnTo>
                  <a:pt x="3204774" y="2231688"/>
                </a:lnTo>
                <a:lnTo>
                  <a:pt x="0" y="2231688"/>
                </a:lnTo>
                <a:lnTo>
                  <a:pt x="0" y="0"/>
                </a:lnTo>
                <a:close/>
              </a:path>
            </a:pathLst>
          </a:custGeom>
          <a:blipFill>
            <a:blip r:embed="rId6">
              <a:extLst>
                <a:ext uri="{96DAC541-7B7A-43D3-8B79-37D633B846F1}">
                  <asvg:svgBlip xmlns:asvg="http://schemas.microsoft.com/office/drawing/2016/SVG/main" r:embed="rId7"/>
                </a:ext>
              </a:extLst>
            </a:blip>
            <a:stretch>
              <a:fillRect b="-138"/>
            </a:stretch>
          </a:blipFill>
        </p:spPr>
        <p:txBody>
          <a:bodyPr/>
          <a:lstStyle/>
          <a:p>
            <a:endParaRPr lang="en-GB"/>
          </a:p>
        </p:txBody>
      </p:sp>
      <p:sp>
        <p:nvSpPr>
          <p:cNvPr id="6" name="Freeform 6"/>
          <p:cNvSpPr/>
          <p:nvPr/>
        </p:nvSpPr>
        <p:spPr>
          <a:xfrm>
            <a:off x="9088306" y="286436"/>
            <a:ext cx="7315200" cy="3547872"/>
          </a:xfrm>
          <a:custGeom>
            <a:avLst/>
            <a:gdLst/>
            <a:ahLst/>
            <a:cxnLst/>
            <a:rect l="l" t="t" r="r" b="b"/>
            <a:pathLst>
              <a:path w="7315200" h="3547872">
                <a:moveTo>
                  <a:pt x="0" y="0"/>
                </a:moveTo>
                <a:lnTo>
                  <a:pt x="7315200" y="0"/>
                </a:lnTo>
                <a:lnTo>
                  <a:pt x="7315200" y="3547872"/>
                </a:lnTo>
                <a:lnTo>
                  <a:pt x="0" y="3547872"/>
                </a:lnTo>
                <a:lnTo>
                  <a:pt x="0" y="0"/>
                </a:lnTo>
                <a:close/>
              </a:path>
            </a:pathLst>
          </a:custGeom>
          <a:blipFill>
            <a:blip r:embed="rId8">
              <a:extLst>
                <a:ext uri="{96DAC541-7B7A-43D3-8B79-37D633B846F1}">
                  <asvg:svgBlip xmlns:asvg="http://schemas.microsoft.com/office/drawing/2016/SVG/main" r:embed="rId9"/>
                </a:ext>
              </a:extLst>
            </a:blip>
            <a:stretch>
              <a:fillRect b="-139"/>
            </a:stretch>
          </a:blipFill>
        </p:spPr>
        <p:txBody>
          <a:bodyPr/>
          <a:lstStyle/>
          <a:p>
            <a:endParaRPr lang="en-GB"/>
          </a:p>
        </p:txBody>
      </p:sp>
      <p:grpSp>
        <p:nvGrpSpPr>
          <p:cNvPr id="7" name="Group 7"/>
          <p:cNvGrpSpPr/>
          <p:nvPr/>
        </p:nvGrpSpPr>
        <p:grpSpPr>
          <a:xfrm>
            <a:off x="2006711" y="2336721"/>
            <a:ext cx="15829546" cy="3534216"/>
            <a:chOff x="0" y="0"/>
            <a:chExt cx="4169099" cy="930822"/>
          </a:xfrm>
        </p:grpSpPr>
        <p:sp>
          <p:nvSpPr>
            <p:cNvPr id="8" name="Freeform 8"/>
            <p:cNvSpPr/>
            <p:nvPr/>
          </p:nvSpPr>
          <p:spPr>
            <a:xfrm>
              <a:off x="0" y="0"/>
              <a:ext cx="4169099" cy="930822"/>
            </a:xfrm>
            <a:custGeom>
              <a:avLst/>
              <a:gdLst/>
              <a:ahLst/>
              <a:cxnLst/>
              <a:rect l="l" t="t" r="r" b="b"/>
              <a:pathLst>
                <a:path w="4169099" h="930822">
                  <a:moveTo>
                    <a:pt x="24943" y="0"/>
                  </a:moveTo>
                  <a:lnTo>
                    <a:pt x="4144156" y="0"/>
                  </a:lnTo>
                  <a:cubicBezTo>
                    <a:pt x="4150771" y="0"/>
                    <a:pt x="4157115" y="2628"/>
                    <a:pt x="4161793" y="7306"/>
                  </a:cubicBezTo>
                  <a:cubicBezTo>
                    <a:pt x="4166471" y="11983"/>
                    <a:pt x="4169099" y="18328"/>
                    <a:pt x="4169099" y="24943"/>
                  </a:cubicBezTo>
                  <a:lnTo>
                    <a:pt x="4169099" y="905879"/>
                  </a:lnTo>
                  <a:cubicBezTo>
                    <a:pt x="4169099" y="919655"/>
                    <a:pt x="4157931" y="930822"/>
                    <a:pt x="4144156" y="930822"/>
                  </a:cubicBezTo>
                  <a:lnTo>
                    <a:pt x="24943" y="930822"/>
                  </a:lnTo>
                  <a:cubicBezTo>
                    <a:pt x="18328" y="930822"/>
                    <a:pt x="11983" y="928194"/>
                    <a:pt x="7306" y="923517"/>
                  </a:cubicBezTo>
                  <a:cubicBezTo>
                    <a:pt x="2628" y="918839"/>
                    <a:pt x="0" y="912495"/>
                    <a:pt x="0" y="905879"/>
                  </a:cubicBezTo>
                  <a:lnTo>
                    <a:pt x="0" y="24943"/>
                  </a:lnTo>
                  <a:cubicBezTo>
                    <a:pt x="0" y="18328"/>
                    <a:pt x="2628" y="11983"/>
                    <a:pt x="7306" y="7306"/>
                  </a:cubicBezTo>
                  <a:cubicBezTo>
                    <a:pt x="11983" y="2628"/>
                    <a:pt x="18328" y="0"/>
                    <a:pt x="24943" y="0"/>
                  </a:cubicBezTo>
                  <a:close/>
                </a:path>
              </a:pathLst>
            </a:custGeom>
            <a:solidFill>
              <a:srgbClr val="FFFFFF"/>
            </a:solidFill>
          </p:spPr>
          <p:txBody>
            <a:bodyPr/>
            <a:lstStyle/>
            <a:p>
              <a:endParaRPr lang="en-GB"/>
            </a:p>
          </p:txBody>
        </p:sp>
        <p:sp>
          <p:nvSpPr>
            <p:cNvPr id="9" name="TextBox 9"/>
            <p:cNvSpPr txBox="1"/>
            <p:nvPr/>
          </p:nvSpPr>
          <p:spPr>
            <a:xfrm>
              <a:off x="0" y="-47625"/>
              <a:ext cx="4169099" cy="978447"/>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434809" y="2619288"/>
            <a:ext cx="15029218" cy="2873831"/>
          </a:xfrm>
          <a:prstGeom prst="rect">
            <a:avLst/>
          </a:prstGeom>
        </p:spPr>
        <p:txBody>
          <a:bodyPr lIns="0" tIns="0" rIns="0" bIns="0" rtlCol="0" anchor="t">
            <a:spAutoFit/>
          </a:bodyPr>
          <a:lstStyle/>
          <a:p>
            <a:pPr>
              <a:lnSpc>
                <a:spcPts val="5718"/>
              </a:lnSpc>
            </a:pPr>
            <a:r>
              <a:rPr lang="en-US" sz="3998">
                <a:solidFill>
                  <a:srgbClr val="5F1A1F"/>
                </a:solidFill>
                <a:latin typeface="Roboto Condensed"/>
              </a:rPr>
              <a:t>Câu có thành phần phụ chú:</a:t>
            </a:r>
          </a:p>
          <a:p>
            <a:pPr>
              <a:lnSpc>
                <a:spcPts val="5718"/>
              </a:lnSpc>
            </a:pPr>
            <a:r>
              <a:rPr lang="en-US" sz="3998">
                <a:solidFill>
                  <a:srgbClr val="5F1A1F"/>
                </a:solidFill>
                <a:latin typeface="Roboto Condensed Italics"/>
              </a:rPr>
              <a:t>Vích-to Huy-gô, đại văn hào Pháp, đã từng nói: “Nếu một nhà văn chỉ viết cho thời đại của mình thì tôi sẽ phải bẻ bút và vứt nó đi.”</a:t>
            </a:r>
          </a:p>
          <a:p>
            <a:pPr>
              <a:lnSpc>
                <a:spcPts val="5719"/>
              </a:lnSpc>
            </a:pPr>
            <a:endParaRPr lang="en-US" sz="3998">
              <a:solidFill>
                <a:srgbClr val="5F1A1F"/>
              </a:solidFill>
              <a:latin typeface="Roboto Condensed Italics"/>
            </a:endParaRPr>
          </a:p>
        </p:txBody>
      </p:sp>
      <p:sp>
        <p:nvSpPr>
          <p:cNvPr id="11" name="TextBox 11"/>
          <p:cNvSpPr txBox="1"/>
          <p:nvPr/>
        </p:nvSpPr>
        <p:spPr>
          <a:xfrm>
            <a:off x="2434809" y="769033"/>
            <a:ext cx="7135506" cy="1291339"/>
          </a:xfrm>
          <a:prstGeom prst="rect">
            <a:avLst/>
          </a:prstGeom>
        </p:spPr>
        <p:txBody>
          <a:bodyPr lIns="0" tIns="0" rIns="0" bIns="0" rtlCol="0" anchor="t">
            <a:spAutoFit/>
          </a:bodyPr>
          <a:lstStyle/>
          <a:p>
            <a:pPr algn="ctr">
              <a:lnSpc>
                <a:spcPts val="11507"/>
              </a:lnSpc>
            </a:pPr>
            <a:r>
              <a:rPr lang="en-US" sz="5000" spc="31">
                <a:solidFill>
                  <a:srgbClr val="764B36"/>
                </a:solidFill>
                <a:latin typeface="Roboto Condensed Bold"/>
              </a:rPr>
              <a:t>CÂU 6</a:t>
            </a:r>
          </a:p>
        </p:txBody>
      </p:sp>
      <p:grpSp>
        <p:nvGrpSpPr>
          <p:cNvPr id="12" name="Group 12"/>
          <p:cNvGrpSpPr/>
          <p:nvPr/>
        </p:nvGrpSpPr>
        <p:grpSpPr>
          <a:xfrm>
            <a:off x="1028700" y="6245142"/>
            <a:ext cx="16230600" cy="3534216"/>
            <a:chOff x="0" y="0"/>
            <a:chExt cx="4274726" cy="930822"/>
          </a:xfrm>
        </p:grpSpPr>
        <p:sp>
          <p:nvSpPr>
            <p:cNvPr id="13" name="Freeform 13"/>
            <p:cNvSpPr/>
            <p:nvPr/>
          </p:nvSpPr>
          <p:spPr>
            <a:xfrm>
              <a:off x="0" y="0"/>
              <a:ext cx="4274726" cy="930822"/>
            </a:xfrm>
            <a:custGeom>
              <a:avLst/>
              <a:gdLst/>
              <a:ahLst/>
              <a:cxnLst/>
              <a:rect l="l" t="t" r="r" b="b"/>
              <a:pathLst>
                <a:path w="4274726" h="930822">
                  <a:moveTo>
                    <a:pt x="24327" y="0"/>
                  </a:moveTo>
                  <a:lnTo>
                    <a:pt x="4250399" y="0"/>
                  </a:lnTo>
                  <a:cubicBezTo>
                    <a:pt x="4263834" y="0"/>
                    <a:pt x="4274726" y="10891"/>
                    <a:pt x="4274726" y="24327"/>
                  </a:cubicBezTo>
                  <a:lnTo>
                    <a:pt x="4274726" y="906496"/>
                  </a:lnTo>
                  <a:cubicBezTo>
                    <a:pt x="4274726" y="912947"/>
                    <a:pt x="4272163" y="919135"/>
                    <a:pt x="4267601" y="923697"/>
                  </a:cubicBezTo>
                  <a:cubicBezTo>
                    <a:pt x="4263039" y="928259"/>
                    <a:pt x="4256851" y="930822"/>
                    <a:pt x="4250399" y="930822"/>
                  </a:cubicBezTo>
                  <a:lnTo>
                    <a:pt x="24327" y="930822"/>
                  </a:lnTo>
                  <a:cubicBezTo>
                    <a:pt x="10891" y="930822"/>
                    <a:pt x="0" y="919931"/>
                    <a:pt x="0" y="906496"/>
                  </a:cubicBezTo>
                  <a:lnTo>
                    <a:pt x="0" y="24327"/>
                  </a:lnTo>
                  <a:cubicBezTo>
                    <a:pt x="0" y="10891"/>
                    <a:pt x="10891" y="0"/>
                    <a:pt x="24327" y="0"/>
                  </a:cubicBezTo>
                  <a:close/>
                </a:path>
              </a:pathLst>
            </a:custGeom>
            <a:solidFill>
              <a:srgbClr val="FFFFFF"/>
            </a:solidFill>
          </p:spPr>
          <p:txBody>
            <a:bodyPr/>
            <a:lstStyle/>
            <a:p>
              <a:endParaRPr lang="en-GB"/>
            </a:p>
          </p:txBody>
        </p:sp>
        <p:sp>
          <p:nvSpPr>
            <p:cNvPr id="14" name="TextBox 14"/>
            <p:cNvSpPr txBox="1"/>
            <p:nvPr/>
          </p:nvSpPr>
          <p:spPr>
            <a:xfrm>
              <a:off x="0" y="-47625"/>
              <a:ext cx="4274726" cy="978447"/>
            </a:xfrm>
            <a:prstGeom prst="rect">
              <a:avLst/>
            </a:prstGeom>
          </p:spPr>
          <p:txBody>
            <a:bodyPr lIns="50800" tIns="50800" rIns="50800" bIns="50800" rtlCol="0" anchor="ctr"/>
            <a:lstStyle/>
            <a:p>
              <a:pPr algn="ctr">
                <a:lnSpc>
                  <a:spcPts val="2659"/>
                </a:lnSpc>
              </a:pPr>
              <a:endParaRPr/>
            </a:p>
          </p:txBody>
        </p:sp>
      </p:grpSp>
      <p:sp>
        <p:nvSpPr>
          <p:cNvPr id="15" name="TextBox 15"/>
          <p:cNvSpPr txBox="1"/>
          <p:nvPr/>
        </p:nvSpPr>
        <p:spPr>
          <a:xfrm>
            <a:off x="1428864" y="7251581"/>
            <a:ext cx="15502965" cy="1426119"/>
          </a:xfrm>
          <a:prstGeom prst="rect">
            <a:avLst/>
          </a:prstGeom>
        </p:spPr>
        <p:txBody>
          <a:bodyPr lIns="0" tIns="0" rIns="0" bIns="0" rtlCol="0" anchor="t">
            <a:spAutoFit/>
          </a:bodyPr>
          <a:lstStyle/>
          <a:p>
            <a:pPr marL="863381" lvl="1" indent="-431690">
              <a:lnSpc>
                <a:spcPts val="5718"/>
              </a:lnSpc>
              <a:buFont typeface="Arial"/>
              <a:buChar char="•"/>
            </a:pPr>
            <a:r>
              <a:rPr lang="en-US" sz="3998">
                <a:solidFill>
                  <a:srgbClr val="5F1A1F"/>
                </a:solidFill>
                <a:latin typeface="Roboto Condensed"/>
              </a:rPr>
              <a:t>Thành phần phụ chú là: </a:t>
            </a:r>
            <a:r>
              <a:rPr lang="en-US" sz="3998">
                <a:solidFill>
                  <a:srgbClr val="5F1A1F"/>
                </a:solidFill>
                <a:latin typeface="Roboto Condensed Bold Italics"/>
              </a:rPr>
              <a:t>đại văn hào Pháp,</a:t>
            </a:r>
            <a:r>
              <a:rPr lang="en-US" sz="3998">
                <a:solidFill>
                  <a:srgbClr val="5F1A1F"/>
                </a:solidFill>
                <a:latin typeface="Roboto Condensed Italics"/>
              </a:rPr>
              <a:t> </a:t>
            </a:r>
            <a:r>
              <a:rPr lang="en-US" sz="3998">
                <a:solidFill>
                  <a:srgbClr val="5F1A1F"/>
                </a:solidFill>
                <a:latin typeface="Roboto Condensed"/>
              </a:rPr>
              <a:t>được ngăn cách bởi dấu phẩy</a:t>
            </a:r>
          </a:p>
          <a:p>
            <a:pPr marL="863381" lvl="1" indent="-431690">
              <a:lnSpc>
                <a:spcPts val="5719"/>
              </a:lnSpc>
              <a:buFont typeface="Arial"/>
              <a:buChar char="•"/>
            </a:pPr>
            <a:r>
              <a:rPr lang="en-US" sz="3998">
                <a:solidFill>
                  <a:srgbClr val="5F1A1F"/>
                </a:solidFill>
                <a:latin typeface="Roboto Condensed"/>
              </a:rPr>
              <a:t> Bổ sung thông tin cụ thể về tác giả Vich-to Huy-gô.</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199866" y="-2394498"/>
            <a:ext cx="8392374" cy="4668258"/>
          </a:xfrm>
          <a:custGeom>
            <a:avLst/>
            <a:gdLst/>
            <a:ahLst/>
            <a:cxnLst/>
            <a:rect l="l" t="t" r="r" b="b"/>
            <a:pathLst>
              <a:path w="8392374" h="4668258">
                <a:moveTo>
                  <a:pt x="0" y="0"/>
                </a:moveTo>
                <a:lnTo>
                  <a:pt x="8392374" y="0"/>
                </a:lnTo>
                <a:lnTo>
                  <a:pt x="8392374" y="4668258"/>
                </a:lnTo>
                <a:lnTo>
                  <a:pt x="0" y="4668258"/>
                </a:lnTo>
                <a:lnTo>
                  <a:pt x="0" y="0"/>
                </a:lnTo>
                <a:close/>
              </a:path>
            </a:pathLst>
          </a:custGeom>
          <a:blipFill>
            <a:blip r:embed="rId3"/>
            <a:stretch>
              <a:fillRect b="-56"/>
            </a:stretch>
          </a:blipFill>
        </p:spPr>
        <p:txBody>
          <a:bodyPr/>
          <a:lstStyle/>
          <a:p>
            <a:endParaRPr lang="en-GB"/>
          </a:p>
        </p:txBody>
      </p:sp>
      <p:sp>
        <p:nvSpPr>
          <p:cNvPr id="4" name="Freeform 4"/>
          <p:cNvSpPr/>
          <p:nvPr/>
        </p:nvSpPr>
        <p:spPr>
          <a:xfrm>
            <a:off x="9088306" y="-2043330"/>
            <a:ext cx="4118679" cy="4103702"/>
          </a:xfrm>
          <a:custGeom>
            <a:avLst/>
            <a:gdLst/>
            <a:ahLst/>
            <a:cxnLst/>
            <a:rect l="l" t="t" r="r" b="b"/>
            <a:pathLst>
              <a:path w="4118679" h="4103702">
                <a:moveTo>
                  <a:pt x="0" y="0"/>
                </a:moveTo>
                <a:lnTo>
                  <a:pt x="4118679" y="0"/>
                </a:lnTo>
                <a:lnTo>
                  <a:pt x="4118679" y="4103702"/>
                </a:lnTo>
                <a:lnTo>
                  <a:pt x="0" y="4103702"/>
                </a:lnTo>
                <a:lnTo>
                  <a:pt x="0" y="0"/>
                </a:lnTo>
                <a:close/>
              </a:path>
            </a:pathLst>
          </a:custGeom>
          <a:blipFill>
            <a:blip r:embed="rId4">
              <a:extLst>
                <a:ext uri="{96DAC541-7B7A-43D3-8B79-37D633B846F1}">
                  <asvg:svgBlip xmlns:asvg="http://schemas.microsoft.com/office/drawing/2016/SVG/main" r:embed="rId5"/>
                </a:ext>
              </a:extLst>
            </a:blip>
            <a:stretch>
              <a:fillRect b="-133"/>
            </a:stretch>
          </a:blipFill>
        </p:spPr>
        <p:txBody>
          <a:bodyPr/>
          <a:lstStyle/>
          <a:p>
            <a:endParaRPr lang="en-GB"/>
          </a:p>
        </p:txBody>
      </p:sp>
      <p:sp>
        <p:nvSpPr>
          <p:cNvPr id="5" name="Freeform 5"/>
          <p:cNvSpPr/>
          <p:nvPr/>
        </p:nvSpPr>
        <p:spPr>
          <a:xfrm rot="217956">
            <a:off x="-1265542" y="3847496"/>
            <a:ext cx="3204774" cy="2231688"/>
          </a:xfrm>
          <a:custGeom>
            <a:avLst/>
            <a:gdLst/>
            <a:ahLst/>
            <a:cxnLst/>
            <a:rect l="l" t="t" r="r" b="b"/>
            <a:pathLst>
              <a:path w="3204774" h="2231688">
                <a:moveTo>
                  <a:pt x="0" y="0"/>
                </a:moveTo>
                <a:lnTo>
                  <a:pt x="3204774" y="0"/>
                </a:lnTo>
                <a:lnTo>
                  <a:pt x="3204774" y="2231688"/>
                </a:lnTo>
                <a:lnTo>
                  <a:pt x="0" y="2231688"/>
                </a:lnTo>
                <a:lnTo>
                  <a:pt x="0" y="0"/>
                </a:lnTo>
                <a:close/>
              </a:path>
            </a:pathLst>
          </a:custGeom>
          <a:blipFill>
            <a:blip r:embed="rId6">
              <a:extLst>
                <a:ext uri="{96DAC541-7B7A-43D3-8B79-37D633B846F1}">
                  <asvg:svgBlip xmlns:asvg="http://schemas.microsoft.com/office/drawing/2016/SVG/main" r:embed="rId7"/>
                </a:ext>
              </a:extLst>
            </a:blip>
            <a:stretch>
              <a:fillRect b="-138"/>
            </a:stretch>
          </a:blipFill>
        </p:spPr>
        <p:txBody>
          <a:bodyPr/>
          <a:lstStyle/>
          <a:p>
            <a:endParaRPr lang="en-GB"/>
          </a:p>
        </p:txBody>
      </p:sp>
      <p:sp>
        <p:nvSpPr>
          <p:cNvPr id="6" name="Freeform 6"/>
          <p:cNvSpPr/>
          <p:nvPr/>
        </p:nvSpPr>
        <p:spPr>
          <a:xfrm>
            <a:off x="9088306" y="286436"/>
            <a:ext cx="7315200" cy="3547872"/>
          </a:xfrm>
          <a:custGeom>
            <a:avLst/>
            <a:gdLst/>
            <a:ahLst/>
            <a:cxnLst/>
            <a:rect l="l" t="t" r="r" b="b"/>
            <a:pathLst>
              <a:path w="7315200" h="3547872">
                <a:moveTo>
                  <a:pt x="0" y="0"/>
                </a:moveTo>
                <a:lnTo>
                  <a:pt x="7315200" y="0"/>
                </a:lnTo>
                <a:lnTo>
                  <a:pt x="7315200" y="3547872"/>
                </a:lnTo>
                <a:lnTo>
                  <a:pt x="0" y="3547872"/>
                </a:lnTo>
                <a:lnTo>
                  <a:pt x="0" y="0"/>
                </a:lnTo>
                <a:close/>
              </a:path>
            </a:pathLst>
          </a:custGeom>
          <a:blipFill>
            <a:blip r:embed="rId8">
              <a:extLst>
                <a:ext uri="{96DAC541-7B7A-43D3-8B79-37D633B846F1}">
                  <asvg:svgBlip xmlns:asvg="http://schemas.microsoft.com/office/drawing/2016/SVG/main" r:embed="rId9"/>
                </a:ext>
              </a:extLst>
            </a:blip>
            <a:stretch>
              <a:fillRect b="-139"/>
            </a:stretch>
          </a:blipFill>
        </p:spPr>
        <p:txBody>
          <a:bodyPr/>
          <a:lstStyle/>
          <a:p>
            <a:endParaRPr lang="en-GB"/>
          </a:p>
        </p:txBody>
      </p:sp>
      <p:grpSp>
        <p:nvGrpSpPr>
          <p:cNvPr id="7" name="Group 7"/>
          <p:cNvGrpSpPr/>
          <p:nvPr/>
        </p:nvGrpSpPr>
        <p:grpSpPr>
          <a:xfrm>
            <a:off x="2006711" y="2931752"/>
            <a:ext cx="15829546" cy="5112486"/>
            <a:chOff x="0" y="0"/>
            <a:chExt cx="4169099" cy="1346498"/>
          </a:xfrm>
        </p:grpSpPr>
        <p:sp>
          <p:nvSpPr>
            <p:cNvPr id="8" name="Freeform 8"/>
            <p:cNvSpPr/>
            <p:nvPr/>
          </p:nvSpPr>
          <p:spPr>
            <a:xfrm>
              <a:off x="0" y="0"/>
              <a:ext cx="4169099" cy="1346498"/>
            </a:xfrm>
            <a:custGeom>
              <a:avLst/>
              <a:gdLst/>
              <a:ahLst/>
              <a:cxnLst/>
              <a:rect l="l" t="t" r="r" b="b"/>
              <a:pathLst>
                <a:path w="4169099" h="1346498">
                  <a:moveTo>
                    <a:pt x="24943" y="0"/>
                  </a:moveTo>
                  <a:lnTo>
                    <a:pt x="4144156" y="0"/>
                  </a:lnTo>
                  <a:cubicBezTo>
                    <a:pt x="4150771" y="0"/>
                    <a:pt x="4157115" y="2628"/>
                    <a:pt x="4161793" y="7306"/>
                  </a:cubicBezTo>
                  <a:cubicBezTo>
                    <a:pt x="4166471" y="11983"/>
                    <a:pt x="4169099" y="18328"/>
                    <a:pt x="4169099" y="24943"/>
                  </a:cubicBezTo>
                  <a:lnTo>
                    <a:pt x="4169099" y="1321555"/>
                  </a:lnTo>
                  <a:cubicBezTo>
                    <a:pt x="4169099" y="1328171"/>
                    <a:pt x="4166471" y="1334515"/>
                    <a:pt x="4161793" y="1339193"/>
                  </a:cubicBezTo>
                  <a:cubicBezTo>
                    <a:pt x="4157115" y="1343870"/>
                    <a:pt x="4150771" y="1346498"/>
                    <a:pt x="4144156" y="1346498"/>
                  </a:cubicBezTo>
                  <a:lnTo>
                    <a:pt x="24943" y="1346498"/>
                  </a:lnTo>
                  <a:cubicBezTo>
                    <a:pt x="18328" y="1346498"/>
                    <a:pt x="11983" y="1343870"/>
                    <a:pt x="7306" y="1339193"/>
                  </a:cubicBezTo>
                  <a:cubicBezTo>
                    <a:pt x="2628" y="1334515"/>
                    <a:pt x="0" y="1328171"/>
                    <a:pt x="0" y="1321555"/>
                  </a:cubicBezTo>
                  <a:lnTo>
                    <a:pt x="0" y="24943"/>
                  </a:lnTo>
                  <a:cubicBezTo>
                    <a:pt x="0" y="18328"/>
                    <a:pt x="2628" y="11983"/>
                    <a:pt x="7306" y="7306"/>
                  </a:cubicBezTo>
                  <a:cubicBezTo>
                    <a:pt x="11983" y="2628"/>
                    <a:pt x="18328" y="0"/>
                    <a:pt x="24943" y="0"/>
                  </a:cubicBezTo>
                  <a:close/>
                </a:path>
              </a:pathLst>
            </a:custGeom>
            <a:solidFill>
              <a:srgbClr val="FFFFFF"/>
            </a:solidFill>
          </p:spPr>
          <p:txBody>
            <a:bodyPr/>
            <a:lstStyle/>
            <a:p>
              <a:endParaRPr lang="en-GB"/>
            </a:p>
          </p:txBody>
        </p:sp>
        <p:sp>
          <p:nvSpPr>
            <p:cNvPr id="9" name="TextBox 9"/>
            <p:cNvSpPr txBox="1"/>
            <p:nvPr/>
          </p:nvSpPr>
          <p:spPr>
            <a:xfrm>
              <a:off x="0" y="-47625"/>
              <a:ext cx="4169099" cy="139412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406875" y="4674876"/>
            <a:ext cx="15029218" cy="2682504"/>
          </a:xfrm>
          <a:prstGeom prst="rect">
            <a:avLst/>
          </a:prstGeom>
        </p:spPr>
        <p:txBody>
          <a:bodyPr lIns="0" tIns="0" rIns="0" bIns="0" rtlCol="0" anchor="t">
            <a:spAutoFit/>
          </a:bodyPr>
          <a:lstStyle/>
          <a:p>
            <a:pPr>
              <a:lnSpc>
                <a:spcPts val="7150"/>
              </a:lnSpc>
            </a:pPr>
            <a:r>
              <a:rPr lang="en-US" sz="5000">
                <a:solidFill>
                  <a:srgbClr val="5F1A1F"/>
                </a:solidFill>
                <a:latin typeface="Roboto Condensed"/>
              </a:rPr>
              <a:t>Nếu cần chỉ ra một yếu tố tạo nên sự hấp dẫn trong cách trình bày văn bản trên, theo em, đó là yếu tố nào?</a:t>
            </a:r>
          </a:p>
          <a:p>
            <a:pPr>
              <a:lnSpc>
                <a:spcPts val="7150"/>
              </a:lnSpc>
            </a:pPr>
            <a:r>
              <a:rPr lang="en-US" sz="5000">
                <a:solidFill>
                  <a:srgbClr val="5F1A1F"/>
                </a:solidFill>
                <a:latin typeface="Roboto Condensed"/>
              </a:rPr>
              <a:t>Hãy lí giải cụ thể.</a:t>
            </a:r>
          </a:p>
        </p:txBody>
      </p:sp>
      <p:sp>
        <p:nvSpPr>
          <p:cNvPr id="11" name="TextBox 11"/>
          <p:cNvSpPr txBox="1"/>
          <p:nvPr/>
        </p:nvSpPr>
        <p:spPr>
          <a:xfrm>
            <a:off x="5520553" y="3031140"/>
            <a:ext cx="7135506" cy="1363621"/>
          </a:xfrm>
          <a:prstGeom prst="rect">
            <a:avLst/>
          </a:prstGeom>
        </p:spPr>
        <p:txBody>
          <a:bodyPr lIns="0" tIns="0" rIns="0" bIns="0" rtlCol="0" anchor="t">
            <a:spAutoFit/>
          </a:bodyPr>
          <a:lstStyle/>
          <a:p>
            <a:pPr algn="ctr">
              <a:lnSpc>
                <a:spcPts val="12198"/>
              </a:lnSpc>
            </a:pPr>
            <a:r>
              <a:rPr lang="en-US" sz="5300" spc="33">
                <a:solidFill>
                  <a:srgbClr val="764B36"/>
                </a:solidFill>
                <a:latin typeface="Roboto Condensed Bold"/>
              </a:rPr>
              <a:t>CÂU 7</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199866" y="-2394498"/>
            <a:ext cx="8392374" cy="4668258"/>
          </a:xfrm>
          <a:custGeom>
            <a:avLst/>
            <a:gdLst/>
            <a:ahLst/>
            <a:cxnLst/>
            <a:rect l="l" t="t" r="r" b="b"/>
            <a:pathLst>
              <a:path w="8392374" h="4668258">
                <a:moveTo>
                  <a:pt x="0" y="0"/>
                </a:moveTo>
                <a:lnTo>
                  <a:pt x="8392374" y="0"/>
                </a:lnTo>
                <a:lnTo>
                  <a:pt x="8392374" y="4668258"/>
                </a:lnTo>
                <a:lnTo>
                  <a:pt x="0" y="4668258"/>
                </a:lnTo>
                <a:lnTo>
                  <a:pt x="0" y="0"/>
                </a:lnTo>
                <a:close/>
              </a:path>
            </a:pathLst>
          </a:custGeom>
          <a:blipFill>
            <a:blip r:embed="rId3"/>
            <a:stretch>
              <a:fillRect b="-56"/>
            </a:stretch>
          </a:blipFill>
        </p:spPr>
        <p:txBody>
          <a:bodyPr/>
          <a:lstStyle/>
          <a:p>
            <a:endParaRPr lang="en-GB"/>
          </a:p>
        </p:txBody>
      </p:sp>
      <p:sp>
        <p:nvSpPr>
          <p:cNvPr id="4" name="Freeform 4"/>
          <p:cNvSpPr/>
          <p:nvPr/>
        </p:nvSpPr>
        <p:spPr>
          <a:xfrm>
            <a:off x="9088306" y="-2043330"/>
            <a:ext cx="4118679" cy="4103702"/>
          </a:xfrm>
          <a:custGeom>
            <a:avLst/>
            <a:gdLst/>
            <a:ahLst/>
            <a:cxnLst/>
            <a:rect l="l" t="t" r="r" b="b"/>
            <a:pathLst>
              <a:path w="4118679" h="4103702">
                <a:moveTo>
                  <a:pt x="0" y="0"/>
                </a:moveTo>
                <a:lnTo>
                  <a:pt x="4118679" y="0"/>
                </a:lnTo>
                <a:lnTo>
                  <a:pt x="4118679" y="4103702"/>
                </a:lnTo>
                <a:lnTo>
                  <a:pt x="0" y="4103702"/>
                </a:lnTo>
                <a:lnTo>
                  <a:pt x="0" y="0"/>
                </a:lnTo>
                <a:close/>
              </a:path>
            </a:pathLst>
          </a:custGeom>
          <a:blipFill>
            <a:blip r:embed="rId4">
              <a:extLst>
                <a:ext uri="{96DAC541-7B7A-43D3-8B79-37D633B846F1}">
                  <asvg:svgBlip xmlns:asvg="http://schemas.microsoft.com/office/drawing/2016/SVG/main" r:embed="rId5"/>
                </a:ext>
              </a:extLst>
            </a:blip>
            <a:stretch>
              <a:fillRect b="-133"/>
            </a:stretch>
          </a:blipFill>
        </p:spPr>
        <p:txBody>
          <a:bodyPr/>
          <a:lstStyle/>
          <a:p>
            <a:endParaRPr lang="en-GB"/>
          </a:p>
        </p:txBody>
      </p:sp>
      <p:sp>
        <p:nvSpPr>
          <p:cNvPr id="5" name="Freeform 5"/>
          <p:cNvSpPr/>
          <p:nvPr/>
        </p:nvSpPr>
        <p:spPr>
          <a:xfrm rot="217956">
            <a:off x="-1265542" y="3847496"/>
            <a:ext cx="3204774" cy="2231688"/>
          </a:xfrm>
          <a:custGeom>
            <a:avLst/>
            <a:gdLst/>
            <a:ahLst/>
            <a:cxnLst/>
            <a:rect l="l" t="t" r="r" b="b"/>
            <a:pathLst>
              <a:path w="3204774" h="2231688">
                <a:moveTo>
                  <a:pt x="0" y="0"/>
                </a:moveTo>
                <a:lnTo>
                  <a:pt x="3204774" y="0"/>
                </a:lnTo>
                <a:lnTo>
                  <a:pt x="3204774" y="2231688"/>
                </a:lnTo>
                <a:lnTo>
                  <a:pt x="0" y="2231688"/>
                </a:lnTo>
                <a:lnTo>
                  <a:pt x="0" y="0"/>
                </a:lnTo>
                <a:close/>
              </a:path>
            </a:pathLst>
          </a:custGeom>
          <a:blipFill>
            <a:blip r:embed="rId6">
              <a:extLst>
                <a:ext uri="{96DAC541-7B7A-43D3-8B79-37D633B846F1}">
                  <asvg:svgBlip xmlns:asvg="http://schemas.microsoft.com/office/drawing/2016/SVG/main" r:embed="rId7"/>
                </a:ext>
              </a:extLst>
            </a:blip>
            <a:stretch>
              <a:fillRect b="-138"/>
            </a:stretch>
          </a:blipFill>
        </p:spPr>
        <p:txBody>
          <a:bodyPr/>
          <a:lstStyle/>
          <a:p>
            <a:endParaRPr lang="en-GB"/>
          </a:p>
        </p:txBody>
      </p:sp>
      <p:sp>
        <p:nvSpPr>
          <p:cNvPr id="6" name="Freeform 6"/>
          <p:cNvSpPr/>
          <p:nvPr/>
        </p:nvSpPr>
        <p:spPr>
          <a:xfrm>
            <a:off x="9088306" y="286436"/>
            <a:ext cx="7315200" cy="3547872"/>
          </a:xfrm>
          <a:custGeom>
            <a:avLst/>
            <a:gdLst/>
            <a:ahLst/>
            <a:cxnLst/>
            <a:rect l="l" t="t" r="r" b="b"/>
            <a:pathLst>
              <a:path w="7315200" h="3547872">
                <a:moveTo>
                  <a:pt x="0" y="0"/>
                </a:moveTo>
                <a:lnTo>
                  <a:pt x="7315200" y="0"/>
                </a:lnTo>
                <a:lnTo>
                  <a:pt x="7315200" y="3547872"/>
                </a:lnTo>
                <a:lnTo>
                  <a:pt x="0" y="3547872"/>
                </a:lnTo>
                <a:lnTo>
                  <a:pt x="0" y="0"/>
                </a:lnTo>
                <a:close/>
              </a:path>
            </a:pathLst>
          </a:custGeom>
          <a:blipFill>
            <a:blip r:embed="rId8">
              <a:extLst>
                <a:ext uri="{96DAC541-7B7A-43D3-8B79-37D633B846F1}">
                  <asvg:svgBlip xmlns:asvg="http://schemas.microsoft.com/office/drawing/2016/SVG/main" r:embed="rId9"/>
                </a:ext>
              </a:extLst>
            </a:blip>
            <a:stretch>
              <a:fillRect b="-139"/>
            </a:stretch>
          </a:blipFill>
        </p:spPr>
        <p:txBody>
          <a:bodyPr/>
          <a:lstStyle/>
          <a:p>
            <a:endParaRPr lang="en-GB"/>
          </a:p>
        </p:txBody>
      </p:sp>
      <p:grpSp>
        <p:nvGrpSpPr>
          <p:cNvPr id="7" name="Group 7"/>
          <p:cNvGrpSpPr/>
          <p:nvPr/>
        </p:nvGrpSpPr>
        <p:grpSpPr>
          <a:xfrm>
            <a:off x="2006711" y="2336721"/>
            <a:ext cx="15829546" cy="5767597"/>
            <a:chOff x="0" y="0"/>
            <a:chExt cx="4169099" cy="1519038"/>
          </a:xfrm>
        </p:grpSpPr>
        <p:sp>
          <p:nvSpPr>
            <p:cNvPr id="8" name="Freeform 8"/>
            <p:cNvSpPr/>
            <p:nvPr/>
          </p:nvSpPr>
          <p:spPr>
            <a:xfrm>
              <a:off x="0" y="0"/>
              <a:ext cx="4169099" cy="1519038"/>
            </a:xfrm>
            <a:custGeom>
              <a:avLst/>
              <a:gdLst/>
              <a:ahLst/>
              <a:cxnLst/>
              <a:rect l="l" t="t" r="r" b="b"/>
              <a:pathLst>
                <a:path w="4169099" h="1519038">
                  <a:moveTo>
                    <a:pt x="24943" y="0"/>
                  </a:moveTo>
                  <a:lnTo>
                    <a:pt x="4144156" y="0"/>
                  </a:lnTo>
                  <a:cubicBezTo>
                    <a:pt x="4150771" y="0"/>
                    <a:pt x="4157115" y="2628"/>
                    <a:pt x="4161793" y="7306"/>
                  </a:cubicBezTo>
                  <a:cubicBezTo>
                    <a:pt x="4166471" y="11983"/>
                    <a:pt x="4169099" y="18328"/>
                    <a:pt x="4169099" y="24943"/>
                  </a:cubicBezTo>
                  <a:lnTo>
                    <a:pt x="4169099" y="1494095"/>
                  </a:lnTo>
                  <a:cubicBezTo>
                    <a:pt x="4169099" y="1500710"/>
                    <a:pt x="4166471" y="1507055"/>
                    <a:pt x="4161793" y="1511732"/>
                  </a:cubicBezTo>
                  <a:cubicBezTo>
                    <a:pt x="4157115" y="1516410"/>
                    <a:pt x="4150771" y="1519038"/>
                    <a:pt x="4144156" y="1519038"/>
                  </a:cubicBezTo>
                  <a:lnTo>
                    <a:pt x="24943" y="1519038"/>
                  </a:lnTo>
                  <a:cubicBezTo>
                    <a:pt x="11167" y="1519038"/>
                    <a:pt x="0" y="1507870"/>
                    <a:pt x="0" y="1494095"/>
                  </a:cubicBezTo>
                  <a:lnTo>
                    <a:pt x="0" y="24943"/>
                  </a:lnTo>
                  <a:cubicBezTo>
                    <a:pt x="0" y="18328"/>
                    <a:pt x="2628" y="11983"/>
                    <a:pt x="7306" y="7306"/>
                  </a:cubicBezTo>
                  <a:cubicBezTo>
                    <a:pt x="11983" y="2628"/>
                    <a:pt x="18328" y="0"/>
                    <a:pt x="24943" y="0"/>
                  </a:cubicBezTo>
                  <a:close/>
                </a:path>
              </a:pathLst>
            </a:custGeom>
            <a:solidFill>
              <a:srgbClr val="FFFFFF"/>
            </a:solidFill>
          </p:spPr>
          <p:txBody>
            <a:bodyPr/>
            <a:lstStyle/>
            <a:p>
              <a:endParaRPr lang="en-GB"/>
            </a:p>
          </p:txBody>
        </p:sp>
        <p:sp>
          <p:nvSpPr>
            <p:cNvPr id="9" name="TextBox 9"/>
            <p:cNvSpPr txBox="1"/>
            <p:nvPr/>
          </p:nvSpPr>
          <p:spPr>
            <a:xfrm>
              <a:off x="0" y="-47625"/>
              <a:ext cx="4169099" cy="156666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434809" y="2609763"/>
            <a:ext cx="15029218" cy="5379534"/>
          </a:xfrm>
          <a:prstGeom prst="rect">
            <a:avLst/>
          </a:prstGeom>
        </p:spPr>
        <p:txBody>
          <a:bodyPr lIns="0" tIns="0" rIns="0" bIns="0" rtlCol="0" anchor="t">
            <a:spAutoFit/>
          </a:bodyPr>
          <a:lstStyle/>
          <a:p>
            <a:pPr>
              <a:lnSpc>
                <a:spcPts val="6147"/>
              </a:lnSpc>
            </a:pPr>
            <a:r>
              <a:rPr lang="en-US" sz="4298">
                <a:solidFill>
                  <a:srgbClr val="5F1A1F"/>
                </a:solidFill>
                <a:latin typeface="Roboto Condensed Bold"/>
              </a:rPr>
              <a:t>HS chỉ được một trong số các yếu tố tạo nên sự hấp dẫn trong cách trình bày văn bản và có lí giải cụ thể.</a:t>
            </a:r>
          </a:p>
          <a:p>
            <a:pPr>
              <a:lnSpc>
                <a:spcPts val="6147"/>
              </a:lnSpc>
            </a:pPr>
            <a:r>
              <a:rPr lang="en-US" sz="4298">
                <a:solidFill>
                  <a:srgbClr val="5F1A1F"/>
                </a:solidFill>
                <a:latin typeface="Roboto Condensed"/>
              </a:rPr>
              <a:t>Ví dụ:</a:t>
            </a:r>
          </a:p>
          <a:p>
            <a:pPr>
              <a:lnSpc>
                <a:spcPts val="6147"/>
              </a:lnSpc>
            </a:pPr>
            <a:r>
              <a:rPr lang="en-US" sz="4298">
                <a:solidFill>
                  <a:srgbClr val="5F1A1F"/>
                </a:solidFill>
                <a:latin typeface="Roboto Condensed"/>
              </a:rPr>
              <a:t>- Bố cục bài viết chia thành các phần được đánh số tường minh. Giúp người đọc dễ dàng theo dõi.</a:t>
            </a:r>
          </a:p>
          <a:p>
            <a:pPr>
              <a:lnSpc>
                <a:spcPts val="6147"/>
              </a:lnSpc>
            </a:pPr>
            <a:r>
              <a:rPr lang="en-US" sz="4298">
                <a:solidFill>
                  <a:srgbClr val="5F1A1F"/>
                </a:solidFill>
                <a:latin typeface="Roboto Condensed"/>
              </a:rPr>
              <a:t>- Lời văn thân thiện, trong sáng, giản dị và có sức biểu cảm…</a:t>
            </a:r>
          </a:p>
          <a:p>
            <a:pPr>
              <a:lnSpc>
                <a:spcPts val="6148"/>
              </a:lnSpc>
            </a:pPr>
            <a:endParaRPr lang="en-US" sz="4298">
              <a:solidFill>
                <a:srgbClr val="5F1A1F"/>
              </a:solidFill>
              <a:latin typeface="Roboto Condensed"/>
            </a:endParaRPr>
          </a:p>
        </p:txBody>
      </p:sp>
      <p:sp>
        <p:nvSpPr>
          <p:cNvPr id="11" name="TextBox 11"/>
          <p:cNvSpPr txBox="1"/>
          <p:nvPr/>
        </p:nvSpPr>
        <p:spPr>
          <a:xfrm>
            <a:off x="2434809" y="769033"/>
            <a:ext cx="7135506" cy="1291339"/>
          </a:xfrm>
          <a:prstGeom prst="rect">
            <a:avLst/>
          </a:prstGeom>
        </p:spPr>
        <p:txBody>
          <a:bodyPr lIns="0" tIns="0" rIns="0" bIns="0" rtlCol="0" anchor="t">
            <a:spAutoFit/>
          </a:bodyPr>
          <a:lstStyle/>
          <a:p>
            <a:pPr algn="ctr">
              <a:lnSpc>
                <a:spcPts val="11507"/>
              </a:lnSpc>
            </a:pPr>
            <a:r>
              <a:rPr lang="en-US" sz="5000" spc="31">
                <a:solidFill>
                  <a:srgbClr val="764B36"/>
                </a:solidFill>
                <a:latin typeface="Roboto Condensed Bold"/>
              </a:rPr>
              <a:t>CÂU 7</a:t>
            </a:r>
          </a:p>
        </p:txBody>
      </p:sp>
      <p:sp>
        <p:nvSpPr>
          <p:cNvPr id="12" name="Freeform 12"/>
          <p:cNvSpPr/>
          <p:nvPr/>
        </p:nvSpPr>
        <p:spPr>
          <a:xfrm>
            <a:off x="-920370" y="7864392"/>
            <a:ext cx="20017352" cy="4654034"/>
          </a:xfrm>
          <a:custGeom>
            <a:avLst/>
            <a:gdLst/>
            <a:ahLst/>
            <a:cxnLst/>
            <a:rect l="l" t="t" r="r" b="b"/>
            <a:pathLst>
              <a:path w="20017352" h="4654034">
                <a:moveTo>
                  <a:pt x="0" y="0"/>
                </a:moveTo>
                <a:lnTo>
                  <a:pt x="20017352" y="0"/>
                </a:lnTo>
                <a:lnTo>
                  <a:pt x="20017352" y="4654034"/>
                </a:lnTo>
                <a:lnTo>
                  <a:pt x="0" y="4654034"/>
                </a:lnTo>
                <a:lnTo>
                  <a:pt x="0" y="0"/>
                </a:lnTo>
                <a:close/>
              </a:path>
            </a:pathLst>
          </a:custGeom>
          <a:blipFill>
            <a:blip r:embed="rId10"/>
            <a:stretch>
              <a:fillRect b="-217"/>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Effect transition="in" filter="barn(inVertical)">
                                      <p:cBhvr>
                                        <p:cTn id="13" dur="500"/>
                                        <p:tgtEl>
                                          <p:spTgt spid="10">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3" end="3"/>
                                            </p:txEl>
                                          </p:spTgt>
                                        </p:tgtEl>
                                        <p:attrNameLst>
                                          <p:attrName>style.visibility</p:attrName>
                                        </p:attrNameLst>
                                      </p:cBhvr>
                                      <p:to>
                                        <p:strVal val="visible"/>
                                      </p:to>
                                    </p:set>
                                    <p:animEffect transition="in" filter="barn(inVertical)">
                                      <p:cBhvr>
                                        <p:cTn id="16"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199866" y="-2394498"/>
            <a:ext cx="8392374" cy="4668258"/>
          </a:xfrm>
          <a:custGeom>
            <a:avLst/>
            <a:gdLst/>
            <a:ahLst/>
            <a:cxnLst/>
            <a:rect l="l" t="t" r="r" b="b"/>
            <a:pathLst>
              <a:path w="8392374" h="4668258">
                <a:moveTo>
                  <a:pt x="0" y="0"/>
                </a:moveTo>
                <a:lnTo>
                  <a:pt x="8392374" y="0"/>
                </a:lnTo>
                <a:lnTo>
                  <a:pt x="8392374" y="4668258"/>
                </a:lnTo>
                <a:lnTo>
                  <a:pt x="0" y="4668258"/>
                </a:lnTo>
                <a:lnTo>
                  <a:pt x="0" y="0"/>
                </a:lnTo>
                <a:close/>
              </a:path>
            </a:pathLst>
          </a:custGeom>
          <a:blipFill>
            <a:blip r:embed="rId3"/>
            <a:stretch>
              <a:fillRect b="-56"/>
            </a:stretch>
          </a:blipFill>
        </p:spPr>
        <p:txBody>
          <a:bodyPr/>
          <a:lstStyle/>
          <a:p>
            <a:endParaRPr lang="en-GB"/>
          </a:p>
        </p:txBody>
      </p:sp>
      <p:sp>
        <p:nvSpPr>
          <p:cNvPr id="4" name="Freeform 4"/>
          <p:cNvSpPr/>
          <p:nvPr/>
        </p:nvSpPr>
        <p:spPr>
          <a:xfrm>
            <a:off x="9088306" y="-2043330"/>
            <a:ext cx="4118679" cy="4103702"/>
          </a:xfrm>
          <a:custGeom>
            <a:avLst/>
            <a:gdLst/>
            <a:ahLst/>
            <a:cxnLst/>
            <a:rect l="l" t="t" r="r" b="b"/>
            <a:pathLst>
              <a:path w="4118679" h="4103702">
                <a:moveTo>
                  <a:pt x="0" y="0"/>
                </a:moveTo>
                <a:lnTo>
                  <a:pt x="4118679" y="0"/>
                </a:lnTo>
                <a:lnTo>
                  <a:pt x="4118679" y="4103702"/>
                </a:lnTo>
                <a:lnTo>
                  <a:pt x="0" y="4103702"/>
                </a:lnTo>
                <a:lnTo>
                  <a:pt x="0" y="0"/>
                </a:lnTo>
                <a:close/>
              </a:path>
            </a:pathLst>
          </a:custGeom>
          <a:blipFill>
            <a:blip r:embed="rId4">
              <a:extLst>
                <a:ext uri="{96DAC541-7B7A-43D3-8B79-37D633B846F1}">
                  <asvg:svgBlip xmlns:asvg="http://schemas.microsoft.com/office/drawing/2016/SVG/main" r:embed="rId5"/>
                </a:ext>
              </a:extLst>
            </a:blip>
            <a:stretch>
              <a:fillRect b="-133"/>
            </a:stretch>
          </a:blipFill>
        </p:spPr>
        <p:txBody>
          <a:bodyPr/>
          <a:lstStyle/>
          <a:p>
            <a:endParaRPr lang="en-GB"/>
          </a:p>
        </p:txBody>
      </p:sp>
      <p:sp>
        <p:nvSpPr>
          <p:cNvPr id="5" name="Freeform 5"/>
          <p:cNvSpPr/>
          <p:nvPr/>
        </p:nvSpPr>
        <p:spPr>
          <a:xfrm rot="217956">
            <a:off x="-1265542" y="3847496"/>
            <a:ext cx="3204774" cy="2231688"/>
          </a:xfrm>
          <a:custGeom>
            <a:avLst/>
            <a:gdLst/>
            <a:ahLst/>
            <a:cxnLst/>
            <a:rect l="l" t="t" r="r" b="b"/>
            <a:pathLst>
              <a:path w="3204774" h="2231688">
                <a:moveTo>
                  <a:pt x="0" y="0"/>
                </a:moveTo>
                <a:lnTo>
                  <a:pt x="3204774" y="0"/>
                </a:lnTo>
                <a:lnTo>
                  <a:pt x="3204774" y="2231688"/>
                </a:lnTo>
                <a:lnTo>
                  <a:pt x="0" y="2231688"/>
                </a:lnTo>
                <a:lnTo>
                  <a:pt x="0" y="0"/>
                </a:lnTo>
                <a:close/>
              </a:path>
            </a:pathLst>
          </a:custGeom>
          <a:blipFill>
            <a:blip r:embed="rId6">
              <a:extLst>
                <a:ext uri="{96DAC541-7B7A-43D3-8B79-37D633B846F1}">
                  <asvg:svgBlip xmlns:asvg="http://schemas.microsoft.com/office/drawing/2016/SVG/main" r:embed="rId7"/>
                </a:ext>
              </a:extLst>
            </a:blip>
            <a:stretch>
              <a:fillRect b="-138"/>
            </a:stretch>
          </a:blipFill>
        </p:spPr>
        <p:txBody>
          <a:bodyPr/>
          <a:lstStyle/>
          <a:p>
            <a:endParaRPr lang="en-GB"/>
          </a:p>
        </p:txBody>
      </p:sp>
      <p:sp>
        <p:nvSpPr>
          <p:cNvPr id="6" name="Freeform 6"/>
          <p:cNvSpPr/>
          <p:nvPr/>
        </p:nvSpPr>
        <p:spPr>
          <a:xfrm>
            <a:off x="9088306" y="286436"/>
            <a:ext cx="7315200" cy="3547872"/>
          </a:xfrm>
          <a:custGeom>
            <a:avLst/>
            <a:gdLst/>
            <a:ahLst/>
            <a:cxnLst/>
            <a:rect l="l" t="t" r="r" b="b"/>
            <a:pathLst>
              <a:path w="7315200" h="3547872">
                <a:moveTo>
                  <a:pt x="0" y="0"/>
                </a:moveTo>
                <a:lnTo>
                  <a:pt x="7315200" y="0"/>
                </a:lnTo>
                <a:lnTo>
                  <a:pt x="7315200" y="3547872"/>
                </a:lnTo>
                <a:lnTo>
                  <a:pt x="0" y="3547872"/>
                </a:lnTo>
                <a:lnTo>
                  <a:pt x="0" y="0"/>
                </a:lnTo>
                <a:close/>
              </a:path>
            </a:pathLst>
          </a:custGeom>
          <a:blipFill>
            <a:blip r:embed="rId8">
              <a:extLst>
                <a:ext uri="{96DAC541-7B7A-43D3-8B79-37D633B846F1}">
                  <asvg:svgBlip xmlns:asvg="http://schemas.microsoft.com/office/drawing/2016/SVG/main" r:embed="rId9"/>
                </a:ext>
              </a:extLst>
            </a:blip>
            <a:stretch>
              <a:fillRect b="-139"/>
            </a:stretch>
          </a:blipFill>
        </p:spPr>
        <p:txBody>
          <a:bodyPr/>
          <a:lstStyle/>
          <a:p>
            <a:endParaRPr lang="en-GB"/>
          </a:p>
        </p:txBody>
      </p:sp>
      <p:grpSp>
        <p:nvGrpSpPr>
          <p:cNvPr id="7" name="Group 7"/>
          <p:cNvGrpSpPr/>
          <p:nvPr/>
        </p:nvGrpSpPr>
        <p:grpSpPr>
          <a:xfrm>
            <a:off x="2006711" y="2931752"/>
            <a:ext cx="15829546" cy="5112486"/>
            <a:chOff x="0" y="0"/>
            <a:chExt cx="4169099" cy="1346498"/>
          </a:xfrm>
        </p:grpSpPr>
        <p:sp>
          <p:nvSpPr>
            <p:cNvPr id="8" name="Freeform 8"/>
            <p:cNvSpPr/>
            <p:nvPr/>
          </p:nvSpPr>
          <p:spPr>
            <a:xfrm>
              <a:off x="0" y="0"/>
              <a:ext cx="4169099" cy="1346498"/>
            </a:xfrm>
            <a:custGeom>
              <a:avLst/>
              <a:gdLst/>
              <a:ahLst/>
              <a:cxnLst/>
              <a:rect l="l" t="t" r="r" b="b"/>
              <a:pathLst>
                <a:path w="4169099" h="1346498">
                  <a:moveTo>
                    <a:pt x="24943" y="0"/>
                  </a:moveTo>
                  <a:lnTo>
                    <a:pt x="4144156" y="0"/>
                  </a:lnTo>
                  <a:cubicBezTo>
                    <a:pt x="4150771" y="0"/>
                    <a:pt x="4157115" y="2628"/>
                    <a:pt x="4161793" y="7306"/>
                  </a:cubicBezTo>
                  <a:cubicBezTo>
                    <a:pt x="4166471" y="11983"/>
                    <a:pt x="4169099" y="18328"/>
                    <a:pt x="4169099" y="24943"/>
                  </a:cubicBezTo>
                  <a:lnTo>
                    <a:pt x="4169099" y="1321555"/>
                  </a:lnTo>
                  <a:cubicBezTo>
                    <a:pt x="4169099" y="1328171"/>
                    <a:pt x="4166471" y="1334515"/>
                    <a:pt x="4161793" y="1339193"/>
                  </a:cubicBezTo>
                  <a:cubicBezTo>
                    <a:pt x="4157115" y="1343870"/>
                    <a:pt x="4150771" y="1346498"/>
                    <a:pt x="4144156" y="1346498"/>
                  </a:cubicBezTo>
                  <a:lnTo>
                    <a:pt x="24943" y="1346498"/>
                  </a:lnTo>
                  <a:cubicBezTo>
                    <a:pt x="18328" y="1346498"/>
                    <a:pt x="11983" y="1343870"/>
                    <a:pt x="7306" y="1339193"/>
                  </a:cubicBezTo>
                  <a:cubicBezTo>
                    <a:pt x="2628" y="1334515"/>
                    <a:pt x="0" y="1328171"/>
                    <a:pt x="0" y="1321555"/>
                  </a:cubicBezTo>
                  <a:lnTo>
                    <a:pt x="0" y="24943"/>
                  </a:lnTo>
                  <a:cubicBezTo>
                    <a:pt x="0" y="18328"/>
                    <a:pt x="2628" y="11983"/>
                    <a:pt x="7306" y="7306"/>
                  </a:cubicBezTo>
                  <a:cubicBezTo>
                    <a:pt x="11983" y="2628"/>
                    <a:pt x="18328" y="0"/>
                    <a:pt x="24943" y="0"/>
                  </a:cubicBezTo>
                  <a:close/>
                </a:path>
              </a:pathLst>
            </a:custGeom>
            <a:solidFill>
              <a:srgbClr val="FFFFFF"/>
            </a:solidFill>
          </p:spPr>
          <p:txBody>
            <a:bodyPr/>
            <a:lstStyle/>
            <a:p>
              <a:endParaRPr lang="en-GB"/>
            </a:p>
          </p:txBody>
        </p:sp>
        <p:sp>
          <p:nvSpPr>
            <p:cNvPr id="9" name="TextBox 9"/>
            <p:cNvSpPr txBox="1"/>
            <p:nvPr/>
          </p:nvSpPr>
          <p:spPr>
            <a:xfrm>
              <a:off x="0" y="-47625"/>
              <a:ext cx="4169099" cy="139412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406875" y="4674876"/>
            <a:ext cx="15029218" cy="2682464"/>
          </a:xfrm>
          <a:prstGeom prst="rect">
            <a:avLst/>
          </a:prstGeom>
        </p:spPr>
        <p:txBody>
          <a:bodyPr lIns="0" tIns="0" rIns="0" bIns="0" rtlCol="0" anchor="t">
            <a:spAutoFit/>
          </a:bodyPr>
          <a:lstStyle/>
          <a:p>
            <a:pPr>
              <a:lnSpc>
                <a:spcPts val="7150"/>
              </a:lnSpc>
            </a:pPr>
            <a:r>
              <a:rPr lang="en-US" sz="5000">
                <a:solidFill>
                  <a:srgbClr val="5F1A1F"/>
                </a:solidFill>
                <a:latin typeface="Roboto Condensed"/>
              </a:rPr>
              <a:t>Vì sao tác giả cho rằng "Cần đặt mình ở phương diện khác nhau khi đánh giá một vấn đề. và , cần dùng trái tim để cảm nhận"? Hãy đưa ra bằng chứng cho câu trả lời của em.</a:t>
            </a:r>
          </a:p>
        </p:txBody>
      </p:sp>
      <p:sp>
        <p:nvSpPr>
          <p:cNvPr id="11" name="TextBox 11"/>
          <p:cNvSpPr txBox="1"/>
          <p:nvPr/>
        </p:nvSpPr>
        <p:spPr>
          <a:xfrm>
            <a:off x="5520553" y="3031140"/>
            <a:ext cx="7135506" cy="1363621"/>
          </a:xfrm>
          <a:prstGeom prst="rect">
            <a:avLst/>
          </a:prstGeom>
        </p:spPr>
        <p:txBody>
          <a:bodyPr lIns="0" tIns="0" rIns="0" bIns="0" rtlCol="0" anchor="t">
            <a:spAutoFit/>
          </a:bodyPr>
          <a:lstStyle/>
          <a:p>
            <a:pPr algn="ctr">
              <a:lnSpc>
                <a:spcPts val="12198"/>
              </a:lnSpc>
            </a:pPr>
            <a:r>
              <a:rPr lang="en-US" sz="5300" spc="33">
                <a:solidFill>
                  <a:srgbClr val="764B36"/>
                </a:solidFill>
                <a:latin typeface="Roboto Condensed Bold"/>
              </a:rPr>
              <a:t>CÂU 8</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199866" y="-2394498"/>
            <a:ext cx="8392374" cy="4668258"/>
          </a:xfrm>
          <a:custGeom>
            <a:avLst/>
            <a:gdLst/>
            <a:ahLst/>
            <a:cxnLst/>
            <a:rect l="l" t="t" r="r" b="b"/>
            <a:pathLst>
              <a:path w="8392374" h="4668258">
                <a:moveTo>
                  <a:pt x="0" y="0"/>
                </a:moveTo>
                <a:lnTo>
                  <a:pt x="8392374" y="0"/>
                </a:lnTo>
                <a:lnTo>
                  <a:pt x="8392374" y="4668258"/>
                </a:lnTo>
                <a:lnTo>
                  <a:pt x="0" y="4668258"/>
                </a:lnTo>
                <a:lnTo>
                  <a:pt x="0" y="0"/>
                </a:lnTo>
                <a:close/>
              </a:path>
            </a:pathLst>
          </a:custGeom>
          <a:blipFill>
            <a:blip r:embed="rId3"/>
            <a:stretch>
              <a:fillRect b="-56"/>
            </a:stretch>
          </a:blipFill>
        </p:spPr>
        <p:txBody>
          <a:bodyPr/>
          <a:lstStyle/>
          <a:p>
            <a:endParaRPr lang="en-GB"/>
          </a:p>
        </p:txBody>
      </p:sp>
      <p:sp>
        <p:nvSpPr>
          <p:cNvPr id="4" name="Freeform 4"/>
          <p:cNvSpPr/>
          <p:nvPr/>
        </p:nvSpPr>
        <p:spPr>
          <a:xfrm>
            <a:off x="9088306" y="-2043330"/>
            <a:ext cx="4118679" cy="4103702"/>
          </a:xfrm>
          <a:custGeom>
            <a:avLst/>
            <a:gdLst/>
            <a:ahLst/>
            <a:cxnLst/>
            <a:rect l="l" t="t" r="r" b="b"/>
            <a:pathLst>
              <a:path w="4118679" h="4103702">
                <a:moveTo>
                  <a:pt x="0" y="0"/>
                </a:moveTo>
                <a:lnTo>
                  <a:pt x="4118679" y="0"/>
                </a:lnTo>
                <a:lnTo>
                  <a:pt x="4118679" y="4103702"/>
                </a:lnTo>
                <a:lnTo>
                  <a:pt x="0" y="4103702"/>
                </a:lnTo>
                <a:lnTo>
                  <a:pt x="0" y="0"/>
                </a:lnTo>
                <a:close/>
              </a:path>
            </a:pathLst>
          </a:custGeom>
          <a:blipFill>
            <a:blip r:embed="rId4">
              <a:extLst>
                <a:ext uri="{96DAC541-7B7A-43D3-8B79-37D633B846F1}">
                  <asvg:svgBlip xmlns:asvg="http://schemas.microsoft.com/office/drawing/2016/SVG/main" r:embed="rId5"/>
                </a:ext>
              </a:extLst>
            </a:blip>
            <a:stretch>
              <a:fillRect b="-133"/>
            </a:stretch>
          </a:blipFill>
        </p:spPr>
        <p:txBody>
          <a:bodyPr/>
          <a:lstStyle/>
          <a:p>
            <a:endParaRPr lang="en-GB"/>
          </a:p>
        </p:txBody>
      </p:sp>
      <p:sp>
        <p:nvSpPr>
          <p:cNvPr id="5" name="Freeform 5"/>
          <p:cNvSpPr/>
          <p:nvPr/>
        </p:nvSpPr>
        <p:spPr>
          <a:xfrm rot="217956">
            <a:off x="-1265542" y="3847496"/>
            <a:ext cx="3204774" cy="2231688"/>
          </a:xfrm>
          <a:custGeom>
            <a:avLst/>
            <a:gdLst/>
            <a:ahLst/>
            <a:cxnLst/>
            <a:rect l="l" t="t" r="r" b="b"/>
            <a:pathLst>
              <a:path w="3204774" h="2231688">
                <a:moveTo>
                  <a:pt x="0" y="0"/>
                </a:moveTo>
                <a:lnTo>
                  <a:pt x="3204774" y="0"/>
                </a:lnTo>
                <a:lnTo>
                  <a:pt x="3204774" y="2231688"/>
                </a:lnTo>
                <a:lnTo>
                  <a:pt x="0" y="2231688"/>
                </a:lnTo>
                <a:lnTo>
                  <a:pt x="0" y="0"/>
                </a:lnTo>
                <a:close/>
              </a:path>
            </a:pathLst>
          </a:custGeom>
          <a:blipFill>
            <a:blip r:embed="rId6">
              <a:extLst>
                <a:ext uri="{96DAC541-7B7A-43D3-8B79-37D633B846F1}">
                  <asvg:svgBlip xmlns:asvg="http://schemas.microsoft.com/office/drawing/2016/SVG/main" r:embed="rId7"/>
                </a:ext>
              </a:extLst>
            </a:blip>
            <a:stretch>
              <a:fillRect b="-138"/>
            </a:stretch>
          </a:blipFill>
        </p:spPr>
        <p:txBody>
          <a:bodyPr/>
          <a:lstStyle/>
          <a:p>
            <a:endParaRPr lang="en-GB"/>
          </a:p>
        </p:txBody>
      </p:sp>
      <p:sp>
        <p:nvSpPr>
          <p:cNvPr id="6" name="Freeform 6"/>
          <p:cNvSpPr/>
          <p:nvPr/>
        </p:nvSpPr>
        <p:spPr>
          <a:xfrm>
            <a:off x="9088306" y="286436"/>
            <a:ext cx="7315200" cy="3547872"/>
          </a:xfrm>
          <a:custGeom>
            <a:avLst/>
            <a:gdLst/>
            <a:ahLst/>
            <a:cxnLst/>
            <a:rect l="l" t="t" r="r" b="b"/>
            <a:pathLst>
              <a:path w="7315200" h="3547872">
                <a:moveTo>
                  <a:pt x="0" y="0"/>
                </a:moveTo>
                <a:lnTo>
                  <a:pt x="7315200" y="0"/>
                </a:lnTo>
                <a:lnTo>
                  <a:pt x="7315200" y="3547872"/>
                </a:lnTo>
                <a:lnTo>
                  <a:pt x="0" y="3547872"/>
                </a:lnTo>
                <a:lnTo>
                  <a:pt x="0" y="0"/>
                </a:lnTo>
                <a:close/>
              </a:path>
            </a:pathLst>
          </a:custGeom>
          <a:blipFill>
            <a:blip r:embed="rId8">
              <a:extLst>
                <a:ext uri="{96DAC541-7B7A-43D3-8B79-37D633B846F1}">
                  <asvg:svgBlip xmlns:asvg="http://schemas.microsoft.com/office/drawing/2016/SVG/main" r:embed="rId9"/>
                </a:ext>
              </a:extLst>
            </a:blip>
            <a:stretch>
              <a:fillRect b="-139"/>
            </a:stretch>
          </a:blipFill>
        </p:spPr>
        <p:txBody>
          <a:bodyPr/>
          <a:lstStyle/>
          <a:p>
            <a:endParaRPr lang="en-GB"/>
          </a:p>
        </p:txBody>
      </p:sp>
      <p:grpSp>
        <p:nvGrpSpPr>
          <p:cNvPr id="7" name="Group 7"/>
          <p:cNvGrpSpPr/>
          <p:nvPr/>
        </p:nvGrpSpPr>
        <p:grpSpPr>
          <a:xfrm>
            <a:off x="2006711" y="2336721"/>
            <a:ext cx="15829546" cy="5767597"/>
            <a:chOff x="0" y="0"/>
            <a:chExt cx="4169099" cy="1519038"/>
          </a:xfrm>
        </p:grpSpPr>
        <p:sp>
          <p:nvSpPr>
            <p:cNvPr id="8" name="Freeform 8"/>
            <p:cNvSpPr/>
            <p:nvPr/>
          </p:nvSpPr>
          <p:spPr>
            <a:xfrm>
              <a:off x="0" y="0"/>
              <a:ext cx="4169099" cy="1519038"/>
            </a:xfrm>
            <a:custGeom>
              <a:avLst/>
              <a:gdLst/>
              <a:ahLst/>
              <a:cxnLst/>
              <a:rect l="l" t="t" r="r" b="b"/>
              <a:pathLst>
                <a:path w="4169099" h="1519038">
                  <a:moveTo>
                    <a:pt x="24943" y="0"/>
                  </a:moveTo>
                  <a:lnTo>
                    <a:pt x="4144156" y="0"/>
                  </a:lnTo>
                  <a:cubicBezTo>
                    <a:pt x="4150771" y="0"/>
                    <a:pt x="4157115" y="2628"/>
                    <a:pt x="4161793" y="7306"/>
                  </a:cubicBezTo>
                  <a:cubicBezTo>
                    <a:pt x="4166471" y="11983"/>
                    <a:pt x="4169099" y="18328"/>
                    <a:pt x="4169099" y="24943"/>
                  </a:cubicBezTo>
                  <a:lnTo>
                    <a:pt x="4169099" y="1494095"/>
                  </a:lnTo>
                  <a:cubicBezTo>
                    <a:pt x="4169099" y="1500710"/>
                    <a:pt x="4166471" y="1507055"/>
                    <a:pt x="4161793" y="1511732"/>
                  </a:cubicBezTo>
                  <a:cubicBezTo>
                    <a:pt x="4157115" y="1516410"/>
                    <a:pt x="4150771" y="1519038"/>
                    <a:pt x="4144156" y="1519038"/>
                  </a:cubicBezTo>
                  <a:lnTo>
                    <a:pt x="24943" y="1519038"/>
                  </a:lnTo>
                  <a:cubicBezTo>
                    <a:pt x="11167" y="1519038"/>
                    <a:pt x="0" y="1507870"/>
                    <a:pt x="0" y="1494095"/>
                  </a:cubicBezTo>
                  <a:lnTo>
                    <a:pt x="0" y="24943"/>
                  </a:lnTo>
                  <a:cubicBezTo>
                    <a:pt x="0" y="18328"/>
                    <a:pt x="2628" y="11983"/>
                    <a:pt x="7306" y="7306"/>
                  </a:cubicBezTo>
                  <a:cubicBezTo>
                    <a:pt x="11983" y="2628"/>
                    <a:pt x="18328" y="0"/>
                    <a:pt x="24943" y="0"/>
                  </a:cubicBezTo>
                  <a:close/>
                </a:path>
              </a:pathLst>
            </a:custGeom>
            <a:solidFill>
              <a:srgbClr val="FFFFFF"/>
            </a:solidFill>
          </p:spPr>
          <p:txBody>
            <a:bodyPr/>
            <a:lstStyle/>
            <a:p>
              <a:endParaRPr lang="en-GB"/>
            </a:p>
          </p:txBody>
        </p:sp>
        <p:sp>
          <p:nvSpPr>
            <p:cNvPr id="9" name="TextBox 9"/>
            <p:cNvSpPr txBox="1"/>
            <p:nvPr/>
          </p:nvSpPr>
          <p:spPr>
            <a:xfrm>
              <a:off x="0" y="-47625"/>
              <a:ext cx="4169099" cy="156666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406875" y="3478799"/>
            <a:ext cx="15029218" cy="2873831"/>
          </a:xfrm>
          <a:prstGeom prst="rect">
            <a:avLst/>
          </a:prstGeom>
        </p:spPr>
        <p:txBody>
          <a:bodyPr lIns="0" tIns="0" rIns="0" bIns="0" rtlCol="0" anchor="t">
            <a:spAutoFit/>
          </a:bodyPr>
          <a:lstStyle/>
          <a:p>
            <a:pPr>
              <a:lnSpc>
                <a:spcPts val="5718"/>
              </a:lnSpc>
            </a:pPr>
            <a:r>
              <a:rPr lang="en-US" sz="3998">
                <a:solidFill>
                  <a:srgbClr val="5F1A1F"/>
                </a:solidFill>
                <a:latin typeface="Roboto Condensed"/>
              </a:rPr>
              <a:t>Tác giả cho rằng “cần đạt mình ở các phương diện khác nhau khi đánh giá một vấn đề, và, cần dùng trái tim để cảm nhận” vì</a:t>
            </a:r>
          </a:p>
          <a:p>
            <a:pPr marL="863381" lvl="1" indent="-431690">
              <a:lnSpc>
                <a:spcPts val="5718"/>
              </a:lnSpc>
              <a:buFont typeface="Arial"/>
              <a:buChar char="•"/>
            </a:pPr>
            <a:r>
              <a:rPr lang="en-US" sz="3998">
                <a:solidFill>
                  <a:srgbClr val="5F1A1F"/>
                </a:solidFill>
                <a:latin typeface="Roboto Condensed"/>
              </a:rPr>
              <a:t>Đánh giá vấn đề phải dùng cả lí trí để </a:t>
            </a:r>
            <a:r>
              <a:rPr lang="en-US" sz="3998">
                <a:solidFill>
                  <a:srgbClr val="5F1A1F"/>
                </a:solidFill>
                <a:latin typeface="Roboto Condensed Bold"/>
              </a:rPr>
              <a:t>xem xét thấu đáo, toàn diện </a:t>
            </a:r>
          </a:p>
          <a:p>
            <a:pPr marL="863381" lvl="1" indent="-431690">
              <a:lnSpc>
                <a:spcPts val="5719"/>
              </a:lnSpc>
              <a:buFont typeface="Arial"/>
              <a:buChar char="•"/>
            </a:pPr>
            <a:r>
              <a:rPr lang="en-US" sz="3998">
                <a:solidFill>
                  <a:srgbClr val="5F1A1F"/>
                </a:solidFill>
                <a:latin typeface="Roboto Condensed"/>
              </a:rPr>
              <a:t>Cần có cả cảm xúc/ trái tim để </a:t>
            </a:r>
            <a:r>
              <a:rPr lang="en-US" sz="3998">
                <a:solidFill>
                  <a:srgbClr val="5F1A1F"/>
                </a:solidFill>
                <a:latin typeface="Roboto Condensed Bold"/>
              </a:rPr>
              <a:t>thấu hiểu, chia sẻ, đồng cảm.</a:t>
            </a:r>
          </a:p>
        </p:txBody>
      </p:sp>
      <p:sp>
        <p:nvSpPr>
          <p:cNvPr id="11" name="TextBox 11"/>
          <p:cNvSpPr txBox="1"/>
          <p:nvPr/>
        </p:nvSpPr>
        <p:spPr>
          <a:xfrm>
            <a:off x="2434809" y="769033"/>
            <a:ext cx="7135506" cy="1291339"/>
          </a:xfrm>
          <a:prstGeom prst="rect">
            <a:avLst/>
          </a:prstGeom>
        </p:spPr>
        <p:txBody>
          <a:bodyPr lIns="0" tIns="0" rIns="0" bIns="0" rtlCol="0" anchor="t">
            <a:spAutoFit/>
          </a:bodyPr>
          <a:lstStyle/>
          <a:p>
            <a:pPr algn="ctr">
              <a:lnSpc>
                <a:spcPts val="11507"/>
              </a:lnSpc>
            </a:pPr>
            <a:r>
              <a:rPr lang="en-US" sz="5000" spc="31">
                <a:solidFill>
                  <a:srgbClr val="764B36"/>
                </a:solidFill>
                <a:latin typeface="Roboto Condensed Bold"/>
              </a:rPr>
              <a:t>CÂU 8</a:t>
            </a:r>
          </a:p>
        </p:txBody>
      </p:sp>
      <p:sp>
        <p:nvSpPr>
          <p:cNvPr id="12" name="Freeform 12"/>
          <p:cNvSpPr/>
          <p:nvPr/>
        </p:nvSpPr>
        <p:spPr>
          <a:xfrm>
            <a:off x="-920370" y="7864392"/>
            <a:ext cx="20017352" cy="4654034"/>
          </a:xfrm>
          <a:custGeom>
            <a:avLst/>
            <a:gdLst/>
            <a:ahLst/>
            <a:cxnLst/>
            <a:rect l="l" t="t" r="r" b="b"/>
            <a:pathLst>
              <a:path w="20017352" h="4654034">
                <a:moveTo>
                  <a:pt x="0" y="0"/>
                </a:moveTo>
                <a:lnTo>
                  <a:pt x="20017352" y="0"/>
                </a:lnTo>
                <a:lnTo>
                  <a:pt x="20017352" y="4654034"/>
                </a:lnTo>
                <a:lnTo>
                  <a:pt x="0" y="4654034"/>
                </a:lnTo>
                <a:lnTo>
                  <a:pt x="0" y="0"/>
                </a:lnTo>
                <a:close/>
              </a:path>
            </a:pathLst>
          </a:custGeom>
          <a:blipFill>
            <a:blip r:embed="rId10"/>
            <a:stretch>
              <a:fillRect b="-217"/>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barn(inVertical)">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barn(inVertical)">
                                      <p:cBhvr>
                                        <p:cTn id="15" dur="500"/>
                                        <p:tgtEl>
                                          <p:spTgt spid="1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199866" y="-2394498"/>
            <a:ext cx="8392374" cy="4668258"/>
          </a:xfrm>
          <a:custGeom>
            <a:avLst/>
            <a:gdLst/>
            <a:ahLst/>
            <a:cxnLst/>
            <a:rect l="l" t="t" r="r" b="b"/>
            <a:pathLst>
              <a:path w="8392374" h="4668258">
                <a:moveTo>
                  <a:pt x="0" y="0"/>
                </a:moveTo>
                <a:lnTo>
                  <a:pt x="8392374" y="0"/>
                </a:lnTo>
                <a:lnTo>
                  <a:pt x="8392374" y="4668258"/>
                </a:lnTo>
                <a:lnTo>
                  <a:pt x="0" y="4668258"/>
                </a:lnTo>
                <a:lnTo>
                  <a:pt x="0" y="0"/>
                </a:lnTo>
                <a:close/>
              </a:path>
            </a:pathLst>
          </a:custGeom>
          <a:blipFill>
            <a:blip r:embed="rId3"/>
            <a:stretch>
              <a:fillRect b="-56"/>
            </a:stretch>
          </a:blipFill>
        </p:spPr>
        <p:txBody>
          <a:bodyPr/>
          <a:lstStyle/>
          <a:p>
            <a:endParaRPr lang="en-GB"/>
          </a:p>
        </p:txBody>
      </p:sp>
      <p:sp>
        <p:nvSpPr>
          <p:cNvPr id="4" name="Freeform 4"/>
          <p:cNvSpPr/>
          <p:nvPr/>
        </p:nvSpPr>
        <p:spPr>
          <a:xfrm>
            <a:off x="14169321" y="-2422300"/>
            <a:ext cx="4118679" cy="4103702"/>
          </a:xfrm>
          <a:custGeom>
            <a:avLst/>
            <a:gdLst/>
            <a:ahLst/>
            <a:cxnLst/>
            <a:rect l="l" t="t" r="r" b="b"/>
            <a:pathLst>
              <a:path w="4118679" h="4103702">
                <a:moveTo>
                  <a:pt x="0" y="0"/>
                </a:moveTo>
                <a:lnTo>
                  <a:pt x="4118679" y="0"/>
                </a:lnTo>
                <a:lnTo>
                  <a:pt x="4118679" y="4103702"/>
                </a:lnTo>
                <a:lnTo>
                  <a:pt x="0" y="4103702"/>
                </a:lnTo>
                <a:lnTo>
                  <a:pt x="0" y="0"/>
                </a:lnTo>
                <a:close/>
              </a:path>
            </a:pathLst>
          </a:custGeom>
          <a:blipFill>
            <a:blip r:embed="rId4">
              <a:extLst>
                <a:ext uri="{96DAC541-7B7A-43D3-8B79-37D633B846F1}">
                  <asvg:svgBlip xmlns:asvg="http://schemas.microsoft.com/office/drawing/2016/SVG/main" r:embed="rId5"/>
                </a:ext>
              </a:extLst>
            </a:blip>
            <a:stretch>
              <a:fillRect b="-133"/>
            </a:stretch>
          </a:blipFill>
        </p:spPr>
        <p:txBody>
          <a:bodyPr/>
          <a:lstStyle/>
          <a:p>
            <a:endParaRPr lang="en-GB"/>
          </a:p>
        </p:txBody>
      </p:sp>
      <p:sp>
        <p:nvSpPr>
          <p:cNvPr id="5" name="Freeform 5"/>
          <p:cNvSpPr/>
          <p:nvPr/>
        </p:nvSpPr>
        <p:spPr>
          <a:xfrm>
            <a:off x="10972800" y="-745236"/>
            <a:ext cx="7315200" cy="3547872"/>
          </a:xfrm>
          <a:custGeom>
            <a:avLst/>
            <a:gdLst/>
            <a:ahLst/>
            <a:cxnLst/>
            <a:rect l="l" t="t" r="r" b="b"/>
            <a:pathLst>
              <a:path w="7315200" h="3547872">
                <a:moveTo>
                  <a:pt x="0" y="0"/>
                </a:moveTo>
                <a:lnTo>
                  <a:pt x="7315200" y="0"/>
                </a:lnTo>
                <a:lnTo>
                  <a:pt x="7315200" y="3547872"/>
                </a:lnTo>
                <a:lnTo>
                  <a:pt x="0" y="3547872"/>
                </a:lnTo>
                <a:lnTo>
                  <a:pt x="0" y="0"/>
                </a:lnTo>
                <a:close/>
              </a:path>
            </a:pathLst>
          </a:custGeom>
          <a:blipFill>
            <a:blip r:embed="rId6">
              <a:extLst>
                <a:ext uri="{96DAC541-7B7A-43D3-8B79-37D633B846F1}">
                  <asvg:svgBlip xmlns:asvg="http://schemas.microsoft.com/office/drawing/2016/SVG/main" r:embed="rId7"/>
                </a:ext>
              </a:extLst>
            </a:blip>
            <a:stretch>
              <a:fillRect b="-139"/>
            </a:stretch>
          </a:blipFill>
        </p:spPr>
        <p:txBody>
          <a:bodyPr/>
          <a:lstStyle/>
          <a:p>
            <a:endParaRPr lang="en-GB"/>
          </a:p>
        </p:txBody>
      </p:sp>
      <p:grpSp>
        <p:nvGrpSpPr>
          <p:cNvPr id="6" name="Group 6"/>
          <p:cNvGrpSpPr/>
          <p:nvPr/>
        </p:nvGrpSpPr>
        <p:grpSpPr>
          <a:xfrm>
            <a:off x="2111065" y="1299413"/>
            <a:ext cx="15832615" cy="8229600"/>
            <a:chOff x="0" y="0"/>
            <a:chExt cx="4169907" cy="2167467"/>
          </a:xfrm>
        </p:grpSpPr>
        <p:sp>
          <p:nvSpPr>
            <p:cNvPr id="7" name="Freeform 7"/>
            <p:cNvSpPr/>
            <p:nvPr/>
          </p:nvSpPr>
          <p:spPr>
            <a:xfrm>
              <a:off x="0" y="0"/>
              <a:ext cx="4169907" cy="2167467"/>
            </a:xfrm>
            <a:custGeom>
              <a:avLst/>
              <a:gdLst/>
              <a:ahLst/>
              <a:cxnLst/>
              <a:rect l="l" t="t" r="r" b="b"/>
              <a:pathLst>
                <a:path w="4169907" h="2167467">
                  <a:moveTo>
                    <a:pt x="24938" y="0"/>
                  </a:moveTo>
                  <a:lnTo>
                    <a:pt x="4144968" y="0"/>
                  </a:lnTo>
                  <a:cubicBezTo>
                    <a:pt x="4151583" y="0"/>
                    <a:pt x="4157926" y="2627"/>
                    <a:pt x="4162603" y="7304"/>
                  </a:cubicBezTo>
                  <a:cubicBezTo>
                    <a:pt x="4167279" y="11981"/>
                    <a:pt x="4169907" y="18324"/>
                    <a:pt x="4169907" y="24938"/>
                  </a:cubicBezTo>
                  <a:lnTo>
                    <a:pt x="4169907" y="2142529"/>
                  </a:lnTo>
                  <a:cubicBezTo>
                    <a:pt x="4169907" y="2156302"/>
                    <a:pt x="4158742" y="2167467"/>
                    <a:pt x="4144968" y="2167467"/>
                  </a:cubicBezTo>
                  <a:lnTo>
                    <a:pt x="24938" y="2167467"/>
                  </a:lnTo>
                  <a:cubicBezTo>
                    <a:pt x="18324" y="2167467"/>
                    <a:pt x="11981" y="2164839"/>
                    <a:pt x="7304" y="2160163"/>
                  </a:cubicBezTo>
                  <a:cubicBezTo>
                    <a:pt x="2627" y="2155486"/>
                    <a:pt x="0" y="2149142"/>
                    <a:pt x="0" y="2142529"/>
                  </a:cubicBezTo>
                  <a:lnTo>
                    <a:pt x="0" y="24938"/>
                  </a:lnTo>
                  <a:cubicBezTo>
                    <a:pt x="0" y="18324"/>
                    <a:pt x="2627" y="11981"/>
                    <a:pt x="7304" y="7304"/>
                  </a:cubicBezTo>
                  <a:cubicBezTo>
                    <a:pt x="11981" y="2627"/>
                    <a:pt x="18324" y="0"/>
                    <a:pt x="24938" y="0"/>
                  </a:cubicBezTo>
                  <a:close/>
                </a:path>
              </a:pathLst>
            </a:custGeom>
            <a:solidFill>
              <a:srgbClr val="FFFFFF"/>
            </a:solidFill>
          </p:spPr>
          <p:txBody>
            <a:bodyPr/>
            <a:lstStyle/>
            <a:p>
              <a:endParaRPr lang="en-GB"/>
            </a:p>
          </p:txBody>
        </p:sp>
        <p:sp>
          <p:nvSpPr>
            <p:cNvPr id="8" name="TextBox 8"/>
            <p:cNvSpPr txBox="1"/>
            <p:nvPr/>
          </p:nvSpPr>
          <p:spPr>
            <a:xfrm>
              <a:off x="0" y="-47625"/>
              <a:ext cx="4169907" cy="2215092"/>
            </a:xfrm>
            <a:prstGeom prst="rect">
              <a:avLst/>
            </a:prstGeom>
          </p:spPr>
          <p:txBody>
            <a:bodyPr lIns="50800" tIns="50800" rIns="50800" bIns="50800" rtlCol="0" anchor="ctr"/>
            <a:lstStyle/>
            <a:p>
              <a:pPr algn="ctr">
                <a:lnSpc>
                  <a:spcPts val="2659"/>
                </a:lnSpc>
              </a:pPr>
              <a:endParaRPr/>
            </a:p>
          </p:txBody>
        </p:sp>
      </p:grpSp>
      <p:sp>
        <p:nvSpPr>
          <p:cNvPr id="9" name="TextBox 9"/>
          <p:cNvSpPr txBox="1"/>
          <p:nvPr/>
        </p:nvSpPr>
        <p:spPr>
          <a:xfrm>
            <a:off x="2735533" y="1826463"/>
            <a:ext cx="14583677" cy="6907681"/>
          </a:xfrm>
          <a:prstGeom prst="rect">
            <a:avLst/>
          </a:prstGeom>
        </p:spPr>
        <p:txBody>
          <a:bodyPr lIns="0" tIns="0" rIns="0" bIns="0" rtlCol="0" anchor="t">
            <a:spAutoFit/>
          </a:bodyPr>
          <a:lstStyle/>
          <a:p>
            <a:pPr>
              <a:lnSpc>
                <a:spcPts val="5003"/>
              </a:lnSpc>
            </a:pPr>
            <a:r>
              <a:rPr lang="en-US" sz="3498">
                <a:solidFill>
                  <a:srgbClr val="5F1A1F"/>
                </a:solidFill>
                <a:latin typeface="Roboto Condensed"/>
              </a:rPr>
              <a:t>Ví dụ (HS nêu rõ một ví dụ): Đứng trước hoàn cảnh của lão Hạc:</a:t>
            </a:r>
          </a:p>
          <a:p>
            <a:pPr marL="755434" lvl="1" indent="-377717">
              <a:lnSpc>
                <a:spcPts val="5003"/>
              </a:lnSpc>
              <a:buFont typeface="Arial"/>
              <a:buChar char="•"/>
            </a:pPr>
            <a:r>
              <a:rPr lang="en-US" sz="3498">
                <a:solidFill>
                  <a:srgbClr val="5F1A1F"/>
                </a:solidFill>
                <a:latin typeface="Roboto Condensed Bold Italics"/>
              </a:rPr>
              <a:t>Vợ ông giáo chỉ thấy lão là một kẻ gàn dở, một kẻ cố chấp</a:t>
            </a:r>
            <a:r>
              <a:rPr lang="en-US" sz="3498">
                <a:solidFill>
                  <a:srgbClr val="5F1A1F"/>
                </a:solidFill>
                <a:latin typeface="Roboto Condensed"/>
              </a:rPr>
              <a:t> tự làm mình khổ. Cái nhìn của thị về lão Hạc hoàn toàn là cái nhìn của lí trí. </a:t>
            </a:r>
          </a:p>
          <a:p>
            <a:pPr marL="755434" lvl="1" indent="-377717">
              <a:lnSpc>
                <a:spcPts val="5003"/>
              </a:lnSpc>
              <a:buFont typeface="Arial"/>
              <a:buChar char="•"/>
            </a:pPr>
            <a:r>
              <a:rPr lang="en-US" sz="3498">
                <a:solidFill>
                  <a:srgbClr val="5F1A1F"/>
                </a:solidFill>
                <a:latin typeface="Roboto Condensed Bold Italics"/>
              </a:rPr>
              <a:t>Còn với ông giáo</a:t>
            </a:r>
          </a:p>
          <a:p>
            <a:pPr>
              <a:lnSpc>
                <a:spcPts val="5003"/>
              </a:lnSpc>
            </a:pPr>
            <a:r>
              <a:rPr lang="en-US" sz="3498">
                <a:solidFill>
                  <a:srgbClr val="5F1A1F"/>
                </a:solidFill>
                <a:latin typeface="Roboto Condensed"/>
              </a:rPr>
              <a:t>+ ông nhìn bằng cả</a:t>
            </a:r>
            <a:r>
              <a:rPr lang="en-US" sz="3498">
                <a:solidFill>
                  <a:srgbClr val="5F1A1F"/>
                </a:solidFill>
                <a:latin typeface="Roboto Condensed Bold"/>
              </a:rPr>
              <a:t> lí trí</a:t>
            </a:r>
            <a:r>
              <a:rPr lang="en-US" sz="3498">
                <a:solidFill>
                  <a:srgbClr val="5F1A1F"/>
                </a:solidFill>
                <a:latin typeface="Roboto Condensed"/>
              </a:rPr>
              <a:t>, nên khi lão Hạc gửi ông giáo ba mươi đồng bạc để lo liệu ma chay nếu lão có bề gì, ông đã khuyên:</a:t>
            </a:r>
            <a:r>
              <a:rPr lang="en-US" sz="3498">
                <a:solidFill>
                  <a:srgbClr val="5F1A1F"/>
                </a:solidFill>
                <a:latin typeface="Roboto Condensed Italics"/>
              </a:rPr>
              <a:t> Sao cụ lo xa quá thế?...Cụ cứ để tiền ấy mà ăn, lúc chết hãy hay! Tội gì bây giờ nhịn đói mà để tiền lại?</a:t>
            </a:r>
          </a:p>
          <a:p>
            <a:pPr>
              <a:lnSpc>
                <a:spcPts val="5003"/>
              </a:lnSpc>
            </a:pPr>
            <a:r>
              <a:rPr lang="en-US" sz="3498">
                <a:solidFill>
                  <a:srgbClr val="5F1A1F"/>
                </a:solidFill>
                <a:latin typeface="Roboto Condensed"/>
              </a:rPr>
              <a:t>+ Nhưng đồng thời ông giáo cũng nhìn nhận bằng cả</a:t>
            </a:r>
            <a:r>
              <a:rPr lang="en-US" sz="3498">
                <a:solidFill>
                  <a:srgbClr val="5F1A1F"/>
                </a:solidFill>
                <a:latin typeface="Roboto Condensed Bold"/>
              </a:rPr>
              <a:t> trái tim </a:t>
            </a:r>
            <a:r>
              <a:rPr lang="en-US" sz="3498">
                <a:solidFill>
                  <a:srgbClr val="5F1A1F"/>
                </a:solidFill>
                <a:latin typeface="Roboto Condensed"/>
              </a:rPr>
              <a:t>để thấu hiểu (nhận lời gửi gắm của lão Hạc) và chia sẻ (chia sẻ nỗi đau, thấu hiểu sự thiện lương và nhân cách cao đẹp của lão Hạc).</a:t>
            </a:r>
          </a:p>
          <a:p>
            <a:pPr marL="755434" lvl="1" indent="-377717">
              <a:lnSpc>
                <a:spcPts val="5004"/>
              </a:lnSpc>
              <a:buFont typeface="Arial"/>
              <a:buChar char="•"/>
            </a:pPr>
            <a:endParaRPr lang="en-US" sz="3498">
              <a:solidFill>
                <a:srgbClr val="5F1A1F"/>
              </a:solidFill>
              <a:latin typeface="Roboto Condensed"/>
            </a:endParaRPr>
          </a:p>
        </p:txBody>
      </p:sp>
      <p:sp>
        <p:nvSpPr>
          <p:cNvPr id="10" name="TextBox 10"/>
          <p:cNvSpPr txBox="1"/>
          <p:nvPr/>
        </p:nvSpPr>
        <p:spPr>
          <a:xfrm>
            <a:off x="6021754" y="-234064"/>
            <a:ext cx="7135506" cy="1291339"/>
          </a:xfrm>
          <a:prstGeom prst="rect">
            <a:avLst/>
          </a:prstGeom>
        </p:spPr>
        <p:txBody>
          <a:bodyPr lIns="0" tIns="0" rIns="0" bIns="0" rtlCol="0" anchor="t">
            <a:spAutoFit/>
          </a:bodyPr>
          <a:lstStyle/>
          <a:p>
            <a:pPr algn="ctr">
              <a:lnSpc>
                <a:spcPts val="11507"/>
              </a:lnSpc>
            </a:pPr>
            <a:r>
              <a:rPr lang="en-US" sz="5000" spc="31">
                <a:solidFill>
                  <a:srgbClr val="764B36"/>
                </a:solidFill>
                <a:latin typeface="Roboto Condensed Bold"/>
              </a:rPr>
              <a:t>CÂU 8</a:t>
            </a:r>
          </a:p>
        </p:txBody>
      </p:sp>
      <p:sp>
        <p:nvSpPr>
          <p:cNvPr id="11" name="Freeform 11"/>
          <p:cNvSpPr/>
          <p:nvPr/>
        </p:nvSpPr>
        <p:spPr>
          <a:xfrm>
            <a:off x="-599433" y="5978091"/>
            <a:ext cx="5861225" cy="4970682"/>
          </a:xfrm>
          <a:custGeom>
            <a:avLst/>
            <a:gdLst/>
            <a:ahLst/>
            <a:cxnLst/>
            <a:rect l="l" t="t" r="r" b="b"/>
            <a:pathLst>
              <a:path w="5861225" h="4970682">
                <a:moveTo>
                  <a:pt x="0" y="0"/>
                </a:moveTo>
                <a:lnTo>
                  <a:pt x="5861225" y="0"/>
                </a:lnTo>
                <a:lnTo>
                  <a:pt x="5861225" y="4970682"/>
                </a:lnTo>
                <a:lnTo>
                  <a:pt x="0" y="4970682"/>
                </a:lnTo>
                <a:lnTo>
                  <a:pt x="0" y="0"/>
                </a:lnTo>
                <a:close/>
              </a:path>
            </a:pathLst>
          </a:custGeom>
          <a:blipFill>
            <a:blip r:embed="rId8"/>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barn(inVertical)">
                                      <p:cBhvr>
                                        <p:cTn id="7" dur="500"/>
                                        <p:tgtEl>
                                          <p:spTgt spid="9">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barn(inVertical)">
                                      <p:cBhvr>
                                        <p:cTn id="10" dur="500"/>
                                        <p:tgtEl>
                                          <p:spTgt spid="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barn(inVertical)">
                                      <p:cBhvr>
                                        <p:cTn id="15" dur="500"/>
                                        <p:tgtEl>
                                          <p:spTgt spid="9">
                                            <p:txEl>
                                              <p:pRg st="2" end="2"/>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9">
                                            <p:txEl>
                                              <p:pRg st="3" end="3"/>
                                            </p:txEl>
                                          </p:spTgt>
                                        </p:tgtEl>
                                        <p:attrNameLst>
                                          <p:attrName>style.visibility</p:attrName>
                                        </p:attrNameLst>
                                      </p:cBhvr>
                                      <p:to>
                                        <p:strVal val="visible"/>
                                      </p:to>
                                    </p:set>
                                    <p:animEffect transition="in" filter="barn(inVertical)">
                                      <p:cBhvr>
                                        <p:cTn id="18" dur="500"/>
                                        <p:tgtEl>
                                          <p:spTgt spid="9">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barn(inVertical)">
                                      <p:cBhvr>
                                        <p:cTn id="21"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6249" r="-6250"/>
            </a:stretch>
          </a:blipFill>
        </p:spPr>
        <p:txBody>
          <a:bodyPr/>
          <a:lstStyle/>
          <a:p>
            <a:endParaRPr lang="en-GB"/>
          </a:p>
        </p:txBody>
      </p:sp>
      <p:sp>
        <p:nvSpPr>
          <p:cNvPr id="3" name="Freeform 3"/>
          <p:cNvSpPr/>
          <p:nvPr/>
        </p:nvSpPr>
        <p:spPr>
          <a:xfrm>
            <a:off x="6740271" y="-96524"/>
            <a:ext cx="18913307" cy="11083845"/>
          </a:xfrm>
          <a:custGeom>
            <a:avLst/>
            <a:gdLst/>
            <a:ahLst/>
            <a:cxnLst/>
            <a:rect l="l" t="t" r="r" b="b"/>
            <a:pathLst>
              <a:path w="18913307" h="11083845">
                <a:moveTo>
                  <a:pt x="0" y="0"/>
                </a:moveTo>
                <a:lnTo>
                  <a:pt x="18913308" y="0"/>
                </a:lnTo>
                <a:lnTo>
                  <a:pt x="18913308" y="11083845"/>
                </a:lnTo>
                <a:lnTo>
                  <a:pt x="0" y="11083845"/>
                </a:lnTo>
                <a:lnTo>
                  <a:pt x="0" y="0"/>
                </a:lnTo>
                <a:close/>
              </a:path>
            </a:pathLst>
          </a:custGeom>
          <a:blipFill>
            <a:blip r:embed="rId3"/>
            <a:stretch>
              <a:fillRect t="-19108" b="-19163"/>
            </a:stretch>
          </a:blipFill>
        </p:spPr>
        <p:txBody>
          <a:bodyPr/>
          <a:lstStyle/>
          <a:p>
            <a:endParaRPr lang="en-GB"/>
          </a:p>
        </p:txBody>
      </p:sp>
      <p:sp>
        <p:nvSpPr>
          <p:cNvPr id="4" name="Freeform 4"/>
          <p:cNvSpPr/>
          <p:nvPr/>
        </p:nvSpPr>
        <p:spPr>
          <a:xfrm rot="5505335">
            <a:off x="7558641" y="-3858744"/>
            <a:ext cx="1640883" cy="13186078"/>
          </a:xfrm>
          <a:custGeom>
            <a:avLst/>
            <a:gdLst/>
            <a:ahLst/>
            <a:cxnLst/>
            <a:rect l="l" t="t" r="r" b="b"/>
            <a:pathLst>
              <a:path w="1640883" h="13186078">
                <a:moveTo>
                  <a:pt x="0" y="0"/>
                </a:moveTo>
                <a:lnTo>
                  <a:pt x="1640883" y="0"/>
                </a:lnTo>
                <a:lnTo>
                  <a:pt x="1640883" y="13186078"/>
                </a:lnTo>
                <a:lnTo>
                  <a:pt x="0" y="13186078"/>
                </a:lnTo>
                <a:lnTo>
                  <a:pt x="0" y="0"/>
                </a:lnTo>
                <a:close/>
              </a:path>
            </a:pathLst>
          </a:custGeom>
          <a:blipFill>
            <a:blip r:embed="rId4"/>
            <a:stretch>
              <a:fillRect l="-100409" r="-162677"/>
            </a:stretch>
          </a:blipFill>
        </p:spPr>
        <p:txBody>
          <a:bodyPr/>
          <a:lstStyle/>
          <a:p>
            <a:endParaRPr lang="en-GB"/>
          </a:p>
        </p:txBody>
      </p:sp>
      <p:sp>
        <p:nvSpPr>
          <p:cNvPr id="5" name="Freeform 5"/>
          <p:cNvSpPr/>
          <p:nvPr/>
        </p:nvSpPr>
        <p:spPr>
          <a:xfrm>
            <a:off x="-2417732" y="-1422737"/>
            <a:ext cx="6892865" cy="3618058"/>
          </a:xfrm>
          <a:custGeom>
            <a:avLst/>
            <a:gdLst/>
            <a:ahLst/>
            <a:cxnLst/>
            <a:rect l="l" t="t" r="r" b="b"/>
            <a:pathLst>
              <a:path w="6892865" h="3618058">
                <a:moveTo>
                  <a:pt x="0" y="0"/>
                </a:moveTo>
                <a:lnTo>
                  <a:pt x="6892864" y="0"/>
                </a:lnTo>
                <a:lnTo>
                  <a:pt x="6892864" y="3618058"/>
                </a:lnTo>
                <a:lnTo>
                  <a:pt x="0" y="3618058"/>
                </a:lnTo>
                <a:lnTo>
                  <a:pt x="0" y="0"/>
                </a:lnTo>
                <a:close/>
              </a:path>
            </a:pathLst>
          </a:custGeom>
          <a:blipFill>
            <a:blip r:embed="rId5"/>
            <a:stretch>
              <a:fillRect r="-44"/>
            </a:stretch>
          </a:blipFill>
        </p:spPr>
        <p:txBody>
          <a:bodyPr/>
          <a:lstStyle/>
          <a:p>
            <a:endParaRPr lang="en-GB"/>
          </a:p>
        </p:txBody>
      </p:sp>
      <p:sp>
        <p:nvSpPr>
          <p:cNvPr id="6" name="Freeform 6"/>
          <p:cNvSpPr/>
          <p:nvPr/>
        </p:nvSpPr>
        <p:spPr>
          <a:xfrm>
            <a:off x="13432458" y="-5575628"/>
            <a:ext cx="9431094" cy="9557567"/>
          </a:xfrm>
          <a:custGeom>
            <a:avLst/>
            <a:gdLst/>
            <a:ahLst/>
            <a:cxnLst/>
            <a:rect l="l" t="t" r="r" b="b"/>
            <a:pathLst>
              <a:path w="9431094" h="9557567">
                <a:moveTo>
                  <a:pt x="0" y="0"/>
                </a:moveTo>
                <a:lnTo>
                  <a:pt x="9431094" y="0"/>
                </a:lnTo>
                <a:lnTo>
                  <a:pt x="9431094" y="9557567"/>
                </a:lnTo>
                <a:lnTo>
                  <a:pt x="0" y="9557567"/>
                </a:lnTo>
                <a:lnTo>
                  <a:pt x="0" y="0"/>
                </a:lnTo>
                <a:close/>
              </a:path>
            </a:pathLst>
          </a:custGeom>
          <a:blipFill>
            <a:blip r:embed="rId6"/>
            <a:stretch>
              <a:fillRect l="-1340"/>
            </a:stretch>
          </a:blipFill>
        </p:spPr>
        <p:txBody>
          <a:bodyPr/>
          <a:lstStyle/>
          <a:p>
            <a:endParaRPr lang="en-GB"/>
          </a:p>
        </p:txBody>
      </p:sp>
      <p:grpSp>
        <p:nvGrpSpPr>
          <p:cNvPr id="7" name="Group 7"/>
          <p:cNvGrpSpPr>
            <a:grpSpLocks noChangeAspect="1"/>
          </p:cNvGrpSpPr>
          <p:nvPr/>
        </p:nvGrpSpPr>
        <p:grpSpPr>
          <a:xfrm>
            <a:off x="2417341" y="3889001"/>
            <a:ext cx="5310093" cy="5246370"/>
            <a:chOff x="0" y="0"/>
            <a:chExt cx="4572000" cy="4517135"/>
          </a:xfrm>
        </p:grpSpPr>
        <p:sp>
          <p:nvSpPr>
            <p:cNvPr id="8" name="Freeform 8"/>
            <p:cNvSpPr/>
            <p:nvPr/>
          </p:nvSpPr>
          <p:spPr>
            <a:xfrm>
              <a:off x="-16554" y="-2690"/>
              <a:ext cx="4639471" cy="4549489"/>
            </a:xfrm>
            <a:custGeom>
              <a:avLst/>
              <a:gdLst/>
              <a:ahLst/>
              <a:cxnLst/>
              <a:rect l="l" t="t" r="r" b="b"/>
              <a:pathLst>
                <a:path w="4639471" h="4549489">
                  <a:moveTo>
                    <a:pt x="2642461" y="4307731"/>
                  </a:moveTo>
                  <a:cubicBezTo>
                    <a:pt x="2937643" y="4136404"/>
                    <a:pt x="3174467" y="3866873"/>
                    <a:pt x="3302943" y="3520703"/>
                  </a:cubicBezTo>
                  <a:cubicBezTo>
                    <a:pt x="3367367" y="3347118"/>
                    <a:pt x="3462613" y="3172924"/>
                    <a:pt x="3623369" y="3081058"/>
                  </a:cubicBezTo>
                  <a:cubicBezTo>
                    <a:pt x="3747343" y="3010214"/>
                    <a:pt x="3895227" y="2996898"/>
                    <a:pt x="4029388" y="2948020"/>
                  </a:cubicBezTo>
                  <a:cubicBezTo>
                    <a:pt x="4411618" y="2808768"/>
                    <a:pt x="4639471" y="2366335"/>
                    <a:pt x="4578884" y="1964073"/>
                  </a:cubicBezTo>
                  <a:cubicBezTo>
                    <a:pt x="4518297" y="1561809"/>
                    <a:pt x="4204130" y="1222063"/>
                    <a:pt x="3823417" y="1078711"/>
                  </a:cubicBezTo>
                  <a:cubicBezTo>
                    <a:pt x="3609703" y="998242"/>
                    <a:pt x="3395764" y="1015829"/>
                    <a:pt x="3183757" y="930958"/>
                  </a:cubicBezTo>
                  <a:cubicBezTo>
                    <a:pt x="2896850" y="816103"/>
                    <a:pt x="2646820" y="557580"/>
                    <a:pt x="2402676" y="368105"/>
                  </a:cubicBezTo>
                  <a:cubicBezTo>
                    <a:pt x="2158532" y="178629"/>
                    <a:pt x="1877749" y="5911"/>
                    <a:pt x="1568716" y="3231"/>
                  </a:cubicBezTo>
                  <a:cubicBezTo>
                    <a:pt x="1196035" y="0"/>
                    <a:pt x="839628" y="279246"/>
                    <a:pt x="753607" y="641873"/>
                  </a:cubicBezTo>
                  <a:cubicBezTo>
                    <a:pt x="714329" y="807457"/>
                    <a:pt x="726735" y="980722"/>
                    <a:pt x="704584" y="1149453"/>
                  </a:cubicBezTo>
                  <a:cubicBezTo>
                    <a:pt x="619399" y="1798292"/>
                    <a:pt x="38111" y="2317174"/>
                    <a:pt x="17162" y="2971245"/>
                  </a:cubicBezTo>
                  <a:cubicBezTo>
                    <a:pt x="0" y="3507080"/>
                    <a:pt x="385323" y="3994953"/>
                    <a:pt x="863032" y="4238292"/>
                  </a:cubicBezTo>
                  <a:cubicBezTo>
                    <a:pt x="1111989" y="4365108"/>
                    <a:pt x="1371700" y="4475224"/>
                    <a:pt x="1651555" y="4507960"/>
                  </a:cubicBezTo>
                  <a:cubicBezTo>
                    <a:pt x="2006569" y="4549489"/>
                    <a:pt x="2352643" y="4475944"/>
                    <a:pt x="2642461" y="4307731"/>
                  </a:cubicBezTo>
                  <a:close/>
                </a:path>
              </a:pathLst>
            </a:custGeom>
            <a:blipFill>
              <a:blip r:embed="rId7"/>
              <a:stretch>
                <a:fillRect l="-43347" t="-9677" r="-3094" b="-38576"/>
              </a:stretch>
            </a:blipFill>
          </p:spPr>
          <p:txBody>
            <a:bodyPr/>
            <a:lstStyle/>
            <a:p>
              <a:endParaRPr lang="en-GB"/>
            </a:p>
          </p:txBody>
        </p:sp>
        <p:sp>
          <p:nvSpPr>
            <p:cNvPr id="9" name="Freeform 9"/>
            <p:cNvSpPr/>
            <p:nvPr/>
          </p:nvSpPr>
          <p:spPr>
            <a:xfrm>
              <a:off x="0" y="0"/>
              <a:ext cx="4572000" cy="4517135"/>
            </a:xfrm>
            <a:custGeom>
              <a:avLst/>
              <a:gdLst/>
              <a:ahLst/>
              <a:cxnLst/>
              <a:rect l="l" t="t" r="r" b="b"/>
              <a:pathLst>
                <a:path w="4572000" h="4517135">
                  <a:moveTo>
                    <a:pt x="4572000" y="4517135"/>
                  </a:moveTo>
                  <a:lnTo>
                    <a:pt x="0" y="4517135"/>
                  </a:lnTo>
                  <a:lnTo>
                    <a:pt x="0" y="0"/>
                  </a:lnTo>
                  <a:lnTo>
                    <a:pt x="4572000" y="0"/>
                  </a:lnTo>
                  <a:lnTo>
                    <a:pt x="4572000" y="4517135"/>
                  </a:lnTo>
                  <a:close/>
                </a:path>
              </a:pathLst>
            </a:custGeom>
            <a:blipFill>
              <a:blip r:embed="rId8"/>
              <a:stretch>
                <a:fillRect l="-25" r="-25"/>
              </a:stretch>
            </a:blipFill>
          </p:spPr>
          <p:txBody>
            <a:bodyPr/>
            <a:lstStyle/>
            <a:p>
              <a:endParaRPr lang="en-GB"/>
            </a:p>
          </p:txBody>
        </p:sp>
      </p:grpSp>
      <p:sp>
        <p:nvSpPr>
          <p:cNvPr id="10" name="TextBox 10"/>
          <p:cNvSpPr txBox="1"/>
          <p:nvPr/>
        </p:nvSpPr>
        <p:spPr>
          <a:xfrm>
            <a:off x="1201712" y="376767"/>
            <a:ext cx="6940980" cy="908323"/>
          </a:xfrm>
          <a:prstGeom prst="rect">
            <a:avLst/>
          </a:prstGeom>
        </p:spPr>
        <p:txBody>
          <a:bodyPr lIns="0" tIns="0" rIns="0" bIns="0" rtlCol="0" anchor="t">
            <a:spAutoFit/>
          </a:bodyPr>
          <a:lstStyle/>
          <a:p>
            <a:pPr algn="l">
              <a:lnSpc>
                <a:spcPts val="7265"/>
              </a:lnSpc>
            </a:pPr>
            <a:r>
              <a:rPr lang="en-US" sz="5907">
                <a:solidFill>
                  <a:srgbClr val="9B4922"/>
                </a:solidFill>
                <a:latin typeface="Fraunces Bold"/>
              </a:rPr>
              <a:t>1. CHUẨN BỊ ĐỌC</a:t>
            </a:r>
          </a:p>
        </p:txBody>
      </p:sp>
      <p:sp>
        <p:nvSpPr>
          <p:cNvPr id="11" name="TextBox 11"/>
          <p:cNvSpPr txBox="1"/>
          <p:nvPr/>
        </p:nvSpPr>
        <p:spPr>
          <a:xfrm rot="166111">
            <a:off x="2437151" y="2197467"/>
            <a:ext cx="11412411" cy="1106625"/>
          </a:xfrm>
          <a:prstGeom prst="rect">
            <a:avLst/>
          </a:prstGeom>
        </p:spPr>
        <p:txBody>
          <a:bodyPr lIns="0" tIns="0" rIns="0" bIns="0" rtlCol="0" anchor="t">
            <a:spAutoFit/>
          </a:bodyPr>
          <a:lstStyle/>
          <a:p>
            <a:pPr>
              <a:lnSpc>
                <a:spcPts val="8632"/>
              </a:lnSpc>
            </a:pPr>
            <a:r>
              <a:rPr lang="en-US" sz="7018">
                <a:solidFill>
                  <a:srgbClr val="343434"/>
                </a:solidFill>
                <a:latin typeface="#9Slide06 Hellvina Hand Script"/>
              </a:rPr>
              <a:t>Nhân vật bí ẩn sau trang viết</a:t>
            </a:r>
          </a:p>
        </p:txBody>
      </p:sp>
      <p:sp>
        <p:nvSpPr>
          <p:cNvPr id="12" name="TextBox 12"/>
          <p:cNvSpPr txBox="1"/>
          <p:nvPr/>
        </p:nvSpPr>
        <p:spPr>
          <a:xfrm>
            <a:off x="6740271" y="5181600"/>
            <a:ext cx="10519029" cy="565697"/>
          </a:xfrm>
          <a:prstGeom prst="rect">
            <a:avLst/>
          </a:prstGeom>
        </p:spPr>
        <p:txBody>
          <a:bodyPr lIns="0" tIns="0" rIns="0" bIns="0" rtlCol="0" anchor="t">
            <a:spAutoFit/>
          </a:bodyPr>
          <a:lstStyle/>
          <a:p>
            <a:pPr algn="ctr">
              <a:lnSpc>
                <a:spcPts val="4320"/>
              </a:lnSpc>
            </a:pPr>
            <a:r>
              <a:rPr lang="en-US" sz="4000">
                <a:solidFill>
                  <a:srgbClr val="000000"/>
                </a:solidFill>
                <a:latin typeface="Roboto Condensed Bold"/>
              </a:rPr>
              <a:t>Ăng-toan đơ Xanh-tơ Ê-xu-pê-ri</a:t>
            </a:r>
          </a:p>
        </p:txBody>
      </p:sp>
      <p:sp>
        <p:nvSpPr>
          <p:cNvPr id="13" name="TextBox 13"/>
          <p:cNvSpPr txBox="1"/>
          <p:nvPr/>
        </p:nvSpPr>
        <p:spPr>
          <a:xfrm rot="-368303">
            <a:off x="6336691" y="6210326"/>
            <a:ext cx="10519029" cy="651085"/>
          </a:xfrm>
          <a:prstGeom prst="rect">
            <a:avLst/>
          </a:prstGeom>
        </p:spPr>
        <p:txBody>
          <a:bodyPr lIns="0" tIns="0" rIns="0" bIns="0" rtlCol="0" anchor="t">
            <a:spAutoFit/>
          </a:bodyPr>
          <a:lstStyle/>
          <a:p>
            <a:pPr algn="ctr">
              <a:lnSpc>
                <a:spcPts val="4967"/>
              </a:lnSpc>
            </a:pPr>
            <a:r>
              <a:rPr lang="en-US" sz="4599">
                <a:solidFill>
                  <a:srgbClr val="BF586A"/>
                </a:solidFill>
                <a:latin typeface="Roboto Condensed Bold"/>
              </a:rPr>
              <a:t>Bông hồng duy nhất</a:t>
            </a:r>
          </a:p>
        </p:txBody>
      </p:sp>
      <p:sp>
        <p:nvSpPr>
          <p:cNvPr id="14" name="TextBox 14"/>
          <p:cNvSpPr txBox="1"/>
          <p:nvPr/>
        </p:nvSpPr>
        <p:spPr>
          <a:xfrm>
            <a:off x="10148872" y="7007945"/>
            <a:ext cx="8451781" cy="790772"/>
          </a:xfrm>
          <a:prstGeom prst="rect">
            <a:avLst/>
          </a:prstGeom>
        </p:spPr>
        <p:txBody>
          <a:bodyPr lIns="0" tIns="0" rIns="0" bIns="0" rtlCol="0" anchor="t">
            <a:spAutoFit/>
          </a:bodyPr>
          <a:lstStyle/>
          <a:p>
            <a:pPr algn="ctr">
              <a:lnSpc>
                <a:spcPts val="6066"/>
              </a:lnSpc>
            </a:pPr>
            <a:r>
              <a:rPr lang="en-US" sz="5617">
                <a:solidFill>
                  <a:srgbClr val="000000"/>
                </a:solidFill>
                <a:latin typeface="Roboto Condensed"/>
              </a:rPr>
              <a:t>Cảm hóa</a:t>
            </a:r>
          </a:p>
        </p:txBody>
      </p:sp>
      <p:sp>
        <p:nvSpPr>
          <p:cNvPr id="15" name="TextBox 15"/>
          <p:cNvSpPr txBox="1"/>
          <p:nvPr/>
        </p:nvSpPr>
        <p:spPr>
          <a:xfrm>
            <a:off x="5906227" y="7545366"/>
            <a:ext cx="7526231" cy="714407"/>
          </a:xfrm>
          <a:prstGeom prst="rect">
            <a:avLst/>
          </a:prstGeom>
        </p:spPr>
        <p:txBody>
          <a:bodyPr lIns="0" tIns="0" rIns="0" bIns="0" rtlCol="0" anchor="t">
            <a:spAutoFit/>
          </a:bodyPr>
          <a:lstStyle/>
          <a:p>
            <a:pPr algn="ctr">
              <a:lnSpc>
                <a:spcPts val="5402"/>
              </a:lnSpc>
            </a:pPr>
            <a:r>
              <a:rPr lang="en-US" sz="5002">
                <a:solidFill>
                  <a:srgbClr val="69210E"/>
                </a:solidFill>
                <a:latin typeface="Roboto Condensed Bold"/>
              </a:rPr>
              <a:t>Con cáo</a:t>
            </a:r>
          </a:p>
        </p:txBody>
      </p:sp>
      <p:sp>
        <p:nvSpPr>
          <p:cNvPr id="16" name="TextBox 16"/>
          <p:cNvSpPr txBox="1"/>
          <p:nvPr/>
        </p:nvSpPr>
        <p:spPr>
          <a:xfrm>
            <a:off x="10836930" y="8692603"/>
            <a:ext cx="6018428" cy="565697"/>
          </a:xfrm>
          <a:prstGeom prst="rect">
            <a:avLst/>
          </a:prstGeom>
        </p:spPr>
        <p:txBody>
          <a:bodyPr lIns="0" tIns="0" rIns="0" bIns="0" rtlCol="0" anchor="t">
            <a:spAutoFit/>
          </a:bodyPr>
          <a:lstStyle/>
          <a:p>
            <a:pPr algn="ctr">
              <a:lnSpc>
                <a:spcPts val="4320"/>
              </a:lnSpc>
            </a:pPr>
            <a:r>
              <a:rPr lang="en-US" sz="4000">
                <a:solidFill>
                  <a:srgbClr val="000000"/>
                </a:solidFill>
                <a:latin typeface="Roboto Condensed"/>
              </a:rPr>
              <a:t>Tình bạn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199866" y="-2394498"/>
            <a:ext cx="8392374" cy="4668258"/>
          </a:xfrm>
          <a:custGeom>
            <a:avLst/>
            <a:gdLst/>
            <a:ahLst/>
            <a:cxnLst/>
            <a:rect l="l" t="t" r="r" b="b"/>
            <a:pathLst>
              <a:path w="8392374" h="4668258">
                <a:moveTo>
                  <a:pt x="0" y="0"/>
                </a:moveTo>
                <a:lnTo>
                  <a:pt x="8392374" y="0"/>
                </a:lnTo>
                <a:lnTo>
                  <a:pt x="8392374" y="4668258"/>
                </a:lnTo>
                <a:lnTo>
                  <a:pt x="0" y="4668258"/>
                </a:lnTo>
                <a:lnTo>
                  <a:pt x="0" y="0"/>
                </a:lnTo>
                <a:close/>
              </a:path>
            </a:pathLst>
          </a:custGeom>
          <a:blipFill>
            <a:blip r:embed="rId3"/>
            <a:stretch>
              <a:fillRect b="-56"/>
            </a:stretch>
          </a:blipFill>
        </p:spPr>
        <p:txBody>
          <a:bodyPr/>
          <a:lstStyle/>
          <a:p>
            <a:endParaRPr lang="en-GB"/>
          </a:p>
        </p:txBody>
      </p:sp>
      <p:sp>
        <p:nvSpPr>
          <p:cNvPr id="4" name="Freeform 4"/>
          <p:cNvSpPr/>
          <p:nvPr/>
        </p:nvSpPr>
        <p:spPr>
          <a:xfrm>
            <a:off x="9088306" y="-2043330"/>
            <a:ext cx="4118679" cy="4103702"/>
          </a:xfrm>
          <a:custGeom>
            <a:avLst/>
            <a:gdLst/>
            <a:ahLst/>
            <a:cxnLst/>
            <a:rect l="l" t="t" r="r" b="b"/>
            <a:pathLst>
              <a:path w="4118679" h="4103702">
                <a:moveTo>
                  <a:pt x="0" y="0"/>
                </a:moveTo>
                <a:lnTo>
                  <a:pt x="4118679" y="0"/>
                </a:lnTo>
                <a:lnTo>
                  <a:pt x="4118679" y="4103702"/>
                </a:lnTo>
                <a:lnTo>
                  <a:pt x="0" y="4103702"/>
                </a:lnTo>
                <a:lnTo>
                  <a:pt x="0" y="0"/>
                </a:lnTo>
                <a:close/>
              </a:path>
            </a:pathLst>
          </a:custGeom>
          <a:blipFill>
            <a:blip r:embed="rId4">
              <a:extLst>
                <a:ext uri="{96DAC541-7B7A-43D3-8B79-37D633B846F1}">
                  <asvg:svgBlip xmlns:asvg="http://schemas.microsoft.com/office/drawing/2016/SVG/main" r:embed="rId5"/>
                </a:ext>
              </a:extLst>
            </a:blip>
            <a:stretch>
              <a:fillRect b="-133"/>
            </a:stretch>
          </a:blipFill>
        </p:spPr>
        <p:txBody>
          <a:bodyPr/>
          <a:lstStyle/>
          <a:p>
            <a:endParaRPr lang="en-GB"/>
          </a:p>
        </p:txBody>
      </p:sp>
      <p:sp>
        <p:nvSpPr>
          <p:cNvPr id="5" name="Freeform 5"/>
          <p:cNvSpPr/>
          <p:nvPr/>
        </p:nvSpPr>
        <p:spPr>
          <a:xfrm rot="217956">
            <a:off x="-1265542" y="3847496"/>
            <a:ext cx="3204774" cy="2231688"/>
          </a:xfrm>
          <a:custGeom>
            <a:avLst/>
            <a:gdLst/>
            <a:ahLst/>
            <a:cxnLst/>
            <a:rect l="l" t="t" r="r" b="b"/>
            <a:pathLst>
              <a:path w="3204774" h="2231688">
                <a:moveTo>
                  <a:pt x="0" y="0"/>
                </a:moveTo>
                <a:lnTo>
                  <a:pt x="3204774" y="0"/>
                </a:lnTo>
                <a:lnTo>
                  <a:pt x="3204774" y="2231688"/>
                </a:lnTo>
                <a:lnTo>
                  <a:pt x="0" y="2231688"/>
                </a:lnTo>
                <a:lnTo>
                  <a:pt x="0" y="0"/>
                </a:lnTo>
                <a:close/>
              </a:path>
            </a:pathLst>
          </a:custGeom>
          <a:blipFill>
            <a:blip r:embed="rId6">
              <a:extLst>
                <a:ext uri="{96DAC541-7B7A-43D3-8B79-37D633B846F1}">
                  <asvg:svgBlip xmlns:asvg="http://schemas.microsoft.com/office/drawing/2016/SVG/main" r:embed="rId7"/>
                </a:ext>
              </a:extLst>
            </a:blip>
            <a:stretch>
              <a:fillRect b="-138"/>
            </a:stretch>
          </a:blipFill>
        </p:spPr>
        <p:txBody>
          <a:bodyPr/>
          <a:lstStyle/>
          <a:p>
            <a:endParaRPr lang="en-GB"/>
          </a:p>
        </p:txBody>
      </p:sp>
      <p:sp>
        <p:nvSpPr>
          <p:cNvPr id="6" name="Freeform 6"/>
          <p:cNvSpPr/>
          <p:nvPr/>
        </p:nvSpPr>
        <p:spPr>
          <a:xfrm>
            <a:off x="9088306" y="286436"/>
            <a:ext cx="7315200" cy="3547872"/>
          </a:xfrm>
          <a:custGeom>
            <a:avLst/>
            <a:gdLst/>
            <a:ahLst/>
            <a:cxnLst/>
            <a:rect l="l" t="t" r="r" b="b"/>
            <a:pathLst>
              <a:path w="7315200" h="3547872">
                <a:moveTo>
                  <a:pt x="0" y="0"/>
                </a:moveTo>
                <a:lnTo>
                  <a:pt x="7315200" y="0"/>
                </a:lnTo>
                <a:lnTo>
                  <a:pt x="7315200" y="3547872"/>
                </a:lnTo>
                <a:lnTo>
                  <a:pt x="0" y="3547872"/>
                </a:lnTo>
                <a:lnTo>
                  <a:pt x="0" y="0"/>
                </a:lnTo>
                <a:close/>
              </a:path>
            </a:pathLst>
          </a:custGeom>
          <a:blipFill>
            <a:blip r:embed="rId8">
              <a:extLst>
                <a:ext uri="{96DAC541-7B7A-43D3-8B79-37D633B846F1}">
                  <asvg:svgBlip xmlns:asvg="http://schemas.microsoft.com/office/drawing/2016/SVG/main" r:embed="rId9"/>
                </a:ext>
              </a:extLst>
            </a:blip>
            <a:stretch>
              <a:fillRect b="-139"/>
            </a:stretch>
          </a:blipFill>
        </p:spPr>
        <p:txBody>
          <a:bodyPr/>
          <a:lstStyle/>
          <a:p>
            <a:endParaRPr lang="en-GB"/>
          </a:p>
        </p:txBody>
      </p:sp>
      <p:grpSp>
        <p:nvGrpSpPr>
          <p:cNvPr id="7" name="Group 7"/>
          <p:cNvGrpSpPr/>
          <p:nvPr/>
        </p:nvGrpSpPr>
        <p:grpSpPr>
          <a:xfrm>
            <a:off x="2006711" y="2931752"/>
            <a:ext cx="15829546" cy="5112486"/>
            <a:chOff x="0" y="0"/>
            <a:chExt cx="4169099" cy="1346498"/>
          </a:xfrm>
        </p:grpSpPr>
        <p:sp>
          <p:nvSpPr>
            <p:cNvPr id="8" name="Freeform 8"/>
            <p:cNvSpPr/>
            <p:nvPr/>
          </p:nvSpPr>
          <p:spPr>
            <a:xfrm>
              <a:off x="0" y="0"/>
              <a:ext cx="4169099" cy="1346498"/>
            </a:xfrm>
            <a:custGeom>
              <a:avLst/>
              <a:gdLst/>
              <a:ahLst/>
              <a:cxnLst/>
              <a:rect l="l" t="t" r="r" b="b"/>
              <a:pathLst>
                <a:path w="4169099" h="1346498">
                  <a:moveTo>
                    <a:pt x="24943" y="0"/>
                  </a:moveTo>
                  <a:lnTo>
                    <a:pt x="4144156" y="0"/>
                  </a:lnTo>
                  <a:cubicBezTo>
                    <a:pt x="4150771" y="0"/>
                    <a:pt x="4157115" y="2628"/>
                    <a:pt x="4161793" y="7306"/>
                  </a:cubicBezTo>
                  <a:cubicBezTo>
                    <a:pt x="4166471" y="11983"/>
                    <a:pt x="4169099" y="18328"/>
                    <a:pt x="4169099" y="24943"/>
                  </a:cubicBezTo>
                  <a:lnTo>
                    <a:pt x="4169099" y="1321555"/>
                  </a:lnTo>
                  <a:cubicBezTo>
                    <a:pt x="4169099" y="1328171"/>
                    <a:pt x="4166471" y="1334515"/>
                    <a:pt x="4161793" y="1339193"/>
                  </a:cubicBezTo>
                  <a:cubicBezTo>
                    <a:pt x="4157115" y="1343870"/>
                    <a:pt x="4150771" y="1346498"/>
                    <a:pt x="4144156" y="1346498"/>
                  </a:cubicBezTo>
                  <a:lnTo>
                    <a:pt x="24943" y="1346498"/>
                  </a:lnTo>
                  <a:cubicBezTo>
                    <a:pt x="18328" y="1346498"/>
                    <a:pt x="11983" y="1343870"/>
                    <a:pt x="7306" y="1339193"/>
                  </a:cubicBezTo>
                  <a:cubicBezTo>
                    <a:pt x="2628" y="1334515"/>
                    <a:pt x="0" y="1328171"/>
                    <a:pt x="0" y="1321555"/>
                  </a:cubicBezTo>
                  <a:lnTo>
                    <a:pt x="0" y="24943"/>
                  </a:lnTo>
                  <a:cubicBezTo>
                    <a:pt x="0" y="18328"/>
                    <a:pt x="2628" y="11983"/>
                    <a:pt x="7306" y="7306"/>
                  </a:cubicBezTo>
                  <a:cubicBezTo>
                    <a:pt x="11983" y="2628"/>
                    <a:pt x="18328" y="0"/>
                    <a:pt x="24943" y="0"/>
                  </a:cubicBezTo>
                  <a:close/>
                </a:path>
              </a:pathLst>
            </a:custGeom>
            <a:solidFill>
              <a:srgbClr val="FFFFFF"/>
            </a:solidFill>
          </p:spPr>
          <p:txBody>
            <a:bodyPr/>
            <a:lstStyle/>
            <a:p>
              <a:endParaRPr lang="en-GB"/>
            </a:p>
          </p:txBody>
        </p:sp>
        <p:sp>
          <p:nvSpPr>
            <p:cNvPr id="9" name="TextBox 9"/>
            <p:cNvSpPr txBox="1"/>
            <p:nvPr/>
          </p:nvSpPr>
          <p:spPr>
            <a:xfrm>
              <a:off x="0" y="-47625"/>
              <a:ext cx="4169099" cy="139412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406875" y="4674876"/>
            <a:ext cx="15029218" cy="1777699"/>
          </a:xfrm>
          <a:prstGeom prst="rect">
            <a:avLst/>
          </a:prstGeom>
        </p:spPr>
        <p:txBody>
          <a:bodyPr lIns="0" tIns="0" rIns="0" bIns="0" rtlCol="0" anchor="t">
            <a:spAutoFit/>
          </a:bodyPr>
          <a:lstStyle/>
          <a:p>
            <a:pPr>
              <a:lnSpc>
                <a:spcPts val="7150"/>
              </a:lnSpc>
            </a:pPr>
            <a:r>
              <a:rPr lang="en-US" sz="5000">
                <a:solidFill>
                  <a:srgbClr val="5F1A1F"/>
                </a:solidFill>
                <a:latin typeface="Roboto Condensed"/>
              </a:rPr>
              <a:t> Nêu và lí giải một điểm tương đồng trong cách trình bày của phần (2) và phần (3).</a:t>
            </a:r>
          </a:p>
        </p:txBody>
      </p:sp>
      <p:sp>
        <p:nvSpPr>
          <p:cNvPr id="11" name="TextBox 11"/>
          <p:cNvSpPr txBox="1"/>
          <p:nvPr/>
        </p:nvSpPr>
        <p:spPr>
          <a:xfrm>
            <a:off x="5520553" y="3031140"/>
            <a:ext cx="7135506" cy="1363621"/>
          </a:xfrm>
          <a:prstGeom prst="rect">
            <a:avLst/>
          </a:prstGeom>
        </p:spPr>
        <p:txBody>
          <a:bodyPr lIns="0" tIns="0" rIns="0" bIns="0" rtlCol="0" anchor="t">
            <a:spAutoFit/>
          </a:bodyPr>
          <a:lstStyle/>
          <a:p>
            <a:pPr algn="ctr">
              <a:lnSpc>
                <a:spcPts val="12198"/>
              </a:lnSpc>
            </a:pPr>
            <a:r>
              <a:rPr lang="en-US" sz="5300" spc="33">
                <a:solidFill>
                  <a:srgbClr val="764B36"/>
                </a:solidFill>
                <a:latin typeface="Roboto Condensed Bold"/>
              </a:rPr>
              <a:t>CÂU 9</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1199866" y="-2394498"/>
            <a:ext cx="8392374" cy="4668258"/>
          </a:xfrm>
          <a:custGeom>
            <a:avLst/>
            <a:gdLst/>
            <a:ahLst/>
            <a:cxnLst/>
            <a:rect l="l" t="t" r="r" b="b"/>
            <a:pathLst>
              <a:path w="8392374" h="4668258">
                <a:moveTo>
                  <a:pt x="0" y="0"/>
                </a:moveTo>
                <a:lnTo>
                  <a:pt x="8392374" y="0"/>
                </a:lnTo>
                <a:lnTo>
                  <a:pt x="8392374" y="4668258"/>
                </a:lnTo>
                <a:lnTo>
                  <a:pt x="0" y="4668258"/>
                </a:lnTo>
                <a:lnTo>
                  <a:pt x="0" y="0"/>
                </a:lnTo>
                <a:close/>
              </a:path>
            </a:pathLst>
          </a:custGeom>
          <a:blipFill>
            <a:blip r:embed="rId3"/>
            <a:stretch>
              <a:fillRect b="-56"/>
            </a:stretch>
          </a:blipFill>
        </p:spPr>
        <p:txBody>
          <a:bodyPr/>
          <a:lstStyle/>
          <a:p>
            <a:endParaRPr lang="en-GB"/>
          </a:p>
        </p:txBody>
      </p:sp>
      <p:sp>
        <p:nvSpPr>
          <p:cNvPr id="4" name="Freeform 4"/>
          <p:cNvSpPr/>
          <p:nvPr/>
        </p:nvSpPr>
        <p:spPr>
          <a:xfrm>
            <a:off x="9088306" y="-2043330"/>
            <a:ext cx="4118679" cy="4103702"/>
          </a:xfrm>
          <a:custGeom>
            <a:avLst/>
            <a:gdLst/>
            <a:ahLst/>
            <a:cxnLst/>
            <a:rect l="l" t="t" r="r" b="b"/>
            <a:pathLst>
              <a:path w="4118679" h="4103702">
                <a:moveTo>
                  <a:pt x="0" y="0"/>
                </a:moveTo>
                <a:lnTo>
                  <a:pt x="4118679" y="0"/>
                </a:lnTo>
                <a:lnTo>
                  <a:pt x="4118679" y="4103702"/>
                </a:lnTo>
                <a:lnTo>
                  <a:pt x="0" y="4103702"/>
                </a:lnTo>
                <a:lnTo>
                  <a:pt x="0" y="0"/>
                </a:lnTo>
                <a:close/>
              </a:path>
            </a:pathLst>
          </a:custGeom>
          <a:blipFill>
            <a:blip r:embed="rId4">
              <a:extLst>
                <a:ext uri="{96DAC541-7B7A-43D3-8B79-37D633B846F1}">
                  <asvg:svgBlip xmlns:asvg="http://schemas.microsoft.com/office/drawing/2016/SVG/main" r:embed="rId5"/>
                </a:ext>
              </a:extLst>
            </a:blip>
            <a:stretch>
              <a:fillRect b="-133"/>
            </a:stretch>
          </a:blipFill>
        </p:spPr>
        <p:txBody>
          <a:bodyPr/>
          <a:lstStyle/>
          <a:p>
            <a:endParaRPr lang="en-GB"/>
          </a:p>
        </p:txBody>
      </p:sp>
      <p:sp>
        <p:nvSpPr>
          <p:cNvPr id="5" name="Freeform 5"/>
          <p:cNvSpPr/>
          <p:nvPr/>
        </p:nvSpPr>
        <p:spPr>
          <a:xfrm rot="217956">
            <a:off x="-1265542" y="3847496"/>
            <a:ext cx="3204774" cy="2231688"/>
          </a:xfrm>
          <a:custGeom>
            <a:avLst/>
            <a:gdLst/>
            <a:ahLst/>
            <a:cxnLst/>
            <a:rect l="l" t="t" r="r" b="b"/>
            <a:pathLst>
              <a:path w="3204774" h="2231688">
                <a:moveTo>
                  <a:pt x="0" y="0"/>
                </a:moveTo>
                <a:lnTo>
                  <a:pt x="3204774" y="0"/>
                </a:lnTo>
                <a:lnTo>
                  <a:pt x="3204774" y="2231688"/>
                </a:lnTo>
                <a:lnTo>
                  <a:pt x="0" y="2231688"/>
                </a:lnTo>
                <a:lnTo>
                  <a:pt x="0" y="0"/>
                </a:lnTo>
                <a:close/>
              </a:path>
            </a:pathLst>
          </a:custGeom>
          <a:blipFill>
            <a:blip r:embed="rId6">
              <a:extLst>
                <a:ext uri="{96DAC541-7B7A-43D3-8B79-37D633B846F1}">
                  <asvg:svgBlip xmlns:asvg="http://schemas.microsoft.com/office/drawing/2016/SVG/main" r:embed="rId7"/>
                </a:ext>
              </a:extLst>
            </a:blip>
            <a:stretch>
              <a:fillRect b="-138"/>
            </a:stretch>
          </a:blipFill>
        </p:spPr>
        <p:txBody>
          <a:bodyPr/>
          <a:lstStyle/>
          <a:p>
            <a:endParaRPr lang="en-GB"/>
          </a:p>
        </p:txBody>
      </p:sp>
      <p:sp>
        <p:nvSpPr>
          <p:cNvPr id="6" name="Freeform 6"/>
          <p:cNvSpPr/>
          <p:nvPr/>
        </p:nvSpPr>
        <p:spPr>
          <a:xfrm>
            <a:off x="9088306" y="286436"/>
            <a:ext cx="7315200" cy="3547872"/>
          </a:xfrm>
          <a:custGeom>
            <a:avLst/>
            <a:gdLst/>
            <a:ahLst/>
            <a:cxnLst/>
            <a:rect l="l" t="t" r="r" b="b"/>
            <a:pathLst>
              <a:path w="7315200" h="3547872">
                <a:moveTo>
                  <a:pt x="0" y="0"/>
                </a:moveTo>
                <a:lnTo>
                  <a:pt x="7315200" y="0"/>
                </a:lnTo>
                <a:lnTo>
                  <a:pt x="7315200" y="3547872"/>
                </a:lnTo>
                <a:lnTo>
                  <a:pt x="0" y="3547872"/>
                </a:lnTo>
                <a:lnTo>
                  <a:pt x="0" y="0"/>
                </a:lnTo>
                <a:close/>
              </a:path>
            </a:pathLst>
          </a:custGeom>
          <a:blipFill>
            <a:blip r:embed="rId8">
              <a:extLst>
                <a:ext uri="{96DAC541-7B7A-43D3-8B79-37D633B846F1}">
                  <asvg:svgBlip xmlns:asvg="http://schemas.microsoft.com/office/drawing/2016/SVG/main" r:embed="rId9"/>
                </a:ext>
              </a:extLst>
            </a:blip>
            <a:stretch>
              <a:fillRect b="-139"/>
            </a:stretch>
          </a:blipFill>
        </p:spPr>
        <p:txBody>
          <a:bodyPr/>
          <a:lstStyle/>
          <a:p>
            <a:endParaRPr lang="en-GB"/>
          </a:p>
        </p:txBody>
      </p:sp>
      <p:grpSp>
        <p:nvGrpSpPr>
          <p:cNvPr id="7" name="Group 7"/>
          <p:cNvGrpSpPr/>
          <p:nvPr/>
        </p:nvGrpSpPr>
        <p:grpSpPr>
          <a:xfrm>
            <a:off x="2006711" y="2336721"/>
            <a:ext cx="15829546" cy="5767597"/>
            <a:chOff x="0" y="0"/>
            <a:chExt cx="4169099" cy="1519038"/>
          </a:xfrm>
        </p:grpSpPr>
        <p:sp>
          <p:nvSpPr>
            <p:cNvPr id="8" name="Freeform 8"/>
            <p:cNvSpPr/>
            <p:nvPr/>
          </p:nvSpPr>
          <p:spPr>
            <a:xfrm>
              <a:off x="0" y="0"/>
              <a:ext cx="4169099" cy="1519038"/>
            </a:xfrm>
            <a:custGeom>
              <a:avLst/>
              <a:gdLst/>
              <a:ahLst/>
              <a:cxnLst/>
              <a:rect l="l" t="t" r="r" b="b"/>
              <a:pathLst>
                <a:path w="4169099" h="1519038">
                  <a:moveTo>
                    <a:pt x="24943" y="0"/>
                  </a:moveTo>
                  <a:lnTo>
                    <a:pt x="4144156" y="0"/>
                  </a:lnTo>
                  <a:cubicBezTo>
                    <a:pt x="4150771" y="0"/>
                    <a:pt x="4157115" y="2628"/>
                    <a:pt x="4161793" y="7306"/>
                  </a:cubicBezTo>
                  <a:cubicBezTo>
                    <a:pt x="4166471" y="11983"/>
                    <a:pt x="4169099" y="18328"/>
                    <a:pt x="4169099" y="24943"/>
                  </a:cubicBezTo>
                  <a:lnTo>
                    <a:pt x="4169099" y="1494095"/>
                  </a:lnTo>
                  <a:cubicBezTo>
                    <a:pt x="4169099" y="1500710"/>
                    <a:pt x="4166471" y="1507055"/>
                    <a:pt x="4161793" y="1511732"/>
                  </a:cubicBezTo>
                  <a:cubicBezTo>
                    <a:pt x="4157115" y="1516410"/>
                    <a:pt x="4150771" y="1519038"/>
                    <a:pt x="4144156" y="1519038"/>
                  </a:cubicBezTo>
                  <a:lnTo>
                    <a:pt x="24943" y="1519038"/>
                  </a:lnTo>
                  <a:cubicBezTo>
                    <a:pt x="11167" y="1519038"/>
                    <a:pt x="0" y="1507870"/>
                    <a:pt x="0" y="1494095"/>
                  </a:cubicBezTo>
                  <a:lnTo>
                    <a:pt x="0" y="24943"/>
                  </a:lnTo>
                  <a:cubicBezTo>
                    <a:pt x="0" y="18328"/>
                    <a:pt x="2628" y="11983"/>
                    <a:pt x="7306" y="7306"/>
                  </a:cubicBezTo>
                  <a:cubicBezTo>
                    <a:pt x="11983" y="2628"/>
                    <a:pt x="18328" y="0"/>
                    <a:pt x="24943" y="0"/>
                  </a:cubicBezTo>
                  <a:close/>
                </a:path>
              </a:pathLst>
            </a:custGeom>
            <a:solidFill>
              <a:srgbClr val="FFFFFF"/>
            </a:solidFill>
          </p:spPr>
          <p:txBody>
            <a:bodyPr/>
            <a:lstStyle/>
            <a:p>
              <a:endParaRPr lang="en-GB"/>
            </a:p>
          </p:txBody>
        </p:sp>
        <p:sp>
          <p:nvSpPr>
            <p:cNvPr id="9" name="TextBox 9"/>
            <p:cNvSpPr txBox="1"/>
            <p:nvPr/>
          </p:nvSpPr>
          <p:spPr>
            <a:xfrm>
              <a:off x="0" y="-47625"/>
              <a:ext cx="4169099" cy="1566663"/>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2556416" y="3012123"/>
            <a:ext cx="14027797" cy="4321543"/>
          </a:xfrm>
          <a:prstGeom prst="rect">
            <a:avLst/>
          </a:prstGeom>
        </p:spPr>
        <p:txBody>
          <a:bodyPr lIns="0" tIns="0" rIns="0" bIns="0" rtlCol="0" anchor="t">
            <a:spAutoFit/>
          </a:bodyPr>
          <a:lstStyle/>
          <a:p>
            <a:pPr algn="just">
              <a:lnSpc>
                <a:spcPts val="5718"/>
              </a:lnSpc>
            </a:pPr>
            <a:r>
              <a:rPr lang="en-US" sz="3998">
                <a:solidFill>
                  <a:srgbClr val="5F1A1F"/>
                </a:solidFill>
                <a:latin typeface="Roboto Condensed Bold"/>
              </a:rPr>
              <a:t>Một số điểm tương đồng trong cách trình bày của phần (2) và phần (3) là:</a:t>
            </a:r>
          </a:p>
          <a:p>
            <a:pPr algn="just">
              <a:lnSpc>
                <a:spcPts val="5718"/>
              </a:lnSpc>
            </a:pPr>
            <a:r>
              <a:rPr lang="en-US" sz="3998">
                <a:solidFill>
                  <a:srgbClr val="5F1A1F"/>
                </a:solidFill>
                <a:latin typeface="Roboto Condensed"/>
              </a:rPr>
              <a:t>- Cách trình bày theo phương thức phối hợp: đưa ra luận điểm, trích và phân tích bằng chứng, khẳng định ý kiến.</a:t>
            </a:r>
          </a:p>
          <a:p>
            <a:pPr algn="just">
              <a:lnSpc>
                <a:spcPts val="5718"/>
              </a:lnSpc>
            </a:pPr>
            <a:r>
              <a:rPr lang="en-US" sz="3998">
                <a:solidFill>
                  <a:srgbClr val="5F1A1F"/>
                </a:solidFill>
                <a:latin typeface="Roboto Condensed"/>
              </a:rPr>
              <a:t>- Có luận điểm là tiêu đề của phần.</a:t>
            </a:r>
          </a:p>
          <a:p>
            <a:pPr algn="just">
              <a:lnSpc>
                <a:spcPts val="5719"/>
              </a:lnSpc>
            </a:pPr>
            <a:r>
              <a:rPr lang="en-US" sz="3998">
                <a:solidFill>
                  <a:srgbClr val="5F1A1F"/>
                </a:solidFill>
                <a:latin typeface="Roboto Condensed"/>
              </a:rPr>
              <a:t>- Câu cuối giống như một lời khuyên</a:t>
            </a:r>
          </a:p>
        </p:txBody>
      </p:sp>
      <p:sp>
        <p:nvSpPr>
          <p:cNvPr id="11" name="TextBox 11"/>
          <p:cNvSpPr txBox="1"/>
          <p:nvPr/>
        </p:nvSpPr>
        <p:spPr>
          <a:xfrm>
            <a:off x="2434809" y="769033"/>
            <a:ext cx="7135506" cy="1291339"/>
          </a:xfrm>
          <a:prstGeom prst="rect">
            <a:avLst/>
          </a:prstGeom>
        </p:spPr>
        <p:txBody>
          <a:bodyPr lIns="0" tIns="0" rIns="0" bIns="0" rtlCol="0" anchor="t">
            <a:spAutoFit/>
          </a:bodyPr>
          <a:lstStyle/>
          <a:p>
            <a:pPr algn="ctr">
              <a:lnSpc>
                <a:spcPts val="11507"/>
              </a:lnSpc>
            </a:pPr>
            <a:r>
              <a:rPr lang="en-US" sz="5000" spc="31">
                <a:solidFill>
                  <a:srgbClr val="764B36"/>
                </a:solidFill>
                <a:latin typeface="Roboto Condensed Bold"/>
              </a:rPr>
              <a:t>CÂU 9</a:t>
            </a:r>
          </a:p>
        </p:txBody>
      </p:sp>
      <p:sp>
        <p:nvSpPr>
          <p:cNvPr id="12" name="Freeform 12"/>
          <p:cNvSpPr/>
          <p:nvPr/>
        </p:nvSpPr>
        <p:spPr>
          <a:xfrm>
            <a:off x="-920370" y="7864392"/>
            <a:ext cx="20017352" cy="4654034"/>
          </a:xfrm>
          <a:custGeom>
            <a:avLst/>
            <a:gdLst/>
            <a:ahLst/>
            <a:cxnLst/>
            <a:rect l="l" t="t" r="r" b="b"/>
            <a:pathLst>
              <a:path w="20017352" h="4654034">
                <a:moveTo>
                  <a:pt x="0" y="0"/>
                </a:moveTo>
                <a:lnTo>
                  <a:pt x="20017352" y="0"/>
                </a:lnTo>
                <a:lnTo>
                  <a:pt x="20017352" y="4654034"/>
                </a:lnTo>
                <a:lnTo>
                  <a:pt x="0" y="4654034"/>
                </a:lnTo>
                <a:lnTo>
                  <a:pt x="0" y="0"/>
                </a:lnTo>
                <a:close/>
              </a:path>
            </a:pathLst>
          </a:custGeom>
          <a:blipFill>
            <a:blip r:embed="rId10"/>
            <a:stretch>
              <a:fillRect b="-217"/>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26260" y="2989187"/>
            <a:ext cx="18438572" cy="6269114"/>
          </a:xfrm>
          <a:custGeom>
            <a:avLst/>
            <a:gdLst/>
            <a:ahLst/>
            <a:cxnLst/>
            <a:rect l="l" t="t" r="r" b="b"/>
            <a:pathLst>
              <a:path w="18438572" h="6269114">
                <a:moveTo>
                  <a:pt x="0" y="0"/>
                </a:moveTo>
                <a:lnTo>
                  <a:pt x="18438572" y="0"/>
                </a:lnTo>
                <a:lnTo>
                  <a:pt x="18438572" y="6269114"/>
                </a:lnTo>
                <a:lnTo>
                  <a:pt x="0" y="6269114"/>
                </a:lnTo>
                <a:lnTo>
                  <a:pt x="0" y="0"/>
                </a:lnTo>
                <a:close/>
              </a:path>
            </a:pathLst>
          </a:custGeom>
          <a:blipFill>
            <a:blip r:embed="rId3"/>
            <a:stretch>
              <a:fillRect b="-93"/>
            </a:stretch>
          </a:blipFill>
        </p:spPr>
        <p:txBody>
          <a:bodyPr/>
          <a:lstStyle/>
          <a:p>
            <a:endParaRPr lang="en-GB"/>
          </a:p>
        </p:txBody>
      </p:sp>
      <p:sp>
        <p:nvSpPr>
          <p:cNvPr id="4" name="Freeform 4"/>
          <p:cNvSpPr/>
          <p:nvPr/>
        </p:nvSpPr>
        <p:spPr>
          <a:xfrm>
            <a:off x="-1508582" y="-1170513"/>
            <a:ext cx="12109002" cy="2013122"/>
          </a:xfrm>
          <a:custGeom>
            <a:avLst/>
            <a:gdLst/>
            <a:ahLst/>
            <a:cxnLst/>
            <a:rect l="l" t="t" r="r" b="b"/>
            <a:pathLst>
              <a:path w="12109002" h="2013122">
                <a:moveTo>
                  <a:pt x="0" y="0"/>
                </a:moveTo>
                <a:lnTo>
                  <a:pt x="12109002" y="0"/>
                </a:lnTo>
                <a:lnTo>
                  <a:pt x="12109002" y="2013122"/>
                </a:lnTo>
                <a:lnTo>
                  <a:pt x="0" y="2013122"/>
                </a:lnTo>
                <a:lnTo>
                  <a:pt x="0" y="0"/>
                </a:lnTo>
                <a:close/>
              </a:path>
            </a:pathLst>
          </a:custGeom>
          <a:blipFill>
            <a:blip r:embed="rId4"/>
            <a:stretch>
              <a:fillRect b="-121"/>
            </a:stretch>
          </a:blipFill>
        </p:spPr>
        <p:txBody>
          <a:bodyPr/>
          <a:lstStyle/>
          <a:p>
            <a:endParaRPr lang="en-GB"/>
          </a:p>
        </p:txBody>
      </p:sp>
      <p:sp>
        <p:nvSpPr>
          <p:cNvPr id="5" name="Freeform 5"/>
          <p:cNvSpPr/>
          <p:nvPr/>
        </p:nvSpPr>
        <p:spPr>
          <a:xfrm rot="-167100">
            <a:off x="1242118" y="974661"/>
            <a:ext cx="15261117" cy="9155727"/>
          </a:xfrm>
          <a:custGeom>
            <a:avLst/>
            <a:gdLst/>
            <a:ahLst/>
            <a:cxnLst/>
            <a:rect l="l" t="t" r="r" b="b"/>
            <a:pathLst>
              <a:path w="15261117" h="9155727">
                <a:moveTo>
                  <a:pt x="0" y="0"/>
                </a:moveTo>
                <a:lnTo>
                  <a:pt x="15261117" y="0"/>
                </a:lnTo>
                <a:lnTo>
                  <a:pt x="15261117" y="9155727"/>
                </a:lnTo>
                <a:lnTo>
                  <a:pt x="0" y="9155727"/>
                </a:lnTo>
                <a:lnTo>
                  <a:pt x="0" y="0"/>
                </a:lnTo>
                <a:close/>
              </a:path>
            </a:pathLst>
          </a:custGeom>
          <a:blipFill>
            <a:blip r:embed="rId5"/>
            <a:stretch>
              <a:fillRect r="-5021" b="-78"/>
            </a:stretch>
          </a:blipFill>
        </p:spPr>
        <p:txBody>
          <a:bodyPr/>
          <a:lstStyle/>
          <a:p>
            <a:endParaRPr lang="en-GB"/>
          </a:p>
        </p:txBody>
      </p:sp>
      <p:sp>
        <p:nvSpPr>
          <p:cNvPr id="6" name="Freeform 6"/>
          <p:cNvSpPr/>
          <p:nvPr/>
        </p:nvSpPr>
        <p:spPr>
          <a:xfrm>
            <a:off x="-763131" y="6916933"/>
            <a:ext cx="20017352" cy="4654034"/>
          </a:xfrm>
          <a:custGeom>
            <a:avLst/>
            <a:gdLst/>
            <a:ahLst/>
            <a:cxnLst/>
            <a:rect l="l" t="t" r="r" b="b"/>
            <a:pathLst>
              <a:path w="20017352" h="4654034">
                <a:moveTo>
                  <a:pt x="0" y="0"/>
                </a:moveTo>
                <a:lnTo>
                  <a:pt x="20017352" y="0"/>
                </a:lnTo>
                <a:lnTo>
                  <a:pt x="20017352" y="4654034"/>
                </a:lnTo>
                <a:lnTo>
                  <a:pt x="0" y="4654034"/>
                </a:lnTo>
                <a:lnTo>
                  <a:pt x="0" y="0"/>
                </a:lnTo>
                <a:close/>
              </a:path>
            </a:pathLst>
          </a:custGeom>
          <a:blipFill>
            <a:blip r:embed="rId6"/>
            <a:stretch>
              <a:fillRect b="-217"/>
            </a:stretch>
          </a:blipFill>
        </p:spPr>
        <p:txBody>
          <a:bodyPr/>
          <a:lstStyle/>
          <a:p>
            <a:endParaRPr lang="en-GB"/>
          </a:p>
        </p:txBody>
      </p:sp>
      <p:sp>
        <p:nvSpPr>
          <p:cNvPr id="7" name="Freeform 7"/>
          <p:cNvSpPr/>
          <p:nvPr/>
        </p:nvSpPr>
        <p:spPr>
          <a:xfrm>
            <a:off x="4143807" y="9754225"/>
            <a:ext cx="3117312" cy="532778"/>
          </a:xfrm>
          <a:custGeom>
            <a:avLst/>
            <a:gdLst/>
            <a:ahLst/>
            <a:cxnLst/>
            <a:rect l="l" t="t" r="r" b="b"/>
            <a:pathLst>
              <a:path w="3117312" h="532778">
                <a:moveTo>
                  <a:pt x="0" y="0"/>
                </a:moveTo>
                <a:lnTo>
                  <a:pt x="3117312" y="0"/>
                </a:lnTo>
                <a:lnTo>
                  <a:pt x="3117312" y="532778"/>
                </a:lnTo>
                <a:lnTo>
                  <a:pt x="0" y="532778"/>
                </a:lnTo>
                <a:lnTo>
                  <a:pt x="0" y="0"/>
                </a:lnTo>
                <a:close/>
              </a:path>
            </a:pathLst>
          </a:custGeom>
          <a:blipFill>
            <a:blip r:embed="rId7">
              <a:extLst>
                <a:ext uri="{96DAC541-7B7A-43D3-8B79-37D633B846F1}">
                  <asvg:svgBlip xmlns:asvg="http://schemas.microsoft.com/office/drawing/2016/SVG/main" r:embed="rId8"/>
                </a:ext>
              </a:extLst>
            </a:blip>
            <a:stretch>
              <a:fillRect b="-1679"/>
            </a:stretch>
          </a:blipFill>
        </p:spPr>
        <p:txBody>
          <a:bodyPr/>
          <a:lstStyle/>
          <a:p>
            <a:endParaRPr lang="en-GB"/>
          </a:p>
        </p:txBody>
      </p:sp>
      <p:sp>
        <p:nvSpPr>
          <p:cNvPr id="8" name="Freeform 8"/>
          <p:cNvSpPr/>
          <p:nvPr/>
        </p:nvSpPr>
        <p:spPr>
          <a:xfrm>
            <a:off x="15079127" y="1765760"/>
            <a:ext cx="3927770" cy="10302345"/>
          </a:xfrm>
          <a:custGeom>
            <a:avLst/>
            <a:gdLst/>
            <a:ahLst/>
            <a:cxnLst/>
            <a:rect l="l" t="t" r="r" b="b"/>
            <a:pathLst>
              <a:path w="3927770" h="10302345">
                <a:moveTo>
                  <a:pt x="0" y="0"/>
                </a:moveTo>
                <a:lnTo>
                  <a:pt x="3927770" y="0"/>
                </a:lnTo>
                <a:lnTo>
                  <a:pt x="3927770" y="10302345"/>
                </a:lnTo>
                <a:lnTo>
                  <a:pt x="0" y="10302345"/>
                </a:lnTo>
                <a:lnTo>
                  <a:pt x="0" y="0"/>
                </a:lnTo>
                <a:close/>
              </a:path>
            </a:pathLst>
          </a:custGeom>
          <a:blipFill>
            <a:blip r:embed="rId9"/>
            <a:stretch>
              <a:fillRect r="-108"/>
            </a:stretch>
          </a:blipFill>
        </p:spPr>
        <p:txBody>
          <a:bodyPr/>
          <a:lstStyle/>
          <a:p>
            <a:endParaRPr lang="en-GB"/>
          </a:p>
        </p:txBody>
      </p:sp>
      <p:sp>
        <p:nvSpPr>
          <p:cNvPr id="9" name="Freeform 9"/>
          <p:cNvSpPr/>
          <p:nvPr/>
        </p:nvSpPr>
        <p:spPr>
          <a:xfrm>
            <a:off x="-4304193" y="4596126"/>
            <a:ext cx="12612414" cy="8229600"/>
          </a:xfrm>
          <a:custGeom>
            <a:avLst/>
            <a:gdLst/>
            <a:ahLst/>
            <a:cxnLst/>
            <a:rect l="l" t="t" r="r" b="b"/>
            <a:pathLst>
              <a:path w="12612414" h="8229600">
                <a:moveTo>
                  <a:pt x="0" y="0"/>
                </a:moveTo>
                <a:lnTo>
                  <a:pt x="12612414" y="0"/>
                </a:lnTo>
                <a:lnTo>
                  <a:pt x="12612414" y="8229600"/>
                </a:lnTo>
                <a:lnTo>
                  <a:pt x="0" y="8229600"/>
                </a:lnTo>
                <a:lnTo>
                  <a:pt x="0" y="0"/>
                </a:lnTo>
                <a:close/>
              </a:path>
            </a:pathLst>
          </a:custGeom>
          <a:blipFill>
            <a:blip r:embed="rId10"/>
            <a:stretch>
              <a:fillRect b="-16"/>
            </a:stretch>
          </a:blipFill>
        </p:spPr>
        <p:txBody>
          <a:bodyPr/>
          <a:lstStyle/>
          <a:p>
            <a:endParaRPr lang="en-GB"/>
          </a:p>
        </p:txBody>
      </p:sp>
      <p:grpSp>
        <p:nvGrpSpPr>
          <p:cNvPr id="10" name="Group 10"/>
          <p:cNvGrpSpPr/>
          <p:nvPr/>
        </p:nvGrpSpPr>
        <p:grpSpPr>
          <a:xfrm>
            <a:off x="2852199" y="3576222"/>
            <a:ext cx="12583602" cy="3134557"/>
            <a:chOff x="0" y="0"/>
            <a:chExt cx="3314200" cy="825562"/>
          </a:xfrm>
        </p:grpSpPr>
        <p:sp>
          <p:nvSpPr>
            <p:cNvPr id="11" name="Freeform 11"/>
            <p:cNvSpPr/>
            <p:nvPr/>
          </p:nvSpPr>
          <p:spPr>
            <a:xfrm>
              <a:off x="0" y="0"/>
              <a:ext cx="3314200" cy="825562"/>
            </a:xfrm>
            <a:custGeom>
              <a:avLst/>
              <a:gdLst/>
              <a:ahLst/>
              <a:cxnLst/>
              <a:rect l="l" t="t" r="r" b="b"/>
              <a:pathLst>
                <a:path w="3314200" h="825562">
                  <a:moveTo>
                    <a:pt x="31377" y="0"/>
                  </a:moveTo>
                  <a:lnTo>
                    <a:pt x="3282822" y="0"/>
                  </a:lnTo>
                  <a:cubicBezTo>
                    <a:pt x="3291144" y="0"/>
                    <a:pt x="3299125" y="3306"/>
                    <a:pt x="3305010" y="9190"/>
                  </a:cubicBezTo>
                  <a:cubicBezTo>
                    <a:pt x="3310894" y="15075"/>
                    <a:pt x="3314200" y="23055"/>
                    <a:pt x="3314200" y="31377"/>
                  </a:cubicBezTo>
                  <a:lnTo>
                    <a:pt x="3314200" y="794185"/>
                  </a:lnTo>
                  <a:cubicBezTo>
                    <a:pt x="3314200" y="811514"/>
                    <a:pt x="3300152" y="825562"/>
                    <a:pt x="3282822" y="825562"/>
                  </a:cubicBezTo>
                  <a:lnTo>
                    <a:pt x="31377" y="825562"/>
                  </a:lnTo>
                  <a:cubicBezTo>
                    <a:pt x="14048" y="825562"/>
                    <a:pt x="0" y="811514"/>
                    <a:pt x="0" y="794185"/>
                  </a:cubicBezTo>
                  <a:lnTo>
                    <a:pt x="0" y="31377"/>
                  </a:lnTo>
                  <a:cubicBezTo>
                    <a:pt x="0" y="14048"/>
                    <a:pt x="14048" y="0"/>
                    <a:pt x="31377" y="0"/>
                  </a:cubicBezTo>
                  <a:close/>
                </a:path>
              </a:pathLst>
            </a:custGeom>
            <a:solidFill>
              <a:srgbClr val="FFFFFF"/>
            </a:solidFill>
          </p:spPr>
          <p:txBody>
            <a:bodyPr/>
            <a:lstStyle/>
            <a:p>
              <a:endParaRPr lang="en-GB"/>
            </a:p>
          </p:txBody>
        </p:sp>
        <p:sp>
          <p:nvSpPr>
            <p:cNvPr id="12" name="TextBox 12"/>
            <p:cNvSpPr txBox="1"/>
            <p:nvPr/>
          </p:nvSpPr>
          <p:spPr>
            <a:xfrm>
              <a:off x="0" y="-47625"/>
              <a:ext cx="3314200" cy="873187"/>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270588" y="4382831"/>
            <a:ext cx="11746825" cy="1426087"/>
          </a:xfrm>
          <a:prstGeom prst="rect">
            <a:avLst/>
          </a:prstGeom>
        </p:spPr>
        <p:txBody>
          <a:bodyPr lIns="0" tIns="0" rIns="0" bIns="0" rtlCol="0" anchor="t">
            <a:spAutoFit/>
          </a:bodyPr>
          <a:lstStyle/>
          <a:p>
            <a:pPr>
              <a:lnSpc>
                <a:spcPts val="5719"/>
              </a:lnSpc>
            </a:pPr>
            <a:r>
              <a:rPr lang="en-US" sz="3998">
                <a:solidFill>
                  <a:srgbClr val="5F1A1F"/>
                </a:solidFill>
                <a:latin typeface="Roboto Condensed"/>
              </a:rPr>
              <a:t>Trong hai bài học được nói đến của truyện </a:t>
            </a:r>
            <a:r>
              <a:rPr lang="en-US" sz="3998">
                <a:solidFill>
                  <a:srgbClr val="5F1A1F"/>
                </a:solidFill>
                <a:latin typeface="Roboto Condensed Bold Italics"/>
              </a:rPr>
              <a:t>Hoàng tử bé</a:t>
            </a:r>
            <a:r>
              <a:rPr lang="en-US" sz="3998">
                <a:solidFill>
                  <a:srgbClr val="5F1A1F"/>
                </a:solidFill>
                <a:latin typeface="Roboto Condensed"/>
              </a:rPr>
              <a:t>, bài học nào em thấy hữu ích hơn với bản thân? Vì sao?</a:t>
            </a:r>
          </a:p>
        </p:txBody>
      </p:sp>
      <p:sp>
        <p:nvSpPr>
          <p:cNvPr id="14" name="TextBox 14"/>
          <p:cNvSpPr txBox="1"/>
          <p:nvPr/>
        </p:nvSpPr>
        <p:spPr>
          <a:xfrm>
            <a:off x="2953744" y="853390"/>
            <a:ext cx="12583602" cy="1291339"/>
          </a:xfrm>
          <a:prstGeom prst="rect">
            <a:avLst/>
          </a:prstGeom>
        </p:spPr>
        <p:txBody>
          <a:bodyPr lIns="0" tIns="0" rIns="0" bIns="0" rtlCol="0" anchor="t">
            <a:spAutoFit/>
          </a:bodyPr>
          <a:lstStyle/>
          <a:p>
            <a:pPr algn="ctr">
              <a:lnSpc>
                <a:spcPts val="11507"/>
              </a:lnSpc>
            </a:pPr>
            <a:r>
              <a:rPr lang="en-US" sz="5000" spc="31">
                <a:solidFill>
                  <a:srgbClr val="764B36"/>
                </a:solidFill>
                <a:latin typeface="Fraunces Bold"/>
              </a:rPr>
              <a:t>NHIỆM VỤ 3</a:t>
            </a:r>
          </a:p>
        </p:txBody>
      </p:sp>
      <p:sp>
        <p:nvSpPr>
          <p:cNvPr id="15" name="TextBox 15"/>
          <p:cNvSpPr txBox="1"/>
          <p:nvPr/>
        </p:nvSpPr>
        <p:spPr>
          <a:xfrm>
            <a:off x="3688976" y="2114218"/>
            <a:ext cx="11746825" cy="1423453"/>
          </a:xfrm>
          <a:prstGeom prst="rect">
            <a:avLst/>
          </a:prstGeom>
        </p:spPr>
        <p:txBody>
          <a:bodyPr lIns="0" tIns="0" rIns="0" bIns="0" rtlCol="0" anchor="t">
            <a:spAutoFit/>
          </a:bodyPr>
          <a:lstStyle/>
          <a:p>
            <a:pPr algn="ctr">
              <a:lnSpc>
                <a:spcPts val="11441"/>
              </a:lnSpc>
            </a:pPr>
            <a:r>
              <a:rPr lang="en-US" sz="8000">
                <a:solidFill>
                  <a:srgbClr val="5F1A1F"/>
                </a:solidFill>
                <a:latin typeface="#9Slide06 SVNWendi"/>
              </a:rPr>
              <a:t>Chia sẻ cá nhân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26259" y="2989186"/>
            <a:ext cx="18438571" cy="6269114"/>
          </a:xfrm>
          <a:custGeom>
            <a:avLst/>
            <a:gdLst/>
            <a:ahLst/>
            <a:cxnLst/>
            <a:rect l="l" t="t" r="r" b="b"/>
            <a:pathLst>
              <a:path w="18438571" h="6269114">
                <a:moveTo>
                  <a:pt x="0" y="0"/>
                </a:moveTo>
                <a:lnTo>
                  <a:pt x="18438571" y="0"/>
                </a:lnTo>
                <a:lnTo>
                  <a:pt x="18438571" y="6269114"/>
                </a:lnTo>
                <a:lnTo>
                  <a:pt x="0" y="6269114"/>
                </a:lnTo>
                <a:lnTo>
                  <a:pt x="0" y="0"/>
                </a:lnTo>
                <a:close/>
              </a:path>
            </a:pathLst>
          </a:custGeom>
          <a:blipFill>
            <a:blip r:embed="rId3"/>
            <a:stretch>
              <a:fillRect b="-93"/>
            </a:stretch>
          </a:blipFill>
        </p:spPr>
        <p:txBody>
          <a:bodyPr/>
          <a:lstStyle/>
          <a:p>
            <a:endParaRPr lang="en-GB"/>
          </a:p>
        </p:txBody>
      </p:sp>
      <p:sp>
        <p:nvSpPr>
          <p:cNvPr id="4" name="Freeform 4"/>
          <p:cNvSpPr/>
          <p:nvPr/>
        </p:nvSpPr>
        <p:spPr>
          <a:xfrm>
            <a:off x="-1508581" y="-1170513"/>
            <a:ext cx="12109002" cy="2013122"/>
          </a:xfrm>
          <a:custGeom>
            <a:avLst/>
            <a:gdLst/>
            <a:ahLst/>
            <a:cxnLst/>
            <a:rect l="l" t="t" r="r" b="b"/>
            <a:pathLst>
              <a:path w="12109002" h="2013122">
                <a:moveTo>
                  <a:pt x="0" y="0"/>
                </a:moveTo>
                <a:lnTo>
                  <a:pt x="12109002" y="0"/>
                </a:lnTo>
                <a:lnTo>
                  <a:pt x="12109002" y="2013122"/>
                </a:lnTo>
                <a:lnTo>
                  <a:pt x="0" y="2013122"/>
                </a:lnTo>
                <a:lnTo>
                  <a:pt x="0" y="0"/>
                </a:lnTo>
                <a:close/>
              </a:path>
            </a:pathLst>
          </a:custGeom>
          <a:blipFill>
            <a:blip r:embed="rId4"/>
            <a:stretch>
              <a:fillRect b="-121"/>
            </a:stretch>
          </a:blipFill>
        </p:spPr>
        <p:txBody>
          <a:bodyPr/>
          <a:lstStyle/>
          <a:p>
            <a:endParaRPr lang="en-GB"/>
          </a:p>
        </p:txBody>
      </p:sp>
      <p:sp>
        <p:nvSpPr>
          <p:cNvPr id="5" name="Freeform 5"/>
          <p:cNvSpPr/>
          <p:nvPr/>
        </p:nvSpPr>
        <p:spPr>
          <a:xfrm rot="-167100">
            <a:off x="1964050" y="1462893"/>
            <a:ext cx="14870997" cy="8921679"/>
          </a:xfrm>
          <a:custGeom>
            <a:avLst/>
            <a:gdLst/>
            <a:ahLst/>
            <a:cxnLst/>
            <a:rect l="l" t="t" r="r" b="b"/>
            <a:pathLst>
              <a:path w="14870997" h="8921679">
                <a:moveTo>
                  <a:pt x="0" y="0"/>
                </a:moveTo>
                <a:lnTo>
                  <a:pt x="14870997" y="0"/>
                </a:lnTo>
                <a:lnTo>
                  <a:pt x="14870997" y="8921679"/>
                </a:lnTo>
                <a:lnTo>
                  <a:pt x="0" y="8921679"/>
                </a:lnTo>
                <a:lnTo>
                  <a:pt x="0" y="0"/>
                </a:lnTo>
                <a:close/>
              </a:path>
            </a:pathLst>
          </a:custGeom>
          <a:blipFill>
            <a:blip r:embed="rId5"/>
            <a:stretch>
              <a:fillRect r="-5021" b="-78"/>
            </a:stretch>
          </a:blipFill>
        </p:spPr>
        <p:txBody>
          <a:bodyPr/>
          <a:lstStyle/>
          <a:p>
            <a:endParaRPr lang="en-GB"/>
          </a:p>
        </p:txBody>
      </p:sp>
      <p:sp>
        <p:nvSpPr>
          <p:cNvPr id="6" name="Freeform 6"/>
          <p:cNvSpPr/>
          <p:nvPr/>
        </p:nvSpPr>
        <p:spPr>
          <a:xfrm>
            <a:off x="6602476" y="842609"/>
            <a:ext cx="4221515" cy="1618293"/>
          </a:xfrm>
          <a:custGeom>
            <a:avLst/>
            <a:gdLst/>
            <a:ahLst/>
            <a:cxnLst/>
            <a:rect l="l" t="t" r="r" b="b"/>
            <a:pathLst>
              <a:path w="4221515" h="1618293">
                <a:moveTo>
                  <a:pt x="0" y="0"/>
                </a:moveTo>
                <a:lnTo>
                  <a:pt x="4221515" y="0"/>
                </a:lnTo>
                <a:lnTo>
                  <a:pt x="4221515" y="1618293"/>
                </a:lnTo>
                <a:lnTo>
                  <a:pt x="0" y="1618293"/>
                </a:lnTo>
                <a:lnTo>
                  <a:pt x="0" y="0"/>
                </a:lnTo>
                <a:close/>
              </a:path>
            </a:pathLst>
          </a:custGeom>
          <a:blipFill>
            <a:blip r:embed="rId6"/>
            <a:stretch>
              <a:fillRect b="-1301"/>
            </a:stretch>
          </a:blipFill>
        </p:spPr>
        <p:txBody>
          <a:bodyPr/>
          <a:lstStyle/>
          <a:p>
            <a:endParaRPr lang="en-GB"/>
          </a:p>
        </p:txBody>
      </p:sp>
      <p:sp>
        <p:nvSpPr>
          <p:cNvPr id="7" name="Freeform 7"/>
          <p:cNvSpPr/>
          <p:nvPr/>
        </p:nvSpPr>
        <p:spPr>
          <a:xfrm>
            <a:off x="12681602" y="1765759"/>
            <a:ext cx="2072261" cy="1936455"/>
          </a:xfrm>
          <a:custGeom>
            <a:avLst/>
            <a:gdLst/>
            <a:ahLst/>
            <a:cxnLst/>
            <a:rect l="l" t="t" r="r" b="b"/>
            <a:pathLst>
              <a:path w="2072261" h="1936455">
                <a:moveTo>
                  <a:pt x="0" y="0"/>
                </a:moveTo>
                <a:lnTo>
                  <a:pt x="2072261" y="0"/>
                </a:lnTo>
                <a:lnTo>
                  <a:pt x="2072261" y="1936455"/>
                </a:lnTo>
                <a:lnTo>
                  <a:pt x="0" y="1936455"/>
                </a:lnTo>
                <a:lnTo>
                  <a:pt x="0" y="0"/>
                </a:lnTo>
                <a:close/>
              </a:path>
            </a:pathLst>
          </a:custGeom>
          <a:blipFill>
            <a:blip r:embed="rId7"/>
            <a:stretch>
              <a:fillRect r="-4739"/>
            </a:stretch>
          </a:blipFill>
        </p:spPr>
        <p:txBody>
          <a:bodyPr/>
          <a:lstStyle/>
          <a:p>
            <a:endParaRPr lang="en-GB"/>
          </a:p>
        </p:txBody>
      </p:sp>
      <p:sp>
        <p:nvSpPr>
          <p:cNvPr id="8" name="Freeform 8"/>
          <p:cNvSpPr/>
          <p:nvPr/>
        </p:nvSpPr>
        <p:spPr>
          <a:xfrm>
            <a:off x="-763131" y="6916932"/>
            <a:ext cx="20017351" cy="4654034"/>
          </a:xfrm>
          <a:custGeom>
            <a:avLst/>
            <a:gdLst/>
            <a:ahLst/>
            <a:cxnLst/>
            <a:rect l="l" t="t" r="r" b="b"/>
            <a:pathLst>
              <a:path w="20017351" h="4654034">
                <a:moveTo>
                  <a:pt x="0" y="0"/>
                </a:moveTo>
                <a:lnTo>
                  <a:pt x="20017351" y="0"/>
                </a:lnTo>
                <a:lnTo>
                  <a:pt x="20017351" y="4654034"/>
                </a:lnTo>
                <a:lnTo>
                  <a:pt x="0" y="4654034"/>
                </a:lnTo>
                <a:lnTo>
                  <a:pt x="0" y="0"/>
                </a:lnTo>
                <a:close/>
              </a:path>
            </a:pathLst>
          </a:custGeom>
          <a:blipFill>
            <a:blip r:embed="rId8"/>
            <a:stretch>
              <a:fillRect b="-217"/>
            </a:stretch>
          </a:blipFill>
        </p:spPr>
        <p:txBody>
          <a:bodyPr/>
          <a:lstStyle/>
          <a:p>
            <a:endParaRPr lang="en-GB"/>
          </a:p>
        </p:txBody>
      </p:sp>
      <p:sp>
        <p:nvSpPr>
          <p:cNvPr id="9" name="Freeform 9"/>
          <p:cNvSpPr/>
          <p:nvPr/>
        </p:nvSpPr>
        <p:spPr>
          <a:xfrm>
            <a:off x="4143807" y="9754223"/>
            <a:ext cx="3117312" cy="532777"/>
          </a:xfrm>
          <a:custGeom>
            <a:avLst/>
            <a:gdLst/>
            <a:ahLst/>
            <a:cxnLst/>
            <a:rect l="l" t="t" r="r" b="b"/>
            <a:pathLst>
              <a:path w="3117312" h="532777">
                <a:moveTo>
                  <a:pt x="0" y="0"/>
                </a:moveTo>
                <a:lnTo>
                  <a:pt x="3117312" y="0"/>
                </a:lnTo>
                <a:lnTo>
                  <a:pt x="3117312" y="532777"/>
                </a:lnTo>
                <a:lnTo>
                  <a:pt x="0" y="532777"/>
                </a:lnTo>
                <a:lnTo>
                  <a:pt x="0" y="0"/>
                </a:lnTo>
                <a:close/>
              </a:path>
            </a:pathLst>
          </a:custGeom>
          <a:blipFill>
            <a:blip r:embed="rId9">
              <a:extLst>
                <a:ext uri="{96DAC541-7B7A-43D3-8B79-37D633B846F1}">
                  <asvg:svgBlip xmlns:asvg="http://schemas.microsoft.com/office/drawing/2016/SVG/main" r:embed="rId10"/>
                </a:ext>
              </a:extLst>
            </a:blip>
            <a:stretch>
              <a:fillRect b="-1680"/>
            </a:stretch>
          </a:blipFill>
        </p:spPr>
        <p:txBody>
          <a:bodyPr/>
          <a:lstStyle/>
          <a:p>
            <a:endParaRPr lang="en-GB"/>
          </a:p>
        </p:txBody>
      </p:sp>
      <p:sp>
        <p:nvSpPr>
          <p:cNvPr id="10" name="Freeform 10"/>
          <p:cNvSpPr/>
          <p:nvPr/>
        </p:nvSpPr>
        <p:spPr>
          <a:xfrm>
            <a:off x="15079126" y="1765759"/>
            <a:ext cx="3927769" cy="10302345"/>
          </a:xfrm>
          <a:custGeom>
            <a:avLst/>
            <a:gdLst/>
            <a:ahLst/>
            <a:cxnLst/>
            <a:rect l="l" t="t" r="r" b="b"/>
            <a:pathLst>
              <a:path w="3927769" h="10302345">
                <a:moveTo>
                  <a:pt x="0" y="0"/>
                </a:moveTo>
                <a:lnTo>
                  <a:pt x="3927769" y="0"/>
                </a:lnTo>
                <a:lnTo>
                  <a:pt x="3927769" y="10302345"/>
                </a:lnTo>
                <a:lnTo>
                  <a:pt x="0" y="10302345"/>
                </a:lnTo>
                <a:lnTo>
                  <a:pt x="0" y="0"/>
                </a:lnTo>
                <a:close/>
              </a:path>
            </a:pathLst>
          </a:custGeom>
          <a:blipFill>
            <a:blip r:embed="rId11"/>
            <a:stretch>
              <a:fillRect r="-108"/>
            </a:stretch>
          </a:blipFill>
        </p:spPr>
        <p:txBody>
          <a:bodyPr/>
          <a:lstStyle/>
          <a:p>
            <a:endParaRPr lang="en-GB"/>
          </a:p>
        </p:txBody>
      </p:sp>
      <p:sp>
        <p:nvSpPr>
          <p:cNvPr id="11" name="Freeform 11"/>
          <p:cNvSpPr/>
          <p:nvPr/>
        </p:nvSpPr>
        <p:spPr>
          <a:xfrm>
            <a:off x="-4304193" y="4596126"/>
            <a:ext cx="12612414" cy="8229600"/>
          </a:xfrm>
          <a:custGeom>
            <a:avLst/>
            <a:gdLst/>
            <a:ahLst/>
            <a:cxnLst/>
            <a:rect l="l" t="t" r="r" b="b"/>
            <a:pathLst>
              <a:path w="12612414" h="8229600">
                <a:moveTo>
                  <a:pt x="0" y="0"/>
                </a:moveTo>
                <a:lnTo>
                  <a:pt x="12612414" y="0"/>
                </a:lnTo>
                <a:lnTo>
                  <a:pt x="12612414" y="8229600"/>
                </a:lnTo>
                <a:lnTo>
                  <a:pt x="0" y="8229600"/>
                </a:lnTo>
                <a:lnTo>
                  <a:pt x="0" y="0"/>
                </a:lnTo>
                <a:close/>
              </a:path>
            </a:pathLst>
          </a:custGeom>
          <a:blipFill>
            <a:blip r:embed="rId12"/>
            <a:stretch>
              <a:fillRect b="-16"/>
            </a:stretch>
          </a:blipFill>
        </p:spPr>
        <p:txBody>
          <a:bodyPr/>
          <a:lstStyle/>
          <a:p>
            <a:endParaRPr lang="en-GB"/>
          </a:p>
        </p:txBody>
      </p:sp>
      <p:sp>
        <p:nvSpPr>
          <p:cNvPr id="12" name="TextBox 12"/>
          <p:cNvSpPr txBox="1"/>
          <p:nvPr/>
        </p:nvSpPr>
        <p:spPr>
          <a:xfrm>
            <a:off x="5495544" y="2648261"/>
            <a:ext cx="7500002" cy="787788"/>
          </a:xfrm>
          <a:prstGeom prst="rect">
            <a:avLst/>
          </a:prstGeom>
        </p:spPr>
        <p:txBody>
          <a:bodyPr lIns="0" tIns="0" rIns="0" bIns="0" rtlCol="0" anchor="t">
            <a:spAutoFit/>
          </a:bodyPr>
          <a:lstStyle/>
          <a:p>
            <a:pPr algn="ctr">
              <a:lnSpc>
                <a:spcPts val="6450"/>
              </a:lnSpc>
            </a:pPr>
            <a:r>
              <a:rPr lang="en-US" sz="4606" spc="86">
                <a:solidFill>
                  <a:srgbClr val="493423"/>
                </a:solidFill>
                <a:latin typeface="Fraunces Bold"/>
              </a:rPr>
              <a:t>VĂN BẢN</a:t>
            </a:r>
          </a:p>
        </p:txBody>
      </p:sp>
      <p:sp>
        <p:nvSpPr>
          <p:cNvPr id="13" name="TextBox 13"/>
          <p:cNvSpPr txBox="1"/>
          <p:nvPr/>
        </p:nvSpPr>
        <p:spPr>
          <a:xfrm>
            <a:off x="2495524" y="3892604"/>
            <a:ext cx="12583602" cy="2320817"/>
          </a:xfrm>
          <a:prstGeom prst="rect">
            <a:avLst/>
          </a:prstGeom>
        </p:spPr>
        <p:txBody>
          <a:bodyPr lIns="0" tIns="0" rIns="0" bIns="0" rtlCol="0" anchor="t">
            <a:spAutoFit/>
          </a:bodyPr>
          <a:lstStyle/>
          <a:p>
            <a:pPr algn="ctr">
              <a:lnSpc>
                <a:spcPts val="9099"/>
              </a:lnSpc>
            </a:pPr>
            <a:r>
              <a:rPr lang="en-US" sz="6499" spc="19">
                <a:solidFill>
                  <a:srgbClr val="764B36"/>
                </a:solidFill>
                <a:latin typeface="#9Slide07 SVNRevolution"/>
              </a:rPr>
              <a:t>HOÀNG TỬ BÉ </a:t>
            </a:r>
          </a:p>
          <a:p>
            <a:pPr algn="ctr">
              <a:lnSpc>
                <a:spcPts val="9100"/>
              </a:lnSpc>
            </a:pPr>
            <a:r>
              <a:rPr lang="en-US" sz="6499" spc="25">
                <a:solidFill>
                  <a:srgbClr val="764B36"/>
                </a:solidFill>
                <a:latin typeface="#9Slide07 SVNRevolution"/>
              </a:rPr>
              <a:t>- MỘT CUỐN SÁCH KÌ DIỆU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6957" r="-26855" b="-13904"/>
            </a:stretch>
          </a:blipFill>
        </p:spPr>
        <p:txBody>
          <a:bodyPr/>
          <a:lstStyle/>
          <a:p>
            <a:endParaRPr lang="en-GB"/>
          </a:p>
        </p:txBody>
      </p:sp>
      <p:sp>
        <p:nvSpPr>
          <p:cNvPr id="3" name="Freeform 3"/>
          <p:cNvSpPr/>
          <p:nvPr/>
        </p:nvSpPr>
        <p:spPr>
          <a:xfrm rot="1111216">
            <a:off x="11748718" y="-7579286"/>
            <a:ext cx="9109793" cy="9861751"/>
          </a:xfrm>
          <a:custGeom>
            <a:avLst/>
            <a:gdLst/>
            <a:ahLst/>
            <a:cxnLst/>
            <a:rect l="l" t="t" r="r" b="b"/>
            <a:pathLst>
              <a:path w="9109793" h="9861751">
                <a:moveTo>
                  <a:pt x="0" y="0"/>
                </a:moveTo>
                <a:lnTo>
                  <a:pt x="9109793" y="0"/>
                </a:lnTo>
                <a:lnTo>
                  <a:pt x="9109793" y="9861751"/>
                </a:lnTo>
                <a:lnTo>
                  <a:pt x="0" y="9861751"/>
                </a:lnTo>
                <a:lnTo>
                  <a:pt x="0" y="0"/>
                </a:lnTo>
                <a:close/>
              </a:path>
            </a:pathLst>
          </a:custGeom>
          <a:blipFill>
            <a:blip r:embed="rId3"/>
            <a:stretch>
              <a:fillRect r="-53"/>
            </a:stretch>
          </a:blipFill>
        </p:spPr>
        <p:txBody>
          <a:bodyPr/>
          <a:lstStyle/>
          <a:p>
            <a:endParaRPr lang="en-GB"/>
          </a:p>
        </p:txBody>
      </p:sp>
      <p:sp>
        <p:nvSpPr>
          <p:cNvPr id="4" name="Freeform 4"/>
          <p:cNvSpPr/>
          <p:nvPr/>
        </p:nvSpPr>
        <p:spPr>
          <a:xfrm>
            <a:off x="653941" y="-2092129"/>
            <a:ext cx="15649674" cy="15978968"/>
          </a:xfrm>
          <a:custGeom>
            <a:avLst/>
            <a:gdLst/>
            <a:ahLst/>
            <a:cxnLst/>
            <a:rect l="l" t="t" r="r" b="b"/>
            <a:pathLst>
              <a:path w="15649674" h="15978968">
                <a:moveTo>
                  <a:pt x="0" y="0"/>
                </a:moveTo>
                <a:lnTo>
                  <a:pt x="15649674" y="0"/>
                </a:lnTo>
                <a:lnTo>
                  <a:pt x="15649674" y="15978968"/>
                </a:lnTo>
                <a:lnTo>
                  <a:pt x="0" y="15978968"/>
                </a:lnTo>
                <a:lnTo>
                  <a:pt x="0" y="0"/>
                </a:lnTo>
                <a:close/>
              </a:path>
            </a:pathLst>
          </a:custGeom>
          <a:blipFill>
            <a:blip r:embed="rId4"/>
            <a:stretch>
              <a:fillRect t="-17504" b="-17504"/>
            </a:stretch>
          </a:blipFill>
        </p:spPr>
        <p:txBody>
          <a:bodyPr/>
          <a:lstStyle/>
          <a:p>
            <a:endParaRPr lang="en-GB"/>
          </a:p>
        </p:txBody>
      </p:sp>
      <p:sp>
        <p:nvSpPr>
          <p:cNvPr id="5" name="Freeform 5"/>
          <p:cNvSpPr/>
          <p:nvPr/>
        </p:nvSpPr>
        <p:spPr>
          <a:xfrm rot="-447625">
            <a:off x="15673623" y="2182896"/>
            <a:ext cx="2679535" cy="4945450"/>
          </a:xfrm>
          <a:custGeom>
            <a:avLst/>
            <a:gdLst/>
            <a:ahLst/>
            <a:cxnLst/>
            <a:rect l="l" t="t" r="r" b="b"/>
            <a:pathLst>
              <a:path w="2679535" h="4945450">
                <a:moveTo>
                  <a:pt x="0" y="0"/>
                </a:moveTo>
                <a:lnTo>
                  <a:pt x="2679535" y="0"/>
                </a:lnTo>
                <a:lnTo>
                  <a:pt x="2679535" y="4945450"/>
                </a:lnTo>
                <a:lnTo>
                  <a:pt x="0" y="4945450"/>
                </a:lnTo>
                <a:lnTo>
                  <a:pt x="0" y="0"/>
                </a:lnTo>
                <a:close/>
              </a:path>
            </a:pathLst>
          </a:custGeom>
          <a:blipFill>
            <a:blip r:embed="rId5">
              <a:extLst>
                <a:ext uri="{96DAC541-7B7A-43D3-8B79-37D633B846F1}">
                  <asvg:svgBlip xmlns:asvg="http://schemas.microsoft.com/office/drawing/2016/SVG/main" r:embed="rId6"/>
                </a:ext>
              </a:extLst>
            </a:blip>
            <a:stretch>
              <a:fillRect b="-486"/>
            </a:stretch>
          </a:blipFill>
        </p:spPr>
        <p:txBody>
          <a:bodyPr/>
          <a:lstStyle/>
          <a:p>
            <a:endParaRPr lang="en-GB"/>
          </a:p>
        </p:txBody>
      </p:sp>
      <p:sp>
        <p:nvSpPr>
          <p:cNvPr id="6" name="Freeform 6"/>
          <p:cNvSpPr/>
          <p:nvPr/>
        </p:nvSpPr>
        <p:spPr>
          <a:xfrm>
            <a:off x="1442077" y="3426252"/>
            <a:ext cx="4961541" cy="4645808"/>
          </a:xfrm>
          <a:custGeom>
            <a:avLst/>
            <a:gdLst/>
            <a:ahLst/>
            <a:cxnLst/>
            <a:rect l="l" t="t" r="r" b="b"/>
            <a:pathLst>
              <a:path w="4961541" h="4645808">
                <a:moveTo>
                  <a:pt x="0" y="0"/>
                </a:moveTo>
                <a:lnTo>
                  <a:pt x="4961541" y="0"/>
                </a:lnTo>
                <a:lnTo>
                  <a:pt x="4961541" y="4645808"/>
                </a:lnTo>
                <a:lnTo>
                  <a:pt x="0" y="4645808"/>
                </a:lnTo>
                <a:lnTo>
                  <a:pt x="0" y="0"/>
                </a:lnTo>
                <a:close/>
              </a:path>
            </a:pathLst>
          </a:custGeom>
          <a:blipFill>
            <a:blip r:embed="rId7">
              <a:extLst>
                <a:ext uri="{96DAC541-7B7A-43D3-8B79-37D633B846F1}">
                  <asvg:svgBlip xmlns:asvg="http://schemas.microsoft.com/office/drawing/2016/SVG/main" r:embed="rId8"/>
                </a:ext>
              </a:extLst>
            </a:blip>
            <a:stretch>
              <a:fillRect r="-1008"/>
            </a:stretch>
          </a:blipFill>
        </p:spPr>
        <p:txBody>
          <a:bodyPr/>
          <a:lstStyle/>
          <a:p>
            <a:endParaRPr lang="en-GB"/>
          </a:p>
        </p:txBody>
      </p:sp>
      <p:sp>
        <p:nvSpPr>
          <p:cNvPr id="7" name="Freeform 7"/>
          <p:cNvSpPr/>
          <p:nvPr/>
        </p:nvSpPr>
        <p:spPr>
          <a:xfrm>
            <a:off x="1028700" y="3094500"/>
            <a:ext cx="5148986" cy="5148986"/>
          </a:xfrm>
          <a:custGeom>
            <a:avLst/>
            <a:gdLst/>
            <a:ahLst/>
            <a:cxnLst/>
            <a:rect l="l" t="t" r="r" b="b"/>
            <a:pathLst>
              <a:path w="5148986" h="5148986">
                <a:moveTo>
                  <a:pt x="0" y="0"/>
                </a:moveTo>
                <a:lnTo>
                  <a:pt x="5148986" y="0"/>
                </a:lnTo>
                <a:lnTo>
                  <a:pt x="5148986" y="5148986"/>
                </a:lnTo>
                <a:lnTo>
                  <a:pt x="0" y="514898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8" name="Freeform 8"/>
          <p:cNvSpPr/>
          <p:nvPr/>
        </p:nvSpPr>
        <p:spPr>
          <a:xfrm>
            <a:off x="6821801" y="3245866"/>
            <a:ext cx="5564618" cy="5210507"/>
          </a:xfrm>
          <a:custGeom>
            <a:avLst/>
            <a:gdLst/>
            <a:ahLst/>
            <a:cxnLst/>
            <a:rect l="l" t="t" r="r" b="b"/>
            <a:pathLst>
              <a:path w="5564618" h="5210507">
                <a:moveTo>
                  <a:pt x="0" y="0"/>
                </a:moveTo>
                <a:lnTo>
                  <a:pt x="5564618" y="0"/>
                </a:lnTo>
                <a:lnTo>
                  <a:pt x="5564618" y="5210507"/>
                </a:lnTo>
                <a:lnTo>
                  <a:pt x="0" y="5210507"/>
                </a:lnTo>
                <a:lnTo>
                  <a:pt x="0" y="0"/>
                </a:lnTo>
                <a:close/>
              </a:path>
            </a:pathLst>
          </a:custGeom>
          <a:blipFill>
            <a:blip r:embed="rId7">
              <a:extLst>
                <a:ext uri="{96DAC541-7B7A-43D3-8B79-37D633B846F1}">
                  <asvg:svgBlip xmlns:asvg="http://schemas.microsoft.com/office/drawing/2016/SVG/main" r:embed="rId8"/>
                </a:ext>
              </a:extLst>
            </a:blip>
            <a:stretch>
              <a:fillRect r="-812"/>
            </a:stretch>
          </a:blipFill>
        </p:spPr>
        <p:txBody>
          <a:bodyPr/>
          <a:lstStyle/>
          <a:p>
            <a:endParaRPr lang="en-GB"/>
          </a:p>
        </p:txBody>
      </p:sp>
      <p:sp>
        <p:nvSpPr>
          <p:cNvPr id="9" name="Freeform 9"/>
          <p:cNvSpPr/>
          <p:nvPr/>
        </p:nvSpPr>
        <p:spPr>
          <a:xfrm>
            <a:off x="6743530" y="3292101"/>
            <a:ext cx="5302976" cy="5302976"/>
          </a:xfrm>
          <a:custGeom>
            <a:avLst/>
            <a:gdLst/>
            <a:ahLst/>
            <a:cxnLst/>
            <a:rect l="l" t="t" r="r" b="b"/>
            <a:pathLst>
              <a:path w="5302976" h="5302976">
                <a:moveTo>
                  <a:pt x="0" y="0"/>
                </a:moveTo>
                <a:lnTo>
                  <a:pt x="5302976" y="0"/>
                </a:lnTo>
                <a:lnTo>
                  <a:pt x="5302976" y="5302977"/>
                </a:lnTo>
                <a:lnTo>
                  <a:pt x="0" y="53029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0" name="Freeform 10"/>
          <p:cNvSpPr/>
          <p:nvPr/>
        </p:nvSpPr>
        <p:spPr>
          <a:xfrm>
            <a:off x="0" y="268939"/>
            <a:ext cx="3905031" cy="3582866"/>
          </a:xfrm>
          <a:custGeom>
            <a:avLst/>
            <a:gdLst/>
            <a:ahLst/>
            <a:cxnLst/>
            <a:rect l="l" t="t" r="r" b="b"/>
            <a:pathLst>
              <a:path w="3905031" h="3582866">
                <a:moveTo>
                  <a:pt x="0" y="0"/>
                </a:moveTo>
                <a:lnTo>
                  <a:pt x="3905031" y="0"/>
                </a:lnTo>
                <a:lnTo>
                  <a:pt x="3905031" y="3582866"/>
                </a:lnTo>
                <a:lnTo>
                  <a:pt x="0" y="3582866"/>
                </a:lnTo>
                <a:lnTo>
                  <a:pt x="0" y="0"/>
                </a:lnTo>
                <a:close/>
              </a:path>
            </a:pathLst>
          </a:custGeom>
          <a:blipFill>
            <a:blip r:embed="rId11"/>
            <a:stretch>
              <a:fillRect b="-90"/>
            </a:stretch>
          </a:blipFill>
        </p:spPr>
        <p:txBody>
          <a:bodyPr/>
          <a:lstStyle/>
          <a:p>
            <a:endParaRPr lang="en-GB"/>
          </a:p>
        </p:txBody>
      </p:sp>
      <p:sp>
        <p:nvSpPr>
          <p:cNvPr id="11" name="TextBox 11"/>
          <p:cNvSpPr txBox="1"/>
          <p:nvPr/>
        </p:nvSpPr>
        <p:spPr>
          <a:xfrm>
            <a:off x="2354511" y="1473632"/>
            <a:ext cx="11200465" cy="1078158"/>
          </a:xfrm>
          <a:prstGeom prst="rect">
            <a:avLst/>
          </a:prstGeom>
        </p:spPr>
        <p:txBody>
          <a:bodyPr lIns="0" tIns="0" rIns="0" bIns="0" rtlCol="0" anchor="t">
            <a:spAutoFit/>
          </a:bodyPr>
          <a:lstStyle/>
          <a:p>
            <a:pPr algn="just">
              <a:lnSpc>
                <a:spcPts val="8608"/>
              </a:lnSpc>
            </a:pPr>
            <a:r>
              <a:rPr lang="en-US" sz="6998">
                <a:solidFill>
                  <a:srgbClr val="5D4F44"/>
                </a:solidFill>
                <a:latin typeface="Fraunces Bold"/>
              </a:rPr>
              <a:t>3. KHÁM PHÁ VĂN BẢN</a:t>
            </a:r>
          </a:p>
        </p:txBody>
      </p:sp>
      <p:sp>
        <p:nvSpPr>
          <p:cNvPr id="12" name="TextBox 12"/>
          <p:cNvSpPr txBox="1"/>
          <p:nvPr/>
        </p:nvSpPr>
        <p:spPr>
          <a:xfrm>
            <a:off x="1989655" y="4642218"/>
            <a:ext cx="3777277" cy="2424548"/>
          </a:xfrm>
          <a:prstGeom prst="rect">
            <a:avLst/>
          </a:prstGeom>
        </p:spPr>
        <p:txBody>
          <a:bodyPr lIns="0" tIns="0" rIns="0" bIns="0" rtlCol="0" anchor="t">
            <a:spAutoFit/>
          </a:bodyPr>
          <a:lstStyle/>
          <a:p>
            <a:pPr algn="ctr">
              <a:lnSpc>
                <a:spcPts val="4860"/>
              </a:lnSpc>
            </a:pPr>
            <a:r>
              <a:rPr lang="en-US" sz="3399">
                <a:solidFill>
                  <a:srgbClr val="5F1A1F"/>
                </a:solidFill>
                <a:latin typeface="Roboto Condensed Bold"/>
              </a:rPr>
              <a:t>Nhiệm vụ 1</a:t>
            </a:r>
            <a:r>
              <a:rPr lang="en-US" sz="3399">
                <a:solidFill>
                  <a:srgbClr val="5F1A1F"/>
                </a:solidFill>
                <a:latin typeface="Roboto Condensed"/>
              </a:rPr>
              <a:t>:</a:t>
            </a:r>
          </a:p>
          <a:p>
            <a:pPr algn="ctr">
              <a:lnSpc>
                <a:spcPts val="4860"/>
              </a:lnSpc>
            </a:pPr>
            <a:r>
              <a:rPr lang="en-US" sz="3399">
                <a:solidFill>
                  <a:srgbClr val="5F1A1F"/>
                </a:solidFill>
                <a:latin typeface="Roboto Condensed"/>
              </a:rPr>
              <a:t>Làm việc theo cặp</a:t>
            </a:r>
          </a:p>
          <a:p>
            <a:pPr algn="ctr">
              <a:lnSpc>
                <a:spcPts val="4860"/>
              </a:lnSpc>
            </a:pPr>
            <a:r>
              <a:rPr lang="en-US" sz="3399">
                <a:solidFill>
                  <a:srgbClr val="5F1A1F"/>
                </a:solidFill>
                <a:latin typeface="Roboto Condensed"/>
              </a:rPr>
              <a:t>Trả lời các câu hỏi Trắc nghiệm</a:t>
            </a:r>
          </a:p>
        </p:txBody>
      </p:sp>
      <p:sp>
        <p:nvSpPr>
          <p:cNvPr id="13" name="TextBox 13"/>
          <p:cNvSpPr txBox="1"/>
          <p:nvPr/>
        </p:nvSpPr>
        <p:spPr>
          <a:xfrm>
            <a:off x="7531540" y="4900750"/>
            <a:ext cx="3726957" cy="1815015"/>
          </a:xfrm>
          <a:prstGeom prst="rect">
            <a:avLst/>
          </a:prstGeom>
        </p:spPr>
        <p:txBody>
          <a:bodyPr lIns="0" tIns="0" rIns="0" bIns="0" rtlCol="0" anchor="t">
            <a:spAutoFit/>
          </a:bodyPr>
          <a:lstStyle/>
          <a:p>
            <a:pPr algn="ctr">
              <a:lnSpc>
                <a:spcPts val="4860"/>
              </a:lnSpc>
            </a:pPr>
            <a:r>
              <a:rPr lang="en-US" sz="3399">
                <a:solidFill>
                  <a:srgbClr val="5F1A1F"/>
                </a:solidFill>
                <a:latin typeface="Roboto Condensed Bold"/>
              </a:rPr>
              <a:t>Nhiệm vụ 2</a:t>
            </a:r>
            <a:r>
              <a:rPr lang="en-US" sz="3399">
                <a:solidFill>
                  <a:srgbClr val="5F1A1F"/>
                </a:solidFill>
                <a:latin typeface="Roboto Condensed"/>
              </a:rPr>
              <a:t>: </a:t>
            </a:r>
          </a:p>
          <a:p>
            <a:pPr algn="ctr">
              <a:lnSpc>
                <a:spcPts val="4860"/>
              </a:lnSpc>
            </a:pPr>
            <a:r>
              <a:rPr lang="en-US" sz="3399">
                <a:solidFill>
                  <a:srgbClr val="5F1A1F"/>
                </a:solidFill>
                <a:latin typeface="Roboto Condensed"/>
              </a:rPr>
              <a:t>Thực hiện nhiệm vụ theo nhóm</a:t>
            </a:r>
          </a:p>
        </p:txBody>
      </p:sp>
      <p:sp>
        <p:nvSpPr>
          <p:cNvPr id="14" name="Freeform 14"/>
          <p:cNvSpPr/>
          <p:nvPr/>
        </p:nvSpPr>
        <p:spPr>
          <a:xfrm rot="-4768867">
            <a:off x="9085906" y="6987928"/>
            <a:ext cx="2846158" cy="4141235"/>
          </a:xfrm>
          <a:custGeom>
            <a:avLst/>
            <a:gdLst/>
            <a:ahLst/>
            <a:cxnLst/>
            <a:rect l="l" t="t" r="r" b="b"/>
            <a:pathLst>
              <a:path w="2846158" h="4141235">
                <a:moveTo>
                  <a:pt x="0" y="0"/>
                </a:moveTo>
                <a:lnTo>
                  <a:pt x="2846158" y="0"/>
                </a:lnTo>
                <a:lnTo>
                  <a:pt x="2846158" y="4141235"/>
                </a:lnTo>
                <a:lnTo>
                  <a:pt x="0" y="4141235"/>
                </a:lnTo>
                <a:lnTo>
                  <a:pt x="0" y="0"/>
                </a:lnTo>
                <a:close/>
              </a:path>
            </a:pathLst>
          </a:custGeom>
          <a:blipFill>
            <a:blip r:embed="rId12">
              <a:extLst>
                <a:ext uri="{96DAC541-7B7A-43D3-8B79-37D633B846F1}">
                  <asvg:svgBlip xmlns:asvg="http://schemas.microsoft.com/office/drawing/2016/SVG/main" r:embed="rId13"/>
                </a:ext>
              </a:extLst>
            </a:blip>
            <a:stretch>
              <a:fillRect b="-447"/>
            </a:stretch>
          </a:blipFill>
        </p:spPr>
        <p:txBody>
          <a:bodyPr/>
          <a:lstStyle/>
          <a:p>
            <a:endParaRPr lang="en-GB"/>
          </a:p>
        </p:txBody>
      </p:sp>
      <p:sp>
        <p:nvSpPr>
          <p:cNvPr id="15" name="TextBox 15"/>
          <p:cNvSpPr txBox="1"/>
          <p:nvPr/>
        </p:nvSpPr>
        <p:spPr>
          <a:xfrm>
            <a:off x="13069690" y="4642218"/>
            <a:ext cx="3726957" cy="1815015"/>
          </a:xfrm>
          <a:prstGeom prst="rect">
            <a:avLst/>
          </a:prstGeom>
        </p:spPr>
        <p:txBody>
          <a:bodyPr lIns="0" tIns="0" rIns="0" bIns="0" rtlCol="0" anchor="t">
            <a:spAutoFit/>
          </a:bodyPr>
          <a:lstStyle/>
          <a:p>
            <a:pPr algn="ctr">
              <a:lnSpc>
                <a:spcPts val="4860"/>
              </a:lnSpc>
            </a:pPr>
            <a:r>
              <a:rPr lang="en-US" sz="3399">
                <a:solidFill>
                  <a:srgbClr val="5F1A1F"/>
                </a:solidFill>
                <a:latin typeface="Roboto Condensed Bold"/>
              </a:rPr>
              <a:t>Nhiệm vụ 2</a:t>
            </a:r>
            <a:r>
              <a:rPr lang="en-US" sz="3399">
                <a:solidFill>
                  <a:srgbClr val="5F1A1F"/>
                </a:solidFill>
                <a:latin typeface="Roboto Condensed"/>
              </a:rPr>
              <a:t>: </a:t>
            </a:r>
          </a:p>
          <a:p>
            <a:pPr algn="ctr">
              <a:lnSpc>
                <a:spcPts val="4860"/>
              </a:lnSpc>
            </a:pPr>
            <a:r>
              <a:rPr lang="en-US" sz="3399">
                <a:solidFill>
                  <a:srgbClr val="5F1A1F"/>
                </a:solidFill>
                <a:latin typeface="Roboto Condensed"/>
              </a:rPr>
              <a:t>Thực hiện nhiệm vụ theo nhóm</a:t>
            </a:r>
          </a:p>
        </p:txBody>
      </p:sp>
      <p:sp>
        <p:nvSpPr>
          <p:cNvPr id="16" name="Freeform 16"/>
          <p:cNvSpPr/>
          <p:nvPr/>
        </p:nvSpPr>
        <p:spPr>
          <a:xfrm>
            <a:off x="12517240" y="3338336"/>
            <a:ext cx="5564618" cy="5210507"/>
          </a:xfrm>
          <a:custGeom>
            <a:avLst/>
            <a:gdLst/>
            <a:ahLst/>
            <a:cxnLst/>
            <a:rect l="l" t="t" r="r" b="b"/>
            <a:pathLst>
              <a:path w="5564618" h="5210507">
                <a:moveTo>
                  <a:pt x="0" y="0"/>
                </a:moveTo>
                <a:lnTo>
                  <a:pt x="5564618" y="0"/>
                </a:lnTo>
                <a:lnTo>
                  <a:pt x="5564618" y="5210507"/>
                </a:lnTo>
                <a:lnTo>
                  <a:pt x="0" y="5210507"/>
                </a:lnTo>
                <a:lnTo>
                  <a:pt x="0" y="0"/>
                </a:lnTo>
                <a:close/>
              </a:path>
            </a:pathLst>
          </a:custGeom>
          <a:blipFill>
            <a:blip r:embed="rId7">
              <a:extLst>
                <a:ext uri="{96DAC541-7B7A-43D3-8B79-37D633B846F1}">
                  <asvg:svgBlip xmlns:asvg="http://schemas.microsoft.com/office/drawing/2016/SVG/main" r:embed="rId8"/>
                </a:ext>
              </a:extLst>
            </a:blip>
            <a:stretch>
              <a:fillRect r="-812"/>
            </a:stretch>
          </a:blipFill>
        </p:spPr>
        <p:txBody>
          <a:bodyPr/>
          <a:lstStyle/>
          <a:p>
            <a:endParaRPr lang="en-GB"/>
          </a:p>
        </p:txBody>
      </p:sp>
      <p:sp>
        <p:nvSpPr>
          <p:cNvPr id="17" name="Freeform 17"/>
          <p:cNvSpPr/>
          <p:nvPr/>
        </p:nvSpPr>
        <p:spPr>
          <a:xfrm>
            <a:off x="12386419" y="3245866"/>
            <a:ext cx="5302976" cy="5302976"/>
          </a:xfrm>
          <a:custGeom>
            <a:avLst/>
            <a:gdLst/>
            <a:ahLst/>
            <a:cxnLst/>
            <a:rect l="l" t="t" r="r" b="b"/>
            <a:pathLst>
              <a:path w="5302976" h="5302976">
                <a:moveTo>
                  <a:pt x="0" y="0"/>
                </a:moveTo>
                <a:lnTo>
                  <a:pt x="5302976" y="0"/>
                </a:lnTo>
                <a:lnTo>
                  <a:pt x="5302976" y="5302977"/>
                </a:lnTo>
                <a:lnTo>
                  <a:pt x="0" y="530297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GB"/>
          </a:p>
        </p:txBody>
      </p:sp>
      <p:sp>
        <p:nvSpPr>
          <p:cNvPr id="18" name="Freeform 18"/>
          <p:cNvSpPr/>
          <p:nvPr/>
        </p:nvSpPr>
        <p:spPr>
          <a:xfrm>
            <a:off x="12804602" y="6793492"/>
            <a:ext cx="6162378" cy="4929615"/>
          </a:xfrm>
          <a:custGeom>
            <a:avLst/>
            <a:gdLst/>
            <a:ahLst/>
            <a:cxnLst/>
            <a:rect l="l" t="t" r="r" b="b"/>
            <a:pathLst>
              <a:path w="6162378" h="4929615">
                <a:moveTo>
                  <a:pt x="0" y="0"/>
                </a:moveTo>
                <a:lnTo>
                  <a:pt x="6162378" y="0"/>
                </a:lnTo>
                <a:lnTo>
                  <a:pt x="6162378" y="4929615"/>
                </a:lnTo>
                <a:lnTo>
                  <a:pt x="0" y="4929615"/>
                </a:lnTo>
                <a:lnTo>
                  <a:pt x="0" y="0"/>
                </a:lnTo>
                <a:close/>
              </a:path>
            </a:pathLst>
          </a:custGeom>
          <a:blipFill>
            <a:blip r:embed="rId14"/>
            <a:stretch>
              <a:fillRect b="-2089"/>
            </a:stretch>
          </a:blipFill>
        </p:spPr>
        <p:txBody>
          <a:bodyPr/>
          <a:lstStyle/>
          <a:p>
            <a:endParaRPr lang="en-GB"/>
          </a:p>
        </p:txBody>
      </p:sp>
      <p:sp>
        <p:nvSpPr>
          <p:cNvPr id="19" name="TextBox 19"/>
          <p:cNvSpPr txBox="1"/>
          <p:nvPr/>
        </p:nvSpPr>
        <p:spPr>
          <a:xfrm>
            <a:off x="13286434" y="4798786"/>
            <a:ext cx="3726957" cy="1815015"/>
          </a:xfrm>
          <a:prstGeom prst="rect">
            <a:avLst/>
          </a:prstGeom>
        </p:spPr>
        <p:txBody>
          <a:bodyPr lIns="0" tIns="0" rIns="0" bIns="0" rtlCol="0" anchor="t">
            <a:spAutoFit/>
          </a:bodyPr>
          <a:lstStyle/>
          <a:p>
            <a:pPr algn="ctr">
              <a:lnSpc>
                <a:spcPts val="4860"/>
              </a:lnSpc>
            </a:pPr>
            <a:r>
              <a:rPr lang="en-US" sz="3399">
                <a:solidFill>
                  <a:srgbClr val="5F1A1F"/>
                </a:solidFill>
                <a:latin typeface="Roboto Condensed Bold"/>
              </a:rPr>
              <a:t>Nhiệm vụ 3</a:t>
            </a:r>
            <a:r>
              <a:rPr lang="en-US" sz="3399">
                <a:solidFill>
                  <a:srgbClr val="5F1A1F"/>
                </a:solidFill>
                <a:latin typeface="Roboto Condensed"/>
              </a:rPr>
              <a:t>: </a:t>
            </a:r>
          </a:p>
          <a:p>
            <a:pPr algn="ctr">
              <a:lnSpc>
                <a:spcPts val="4860"/>
              </a:lnSpc>
            </a:pPr>
            <a:r>
              <a:rPr lang="en-US" sz="3399">
                <a:solidFill>
                  <a:srgbClr val="5F1A1F"/>
                </a:solidFill>
                <a:latin typeface="Roboto Condensed"/>
              </a:rPr>
              <a:t>Thực hiện nhiệm vụ cá nhân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GB"/>
          </a:p>
        </p:txBody>
      </p:sp>
      <p:sp>
        <p:nvSpPr>
          <p:cNvPr id="3" name="Freeform 3"/>
          <p:cNvSpPr/>
          <p:nvPr/>
        </p:nvSpPr>
        <p:spPr>
          <a:xfrm>
            <a:off x="26260" y="2989187"/>
            <a:ext cx="18438572" cy="6269114"/>
          </a:xfrm>
          <a:custGeom>
            <a:avLst/>
            <a:gdLst/>
            <a:ahLst/>
            <a:cxnLst/>
            <a:rect l="l" t="t" r="r" b="b"/>
            <a:pathLst>
              <a:path w="18438572" h="6269114">
                <a:moveTo>
                  <a:pt x="0" y="0"/>
                </a:moveTo>
                <a:lnTo>
                  <a:pt x="18438572" y="0"/>
                </a:lnTo>
                <a:lnTo>
                  <a:pt x="18438572" y="6269114"/>
                </a:lnTo>
                <a:lnTo>
                  <a:pt x="0" y="6269114"/>
                </a:lnTo>
                <a:lnTo>
                  <a:pt x="0" y="0"/>
                </a:lnTo>
                <a:close/>
              </a:path>
            </a:pathLst>
          </a:custGeom>
          <a:blipFill>
            <a:blip r:embed="rId3"/>
            <a:stretch>
              <a:fillRect b="-93"/>
            </a:stretch>
          </a:blipFill>
        </p:spPr>
        <p:txBody>
          <a:bodyPr/>
          <a:lstStyle/>
          <a:p>
            <a:endParaRPr lang="en-GB"/>
          </a:p>
        </p:txBody>
      </p:sp>
      <p:sp>
        <p:nvSpPr>
          <p:cNvPr id="4" name="Freeform 4"/>
          <p:cNvSpPr/>
          <p:nvPr/>
        </p:nvSpPr>
        <p:spPr>
          <a:xfrm>
            <a:off x="-1508582" y="-1170513"/>
            <a:ext cx="12109002" cy="2013122"/>
          </a:xfrm>
          <a:custGeom>
            <a:avLst/>
            <a:gdLst/>
            <a:ahLst/>
            <a:cxnLst/>
            <a:rect l="l" t="t" r="r" b="b"/>
            <a:pathLst>
              <a:path w="12109002" h="2013122">
                <a:moveTo>
                  <a:pt x="0" y="0"/>
                </a:moveTo>
                <a:lnTo>
                  <a:pt x="12109002" y="0"/>
                </a:lnTo>
                <a:lnTo>
                  <a:pt x="12109002" y="2013122"/>
                </a:lnTo>
                <a:lnTo>
                  <a:pt x="0" y="2013122"/>
                </a:lnTo>
                <a:lnTo>
                  <a:pt x="0" y="0"/>
                </a:lnTo>
                <a:close/>
              </a:path>
            </a:pathLst>
          </a:custGeom>
          <a:blipFill>
            <a:blip r:embed="rId4"/>
            <a:stretch>
              <a:fillRect b="-121"/>
            </a:stretch>
          </a:blipFill>
        </p:spPr>
        <p:txBody>
          <a:bodyPr/>
          <a:lstStyle/>
          <a:p>
            <a:endParaRPr lang="en-GB"/>
          </a:p>
        </p:txBody>
      </p:sp>
      <p:sp>
        <p:nvSpPr>
          <p:cNvPr id="5" name="Freeform 5"/>
          <p:cNvSpPr/>
          <p:nvPr/>
        </p:nvSpPr>
        <p:spPr>
          <a:xfrm rot="-167100">
            <a:off x="1242118" y="974661"/>
            <a:ext cx="15261117" cy="9155727"/>
          </a:xfrm>
          <a:custGeom>
            <a:avLst/>
            <a:gdLst/>
            <a:ahLst/>
            <a:cxnLst/>
            <a:rect l="l" t="t" r="r" b="b"/>
            <a:pathLst>
              <a:path w="15261117" h="9155727">
                <a:moveTo>
                  <a:pt x="0" y="0"/>
                </a:moveTo>
                <a:lnTo>
                  <a:pt x="15261117" y="0"/>
                </a:lnTo>
                <a:lnTo>
                  <a:pt x="15261117" y="9155727"/>
                </a:lnTo>
                <a:lnTo>
                  <a:pt x="0" y="9155727"/>
                </a:lnTo>
                <a:lnTo>
                  <a:pt x="0" y="0"/>
                </a:lnTo>
                <a:close/>
              </a:path>
            </a:pathLst>
          </a:custGeom>
          <a:blipFill>
            <a:blip r:embed="rId5"/>
            <a:stretch>
              <a:fillRect r="-5021" b="-78"/>
            </a:stretch>
          </a:blipFill>
        </p:spPr>
        <p:txBody>
          <a:bodyPr/>
          <a:lstStyle/>
          <a:p>
            <a:endParaRPr lang="en-GB"/>
          </a:p>
        </p:txBody>
      </p:sp>
      <p:sp>
        <p:nvSpPr>
          <p:cNvPr id="6" name="Freeform 6"/>
          <p:cNvSpPr/>
          <p:nvPr/>
        </p:nvSpPr>
        <p:spPr>
          <a:xfrm>
            <a:off x="-763131" y="6916933"/>
            <a:ext cx="20017352" cy="4654034"/>
          </a:xfrm>
          <a:custGeom>
            <a:avLst/>
            <a:gdLst/>
            <a:ahLst/>
            <a:cxnLst/>
            <a:rect l="l" t="t" r="r" b="b"/>
            <a:pathLst>
              <a:path w="20017352" h="4654034">
                <a:moveTo>
                  <a:pt x="0" y="0"/>
                </a:moveTo>
                <a:lnTo>
                  <a:pt x="20017352" y="0"/>
                </a:lnTo>
                <a:lnTo>
                  <a:pt x="20017352" y="4654034"/>
                </a:lnTo>
                <a:lnTo>
                  <a:pt x="0" y="4654034"/>
                </a:lnTo>
                <a:lnTo>
                  <a:pt x="0" y="0"/>
                </a:lnTo>
                <a:close/>
              </a:path>
            </a:pathLst>
          </a:custGeom>
          <a:blipFill>
            <a:blip r:embed="rId6"/>
            <a:stretch>
              <a:fillRect b="-217"/>
            </a:stretch>
          </a:blipFill>
        </p:spPr>
        <p:txBody>
          <a:bodyPr/>
          <a:lstStyle/>
          <a:p>
            <a:endParaRPr lang="en-GB"/>
          </a:p>
        </p:txBody>
      </p:sp>
      <p:sp>
        <p:nvSpPr>
          <p:cNvPr id="7" name="Freeform 7"/>
          <p:cNvSpPr/>
          <p:nvPr/>
        </p:nvSpPr>
        <p:spPr>
          <a:xfrm>
            <a:off x="4143807" y="9754225"/>
            <a:ext cx="3117312" cy="532778"/>
          </a:xfrm>
          <a:custGeom>
            <a:avLst/>
            <a:gdLst/>
            <a:ahLst/>
            <a:cxnLst/>
            <a:rect l="l" t="t" r="r" b="b"/>
            <a:pathLst>
              <a:path w="3117312" h="532778">
                <a:moveTo>
                  <a:pt x="0" y="0"/>
                </a:moveTo>
                <a:lnTo>
                  <a:pt x="3117312" y="0"/>
                </a:lnTo>
                <a:lnTo>
                  <a:pt x="3117312" y="532778"/>
                </a:lnTo>
                <a:lnTo>
                  <a:pt x="0" y="532778"/>
                </a:lnTo>
                <a:lnTo>
                  <a:pt x="0" y="0"/>
                </a:lnTo>
                <a:close/>
              </a:path>
            </a:pathLst>
          </a:custGeom>
          <a:blipFill>
            <a:blip r:embed="rId7">
              <a:extLst>
                <a:ext uri="{96DAC541-7B7A-43D3-8B79-37D633B846F1}">
                  <asvg:svgBlip xmlns:asvg="http://schemas.microsoft.com/office/drawing/2016/SVG/main" r:embed="rId8"/>
                </a:ext>
              </a:extLst>
            </a:blip>
            <a:stretch>
              <a:fillRect b="-1679"/>
            </a:stretch>
          </a:blipFill>
        </p:spPr>
        <p:txBody>
          <a:bodyPr/>
          <a:lstStyle/>
          <a:p>
            <a:endParaRPr lang="en-GB"/>
          </a:p>
        </p:txBody>
      </p:sp>
      <p:sp>
        <p:nvSpPr>
          <p:cNvPr id="8" name="Freeform 8"/>
          <p:cNvSpPr/>
          <p:nvPr/>
        </p:nvSpPr>
        <p:spPr>
          <a:xfrm>
            <a:off x="15079127" y="1765760"/>
            <a:ext cx="3927770" cy="10302345"/>
          </a:xfrm>
          <a:custGeom>
            <a:avLst/>
            <a:gdLst/>
            <a:ahLst/>
            <a:cxnLst/>
            <a:rect l="l" t="t" r="r" b="b"/>
            <a:pathLst>
              <a:path w="3927770" h="10302345">
                <a:moveTo>
                  <a:pt x="0" y="0"/>
                </a:moveTo>
                <a:lnTo>
                  <a:pt x="3927770" y="0"/>
                </a:lnTo>
                <a:lnTo>
                  <a:pt x="3927770" y="10302345"/>
                </a:lnTo>
                <a:lnTo>
                  <a:pt x="0" y="10302345"/>
                </a:lnTo>
                <a:lnTo>
                  <a:pt x="0" y="0"/>
                </a:lnTo>
                <a:close/>
              </a:path>
            </a:pathLst>
          </a:custGeom>
          <a:blipFill>
            <a:blip r:embed="rId9"/>
            <a:stretch>
              <a:fillRect r="-108"/>
            </a:stretch>
          </a:blipFill>
        </p:spPr>
        <p:txBody>
          <a:bodyPr/>
          <a:lstStyle/>
          <a:p>
            <a:endParaRPr lang="en-GB"/>
          </a:p>
        </p:txBody>
      </p:sp>
      <p:sp>
        <p:nvSpPr>
          <p:cNvPr id="9" name="Freeform 9"/>
          <p:cNvSpPr/>
          <p:nvPr/>
        </p:nvSpPr>
        <p:spPr>
          <a:xfrm>
            <a:off x="-4304193" y="4596126"/>
            <a:ext cx="12612414" cy="8229600"/>
          </a:xfrm>
          <a:custGeom>
            <a:avLst/>
            <a:gdLst/>
            <a:ahLst/>
            <a:cxnLst/>
            <a:rect l="l" t="t" r="r" b="b"/>
            <a:pathLst>
              <a:path w="12612414" h="8229600">
                <a:moveTo>
                  <a:pt x="0" y="0"/>
                </a:moveTo>
                <a:lnTo>
                  <a:pt x="12612414" y="0"/>
                </a:lnTo>
                <a:lnTo>
                  <a:pt x="12612414" y="8229600"/>
                </a:lnTo>
                <a:lnTo>
                  <a:pt x="0" y="8229600"/>
                </a:lnTo>
                <a:lnTo>
                  <a:pt x="0" y="0"/>
                </a:lnTo>
                <a:close/>
              </a:path>
            </a:pathLst>
          </a:custGeom>
          <a:blipFill>
            <a:blip r:embed="rId10"/>
            <a:stretch>
              <a:fillRect b="-16"/>
            </a:stretch>
          </a:blipFill>
        </p:spPr>
        <p:txBody>
          <a:bodyPr/>
          <a:lstStyle/>
          <a:p>
            <a:endParaRPr lang="en-GB"/>
          </a:p>
        </p:txBody>
      </p:sp>
      <p:grpSp>
        <p:nvGrpSpPr>
          <p:cNvPr id="10" name="Group 10"/>
          <p:cNvGrpSpPr/>
          <p:nvPr/>
        </p:nvGrpSpPr>
        <p:grpSpPr>
          <a:xfrm>
            <a:off x="2953744" y="2336721"/>
            <a:ext cx="12583602" cy="4580212"/>
            <a:chOff x="0" y="0"/>
            <a:chExt cx="3314200" cy="1206311"/>
          </a:xfrm>
        </p:grpSpPr>
        <p:sp>
          <p:nvSpPr>
            <p:cNvPr id="11" name="Freeform 11"/>
            <p:cNvSpPr/>
            <p:nvPr/>
          </p:nvSpPr>
          <p:spPr>
            <a:xfrm>
              <a:off x="0" y="0"/>
              <a:ext cx="3314200" cy="1206311"/>
            </a:xfrm>
            <a:custGeom>
              <a:avLst/>
              <a:gdLst/>
              <a:ahLst/>
              <a:cxnLst/>
              <a:rect l="l" t="t" r="r" b="b"/>
              <a:pathLst>
                <a:path w="3314200" h="1206311">
                  <a:moveTo>
                    <a:pt x="31377" y="0"/>
                  </a:moveTo>
                  <a:lnTo>
                    <a:pt x="3282822" y="0"/>
                  </a:lnTo>
                  <a:cubicBezTo>
                    <a:pt x="3291144" y="0"/>
                    <a:pt x="3299125" y="3306"/>
                    <a:pt x="3305010" y="9190"/>
                  </a:cubicBezTo>
                  <a:cubicBezTo>
                    <a:pt x="3310894" y="15075"/>
                    <a:pt x="3314200" y="23055"/>
                    <a:pt x="3314200" y="31377"/>
                  </a:cubicBezTo>
                  <a:lnTo>
                    <a:pt x="3314200" y="1174934"/>
                  </a:lnTo>
                  <a:cubicBezTo>
                    <a:pt x="3314200" y="1192263"/>
                    <a:pt x="3300152" y="1206311"/>
                    <a:pt x="3282822" y="1206311"/>
                  </a:cubicBezTo>
                  <a:lnTo>
                    <a:pt x="31377" y="1206311"/>
                  </a:lnTo>
                  <a:cubicBezTo>
                    <a:pt x="14048" y="1206311"/>
                    <a:pt x="0" y="1192263"/>
                    <a:pt x="0" y="1174934"/>
                  </a:cubicBezTo>
                  <a:lnTo>
                    <a:pt x="0" y="31377"/>
                  </a:lnTo>
                  <a:cubicBezTo>
                    <a:pt x="0" y="14048"/>
                    <a:pt x="14048" y="0"/>
                    <a:pt x="31377" y="0"/>
                  </a:cubicBezTo>
                  <a:close/>
                </a:path>
              </a:pathLst>
            </a:custGeom>
            <a:solidFill>
              <a:srgbClr val="FFFFFF"/>
            </a:solidFill>
          </p:spPr>
          <p:txBody>
            <a:bodyPr/>
            <a:lstStyle/>
            <a:p>
              <a:endParaRPr lang="en-GB"/>
            </a:p>
          </p:txBody>
        </p:sp>
        <p:sp>
          <p:nvSpPr>
            <p:cNvPr id="12" name="TextBox 12"/>
            <p:cNvSpPr txBox="1"/>
            <p:nvPr/>
          </p:nvSpPr>
          <p:spPr>
            <a:xfrm>
              <a:off x="0" y="-47625"/>
              <a:ext cx="3314200" cy="1253936"/>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3270588" y="2601930"/>
            <a:ext cx="11746825" cy="4315998"/>
          </a:xfrm>
          <a:prstGeom prst="rect">
            <a:avLst/>
          </a:prstGeom>
        </p:spPr>
        <p:txBody>
          <a:bodyPr lIns="0" tIns="0" rIns="0" bIns="0" rtlCol="0" anchor="t">
            <a:spAutoFit/>
          </a:bodyPr>
          <a:lstStyle/>
          <a:p>
            <a:pPr marL="733844" lvl="1" indent="-366922" algn="just">
              <a:lnSpc>
                <a:spcPts val="4894"/>
              </a:lnSpc>
              <a:buFont typeface="Arial"/>
              <a:buChar char="•"/>
            </a:pPr>
            <a:r>
              <a:rPr lang="en-US" sz="3399">
                <a:solidFill>
                  <a:srgbClr val="5F1A1F"/>
                </a:solidFill>
                <a:latin typeface="Roboto Condensed"/>
              </a:rPr>
              <a:t>HS làm việc THEO CẶP tại lớp</a:t>
            </a:r>
          </a:p>
          <a:p>
            <a:pPr marL="733844" lvl="1" indent="-366922" algn="just">
              <a:lnSpc>
                <a:spcPts val="4894"/>
              </a:lnSpc>
              <a:buFont typeface="Arial"/>
              <a:buChar char="•"/>
            </a:pPr>
            <a:r>
              <a:rPr lang="en-US" sz="3399">
                <a:solidFill>
                  <a:srgbClr val="5F1A1F"/>
                </a:solidFill>
                <a:latin typeface="Roboto Condensed"/>
              </a:rPr>
              <a:t>Hoàn thành toàn bộ các câu hỏi trắc nghiệm từ 1 đến 5 theo hình thức SỨC MẠNH ĐỒNG ĐỘI (2 bạn cùng làm bài, cùng tìm hiểu và cùng thảo luận để đưa ra đáp án, có thể khoanh tròn đáp án vào SGK). </a:t>
            </a:r>
          </a:p>
          <a:p>
            <a:pPr marL="733844" lvl="1" indent="-366922" algn="just">
              <a:lnSpc>
                <a:spcPts val="4894"/>
              </a:lnSpc>
              <a:buFont typeface="Arial"/>
              <a:buChar char="•"/>
            </a:pPr>
            <a:r>
              <a:rPr lang="en-US" sz="3399">
                <a:solidFill>
                  <a:srgbClr val="5F1A1F"/>
                </a:solidFill>
                <a:latin typeface="Roboto Condensed"/>
              </a:rPr>
              <a:t>3 cặp trả lời đúng và nhanh nhất sẽ nhận được điểm thưởng.</a:t>
            </a:r>
          </a:p>
          <a:p>
            <a:pPr marL="733844" lvl="1" indent="-366922" algn="just">
              <a:lnSpc>
                <a:spcPts val="4894"/>
              </a:lnSpc>
              <a:buFont typeface="Arial"/>
              <a:buChar char="•"/>
            </a:pPr>
            <a:r>
              <a:rPr lang="en-US" sz="3399">
                <a:solidFill>
                  <a:srgbClr val="5F1A1F"/>
                </a:solidFill>
                <a:latin typeface="Roboto Condensed"/>
              </a:rPr>
              <a:t>Thời gian: tối đa 5 phút cho cả nhiệm vụ.</a:t>
            </a:r>
          </a:p>
        </p:txBody>
      </p:sp>
      <p:sp>
        <p:nvSpPr>
          <p:cNvPr id="14" name="TextBox 14"/>
          <p:cNvSpPr txBox="1"/>
          <p:nvPr/>
        </p:nvSpPr>
        <p:spPr>
          <a:xfrm>
            <a:off x="2953744" y="853390"/>
            <a:ext cx="12583602" cy="1291339"/>
          </a:xfrm>
          <a:prstGeom prst="rect">
            <a:avLst/>
          </a:prstGeom>
        </p:spPr>
        <p:txBody>
          <a:bodyPr lIns="0" tIns="0" rIns="0" bIns="0" rtlCol="0" anchor="t">
            <a:spAutoFit/>
          </a:bodyPr>
          <a:lstStyle/>
          <a:p>
            <a:pPr algn="ctr">
              <a:lnSpc>
                <a:spcPts val="11507"/>
              </a:lnSpc>
            </a:pPr>
            <a:r>
              <a:rPr lang="en-US" sz="5000" spc="31">
                <a:solidFill>
                  <a:srgbClr val="764B36"/>
                </a:solidFill>
                <a:latin typeface="Fraunces Bold"/>
              </a:rPr>
              <a:t>NHIỆM VỤ 1</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arn(inVertic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Effect transition="in" filter="barn(inVertical)">
                                      <p:cBhvr>
                                        <p:cTn id="12" dur="500"/>
                                        <p:tgtEl>
                                          <p:spTgt spid="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animEffect transition="in" filter="barn(inVertical)">
                                      <p:cBhvr>
                                        <p:cTn id="17" dur="500"/>
                                        <p:tgtEl>
                                          <p:spTgt spid="13">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13">
                                            <p:txEl>
                                              <p:pRg st="3" end="3"/>
                                            </p:txEl>
                                          </p:spTgt>
                                        </p:tgtEl>
                                        <p:attrNameLst>
                                          <p:attrName>style.visibility</p:attrName>
                                        </p:attrNameLst>
                                      </p:cBhvr>
                                      <p:to>
                                        <p:strVal val="visible"/>
                                      </p:to>
                                    </p:set>
                                    <p:animEffect transition="in" filter="barn(inVertical)">
                                      <p:cBhvr>
                                        <p:cTn id="20"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249" r="-6250"/>
            </a:stretch>
          </a:blipFill>
        </p:spPr>
        <p:txBody>
          <a:bodyPr/>
          <a:lstStyle/>
          <a:p>
            <a:endParaRPr lang="en-GB"/>
          </a:p>
        </p:txBody>
      </p:sp>
      <p:sp>
        <p:nvSpPr>
          <p:cNvPr id="3" name="Freeform 3"/>
          <p:cNvSpPr/>
          <p:nvPr/>
        </p:nvSpPr>
        <p:spPr>
          <a:xfrm rot="-517205">
            <a:off x="631662" y="-4027320"/>
            <a:ext cx="17421262" cy="19484351"/>
          </a:xfrm>
          <a:custGeom>
            <a:avLst/>
            <a:gdLst/>
            <a:ahLst/>
            <a:cxnLst/>
            <a:rect l="l" t="t" r="r" b="b"/>
            <a:pathLst>
              <a:path w="17421262" h="19484351">
                <a:moveTo>
                  <a:pt x="0" y="0"/>
                </a:moveTo>
                <a:lnTo>
                  <a:pt x="17421262" y="0"/>
                </a:lnTo>
                <a:lnTo>
                  <a:pt x="17421262" y="19484351"/>
                </a:lnTo>
                <a:lnTo>
                  <a:pt x="0" y="19484351"/>
                </a:lnTo>
                <a:lnTo>
                  <a:pt x="0" y="0"/>
                </a:lnTo>
                <a:close/>
              </a:path>
            </a:pathLst>
          </a:custGeom>
          <a:blipFill>
            <a:blip r:embed="rId4"/>
            <a:stretch>
              <a:fillRect t="-37386" b="-19536"/>
            </a:stretch>
          </a:blipFill>
        </p:spPr>
        <p:txBody>
          <a:bodyPr/>
          <a:lstStyle/>
          <a:p>
            <a:endParaRPr lang="en-GB"/>
          </a:p>
        </p:txBody>
      </p:sp>
      <p:sp>
        <p:nvSpPr>
          <p:cNvPr id="4" name="Freeform 4"/>
          <p:cNvSpPr/>
          <p:nvPr/>
        </p:nvSpPr>
        <p:spPr>
          <a:xfrm rot="-5217205">
            <a:off x="-332499" y="-2401678"/>
            <a:ext cx="1926989" cy="4264880"/>
          </a:xfrm>
          <a:custGeom>
            <a:avLst/>
            <a:gdLst/>
            <a:ahLst/>
            <a:cxnLst/>
            <a:rect l="l" t="t" r="r" b="b"/>
            <a:pathLst>
              <a:path w="1926989" h="4264880">
                <a:moveTo>
                  <a:pt x="0" y="0"/>
                </a:moveTo>
                <a:lnTo>
                  <a:pt x="1926989" y="0"/>
                </a:lnTo>
                <a:lnTo>
                  <a:pt x="1926989" y="4264880"/>
                </a:lnTo>
                <a:lnTo>
                  <a:pt x="0" y="4264880"/>
                </a:lnTo>
                <a:lnTo>
                  <a:pt x="0" y="0"/>
                </a:lnTo>
                <a:close/>
              </a:path>
            </a:pathLst>
          </a:custGeom>
          <a:blipFill>
            <a:blip r:embed="rId5"/>
            <a:stretch>
              <a:fillRect r="-44"/>
            </a:stretch>
          </a:blipFill>
        </p:spPr>
        <p:txBody>
          <a:bodyPr/>
          <a:lstStyle/>
          <a:p>
            <a:endParaRPr lang="en-GB"/>
          </a:p>
        </p:txBody>
      </p:sp>
      <p:sp>
        <p:nvSpPr>
          <p:cNvPr id="5" name="Freeform 5"/>
          <p:cNvSpPr/>
          <p:nvPr/>
        </p:nvSpPr>
        <p:spPr>
          <a:xfrm flipH="1">
            <a:off x="16750503" y="1234591"/>
            <a:ext cx="1837616" cy="3223888"/>
          </a:xfrm>
          <a:custGeom>
            <a:avLst/>
            <a:gdLst/>
            <a:ahLst/>
            <a:cxnLst/>
            <a:rect l="l" t="t" r="r" b="b"/>
            <a:pathLst>
              <a:path w="1837616" h="3223888">
                <a:moveTo>
                  <a:pt x="1837616" y="0"/>
                </a:moveTo>
                <a:lnTo>
                  <a:pt x="0" y="0"/>
                </a:lnTo>
                <a:lnTo>
                  <a:pt x="0" y="3223888"/>
                </a:lnTo>
                <a:lnTo>
                  <a:pt x="1837616" y="3223888"/>
                </a:lnTo>
                <a:lnTo>
                  <a:pt x="1837616" y="0"/>
                </a:lnTo>
                <a:close/>
              </a:path>
            </a:pathLst>
          </a:custGeom>
          <a:blipFill>
            <a:blip r:embed="rId6">
              <a:extLst>
                <a:ext uri="{96DAC541-7B7A-43D3-8B79-37D633B846F1}">
                  <asvg:svgBlip xmlns:asvg="http://schemas.microsoft.com/office/drawing/2016/SVG/main" r:embed="rId7"/>
                </a:ext>
              </a:extLst>
            </a:blip>
            <a:stretch>
              <a:fillRect r="-398"/>
            </a:stretch>
          </a:blipFill>
        </p:spPr>
        <p:txBody>
          <a:bodyPr/>
          <a:lstStyle/>
          <a:p>
            <a:endParaRPr lang="en-GB"/>
          </a:p>
        </p:txBody>
      </p:sp>
      <p:sp>
        <p:nvSpPr>
          <p:cNvPr id="6" name="Freeform 6"/>
          <p:cNvSpPr/>
          <p:nvPr/>
        </p:nvSpPr>
        <p:spPr>
          <a:xfrm rot="-4768867">
            <a:off x="15076547" y="-1484822"/>
            <a:ext cx="2846158" cy="4141235"/>
          </a:xfrm>
          <a:custGeom>
            <a:avLst/>
            <a:gdLst/>
            <a:ahLst/>
            <a:cxnLst/>
            <a:rect l="l" t="t" r="r" b="b"/>
            <a:pathLst>
              <a:path w="2846158" h="4141235">
                <a:moveTo>
                  <a:pt x="0" y="0"/>
                </a:moveTo>
                <a:lnTo>
                  <a:pt x="2846158" y="0"/>
                </a:lnTo>
                <a:lnTo>
                  <a:pt x="2846158" y="4141235"/>
                </a:lnTo>
                <a:lnTo>
                  <a:pt x="0" y="4141235"/>
                </a:lnTo>
                <a:lnTo>
                  <a:pt x="0" y="0"/>
                </a:lnTo>
                <a:close/>
              </a:path>
            </a:pathLst>
          </a:custGeom>
          <a:blipFill>
            <a:blip r:embed="rId8">
              <a:extLst>
                <a:ext uri="{96DAC541-7B7A-43D3-8B79-37D633B846F1}">
                  <asvg:svgBlip xmlns:asvg="http://schemas.microsoft.com/office/drawing/2016/SVG/main" r:embed="rId9"/>
                </a:ext>
              </a:extLst>
            </a:blip>
            <a:stretch>
              <a:fillRect b="-447"/>
            </a:stretch>
          </a:blipFill>
        </p:spPr>
        <p:txBody>
          <a:bodyPr/>
          <a:lstStyle/>
          <a:p>
            <a:endParaRPr lang="en-GB"/>
          </a:p>
        </p:txBody>
      </p:sp>
      <p:grpSp>
        <p:nvGrpSpPr>
          <p:cNvPr id="7" name="Group 7"/>
          <p:cNvGrpSpPr/>
          <p:nvPr/>
        </p:nvGrpSpPr>
        <p:grpSpPr>
          <a:xfrm>
            <a:off x="3270588" y="2787556"/>
            <a:ext cx="13229038" cy="6470744"/>
            <a:chOff x="0" y="0"/>
            <a:chExt cx="3484191" cy="1704229"/>
          </a:xfrm>
        </p:grpSpPr>
        <p:sp>
          <p:nvSpPr>
            <p:cNvPr id="8" name="Freeform 8"/>
            <p:cNvSpPr/>
            <p:nvPr/>
          </p:nvSpPr>
          <p:spPr>
            <a:xfrm>
              <a:off x="0" y="0"/>
              <a:ext cx="3484191" cy="1704229"/>
            </a:xfrm>
            <a:custGeom>
              <a:avLst/>
              <a:gdLst/>
              <a:ahLst/>
              <a:cxnLst/>
              <a:rect l="l" t="t" r="r" b="b"/>
              <a:pathLst>
                <a:path w="3484191" h="1704229">
                  <a:moveTo>
                    <a:pt x="29846" y="0"/>
                  </a:moveTo>
                  <a:lnTo>
                    <a:pt x="3454345" y="0"/>
                  </a:lnTo>
                  <a:cubicBezTo>
                    <a:pt x="3462261" y="0"/>
                    <a:pt x="3469852" y="3145"/>
                    <a:pt x="3475449" y="8742"/>
                  </a:cubicBezTo>
                  <a:cubicBezTo>
                    <a:pt x="3481047" y="14339"/>
                    <a:pt x="3484191" y="21931"/>
                    <a:pt x="3484191" y="29846"/>
                  </a:cubicBezTo>
                  <a:lnTo>
                    <a:pt x="3484191" y="1674383"/>
                  </a:lnTo>
                  <a:cubicBezTo>
                    <a:pt x="3484191" y="1682298"/>
                    <a:pt x="3481047" y="1689890"/>
                    <a:pt x="3475449" y="1695487"/>
                  </a:cubicBezTo>
                  <a:cubicBezTo>
                    <a:pt x="3469852" y="1701084"/>
                    <a:pt x="3462261" y="1704229"/>
                    <a:pt x="3454345" y="1704229"/>
                  </a:cubicBezTo>
                  <a:lnTo>
                    <a:pt x="29846" y="1704229"/>
                  </a:lnTo>
                  <a:cubicBezTo>
                    <a:pt x="21931" y="1704229"/>
                    <a:pt x="14339" y="1701084"/>
                    <a:pt x="8742" y="1695487"/>
                  </a:cubicBezTo>
                  <a:cubicBezTo>
                    <a:pt x="3145" y="1689890"/>
                    <a:pt x="0" y="1682298"/>
                    <a:pt x="0" y="1674383"/>
                  </a:cubicBezTo>
                  <a:lnTo>
                    <a:pt x="0" y="29846"/>
                  </a:lnTo>
                  <a:cubicBezTo>
                    <a:pt x="0" y="21931"/>
                    <a:pt x="3145" y="14339"/>
                    <a:pt x="8742" y="8742"/>
                  </a:cubicBezTo>
                  <a:cubicBezTo>
                    <a:pt x="14339" y="3145"/>
                    <a:pt x="21931" y="0"/>
                    <a:pt x="29846" y="0"/>
                  </a:cubicBezTo>
                  <a:close/>
                </a:path>
              </a:pathLst>
            </a:custGeom>
            <a:solidFill>
              <a:srgbClr val="FFFFFF"/>
            </a:solidFill>
          </p:spPr>
          <p:txBody>
            <a:bodyPr/>
            <a:lstStyle/>
            <a:p>
              <a:endParaRPr lang="en-GB"/>
            </a:p>
          </p:txBody>
        </p:sp>
        <p:sp>
          <p:nvSpPr>
            <p:cNvPr id="9" name="TextBox 9"/>
            <p:cNvSpPr txBox="1"/>
            <p:nvPr/>
          </p:nvSpPr>
          <p:spPr>
            <a:xfrm>
              <a:off x="0" y="-47625"/>
              <a:ext cx="3484191" cy="1751854"/>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3652330" y="3056545"/>
            <a:ext cx="12847296" cy="4088714"/>
          </a:xfrm>
          <a:prstGeom prst="rect">
            <a:avLst/>
          </a:prstGeom>
        </p:spPr>
        <p:txBody>
          <a:bodyPr lIns="0" tIns="0" rIns="0" bIns="0" rtlCol="0" anchor="t">
            <a:spAutoFit/>
          </a:bodyPr>
          <a:lstStyle/>
          <a:p>
            <a:pPr algn="just">
              <a:lnSpc>
                <a:spcPts val="5472"/>
              </a:lnSpc>
            </a:pPr>
            <a:r>
              <a:rPr lang="en-US" sz="3826">
                <a:solidFill>
                  <a:srgbClr val="5F1A1F"/>
                </a:solidFill>
                <a:latin typeface="Roboto Condensed Bold"/>
              </a:rPr>
              <a:t>Câu 1: Vấn đề nghị luận của văn bản là gì? </a:t>
            </a:r>
          </a:p>
          <a:p>
            <a:pPr algn="just">
              <a:lnSpc>
                <a:spcPts val="5472"/>
              </a:lnSpc>
            </a:pPr>
            <a:endParaRPr lang="en-US" sz="3826">
              <a:solidFill>
                <a:srgbClr val="5F1A1F"/>
              </a:solidFill>
              <a:latin typeface="Roboto Condensed Bold"/>
            </a:endParaRPr>
          </a:p>
          <a:p>
            <a:pPr algn="just">
              <a:lnSpc>
                <a:spcPts val="5472"/>
              </a:lnSpc>
            </a:pPr>
            <a:r>
              <a:rPr lang="en-US" sz="3826">
                <a:solidFill>
                  <a:srgbClr val="5F1A1F"/>
                </a:solidFill>
                <a:latin typeface="Roboto Condensed"/>
              </a:rPr>
              <a:t>A. Những lí do khiến trẻ em thích Hoàng tử bé</a:t>
            </a:r>
          </a:p>
          <a:p>
            <a:pPr algn="just">
              <a:lnSpc>
                <a:spcPts val="5472"/>
              </a:lnSpc>
            </a:pPr>
            <a:r>
              <a:rPr lang="en-US" sz="3826">
                <a:solidFill>
                  <a:srgbClr val="5F1A1F"/>
                </a:solidFill>
                <a:latin typeface="Roboto Condensed"/>
              </a:rPr>
              <a:t>B. Những bài học bổ ích từ cuốn sách Hoàng tử bé</a:t>
            </a:r>
          </a:p>
          <a:p>
            <a:pPr algn="just">
              <a:lnSpc>
                <a:spcPts val="5472"/>
              </a:lnSpc>
            </a:pPr>
            <a:r>
              <a:rPr lang="en-US" sz="3826">
                <a:solidFill>
                  <a:srgbClr val="5F1A1F"/>
                </a:solidFill>
                <a:latin typeface="Roboto Condensed"/>
              </a:rPr>
              <a:t>C. Những nhân vật đáng yêu trong truyện Hoàng tử bé</a:t>
            </a:r>
          </a:p>
          <a:p>
            <a:pPr algn="just">
              <a:lnSpc>
                <a:spcPts val="5472"/>
              </a:lnSpc>
            </a:pPr>
            <a:r>
              <a:rPr lang="en-US" sz="3826">
                <a:solidFill>
                  <a:srgbClr val="5F1A1F"/>
                </a:solidFill>
                <a:latin typeface="Roboto Condensed"/>
              </a:rPr>
              <a:t>D. Những nỗ lực của Xanh-tơ Ê-xu-pê-ri khi viết Hoàng tử bé</a:t>
            </a:r>
          </a:p>
        </p:txBody>
      </p:sp>
      <p:sp>
        <p:nvSpPr>
          <p:cNvPr id="11" name="Freeform 11"/>
          <p:cNvSpPr/>
          <p:nvPr/>
        </p:nvSpPr>
        <p:spPr>
          <a:xfrm>
            <a:off x="-304552" y="5714856"/>
            <a:ext cx="4394431" cy="5215942"/>
          </a:xfrm>
          <a:custGeom>
            <a:avLst/>
            <a:gdLst/>
            <a:ahLst/>
            <a:cxnLst/>
            <a:rect l="l" t="t" r="r" b="b"/>
            <a:pathLst>
              <a:path w="4394431" h="5215942">
                <a:moveTo>
                  <a:pt x="0" y="0"/>
                </a:moveTo>
                <a:lnTo>
                  <a:pt x="4394431" y="0"/>
                </a:lnTo>
                <a:lnTo>
                  <a:pt x="4394431" y="5215942"/>
                </a:lnTo>
                <a:lnTo>
                  <a:pt x="0" y="5215942"/>
                </a:lnTo>
                <a:lnTo>
                  <a:pt x="0" y="0"/>
                </a:lnTo>
                <a:close/>
              </a:path>
            </a:pathLst>
          </a:custGeom>
          <a:blipFill>
            <a:blip r:embed="rId10"/>
            <a:stretch>
              <a:fillRect b="-20"/>
            </a:stretch>
          </a:blipFill>
        </p:spPr>
        <p:txBody>
          <a:bodyPr/>
          <a:lstStyle/>
          <a:p>
            <a:endParaRPr lang="en-GB"/>
          </a:p>
        </p:txBody>
      </p:sp>
      <p:sp>
        <p:nvSpPr>
          <p:cNvPr id="12" name="Freeform 12"/>
          <p:cNvSpPr/>
          <p:nvPr/>
        </p:nvSpPr>
        <p:spPr>
          <a:xfrm>
            <a:off x="2692772" y="4926522"/>
            <a:ext cx="1155632" cy="1096406"/>
          </a:xfrm>
          <a:custGeom>
            <a:avLst/>
            <a:gdLst/>
            <a:ahLst/>
            <a:cxnLst/>
            <a:rect l="l" t="t" r="r" b="b"/>
            <a:pathLst>
              <a:path w="1155632" h="1096406">
                <a:moveTo>
                  <a:pt x="0" y="0"/>
                </a:moveTo>
                <a:lnTo>
                  <a:pt x="1155632" y="0"/>
                </a:lnTo>
                <a:lnTo>
                  <a:pt x="1155632" y="1096406"/>
                </a:lnTo>
                <a:lnTo>
                  <a:pt x="0" y="1096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
        <p:nvSpPr>
          <p:cNvPr id="13" name="TextBox 13"/>
          <p:cNvSpPr txBox="1"/>
          <p:nvPr/>
        </p:nvSpPr>
        <p:spPr>
          <a:xfrm>
            <a:off x="5262417" y="476234"/>
            <a:ext cx="8941592" cy="854953"/>
          </a:xfrm>
          <a:prstGeom prst="rect">
            <a:avLst/>
          </a:prstGeom>
        </p:spPr>
        <p:txBody>
          <a:bodyPr lIns="0" tIns="0" rIns="0" bIns="0" rtlCol="0" anchor="t">
            <a:spAutoFit/>
          </a:bodyPr>
          <a:lstStyle/>
          <a:p>
            <a:pPr algn="just">
              <a:lnSpc>
                <a:spcPts val="6884"/>
              </a:lnSpc>
            </a:pPr>
            <a:r>
              <a:rPr lang="en-US" sz="5596">
                <a:solidFill>
                  <a:srgbClr val="5D4F44"/>
                </a:solidFill>
                <a:latin typeface="Fraunces Bold"/>
              </a:rPr>
              <a:t>3. KHÁM PHÁ VĂN BẢN</a:t>
            </a:r>
          </a:p>
        </p:txBody>
      </p:sp>
      <p:sp>
        <p:nvSpPr>
          <p:cNvPr id="14" name="TextBox 14"/>
          <p:cNvSpPr txBox="1"/>
          <p:nvPr/>
        </p:nvSpPr>
        <p:spPr>
          <a:xfrm>
            <a:off x="6380515" y="1683612"/>
            <a:ext cx="6705397" cy="679358"/>
          </a:xfrm>
          <a:prstGeom prst="rect">
            <a:avLst/>
          </a:prstGeom>
        </p:spPr>
        <p:txBody>
          <a:bodyPr lIns="0" tIns="0" rIns="0" bIns="0" rtlCol="0" anchor="t">
            <a:spAutoFit/>
          </a:bodyPr>
          <a:lstStyle/>
          <a:p>
            <a:pPr algn="l">
              <a:lnSpc>
                <a:spcPts val="5598"/>
              </a:lnSpc>
            </a:pPr>
            <a:r>
              <a:rPr lang="en-US" sz="3999">
                <a:solidFill>
                  <a:srgbClr val="AD553F"/>
                </a:solidFill>
                <a:latin typeface="Roboto Condensed Bold"/>
              </a:rPr>
              <a:t>a. Các câu hỏi trắc nghiệm</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249" r="-6250"/>
            </a:stretch>
          </a:blipFill>
        </p:spPr>
        <p:txBody>
          <a:bodyPr/>
          <a:lstStyle/>
          <a:p>
            <a:endParaRPr lang="en-GB"/>
          </a:p>
        </p:txBody>
      </p:sp>
      <p:sp>
        <p:nvSpPr>
          <p:cNvPr id="3" name="Freeform 3"/>
          <p:cNvSpPr/>
          <p:nvPr/>
        </p:nvSpPr>
        <p:spPr>
          <a:xfrm rot="-517205">
            <a:off x="631662" y="-4027320"/>
            <a:ext cx="17421262" cy="19484351"/>
          </a:xfrm>
          <a:custGeom>
            <a:avLst/>
            <a:gdLst/>
            <a:ahLst/>
            <a:cxnLst/>
            <a:rect l="l" t="t" r="r" b="b"/>
            <a:pathLst>
              <a:path w="17421262" h="19484351">
                <a:moveTo>
                  <a:pt x="0" y="0"/>
                </a:moveTo>
                <a:lnTo>
                  <a:pt x="17421262" y="0"/>
                </a:lnTo>
                <a:lnTo>
                  <a:pt x="17421262" y="19484351"/>
                </a:lnTo>
                <a:lnTo>
                  <a:pt x="0" y="19484351"/>
                </a:lnTo>
                <a:lnTo>
                  <a:pt x="0" y="0"/>
                </a:lnTo>
                <a:close/>
              </a:path>
            </a:pathLst>
          </a:custGeom>
          <a:blipFill>
            <a:blip r:embed="rId4"/>
            <a:stretch>
              <a:fillRect t="-37386" b="-19536"/>
            </a:stretch>
          </a:blipFill>
        </p:spPr>
        <p:txBody>
          <a:bodyPr/>
          <a:lstStyle/>
          <a:p>
            <a:endParaRPr lang="en-GB"/>
          </a:p>
        </p:txBody>
      </p:sp>
      <p:sp>
        <p:nvSpPr>
          <p:cNvPr id="4" name="Freeform 4"/>
          <p:cNvSpPr/>
          <p:nvPr/>
        </p:nvSpPr>
        <p:spPr>
          <a:xfrm rot="-5217205">
            <a:off x="-332499" y="-2401678"/>
            <a:ext cx="1926989" cy="4264880"/>
          </a:xfrm>
          <a:custGeom>
            <a:avLst/>
            <a:gdLst/>
            <a:ahLst/>
            <a:cxnLst/>
            <a:rect l="l" t="t" r="r" b="b"/>
            <a:pathLst>
              <a:path w="1926989" h="4264880">
                <a:moveTo>
                  <a:pt x="0" y="0"/>
                </a:moveTo>
                <a:lnTo>
                  <a:pt x="1926989" y="0"/>
                </a:lnTo>
                <a:lnTo>
                  <a:pt x="1926989" y="4264880"/>
                </a:lnTo>
                <a:lnTo>
                  <a:pt x="0" y="4264880"/>
                </a:lnTo>
                <a:lnTo>
                  <a:pt x="0" y="0"/>
                </a:lnTo>
                <a:close/>
              </a:path>
            </a:pathLst>
          </a:custGeom>
          <a:blipFill>
            <a:blip r:embed="rId5"/>
            <a:stretch>
              <a:fillRect r="-44"/>
            </a:stretch>
          </a:blipFill>
        </p:spPr>
        <p:txBody>
          <a:bodyPr/>
          <a:lstStyle/>
          <a:p>
            <a:endParaRPr lang="en-GB"/>
          </a:p>
        </p:txBody>
      </p:sp>
      <p:sp>
        <p:nvSpPr>
          <p:cNvPr id="5" name="Freeform 5"/>
          <p:cNvSpPr/>
          <p:nvPr/>
        </p:nvSpPr>
        <p:spPr>
          <a:xfrm flipH="1">
            <a:off x="16750503" y="1234591"/>
            <a:ext cx="1837616" cy="3223888"/>
          </a:xfrm>
          <a:custGeom>
            <a:avLst/>
            <a:gdLst/>
            <a:ahLst/>
            <a:cxnLst/>
            <a:rect l="l" t="t" r="r" b="b"/>
            <a:pathLst>
              <a:path w="1837616" h="3223888">
                <a:moveTo>
                  <a:pt x="1837616" y="0"/>
                </a:moveTo>
                <a:lnTo>
                  <a:pt x="0" y="0"/>
                </a:lnTo>
                <a:lnTo>
                  <a:pt x="0" y="3223888"/>
                </a:lnTo>
                <a:lnTo>
                  <a:pt x="1837616" y="3223888"/>
                </a:lnTo>
                <a:lnTo>
                  <a:pt x="1837616" y="0"/>
                </a:lnTo>
                <a:close/>
              </a:path>
            </a:pathLst>
          </a:custGeom>
          <a:blipFill>
            <a:blip r:embed="rId6">
              <a:extLst>
                <a:ext uri="{96DAC541-7B7A-43D3-8B79-37D633B846F1}">
                  <asvg:svgBlip xmlns:asvg="http://schemas.microsoft.com/office/drawing/2016/SVG/main" r:embed="rId7"/>
                </a:ext>
              </a:extLst>
            </a:blip>
            <a:stretch>
              <a:fillRect r="-398"/>
            </a:stretch>
          </a:blipFill>
        </p:spPr>
        <p:txBody>
          <a:bodyPr/>
          <a:lstStyle/>
          <a:p>
            <a:endParaRPr lang="en-GB"/>
          </a:p>
        </p:txBody>
      </p:sp>
      <p:sp>
        <p:nvSpPr>
          <p:cNvPr id="6" name="Freeform 6"/>
          <p:cNvSpPr/>
          <p:nvPr/>
        </p:nvSpPr>
        <p:spPr>
          <a:xfrm rot="-4768867">
            <a:off x="15076547" y="-1484822"/>
            <a:ext cx="2846158" cy="4141235"/>
          </a:xfrm>
          <a:custGeom>
            <a:avLst/>
            <a:gdLst/>
            <a:ahLst/>
            <a:cxnLst/>
            <a:rect l="l" t="t" r="r" b="b"/>
            <a:pathLst>
              <a:path w="2846158" h="4141235">
                <a:moveTo>
                  <a:pt x="0" y="0"/>
                </a:moveTo>
                <a:lnTo>
                  <a:pt x="2846158" y="0"/>
                </a:lnTo>
                <a:lnTo>
                  <a:pt x="2846158" y="4141235"/>
                </a:lnTo>
                <a:lnTo>
                  <a:pt x="0" y="4141235"/>
                </a:lnTo>
                <a:lnTo>
                  <a:pt x="0" y="0"/>
                </a:lnTo>
                <a:close/>
              </a:path>
            </a:pathLst>
          </a:custGeom>
          <a:blipFill>
            <a:blip r:embed="rId8">
              <a:extLst>
                <a:ext uri="{96DAC541-7B7A-43D3-8B79-37D633B846F1}">
                  <asvg:svgBlip xmlns:asvg="http://schemas.microsoft.com/office/drawing/2016/SVG/main" r:embed="rId9"/>
                </a:ext>
              </a:extLst>
            </a:blip>
            <a:stretch>
              <a:fillRect b="-447"/>
            </a:stretch>
          </a:blipFill>
        </p:spPr>
        <p:txBody>
          <a:bodyPr/>
          <a:lstStyle/>
          <a:p>
            <a:endParaRPr lang="en-GB"/>
          </a:p>
        </p:txBody>
      </p:sp>
      <p:grpSp>
        <p:nvGrpSpPr>
          <p:cNvPr id="7" name="Group 7"/>
          <p:cNvGrpSpPr/>
          <p:nvPr/>
        </p:nvGrpSpPr>
        <p:grpSpPr>
          <a:xfrm>
            <a:off x="3270588" y="2787556"/>
            <a:ext cx="13229038" cy="6470744"/>
            <a:chOff x="0" y="0"/>
            <a:chExt cx="3484191" cy="1704229"/>
          </a:xfrm>
        </p:grpSpPr>
        <p:sp>
          <p:nvSpPr>
            <p:cNvPr id="8" name="Freeform 8"/>
            <p:cNvSpPr/>
            <p:nvPr/>
          </p:nvSpPr>
          <p:spPr>
            <a:xfrm>
              <a:off x="0" y="0"/>
              <a:ext cx="3484191" cy="1704229"/>
            </a:xfrm>
            <a:custGeom>
              <a:avLst/>
              <a:gdLst/>
              <a:ahLst/>
              <a:cxnLst/>
              <a:rect l="l" t="t" r="r" b="b"/>
              <a:pathLst>
                <a:path w="3484191" h="1704229">
                  <a:moveTo>
                    <a:pt x="29846" y="0"/>
                  </a:moveTo>
                  <a:lnTo>
                    <a:pt x="3454345" y="0"/>
                  </a:lnTo>
                  <a:cubicBezTo>
                    <a:pt x="3462261" y="0"/>
                    <a:pt x="3469852" y="3145"/>
                    <a:pt x="3475449" y="8742"/>
                  </a:cubicBezTo>
                  <a:cubicBezTo>
                    <a:pt x="3481047" y="14339"/>
                    <a:pt x="3484191" y="21931"/>
                    <a:pt x="3484191" y="29846"/>
                  </a:cubicBezTo>
                  <a:lnTo>
                    <a:pt x="3484191" y="1674383"/>
                  </a:lnTo>
                  <a:cubicBezTo>
                    <a:pt x="3484191" y="1682298"/>
                    <a:pt x="3481047" y="1689890"/>
                    <a:pt x="3475449" y="1695487"/>
                  </a:cubicBezTo>
                  <a:cubicBezTo>
                    <a:pt x="3469852" y="1701084"/>
                    <a:pt x="3462261" y="1704229"/>
                    <a:pt x="3454345" y="1704229"/>
                  </a:cubicBezTo>
                  <a:lnTo>
                    <a:pt x="29846" y="1704229"/>
                  </a:lnTo>
                  <a:cubicBezTo>
                    <a:pt x="21931" y="1704229"/>
                    <a:pt x="14339" y="1701084"/>
                    <a:pt x="8742" y="1695487"/>
                  </a:cubicBezTo>
                  <a:cubicBezTo>
                    <a:pt x="3145" y="1689890"/>
                    <a:pt x="0" y="1682298"/>
                    <a:pt x="0" y="1674383"/>
                  </a:cubicBezTo>
                  <a:lnTo>
                    <a:pt x="0" y="29846"/>
                  </a:lnTo>
                  <a:cubicBezTo>
                    <a:pt x="0" y="21931"/>
                    <a:pt x="3145" y="14339"/>
                    <a:pt x="8742" y="8742"/>
                  </a:cubicBezTo>
                  <a:cubicBezTo>
                    <a:pt x="14339" y="3145"/>
                    <a:pt x="21931" y="0"/>
                    <a:pt x="29846" y="0"/>
                  </a:cubicBezTo>
                  <a:close/>
                </a:path>
              </a:pathLst>
            </a:custGeom>
            <a:solidFill>
              <a:srgbClr val="FFFFFF"/>
            </a:solidFill>
          </p:spPr>
          <p:txBody>
            <a:bodyPr/>
            <a:lstStyle/>
            <a:p>
              <a:endParaRPr lang="en-GB"/>
            </a:p>
          </p:txBody>
        </p:sp>
        <p:sp>
          <p:nvSpPr>
            <p:cNvPr id="9" name="TextBox 9"/>
            <p:cNvSpPr txBox="1"/>
            <p:nvPr/>
          </p:nvSpPr>
          <p:spPr>
            <a:xfrm>
              <a:off x="0" y="-47625"/>
              <a:ext cx="3484191" cy="1751854"/>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3652330" y="3056545"/>
            <a:ext cx="12847296" cy="5459608"/>
          </a:xfrm>
          <a:prstGeom prst="rect">
            <a:avLst/>
          </a:prstGeom>
        </p:spPr>
        <p:txBody>
          <a:bodyPr lIns="0" tIns="0" rIns="0" bIns="0" rtlCol="0" anchor="t">
            <a:spAutoFit/>
          </a:bodyPr>
          <a:lstStyle/>
          <a:p>
            <a:pPr>
              <a:lnSpc>
                <a:spcPts val="5472"/>
              </a:lnSpc>
            </a:pPr>
            <a:r>
              <a:rPr lang="en-US" sz="3826">
                <a:solidFill>
                  <a:srgbClr val="5F1A1F"/>
                </a:solidFill>
                <a:latin typeface="Roboto Condensed Bold"/>
              </a:rPr>
              <a:t>Câu 2: Tên các mục được in đậm trong văn bản</a:t>
            </a:r>
            <a:r>
              <a:rPr lang="en-US" sz="3826">
                <a:solidFill>
                  <a:srgbClr val="5F1A1F"/>
                </a:solidFill>
                <a:latin typeface="Roboto Condensed Bold Italics"/>
              </a:rPr>
              <a:t> (Hãy nhìn lại thế giới bằng trái tim – Hãy luôn luôn cố gắng trong mọi việc) </a:t>
            </a:r>
            <a:r>
              <a:rPr lang="en-US" sz="3826">
                <a:solidFill>
                  <a:srgbClr val="5F1A1F"/>
                </a:solidFill>
                <a:latin typeface="Roboto Condensed Bold"/>
              </a:rPr>
              <a:t>là yếu tố nào trong văn nghị luận</a:t>
            </a:r>
          </a:p>
          <a:p>
            <a:pPr>
              <a:lnSpc>
                <a:spcPts val="5472"/>
              </a:lnSpc>
            </a:pPr>
            <a:r>
              <a:rPr lang="en-US" sz="3826">
                <a:solidFill>
                  <a:srgbClr val="5F1A1F"/>
                </a:solidFill>
                <a:latin typeface="Roboto Condensed"/>
              </a:rPr>
              <a:t>A. Luận đề</a:t>
            </a:r>
          </a:p>
          <a:p>
            <a:pPr>
              <a:lnSpc>
                <a:spcPts val="5472"/>
              </a:lnSpc>
            </a:pPr>
            <a:r>
              <a:rPr lang="en-US" sz="3826">
                <a:solidFill>
                  <a:srgbClr val="5F1A1F"/>
                </a:solidFill>
                <a:latin typeface="Roboto Condensed"/>
              </a:rPr>
              <a:t>B. Luận điểm</a:t>
            </a:r>
          </a:p>
          <a:p>
            <a:pPr>
              <a:lnSpc>
                <a:spcPts val="5472"/>
              </a:lnSpc>
            </a:pPr>
            <a:r>
              <a:rPr lang="en-US" sz="3826">
                <a:solidFill>
                  <a:srgbClr val="5F1A1F"/>
                </a:solidFill>
                <a:latin typeface="Roboto Condensed"/>
              </a:rPr>
              <a:t>C. Lí lẽ</a:t>
            </a:r>
          </a:p>
          <a:p>
            <a:pPr>
              <a:lnSpc>
                <a:spcPts val="5472"/>
              </a:lnSpc>
            </a:pPr>
            <a:r>
              <a:rPr lang="en-US" sz="3826">
                <a:solidFill>
                  <a:srgbClr val="5F1A1F"/>
                </a:solidFill>
                <a:latin typeface="Roboto Condensed"/>
              </a:rPr>
              <a:t>D. Bằng chứng</a:t>
            </a:r>
          </a:p>
          <a:p>
            <a:pPr>
              <a:lnSpc>
                <a:spcPts val="5472"/>
              </a:lnSpc>
            </a:pPr>
            <a:endParaRPr lang="en-US" sz="3826">
              <a:solidFill>
                <a:srgbClr val="5F1A1F"/>
              </a:solidFill>
              <a:latin typeface="Roboto Condensed"/>
            </a:endParaRPr>
          </a:p>
        </p:txBody>
      </p:sp>
      <p:sp>
        <p:nvSpPr>
          <p:cNvPr id="11" name="Freeform 11"/>
          <p:cNvSpPr/>
          <p:nvPr/>
        </p:nvSpPr>
        <p:spPr>
          <a:xfrm>
            <a:off x="13181125" y="6650329"/>
            <a:ext cx="4394431" cy="5215942"/>
          </a:xfrm>
          <a:custGeom>
            <a:avLst/>
            <a:gdLst/>
            <a:ahLst/>
            <a:cxnLst/>
            <a:rect l="l" t="t" r="r" b="b"/>
            <a:pathLst>
              <a:path w="4394431" h="5215942">
                <a:moveTo>
                  <a:pt x="0" y="0"/>
                </a:moveTo>
                <a:lnTo>
                  <a:pt x="4394431" y="0"/>
                </a:lnTo>
                <a:lnTo>
                  <a:pt x="4394431" y="5215942"/>
                </a:lnTo>
                <a:lnTo>
                  <a:pt x="0" y="5215942"/>
                </a:lnTo>
                <a:lnTo>
                  <a:pt x="0" y="0"/>
                </a:lnTo>
                <a:close/>
              </a:path>
            </a:pathLst>
          </a:custGeom>
          <a:blipFill>
            <a:blip r:embed="rId10"/>
            <a:stretch>
              <a:fillRect b="-20"/>
            </a:stretch>
          </a:blipFill>
        </p:spPr>
        <p:txBody>
          <a:bodyPr/>
          <a:lstStyle/>
          <a:p>
            <a:endParaRPr lang="en-GB"/>
          </a:p>
        </p:txBody>
      </p:sp>
      <p:sp>
        <p:nvSpPr>
          <p:cNvPr id="13" name="TextBox 13"/>
          <p:cNvSpPr txBox="1"/>
          <p:nvPr/>
        </p:nvSpPr>
        <p:spPr>
          <a:xfrm>
            <a:off x="5262417" y="596461"/>
            <a:ext cx="8941592" cy="854953"/>
          </a:xfrm>
          <a:prstGeom prst="rect">
            <a:avLst/>
          </a:prstGeom>
        </p:spPr>
        <p:txBody>
          <a:bodyPr lIns="0" tIns="0" rIns="0" bIns="0" rtlCol="0" anchor="t">
            <a:spAutoFit/>
          </a:bodyPr>
          <a:lstStyle/>
          <a:p>
            <a:pPr algn="just">
              <a:lnSpc>
                <a:spcPts val="6884"/>
              </a:lnSpc>
            </a:pPr>
            <a:r>
              <a:rPr lang="en-US" sz="5596">
                <a:solidFill>
                  <a:srgbClr val="5D4F44"/>
                </a:solidFill>
                <a:latin typeface="Fraunces Bold"/>
              </a:rPr>
              <a:t>3. KHÁM PHÁ VĂN BẢN</a:t>
            </a:r>
          </a:p>
        </p:txBody>
      </p:sp>
      <p:sp>
        <p:nvSpPr>
          <p:cNvPr id="14" name="TextBox 14"/>
          <p:cNvSpPr txBox="1"/>
          <p:nvPr/>
        </p:nvSpPr>
        <p:spPr>
          <a:xfrm>
            <a:off x="6723280" y="1633316"/>
            <a:ext cx="6705397" cy="679358"/>
          </a:xfrm>
          <a:prstGeom prst="rect">
            <a:avLst/>
          </a:prstGeom>
        </p:spPr>
        <p:txBody>
          <a:bodyPr lIns="0" tIns="0" rIns="0" bIns="0" rtlCol="0" anchor="t">
            <a:spAutoFit/>
          </a:bodyPr>
          <a:lstStyle/>
          <a:p>
            <a:pPr algn="l">
              <a:lnSpc>
                <a:spcPts val="5598"/>
              </a:lnSpc>
            </a:pPr>
            <a:r>
              <a:rPr lang="en-US" sz="3999">
                <a:solidFill>
                  <a:srgbClr val="AD553F"/>
                </a:solidFill>
                <a:latin typeface="Roboto Condensed Bold"/>
              </a:rPr>
              <a:t>a. Các câu hỏi trắc nghiệm</a:t>
            </a:r>
          </a:p>
        </p:txBody>
      </p:sp>
      <p:sp>
        <p:nvSpPr>
          <p:cNvPr id="17" name="Freeform 12">
            <a:extLst>
              <a:ext uri="{FF2B5EF4-FFF2-40B4-BE49-F238E27FC236}">
                <a16:creationId xmlns:a16="http://schemas.microsoft.com/office/drawing/2014/main" id="{045AAA6D-8ADA-EFC4-16E3-120D87869D9E}"/>
              </a:ext>
            </a:extLst>
          </p:cNvPr>
          <p:cNvSpPr/>
          <p:nvPr/>
        </p:nvSpPr>
        <p:spPr>
          <a:xfrm>
            <a:off x="2667000" y="5524500"/>
            <a:ext cx="1155632" cy="1096406"/>
          </a:xfrm>
          <a:custGeom>
            <a:avLst/>
            <a:gdLst/>
            <a:ahLst/>
            <a:cxnLst/>
            <a:rect l="l" t="t" r="r" b="b"/>
            <a:pathLst>
              <a:path w="1155632" h="1096406">
                <a:moveTo>
                  <a:pt x="0" y="0"/>
                </a:moveTo>
                <a:lnTo>
                  <a:pt x="1155632" y="0"/>
                </a:lnTo>
                <a:lnTo>
                  <a:pt x="1155632" y="1096406"/>
                </a:lnTo>
                <a:lnTo>
                  <a:pt x="0" y="1096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249" r="-6250"/>
            </a:stretch>
          </a:blipFill>
        </p:spPr>
        <p:txBody>
          <a:bodyPr/>
          <a:lstStyle/>
          <a:p>
            <a:endParaRPr lang="en-GB"/>
          </a:p>
        </p:txBody>
      </p:sp>
      <p:sp>
        <p:nvSpPr>
          <p:cNvPr id="3" name="Freeform 3"/>
          <p:cNvSpPr/>
          <p:nvPr/>
        </p:nvSpPr>
        <p:spPr>
          <a:xfrm rot="-517205">
            <a:off x="631662" y="-4027320"/>
            <a:ext cx="17421262" cy="19484351"/>
          </a:xfrm>
          <a:custGeom>
            <a:avLst/>
            <a:gdLst/>
            <a:ahLst/>
            <a:cxnLst/>
            <a:rect l="l" t="t" r="r" b="b"/>
            <a:pathLst>
              <a:path w="17421262" h="19484351">
                <a:moveTo>
                  <a:pt x="0" y="0"/>
                </a:moveTo>
                <a:lnTo>
                  <a:pt x="17421262" y="0"/>
                </a:lnTo>
                <a:lnTo>
                  <a:pt x="17421262" y="19484351"/>
                </a:lnTo>
                <a:lnTo>
                  <a:pt x="0" y="19484351"/>
                </a:lnTo>
                <a:lnTo>
                  <a:pt x="0" y="0"/>
                </a:lnTo>
                <a:close/>
              </a:path>
            </a:pathLst>
          </a:custGeom>
          <a:blipFill>
            <a:blip r:embed="rId4"/>
            <a:stretch>
              <a:fillRect t="-37386" b="-19536"/>
            </a:stretch>
          </a:blipFill>
        </p:spPr>
        <p:txBody>
          <a:bodyPr/>
          <a:lstStyle/>
          <a:p>
            <a:endParaRPr lang="en-GB"/>
          </a:p>
        </p:txBody>
      </p:sp>
      <p:sp>
        <p:nvSpPr>
          <p:cNvPr id="4" name="Freeform 4"/>
          <p:cNvSpPr/>
          <p:nvPr/>
        </p:nvSpPr>
        <p:spPr>
          <a:xfrm rot="-5217205">
            <a:off x="-332499" y="-2401678"/>
            <a:ext cx="1926989" cy="4264880"/>
          </a:xfrm>
          <a:custGeom>
            <a:avLst/>
            <a:gdLst/>
            <a:ahLst/>
            <a:cxnLst/>
            <a:rect l="l" t="t" r="r" b="b"/>
            <a:pathLst>
              <a:path w="1926989" h="4264880">
                <a:moveTo>
                  <a:pt x="0" y="0"/>
                </a:moveTo>
                <a:lnTo>
                  <a:pt x="1926989" y="0"/>
                </a:lnTo>
                <a:lnTo>
                  <a:pt x="1926989" y="4264880"/>
                </a:lnTo>
                <a:lnTo>
                  <a:pt x="0" y="4264880"/>
                </a:lnTo>
                <a:lnTo>
                  <a:pt x="0" y="0"/>
                </a:lnTo>
                <a:close/>
              </a:path>
            </a:pathLst>
          </a:custGeom>
          <a:blipFill>
            <a:blip r:embed="rId5"/>
            <a:stretch>
              <a:fillRect r="-44"/>
            </a:stretch>
          </a:blipFill>
        </p:spPr>
        <p:txBody>
          <a:bodyPr/>
          <a:lstStyle/>
          <a:p>
            <a:endParaRPr lang="en-GB"/>
          </a:p>
        </p:txBody>
      </p:sp>
      <p:sp>
        <p:nvSpPr>
          <p:cNvPr id="5" name="Freeform 5"/>
          <p:cNvSpPr/>
          <p:nvPr/>
        </p:nvSpPr>
        <p:spPr>
          <a:xfrm flipH="1">
            <a:off x="16750503" y="1234591"/>
            <a:ext cx="1837616" cy="3223888"/>
          </a:xfrm>
          <a:custGeom>
            <a:avLst/>
            <a:gdLst/>
            <a:ahLst/>
            <a:cxnLst/>
            <a:rect l="l" t="t" r="r" b="b"/>
            <a:pathLst>
              <a:path w="1837616" h="3223888">
                <a:moveTo>
                  <a:pt x="1837616" y="0"/>
                </a:moveTo>
                <a:lnTo>
                  <a:pt x="0" y="0"/>
                </a:lnTo>
                <a:lnTo>
                  <a:pt x="0" y="3223888"/>
                </a:lnTo>
                <a:lnTo>
                  <a:pt x="1837616" y="3223888"/>
                </a:lnTo>
                <a:lnTo>
                  <a:pt x="1837616" y="0"/>
                </a:lnTo>
                <a:close/>
              </a:path>
            </a:pathLst>
          </a:custGeom>
          <a:blipFill>
            <a:blip r:embed="rId6">
              <a:extLst>
                <a:ext uri="{96DAC541-7B7A-43D3-8B79-37D633B846F1}">
                  <asvg:svgBlip xmlns:asvg="http://schemas.microsoft.com/office/drawing/2016/SVG/main" r:embed="rId7"/>
                </a:ext>
              </a:extLst>
            </a:blip>
            <a:stretch>
              <a:fillRect r="-398"/>
            </a:stretch>
          </a:blipFill>
        </p:spPr>
        <p:txBody>
          <a:bodyPr/>
          <a:lstStyle/>
          <a:p>
            <a:endParaRPr lang="en-GB"/>
          </a:p>
        </p:txBody>
      </p:sp>
      <p:sp>
        <p:nvSpPr>
          <p:cNvPr id="6" name="Freeform 6"/>
          <p:cNvSpPr/>
          <p:nvPr/>
        </p:nvSpPr>
        <p:spPr>
          <a:xfrm rot="-4768867">
            <a:off x="15076547" y="-1484822"/>
            <a:ext cx="2846158" cy="4141235"/>
          </a:xfrm>
          <a:custGeom>
            <a:avLst/>
            <a:gdLst/>
            <a:ahLst/>
            <a:cxnLst/>
            <a:rect l="l" t="t" r="r" b="b"/>
            <a:pathLst>
              <a:path w="2846158" h="4141235">
                <a:moveTo>
                  <a:pt x="0" y="0"/>
                </a:moveTo>
                <a:lnTo>
                  <a:pt x="2846158" y="0"/>
                </a:lnTo>
                <a:lnTo>
                  <a:pt x="2846158" y="4141235"/>
                </a:lnTo>
                <a:lnTo>
                  <a:pt x="0" y="4141235"/>
                </a:lnTo>
                <a:lnTo>
                  <a:pt x="0" y="0"/>
                </a:lnTo>
                <a:close/>
              </a:path>
            </a:pathLst>
          </a:custGeom>
          <a:blipFill>
            <a:blip r:embed="rId8">
              <a:extLst>
                <a:ext uri="{96DAC541-7B7A-43D3-8B79-37D633B846F1}">
                  <asvg:svgBlip xmlns:asvg="http://schemas.microsoft.com/office/drawing/2016/SVG/main" r:embed="rId9"/>
                </a:ext>
              </a:extLst>
            </a:blip>
            <a:stretch>
              <a:fillRect b="-447"/>
            </a:stretch>
          </a:blipFill>
        </p:spPr>
        <p:txBody>
          <a:bodyPr/>
          <a:lstStyle/>
          <a:p>
            <a:endParaRPr lang="en-GB"/>
          </a:p>
        </p:txBody>
      </p:sp>
      <p:grpSp>
        <p:nvGrpSpPr>
          <p:cNvPr id="7" name="Group 7"/>
          <p:cNvGrpSpPr/>
          <p:nvPr/>
        </p:nvGrpSpPr>
        <p:grpSpPr>
          <a:xfrm>
            <a:off x="3270588" y="2787556"/>
            <a:ext cx="13479915" cy="6470744"/>
            <a:chOff x="0" y="0"/>
            <a:chExt cx="3550266" cy="1704229"/>
          </a:xfrm>
        </p:grpSpPr>
        <p:sp>
          <p:nvSpPr>
            <p:cNvPr id="8" name="Freeform 8"/>
            <p:cNvSpPr/>
            <p:nvPr/>
          </p:nvSpPr>
          <p:spPr>
            <a:xfrm>
              <a:off x="0" y="0"/>
              <a:ext cx="3550266" cy="1704229"/>
            </a:xfrm>
            <a:custGeom>
              <a:avLst/>
              <a:gdLst/>
              <a:ahLst/>
              <a:cxnLst/>
              <a:rect l="l" t="t" r="r" b="b"/>
              <a:pathLst>
                <a:path w="3550266" h="1704229">
                  <a:moveTo>
                    <a:pt x="29291" y="0"/>
                  </a:moveTo>
                  <a:lnTo>
                    <a:pt x="3520975" y="0"/>
                  </a:lnTo>
                  <a:cubicBezTo>
                    <a:pt x="3537152" y="0"/>
                    <a:pt x="3550266" y="13114"/>
                    <a:pt x="3550266" y="29291"/>
                  </a:cubicBezTo>
                  <a:lnTo>
                    <a:pt x="3550266" y="1674938"/>
                  </a:lnTo>
                  <a:cubicBezTo>
                    <a:pt x="3550266" y="1691115"/>
                    <a:pt x="3537152" y="1704229"/>
                    <a:pt x="3520975" y="1704229"/>
                  </a:cubicBezTo>
                  <a:lnTo>
                    <a:pt x="29291" y="1704229"/>
                  </a:lnTo>
                  <a:cubicBezTo>
                    <a:pt x="21522" y="1704229"/>
                    <a:pt x="14072" y="1701143"/>
                    <a:pt x="8579" y="1695650"/>
                  </a:cubicBezTo>
                  <a:cubicBezTo>
                    <a:pt x="3086" y="1690157"/>
                    <a:pt x="0" y="1682707"/>
                    <a:pt x="0" y="1674938"/>
                  </a:cubicBezTo>
                  <a:lnTo>
                    <a:pt x="0" y="29291"/>
                  </a:lnTo>
                  <a:cubicBezTo>
                    <a:pt x="0" y="21522"/>
                    <a:pt x="3086" y="14072"/>
                    <a:pt x="8579" y="8579"/>
                  </a:cubicBezTo>
                  <a:cubicBezTo>
                    <a:pt x="14072" y="3086"/>
                    <a:pt x="21522" y="0"/>
                    <a:pt x="29291" y="0"/>
                  </a:cubicBezTo>
                  <a:close/>
                </a:path>
              </a:pathLst>
            </a:custGeom>
            <a:solidFill>
              <a:srgbClr val="FFFFFF"/>
            </a:solidFill>
          </p:spPr>
          <p:txBody>
            <a:bodyPr/>
            <a:lstStyle/>
            <a:p>
              <a:endParaRPr lang="en-GB"/>
            </a:p>
          </p:txBody>
        </p:sp>
        <p:sp>
          <p:nvSpPr>
            <p:cNvPr id="9" name="TextBox 9"/>
            <p:cNvSpPr txBox="1"/>
            <p:nvPr/>
          </p:nvSpPr>
          <p:spPr>
            <a:xfrm>
              <a:off x="0" y="-47625"/>
              <a:ext cx="3550266" cy="1751854"/>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3652330" y="3056545"/>
            <a:ext cx="12847296" cy="6145320"/>
          </a:xfrm>
          <a:prstGeom prst="rect">
            <a:avLst/>
          </a:prstGeom>
        </p:spPr>
        <p:txBody>
          <a:bodyPr lIns="0" tIns="0" rIns="0" bIns="0" rtlCol="0" anchor="t">
            <a:spAutoFit/>
          </a:bodyPr>
          <a:lstStyle/>
          <a:p>
            <a:pPr>
              <a:lnSpc>
                <a:spcPts val="5472"/>
              </a:lnSpc>
            </a:pPr>
            <a:r>
              <a:rPr lang="en-US" sz="3826">
                <a:solidFill>
                  <a:srgbClr val="5F1A1F"/>
                </a:solidFill>
                <a:latin typeface="Roboto Condensed Bold"/>
              </a:rPr>
              <a:t>Câu 3:  Luận điểm ở phần (3) được triển khai theo trình tự nào?</a:t>
            </a:r>
          </a:p>
          <a:p>
            <a:pPr algn="just">
              <a:lnSpc>
                <a:spcPts val="5472"/>
              </a:lnSpc>
            </a:pPr>
            <a:r>
              <a:rPr lang="en-US" sz="3826">
                <a:solidFill>
                  <a:srgbClr val="5F1A1F"/>
                </a:solidFill>
                <a:latin typeface="Roboto Condensed"/>
              </a:rPr>
              <a:t>A. Nêu luận điểm; đưa bằng chứng gián tiếp; lí giải và phân tích bằng chứng</a:t>
            </a:r>
          </a:p>
          <a:p>
            <a:pPr algn="just">
              <a:lnSpc>
                <a:spcPts val="5472"/>
              </a:lnSpc>
            </a:pPr>
            <a:r>
              <a:rPr lang="en-US" sz="3826">
                <a:solidFill>
                  <a:srgbClr val="5F1A1F"/>
                </a:solidFill>
                <a:latin typeface="Roboto Condensed"/>
              </a:rPr>
              <a:t>B. Nêu luận điểm; trích và phân tích bằng chứng; khẳng định ý kiến.</a:t>
            </a:r>
          </a:p>
          <a:p>
            <a:pPr algn="just">
              <a:lnSpc>
                <a:spcPts val="5472"/>
              </a:lnSpc>
            </a:pPr>
            <a:r>
              <a:rPr lang="en-US" sz="3826">
                <a:solidFill>
                  <a:srgbClr val="5F1A1F"/>
                </a:solidFill>
                <a:latin typeface="Roboto Condensed"/>
              </a:rPr>
              <a:t>C. Đưa bằng chứng gián tiếp; lí giải và phân tích bằng chứng; khẳng định ý kiến.</a:t>
            </a:r>
          </a:p>
          <a:p>
            <a:pPr algn="just">
              <a:lnSpc>
                <a:spcPts val="5472"/>
              </a:lnSpc>
            </a:pPr>
            <a:r>
              <a:rPr lang="en-US" sz="3826">
                <a:solidFill>
                  <a:srgbClr val="5F1A1F"/>
                </a:solidFill>
                <a:latin typeface="Roboto Condensed"/>
              </a:rPr>
              <a:t>D. Đưa bằng chứng trực tiếp; phân tích bằng chứng, tóm tắt nội dung phân tích.</a:t>
            </a:r>
          </a:p>
          <a:p>
            <a:pPr>
              <a:lnSpc>
                <a:spcPts val="5472"/>
              </a:lnSpc>
            </a:pPr>
            <a:endParaRPr lang="en-US" sz="3826">
              <a:solidFill>
                <a:srgbClr val="5F1A1F"/>
              </a:solidFill>
              <a:latin typeface="Roboto Condensed"/>
            </a:endParaRPr>
          </a:p>
        </p:txBody>
      </p:sp>
      <p:sp>
        <p:nvSpPr>
          <p:cNvPr id="11" name="Freeform 11"/>
          <p:cNvSpPr/>
          <p:nvPr/>
        </p:nvSpPr>
        <p:spPr>
          <a:xfrm>
            <a:off x="14400812" y="7157915"/>
            <a:ext cx="4394431" cy="5215942"/>
          </a:xfrm>
          <a:custGeom>
            <a:avLst/>
            <a:gdLst/>
            <a:ahLst/>
            <a:cxnLst/>
            <a:rect l="l" t="t" r="r" b="b"/>
            <a:pathLst>
              <a:path w="4394431" h="5215942">
                <a:moveTo>
                  <a:pt x="0" y="0"/>
                </a:moveTo>
                <a:lnTo>
                  <a:pt x="4394431" y="0"/>
                </a:lnTo>
                <a:lnTo>
                  <a:pt x="4394431" y="5215943"/>
                </a:lnTo>
                <a:lnTo>
                  <a:pt x="0" y="5215943"/>
                </a:lnTo>
                <a:lnTo>
                  <a:pt x="0" y="0"/>
                </a:lnTo>
                <a:close/>
              </a:path>
            </a:pathLst>
          </a:custGeom>
          <a:blipFill>
            <a:blip r:embed="rId10"/>
            <a:stretch>
              <a:fillRect b="-20"/>
            </a:stretch>
          </a:blipFill>
        </p:spPr>
        <p:txBody>
          <a:bodyPr/>
          <a:lstStyle/>
          <a:p>
            <a:endParaRPr lang="en-GB"/>
          </a:p>
        </p:txBody>
      </p:sp>
      <p:sp>
        <p:nvSpPr>
          <p:cNvPr id="13" name="TextBox 13"/>
          <p:cNvSpPr txBox="1"/>
          <p:nvPr/>
        </p:nvSpPr>
        <p:spPr>
          <a:xfrm>
            <a:off x="5262417" y="796704"/>
            <a:ext cx="9138394" cy="854953"/>
          </a:xfrm>
          <a:prstGeom prst="rect">
            <a:avLst/>
          </a:prstGeom>
        </p:spPr>
        <p:txBody>
          <a:bodyPr lIns="0" tIns="0" rIns="0" bIns="0" rtlCol="0" anchor="t">
            <a:spAutoFit/>
          </a:bodyPr>
          <a:lstStyle/>
          <a:p>
            <a:pPr algn="just">
              <a:lnSpc>
                <a:spcPts val="6884"/>
              </a:lnSpc>
            </a:pPr>
            <a:r>
              <a:rPr lang="en-US" sz="5596">
                <a:solidFill>
                  <a:srgbClr val="5D4F44"/>
                </a:solidFill>
                <a:latin typeface="Fraunces Bold"/>
              </a:rPr>
              <a:t>3. KHÁM PHÁ VĂN BẢN</a:t>
            </a:r>
          </a:p>
        </p:txBody>
      </p:sp>
      <p:sp>
        <p:nvSpPr>
          <p:cNvPr id="14" name="TextBox 14"/>
          <p:cNvSpPr txBox="1"/>
          <p:nvPr/>
        </p:nvSpPr>
        <p:spPr>
          <a:xfrm>
            <a:off x="6657847" y="1683612"/>
            <a:ext cx="6705397" cy="679358"/>
          </a:xfrm>
          <a:prstGeom prst="rect">
            <a:avLst/>
          </a:prstGeom>
        </p:spPr>
        <p:txBody>
          <a:bodyPr lIns="0" tIns="0" rIns="0" bIns="0" rtlCol="0" anchor="t">
            <a:spAutoFit/>
          </a:bodyPr>
          <a:lstStyle/>
          <a:p>
            <a:pPr algn="l">
              <a:lnSpc>
                <a:spcPts val="5598"/>
              </a:lnSpc>
            </a:pPr>
            <a:r>
              <a:rPr lang="en-US" sz="3999">
                <a:solidFill>
                  <a:srgbClr val="AD553F"/>
                </a:solidFill>
                <a:latin typeface="Roboto Condensed Bold"/>
              </a:rPr>
              <a:t>a. Các câu hỏi trắc nghiệm</a:t>
            </a:r>
          </a:p>
        </p:txBody>
      </p:sp>
      <p:sp>
        <p:nvSpPr>
          <p:cNvPr id="15" name="Freeform 12">
            <a:extLst>
              <a:ext uri="{FF2B5EF4-FFF2-40B4-BE49-F238E27FC236}">
                <a16:creationId xmlns:a16="http://schemas.microsoft.com/office/drawing/2014/main" id="{64D3D89E-0350-A8D7-7138-D5E0D0B01D0E}"/>
              </a:ext>
            </a:extLst>
          </p:cNvPr>
          <p:cNvSpPr/>
          <p:nvPr/>
        </p:nvSpPr>
        <p:spPr>
          <a:xfrm>
            <a:off x="2692772" y="4926522"/>
            <a:ext cx="1155632" cy="1096406"/>
          </a:xfrm>
          <a:custGeom>
            <a:avLst/>
            <a:gdLst/>
            <a:ahLst/>
            <a:cxnLst/>
            <a:rect l="l" t="t" r="r" b="b"/>
            <a:pathLst>
              <a:path w="1155632" h="1096406">
                <a:moveTo>
                  <a:pt x="0" y="0"/>
                </a:moveTo>
                <a:lnTo>
                  <a:pt x="1155632" y="0"/>
                </a:lnTo>
                <a:lnTo>
                  <a:pt x="1155632" y="1096406"/>
                </a:lnTo>
                <a:lnTo>
                  <a:pt x="0" y="1096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6249" r="-6250"/>
            </a:stretch>
          </a:blipFill>
        </p:spPr>
        <p:txBody>
          <a:bodyPr/>
          <a:lstStyle/>
          <a:p>
            <a:endParaRPr lang="en-GB"/>
          </a:p>
        </p:txBody>
      </p:sp>
      <p:sp>
        <p:nvSpPr>
          <p:cNvPr id="3" name="Freeform 3"/>
          <p:cNvSpPr/>
          <p:nvPr/>
        </p:nvSpPr>
        <p:spPr>
          <a:xfrm rot="-517205">
            <a:off x="631662" y="-4027320"/>
            <a:ext cx="17421262" cy="19484351"/>
          </a:xfrm>
          <a:custGeom>
            <a:avLst/>
            <a:gdLst/>
            <a:ahLst/>
            <a:cxnLst/>
            <a:rect l="l" t="t" r="r" b="b"/>
            <a:pathLst>
              <a:path w="17421262" h="19484351">
                <a:moveTo>
                  <a:pt x="0" y="0"/>
                </a:moveTo>
                <a:lnTo>
                  <a:pt x="17421262" y="0"/>
                </a:lnTo>
                <a:lnTo>
                  <a:pt x="17421262" y="19484351"/>
                </a:lnTo>
                <a:lnTo>
                  <a:pt x="0" y="19484351"/>
                </a:lnTo>
                <a:lnTo>
                  <a:pt x="0" y="0"/>
                </a:lnTo>
                <a:close/>
              </a:path>
            </a:pathLst>
          </a:custGeom>
          <a:blipFill>
            <a:blip r:embed="rId4"/>
            <a:stretch>
              <a:fillRect t="-37386" b="-19536"/>
            </a:stretch>
          </a:blipFill>
        </p:spPr>
        <p:txBody>
          <a:bodyPr/>
          <a:lstStyle/>
          <a:p>
            <a:endParaRPr lang="en-GB"/>
          </a:p>
        </p:txBody>
      </p:sp>
      <p:sp>
        <p:nvSpPr>
          <p:cNvPr id="4" name="Freeform 4"/>
          <p:cNvSpPr/>
          <p:nvPr/>
        </p:nvSpPr>
        <p:spPr>
          <a:xfrm rot="-5217205">
            <a:off x="-332499" y="-2401678"/>
            <a:ext cx="1926989" cy="4264880"/>
          </a:xfrm>
          <a:custGeom>
            <a:avLst/>
            <a:gdLst/>
            <a:ahLst/>
            <a:cxnLst/>
            <a:rect l="l" t="t" r="r" b="b"/>
            <a:pathLst>
              <a:path w="1926989" h="4264880">
                <a:moveTo>
                  <a:pt x="0" y="0"/>
                </a:moveTo>
                <a:lnTo>
                  <a:pt x="1926989" y="0"/>
                </a:lnTo>
                <a:lnTo>
                  <a:pt x="1926989" y="4264880"/>
                </a:lnTo>
                <a:lnTo>
                  <a:pt x="0" y="4264880"/>
                </a:lnTo>
                <a:lnTo>
                  <a:pt x="0" y="0"/>
                </a:lnTo>
                <a:close/>
              </a:path>
            </a:pathLst>
          </a:custGeom>
          <a:blipFill>
            <a:blip r:embed="rId5"/>
            <a:stretch>
              <a:fillRect r="-44"/>
            </a:stretch>
          </a:blipFill>
        </p:spPr>
        <p:txBody>
          <a:bodyPr/>
          <a:lstStyle/>
          <a:p>
            <a:endParaRPr lang="en-GB"/>
          </a:p>
        </p:txBody>
      </p:sp>
      <p:sp>
        <p:nvSpPr>
          <p:cNvPr id="5" name="Freeform 5"/>
          <p:cNvSpPr/>
          <p:nvPr/>
        </p:nvSpPr>
        <p:spPr>
          <a:xfrm flipH="1">
            <a:off x="16750503" y="1234591"/>
            <a:ext cx="1837616" cy="3223888"/>
          </a:xfrm>
          <a:custGeom>
            <a:avLst/>
            <a:gdLst/>
            <a:ahLst/>
            <a:cxnLst/>
            <a:rect l="l" t="t" r="r" b="b"/>
            <a:pathLst>
              <a:path w="1837616" h="3223888">
                <a:moveTo>
                  <a:pt x="1837616" y="0"/>
                </a:moveTo>
                <a:lnTo>
                  <a:pt x="0" y="0"/>
                </a:lnTo>
                <a:lnTo>
                  <a:pt x="0" y="3223888"/>
                </a:lnTo>
                <a:lnTo>
                  <a:pt x="1837616" y="3223888"/>
                </a:lnTo>
                <a:lnTo>
                  <a:pt x="1837616" y="0"/>
                </a:lnTo>
                <a:close/>
              </a:path>
            </a:pathLst>
          </a:custGeom>
          <a:blipFill>
            <a:blip r:embed="rId6">
              <a:extLst>
                <a:ext uri="{96DAC541-7B7A-43D3-8B79-37D633B846F1}">
                  <asvg:svgBlip xmlns:asvg="http://schemas.microsoft.com/office/drawing/2016/SVG/main" r:embed="rId7"/>
                </a:ext>
              </a:extLst>
            </a:blip>
            <a:stretch>
              <a:fillRect r="-398"/>
            </a:stretch>
          </a:blipFill>
        </p:spPr>
        <p:txBody>
          <a:bodyPr/>
          <a:lstStyle/>
          <a:p>
            <a:endParaRPr lang="en-GB"/>
          </a:p>
        </p:txBody>
      </p:sp>
      <p:sp>
        <p:nvSpPr>
          <p:cNvPr id="6" name="Freeform 6"/>
          <p:cNvSpPr/>
          <p:nvPr/>
        </p:nvSpPr>
        <p:spPr>
          <a:xfrm rot="-4768867">
            <a:off x="15076547" y="-1484822"/>
            <a:ext cx="2846158" cy="4141235"/>
          </a:xfrm>
          <a:custGeom>
            <a:avLst/>
            <a:gdLst/>
            <a:ahLst/>
            <a:cxnLst/>
            <a:rect l="l" t="t" r="r" b="b"/>
            <a:pathLst>
              <a:path w="2846158" h="4141235">
                <a:moveTo>
                  <a:pt x="0" y="0"/>
                </a:moveTo>
                <a:lnTo>
                  <a:pt x="2846158" y="0"/>
                </a:lnTo>
                <a:lnTo>
                  <a:pt x="2846158" y="4141235"/>
                </a:lnTo>
                <a:lnTo>
                  <a:pt x="0" y="4141235"/>
                </a:lnTo>
                <a:lnTo>
                  <a:pt x="0" y="0"/>
                </a:lnTo>
                <a:close/>
              </a:path>
            </a:pathLst>
          </a:custGeom>
          <a:blipFill>
            <a:blip r:embed="rId8">
              <a:extLst>
                <a:ext uri="{96DAC541-7B7A-43D3-8B79-37D633B846F1}">
                  <asvg:svgBlip xmlns:asvg="http://schemas.microsoft.com/office/drawing/2016/SVG/main" r:embed="rId9"/>
                </a:ext>
              </a:extLst>
            </a:blip>
            <a:stretch>
              <a:fillRect b="-447"/>
            </a:stretch>
          </a:blipFill>
        </p:spPr>
        <p:txBody>
          <a:bodyPr/>
          <a:lstStyle/>
          <a:p>
            <a:endParaRPr lang="en-GB"/>
          </a:p>
        </p:txBody>
      </p:sp>
      <p:grpSp>
        <p:nvGrpSpPr>
          <p:cNvPr id="7" name="Group 7"/>
          <p:cNvGrpSpPr/>
          <p:nvPr/>
        </p:nvGrpSpPr>
        <p:grpSpPr>
          <a:xfrm>
            <a:off x="3270588" y="2787556"/>
            <a:ext cx="13479915" cy="6470744"/>
            <a:chOff x="0" y="0"/>
            <a:chExt cx="3550266" cy="1704229"/>
          </a:xfrm>
        </p:grpSpPr>
        <p:sp>
          <p:nvSpPr>
            <p:cNvPr id="8" name="Freeform 8"/>
            <p:cNvSpPr/>
            <p:nvPr/>
          </p:nvSpPr>
          <p:spPr>
            <a:xfrm>
              <a:off x="0" y="0"/>
              <a:ext cx="3550266" cy="1704229"/>
            </a:xfrm>
            <a:custGeom>
              <a:avLst/>
              <a:gdLst/>
              <a:ahLst/>
              <a:cxnLst/>
              <a:rect l="l" t="t" r="r" b="b"/>
              <a:pathLst>
                <a:path w="3550266" h="1704229">
                  <a:moveTo>
                    <a:pt x="29291" y="0"/>
                  </a:moveTo>
                  <a:lnTo>
                    <a:pt x="3520975" y="0"/>
                  </a:lnTo>
                  <a:cubicBezTo>
                    <a:pt x="3537152" y="0"/>
                    <a:pt x="3550266" y="13114"/>
                    <a:pt x="3550266" y="29291"/>
                  </a:cubicBezTo>
                  <a:lnTo>
                    <a:pt x="3550266" y="1674938"/>
                  </a:lnTo>
                  <a:cubicBezTo>
                    <a:pt x="3550266" y="1691115"/>
                    <a:pt x="3537152" y="1704229"/>
                    <a:pt x="3520975" y="1704229"/>
                  </a:cubicBezTo>
                  <a:lnTo>
                    <a:pt x="29291" y="1704229"/>
                  </a:lnTo>
                  <a:cubicBezTo>
                    <a:pt x="21522" y="1704229"/>
                    <a:pt x="14072" y="1701143"/>
                    <a:pt x="8579" y="1695650"/>
                  </a:cubicBezTo>
                  <a:cubicBezTo>
                    <a:pt x="3086" y="1690157"/>
                    <a:pt x="0" y="1682707"/>
                    <a:pt x="0" y="1674938"/>
                  </a:cubicBezTo>
                  <a:lnTo>
                    <a:pt x="0" y="29291"/>
                  </a:lnTo>
                  <a:cubicBezTo>
                    <a:pt x="0" y="21522"/>
                    <a:pt x="3086" y="14072"/>
                    <a:pt x="8579" y="8579"/>
                  </a:cubicBezTo>
                  <a:cubicBezTo>
                    <a:pt x="14072" y="3086"/>
                    <a:pt x="21522" y="0"/>
                    <a:pt x="29291" y="0"/>
                  </a:cubicBezTo>
                  <a:close/>
                </a:path>
              </a:pathLst>
            </a:custGeom>
            <a:solidFill>
              <a:srgbClr val="FFFFFF"/>
            </a:solidFill>
          </p:spPr>
          <p:txBody>
            <a:bodyPr/>
            <a:lstStyle/>
            <a:p>
              <a:endParaRPr lang="en-GB"/>
            </a:p>
          </p:txBody>
        </p:sp>
        <p:sp>
          <p:nvSpPr>
            <p:cNvPr id="9" name="TextBox 9"/>
            <p:cNvSpPr txBox="1"/>
            <p:nvPr/>
          </p:nvSpPr>
          <p:spPr>
            <a:xfrm>
              <a:off x="0" y="-47625"/>
              <a:ext cx="3550266" cy="1751854"/>
            </a:xfrm>
            <a:prstGeom prst="rect">
              <a:avLst/>
            </a:prstGeom>
          </p:spPr>
          <p:txBody>
            <a:bodyPr lIns="50800" tIns="50800" rIns="50800" bIns="50800" rtlCol="0" anchor="ctr"/>
            <a:lstStyle/>
            <a:p>
              <a:pPr algn="ctr">
                <a:lnSpc>
                  <a:spcPts val="2659"/>
                </a:lnSpc>
              </a:pPr>
              <a:endParaRPr/>
            </a:p>
          </p:txBody>
        </p:sp>
      </p:grpSp>
      <p:sp>
        <p:nvSpPr>
          <p:cNvPr id="10" name="TextBox 10"/>
          <p:cNvSpPr txBox="1"/>
          <p:nvPr/>
        </p:nvSpPr>
        <p:spPr>
          <a:xfrm>
            <a:off x="3652330" y="3056545"/>
            <a:ext cx="12847296" cy="5459608"/>
          </a:xfrm>
          <a:prstGeom prst="rect">
            <a:avLst/>
          </a:prstGeom>
        </p:spPr>
        <p:txBody>
          <a:bodyPr lIns="0" tIns="0" rIns="0" bIns="0" rtlCol="0" anchor="t">
            <a:spAutoFit/>
          </a:bodyPr>
          <a:lstStyle/>
          <a:p>
            <a:pPr>
              <a:lnSpc>
                <a:spcPts val="5472"/>
              </a:lnSpc>
            </a:pPr>
            <a:r>
              <a:rPr lang="en-US" sz="3826">
                <a:solidFill>
                  <a:srgbClr val="5F1A1F"/>
                </a:solidFill>
                <a:latin typeface="Roboto Condensed Bold"/>
              </a:rPr>
              <a:t>Câu 4: Văn bản này không nhằm hướng tới mục đích nào?</a:t>
            </a:r>
          </a:p>
          <a:p>
            <a:pPr algn="just">
              <a:lnSpc>
                <a:spcPts val="5472"/>
              </a:lnSpc>
            </a:pPr>
            <a:r>
              <a:rPr lang="en-US" sz="3826">
                <a:solidFill>
                  <a:srgbClr val="5F1A1F"/>
                </a:solidFill>
                <a:latin typeface="Roboto Condensed"/>
              </a:rPr>
              <a:t>A. Khẳng định giá trị tư tưởng của cuốn sách </a:t>
            </a:r>
            <a:r>
              <a:rPr lang="en-US" sz="3826">
                <a:solidFill>
                  <a:srgbClr val="5F1A1F"/>
                </a:solidFill>
                <a:latin typeface="Roboto Condensed Italics"/>
              </a:rPr>
              <a:t>Hoàng tử bé</a:t>
            </a:r>
          </a:p>
          <a:p>
            <a:pPr algn="just">
              <a:lnSpc>
                <a:spcPts val="5472"/>
              </a:lnSpc>
            </a:pPr>
            <a:r>
              <a:rPr lang="en-US" sz="3826">
                <a:solidFill>
                  <a:srgbClr val="5F1A1F"/>
                </a:solidFill>
                <a:latin typeface="Roboto Condensed"/>
              </a:rPr>
              <a:t>B. Thu hút sự quan tâm chú ý của người đọc đối với cuốn sách </a:t>
            </a:r>
            <a:r>
              <a:rPr lang="en-US" sz="3826">
                <a:solidFill>
                  <a:srgbClr val="5F1A1F"/>
                </a:solidFill>
                <a:latin typeface="Roboto Condensed Italics"/>
              </a:rPr>
              <a:t>Hoàng tử bé</a:t>
            </a:r>
          </a:p>
          <a:p>
            <a:pPr algn="just">
              <a:lnSpc>
                <a:spcPts val="5472"/>
              </a:lnSpc>
            </a:pPr>
            <a:r>
              <a:rPr lang="en-US" sz="3826">
                <a:solidFill>
                  <a:srgbClr val="5F1A1F"/>
                </a:solidFill>
                <a:latin typeface="Roboto Condensed"/>
              </a:rPr>
              <a:t>C. Giới thiệu cốt truyện hấp dẫn của cuốn sách </a:t>
            </a:r>
            <a:r>
              <a:rPr lang="en-US" sz="3826">
                <a:solidFill>
                  <a:srgbClr val="5F1A1F"/>
                </a:solidFill>
                <a:latin typeface="Roboto Condensed Italics"/>
              </a:rPr>
              <a:t>Hoàng tử bé</a:t>
            </a:r>
          </a:p>
          <a:p>
            <a:pPr algn="just">
              <a:lnSpc>
                <a:spcPts val="5472"/>
              </a:lnSpc>
            </a:pPr>
            <a:r>
              <a:rPr lang="en-US" sz="3826">
                <a:solidFill>
                  <a:srgbClr val="5F1A1F"/>
                </a:solidFill>
                <a:latin typeface="Roboto Condensed"/>
              </a:rPr>
              <a:t>D. Ghi nhận thành công của tác giả Xanh-tơ Ê-xu-pe-ri qua cuốn sách </a:t>
            </a:r>
            <a:r>
              <a:rPr lang="en-US" sz="3826">
                <a:solidFill>
                  <a:srgbClr val="5F1A1F"/>
                </a:solidFill>
                <a:latin typeface="Roboto Condensed Italics"/>
              </a:rPr>
              <a:t>Hoàng tử bé.</a:t>
            </a:r>
          </a:p>
          <a:p>
            <a:pPr>
              <a:lnSpc>
                <a:spcPts val="5472"/>
              </a:lnSpc>
            </a:pPr>
            <a:endParaRPr lang="en-US" sz="3826">
              <a:solidFill>
                <a:srgbClr val="5F1A1F"/>
              </a:solidFill>
              <a:latin typeface="Roboto Condensed Italics"/>
            </a:endParaRPr>
          </a:p>
        </p:txBody>
      </p:sp>
      <p:sp>
        <p:nvSpPr>
          <p:cNvPr id="11" name="Freeform 11"/>
          <p:cNvSpPr/>
          <p:nvPr/>
        </p:nvSpPr>
        <p:spPr>
          <a:xfrm>
            <a:off x="14400812" y="7157915"/>
            <a:ext cx="4394431" cy="5215942"/>
          </a:xfrm>
          <a:custGeom>
            <a:avLst/>
            <a:gdLst/>
            <a:ahLst/>
            <a:cxnLst/>
            <a:rect l="l" t="t" r="r" b="b"/>
            <a:pathLst>
              <a:path w="4394431" h="5215942">
                <a:moveTo>
                  <a:pt x="0" y="0"/>
                </a:moveTo>
                <a:lnTo>
                  <a:pt x="4394431" y="0"/>
                </a:lnTo>
                <a:lnTo>
                  <a:pt x="4394431" y="5215943"/>
                </a:lnTo>
                <a:lnTo>
                  <a:pt x="0" y="5215943"/>
                </a:lnTo>
                <a:lnTo>
                  <a:pt x="0" y="0"/>
                </a:lnTo>
                <a:close/>
              </a:path>
            </a:pathLst>
          </a:custGeom>
          <a:blipFill>
            <a:blip r:embed="rId10"/>
            <a:stretch>
              <a:fillRect b="-20"/>
            </a:stretch>
          </a:blipFill>
        </p:spPr>
        <p:txBody>
          <a:bodyPr/>
          <a:lstStyle/>
          <a:p>
            <a:endParaRPr lang="en-GB"/>
          </a:p>
        </p:txBody>
      </p:sp>
      <p:sp>
        <p:nvSpPr>
          <p:cNvPr id="13" name="TextBox 13"/>
          <p:cNvSpPr txBox="1"/>
          <p:nvPr/>
        </p:nvSpPr>
        <p:spPr>
          <a:xfrm>
            <a:off x="5262417" y="796704"/>
            <a:ext cx="9138394" cy="854953"/>
          </a:xfrm>
          <a:prstGeom prst="rect">
            <a:avLst/>
          </a:prstGeom>
        </p:spPr>
        <p:txBody>
          <a:bodyPr lIns="0" tIns="0" rIns="0" bIns="0" rtlCol="0" anchor="t">
            <a:spAutoFit/>
          </a:bodyPr>
          <a:lstStyle/>
          <a:p>
            <a:pPr algn="just">
              <a:lnSpc>
                <a:spcPts val="6884"/>
              </a:lnSpc>
            </a:pPr>
            <a:r>
              <a:rPr lang="en-US" sz="5596">
                <a:solidFill>
                  <a:srgbClr val="5D4F44"/>
                </a:solidFill>
                <a:latin typeface="Fraunces Bold"/>
              </a:rPr>
              <a:t>3. KHÁM PHÁ VĂN BẢN</a:t>
            </a:r>
          </a:p>
        </p:txBody>
      </p:sp>
      <p:sp>
        <p:nvSpPr>
          <p:cNvPr id="14" name="TextBox 14"/>
          <p:cNvSpPr txBox="1"/>
          <p:nvPr/>
        </p:nvSpPr>
        <p:spPr>
          <a:xfrm>
            <a:off x="6723280" y="1633316"/>
            <a:ext cx="6705397" cy="679358"/>
          </a:xfrm>
          <a:prstGeom prst="rect">
            <a:avLst/>
          </a:prstGeom>
        </p:spPr>
        <p:txBody>
          <a:bodyPr lIns="0" tIns="0" rIns="0" bIns="0" rtlCol="0" anchor="t">
            <a:spAutoFit/>
          </a:bodyPr>
          <a:lstStyle/>
          <a:p>
            <a:pPr algn="l">
              <a:lnSpc>
                <a:spcPts val="5598"/>
              </a:lnSpc>
            </a:pPr>
            <a:r>
              <a:rPr lang="en-US" sz="3999">
                <a:solidFill>
                  <a:srgbClr val="AD553F"/>
                </a:solidFill>
                <a:latin typeface="Roboto Condensed Bold"/>
              </a:rPr>
              <a:t>a. Các câu hỏi trắc nghiệm</a:t>
            </a:r>
          </a:p>
        </p:txBody>
      </p:sp>
      <p:sp>
        <p:nvSpPr>
          <p:cNvPr id="15" name="Freeform 12">
            <a:extLst>
              <a:ext uri="{FF2B5EF4-FFF2-40B4-BE49-F238E27FC236}">
                <a16:creationId xmlns:a16="http://schemas.microsoft.com/office/drawing/2014/main" id="{5C14A43A-C00B-1883-1535-0AE85092E041}"/>
              </a:ext>
            </a:extLst>
          </p:cNvPr>
          <p:cNvSpPr/>
          <p:nvPr/>
        </p:nvSpPr>
        <p:spPr>
          <a:xfrm>
            <a:off x="2819400" y="5524500"/>
            <a:ext cx="1155632" cy="1096406"/>
          </a:xfrm>
          <a:custGeom>
            <a:avLst/>
            <a:gdLst/>
            <a:ahLst/>
            <a:cxnLst/>
            <a:rect l="l" t="t" r="r" b="b"/>
            <a:pathLst>
              <a:path w="1155632" h="1096406">
                <a:moveTo>
                  <a:pt x="0" y="0"/>
                </a:moveTo>
                <a:lnTo>
                  <a:pt x="1155632" y="0"/>
                </a:lnTo>
                <a:lnTo>
                  <a:pt x="1155632" y="1096406"/>
                </a:lnTo>
                <a:lnTo>
                  <a:pt x="0" y="10964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TotalTime>
  <Words>1636</Words>
  <Application>Microsoft Office PowerPoint</Application>
  <PresentationFormat>Custom</PresentationFormat>
  <Paragraphs>126</Paragraphs>
  <Slides>22</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#9Slide06 SVNWendi</vt:lpstr>
      <vt:lpstr>Fraunces Bold</vt:lpstr>
      <vt:lpstr>Roboto Condensed Italics</vt:lpstr>
      <vt:lpstr>Roboto Condensed Bold</vt:lpstr>
      <vt:lpstr>Roboto Condensed Bold Italics</vt:lpstr>
      <vt:lpstr>Roboto Condensed</vt:lpstr>
      <vt:lpstr>#9Slide06 Hellvina Hand Script</vt:lpstr>
      <vt:lpstr>Calibri</vt:lpstr>
      <vt:lpstr>Arial</vt:lpstr>
      <vt:lpstr>#9Slide07 SVNRevolution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9CD_Bai 9_Doc4_Hoang tu be</dc:title>
  <cp:lastModifiedBy>ADMIN</cp:lastModifiedBy>
  <cp:revision>4</cp:revision>
  <dcterms:created xsi:type="dcterms:W3CDTF">2006-08-16T00:00:00Z</dcterms:created>
  <dcterms:modified xsi:type="dcterms:W3CDTF">2024-06-15T10:31:54Z</dcterms:modified>
  <dc:identifier>DAF65ipkido</dc:identifier>
</cp:coreProperties>
</file>