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65" r:id="rId2"/>
    <p:sldId id="303" r:id="rId3"/>
    <p:sldId id="304" r:id="rId4"/>
    <p:sldId id="333" r:id="rId5"/>
    <p:sldId id="306" r:id="rId6"/>
    <p:sldId id="334" r:id="rId7"/>
    <p:sldId id="341" r:id="rId8"/>
    <p:sldId id="308" r:id="rId9"/>
    <p:sldId id="337" r:id="rId10"/>
    <p:sldId id="342" r:id="rId11"/>
    <p:sldId id="364" r:id="rId12"/>
    <p:sldId id="343" r:id="rId13"/>
    <p:sldId id="344" r:id="rId14"/>
    <p:sldId id="345" r:id="rId15"/>
    <p:sldId id="346" r:id="rId16"/>
    <p:sldId id="347" r:id="rId17"/>
    <p:sldId id="348" r:id="rId18"/>
    <p:sldId id="349" r:id="rId19"/>
    <p:sldId id="350" r:id="rId20"/>
    <p:sldId id="352" r:id="rId21"/>
    <p:sldId id="362" r:id="rId22"/>
  </p:sldIdLst>
  <p:sldSz cx="18288000" cy="10287000"/>
  <p:notesSz cx="6858000" cy="9144000"/>
  <p:embeddedFontLst>
    <p:embeddedFont>
      <p:font typeface="#9Slide05 SVNStandly" panose="020B0604020202020204" charset="0"/>
      <p:regular r:id="rId24"/>
    </p:embeddedFont>
    <p:embeddedFont>
      <p:font typeface="#9Slide07 SVNGuerrilla" panose="00000500000000000000"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D82B0"/>
    <a:srgbClr val="557F8C"/>
    <a:srgbClr val="00ADB5"/>
    <a:srgbClr val="FBF9F4"/>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varScale="1">
        <p:scale>
          <a:sx n="69" d="100"/>
          <a:sy n="69" d="100"/>
        </p:scale>
        <p:origin x="3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73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Các em thân mến, thiên nhiên luôn là một nguồn cảm hứung bất tận cho thơ ca. Lý Bạch,  một nhà thơ thời Đường ở Trung Quốc đi nhiều, biết rộng. Hầu hết tất cả các danh lam thắng cảnh trên đất nước Trung Hoa rộng lớn ông đều đặt chân tới. Một trong những bài thơ nổi tiếng nhất của ông viết về thiên nhiên hùng vĩ đó chính là Vọng lư sơn bộc bố - Xa ngắm thác núi Lư. Bài thơ được coi là tuyệt bút tả cảnh, qua đó thể hiện tình yêu thiên nhiên, yêu núi sông Tổ quốc của tác giả Lý Bạch</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413358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Vẻ</a:t>
            </a:r>
            <a:r>
              <a:rPr lang="en-US" dirty="0"/>
              <a:t> </a:t>
            </a:r>
            <a:r>
              <a:rPr lang="en-US" dirty="0" err="1"/>
              <a:t>đẹp</a:t>
            </a:r>
            <a:r>
              <a:rPr lang="en-US" baseline="0" dirty="0"/>
              <a:t> </a:t>
            </a:r>
            <a:r>
              <a:rPr lang="en-US" baseline="0" dirty="0" err="1"/>
              <a:t>của</a:t>
            </a:r>
            <a:r>
              <a:rPr lang="en-US" baseline="0" dirty="0"/>
              <a:t> </a:t>
            </a:r>
            <a:r>
              <a:rPr lang="en-US" baseline="0" dirty="0" err="1"/>
              <a:t>thác</a:t>
            </a:r>
            <a:r>
              <a:rPr lang="en-US" baseline="0" dirty="0"/>
              <a:t> </a:t>
            </a:r>
            <a:r>
              <a:rPr lang="en-US" baseline="0" dirty="0" err="1"/>
              <a:t>nước</a:t>
            </a:r>
            <a:r>
              <a:rPr lang="en-US" baseline="0" dirty="0"/>
              <a:t> </a:t>
            </a:r>
            <a:r>
              <a:rPr lang="en-US" baseline="0" dirty="0" err="1"/>
              <a:t>đã</a:t>
            </a:r>
            <a:r>
              <a:rPr lang="en-US" baseline="0" dirty="0"/>
              <a:t> </a:t>
            </a:r>
            <a:r>
              <a:rPr lang="en-US" baseline="0" dirty="0" err="1"/>
              <a:t>được</a:t>
            </a:r>
            <a:r>
              <a:rPr lang="en-US" baseline="0" dirty="0"/>
              <a:t> </a:t>
            </a:r>
            <a:r>
              <a:rPr lang="en-US" baseline="0" dirty="0" err="1"/>
              <a:t>Lý</a:t>
            </a:r>
            <a:r>
              <a:rPr lang="en-US" baseline="0" dirty="0"/>
              <a:t> </a:t>
            </a:r>
            <a:r>
              <a:rPr lang="en-US" baseline="0" dirty="0" err="1"/>
              <a:t>Bạch</a:t>
            </a:r>
            <a:r>
              <a:rPr lang="en-US" baseline="0" dirty="0"/>
              <a:t> </a:t>
            </a:r>
            <a:r>
              <a:rPr lang="en-US" baseline="0" dirty="0" err="1"/>
              <a:t>miêu</a:t>
            </a:r>
            <a:r>
              <a:rPr lang="en-US" baseline="0" dirty="0"/>
              <a:t> </a:t>
            </a:r>
            <a:r>
              <a:rPr lang="en-US" baseline="0" dirty="0" err="1"/>
              <a:t>tả</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Hãy</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để</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đó</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5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241278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22725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1366548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21805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36382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217419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3860024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 </a:t>
            </a:r>
            <a:r>
              <a:rPr lang="en-US" dirty="0" err="1"/>
              <a:t>vẻ</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em</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những</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gì</a:t>
            </a:r>
            <a:r>
              <a:rPr lang="en-US" baseline="0" dirty="0"/>
              <a:t> </a:t>
            </a:r>
            <a:r>
              <a:rPr lang="en-US" baseline="0" dirty="0" err="1"/>
              <a:t>trong</a:t>
            </a:r>
            <a:r>
              <a:rPr lang="en-US" baseline="0" dirty="0"/>
              <a:t> </a:t>
            </a:r>
            <a:r>
              <a:rPr lang="en-US" baseline="0" dirty="0" err="1"/>
              <a:t>tâm</a:t>
            </a:r>
            <a:r>
              <a:rPr lang="en-US" baseline="0" dirty="0"/>
              <a:t> </a:t>
            </a:r>
            <a:r>
              <a:rPr lang="en-US" baseline="0" dirty="0" err="1"/>
              <a:t>hồn</a:t>
            </a:r>
            <a:r>
              <a:rPr lang="en-US" baseline="0" dirty="0"/>
              <a:t> </a:t>
            </a:r>
            <a:r>
              <a:rPr lang="en-US" baseline="0" dirty="0" err="1"/>
              <a:t>và</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của</a:t>
            </a:r>
            <a:r>
              <a:rPr lang="en-US" baseline="0" dirty="0"/>
              <a:t> </a:t>
            </a:r>
            <a:r>
              <a:rPr lang="en-US" baseline="0" dirty="0" err="1"/>
              <a:t>Lý</a:t>
            </a:r>
            <a:r>
              <a:rPr lang="en-US" baseline="0" dirty="0"/>
              <a:t> </a:t>
            </a:r>
            <a:r>
              <a:rPr lang="en-US" baseline="0" dirty="0" err="1"/>
              <a:t>Bạch</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890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166745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1300965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63907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79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298878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33385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vị</a:t>
            </a:r>
            <a:r>
              <a:rPr lang="en-US" baseline="0" dirty="0"/>
              <a:t> </a:t>
            </a:r>
            <a:r>
              <a:rPr lang="en-US" baseline="0" dirty="0" err="1"/>
              <a:t>trí</a:t>
            </a:r>
            <a:r>
              <a:rPr lang="en-US" baseline="0" dirty="0"/>
              <a:t> </a:t>
            </a:r>
            <a:r>
              <a:rPr lang="en-US" baseline="0" dirty="0" err="1"/>
              <a:t>đứng</a:t>
            </a:r>
            <a:r>
              <a:rPr lang="en-US" baseline="0" dirty="0"/>
              <a:t> </a:t>
            </a:r>
            <a:r>
              <a:rPr lang="en-US" baseline="0" dirty="0" err="1"/>
              <a:t>ngắm</a:t>
            </a:r>
            <a:r>
              <a:rPr lang="en-US" baseline="0" dirty="0"/>
              <a:t> </a:t>
            </a:r>
            <a:r>
              <a:rPr lang="en-US" baseline="0" dirty="0" err="1"/>
              <a:t>thác</a:t>
            </a:r>
            <a:r>
              <a:rPr lang="en-US" baseline="0" dirty="0"/>
              <a:t> </a:t>
            </a:r>
            <a:r>
              <a:rPr lang="en-US" baseline="0" dirty="0" err="1"/>
              <a:t>nước</a:t>
            </a:r>
            <a:r>
              <a:rPr lang="en-US" baseline="0" dirty="0"/>
              <a:t> </a:t>
            </a:r>
            <a:r>
              <a:rPr lang="en-US" baseline="0" dirty="0" err="1"/>
              <a:t>của</a:t>
            </a:r>
            <a:r>
              <a:rPr lang="en-US" baseline="0" dirty="0"/>
              <a:t> </a:t>
            </a:r>
            <a:r>
              <a:rPr lang="en-US" baseline="0" dirty="0" err="1"/>
              <a:t>Lý</a:t>
            </a:r>
            <a:r>
              <a:rPr lang="en-US" baseline="0" dirty="0"/>
              <a:t> </a:t>
            </a:r>
            <a:r>
              <a:rPr lang="en-US" baseline="0" dirty="0" err="1"/>
              <a:t>Bạch</a:t>
            </a:r>
            <a:r>
              <a:rPr lang="en-US" baseline="0" dirty="0"/>
              <a:t> </a:t>
            </a:r>
            <a:r>
              <a:rPr lang="en-US" baseline="0" dirty="0" err="1"/>
              <a:t>và</a:t>
            </a:r>
            <a:r>
              <a:rPr lang="en-US" baseline="0" dirty="0"/>
              <a:t> </a:t>
            </a:r>
            <a:r>
              <a:rPr lang="en-US" baseline="0" dirty="0" err="1"/>
              <a:t>cho</a:t>
            </a:r>
            <a:r>
              <a:rPr lang="en-US" baseline="0" dirty="0"/>
              <a:t> </a:t>
            </a:r>
            <a:r>
              <a:rPr lang="en-US" baseline="0" dirty="0" err="1"/>
              <a:t>biết</a:t>
            </a:r>
            <a:r>
              <a:rPr lang="en-US" baseline="0" dirty="0"/>
              <a:t> </a:t>
            </a:r>
            <a:r>
              <a:rPr lang="en-US" baseline="0" dirty="0" err="1"/>
              <a:t>lợi</a:t>
            </a:r>
            <a:r>
              <a:rPr lang="en-US" baseline="0" dirty="0"/>
              <a:t> </a:t>
            </a:r>
            <a:r>
              <a:rPr lang="en-US" baseline="0" dirty="0" err="1"/>
              <a:t>thế</a:t>
            </a:r>
            <a:r>
              <a:rPr lang="en-US" baseline="0" dirty="0"/>
              <a:t> </a:t>
            </a:r>
            <a:r>
              <a:rPr lang="en-US" baseline="0" dirty="0" err="1"/>
              <a:t>của</a:t>
            </a:r>
            <a:r>
              <a:rPr lang="en-US" baseline="0" dirty="0"/>
              <a:t> </a:t>
            </a:r>
            <a:r>
              <a:rPr lang="en-US" baseline="0" dirty="0" err="1"/>
              <a:t>việc</a:t>
            </a:r>
            <a:r>
              <a:rPr lang="en-US" baseline="0" dirty="0"/>
              <a:t> </a:t>
            </a:r>
            <a:r>
              <a:rPr lang="en-US" baseline="0" dirty="0" err="1"/>
              <a:t>chọn</a:t>
            </a:r>
            <a:r>
              <a:rPr lang="en-US" baseline="0" dirty="0"/>
              <a:t> </a:t>
            </a:r>
            <a:r>
              <a:rPr lang="en-US" baseline="0" dirty="0" err="1"/>
              <a:t>điểm</a:t>
            </a:r>
            <a:r>
              <a:rPr lang="en-US" baseline="0" dirty="0"/>
              <a:t> </a:t>
            </a:r>
            <a:r>
              <a:rPr lang="en-US" baseline="0" dirty="0" err="1"/>
              <a:t>nhìn</a:t>
            </a:r>
            <a:r>
              <a:rPr lang="en-US" baseline="0" dirty="0"/>
              <a:t> </a:t>
            </a:r>
            <a:r>
              <a:rPr lang="en-US" baseline="0" dirty="0" err="1"/>
              <a:t>đó</a:t>
            </a:r>
            <a:r>
              <a:rPr lang="en-US" baseline="0" dirty="0"/>
              <a:t>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a:t>
            </a:r>
            <a:r>
              <a:rPr lang="en-US" baseline="0" dirty="0" err="1"/>
              <a:t>và</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65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Xa ngắm thác núi Lư - Ngữ văn 7 - Phan Quốc Nam - Trường THCS Tràng Lương">
            <a:extLst>
              <a:ext uri="{FF2B5EF4-FFF2-40B4-BE49-F238E27FC236}">
                <a16:creationId xmlns:a16="http://schemas.microsoft.com/office/drawing/2014/main" id="{6B190B57-E475-CB17-CAAB-8CE4A5251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1" t="-75" r="26265" b="74"/>
          <a:stretch/>
        </p:blipFill>
        <p:spPr bwMode="auto">
          <a:xfrm>
            <a:off x="7324533" y="10"/>
            <a:ext cx="10963467" cy="10286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3" name="Freeform: Shape 9">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10287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0285" cy="10287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6487"/>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53" y="3293004"/>
            <a:ext cx="747522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BB874AD-0F56-2BAE-2F76-4B9D9B3314E1}"/>
              </a:ext>
            </a:extLst>
          </p:cNvPr>
          <p:cNvSpPr txBox="1"/>
          <p:nvPr/>
        </p:nvSpPr>
        <p:spPr>
          <a:xfrm>
            <a:off x="281177" y="4152900"/>
            <a:ext cx="8567929" cy="1316737"/>
          </a:xfrm>
          <a:prstGeom prst="rect">
            <a:avLst/>
          </a:prstGeom>
        </p:spPr>
        <p:txBody>
          <a:bodyPr vert="horz" lIns="91440" tIns="45720" rIns="91440" bIns="45720" rtlCol="0" anchor="ctr">
            <a:normAutofit/>
          </a:bodyPr>
          <a:lstStyle/>
          <a:p>
            <a:pPr algn="ctr">
              <a:lnSpc>
                <a:spcPct val="90000"/>
              </a:lnSpc>
              <a:spcAft>
                <a:spcPts val="600"/>
              </a:spcAft>
            </a:pPr>
            <a:r>
              <a:rPr lang="en-US" sz="8000" dirty="0" err="1">
                <a:latin typeface="#9Slide07 SVNGuerrilla" panose="00000500000000000000" pitchFamily="2" charset="0"/>
              </a:rPr>
              <a:t>Xa</a:t>
            </a:r>
            <a:r>
              <a:rPr lang="en-US" sz="8000" dirty="0">
                <a:latin typeface="#9Slide07 SVNGuerrilla" panose="00000500000000000000" pitchFamily="2" charset="0"/>
              </a:rPr>
              <a:t> </a:t>
            </a:r>
            <a:r>
              <a:rPr lang="en-US" sz="8000" dirty="0" err="1">
                <a:latin typeface="#9Slide07 SVNGuerrilla" panose="00000500000000000000" pitchFamily="2" charset="0"/>
              </a:rPr>
              <a:t>ngắm</a:t>
            </a:r>
            <a:r>
              <a:rPr lang="en-US" sz="8000" dirty="0">
                <a:latin typeface="#9Slide07 SVNGuerrilla" panose="00000500000000000000" pitchFamily="2" charset="0"/>
              </a:rPr>
              <a:t> </a:t>
            </a:r>
            <a:r>
              <a:rPr lang="en-US" sz="8000" dirty="0" err="1">
                <a:latin typeface="#9Slide07 SVNGuerrilla" panose="00000500000000000000" pitchFamily="2" charset="0"/>
              </a:rPr>
              <a:t>thác</a:t>
            </a:r>
            <a:r>
              <a:rPr lang="en-US" sz="8000" dirty="0">
                <a:latin typeface="#9Slide07 SVNGuerrilla" panose="00000500000000000000" pitchFamily="2" charset="0"/>
              </a:rPr>
              <a:t> </a:t>
            </a:r>
            <a:r>
              <a:rPr lang="en-US" sz="8000" dirty="0" err="1">
                <a:latin typeface="#9Slide07 SVNGuerrilla" panose="00000500000000000000" pitchFamily="2" charset="0"/>
              </a:rPr>
              <a:t>núi</a:t>
            </a:r>
            <a:r>
              <a:rPr lang="en-US" sz="8000" dirty="0">
                <a:latin typeface="#9Slide07 SVNGuerrilla" panose="00000500000000000000" pitchFamily="2" charset="0"/>
              </a:rPr>
              <a:t> </a:t>
            </a:r>
            <a:r>
              <a:rPr lang="en-US" sz="8000" dirty="0" err="1">
                <a:latin typeface="#9Slide07 SVNGuerrilla" panose="00000500000000000000" pitchFamily="2" charset="0"/>
              </a:rPr>
              <a:t>lư</a:t>
            </a:r>
            <a:endParaRPr lang="en-US" sz="7200" dirty="0">
              <a:latin typeface="#9Slide07 SVNGuerrilla" panose="00000500000000000000" pitchFamily="2" charset="0"/>
            </a:endParaRPr>
          </a:p>
        </p:txBody>
      </p:sp>
      <p:sp>
        <p:nvSpPr>
          <p:cNvPr id="5" name="TextBox 14">
            <a:extLst>
              <a:ext uri="{FF2B5EF4-FFF2-40B4-BE49-F238E27FC236}">
                <a16:creationId xmlns:a16="http://schemas.microsoft.com/office/drawing/2014/main" id="{25D68CB6-2D38-131E-CFF0-8A458D1686E4}"/>
              </a:ext>
            </a:extLst>
          </p:cNvPr>
          <p:cNvSpPr txBox="1"/>
          <p:nvPr/>
        </p:nvSpPr>
        <p:spPr>
          <a:xfrm>
            <a:off x="1447989" y="1345917"/>
            <a:ext cx="5876544" cy="1661993"/>
          </a:xfrm>
          <a:prstGeom prst="rect">
            <a:avLst/>
          </a:prstGeom>
        </p:spPr>
        <p:txBody>
          <a:bodyPr wrap="square" lIns="0" tIns="0" rIns="0" bIns="0" rtlCol="0" anchor="t">
            <a:spAutoFit/>
          </a:bodyPr>
          <a:lstStyle/>
          <a:p>
            <a:pPr algn="ctr" defTabSz="609630">
              <a:defRPr/>
            </a:pPr>
            <a:r>
              <a:rPr lang="en-US" sz="5400" b="1" dirty="0" err="1">
                <a:latin typeface="#9Slide07 SVNGuerrilla" panose="00000500000000000000" pitchFamily="2" charset="0"/>
                <a:cs typeface="Times New Roman" panose="02020603050405020304" pitchFamily="18" charset="0"/>
              </a:rPr>
              <a:t>Bài</a:t>
            </a:r>
            <a:r>
              <a:rPr lang="en-US" sz="5400" b="1" dirty="0">
                <a:latin typeface="#9Slide07 SVNGuerrilla" panose="00000500000000000000" pitchFamily="2" charset="0"/>
                <a:cs typeface="Times New Roman" panose="02020603050405020304" pitchFamily="18" charset="0"/>
              </a:rPr>
              <a:t> 7: </a:t>
            </a:r>
          </a:p>
          <a:p>
            <a:pPr algn="ctr" defTabSz="609630">
              <a:defRPr/>
            </a:pPr>
            <a:r>
              <a:rPr lang="en-US" sz="5400" b="1" dirty="0" err="1">
                <a:latin typeface="#9Slide07 SVNGuerrilla" panose="00000500000000000000" pitchFamily="2" charset="0"/>
                <a:cs typeface="Times New Roman" panose="02020603050405020304" pitchFamily="18" charset="0"/>
              </a:rPr>
              <a:t>Thơ</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Đường</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luật</a:t>
            </a:r>
            <a:endParaRPr lang="en-US" sz="7200" b="1" dirty="0">
              <a:latin typeface="#9Slide07 SVNGuerrilla" panose="00000500000000000000" pitchFamily="2" charset="0"/>
              <a:cs typeface="Times New Roman" panose="02020603050405020304" pitchFamily="18" charset="0"/>
            </a:endParaRPr>
          </a:p>
        </p:txBody>
      </p:sp>
      <p:sp>
        <p:nvSpPr>
          <p:cNvPr id="6" name="TextBox 14">
            <a:extLst>
              <a:ext uri="{FF2B5EF4-FFF2-40B4-BE49-F238E27FC236}">
                <a16:creationId xmlns:a16="http://schemas.microsoft.com/office/drawing/2014/main" id="{5E2B7041-4BF6-9756-C060-BBE756F9DBFA}"/>
              </a:ext>
            </a:extLst>
          </p:cNvPr>
          <p:cNvSpPr txBox="1"/>
          <p:nvPr/>
        </p:nvSpPr>
        <p:spPr>
          <a:xfrm>
            <a:off x="2667000" y="5839199"/>
            <a:ext cx="5876544" cy="830997"/>
          </a:xfrm>
          <a:prstGeom prst="rect">
            <a:avLst/>
          </a:prstGeom>
        </p:spPr>
        <p:txBody>
          <a:bodyPr wrap="square" lIns="0" tIns="0" rIns="0" bIns="0" rtlCol="0" anchor="t">
            <a:spAutoFit/>
          </a:bodyPr>
          <a:lstStyle/>
          <a:p>
            <a:pPr algn="r" defTabSz="609630">
              <a:defRPr/>
            </a:pPr>
            <a:r>
              <a:rPr lang="en-US" sz="5400" b="1" dirty="0">
                <a:latin typeface="#9Slide07 SVNGuerrilla" panose="00000500000000000000" pitchFamily="2" charset="0"/>
                <a:cs typeface="Times New Roman" panose="02020603050405020304" pitchFamily="18" charset="0"/>
              </a:rPr>
              <a:t>Lý </a:t>
            </a:r>
            <a:r>
              <a:rPr lang="en-US" sz="5400" b="1" dirty="0" err="1">
                <a:latin typeface="#9Slide07 SVNGuerrilla" panose="00000500000000000000" pitchFamily="2" charset="0"/>
                <a:cs typeface="Times New Roman" panose="02020603050405020304" pitchFamily="18" charset="0"/>
              </a:rPr>
              <a:t>bạch</a:t>
            </a:r>
            <a:endParaRPr lang="en-US" sz="7200" b="1" dirty="0">
              <a:latin typeface="#9Slide07 SVNGuerrilla"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28338461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9" name="Rectangle 6168">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hám phá Công viên Quốc gia Lư Sơn tại Trung Quốc">
            <a:extLst>
              <a:ext uri="{FF2B5EF4-FFF2-40B4-BE49-F238E27FC236}">
                <a16:creationId xmlns:a16="http://schemas.microsoft.com/office/drawing/2014/main" id="{5E874F28-6435-403B-C314-F0F38A69D3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r="1" b="4508"/>
          <a:stretch/>
        </p:blipFill>
        <p:spPr bwMode="auto">
          <a:xfrm>
            <a:off x="20" y="3"/>
            <a:ext cx="11301940" cy="6296052"/>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Top 10 Bài văn phân tích tác phẩm &quot;Xa ngắm thác núi Lư&quot; của Lý Bạch hay  nhất - toplist.vn">
            <a:extLst>
              <a:ext uri="{FF2B5EF4-FFF2-40B4-BE49-F238E27FC236}">
                <a16:creationId xmlns:a16="http://schemas.microsoft.com/office/drawing/2014/main" id="{2BCF806B-A0C2-D19D-61A8-E63E26E4F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714" r="126"/>
          <a:stretch/>
        </p:blipFill>
        <p:spPr bwMode="auto">
          <a:xfrm>
            <a:off x="11480304" y="1"/>
            <a:ext cx="6807694" cy="581587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Top 10 Bài văn phân tích tác phẩm &quot;Xa ngắm thác núi Lư&quot; của Lý Bạch hay  nhất - toplist.vn">
            <a:extLst>
              <a:ext uri="{FF2B5EF4-FFF2-40B4-BE49-F238E27FC236}">
                <a16:creationId xmlns:a16="http://schemas.microsoft.com/office/drawing/2014/main" id="{2FA262FE-D8CD-49A7-DDB9-B76E8D36CE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00" r="-1" b="8115"/>
          <a:stretch/>
        </p:blipFill>
        <p:spPr bwMode="auto">
          <a:xfrm>
            <a:off x="1" y="6474382"/>
            <a:ext cx="10255275" cy="3812606"/>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6ECAD3-4074-8C36-18D9-379DEC39EB0E}"/>
              </a:ext>
            </a:extLst>
          </p:cNvPr>
          <p:cNvSpPr txBox="1"/>
          <p:nvPr/>
        </p:nvSpPr>
        <p:spPr>
          <a:xfrm>
            <a:off x="8915401" y="5753100"/>
            <a:ext cx="8858796" cy="3492705"/>
          </a:xfrm>
          <a:prstGeom prst="rect">
            <a:avLst/>
          </a:prstGeom>
        </p:spPr>
        <p:txBody>
          <a:bodyPr vert="horz" lIns="91440" tIns="45720" rIns="91440" bIns="45720" rtlCol="0" anchor="b">
            <a:normAutofit/>
          </a:bodyPr>
          <a:lstStyle/>
          <a:p>
            <a:pPr marR="0" lvl="0" algn="ctr" fontAlgn="auto">
              <a:lnSpc>
                <a:spcPct val="90000"/>
              </a:lnSpc>
              <a:spcBef>
                <a:spcPct val="0"/>
              </a:spcBef>
              <a:spcAft>
                <a:spcPts val="600"/>
              </a:spcAft>
              <a:buClrTx/>
              <a:buSzTx/>
              <a:tabLst/>
              <a:defRPr/>
            </a:pPr>
            <a:r>
              <a:rPr lang="en-US" sz="6000" b="1" kern="1200" dirty="0">
                <a:solidFill>
                  <a:schemeClr val="tx1"/>
                </a:solidFill>
                <a:latin typeface="#9Slide07 SVNGuerrilla" panose="00000500000000000000" pitchFamily="2" charset="0"/>
                <a:ea typeface="+mj-ea"/>
                <a:cs typeface="+mj-cs"/>
              </a:rPr>
              <a:t>3. </a:t>
            </a:r>
          </a:p>
          <a:p>
            <a:pPr marR="0" lvl="0" algn="ctr" fontAlgn="auto">
              <a:lnSpc>
                <a:spcPct val="90000"/>
              </a:lnSpc>
              <a:spcBef>
                <a:spcPct val="0"/>
              </a:spcBef>
              <a:spcAft>
                <a:spcPts val="600"/>
              </a:spcAft>
              <a:buClrTx/>
              <a:buSzTx/>
              <a:tabLst/>
              <a:defRPr/>
            </a:pPr>
            <a:r>
              <a:rPr lang="en-US" sz="6000" b="1" kern="1200" dirty="0" err="1">
                <a:solidFill>
                  <a:schemeClr val="tx1"/>
                </a:solidFill>
                <a:latin typeface="#9Slide07 SVNGuerrilla" panose="00000500000000000000" pitchFamily="2" charset="0"/>
                <a:ea typeface="+mj-ea"/>
                <a:cs typeface="+mj-cs"/>
              </a:rPr>
              <a:t>Vẻ</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đẹp</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của</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thác</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nước</a:t>
            </a:r>
            <a:endParaRPr lang="en-US" sz="6000" b="1" kern="1200" dirty="0">
              <a:solidFill>
                <a:schemeClr val="tx1"/>
              </a:solidFill>
              <a:latin typeface="#9Slide07 SVNGuerrilla" panose="00000500000000000000" pitchFamily="2" charset="0"/>
              <a:ea typeface="+mj-ea"/>
              <a:cs typeface="+mj-cs"/>
            </a:endParaRPr>
          </a:p>
          <a:p>
            <a:pPr marR="0" lvl="0" algn="ctr" fontAlgn="auto">
              <a:lnSpc>
                <a:spcPct val="90000"/>
              </a:lnSpc>
              <a:spcBef>
                <a:spcPct val="0"/>
              </a:spcBef>
              <a:spcAft>
                <a:spcPts val="600"/>
              </a:spcAft>
              <a:buClrTx/>
              <a:buSzTx/>
              <a:tabLst/>
              <a:defRPr/>
            </a:pPr>
            <a:r>
              <a:rPr lang="en-US" sz="6000" b="1" kern="1200" dirty="0">
                <a:solidFill>
                  <a:schemeClr val="tx1"/>
                </a:solidFill>
                <a:latin typeface="#9Slide07 SVNGuerrilla" panose="00000500000000000000" pitchFamily="2" charset="0"/>
                <a:ea typeface="+mj-ea"/>
                <a:cs typeface="+mj-cs"/>
              </a:rPr>
              <a:t> qua </a:t>
            </a:r>
            <a:r>
              <a:rPr lang="en-US" sz="6000" b="1" kern="1200" dirty="0" err="1">
                <a:solidFill>
                  <a:schemeClr val="tx1"/>
                </a:solidFill>
                <a:latin typeface="#9Slide07 SVNGuerrilla" panose="00000500000000000000" pitchFamily="2" charset="0"/>
                <a:ea typeface="+mj-ea"/>
                <a:cs typeface="+mj-cs"/>
              </a:rPr>
              <a:t>điểm</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nhìn</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của</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nhà</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thơ</a:t>
            </a:r>
            <a:endParaRPr kumimoji="0" lang="en-US" sz="6000" b="1" i="0" u="none" strike="noStrike" kern="1200" cap="none" spc="0" normalizeH="0" baseline="0" noProof="0" dirty="0">
              <a:ln>
                <a:noFill/>
              </a:ln>
              <a:solidFill>
                <a:schemeClr val="tx1"/>
              </a:solidFill>
              <a:effectLst/>
              <a:uLnTx/>
              <a:uFillTx/>
              <a:latin typeface="#9Slide07 SVNGuerrilla" panose="00000500000000000000" pitchFamily="2" charset="0"/>
              <a:ea typeface="+mj-ea"/>
              <a:cs typeface="+mj-cs"/>
            </a:endParaRPr>
          </a:p>
        </p:txBody>
      </p:sp>
    </p:spTree>
    <p:extLst>
      <p:ext uri="{BB962C8B-B14F-4D97-AF65-F5344CB8AC3E}">
        <p14:creationId xmlns:p14="http://schemas.microsoft.com/office/powerpoint/2010/main" val="33476624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28AFD-C1BF-D42B-3029-CBE5473E6E0F}"/>
              </a:ext>
            </a:extLst>
          </p:cNvPr>
          <p:cNvPicPr>
            <a:picLocks noChangeAspect="1"/>
          </p:cNvPicPr>
          <p:nvPr/>
        </p:nvPicPr>
        <p:blipFill>
          <a:blip r:embed="rId5"/>
          <a:stretch>
            <a:fillRect/>
          </a:stretch>
        </p:blipFill>
        <p:spPr>
          <a:xfrm>
            <a:off x="9067800" y="571499"/>
            <a:ext cx="6510376" cy="9287981"/>
          </a:xfrm>
          <a:prstGeom prst="rect">
            <a:avLst/>
          </a:prstGeom>
        </p:spPr>
      </p:pic>
      <p:sp>
        <p:nvSpPr>
          <p:cNvPr id="6" name="TextBox 12">
            <a:extLst>
              <a:ext uri="{FF2B5EF4-FFF2-40B4-BE49-F238E27FC236}">
                <a16:creationId xmlns:a16="http://schemas.microsoft.com/office/drawing/2014/main" id="{951BBED7-6346-99C0-AD32-50838964BC68}"/>
              </a:ext>
            </a:extLst>
          </p:cNvPr>
          <p:cNvSpPr txBox="1"/>
          <p:nvPr/>
        </p:nvSpPr>
        <p:spPr>
          <a:xfrm>
            <a:off x="243390" y="4087695"/>
            <a:ext cx="7979736" cy="1641475"/>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5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pic>
        <p:nvPicPr>
          <p:cNvPr id="7" name="Đồng hồ đếm ngược 5 phút - 5 Minutes">
            <a:hlinkClick r:id="" action="ppaction://media"/>
            <a:extLst>
              <a:ext uri="{FF2B5EF4-FFF2-40B4-BE49-F238E27FC236}">
                <a16:creationId xmlns:a16="http://schemas.microsoft.com/office/drawing/2014/main" id="{21F732B9-5474-F5D7-CF1A-455BAF9337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43400" y="4991100"/>
            <a:ext cx="3762258" cy="2116270"/>
          </a:xfrm>
          <a:prstGeom prst="rect">
            <a:avLst/>
          </a:prstGeom>
        </p:spPr>
      </p:pic>
      <p:sp>
        <p:nvSpPr>
          <p:cNvPr id="8" name="TextBox 7">
            <a:extLst>
              <a:ext uri="{FF2B5EF4-FFF2-40B4-BE49-F238E27FC236}">
                <a16:creationId xmlns:a16="http://schemas.microsoft.com/office/drawing/2014/main" id="{7F8D9A42-8F0A-4C7A-F092-1701048C8DBD}"/>
              </a:ext>
            </a:extLst>
          </p:cNvPr>
          <p:cNvSpPr txBox="1"/>
          <p:nvPr/>
        </p:nvSpPr>
        <p:spPr>
          <a:xfrm>
            <a:off x="205290" y="2424123"/>
            <a:ext cx="8176710"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Tree>
    <p:extLst>
      <p:ext uri="{BB962C8B-B14F-4D97-AF65-F5344CB8AC3E}">
        <p14:creationId xmlns:p14="http://schemas.microsoft.com/office/powerpoint/2010/main" val="400899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1562100"/>
            <a:ext cx="7856638"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err="1">
                <a:solidFill>
                  <a:prstClr val="black"/>
                </a:solidFill>
                <a:latin typeface="Times New Roman" panose="02020603050405020304" pitchFamily="18" charset="0"/>
                <a:cs typeface="Times New Roman" panose="02020603050405020304" pitchFamily="18" charset="0"/>
              </a:rPr>
              <a:t>Nhật</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chiếu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Hương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Lô</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sinh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tử</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yên</a:t>
            </a:r>
            <a:r>
              <a:rPr lang="en-US" sz="4400" i="1" dirty="0">
                <a:solidFill>
                  <a:prstClr val="black"/>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8AEE6F0-7BAC-2077-0E84-D9C7909B1C67}"/>
              </a:ext>
            </a:extLst>
          </p:cNvPr>
          <p:cNvSpPr txBox="1"/>
          <p:nvPr/>
        </p:nvSpPr>
        <p:spPr>
          <a:xfrm>
            <a:off x="3276600" y="7141757"/>
            <a:ext cx="6906728" cy="1446550"/>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núi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Hương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Lô</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lên</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10647218" y="3981831"/>
            <a:ext cx="2763982" cy="13716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mặt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325600" y="3981831"/>
            <a:ext cx="2763982" cy="13716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Hơi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Plus 8"/>
          <p:cNvSpPr/>
          <p:nvPr/>
        </p:nvSpPr>
        <p:spPr>
          <a:xfrm flipV="1">
            <a:off x="13601700" y="4400931"/>
            <a:ext cx="533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p:cNvSpPr/>
          <p:nvPr/>
        </p:nvSpPr>
        <p:spPr>
          <a:xfrm rot="5400000">
            <a:off x="13616539" y="4287249"/>
            <a:ext cx="552450" cy="32194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5DD69A5-1073-B0D8-AEBA-CDEC87FEA044}"/>
              </a:ext>
            </a:extLst>
          </p:cNvPr>
          <p:cNvSpPr txBox="1"/>
          <p:nvPr/>
        </p:nvSpPr>
        <p:spPr>
          <a:xfrm>
            <a:off x="10916323" y="6039849"/>
            <a:ext cx="5952881" cy="231370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Down Arrow 11"/>
          <p:cNvSpPr/>
          <p:nvPr/>
        </p:nvSpPr>
        <p:spPr>
          <a:xfrm>
            <a:off x="13781809" y="8222558"/>
            <a:ext cx="353291" cy="550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DD69A5-1073-B0D8-AEBA-CDEC87FEA044}"/>
              </a:ext>
            </a:extLst>
          </p:cNvPr>
          <p:cNvSpPr txBox="1"/>
          <p:nvPr/>
        </p:nvSpPr>
        <p:spPr>
          <a:xfrm>
            <a:off x="10982013" y="8772658"/>
            <a:ext cx="5952881" cy="231370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huyền</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endPar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5">
            <a:extLst>
              <a:ext uri="{FF2B5EF4-FFF2-40B4-BE49-F238E27FC236}">
                <a16:creationId xmlns:a16="http://schemas.microsoft.com/office/drawing/2014/main" id="{A58F648D-BFED-B94E-7F2D-48FA8589EECB}"/>
              </a:ext>
            </a:extLst>
          </p:cNvPr>
          <p:cNvSpPr/>
          <p:nvPr/>
        </p:nvSpPr>
        <p:spPr>
          <a:xfrm>
            <a:off x="12954000" y="162173"/>
            <a:ext cx="5804452" cy="2873203"/>
          </a:xfrm>
          <a:custGeom>
            <a:avLst/>
            <a:gdLst/>
            <a:ahLst/>
            <a:cxnLst/>
            <a:rect l="l" t="t" r="r" b="b"/>
            <a:pathLst>
              <a:path w="16230600" h="8034147">
                <a:moveTo>
                  <a:pt x="0" y="0"/>
                </a:moveTo>
                <a:lnTo>
                  <a:pt x="16230600" y="0"/>
                </a:lnTo>
                <a:lnTo>
                  <a:pt x="16230600" y="8034147"/>
                </a:lnTo>
                <a:lnTo>
                  <a:pt x="0" y="8034147"/>
                </a:lnTo>
                <a:lnTo>
                  <a:pt x="0" y="0"/>
                </a:lnTo>
                <a:close/>
              </a:path>
            </a:pathLst>
          </a:custGeom>
          <a:blipFill>
            <a:blip r:embed="rId3"/>
            <a:stretch>
              <a:fillRect/>
            </a:stretch>
          </a:blipFill>
        </p:spPr>
        <p:txBody>
          <a:bodyPr/>
          <a:lstStyle/>
          <a:p>
            <a:endParaRPr lang="en-US"/>
          </a:p>
        </p:txBody>
      </p:sp>
      <p:cxnSp>
        <p:nvCxnSpPr>
          <p:cNvPr id="16" name="Connector: Elbow 15">
            <a:extLst>
              <a:ext uri="{FF2B5EF4-FFF2-40B4-BE49-F238E27FC236}">
                <a16:creationId xmlns:a16="http://schemas.microsoft.com/office/drawing/2014/main" id="{1025AAD9-05B4-A8D7-D75B-5D7CF7D079CE}"/>
              </a:ext>
            </a:extLst>
          </p:cNvPr>
          <p:cNvCxnSpPr>
            <a:stCxn id="3" idx="1"/>
            <a:endCxn id="6" idx="1"/>
          </p:cNvCxnSpPr>
          <p:nvPr/>
        </p:nvCxnSpPr>
        <p:spPr>
          <a:xfrm rot="10800000" flipH="1" flipV="1">
            <a:off x="1101436" y="2055280"/>
            <a:ext cx="2175164" cy="5809752"/>
          </a:xfrm>
          <a:prstGeom prst="bentConnector3">
            <a:avLst>
              <a:gd name="adj1" fmla="val -1051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animBg="1"/>
      <p:bldP spid="9" grpId="0" animBg="1"/>
      <p:bldP spid="10" grpId="0" animBg="1"/>
      <p:bldP spid="11" grpId="0"/>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2709340"/>
            <a:ext cx="7856638"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a:solidFill>
                  <a:prstClr val="black"/>
                </a:solidFill>
                <a:latin typeface="Times New Roman" panose="02020603050405020304" pitchFamily="18" charset="0"/>
                <a:cs typeface="Times New Roman" panose="02020603050405020304" pitchFamily="18" charset="0"/>
              </a:rPr>
              <a:t>Dao khan </a:t>
            </a:r>
            <a:r>
              <a:rPr lang="en-US" sz="4400" i="1" dirty="0" err="1">
                <a:solidFill>
                  <a:prstClr val="black"/>
                </a:solidFill>
                <a:latin typeface="Times New Roman" panose="02020603050405020304" pitchFamily="18" charset="0"/>
                <a:cs typeface="Times New Roman" panose="02020603050405020304" pitchFamily="18" charset="0"/>
              </a:rPr>
              <a:t>bộc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bố</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quải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tiền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xuyên</a:t>
            </a:r>
            <a:r>
              <a:rPr lang="en-US" sz="4400" i="1" dirty="0">
                <a:solidFill>
                  <a:prstClr val="black"/>
                </a:solidFill>
                <a:latin typeface="Times New Roman" panose="02020603050405020304" pitchFamily="18" charset="0"/>
                <a:cs typeface="Times New Roman" panose="02020603050405020304" pitchFamily="18" charset="0"/>
              </a:rPr>
              <a:t>.</a:t>
            </a:r>
          </a:p>
        </p:txBody>
      </p:sp>
      <p:cxnSp>
        <p:nvCxnSpPr>
          <p:cNvPr id="14" name="Straight Arrow Connector 13"/>
          <p:cNvCxnSpPr/>
          <p:nvPr/>
        </p:nvCxnSpPr>
        <p:spPr>
          <a:xfrm>
            <a:off x="9296400" y="3202520"/>
            <a:ext cx="1143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AEE6F0-7BAC-2077-0E84-D9C7909B1C67}"/>
              </a:ext>
            </a:extLst>
          </p:cNvPr>
          <p:cNvSpPr txBox="1"/>
          <p:nvPr/>
        </p:nvSpPr>
        <p:spPr>
          <a:xfrm>
            <a:off x="10820400" y="2817799"/>
            <a:ext cx="6906728" cy="769441"/>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trực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thác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5DD69A5-1073-B0D8-AEBA-CDEC87FEA044}"/>
              </a:ext>
            </a:extLst>
          </p:cNvPr>
          <p:cNvSpPr txBox="1"/>
          <p:nvPr/>
        </p:nvSpPr>
        <p:spPr>
          <a:xfrm>
            <a:off x="10820400" y="3695701"/>
            <a:ext cx="6906728" cy="838200"/>
          </a:xfrm>
          <a:prstGeom prst="rect">
            <a:avLst/>
          </a:prstGeom>
        </p:spPr>
        <p:txBody>
          <a:bodyPr vert="horz" lIns="91440" tIns="45720" rIns="91440" bIns="45720" rtlCol="0" anchor="t">
            <a:noAutofit/>
          </a:bodyPr>
          <a:lstStyle/>
          <a:p>
            <a:pPr marR="0" lvl="0" algn="just" defTabSz="914400" rtl="0" eaLnBrk="1" fontAlgn="auto" latinLnBrk="0" hangingPunct="1">
              <a:spcBef>
                <a:spcPts val="0"/>
              </a:spcBef>
              <a:spcAft>
                <a:spcPts val="600"/>
              </a:spcAft>
              <a:buClrTx/>
              <a:buSzTx/>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treo</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4FF76616-5867-1008-0612-C1B8A1E0D41C}"/>
              </a:ext>
            </a:extLst>
          </p:cNvPr>
          <p:cNvSpPr/>
          <p:nvPr/>
        </p:nvSpPr>
        <p:spPr>
          <a:xfrm>
            <a:off x="2286000" y="6133394"/>
            <a:ext cx="4892007" cy="4213241"/>
          </a:xfrm>
          <a:custGeom>
            <a:avLst/>
            <a:gdLst/>
            <a:ahLst/>
            <a:cxnLst/>
            <a:rect l="l" t="t" r="r" b="b"/>
            <a:pathLst>
              <a:path w="9555414" h="8229600">
                <a:moveTo>
                  <a:pt x="0" y="0"/>
                </a:moveTo>
                <a:lnTo>
                  <a:pt x="9555414" y="0"/>
                </a:lnTo>
                <a:lnTo>
                  <a:pt x="9555414" y="8229600"/>
                </a:lnTo>
                <a:lnTo>
                  <a:pt x="0" y="8229600"/>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6C981756-64A9-0FC7-B307-D779C58C935B}"/>
              </a:ext>
            </a:extLst>
          </p:cNvPr>
          <p:cNvSpPr txBox="1"/>
          <p:nvPr/>
        </p:nvSpPr>
        <p:spPr>
          <a:xfrm>
            <a:off x="10820400" y="4689166"/>
            <a:ext cx="6906728" cy="2313709"/>
          </a:xfrm>
          <a:prstGeom prst="rect">
            <a:avLst/>
          </a:prstGeom>
        </p:spPr>
        <p:txBody>
          <a:bodyPr vert="horz" lIns="91440" tIns="45720" rIns="91440" bIns="45720" rtlCol="0" anchor="t">
            <a:noAutofit/>
          </a:bodyPr>
          <a:lstStyle/>
          <a:p>
            <a:pPr marR="0" lvl="0" algn="just" defTabSz="914400" rtl="0" eaLnBrk="1" fontAlgn="auto" latinLnBrk="0" hangingPunct="1">
              <a:spcBef>
                <a:spcPts val="0"/>
              </a:spcBef>
              <a:spcAft>
                <a:spcPts val="600"/>
              </a:spcAft>
              <a:buClrTx/>
              <a:buSzTx/>
              <a:tabLst/>
              <a:defRPr/>
            </a:pP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thác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treo</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giống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dải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lụa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33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down)">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3852340"/>
            <a:ext cx="7116051"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a:solidFill>
                  <a:prstClr val="black"/>
                </a:solidFill>
                <a:latin typeface="Times New Roman" panose="02020603050405020304" pitchFamily="18" charset="0"/>
                <a:cs typeface="Times New Roman" panose="02020603050405020304" pitchFamily="18" charset="0"/>
              </a:rPr>
              <a:t>Phi </a:t>
            </a:r>
            <a:r>
              <a:rPr lang="en-US" sz="4400" i="1" dirty="0" err="1">
                <a:solidFill>
                  <a:prstClr val="black"/>
                </a:solidFill>
                <a:latin typeface="Times New Roman" panose="02020603050405020304" pitchFamily="18" charset="0"/>
                <a:cs typeface="Times New Roman" panose="02020603050405020304" pitchFamily="18" charset="0"/>
              </a:rPr>
              <a:t>lưu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trực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há</a:t>
            </a:r>
            <a:r>
              <a:rPr lang="en-US" sz="4400" i="1" dirty="0">
                <a:solidFill>
                  <a:prstClr val="black"/>
                </a:solidFill>
                <a:latin typeface="Times New Roman" panose="02020603050405020304" pitchFamily="18" charset="0"/>
                <a:cs typeface="Times New Roman" panose="02020603050405020304" pitchFamily="18" charset="0"/>
              </a:rPr>
              <a:t> tam </a:t>
            </a:r>
            <a:r>
              <a:rPr lang="en-US" sz="4400" i="1" dirty="0" err="1">
                <a:solidFill>
                  <a:prstClr val="black"/>
                </a:solidFill>
                <a:latin typeface="Times New Roman" panose="02020603050405020304" pitchFamily="18" charset="0"/>
                <a:cs typeface="Times New Roman" panose="02020603050405020304" pitchFamily="18" charset="0"/>
              </a:rPr>
              <a:t>thiên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xích</a:t>
            </a:r>
            <a:r>
              <a:rPr lang="en-US" sz="4400" i="1" dirty="0">
                <a:solidFill>
                  <a:prstClr val="black"/>
                </a:solidFill>
                <a:latin typeface="Times New Roman" panose="02020603050405020304" pitchFamily="18" charset="0"/>
                <a:cs typeface="Times New Roman" panose="02020603050405020304" pitchFamily="18" charset="0"/>
              </a:rPr>
              <a:t>,</a:t>
            </a:r>
          </a:p>
        </p:txBody>
      </p:sp>
      <p:cxnSp>
        <p:nvCxnSpPr>
          <p:cNvPr id="14" name="Straight Arrow Connector 13"/>
          <p:cNvCxnSpPr/>
          <p:nvPr/>
        </p:nvCxnSpPr>
        <p:spPr>
          <a:xfrm>
            <a:off x="9448800" y="4381500"/>
            <a:ext cx="1143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5DD69A5-1073-B0D8-AEBA-CDEC87FEA044}"/>
              </a:ext>
            </a:extLst>
          </p:cNvPr>
          <p:cNvSpPr txBox="1"/>
          <p:nvPr/>
        </p:nvSpPr>
        <p:spPr>
          <a:xfrm>
            <a:off x="10972800" y="3224645"/>
            <a:ext cx="7010400" cy="2313709"/>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R="0" lvl="0" algn="just" defTabSz="914400" rtl="0" eaLnBrk="1" fontAlgn="auto" latinLnBrk="0" hangingPunct="1">
              <a:lnSpc>
                <a:spcPct val="100000"/>
              </a:lnSpc>
              <a:spcBef>
                <a:spcPts val="0"/>
              </a:spcBef>
              <a:spcAft>
                <a:spcPts val="600"/>
              </a:spcAft>
              <a:buClrTx/>
              <a:buSzTx/>
              <a:tabLst/>
              <a:defRPr/>
            </a:pP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a:t>
            </a:r>
          </a:p>
          <a:p>
            <a:pPr marR="0" lvl="0" algn="just" defTabSz="914400" rtl="0" eaLnBrk="1" fontAlgn="auto" latinLnBrk="0" hangingPunct="1">
              <a:lnSpc>
                <a:spcPct val="100000"/>
              </a:lnSpc>
              <a:spcBef>
                <a:spcPts val="0"/>
              </a:spcBef>
              <a:spcAft>
                <a:spcPts val="60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trực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thẳng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xuống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5">
            <a:extLst>
              <a:ext uri="{FF2B5EF4-FFF2-40B4-BE49-F238E27FC236}">
                <a16:creationId xmlns:a16="http://schemas.microsoft.com/office/drawing/2014/main" id="{E71F6E13-FB63-59D4-A4B4-E73E1F477BF4}"/>
              </a:ext>
            </a:extLst>
          </p:cNvPr>
          <p:cNvSpPr/>
          <p:nvPr/>
        </p:nvSpPr>
        <p:spPr>
          <a:xfrm>
            <a:off x="15316200" y="50453"/>
            <a:ext cx="2819400" cy="3530646"/>
          </a:xfrm>
          <a:custGeom>
            <a:avLst/>
            <a:gdLst/>
            <a:ahLst/>
            <a:cxnLst/>
            <a:rect l="l" t="t" r="r" b="b"/>
            <a:pathLst>
              <a:path w="6593967" h="8229600">
                <a:moveTo>
                  <a:pt x="0" y="0"/>
                </a:moveTo>
                <a:lnTo>
                  <a:pt x="6593967" y="0"/>
                </a:lnTo>
                <a:lnTo>
                  <a:pt x="6593967" y="8229600"/>
                </a:lnTo>
                <a:lnTo>
                  <a:pt x="0" y="8229600"/>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43F3060C-E835-4CE2-136E-3A997B11BAC9}"/>
              </a:ext>
            </a:extLst>
          </p:cNvPr>
          <p:cNvSpPr txBox="1"/>
          <p:nvPr/>
        </p:nvSpPr>
        <p:spPr>
          <a:xfrm>
            <a:off x="1066800" y="6755292"/>
            <a:ext cx="16916400" cy="1664808"/>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tốc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núi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5C1B438-1D9D-9668-5680-F95DE8859C18}"/>
              </a:ext>
            </a:extLst>
          </p:cNvPr>
          <p:cNvSpPr txBox="1"/>
          <p:nvPr/>
        </p:nvSpPr>
        <p:spPr>
          <a:xfrm>
            <a:off x="1068306" y="8267700"/>
            <a:ext cx="16916400" cy="2313709"/>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“tam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9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4842940"/>
            <a:ext cx="7295587"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err="1">
                <a:solidFill>
                  <a:prstClr val="black"/>
                </a:solidFill>
                <a:latin typeface="Times New Roman" panose="02020603050405020304" pitchFamily="18" charset="0"/>
                <a:cs typeface="Times New Roman" panose="02020603050405020304" pitchFamily="18" charset="0"/>
              </a:rPr>
              <a:t>Nghi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thị</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Ngân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lạc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cửu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thiên</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5DD69A5-1073-B0D8-AEBA-CDEC87FEA044}"/>
              </a:ext>
            </a:extLst>
          </p:cNvPr>
          <p:cNvSpPr txBox="1"/>
          <p:nvPr/>
        </p:nvSpPr>
        <p:spPr>
          <a:xfrm>
            <a:off x="2667000" y="6972299"/>
            <a:ext cx="13352003"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dải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a:extLst>
              <a:ext uri="{FF2B5EF4-FFF2-40B4-BE49-F238E27FC236}">
                <a16:creationId xmlns:a16="http://schemas.microsoft.com/office/drawing/2014/main" id="{CE10EC95-1C36-B436-B851-E1D6ADFDBF99}"/>
              </a:ext>
            </a:extLst>
          </p:cNvPr>
          <p:cNvSpPr/>
          <p:nvPr/>
        </p:nvSpPr>
        <p:spPr>
          <a:xfrm>
            <a:off x="11277600" y="-165493"/>
            <a:ext cx="6671595" cy="6781800"/>
          </a:xfrm>
          <a:custGeom>
            <a:avLst/>
            <a:gdLst/>
            <a:ahLst/>
            <a:cxnLst/>
            <a:rect l="l" t="t" r="r" b="b"/>
            <a:pathLst>
              <a:path w="8095869" h="8229600">
                <a:moveTo>
                  <a:pt x="0" y="0"/>
                </a:moveTo>
                <a:lnTo>
                  <a:pt x="8095869" y="0"/>
                </a:lnTo>
                <a:lnTo>
                  <a:pt x="8095869" y="8229600"/>
                </a:lnTo>
                <a:lnTo>
                  <a:pt x="0" y="8229600"/>
                </a:lnTo>
                <a:lnTo>
                  <a:pt x="0" y="0"/>
                </a:lnTo>
                <a:close/>
              </a:path>
            </a:pathLst>
          </a:custGeom>
          <a:blipFill>
            <a:blip r:embed="rId3"/>
            <a:stretch>
              <a:fillRect/>
            </a:stretch>
          </a:blipFill>
        </p:spPr>
        <p:txBody>
          <a:bodyPr/>
          <a:lstStyle/>
          <a:p>
            <a:endParaRPr lang="en-US"/>
          </a:p>
        </p:txBody>
      </p:sp>
      <p:cxnSp>
        <p:nvCxnSpPr>
          <p:cNvPr id="7" name="Connector: Elbow 6">
            <a:extLst>
              <a:ext uri="{FF2B5EF4-FFF2-40B4-BE49-F238E27FC236}">
                <a16:creationId xmlns:a16="http://schemas.microsoft.com/office/drawing/2014/main" id="{AC3F158E-C807-F5C6-2364-9F8BA551A51F}"/>
              </a:ext>
            </a:extLst>
          </p:cNvPr>
          <p:cNvCxnSpPr>
            <a:cxnSpLocks/>
            <a:stCxn id="3" idx="1"/>
            <a:endCxn id="16" idx="1"/>
          </p:cNvCxnSpPr>
          <p:nvPr/>
        </p:nvCxnSpPr>
        <p:spPr>
          <a:xfrm rot="10800000" flipH="1" flipV="1">
            <a:off x="1101436" y="5336120"/>
            <a:ext cx="1565564" cy="2793034"/>
          </a:xfrm>
          <a:prstGeom prst="bentConnector3">
            <a:avLst>
              <a:gd name="adj1" fmla="val -14602"/>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9B246-A58C-1A73-2EB2-05E87734869F}"/>
              </a:ext>
            </a:extLst>
          </p:cNvPr>
          <p:cNvSpPr txBox="1"/>
          <p:nvPr/>
        </p:nvSpPr>
        <p:spPr>
          <a:xfrm>
            <a:off x="2666999" y="8343900"/>
            <a:ext cx="13352003"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57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5DD69A5-1073-B0D8-AEBA-CDEC87FEA044}"/>
              </a:ext>
            </a:extLst>
          </p:cNvPr>
          <p:cNvSpPr txBox="1"/>
          <p:nvPr/>
        </p:nvSpPr>
        <p:spPr>
          <a:xfrm>
            <a:off x="10363200" y="1696506"/>
            <a:ext cx="7010400"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cs typeface="Times New Roman" panose="02020603050405020304" pitchFamily="18" charset="0"/>
              </a:rPr>
              <a:t>Tư</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con </a:t>
            </a:r>
            <a:r>
              <a:rPr lang="en-US" sz="4400" b="1" dirty="0" err="1">
                <a:solidFill>
                  <a:prstClr val="black"/>
                </a:solidFill>
                <a:latin typeface="Times New Roman" panose="02020603050405020304" pitchFamily="18" charset="0"/>
                <a:cs typeface="Times New Roman" panose="02020603050405020304" pitchFamily="18" charset="0"/>
              </a:rPr>
              <a:t>người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bao</a:t>
            </a:r>
            <a:r>
              <a:rPr lang="en-US" sz="4400" dirty="0">
                <a:solidFill>
                  <a:prstClr val="black"/>
                </a:solidFill>
                <a:latin typeface="Times New Roman" panose="02020603050405020304" pitchFamily="18" charset="0"/>
                <a:cs typeface="Times New Roman" panose="02020603050405020304" pitchFamily="18" charset="0"/>
              </a:rPr>
              <a:t> la</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ight Brace 5"/>
          <p:cNvSpPr/>
          <p:nvPr/>
        </p:nvSpPr>
        <p:spPr>
          <a:xfrm>
            <a:off x="9220200" y="2295040"/>
            <a:ext cx="533400" cy="32294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4">
            <a:extLst>
              <a:ext uri="{FF2B5EF4-FFF2-40B4-BE49-F238E27FC236}">
                <a16:creationId xmlns:a16="http://schemas.microsoft.com/office/drawing/2014/main" id="{EEDD4639-F477-D38B-42F0-81559E1C0C2F}"/>
              </a:ext>
            </a:extLst>
          </p:cNvPr>
          <p:cNvSpPr/>
          <p:nvPr/>
        </p:nvSpPr>
        <p:spPr>
          <a:xfrm>
            <a:off x="11353800" y="4914900"/>
            <a:ext cx="6227618" cy="5480304"/>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07746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6ECAD3-4074-8C36-18D9-379DEC39EB0E}"/>
              </a:ext>
            </a:extLst>
          </p:cNvPr>
          <p:cNvSpPr txBox="1"/>
          <p:nvPr/>
        </p:nvSpPr>
        <p:spPr>
          <a:xfrm>
            <a:off x="0" y="952500"/>
            <a:ext cx="10058400" cy="1219200"/>
          </a:xfrm>
          <a:prstGeom prst="rect">
            <a:avLst/>
          </a:prstGeom>
          <a:noFill/>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8800" b="1" dirty="0" err="1">
                <a:solidFill>
                  <a:prstClr val="black"/>
                </a:solidFill>
                <a:latin typeface="#9Slide07 SVNGuerrilla" panose="00000500000000000000" pitchFamily="2" charset="0"/>
              </a:rPr>
              <a:t>Trình</a:t>
            </a:r>
            <a:r>
              <a:rPr lang="en-US" sz="8800" b="1" dirty="0">
                <a:solidFill>
                  <a:prstClr val="black"/>
                </a:solidFill>
                <a:latin typeface="#9Slide07 SVNGuerrilla" panose="00000500000000000000" pitchFamily="2" charset="0"/>
              </a:rPr>
              <a:t> </a:t>
            </a:r>
            <a:r>
              <a:rPr lang="en-US" sz="8800" b="1" dirty="0" err="1">
                <a:solidFill>
                  <a:prstClr val="black"/>
                </a:solidFill>
                <a:latin typeface="#9Slide07 SVNGuerrilla" panose="00000500000000000000" pitchFamily="2" charset="0"/>
              </a:rPr>
              <a:t>bày</a:t>
            </a:r>
            <a:r>
              <a:rPr lang="en-US" sz="8800" b="1" dirty="0">
                <a:solidFill>
                  <a:prstClr val="black"/>
                </a:solidFill>
                <a:latin typeface="#9Slide07 SVNGuerrilla" panose="00000500000000000000" pitchFamily="2" charset="0"/>
              </a:rPr>
              <a:t> </a:t>
            </a:r>
            <a:r>
              <a:rPr lang="en-US" sz="8800" b="1" dirty="0" err="1">
                <a:solidFill>
                  <a:prstClr val="black"/>
                </a:solidFill>
                <a:latin typeface="#9Slide07 SVNGuerrilla" panose="00000500000000000000" pitchFamily="2" charset="0"/>
              </a:rPr>
              <a:t>một</a:t>
            </a:r>
            <a:r>
              <a:rPr lang="en-US" sz="8800" b="1" dirty="0">
                <a:solidFill>
                  <a:prstClr val="black"/>
                </a:solidFill>
                <a:latin typeface="#9Slide07 SVNGuerrilla" panose="00000500000000000000" pitchFamily="2" charset="0"/>
              </a:rPr>
              <a:t> </a:t>
            </a:r>
            <a:r>
              <a:rPr lang="en-US" sz="8800" b="1" dirty="0" err="1">
                <a:solidFill>
                  <a:prstClr val="black"/>
                </a:solidFill>
                <a:latin typeface="#9Slide07 SVNGuerrilla" panose="00000500000000000000" pitchFamily="2" charset="0"/>
              </a:rPr>
              <a:t>phút</a:t>
            </a:r>
            <a:endParaRPr kumimoji="0" lang="en-US" sz="88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p:txBody>
      </p:sp>
      <p:sp>
        <p:nvSpPr>
          <p:cNvPr id="3" name="Rectangle 2"/>
          <p:cNvSpPr/>
          <p:nvPr/>
        </p:nvSpPr>
        <p:spPr>
          <a:xfrm>
            <a:off x="800100" y="2857500"/>
            <a:ext cx="8458200" cy="4154984"/>
          </a:xfrm>
          <a:prstGeom prst="rect">
            <a:avLst/>
          </a:prstGeom>
        </p:spPr>
        <p:txBody>
          <a:bodyPr wrap="square">
            <a:spAutoFit/>
          </a:bodyPr>
          <a:lstStyle/>
          <a:p>
            <a:pPr algn="just"/>
            <a:r>
              <a:rPr lang="vi-VN" sz="4400" dirty="0">
                <a:solidFill>
                  <a:srgbClr val="000000"/>
                </a:solidFill>
                <a:latin typeface="+mj-lt"/>
              </a:rPr>
              <a:t>Em thích nhất hình ảnh nào trong bài thơ? Vì sao? Hãy chỉ ra biện pháp nghệ thuật mà nhà thơ sử dụng để khắc họa hình ảnh đó.</a:t>
            </a:r>
          </a:p>
          <a:p>
            <a:br>
              <a:rPr lang="vi-VN" sz="4400" dirty="0">
                <a:latin typeface="+mj-lt"/>
              </a:rPr>
            </a:br>
            <a:endParaRPr lang="en-US" sz="4400" dirty="0">
              <a:latin typeface="+mj-lt"/>
            </a:endParaRPr>
          </a:p>
        </p:txBody>
      </p:sp>
      <p:sp>
        <p:nvSpPr>
          <p:cNvPr id="4" name="Rectangle 3"/>
          <p:cNvSpPr/>
          <p:nvPr/>
        </p:nvSpPr>
        <p:spPr>
          <a:xfrm>
            <a:off x="10058400" y="0"/>
            <a:ext cx="8229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DD69A5-1073-B0D8-AEBA-CDEC87FEA044}"/>
              </a:ext>
            </a:extLst>
          </p:cNvPr>
          <p:cNvSpPr txBox="1"/>
          <p:nvPr/>
        </p:nvSpPr>
        <p:spPr>
          <a:xfrm>
            <a:off x="1219200" y="63627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0477500" y="1034683"/>
            <a:ext cx="7200900" cy="8217634"/>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Ví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a:t>
            </a:r>
            <a:r>
              <a:rPr lang="en-US" sz="4400" b="1" dirty="0">
                <a:solidFill>
                  <a:srgbClr val="000000"/>
                </a:solidFill>
                <a:latin typeface="Times New Roman" panose="02020603050405020304" pitchFamily="18" charset="0"/>
                <a:cs typeface="Times New Roman" panose="02020603050405020304" pitchFamily="18" charset="0"/>
              </a:rPr>
              <a:t>: </a:t>
            </a:r>
          </a:p>
          <a:p>
            <a:pPr algn="just"/>
            <a:r>
              <a:rPr lang="vi-VN" sz="4400" dirty="0">
                <a:solidFill>
                  <a:srgbClr val="000000"/>
                </a:solidFill>
                <a:latin typeface="+mj-lt"/>
              </a:rPr>
              <a:t>Hình ảnh khiến em ấn tượng nhất là: “Nghi thị Ngân Hà lạc cửu thiên”. Tác giả sử dụng cách nói </a:t>
            </a:r>
            <a:r>
              <a:rPr lang="en-US" sz="4400" b="1" dirty="0" err="1">
                <a:solidFill>
                  <a:srgbClr val="000000"/>
                </a:solidFill>
                <a:latin typeface="Times New Roman" panose="02020603050405020304" pitchFamily="18" charset="0"/>
                <a:cs typeface="Times New Roman" panose="02020603050405020304" pitchFamily="18" charset="0"/>
              </a:rPr>
              <a:t>cường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mj-lt"/>
                <a:sym typeface="Wingdings" panose="05000000000000000000" pitchFamily="2" charset="2"/>
              </a:rPr>
              <a:t> </a:t>
            </a:r>
            <a:r>
              <a:rPr lang="vi-VN" sz="4400" dirty="0">
                <a:solidFill>
                  <a:srgbClr val="000000"/>
                </a:solidFill>
                <a:latin typeface="+mj-lt"/>
              </a:rPr>
              <a:t>khiến cho hình ảnh dải sáng nhạt với những vì tinh tú nhấp nháy, vắt ngang bầu trời những đêm mùa hạ, không phải là một dòng sông thực, mà chỉ là một dòng sông trong tưởng tượng</a:t>
            </a:r>
            <a:endParaRPr lang="en-US" sz="4400" dirty="0">
              <a:latin typeface="+mj-lt"/>
            </a:endParaRPr>
          </a:p>
        </p:txBody>
      </p:sp>
    </p:spTree>
    <p:extLst>
      <p:ext uri="{BB962C8B-B14F-4D97-AF65-F5344CB8AC3E}">
        <p14:creationId xmlns:p14="http://schemas.microsoft.com/office/powerpoint/2010/main" val="21742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5" name="Rectangle 819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Xa ngắm thác núi Lư (Vọng Lư sơn bộc bố) – Ngữ văn lớp 7">
            <a:extLst>
              <a:ext uri="{FF2B5EF4-FFF2-40B4-BE49-F238E27FC236}">
                <a16:creationId xmlns:a16="http://schemas.microsoft.com/office/drawing/2014/main" id="{4DC907FC-95EE-D35B-4E80-D854F9757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4"/>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8206" name="Rectangle 820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037364" y="1714500"/>
            <a:ext cx="6934200" cy="5247530"/>
          </a:xfrm>
          <a:prstGeom prst="rect">
            <a:avLst/>
          </a:prstGeom>
          <a:noFill/>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effectLst/>
                <a:uLnTx/>
                <a:uFillTx/>
                <a:latin typeface="#9Slide07 SVNGuerrilla" panose="00000500000000000000" pitchFamily="2" charset="0"/>
                <a:ea typeface="+mj-ea"/>
                <a:cs typeface="+mj-cs"/>
              </a:rPr>
              <a:t>4. </a:t>
            </a:r>
          </a:p>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err="1">
                <a:ln>
                  <a:noFill/>
                </a:ln>
                <a:effectLst/>
                <a:uLnTx/>
                <a:uFillTx/>
                <a:latin typeface="#9Slide07 SVNGuerrilla" panose="00000500000000000000" pitchFamily="2" charset="0"/>
                <a:ea typeface="+mj-ea"/>
                <a:cs typeface="+mj-cs"/>
              </a:rPr>
              <a:t>Tâm</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hồn</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p>
          <a:p>
            <a:pPr marL="0" marR="0" lvl="0" indent="0" algn="ctr" fontAlgn="auto">
              <a:lnSpc>
                <a:spcPct val="90000"/>
              </a:lnSpc>
              <a:spcBef>
                <a:spcPct val="0"/>
              </a:spcBef>
              <a:spcAft>
                <a:spcPts val="600"/>
              </a:spcAft>
              <a:buClrTx/>
              <a:buSzTx/>
              <a:tabLst/>
              <a:defRPr/>
            </a:pPr>
            <a:r>
              <a:rPr kumimoji="0" lang="en-US" sz="7800" b="1" i="0" u="none" strike="noStrike" cap="none" spc="0" normalizeH="0" noProof="0" dirty="0" err="1">
                <a:ln>
                  <a:noFill/>
                </a:ln>
                <a:effectLst/>
                <a:uLnTx/>
                <a:uFillTx/>
                <a:latin typeface="#9Slide07 SVNGuerrilla" panose="00000500000000000000" pitchFamily="2" charset="0"/>
                <a:ea typeface="+mj-ea"/>
                <a:cs typeface="+mj-cs"/>
              </a:rPr>
              <a:t>và</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tính</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cách</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lang="en-US" sz="7800" b="1" dirty="0" err="1">
                <a:latin typeface="#9Slide07 SVNGuerrilla" panose="00000500000000000000" pitchFamily="2" charset="0"/>
                <a:ea typeface="+mj-ea"/>
                <a:cs typeface="+mj-cs"/>
              </a:rPr>
              <a:t>của</a:t>
            </a:r>
            <a:r>
              <a:rPr lang="en-US" sz="7800" b="1" dirty="0">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nhà</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thơ</a:t>
            </a:r>
            <a:endParaRPr kumimoji="0" lang="en-US" sz="7800" b="1" i="0" u="none" strike="noStrike" cap="none" spc="0" normalizeH="0" baseline="0" noProof="0" dirty="0">
              <a:ln>
                <a:noFill/>
              </a:ln>
              <a:effectLst/>
              <a:uLnTx/>
              <a:uFillTx/>
              <a:latin typeface="#9Slide07 SVNGuerrilla" panose="00000500000000000000" pitchFamily="2" charset="0"/>
              <a:ea typeface="+mj-ea"/>
              <a:cs typeface="+mj-cs"/>
            </a:endParaRPr>
          </a:p>
        </p:txBody>
      </p:sp>
    </p:spTree>
    <p:extLst>
      <p:ext uri="{BB962C8B-B14F-4D97-AF65-F5344CB8AC3E}">
        <p14:creationId xmlns:p14="http://schemas.microsoft.com/office/powerpoint/2010/main" val="143088570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857500"/>
            <a:ext cx="14363700" cy="2800767"/>
          </a:xfrm>
          <a:prstGeom prst="rect">
            <a:avLst/>
          </a:prstGeom>
        </p:spPr>
        <p:txBody>
          <a:bodyPr wrap="square">
            <a:spAutoFit/>
          </a:bodyPr>
          <a:lstStyle/>
          <a:p>
            <a:pPr marL="571500" indent="-571500" algn="just">
              <a:buFontTx/>
              <a:buChar char="-"/>
            </a:pP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D619A708-78E0-A116-4757-7E672B0525E2}"/>
              </a:ext>
            </a:extLst>
          </p:cNvPr>
          <p:cNvSpPr/>
          <p:nvPr/>
        </p:nvSpPr>
        <p:spPr>
          <a:xfrm>
            <a:off x="-228600" y="26289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13A77125-9497-E5AF-D2E9-B01EE8773B5A}"/>
              </a:ext>
            </a:extLst>
          </p:cNvPr>
          <p:cNvSpPr/>
          <p:nvPr/>
        </p:nvSpPr>
        <p:spPr>
          <a:xfrm>
            <a:off x="2819400" y="1887168"/>
            <a:ext cx="15811500" cy="769441"/>
          </a:xfrm>
          <a:prstGeom prst="rect">
            <a:avLst/>
          </a:prstGeom>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6649CA-8C91-811D-D125-31FAE326C027}"/>
              </a:ext>
            </a:extLst>
          </p:cNvPr>
          <p:cNvSpPr/>
          <p:nvPr/>
        </p:nvSpPr>
        <p:spPr>
          <a:xfrm>
            <a:off x="1752600" y="6423603"/>
            <a:ext cx="15963900" cy="2123658"/>
          </a:xfrm>
          <a:prstGeom prst="rect">
            <a:avLst/>
          </a:prstGeom>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21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572000" y="2196850"/>
            <a:ext cx="13335000" cy="7848302"/>
          </a:xfrm>
          <a:prstGeom prst="rect">
            <a:avLst/>
          </a:prstGeom>
        </p:spPr>
        <p:txBody>
          <a:bodyPr wrap="square">
            <a:spAutoFit/>
          </a:bodyPr>
          <a:lstStyle/>
          <a:p>
            <a:pPr algn="just"/>
            <a:r>
              <a:rPr lang="en-US" sz="4200" dirty="0">
                <a:solidFill>
                  <a:srgbClr val="000000"/>
                </a:solidFill>
                <a:latin typeface="Times New Roman" panose="02020603050405020304" pitchFamily="18" charset="0"/>
                <a:cs typeface="Times New Roman" panose="02020603050405020304" pitchFamily="18" charset="0"/>
              </a:rPr>
              <a:t>- T</a:t>
            </a:r>
            <a:r>
              <a:rPr lang="vi-VN" sz="4200" dirty="0">
                <a:solidFill>
                  <a:srgbClr val="000000"/>
                </a:solidFill>
                <a:latin typeface="+mj-lt"/>
              </a:rPr>
              <a:t>ự Thái Bạch, quê ở Lũng Tây (nay thuộc tỉnh Cam Túc)</a:t>
            </a:r>
          </a:p>
          <a:p>
            <a:pPr algn="just"/>
            <a:r>
              <a:rPr lang="vi-VN" sz="4200" dirty="0">
                <a:solidFill>
                  <a:srgbClr val="000000"/>
                </a:solidFill>
                <a:latin typeface="+mj-lt"/>
              </a:rPr>
              <a:t>- Khi 5 tuổi, gia đình ông chuyển đến sinh sống tại làng Thanh Liên, huyện Xương Long thuộc Miên Châu (Tứ Xuyên).</a:t>
            </a:r>
          </a:p>
          <a:p>
            <a:pPr algn="just"/>
            <a:r>
              <a:rPr lang="vi-VN" sz="4200" dirty="0">
                <a:solidFill>
                  <a:srgbClr val="000000"/>
                </a:solidFill>
                <a:latin typeface="+mj-lt"/>
              </a:rPr>
              <a:t>- Lí Bạch xuất thân trong một gia đình thương nhân giàu có.</a:t>
            </a:r>
          </a:p>
          <a:p>
            <a:pPr algn="just"/>
            <a:r>
              <a:rPr lang="vi-VN" sz="4200" dirty="0">
                <a:solidFill>
                  <a:srgbClr val="000000"/>
                </a:solidFill>
                <a:latin typeface="+mj-lt"/>
              </a:rPr>
              <a:t>- Tài thơ văn của ông được bộc lộ ngay từ khi còn nhỏ, và đến năm 16 tuổi, danh tiếng của ông đã nổi khắp vùng đất Tứ Xuyên. Nhưng vì chán chốn trần gian ông bỏ lên núi Đái Thiên Sơn và bắt đầu cuộc đời ẩn sĩ.</a:t>
            </a:r>
          </a:p>
          <a:p>
            <a:pPr algn="just"/>
            <a:r>
              <a:rPr lang="vi-VN" sz="4200" dirty="0">
                <a:solidFill>
                  <a:srgbClr val="000000"/>
                </a:solidFill>
                <a:latin typeface="+mj-lt"/>
              </a:rPr>
              <a:t>- Ông là nhà thơ lãng mạn vĩ đại của Trung Quốc.</a:t>
            </a:r>
          </a:p>
          <a:p>
            <a:pPr algn="just"/>
            <a:r>
              <a:rPr lang="vi-VN" sz="4200" dirty="0">
                <a:solidFill>
                  <a:srgbClr val="000000"/>
                </a:solidFill>
                <a:latin typeface="+mj-lt"/>
              </a:rPr>
              <a:t>- Vì tính cách khoáng đạt, thơ lại hay nói đến cõi tiên nên Lí Bạch được gọi là </a:t>
            </a:r>
            <a:r>
              <a:rPr lang="vi-VN" sz="4200" i="1" dirty="0">
                <a:solidFill>
                  <a:srgbClr val="000000"/>
                </a:solidFill>
                <a:latin typeface="+mj-lt"/>
              </a:rPr>
              <a:t>“Thi tiên.”</a:t>
            </a:r>
            <a:endParaRPr lang="vi-VN" sz="4200" b="0" i="0" dirty="0">
              <a:solidFill>
                <a:srgbClr val="000000"/>
              </a:solidFill>
              <a:effectLst/>
              <a:latin typeface="+mj-lt"/>
            </a:endParaRPr>
          </a:p>
        </p:txBody>
      </p:sp>
      <p:pic>
        <p:nvPicPr>
          <p:cNvPr id="5122" name="Picture 2" descr="Lý Bạch – Wikipedia tiếng Việt">
            <a:extLst>
              <a:ext uri="{FF2B5EF4-FFF2-40B4-BE49-F238E27FC236}">
                <a16:creationId xmlns:a16="http://schemas.microsoft.com/office/drawing/2014/main" id="{E5430CB5-725E-5BF1-C2F5-3F110BEE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94" y="2781300"/>
            <a:ext cx="3090863"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30727-9D35-FBF2-3472-FF562FCABE80}"/>
              </a:ext>
            </a:extLst>
          </p:cNvPr>
          <p:cNvSpPr/>
          <p:nvPr/>
        </p:nvSpPr>
        <p:spPr>
          <a:xfrm>
            <a:off x="838200" y="7433972"/>
            <a:ext cx="3357357" cy="1323439"/>
          </a:xfrm>
          <a:prstGeom prst="rect">
            <a:avLst/>
          </a:prstGeom>
        </p:spPr>
        <p:txBody>
          <a:bodyPr wrap="square">
            <a:spAutoFit/>
          </a:bodyPr>
          <a:lstStyle/>
          <a:p>
            <a:pPr algn="ctr"/>
            <a:r>
              <a:rPr lang="vi-VN" sz="4000" b="1" dirty="0">
                <a:solidFill>
                  <a:srgbClr val="000000"/>
                </a:solidFill>
                <a:latin typeface="+mj-lt"/>
              </a:rPr>
              <a:t>Lý Bạch </a:t>
            </a:r>
            <a:endParaRPr lang="en-US" sz="4000" b="1" dirty="0">
              <a:solidFill>
                <a:srgbClr val="000000"/>
              </a:solidFill>
              <a:latin typeface="+mj-lt"/>
            </a:endParaRPr>
          </a:p>
          <a:p>
            <a:pPr algn="ctr"/>
            <a:r>
              <a:rPr lang="vi-VN" sz="4000" b="1" dirty="0">
                <a:solidFill>
                  <a:srgbClr val="000000"/>
                </a:solidFill>
                <a:latin typeface="+mj-lt"/>
              </a:rPr>
              <a:t>(701-762</a:t>
            </a:r>
            <a:r>
              <a:rPr lang="en-US" sz="4000" b="1" dirty="0">
                <a:solidFill>
                  <a:srgbClr val="000000"/>
                </a:solidFill>
                <a:latin typeface="+mj-lt"/>
              </a:rPr>
              <a:t>)</a:t>
            </a:r>
            <a:endParaRPr lang="vi-VN" sz="4000" b="1" i="0" dirty="0">
              <a:solidFill>
                <a:srgbClr val="000000"/>
              </a:solidFill>
              <a:effectLst/>
              <a:latin typeface="+mj-lt"/>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825252"/>
            <a:ext cx="5715000" cy="415498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ngụ</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610786" y="3167270"/>
            <a:ext cx="5839014" cy="415498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a:extLst>
              <a:ext uri="{FF2B5EF4-FFF2-40B4-BE49-F238E27FC236}">
                <a16:creationId xmlns:a16="http://schemas.microsoft.com/office/drawing/2014/main" id="{3D0B5B41-F11C-BBC6-3E61-B2AF250FD7AD}"/>
              </a:ext>
            </a:extLst>
          </p:cNvPr>
          <p:cNvSpPr/>
          <p:nvPr/>
        </p:nvSpPr>
        <p:spPr>
          <a:xfrm>
            <a:off x="6781800" y="2828716"/>
            <a:ext cx="4164709" cy="2800767"/>
          </a:xfrm>
          <a:custGeom>
            <a:avLst/>
            <a:gdLst/>
            <a:ahLst/>
            <a:cxnLst/>
            <a:rect l="l" t="t" r="r" b="b"/>
            <a:pathLst>
              <a:path w="2679215" h="1801772">
                <a:moveTo>
                  <a:pt x="0" y="0"/>
                </a:moveTo>
                <a:lnTo>
                  <a:pt x="2679216" y="0"/>
                </a:lnTo>
                <a:lnTo>
                  <a:pt x="2679216" y="1801772"/>
                </a:lnTo>
                <a:lnTo>
                  <a:pt x="0" y="1801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09478303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600" y="1866900"/>
            <a:ext cx="7873998" cy="5245100"/>
          </a:xfrm>
          <a:prstGeom prst="rect">
            <a:avLst/>
          </a:prstGeom>
        </p:spPr>
        <p:txBody>
          <a:bodyPr vert="horz" lIns="91440" tIns="45720" rIns="91440" bIns="45720" rtlCol="0" anchor="b">
            <a:normAutofit/>
          </a:bodyPr>
          <a:lstStyle/>
          <a:p>
            <a:pPr marR="0" lvl="0" fontAlgn="auto">
              <a:lnSpc>
                <a:spcPct val="90000"/>
              </a:lnSpc>
              <a:spcBef>
                <a:spcPct val="0"/>
              </a:spcBef>
              <a:spcAft>
                <a:spcPts val="600"/>
              </a:spcAft>
              <a:buClrTx/>
              <a:buSzTx/>
              <a:tabLst/>
              <a:defRPr/>
            </a:pPr>
            <a:r>
              <a:rPr lang="en-US" sz="6600" dirty="0" err="1">
                <a:latin typeface="#9Slide07 SVNGuerrilla" panose="00000500000000000000" pitchFamily="2" charset="0"/>
                <a:ea typeface="+mj-ea"/>
                <a:cs typeface="+mj-cs"/>
              </a:rPr>
              <a:t>Vẽ</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lại</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bức</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tranh</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thác</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núi</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Lư</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theo</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tưởng</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tượng</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của</a:t>
            </a:r>
            <a:r>
              <a:rPr lang="en-US" sz="6600" dirty="0">
                <a:latin typeface="#9Slide07 SVNGuerrilla" panose="00000500000000000000" pitchFamily="2" charset="0"/>
                <a:ea typeface="+mj-ea"/>
                <a:cs typeface="+mj-cs"/>
              </a:rPr>
              <a:t> </a:t>
            </a:r>
            <a:r>
              <a:rPr lang="en-US" sz="6600" dirty="0" err="1">
                <a:latin typeface="#9Slide07 SVNGuerrilla" panose="00000500000000000000" pitchFamily="2" charset="0"/>
                <a:ea typeface="+mj-ea"/>
                <a:cs typeface="+mj-cs"/>
              </a:rPr>
              <a:t>em</a:t>
            </a:r>
            <a:endParaRPr kumimoji="0" lang="en-US" sz="6600" i="0" u="none" strike="noStrike" cap="none" spc="0" normalizeH="0" baseline="0" noProof="0" dirty="0">
              <a:ln>
                <a:noFill/>
              </a:ln>
              <a:effectLst/>
              <a:uLnTx/>
              <a:uFillTx/>
              <a:latin typeface="#9Slide07 SVNGuerrilla" panose="00000500000000000000" pitchFamily="2" charset="0"/>
              <a:ea typeface="+mj-ea"/>
              <a:cs typeface="+mj-cs"/>
            </a:endParaRPr>
          </a:p>
        </p:txBody>
      </p:sp>
      <p:pic>
        <p:nvPicPr>
          <p:cNvPr id="6" name="Picture 5">
            <a:extLst>
              <a:ext uri="{FF2B5EF4-FFF2-40B4-BE49-F238E27FC236}">
                <a16:creationId xmlns:a16="http://schemas.microsoft.com/office/drawing/2014/main" id="{D1EED5A0-CA81-2C62-0444-D71EAF0BB41A}"/>
              </a:ext>
            </a:extLst>
          </p:cNvPr>
          <p:cNvPicPr>
            <a:picLocks noChangeAspect="1"/>
          </p:cNvPicPr>
          <p:nvPr/>
        </p:nvPicPr>
        <p:blipFill rotWithShape="1">
          <a:blip r:embed="rId3"/>
          <a:srcRect l="13271"/>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386406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8E1052B-9BC5-B377-83BB-247B3DE6D2C9}"/>
              </a:ext>
            </a:extLst>
          </p:cNvPr>
          <p:cNvSpPr txBox="1"/>
          <p:nvPr/>
        </p:nvSpPr>
        <p:spPr>
          <a:xfrm>
            <a:off x="3809999" y="3148445"/>
            <a:ext cx="2871355" cy="769441"/>
          </a:xfrm>
          <a:prstGeom prst="rect">
            <a:avLst/>
          </a:prstGeom>
          <a:noFill/>
        </p:spPr>
        <p:txBody>
          <a:bodyPr wrap="square" rtlCol="0">
            <a:spAutoFit/>
          </a:bodyPr>
          <a:lstStyle/>
          <a:p>
            <a:pPr algn="just"/>
            <a:r>
              <a:rPr lang="en-US" sz="4400" b="1" dirty="0">
                <a:solidFill>
                  <a:srgbClr val="00ADB5"/>
                </a:solidFill>
                <a:latin typeface="Times New Roman" panose="02020603050405020304" pitchFamily="18" charset="0"/>
                <a:cs typeface="Times New Roman" panose="02020603050405020304" pitchFamily="18" charset="0"/>
              </a:rPr>
              <a:t>- </a:t>
            </a:r>
            <a:r>
              <a:rPr lang="en-US" sz="4400" b="1" dirty="0" err="1">
                <a:solidFill>
                  <a:srgbClr val="00ADB5"/>
                </a:solidFill>
                <a:latin typeface="Times New Roman" panose="02020603050405020304" pitchFamily="18" charset="0"/>
                <a:cs typeface="Times New Roman" panose="02020603050405020304" pitchFamily="18" charset="0"/>
              </a:rPr>
              <a:t>Xuất</a:t>
            </a:r>
            <a:r>
              <a:rPr lang="en-US" sz="4400" b="1" dirty="0">
                <a:solidFill>
                  <a:srgbClr val="00ADB5"/>
                </a:solidFill>
                <a:latin typeface="Times New Roman" panose="02020603050405020304" pitchFamily="18" charset="0"/>
                <a:cs typeface="Times New Roman" panose="02020603050405020304" pitchFamily="18" charset="0"/>
              </a:rPr>
              <a:t> </a:t>
            </a:r>
            <a:r>
              <a:rPr lang="en-US" sz="4400" b="1" dirty="0" err="1">
                <a:solidFill>
                  <a:srgbClr val="00ADB5"/>
                </a:solidFill>
                <a:latin typeface="Times New Roman" panose="02020603050405020304" pitchFamily="18" charset="0"/>
                <a:cs typeface="Times New Roman" panose="02020603050405020304" pitchFamily="18" charset="0"/>
              </a:rPr>
              <a:t>xứ</a:t>
            </a:r>
            <a:r>
              <a:rPr lang="en-US" sz="4400" b="1" dirty="0">
                <a:solidFill>
                  <a:srgbClr val="00ADB5"/>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585D865-448C-C1AB-F709-A9077E3F9FF2}"/>
              </a:ext>
            </a:extLst>
          </p:cNvPr>
          <p:cNvSpPr txBox="1"/>
          <p:nvPr/>
        </p:nvSpPr>
        <p:spPr>
          <a:xfrm>
            <a:off x="7396390" y="2869525"/>
            <a:ext cx="990101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II,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p>
        </p:txBody>
      </p:sp>
      <p:sp>
        <p:nvSpPr>
          <p:cNvPr id="11" name="TextBox 10">
            <a:extLst>
              <a:ext uri="{FF2B5EF4-FFF2-40B4-BE49-F238E27FC236}">
                <a16:creationId xmlns:a16="http://schemas.microsoft.com/office/drawing/2014/main" id="{1E2564C9-F796-AC3F-D82F-45E384B333F7}"/>
              </a:ext>
            </a:extLst>
          </p:cNvPr>
          <p:cNvSpPr txBox="1"/>
          <p:nvPr/>
        </p:nvSpPr>
        <p:spPr>
          <a:xfrm>
            <a:off x="3810000" y="8493345"/>
            <a:ext cx="2819400" cy="769441"/>
          </a:xfrm>
          <a:prstGeom prst="rect">
            <a:avLst/>
          </a:prstGeom>
          <a:noFill/>
        </p:spPr>
        <p:txBody>
          <a:bodyPr wrap="square" rtlCol="0">
            <a:spAutoFit/>
          </a:bodyPr>
          <a:lstStyle/>
          <a:p>
            <a:pPr algn="just"/>
            <a:r>
              <a:rPr lang="en-US" sz="4400" b="1" dirty="0">
                <a:solidFill>
                  <a:srgbClr val="7D82B0"/>
                </a:solidFill>
                <a:latin typeface="Times New Roman" panose="02020603050405020304" pitchFamily="18" charset="0"/>
                <a:cs typeface="Times New Roman" panose="02020603050405020304" pitchFamily="18" charset="0"/>
              </a:rPr>
              <a:t>- PTBĐ</a:t>
            </a:r>
          </a:p>
        </p:txBody>
      </p:sp>
      <p:sp>
        <p:nvSpPr>
          <p:cNvPr id="12" name="TextBox 11">
            <a:extLst>
              <a:ext uri="{FF2B5EF4-FFF2-40B4-BE49-F238E27FC236}">
                <a16:creationId xmlns:a16="http://schemas.microsoft.com/office/drawing/2014/main" id="{3CACB50C-A8A3-2CCD-3D07-5D9E834D1CD9}"/>
              </a:ext>
            </a:extLst>
          </p:cNvPr>
          <p:cNvSpPr txBox="1"/>
          <p:nvPr/>
        </p:nvSpPr>
        <p:spPr>
          <a:xfrm>
            <a:off x="7396390" y="853676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E2564C9-F796-AC3F-D82F-45E384B333F7}"/>
              </a:ext>
            </a:extLst>
          </p:cNvPr>
          <p:cNvSpPr txBox="1"/>
          <p:nvPr/>
        </p:nvSpPr>
        <p:spPr>
          <a:xfrm>
            <a:off x="3810000" y="5727749"/>
            <a:ext cx="2819400" cy="769441"/>
          </a:xfrm>
          <a:prstGeom prst="rect">
            <a:avLst/>
          </a:prstGeom>
          <a:noFill/>
        </p:spPr>
        <p:txBody>
          <a:bodyPr wrap="square" rtlCol="0">
            <a:spAutoFit/>
          </a:bodyPr>
          <a:lstStyle/>
          <a:p>
            <a:pPr algn="just"/>
            <a:r>
              <a:rPr lang="en-US" sz="4400" b="1" dirty="0">
                <a:solidFill>
                  <a:srgbClr val="557F8C"/>
                </a:solidFill>
                <a:latin typeface="Times New Roman" panose="02020603050405020304" pitchFamily="18" charset="0"/>
                <a:cs typeface="Times New Roman" panose="02020603050405020304" pitchFamily="18" charset="0"/>
              </a:rPr>
              <a:t>- </a:t>
            </a:r>
            <a:r>
              <a:rPr lang="en-US" sz="4400" b="1" dirty="0" err="1">
                <a:solidFill>
                  <a:srgbClr val="557F8C"/>
                </a:solidFill>
                <a:latin typeface="Times New Roman" panose="02020603050405020304" pitchFamily="18" charset="0"/>
                <a:cs typeface="Times New Roman" panose="02020603050405020304" pitchFamily="18" charset="0"/>
              </a:rPr>
              <a:t>Thể</a:t>
            </a:r>
            <a:r>
              <a:rPr lang="en-US" sz="4400" b="1" dirty="0">
                <a:solidFill>
                  <a:srgbClr val="557F8C"/>
                </a:solidFill>
                <a:latin typeface="Times New Roman" panose="02020603050405020304" pitchFamily="18" charset="0"/>
                <a:cs typeface="Times New Roman" panose="02020603050405020304" pitchFamily="18" charset="0"/>
              </a:rPr>
              <a:t> </a:t>
            </a:r>
            <a:r>
              <a:rPr lang="en-US" sz="4400" b="1" dirty="0" err="1">
                <a:solidFill>
                  <a:srgbClr val="557F8C"/>
                </a:solidFill>
                <a:latin typeface="Times New Roman" panose="02020603050405020304" pitchFamily="18" charset="0"/>
                <a:cs typeface="Times New Roman" panose="02020603050405020304" pitchFamily="18" charset="0"/>
              </a:rPr>
              <a:t>thơ</a:t>
            </a:r>
            <a:endParaRPr lang="en-US" sz="4400" b="1" dirty="0">
              <a:solidFill>
                <a:srgbClr val="557F8C"/>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CACB50C-A8A3-2CCD-3D07-5D9E834D1CD9}"/>
              </a:ext>
            </a:extLst>
          </p:cNvPr>
          <p:cNvSpPr txBox="1"/>
          <p:nvPr/>
        </p:nvSpPr>
        <p:spPr>
          <a:xfrm>
            <a:off x="7396390" y="5727748"/>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8B380865-CB5E-748D-3B54-2D25415FEC03}"/>
              </a:ext>
            </a:extLst>
          </p:cNvPr>
          <p:cNvSpPr/>
          <p:nvPr/>
        </p:nvSpPr>
        <p:spPr>
          <a:xfrm rot="5400000">
            <a:off x="-1219612" y="4887698"/>
            <a:ext cx="7315200" cy="2505456"/>
          </a:xfrm>
          <a:custGeom>
            <a:avLst/>
            <a:gdLst/>
            <a:ahLst/>
            <a:cxnLst/>
            <a:rect l="l" t="t" r="r" b="b"/>
            <a:pathLst>
              <a:path w="7315200" h="2505456">
                <a:moveTo>
                  <a:pt x="0" y="0"/>
                </a:moveTo>
                <a:lnTo>
                  <a:pt x="7315200" y="0"/>
                </a:lnTo>
                <a:lnTo>
                  <a:pt x="7315200" y="2505456"/>
                </a:lnTo>
                <a:lnTo>
                  <a:pt x="0" y="2505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Xa ngắm thác núi Lư&quot; của Lý Bạch hay  nhất - toplist.vn">
            <a:extLst>
              <a:ext uri="{FF2B5EF4-FFF2-40B4-BE49-F238E27FC236}">
                <a16:creationId xmlns:a16="http://schemas.microsoft.com/office/drawing/2014/main" id="{601FE5BE-CC89-F6D0-DFF3-1947B513B8B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44773" r="6186" b="1"/>
          <a:stretch/>
        </p:blipFill>
        <p:spPr bwMode="auto">
          <a:xfrm>
            <a:off x="1" y="1990396"/>
            <a:ext cx="7786151" cy="8295578"/>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64" name="Group 2063">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44838"/>
            <a:ext cx="8193411" cy="8342322"/>
            <a:chOff x="1" y="1301814"/>
            <a:chExt cx="5462274" cy="5561548"/>
          </a:xfrm>
        </p:grpSpPr>
        <p:sp useBgFill="1">
          <p:nvSpPr>
            <p:cNvPr id="2065" name="Freeform: Shape 2064">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6" name="Freeform: Shape 2065">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7" name="Freeform: Shape 2066">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8" name="Freeform: Shape 2067">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52" name="Picture 4" descr="Núi Lư Sơn - chốn tiên cảnh hiện hữu nơi hạ giới | Báo Dân trí">
            <a:extLst>
              <a:ext uri="{FF2B5EF4-FFF2-40B4-BE49-F238E27FC236}">
                <a16:creationId xmlns:a16="http://schemas.microsoft.com/office/drawing/2014/main" id="{3D48092E-892E-1116-F297-BC6ACF6BD0F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7105" b="2"/>
          <a:stretch/>
        </p:blipFill>
        <p:spPr bwMode="auto">
          <a:xfrm>
            <a:off x="6111609" y="1"/>
            <a:ext cx="5963167" cy="4783632"/>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0" name="Group 2069">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46577" y="0"/>
            <a:ext cx="6271606" cy="4911477"/>
            <a:chOff x="3901945" y="8190"/>
            <a:chExt cx="4337554" cy="3396866"/>
          </a:xfrm>
        </p:grpSpPr>
        <p:sp>
          <p:nvSpPr>
            <p:cNvPr id="2071" name="Freeform: Shape 2070">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2" name="Freeform: Shape 2071">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3" name="Freeform: Shape 2072">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4" name="Freeform: Shape 2073">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op 10 Bài văn phân tích tác phẩm &quot;Xa ngắm thác núi Lư&quot; của Lý Bạch hay  nhất - toplist.vn">
            <a:extLst>
              <a:ext uri="{FF2B5EF4-FFF2-40B4-BE49-F238E27FC236}">
                <a16:creationId xmlns:a16="http://schemas.microsoft.com/office/drawing/2014/main" id="{EA95E2F1-4AB8-FC83-26F2-19DE82D78A36}"/>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1736" r="33340" b="1"/>
          <a:stretch/>
        </p:blipFill>
        <p:spPr bwMode="auto">
          <a:xfrm>
            <a:off x="12354636" y="1"/>
            <a:ext cx="5933364" cy="6022511"/>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6" name="Group 2075">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179148" y="1"/>
            <a:ext cx="6108397" cy="6249365"/>
            <a:chOff x="8119432" y="8192"/>
            <a:chExt cx="4072265" cy="4166243"/>
          </a:xfrm>
        </p:grpSpPr>
        <p:sp>
          <p:nvSpPr>
            <p:cNvPr id="2077" name="Freeform: Shape 2076">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8" name="Freeform: Shape 2077">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9" name="Freeform: Shape 2078">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80" name="Freeform: Shape 2079">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D98DFA13-CDAD-EF13-6F3C-4BA6DE6AD183}"/>
              </a:ext>
            </a:extLst>
          </p:cNvPr>
          <p:cNvSpPr txBox="1"/>
          <p:nvPr/>
        </p:nvSpPr>
        <p:spPr>
          <a:xfrm>
            <a:off x="7809497" y="5689192"/>
            <a:ext cx="9949611" cy="3065206"/>
          </a:xfrm>
          <a:prstGeom prst="rect">
            <a:avLst/>
          </a:prstGeom>
          <a:noFill/>
        </p:spPr>
        <p:txBody>
          <a:bodyPr vert="horz" lIns="91440" tIns="45720" rIns="91440" bIns="45720" rtlCol="0" anchor="b">
            <a:normAutofit lnSpcReduction="10000"/>
          </a:body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rPr>
              <a:t>1. </a:t>
            </a:r>
          </a:p>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9Slide07 SVNGuerrilla" panose="00000500000000000000" pitchFamily="2" charset="0"/>
                <a:ea typeface="+mn-ea"/>
                <a:cs typeface="+mn-cs"/>
              </a:rPr>
              <a:t>bố</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cục</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p>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và</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đặc</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điểm</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thi</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luật</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của</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bài</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thơ</a:t>
            </a:r>
            <a:endPar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74554743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E1052B-9BC5-B377-83BB-247B3DE6D2C9}"/>
              </a:ext>
            </a:extLst>
          </p:cNvPr>
          <p:cNvSpPr txBox="1"/>
          <p:nvPr/>
        </p:nvSpPr>
        <p:spPr>
          <a:xfrm>
            <a:off x="7734300" y="2667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5DD69A5-1073-B0D8-AEBA-CDEC87FEA044}"/>
              </a:ext>
            </a:extLst>
          </p:cNvPr>
          <p:cNvSpPr txBox="1"/>
          <p:nvPr/>
        </p:nvSpPr>
        <p:spPr>
          <a:xfrm>
            <a:off x="1447800" y="2955156"/>
            <a:ext cx="10070328" cy="6211062"/>
          </a:xfrm>
          <a:prstGeom prst="rect">
            <a:avLst/>
          </a:prstGeom>
        </p:spPr>
        <p:txBody>
          <a:bodyPr vert="horz" lIns="91440" tIns="45720" rIns="91440" bIns="45720" rtlCol="0" anchor="t">
            <a:normAutofit/>
          </a:bodyPr>
          <a:lstStyle/>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7" name="Oval 6"/>
          <p:cNvSpPr/>
          <p:nvPr/>
        </p:nvSpPr>
        <p:spPr>
          <a:xfrm>
            <a:off x="1219200" y="2955156"/>
            <a:ext cx="8267700" cy="1273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9220200" y="4610100"/>
            <a:ext cx="533400" cy="2362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585D865-448C-C1AB-F709-A9077E3F9FF2}"/>
              </a:ext>
            </a:extLst>
          </p:cNvPr>
          <p:cNvSpPr txBox="1"/>
          <p:nvPr/>
        </p:nvSpPr>
        <p:spPr>
          <a:xfrm>
            <a:off x="10148538" y="2955156"/>
            <a:ext cx="7162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núi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Lô</a:t>
            </a:r>
            <a:endParaRPr lang="en-US" sz="4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585D865-448C-C1AB-F709-A9077E3F9FF2}"/>
              </a:ext>
            </a:extLst>
          </p:cNvPr>
          <p:cNvSpPr txBox="1"/>
          <p:nvPr/>
        </p:nvSpPr>
        <p:spPr>
          <a:xfrm>
            <a:off x="10178664" y="4998858"/>
            <a:ext cx="71628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nhìn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a:t>
            </a:r>
          </a:p>
        </p:txBody>
      </p:sp>
      <p:pic>
        <p:nvPicPr>
          <p:cNvPr id="2" name="Picture 8" descr="Top 10 Bài văn phân tích tác phẩm &quot;Xa ngắm thác núi Lư&quot; của Lý Bạch hay  nhất - toplist.vn">
            <a:extLst>
              <a:ext uri="{FF2B5EF4-FFF2-40B4-BE49-F238E27FC236}">
                <a16:creationId xmlns:a16="http://schemas.microsoft.com/office/drawing/2014/main" id="{8A06923B-3657-B99F-5FBC-1BA47F439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56" r="22681" b="1"/>
          <a:stretch/>
        </p:blipFill>
        <p:spPr bwMode="auto">
          <a:xfrm>
            <a:off x="-232637" y="7272876"/>
            <a:ext cx="3280637" cy="3014123"/>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Phân tích bài Xa ngắm thác núi Lư của Lý Bạch siêu hay">
            <a:extLst>
              <a:ext uri="{FF2B5EF4-FFF2-40B4-BE49-F238E27FC236}">
                <a16:creationId xmlns:a16="http://schemas.microsoft.com/office/drawing/2014/main" id="{D742DFC4-1CC3-FB60-63B6-AD439E3E88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22" r="26423"/>
          <a:stretch/>
        </p:blipFill>
        <p:spPr bwMode="auto">
          <a:xfrm>
            <a:off x="16459200" y="7121292"/>
            <a:ext cx="1984720" cy="3171379"/>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Cảm nghĩ về bài thơ Xa ngắm thác núi Lư - Văn 7 (2 mẫu)">
            <a:extLst>
              <a:ext uri="{FF2B5EF4-FFF2-40B4-BE49-F238E27FC236}">
                <a16:creationId xmlns:a16="http://schemas.microsoft.com/office/drawing/2014/main" id="{62AF3FD9-BD9F-13F6-C5B8-0FD443C326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61" r="19632" b="2"/>
          <a:stretch/>
        </p:blipFill>
        <p:spPr bwMode="auto">
          <a:xfrm>
            <a:off x="228600" y="-34123"/>
            <a:ext cx="2713151" cy="2357994"/>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5DD69A5-1073-B0D8-AEBA-CDEC87FEA044}"/>
              </a:ext>
            </a:extLst>
          </p:cNvPr>
          <p:cNvSpPr txBox="1"/>
          <p:nvPr/>
        </p:nvSpPr>
        <p:spPr>
          <a:xfrm>
            <a:off x="838200" y="3086100"/>
            <a:ext cx="10070328" cy="6211062"/>
          </a:xfrm>
          <a:prstGeom prst="rect">
            <a:avLst/>
          </a:prstGeom>
        </p:spPr>
        <p:txBody>
          <a:bodyPr vert="horz" lIns="91440" tIns="45720" rIns="91440" bIns="45720" rtlCol="0" anchor="t">
            <a:normAutofit/>
          </a:bodyPr>
          <a:lstStyle/>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8E1052B-9BC5-B377-83BB-247B3DE6D2C9}"/>
              </a:ext>
            </a:extLst>
          </p:cNvPr>
          <p:cNvSpPr txBox="1"/>
          <p:nvPr/>
        </p:nvSpPr>
        <p:spPr>
          <a:xfrm>
            <a:off x="533400" y="1073754"/>
            <a:ext cx="8534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5" name="矩形 8">
            <a:extLst>
              <a:ext uri="{FF2B5EF4-FFF2-40B4-BE49-F238E27FC236}">
                <a16:creationId xmlns:a16="http://schemas.microsoft.com/office/drawing/2014/main" id="{80E41969-0E91-46EF-86BD-9D01A348CFE0}"/>
              </a:ext>
            </a:extLst>
          </p:cNvPr>
          <p:cNvSpPr/>
          <p:nvPr/>
        </p:nvSpPr>
        <p:spPr>
          <a:xfrm>
            <a:off x="9906000" y="2099351"/>
            <a:ext cx="8109227" cy="280076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 thơ</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矩形 7">
            <a:extLst>
              <a:ext uri="{FF2B5EF4-FFF2-40B4-BE49-F238E27FC236}">
                <a16:creationId xmlns:a16="http://schemas.microsoft.com/office/drawing/2014/main" id="{49C21186-C5DC-48DD-8A2A-243873FB7C2F}"/>
              </a:ext>
            </a:extLst>
          </p:cNvPr>
          <p:cNvSpPr/>
          <p:nvPr/>
        </p:nvSpPr>
        <p:spPr>
          <a:xfrm>
            <a:off x="9906000" y="5043666"/>
            <a:ext cx="8109227" cy="347787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 thứ 2</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câu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cũng là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2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cũng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2255562" y="491490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flipH="1">
            <a:off x="2527431" y="3894861"/>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 name="Rectangle 15"/>
          <p:cNvSpPr/>
          <p:nvPr/>
        </p:nvSpPr>
        <p:spPr>
          <a:xfrm>
            <a:off x="1983692" y="602371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Rectangle 16"/>
          <p:cNvSpPr/>
          <p:nvPr/>
        </p:nvSpPr>
        <p:spPr>
          <a:xfrm flipH="1">
            <a:off x="2143939" y="7201809"/>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050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p:bldP spid="7" grpId="0"/>
      <p:bldP spid="8"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5DD69A5-1073-B0D8-AEBA-CDEC87FEA044}"/>
              </a:ext>
            </a:extLst>
          </p:cNvPr>
          <p:cNvSpPr txBox="1"/>
          <p:nvPr/>
        </p:nvSpPr>
        <p:spPr>
          <a:xfrm>
            <a:off x="838200" y="3086100"/>
            <a:ext cx="10070328"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8E1052B-9BC5-B377-83BB-247B3DE6D2C9}"/>
              </a:ext>
            </a:extLst>
          </p:cNvPr>
          <p:cNvSpPr txBox="1"/>
          <p:nvPr/>
        </p:nvSpPr>
        <p:spPr>
          <a:xfrm>
            <a:off x="533400" y="1073754"/>
            <a:ext cx="853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255562" y="491490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flipH="1">
            <a:off x="2527431" y="3894861"/>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 name="Rectangle 15"/>
          <p:cNvSpPr/>
          <p:nvPr/>
        </p:nvSpPr>
        <p:spPr>
          <a:xfrm>
            <a:off x="1983692" y="602371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Rectangle 16"/>
          <p:cNvSpPr/>
          <p:nvPr/>
        </p:nvSpPr>
        <p:spPr>
          <a:xfrm flipH="1">
            <a:off x="2143939" y="7201809"/>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8AEE6F0-7BAC-2077-0E84-D9C7909B1C67}"/>
              </a:ext>
            </a:extLst>
          </p:cNvPr>
          <p:cNvSpPr txBox="1"/>
          <p:nvPr/>
        </p:nvSpPr>
        <p:spPr>
          <a:xfrm>
            <a:off x="9645287" y="2234505"/>
            <a:ext cx="7383599" cy="2123658"/>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1,2,4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xuyên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矩形 9">
            <a:extLst>
              <a:ext uri="{FF2B5EF4-FFF2-40B4-BE49-F238E27FC236}">
                <a16:creationId xmlns:a16="http://schemas.microsoft.com/office/drawing/2014/main" id="{E8047B4E-8D55-42E3-A46A-B24B50024CFF}"/>
              </a:ext>
            </a:extLst>
          </p:cNvPr>
          <p:cNvSpPr/>
          <p:nvPr/>
        </p:nvSpPr>
        <p:spPr>
          <a:xfrm>
            <a:off x="9668478" y="4530179"/>
            <a:ext cx="7636707"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4/3</a:t>
            </a:r>
            <a:endParaRPr kumimoji="0" lang="ko-KR" altLang="ko-KR" sz="44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4" name="矩形 9">
            <a:extLst>
              <a:ext uri="{FF2B5EF4-FFF2-40B4-BE49-F238E27FC236}">
                <a16:creationId xmlns:a16="http://schemas.microsoft.com/office/drawing/2014/main" id="{E8047B4E-8D55-42E3-A46A-B24B50024CFF}"/>
              </a:ext>
            </a:extLst>
          </p:cNvPr>
          <p:cNvSpPr/>
          <p:nvPr/>
        </p:nvSpPr>
        <p:spPr>
          <a:xfrm>
            <a:off x="9648751" y="5601068"/>
            <a:ext cx="7838494"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kumimoji="0" lang="ko-KR" altLang="ko-KR" sz="4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cxnSp>
        <p:nvCxnSpPr>
          <p:cNvPr id="5" name="Straight Connector 4">
            <a:extLst>
              <a:ext uri="{FF2B5EF4-FFF2-40B4-BE49-F238E27FC236}">
                <a16:creationId xmlns:a16="http://schemas.microsoft.com/office/drawing/2014/main" id="{2AE63884-1C79-6741-DB66-C8C667B76908}"/>
              </a:ext>
            </a:extLst>
          </p:cNvPr>
          <p:cNvCxnSpPr>
            <a:cxnSpLocks/>
          </p:cNvCxnSpPr>
          <p:nvPr/>
        </p:nvCxnSpPr>
        <p:spPr>
          <a:xfrm flipH="1">
            <a:off x="5797164" y="329467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F1045E01-3BC8-E2D0-91DE-ADA73397376B}"/>
              </a:ext>
            </a:extLst>
          </p:cNvPr>
          <p:cNvCxnSpPr>
            <a:cxnSpLocks/>
          </p:cNvCxnSpPr>
          <p:nvPr/>
        </p:nvCxnSpPr>
        <p:spPr>
          <a:xfrm flipH="1">
            <a:off x="4755405" y="4332562"/>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7452144B-DD0E-4C69-42B7-A185839AE3A9}"/>
              </a:ext>
            </a:extLst>
          </p:cNvPr>
          <p:cNvCxnSpPr>
            <a:cxnSpLocks/>
          </p:cNvCxnSpPr>
          <p:nvPr/>
        </p:nvCxnSpPr>
        <p:spPr>
          <a:xfrm flipH="1">
            <a:off x="4343400" y="545048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6053728-741E-E433-FB5A-F59D131B9ABB}"/>
              </a:ext>
            </a:extLst>
          </p:cNvPr>
          <p:cNvCxnSpPr>
            <a:cxnSpLocks/>
          </p:cNvCxnSpPr>
          <p:nvPr/>
        </p:nvCxnSpPr>
        <p:spPr>
          <a:xfrm flipH="1">
            <a:off x="4911318" y="648986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6ECAD3-4074-8C36-18D9-379DEC39EB0E}"/>
              </a:ext>
            </a:extLst>
          </p:cNvPr>
          <p:cNvSpPr txBox="1"/>
          <p:nvPr/>
        </p:nvSpPr>
        <p:spPr>
          <a:xfrm>
            <a:off x="6252139" y="3619500"/>
            <a:ext cx="11257698" cy="203362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kern="1200" dirty="0">
                <a:solidFill>
                  <a:schemeClr val="tx1"/>
                </a:solidFill>
                <a:latin typeface="#9Slide07 SVNGuerrilla" panose="00000500000000000000" pitchFamily="2" charset="0"/>
                <a:ea typeface="+mj-ea"/>
                <a:cs typeface="+mj-cs"/>
              </a:rPr>
              <a:t>2. </a:t>
            </a:r>
            <a:r>
              <a:rPr lang="en-US" sz="6900" b="1" kern="1200" dirty="0" err="1">
                <a:solidFill>
                  <a:schemeClr val="tx1"/>
                </a:solidFill>
                <a:latin typeface="#9Slide07 SVNGuerrilla" panose="00000500000000000000" pitchFamily="2" charset="0"/>
                <a:ea typeface="+mj-ea"/>
                <a:cs typeface="+mj-cs"/>
              </a:rPr>
              <a:t>vị</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trí</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điểm</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nhìn</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thác</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nước</a:t>
            </a:r>
            <a:endParaRPr lang="en-US" sz="6900" b="1" kern="1200" dirty="0">
              <a:solidFill>
                <a:schemeClr val="tx1"/>
              </a:solidFill>
              <a:latin typeface="#9Slide07 SVNGuerrilla" panose="00000500000000000000" pitchFamily="2" charset="0"/>
              <a:ea typeface="+mj-ea"/>
              <a:cs typeface="+mj-cs"/>
            </a:endParaRPr>
          </a:p>
        </p:txBody>
      </p:sp>
      <p:pic>
        <p:nvPicPr>
          <p:cNvPr id="6" name="Picture 10" descr="Khám Phá Quần Thể Công Viên Quốc Gia Lư Sơn - VeMayBayTrungQuocGiaRe">
            <a:extLst>
              <a:ext uri="{FF2B5EF4-FFF2-40B4-BE49-F238E27FC236}">
                <a16:creationId xmlns:a16="http://schemas.microsoft.com/office/drawing/2014/main" id="{AA65D1D1-D209-5BCE-325E-388A1287E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597" b="8041"/>
          <a:stretch/>
        </p:blipFill>
        <p:spPr bwMode="auto">
          <a:xfrm>
            <a:off x="5473977" y="1"/>
            <a:ext cx="12814023" cy="3195710"/>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7" name="Picture 8" descr="Top 10 Bài văn phân tích tác phẩm &quot;Xa ngắm thác núi Lư&quot; của Lý Bạch hay  nhất - toplist.vn">
            <a:extLst>
              <a:ext uri="{FF2B5EF4-FFF2-40B4-BE49-F238E27FC236}">
                <a16:creationId xmlns:a16="http://schemas.microsoft.com/office/drawing/2014/main" id="{E41E022C-7A13-8EE9-5DA5-BF7E78AD1C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42" r="2" b="2"/>
          <a:stretch/>
        </p:blipFill>
        <p:spPr bwMode="auto">
          <a:xfrm>
            <a:off x="20" y="-10432"/>
            <a:ext cx="6712690" cy="3195709"/>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Phân tích bài Xa ngắm thác núi Lư của Lý Bạch siêu hay">
            <a:extLst>
              <a:ext uri="{FF2B5EF4-FFF2-40B4-BE49-F238E27FC236}">
                <a16:creationId xmlns:a16="http://schemas.microsoft.com/office/drawing/2014/main" id="{6947F516-1A21-51E8-9036-1C3E6552EB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98" r="2102" b="3"/>
          <a:stretch/>
        </p:blipFill>
        <p:spPr bwMode="auto">
          <a:xfrm>
            <a:off x="20" y="3419652"/>
            <a:ext cx="5226403" cy="3366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ẻ đẹp của thác núi Lư qua hồn thơ tiên Lý Bạch. | Văn mẫu lớp 7">
            <a:extLst>
              <a:ext uri="{FF2B5EF4-FFF2-40B4-BE49-F238E27FC236}">
                <a16:creationId xmlns:a16="http://schemas.microsoft.com/office/drawing/2014/main" id="{7E72CCB0-F2A3-3986-4219-0DD07CC58E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495" r="-2" b="6096"/>
          <a:stretch/>
        </p:blipFill>
        <p:spPr bwMode="auto">
          <a:xfrm>
            <a:off x="11575290" y="7024980"/>
            <a:ext cx="6712710" cy="326202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Cảm nghĩ về bài thơ Xa ngắm thác núi Lư - Văn 7 (2 mẫu)">
            <a:extLst>
              <a:ext uri="{FF2B5EF4-FFF2-40B4-BE49-F238E27FC236}">
                <a16:creationId xmlns:a16="http://schemas.microsoft.com/office/drawing/2014/main" id="{ED9F5361-FC4A-DFFC-CE95-3FBA02BFEA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375" r="1" b="14243"/>
          <a:stretch/>
        </p:blipFill>
        <p:spPr bwMode="auto">
          <a:xfrm>
            <a:off x="20" y="7024258"/>
            <a:ext cx="12845044" cy="326274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551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DD69A5-1073-B0D8-AEBA-CDEC87FEA044}"/>
              </a:ext>
            </a:extLst>
          </p:cNvPr>
          <p:cNvSpPr txBox="1"/>
          <p:nvPr/>
        </p:nvSpPr>
        <p:spPr>
          <a:xfrm>
            <a:off x="990600" y="2933700"/>
            <a:ext cx="10070328"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5DD69A5-1073-B0D8-AEBA-CDEC87FEA044}"/>
              </a:ext>
            </a:extLst>
          </p:cNvPr>
          <p:cNvSpPr txBox="1"/>
          <p:nvPr/>
        </p:nvSpPr>
        <p:spPr>
          <a:xfrm>
            <a:off x="983673" y="1333500"/>
            <a:ext cx="10070328" cy="12954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3352800" y="1409700"/>
            <a:ext cx="1295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83672" y="4076700"/>
            <a:ext cx="1149927"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DD69A5-1073-B0D8-AEBA-CDEC87FEA044}"/>
              </a:ext>
            </a:extLst>
          </p:cNvPr>
          <p:cNvSpPr txBox="1"/>
          <p:nvPr/>
        </p:nvSpPr>
        <p:spPr>
          <a:xfrm>
            <a:off x="9367597" y="685800"/>
            <a:ext cx="8468206" cy="876300"/>
          </a:xfrm>
          <a:prstGeom prst="rect">
            <a:avLst/>
          </a:prstGeom>
        </p:spPr>
        <p:txBody>
          <a:bodyPr vert="horz" lIns="91440" tIns="45720" rIns="91440" bIns="45720" rtlCol="0" anchor="t">
            <a:noAutofit/>
          </a:bodyPr>
          <a:lstStyle/>
          <a:p>
            <a:pPr marL="0" marR="0" lvl="0" indent="0" algn="just" defTabSz="914400" rtl="0" eaLnBrk="1" fontAlgn="auto" latinLnBrk="0" hangingPunct="1">
              <a:spcBef>
                <a:spcPts val="0"/>
              </a:spcBef>
              <a:spcAft>
                <a:spcPts val="600"/>
              </a:spcAft>
              <a:buClrTx/>
              <a:buSzTx/>
              <a:buFontTx/>
              <a:buNone/>
              <a:tabLst/>
              <a:defRPr/>
            </a:pP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9532EDE-22B4-3099-940E-3260D0A6D992}"/>
              </a:ext>
            </a:extLst>
          </p:cNvPr>
          <p:cNvSpPr txBox="1"/>
          <p:nvPr/>
        </p:nvSpPr>
        <p:spPr>
          <a:xfrm>
            <a:off x="9360160" y="1562100"/>
            <a:ext cx="8483080" cy="876300"/>
          </a:xfrm>
          <a:prstGeom prst="rect">
            <a:avLst/>
          </a:prstGeom>
        </p:spPr>
        <p:txBody>
          <a:bodyPr vert="horz" lIns="91440" tIns="45720" rIns="91440" bIns="45720" rtlCol="0" anchor="t">
            <a:noAutofit/>
          </a:bodyPr>
          <a:lstStyle/>
          <a:p>
            <a:pPr marL="0" marR="0" lvl="0" indent="0" algn="just" defTabSz="914400" rtl="0" eaLnBrk="1" fontAlgn="auto" latinLnBrk="0" hangingPunct="1">
              <a:spcBef>
                <a:spcPts val="0"/>
              </a:spcBef>
              <a:spcAft>
                <a:spcPts val="60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 Dao</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AE2BF72-7356-50C9-C7A1-91D0F8DB1A3E}"/>
              </a:ext>
            </a:extLst>
          </p:cNvPr>
          <p:cNvSpPr txBox="1"/>
          <p:nvPr/>
        </p:nvSpPr>
        <p:spPr>
          <a:xfrm>
            <a:off x="9367597" y="3218241"/>
            <a:ext cx="8483080" cy="6325362"/>
          </a:xfrm>
          <a:prstGeom prst="rect">
            <a:avLst/>
          </a:prstGeom>
        </p:spPr>
        <p:txBody>
          <a:bodyPr vert="horz" lIns="91440" tIns="45720" rIns="91440" bIns="45720" rtlCol="0" anchor="t">
            <a:noAutofit/>
          </a:bodyPr>
          <a:lstStyle/>
          <a:p>
            <a:pPr lvl="2" algn="ctr">
              <a:spcAft>
                <a:spcPts val="600"/>
              </a:spcAft>
              <a:defRPr/>
            </a:pPr>
            <a:r>
              <a:rPr lang="en-US" sz="44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R="0" lvl="0" algn="just" defTabSz="914400" rtl="0" eaLnBrk="1" fontAlgn="auto" latinLnBrk="0" hangingPunct="1">
              <a:spcBef>
                <a:spcPts val="0"/>
              </a:spcBef>
              <a:spcAft>
                <a:spcPts val="600"/>
              </a:spcAft>
              <a:buClrTx/>
              <a:buSzTx/>
              <a:tabLst/>
              <a:defRPr/>
            </a:pP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ngắm</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nổi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bật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vẻ</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đẹp</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hùng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vĩ</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đầy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lãng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dòng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endPar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914400" rtl="0" eaLnBrk="1" fontAlgn="auto" latinLnBrk="0" hangingPunct="1">
              <a:spcBef>
                <a:spcPts val="0"/>
              </a:spcBef>
              <a:spcAft>
                <a:spcPts val="60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Cho </a:t>
            </a: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do,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B242D05-A931-DD89-AA6C-19FE1DEF2AF3}"/>
              </a:ext>
            </a:extLst>
          </p:cNvPr>
          <p:cNvSpPr txBox="1"/>
          <p:nvPr/>
        </p:nvSpPr>
        <p:spPr>
          <a:xfrm>
            <a:off x="9337849" y="2476500"/>
            <a:ext cx="8483080" cy="1219200"/>
          </a:xfrm>
          <a:prstGeom prst="rect">
            <a:avLst/>
          </a:prstGeom>
        </p:spPr>
        <p:txBody>
          <a:bodyPr vert="horz" lIns="91440" tIns="45720" rIns="91440" bIns="45720" rtlCol="0" anchor="t">
            <a:noAutofit/>
          </a:bodyPr>
          <a:lstStyle/>
          <a:p>
            <a:pPr marL="571500" marR="0" lvl="0" indent="-571500" algn="just" defTabSz="914400" rtl="0" eaLnBrk="1" fontAlgn="auto" latinLnBrk="0" hangingPunct="1">
              <a:spcBef>
                <a:spcPts val="0"/>
              </a:spcBef>
              <a:spcAft>
                <a:spcPts val="600"/>
              </a:spcAft>
              <a:buClrTx/>
              <a:buSzTx/>
              <a:buFont typeface="Wingdings" panose="05000000000000000000" pitchFamily="2" charset="2"/>
              <a:buChar char="à"/>
              <a:tabLst/>
              <a:defRPr/>
            </a:pP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Vị</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trí</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đứng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51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6" grpId="0"/>
      <p:bldP spid="2"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3986</TotalTime>
  <Words>1565</Words>
  <Application>Microsoft Office PowerPoint</Application>
  <PresentationFormat>Custom</PresentationFormat>
  <Paragraphs>169</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Arial</vt:lpstr>
      <vt:lpstr>Wingdings</vt:lpstr>
      <vt:lpstr>#9Slide07 SVNGuerrilla</vt:lpstr>
      <vt:lpstr>#9Slide05 SVNStandly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ADMIN</cp:lastModifiedBy>
  <cp:revision>167</cp:revision>
  <dcterms:created xsi:type="dcterms:W3CDTF">2006-08-16T00:00:00Z</dcterms:created>
  <dcterms:modified xsi:type="dcterms:W3CDTF">2024-06-16T02:41:39Z</dcterms:modified>
  <dc:identifier>DAFtBqhgIv4</dc:identifier>
</cp:coreProperties>
</file>