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14"/>
  </p:notesMasterIdLst>
  <p:sldIdLst>
    <p:sldId id="351" r:id="rId2"/>
    <p:sldId id="301" r:id="rId3"/>
    <p:sldId id="320" r:id="rId4"/>
    <p:sldId id="352" r:id="rId5"/>
    <p:sldId id="305" r:id="rId6"/>
    <p:sldId id="342" r:id="rId7"/>
    <p:sldId id="328" r:id="rId8"/>
    <p:sldId id="343" r:id="rId9"/>
    <p:sldId id="313" r:id="rId10"/>
    <p:sldId id="344" r:id="rId11"/>
    <p:sldId id="324" r:id="rId12"/>
    <p:sldId id="353" r:id="rId13"/>
  </p:sldIdLst>
  <p:sldSz cx="18288000" cy="10287000"/>
  <p:notesSz cx="6858000" cy="9144000"/>
  <p:embeddedFontLst>
    <p:embeddedFont>
      <p:font typeface="#9Slide07 SVNAppleberry" panose="02040603050506020204" charset="0"/>
      <p:regular r:id="rId15"/>
    </p:embeddedFont>
    <p:embeddedFont>
      <p:font typeface="#9Slide07 SVNDessert Menu Scrip" panose="020B0604020202020204" charset="0"/>
      <p:regular r:id="rId16"/>
    </p:embeddedFont>
    <p:embeddedFont>
      <p:font typeface="#9Slide07 SVNGuerrilla" panose="00000500000000000000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>
      <p:cViewPr varScale="1">
        <p:scale>
          <a:sx n="70" d="100"/>
          <a:sy n="70" d="100"/>
        </p:scale>
        <p:origin x="27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44829-A04B-44AF-A7CF-789B02E1ED3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12892-12D7-4E7B-BE08-05AC8275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8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02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84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chia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chăng</a:t>
            </a:r>
            <a:r>
              <a:rPr lang="en-US" baseline="0" dirty="0"/>
              <a:t>,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Cam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hạnh</a:t>
            </a:r>
            <a:r>
              <a:rPr lang="en-US" baseline="0" dirty="0"/>
              <a:t> </a:t>
            </a:r>
            <a:r>
              <a:rPr lang="en-US" baseline="0" dirty="0" err="1"/>
              <a:t>phúc</a:t>
            </a:r>
            <a:r>
              <a:rPr lang="en-US" baseline="0" dirty="0"/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8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2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1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7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86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87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5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8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9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0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3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54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1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0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11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6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4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5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34A394C-E0CA-001F-01F6-BD9C4BA5798C}"/>
              </a:ext>
            </a:extLst>
          </p:cNvPr>
          <p:cNvGrpSpPr/>
          <p:nvPr/>
        </p:nvGrpSpPr>
        <p:grpSpPr>
          <a:xfrm>
            <a:off x="152400" y="162705"/>
            <a:ext cx="16468932" cy="6138840"/>
            <a:chOff x="0" y="0"/>
            <a:chExt cx="21958576" cy="818511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CA18985-FBDF-C111-65E9-6AA1FE77DA08}"/>
                </a:ext>
              </a:extLst>
            </p:cNvPr>
            <p:cNvSpPr/>
            <p:nvPr/>
          </p:nvSpPr>
          <p:spPr>
            <a:xfrm>
              <a:off x="0" y="363003"/>
              <a:ext cx="7853712" cy="7822117"/>
            </a:xfrm>
            <a:custGeom>
              <a:avLst/>
              <a:gdLst/>
              <a:ahLst/>
              <a:cxnLst/>
              <a:rect l="l" t="t" r="r" b="b"/>
              <a:pathLst>
                <a:path w="7853712" h="7822117">
                  <a:moveTo>
                    <a:pt x="0" y="0"/>
                  </a:moveTo>
                  <a:lnTo>
                    <a:pt x="7853712" y="0"/>
                  </a:lnTo>
                  <a:lnTo>
                    <a:pt x="7853712" y="7822116"/>
                  </a:lnTo>
                  <a:lnTo>
                    <a:pt x="0" y="782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6129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BA1E1B2-906A-0C8C-63AD-84C7304285F5}"/>
                </a:ext>
              </a:extLst>
            </p:cNvPr>
            <p:cNvSpPr/>
            <p:nvPr/>
          </p:nvSpPr>
          <p:spPr>
            <a:xfrm rot="-1024194">
              <a:off x="5183912" y="1187673"/>
              <a:ext cx="1182874" cy="1752406"/>
            </a:xfrm>
            <a:custGeom>
              <a:avLst/>
              <a:gdLst/>
              <a:ahLst/>
              <a:cxnLst/>
              <a:rect l="l" t="t" r="r" b="b"/>
              <a:pathLst>
                <a:path w="1182874" h="1752406">
                  <a:moveTo>
                    <a:pt x="0" y="0"/>
                  </a:moveTo>
                  <a:lnTo>
                    <a:pt x="1182874" y="0"/>
                  </a:lnTo>
                  <a:lnTo>
                    <a:pt x="1182874" y="1752407"/>
                  </a:lnTo>
                  <a:lnTo>
                    <a:pt x="0" y="1752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361F20B-B126-8444-5B5C-D586E1729276}"/>
                </a:ext>
              </a:extLst>
            </p:cNvPr>
            <p:cNvSpPr/>
            <p:nvPr/>
          </p:nvSpPr>
          <p:spPr>
            <a:xfrm>
              <a:off x="6597931" y="1544838"/>
              <a:ext cx="1897485" cy="1850048"/>
            </a:xfrm>
            <a:custGeom>
              <a:avLst/>
              <a:gdLst/>
              <a:ahLst/>
              <a:cxnLst/>
              <a:rect l="l" t="t" r="r" b="b"/>
              <a:pathLst>
                <a:path w="1897485" h="1850048">
                  <a:moveTo>
                    <a:pt x="0" y="0"/>
                  </a:moveTo>
                  <a:lnTo>
                    <a:pt x="1897485" y="0"/>
                  </a:lnTo>
                  <a:lnTo>
                    <a:pt x="1897485" y="1850048"/>
                  </a:lnTo>
                  <a:lnTo>
                    <a:pt x="0" y="185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1857982-854E-621A-FA1D-0B43A590D883}"/>
                </a:ext>
              </a:extLst>
            </p:cNvPr>
            <p:cNvSpPr/>
            <p:nvPr/>
          </p:nvSpPr>
          <p:spPr>
            <a:xfrm>
              <a:off x="7187830" y="945085"/>
              <a:ext cx="895915" cy="398065"/>
            </a:xfrm>
            <a:custGeom>
              <a:avLst/>
              <a:gdLst/>
              <a:ahLst/>
              <a:cxnLst/>
              <a:rect l="l" t="t" r="r" b="b"/>
              <a:pathLst>
                <a:path w="895915" h="398065">
                  <a:moveTo>
                    <a:pt x="0" y="0"/>
                  </a:moveTo>
                  <a:lnTo>
                    <a:pt x="895916" y="0"/>
                  </a:lnTo>
                  <a:lnTo>
                    <a:pt x="895916" y="398066"/>
                  </a:lnTo>
                  <a:lnTo>
                    <a:pt x="0" y="398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1384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D4C786A-8AA2-92F5-DC54-A99F6500927D}"/>
                </a:ext>
              </a:extLst>
            </p:cNvPr>
            <p:cNvSpPr/>
            <p:nvPr/>
          </p:nvSpPr>
          <p:spPr>
            <a:xfrm>
              <a:off x="7635788" y="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6" y="0"/>
                  </a:lnTo>
                  <a:lnTo>
                    <a:pt x="463836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314800" r="-2215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9745B-D6A8-E4C6-F01A-1611604394A4}"/>
                </a:ext>
              </a:extLst>
            </p:cNvPr>
            <p:cNvSpPr/>
            <p:nvPr/>
          </p:nvSpPr>
          <p:spPr>
            <a:xfrm>
              <a:off x="8808451" y="1544838"/>
              <a:ext cx="1767780" cy="1851960"/>
            </a:xfrm>
            <a:custGeom>
              <a:avLst/>
              <a:gdLst/>
              <a:ahLst/>
              <a:cxnLst/>
              <a:rect l="l" t="t" r="r" b="b"/>
              <a:pathLst>
                <a:path w="1767780" h="1851960">
                  <a:moveTo>
                    <a:pt x="0" y="0"/>
                  </a:moveTo>
                  <a:lnTo>
                    <a:pt x="1767780" y="0"/>
                  </a:lnTo>
                  <a:lnTo>
                    <a:pt x="1767780" y="1851961"/>
                  </a:lnTo>
                  <a:lnTo>
                    <a:pt x="0" y="185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97114C1-AC4B-7A43-AFFA-B7FEFFB2912D}"/>
                </a:ext>
              </a:extLst>
            </p:cNvPr>
            <p:cNvSpPr/>
            <p:nvPr/>
          </p:nvSpPr>
          <p:spPr>
            <a:xfrm>
              <a:off x="11534740" y="1544838"/>
              <a:ext cx="1835640" cy="1771392"/>
            </a:xfrm>
            <a:custGeom>
              <a:avLst/>
              <a:gdLst/>
              <a:ahLst/>
              <a:cxnLst/>
              <a:rect l="l" t="t" r="r" b="b"/>
              <a:pathLst>
                <a:path w="1835640" h="1771392">
                  <a:moveTo>
                    <a:pt x="0" y="0"/>
                  </a:moveTo>
                  <a:lnTo>
                    <a:pt x="1835640" y="0"/>
                  </a:lnTo>
                  <a:lnTo>
                    <a:pt x="1835640" y="1771393"/>
                  </a:lnTo>
                  <a:lnTo>
                    <a:pt x="0" y="1771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379F8E-15BD-C8A7-B355-2F024DF1F565}"/>
                </a:ext>
              </a:extLst>
            </p:cNvPr>
            <p:cNvSpPr/>
            <p:nvPr/>
          </p:nvSpPr>
          <p:spPr>
            <a:xfrm>
              <a:off x="13370380" y="1103229"/>
              <a:ext cx="1386453" cy="2291658"/>
            </a:xfrm>
            <a:custGeom>
              <a:avLst/>
              <a:gdLst/>
              <a:ahLst/>
              <a:cxnLst/>
              <a:rect l="l" t="t" r="r" b="b"/>
              <a:pathLst>
                <a:path w="1386453" h="2291658">
                  <a:moveTo>
                    <a:pt x="0" y="0"/>
                  </a:moveTo>
                  <a:lnTo>
                    <a:pt x="1386453" y="0"/>
                  </a:lnTo>
                  <a:lnTo>
                    <a:pt x="1386453" y="2291657"/>
                  </a:lnTo>
                  <a:lnTo>
                    <a:pt x="0" y="2291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38BA490-741B-D36B-F2F8-CEACD1D22E3A}"/>
                </a:ext>
              </a:extLst>
            </p:cNvPr>
            <p:cNvSpPr/>
            <p:nvPr/>
          </p:nvSpPr>
          <p:spPr>
            <a:xfrm>
              <a:off x="14292996" y="466870"/>
              <a:ext cx="463837" cy="636359"/>
            </a:xfrm>
            <a:custGeom>
              <a:avLst/>
              <a:gdLst/>
              <a:ahLst/>
              <a:cxnLst/>
              <a:rect l="l" t="t" r="r" b="b"/>
              <a:pathLst>
                <a:path w="463837" h="636359">
                  <a:moveTo>
                    <a:pt x="0" y="0"/>
                  </a:moveTo>
                  <a:lnTo>
                    <a:pt x="463837" y="0"/>
                  </a:lnTo>
                  <a:lnTo>
                    <a:pt x="463837" y="636359"/>
                  </a:lnTo>
                  <a:lnTo>
                    <a:pt x="0" y="636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t="-314800" r="-2215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72BF328-292E-E81C-3220-B33C10C00505}"/>
                </a:ext>
              </a:extLst>
            </p:cNvPr>
            <p:cNvSpPr/>
            <p:nvPr/>
          </p:nvSpPr>
          <p:spPr>
            <a:xfrm>
              <a:off x="15072440" y="1390952"/>
              <a:ext cx="1908432" cy="1925279"/>
            </a:xfrm>
            <a:custGeom>
              <a:avLst/>
              <a:gdLst/>
              <a:ahLst/>
              <a:cxnLst/>
              <a:rect l="l" t="t" r="r" b="b"/>
              <a:pathLst>
                <a:path w="1908432" h="1925279">
                  <a:moveTo>
                    <a:pt x="0" y="0"/>
                  </a:moveTo>
                  <a:lnTo>
                    <a:pt x="1908432" y="0"/>
                  </a:lnTo>
                  <a:lnTo>
                    <a:pt x="1908432" y="1925279"/>
                  </a:lnTo>
                  <a:lnTo>
                    <a:pt x="0" y="192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94FB6D6-DF57-158C-CEB5-3BB37C8030AF}"/>
                </a:ext>
              </a:extLst>
            </p:cNvPr>
            <p:cNvSpPr/>
            <p:nvPr/>
          </p:nvSpPr>
          <p:spPr>
            <a:xfrm>
              <a:off x="17705598" y="1175924"/>
              <a:ext cx="2001394" cy="2146267"/>
            </a:xfrm>
            <a:custGeom>
              <a:avLst/>
              <a:gdLst/>
              <a:ahLst/>
              <a:cxnLst/>
              <a:rect l="l" t="t" r="r" b="b"/>
              <a:pathLst>
                <a:path w="2001394" h="2146267">
                  <a:moveTo>
                    <a:pt x="0" y="0"/>
                  </a:moveTo>
                  <a:lnTo>
                    <a:pt x="2001394" y="0"/>
                  </a:lnTo>
                  <a:lnTo>
                    <a:pt x="2001394" y="2146267"/>
                  </a:lnTo>
                  <a:lnTo>
                    <a:pt x="0" y="214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A8657A9-C633-0414-3ACF-3A0529CF7BF5}"/>
                </a:ext>
              </a:extLst>
            </p:cNvPr>
            <p:cNvSpPr/>
            <p:nvPr/>
          </p:nvSpPr>
          <p:spPr>
            <a:xfrm>
              <a:off x="20022599" y="945085"/>
              <a:ext cx="1935978" cy="2589937"/>
            </a:xfrm>
            <a:custGeom>
              <a:avLst/>
              <a:gdLst/>
              <a:ahLst/>
              <a:cxnLst/>
              <a:rect l="l" t="t" r="r" b="b"/>
              <a:pathLst>
                <a:path w="1935978" h="2589937">
                  <a:moveTo>
                    <a:pt x="0" y="0"/>
                  </a:moveTo>
                  <a:lnTo>
                    <a:pt x="1935977" y="0"/>
                  </a:lnTo>
                  <a:lnTo>
                    <a:pt x="1935977" y="2589937"/>
                  </a:lnTo>
                  <a:lnTo>
                    <a:pt x="0" y="258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0682610-3C07-F097-BD17-E89C8C244B4C}"/>
                </a:ext>
              </a:extLst>
            </p:cNvPr>
            <p:cNvSpPr/>
            <p:nvPr/>
          </p:nvSpPr>
          <p:spPr>
            <a:xfrm rot="-3620386">
              <a:off x="20662605" y="499452"/>
              <a:ext cx="370373" cy="508131"/>
            </a:xfrm>
            <a:custGeom>
              <a:avLst/>
              <a:gdLst/>
              <a:ahLst/>
              <a:cxnLst/>
              <a:rect l="l" t="t" r="r" b="b"/>
              <a:pathLst>
                <a:path w="370373" h="508131">
                  <a:moveTo>
                    <a:pt x="0" y="0"/>
                  </a:moveTo>
                  <a:lnTo>
                    <a:pt x="370373" y="0"/>
                  </a:lnTo>
                  <a:lnTo>
                    <a:pt x="370373" y="508132"/>
                  </a:lnTo>
                  <a:lnTo>
                    <a:pt x="0" y="5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 t="-314800" r="-2215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8AEC4-91BF-206E-699F-1B2CB6A45AB5}"/>
              </a:ext>
            </a:extLst>
          </p:cNvPr>
          <p:cNvSpPr/>
          <p:nvPr/>
        </p:nvSpPr>
        <p:spPr>
          <a:xfrm>
            <a:off x="5100848" y="4024845"/>
            <a:ext cx="120849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các từ sau, hãy sắp xếp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ù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2878132-91A7-48B2-2C22-9EE91078D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277672"/>
              </p:ext>
            </p:extLst>
          </p:nvPr>
        </p:nvGraphicFramePr>
        <p:xfrm>
          <a:off x="716374" y="6874406"/>
          <a:ext cx="17038226" cy="2917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9113">
                  <a:extLst>
                    <a:ext uri="{9D8B030D-6E8A-4147-A177-3AD203B41FA5}">
                      <a16:colId xmlns:a16="http://schemas.microsoft.com/office/drawing/2014/main" val="1497535203"/>
                    </a:ext>
                  </a:extLst>
                </a:gridCol>
                <a:gridCol w="8519113">
                  <a:extLst>
                    <a:ext uri="{9D8B030D-6E8A-4147-A177-3AD203B41FA5}">
                      <a16:colId xmlns:a16="http://schemas.microsoft.com/office/drawing/2014/main" val="5901038"/>
                    </a:ext>
                  </a:extLst>
                </a:gridCol>
              </a:tblGrid>
              <a:tr h="98608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537066"/>
                  </a:ext>
                </a:extLst>
              </a:tr>
              <a:tr h="1931214">
                <a:tc>
                  <a:txBody>
                    <a:bodyPr/>
                    <a:lstStyle/>
                    <a:p>
                      <a:pPr algn="ctr"/>
                      <a:endParaRPr lang="en-US" sz="4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05532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29C0EB2-4D2F-8C50-EAD2-01E324E3375C}"/>
              </a:ext>
            </a:extLst>
          </p:cNvPr>
          <p:cNvSpPr/>
          <p:nvPr/>
        </p:nvSpPr>
        <p:spPr>
          <a:xfrm>
            <a:off x="1371600" y="7917619"/>
            <a:ext cx="7101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Lom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khênh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rũ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rượi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xộc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xệch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vắt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vẻo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29A89-AE06-B4A1-C5D2-054AEF79CA2B}"/>
              </a:ext>
            </a:extLst>
          </p:cNvPr>
          <p:cNvSpPr/>
          <p:nvPr/>
        </p:nvSpPr>
        <p:spPr>
          <a:xfrm>
            <a:off x="9880686" y="7917619"/>
            <a:ext cx="7101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ha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róc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ù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ù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D9D665-ACD1-AAAA-74F7-E483532F6A3B}"/>
              </a:ext>
            </a:extLst>
          </p:cNvPr>
          <p:cNvGrpSpPr/>
          <p:nvPr/>
        </p:nvGrpSpPr>
        <p:grpSpPr>
          <a:xfrm rot="-50351">
            <a:off x="254652" y="798831"/>
            <a:ext cx="10558460" cy="9295534"/>
            <a:chOff x="0" y="0"/>
            <a:chExt cx="3021024" cy="2003451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9B3D93C-A1B4-05F1-C445-4F78C59FA3FD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1EBC17-25F6-C6AF-A9ED-4DA3CFF61664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790700"/>
            <a:ext cx="9829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i="1" dirty="0">
                <a:latin typeface="+mj-lt"/>
              </a:rPr>
              <a:t>a. Than ôi! Thời oanh liệt nay còn đâu?</a:t>
            </a:r>
          </a:p>
          <a:p>
            <a:pPr algn="r"/>
            <a:r>
              <a:rPr lang="vi-VN" sz="4400" i="1" dirty="0">
                <a:latin typeface="+mj-lt"/>
              </a:rPr>
              <a:t>(Thế Lữ)</a:t>
            </a:r>
          </a:p>
          <a:p>
            <a:r>
              <a:rPr lang="vi-VN" sz="4400" i="1" dirty="0">
                <a:latin typeface="+mj-lt"/>
              </a:rPr>
              <a:t>b. </a:t>
            </a:r>
          </a:p>
          <a:p>
            <a:r>
              <a:rPr lang="vi-VN" sz="4400" i="1" dirty="0">
                <a:latin typeface="+mj-lt"/>
              </a:rPr>
              <a:t>Vì sao hỡi miền Nam yêu dấu</a:t>
            </a:r>
          </a:p>
          <a:p>
            <a:r>
              <a:rPr lang="vi-VN" sz="4400" i="1" dirty="0">
                <a:latin typeface="+mj-lt"/>
              </a:rPr>
              <a:t>Người không hề tiếc máu hi sinh?</a:t>
            </a:r>
          </a:p>
          <a:p>
            <a:r>
              <a:rPr lang="vi-VN" sz="4400" i="1" dirty="0">
                <a:latin typeface="+mj-lt"/>
              </a:rPr>
              <a:t>Vì sao hỡi miền Nam chiến đấu</a:t>
            </a:r>
          </a:p>
          <a:p>
            <a:r>
              <a:rPr lang="vi-VN" sz="4400" i="1" dirty="0">
                <a:latin typeface="+mj-lt"/>
              </a:rPr>
              <a:t>Người hiên ngang không chịu cúi mình?</a:t>
            </a:r>
          </a:p>
          <a:p>
            <a:pPr algn="r"/>
            <a:r>
              <a:rPr lang="vi-VN" sz="4400" i="1" dirty="0">
                <a:latin typeface="+mj-lt"/>
              </a:rPr>
              <a:t>(Tố Hữu)</a:t>
            </a:r>
          </a:p>
          <a:p>
            <a:r>
              <a:rPr lang="vi-VN" sz="4400" i="1" dirty="0">
                <a:latin typeface="+mj-lt"/>
              </a:rPr>
              <a:t>c) Con gái tôi vẽ đấy ư? (Tạ Duy Anh)</a:t>
            </a:r>
            <a:endParaRPr lang="vi-VN" sz="4400" b="0" i="1" dirty="0"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08080" y="238991"/>
            <a:ext cx="6778918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149840" y="1842979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10025722" y="4229964"/>
            <a:ext cx="8061276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696960" y="5033346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0" name="Right Arrow 9"/>
          <p:cNvSpPr/>
          <p:nvPr/>
        </p:nvSpPr>
        <p:spPr>
          <a:xfrm>
            <a:off x="9387840" y="7540084"/>
            <a:ext cx="762000" cy="44962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13" name="Rectangle 12"/>
          <p:cNvSpPr/>
          <p:nvPr/>
        </p:nvSpPr>
        <p:spPr>
          <a:xfrm>
            <a:off x="10515600" y="7163701"/>
            <a:ext cx="7571398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53525EF1-59F5-357F-938F-3C4E80DE0B4E}"/>
              </a:ext>
            </a:extLst>
          </p:cNvPr>
          <p:cNvSpPr/>
          <p:nvPr/>
        </p:nvSpPr>
        <p:spPr>
          <a:xfrm>
            <a:off x="1524000" y="1333500"/>
            <a:ext cx="1295400" cy="167640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9" grpId="0" animBg="1"/>
      <p:bldP spid="7" grpId="0" animBg="1"/>
      <p:bldP spid="11" grpId="0" animBg="1"/>
      <p:bldP spid="12" grpId="0" animBg="1"/>
      <p:bldP spid="10" grpId="0" animBg="1"/>
      <p:bldP spid="13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552218">
            <a:off x="-507302" y="-1028700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1363" flipH="1">
            <a:off x="16254658" y="6937652"/>
            <a:ext cx="2174872" cy="2207991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993913"/>
              </p:ext>
            </p:extLst>
          </p:nvPr>
        </p:nvGraphicFramePr>
        <p:xfrm>
          <a:off x="457200" y="647700"/>
          <a:ext cx="17373599" cy="92049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428633668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07506459"/>
                    </a:ext>
                  </a:extLst>
                </a:gridCol>
                <a:gridCol w="7010399">
                  <a:extLst>
                    <a:ext uri="{9D8B030D-6E8A-4147-A177-3AD203B41FA5}">
                      <a16:colId xmlns:a16="http://schemas.microsoft.com/office/drawing/2014/main" val="3965460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Từ tượng hình, từ tượng thanh</a:t>
                      </a: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vi-VN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Nghĩa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320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Ậm ọe quan trường miệng thét loa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(Trần Tế Xương)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(vóc dáng) bé nhỏ quá mức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167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Lom khom dưới núi, tiều vài chú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dài hoặc cao quá, mất cân đối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772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 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Lác đác bên sông, chợ mấy nhà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(Bà Huyện Thanh Quan)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ở tư thế còng lưng xuống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045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 mắt lão ầng ậng nước…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(Nam Cao)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thưa và rải rác mỗi chỗ, mỗi lần một ít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54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Hoài Văn lầm rầm khấn…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(Nguyễn Huy Tưởng)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(tiếng nói) nhỏ, thấp, đều đều, nghe không rõ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51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Dế Choắt người… dài lêu nghêu… 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 Hoài)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(nước mắt) nhiều, dâng đầy khóe mắt, như chực tuôn chảy ra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45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vi-VN" sz="4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Chú bé loắt choắt 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(Tố Hữu)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vi-VN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(tiếng nói) bị cản trong cổ họng, nghe không rõ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331799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15400" y="3086100"/>
            <a:ext cx="190500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915400" y="4305300"/>
            <a:ext cx="1905000" cy="1227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915400" y="5533243"/>
            <a:ext cx="1905000" cy="2508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915400" y="6591300"/>
            <a:ext cx="1905000" cy="216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915400" y="3180921"/>
            <a:ext cx="1905000" cy="4860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915400" y="1790700"/>
            <a:ext cx="1905000" cy="748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2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3EC92-EDE2-A8D7-1908-4E7267B55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748145"/>
            <a:ext cx="6858000" cy="6438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AAD8B3-2665-4047-BA1E-D83321908EBA}"/>
              </a:ext>
            </a:extLst>
          </p:cNvPr>
          <p:cNvGrpSpPr/>
          <p:nvPr/>
        </p:nvGrpSpPr>
        <p:grpSpPr>
          <a:xfrm>
            <a:off x="-228600" y="7890876"/>
            <a:ext cx="18363801" cy="2038985"/>
            <a:chOff x="0" y="0"/>
            <a:chExt cx="4836557" cy="53701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8C61A3A-2738-EF82-A8A5-E7D81AA8BA4A}"/>
                </a:ext>
              </a:extLst>
            </p:cNvPr>
            <p:cNvSpPr/>
            <p:nvPr/>
          </p:nvSpPr>
          <p:spPr>
            <a:xfrm>
              <a:off x="0" y="0"/>
              <a:ext cx="4836557" cy="537017"/>
            </a:xfrm>
            <a:custGeom>
              <a:avLst/>
              <a:gdLst/>
              <a:ahLst/>
              <a:cxnLst/>
              <a:rect l="l" t="t" r="r" b="b"/>
              <a:pathLst>
                <a:path w="4836557" h="537017">
                  <a:moveTo>
                    <a:pt x="0" y="0"/>
                  </a:moveTo>
                  <a:lnTo>
                    <a:pt x="4836557" y="0"/>
                  </a:lnTo>
                  <a:lnTo>
                    <a:pt x="4836557" y="537017"/>
                  </a:lnTo>
                  <a:lnTo>
                    <a:pt x="0" y="537017"/>
                  </a:lnTo>
                  <a:close/>
                </a:path>
              </a:pathLst>
            </a:custGeom>
            <a:solidFill>
              <a:srgbClr val="DDA3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F240B6-3EC3-68A7-D9E3-F40F7FFE166D}"/>
                </a:ext>
              </a:extLst>
            </p:cNvPr>
            <p:cNvSpPr txBox="1"/>
            <p:nvPr/>
          </p:nvSpPr>
          <p:spPr>
            <a:xfrm>
              <a:off x="0" y="-38100"/>
              <a:ext cx="4836557" cy="575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C95FCE3-B333-DA30-3EA8-64FB678A82CB}"/>
              </a:ext>
            </a:extLst>
          </p:cNvPr>
          <p:cNvSpPr/>
          <p:nvPr/>
        </p:nvSpPr>
        <p:spPr>
          <a:xfrm>
            <a:off x="1066800" y="8248648"/>
            <a:ext cx="1645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3F669-0B66-2FD1-59FD-CFCE89138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301" y="800100"/>
            <a:ext cx="6286699" cy="6438900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C28701DE-DB53-A672-DAF3-B8DD255AEC86}"/>
              </a:ext>
            </a:extLst>
          </p:cNvPr>
          <p:cNvSpPr txBox="1"/>
          <p:nvPr/>
        </p:nvSpPr>
        <p:spPr>
          <a:xfrm>
            <a:off x="-37942" y="1562100"/>
            <a:ext cx="3276243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22D1C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Alice Bold"/>
                <a:cs typeface="+mn-cs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26471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E7D46-F778-A8E4-7665-CD82327A2047}"/>
              </a:ext>
            </a:extLst>
          </p:cNvPr>
          <p:cNvGrpSpPr/>
          <p:nvPr/>
        </p:nvGrpSpPr>
        <p:grpSpPr>
          <a:xfrm>
            <a:off x="1297518" y="384136"/>
            <a:ext cx="15692964" cy="9296400"/>
            <a:chOff x="5687203" y="1310346"/>
            <a:chExt cx="11803093" cy="8058656"/>
          </a:xfrm>
        </p:grpSpPr>
        <p:grpSp>
          <p:nvGrpSpPr>
            <p:cNvPr id="3" name="Group 3"/>
            <p:cNvGrpSpPr/>
            <p:nvPr/>
          </p:nvGrpSpPr>
          <p:grpSpPr>
            <a:xfrm rot="-60937">
              <a:off x="6019844" y="1762150"/>
              <a:ext cx="11470452" cy="7606852"/>
              <a:chOff x="0" y="0"/>
              <a:chExt cx="3021024" cy="20034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43997">
              <a:off x="5687203" y="1310346"/>
              <a:ext cx="11470452" cy="7606852"/>
              <a:chOff x="0" y="0"/>
              <a:chExt cx="3021024" cy="200345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21025" cy="2003451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2003451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2003451"/>
                    </a:lnTo>
                    <a:lnTo>
                      <a:pt x="0" y="20034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4794218" y="-157160"/>
            <a:ext cx="653171" cy="1593099"/>
          </a:xfrm>
          <a:custGeom>
            <a:avLst/>
            <a:gdLst/>
            <a:ahLst/>
            <a:cxnLst/>
            <a:rect l="l" t="t" r="r" b="b"/>
            <a:pathLst>
              <a:path w="653171" h="1593099">
                <a:moveTo>
                  <a:pt x="0" y="0"/>
                </a:moveTo>
                <a:lnTo>
                  <a:pt x="653170" y="0"/>
                </a:lnTo>
                <a:lnTo>
                  <a:pt x="653170" y="1593100"/>
                </a:lnTo>
                <a:lnTo>
                  <a:pt x="0" y="159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A8433DC-9CDF-4D52-3AEA-707689CFDD43}"/>
              </a:ext>
            </a:extLst>
          </p:cNvPr>
          <p:cNvSpPr/>
          <p:nvPr/>
        </p:nvSpPr>
        <p:spPr>
          <a:xfrm rot="18751399">
            <a:off x="81489" y="770767"/>
            <a:ext cx="3661708" cy="2011627"/>
          </a:xfrm>
          <a:custGeom>
            <a:avLst/>
            <a:gdLst/>
            <a:ahLst/>
            <a:cxnLst/>
            <a:rect l="l" t="t" r="r" b="b"/>
            <a:pathLst>
              <a:path w="5337178" h="2948791">
                <a:moveTo>
                  <a:pt x="0" y="0"/>
                </a:moveTo>
                <a:lnTo>
                  <a:pt x="5337178" y="0"/>
                </a:lnTo>
                <a:lnTo>
                  <a:pt x="5337178" y="2948791"/>
                </a:lnTo>
                <a:lnTo>
                  <a:pt x="0" y="2948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37952D8-437B-ED5C-A8D3-E58B84F16870}"/>
              </a:ext>
            </a:extLst>
          </p:cNvPr>
          <p:cNvSpPr/>
          <p:nvPr/>
        </p:nvSpPr>
        <p:spPr>
          <a:xfrm>
            <a:off x="12954000" y="6579566"/>
            <a:ext cx="11352375" cy="5518404"/>
          </a:xfrm>
          <a:custGeom>
            <a:avLst/>
            <a:gdLst/>
            <a:ahLst/>
            <a:cxnLst/>
            <a:rect l="l" t="t" r="r" b="b"/>
            <a:pathLst>
              <a:path w="16230600" h="5518404">
                <a:moveTo>
                  <a:pt x="0" y="0"/>
                </a:moveTo>
                <a:lnTo>
                  <a:pt x="16230600" y="0"/>
                </a:lnTo>
                <a:lnTo>
                  <a:pt x="16230600" y="5518404"/>
                </a:lnTo>
                <a:lnTo>
                  <a:pt x="0" y="551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4E3B42A-168C-1094-77E2-A075C473946B}"/>
              </a:ext>
            </a:extLst>
          </p:cNvPr>
          <p:cNvSpPr/>
          <p:nvPr/>
        </p:nvSpPr>
        <p:spPr>
          <a:xfrm>
            <a:off x="-290140" y="7396569"/>
            <a:ext cx="3485483" cy="3476770"/>
          </a:xfrm>
          <a:custGeom>
            <a:avLst/>
            <a:gdLst/>
            <a:ahLst/>
            <a:cxnLst/>
            <a:rect l="l" t="t" r="r" b="b"/>
            <a:pathLst>
              <a:path w="3485483" h="3476770">
                <a:moveTo>
                  <a:pt x="0" y="0"/>
                </a:moveTo>
                <a:lnTo>
                  <a:pt x="3485483" y="0"/>
                </a:lnTo>
                <a:lnTo>
                  <a:pt x="3485483" y="3476769"/>
                </a:lnTo>
                <a:lnTo>
                  <a:pt x="0" y="347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B7B75-5CF5-1AFB-BB16-7DAB5D3C7D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6238" b="19351"/>
          <a:stretch/>
        </p:blipFill>
        <p:spPr>
          <a:xfrm>
            <a:off x="1452601" y="4111868"/>
            <a:ext cx="15494847" cy="2556956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0CD3A377-B7B1-A188-5E10-37987F06C31C}"/>
              </a:ext>
            </a:extLst>
          </p:cNvPr>
          <p:cNvSpPr txBox="1"/>
          <p:nvPr/>
        </p:nvSpPr>
        <p:spPr>
          <a:xfrm>
            <a:off x="5979797" y="1922235"/>
            <a:ext cx="589506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7: </a:t>
            </a:r>
          </a:p>
          <a:p>
            <a:pPr algn="ctr" defTabSz="609630">
              <a:defRPr/>
            </a:pP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6000" b="1" dirty="0">
                <a:latin typeface="#9Slide07 SVNGuerrill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7 SVNGuerrilla" panose="00000500000000000000" pitchFamily="2" charset="0"/>
                <a:cs typeface="Times New Roman" panose="02020603050405020304" pitchFamily="18" charset="0"/>
              </a:rPr>
              <a:t>luật</a:t>
            </a:r>
            <a:endParaRPr lang="en-US" sz="8000" b="1" dirty="0">
              <a:latin typeface="#9Slide07 SVNGuerrilla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0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115306" y="1298591"/>
            <a:ext cx="16101936" cy="7886108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82F075DE-FD75-B803-A21B-41AE64CA4553}"/>
              </a:ext>
            </a:extLst>
          </p:cNvPr>
          <p:cNvSpPr/>
          <p:nvPr/>
        </p:nvSpPr>
        <p:spPr>
          <a:xfrm>
            <a:off x="14477382" y="6330925"/>
            <a:ext cx="5335235" cy="4114800"/>
          </a:xfrm>
          <a:custGeom>
            <a:avLst/>
            <a:gdLst/>
            <a:ahLst/>
            <a:cxnLst/>
            <a:rect l="l" t="t" r="r" b="b"/>
            <a:pathLst>
              <a:path w="5335235" h="4114800">
                <a:moveTo>
                  <a:pt x="0" y="0"/>
                </a:moveTo>
                <a:lnTo>
                  <a:pt x="5335235" y="0"/>
                </a:lnTo>
                <a:lnTo>
                  <a:pt x="5335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89207" y="186690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38688" y="2634651"/>
            <a:ext cx="143063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BPTT,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phận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chuyển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) sang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khác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5AFFE5E-F1D4-99A0-AFDF-EADD0095367B}"/>
              </a:ext>
            </a:extLst>
          </p:cNvPr>
          <p:cNvSpPr/>
          <p:nvPr/>
        </p:nvSpPr>
        <p:spPr>
          <a:xfrm>
            <a:off x="304800" y="3390900"/>
            <a:ext cx="3374136" cy="4114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CBC94A-A14B-A53B-9D0B-1BDBEC596ECB}"/>
              </a:ext>
            </a:extLst>
          </p:cNvPr>
          <p:cNvSpPr/>
          <p:nvPr/>
        </p:nvSpPr>
        <p:spPr>
          <a:xfrm>
            <a:off x="2856007" y="7015638"/>
            <a:ext cx="107075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Đặc</a:t>
            </a:r>
            <a:r>
              <a:rPr lang="en-US" sz="4400" b="1" noProof="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Đảo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sz="440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endParaRPr kumimoji="0" lang="en-US" sz="440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+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Đảo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ngữ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49FE56-55D6-66B8-F696-F84ADC91989C}"/>
              </a:ext>
            </a:extLst>
          </p:cNvPr>
          <p:cNvSpPr/>
          <p:nvPr/>
        </p:nvSpPr>
        <p:spPr>
          <a:xfrm>
            <a:off x="3810001" y="4591987"/>
            <a:ext cx="1280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nhằm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bởi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3D8746-EC98-C357-3F57-925CD573EECE}"/>
              </a:ext>
            </a:extLst>
          </p:cNvPr>
          <p:cNvGrpSpPr/>
          <p:nvPr/>
        </p:nvGrpSpPr>
        <p:grpSpPr>
          <a:xfrm rot="-50351">
            <a:off x="835784" y="499419"/>
            <a:ext cx="16380060" cy="9295534"/>
            <a:chOff x="0" y="0"/>
            <a:chExt cx="3021024" cy="200345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2459B79-556C-BD8B-09B0-ABB183429941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E70FD3-EEFD-C91A-153D-E75D251DFDCC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04618D20-DFD5-53E1-3443-7A82965F3E4F}"/>
              </a:ext>
            </a:extLst>
          </p:cNvPr>
          <p:cNvSpPr/>
          <p:nvPr/>
        </p:nvSpPr>
        <p:spPr>
          <a:xfrm>
            <a:off x="14577875" y="637832"/>
            <a:ext cx="3307271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32F0338-1CB4-BF5F-86C2-4B4B7F2D6BB5}"/>
              </a:ext>
            </a:extLst>
          </p:cNvPr>
          <p:cNvSpPr txBox="1"/>
          <p:nvPr/>
        </p:nvSpPr>
        <p:spPr>
          <a:xfrm>
            <a:off x="1143000" y="2171700"/>
            <a:ext cx="12649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5E585-A77D-ADAB-E5F5-1086CD5951BE}"/>
              </a:ext>
            </a:extLst>
          </p:cNvPr>
          <p:cNvSpPr/>
          <p:nvPr/>
        </p:nvSpPr>
        <p:spPr>
          <a:xfrm>
            <a:off x="4953000" y="732040"/>
            <a:ext cx="12084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715;p42">
            <a:extLst>
              <a:ext uri="{FF2B5EF4-FFF2-40B4-BE49-F238E27FC236}">
                <a16:creationId xmlns:a16="http://schemas.microsoft.com/office/drawing/2014/main" id="{50FA82DD-ADDF-0859-A8F8-69292E559FA6}"/>
              </a:ext>
            </a:extLst>
          </p:cNvPr>
          <p:cNvSpPr txBox="1">
            <a:spLocks/>
          </p:cNvSpPr>
          <p:nvPr/>
        </p:nvSpPr>
        <p:spPr>
          <a:xfrm>
            <a:off x="1002209" y="3797072"/>
            <a:ext cx="800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4400" b="1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defTabSz="1828892">
              <a:buClr>
                <a:srgbClr val="183E1D"/>
              </a:buClr>
              <a:buSzPts val="1100"/>
              <a:buNone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kern="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5C625-D865-81E6-37D4-70C736F3F274}"/>
              </a:ext>
            </a:extLst>
          </p:cNvPr>
          <p:cNvSpPr/>
          <p:nvPr/>
        </p:nvSpPr>
        <p:spPr>
          <a:xfrm>
            <a:off x="1002209" y="6609933"/>
            <a:ext cx="160357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45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78A5531-D86B-DEBA-B9EA-8F967FD060B4}"/>
              </a:ext>
            </a:extLst>
          </p:cNvPr>
          <p:cNvGrpSpPr/>
          <p:nvPr/>
        </p:nvGrpSpPr>
        <p:grpSpPr>
          <a:xfrm rot="-50351">
            <a:off x="1892766" y="523544"/>
            <a:ext cx="17626665" cy="8864312"/>
            <a:chOff x="0" y="0"/>
            <a:chExt cx="3021024" cy="2003451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D0447D19-7A9A-A015-1EC2-3F1EB5FA7906}"/>
                </a:ext>
              </a:extLst>
            </p:cNvPr>
            <p:cNvSpPr/>
            <p:nvPr/>
          </p:nvSpPr>
          <p:spPr>
            <a:xfrm>
              <a:off x="0" y="0"/>
              <a:ext cx="3021025" cy="2003451"/>
            </a:xfrm>
            <a:custGeom>
              <a:avLst/>
              <a:gdLst/>
              <a:ahLst/>
              <a:cxnLst/>
              <a:rect l="l" t="t" r="r" b="b"/>
              <a:pathLst>
                <a:path w="3021025" h="2003451">
                  <a:moveTo>
                    <a:pt x="0" y="0"/>
                  </a:moveTo>
                  <a:lnTo>
                    <a:pt x="3021025" y="0"/>
                  </a:lnTo>
                  <a:lnTo>
                    <a:pt x="3021025" y="2003451"/>
                  </a:lnTo>
                  <a:lnTo>
                    <a:pt x="0" y="20034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6C989CFF-8C58-F772-0CF5-19133A94BC26}"/>
                </a:ext>
              </a:extLst>
            </p:cNvPr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3A2D74F2-E604-D5EA-21F4-53D5BB02859F}"/>
              </a:ext>
            </a:extLst>
          </p:cNvPr>
          <p:cNvSpPr/>
          <p:nvPr/>
        </p:nvSpPr>
        <p:spPr>
          <a:xfrm rot="6833109">
            <a:off x="-771818" y="1001062"/>
            <a:ext cx="3726293" cy="2403724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4" y="0"/>
                </a:lnTo>
                <a:lnTo>
                  <a:pt x="6989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1" y="952500"/>
            <a:ext cx="1074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D366E-3BC8-6C2F-A08D-54193E84A384}"/>
              </a:ext>
            </a:extLst>
          </p:cNvPr>
          <p:cNvSpPr txBox="1"/>
          <p:nvPr/>
        </p:nvSpPr>
        <p:spPr>
          <a:xfrm>
            <a:off x="2884020" y="2202924"/>
            <a:ext cx="1456578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gợi tả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vật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45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phỏng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802;p76"/>
          <p:cNvSpPr txBox="1">
            <a:spLocks/>
          </p:cNvSpPr>
          <p:nvPr/>
        </p:nvSpPr>
        <p:spPr>
          <a:xfrm>
            <a:off x="2667000" y="4989817"/>
            <a:ext cx="14782800" cy="397768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45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:</a:t>
            </a:r>
          </a:p>
          <a:p>
            <a:pPr marL="0" indent="0" algn="just" defTabSz="914445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Gợi hình ảnh,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</a:p>
          <a:p>
            <a:pPr marL="0" indent="0" algn="just" defTabSz="914445">
              <a:buNone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cao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just" defTabSz="914445"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Thường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hàng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ngày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1828800" y="1257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685800" y="3543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cs typeface="Times New Roman" panose="02020603050405020304" pitchFamily="18" charset="0"/>
              </a:rPr>
              <a:t> ĐÔI 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ppleberr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7007A-011A-E832-BDA7-D9097D2F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74618"/>
            <a:ext cx="5943713" cy="846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2DE9C-CA77-9513-47D9-91DA15D72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086" y="1274618"/>
            <a:ext cx="5943712" cy="841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44074"/>
              </p:ext>
            </p:extLst>
          </p:nvPr>
        </p:nvGraphicFramePr>
        <p:xfrm>
          <a:off x="685800" y="1257300"/>
          <a:ext cx="16764000" cy="822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4630057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789714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588507">
                <a:tc>
                  <a:txBody>
                    <a:bodyPr/>
                    <a:lstStyle/>
                    <a:p>
                      <a:pPr algn="just"/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Lom khom dưới núi, tiều vài chú,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Lác đác bên sông, chợ mấy nhà.</a:t>
                      </a: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(Bà Huyện Thanh Quan)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145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600" b="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Lôi thôi sĩ tử vai đeo lọ,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Ậm oẹ quan trường miệng thét loa.</a:t>
                      </a:r>
                    </a:p>
                    <a:p>
                      <a:pPr algn="r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(Trần Tế Xương)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thét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nhếch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00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07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1143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496595"/>
              </p:ext>
            </p:extLst>
          </p:nvPr>
        </p:nvGraphicFramePr>
        <p:xfrm>
          <a:off x="685800" y="1257300"/>
          <a:ext cx="16764000" cy="877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4229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4630057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789714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Thuyền về nước lại, sầu trăm ngả; 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Củi một cành khô lạc mấy dòng.</a:t>
                      </a: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(Huy Cận)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109854"/>
                  </a:ext>
                </a:extLst>
              </a:tr>
              <a:tr h="1658795">
                <a:tc>
                  <a:txBody>
                    <a:bodyPr/>
                    <a:lstStyle/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36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tan tác những bóng thù hắc ám</a:t>
                      </a:r>
                    </a:p>
                    <a:p>
                      <a:pPr algn="just"/>
                      <a:r>
                        <a:rPr lang="vi-VN" sz="36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 sáng lại trời thu tháng Tám</a:t>
                      </a:r>
                    </a:p>
                    <a:p>
                      <a:pPr algn="just"/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(Tố Hữu)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65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CDBEC03-2C75-B406-49FE-38D2EF4D9C89}"/>
              </a:ext>
            </a:extLst>
          </p:cNvPr>
          <p:cNvSpPr/>
          <p:nvPr/>
        </p:nvSpPr>
        <p:spPr>
          <a:xfrm>
            <a:off x="16348728" y="-1184433"/>
            <a:ext cx="2964144" cy="2918142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24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55230"/>
              </p:ext>
            </p:extLst>
          </p:nvPr>
        </p:nvGraphicFramePr>
        <p:xfrm>
          <a:off x="571499" y="1485900"/>
          <a:ext cx="16954501" cy="8001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66885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5890296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4497320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17221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Chúng nó đã giở ra với chị biết bao là trò mua vui. Nào nhảy nô, nào hú tim, nào đánh rồng rắn.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cuộc vui ấy chị còn nhớ rành rành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(Ngô Tất Tố)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Nhấn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mạnh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vào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sự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biểu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bởi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bộ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phận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trí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).</a:t>
                      </a: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Tạo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  <a:p>
                      <a:pPr marL="571500" indent="-571500" algn="just">
                        <a:buFont typeface="Wingdings" panose="05000000000000000000" pitchFamily="2" charset="2"/>
                        <a:buChar char="è"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Gắn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kết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chặt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chẽ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hơn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nghĩa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những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câu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145"/>
                  </a:ext>
                </a:extLst>
              </a:tr>
              <a:tr h="1722120">
                <a:tc>
                  <a:txBody>
                    <a:bodyPr/>
                    <a:lstStyle/>
                    <a:p>
                      <a:pPr algn="just"/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Phải cho hắn ăn ti gì mới được. Đang ốm thể thì chỉ ăn cháo hành [...]. </a:t>
                      </a:r>
                      <a:r>
                        <a:rPr lang="vi-VN" sz="4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 thì nhà thị may lại còn.</a:t>
                      </a:r>
                      <a:r>
                        <a:rPr lang="vi-VN" sz="40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(Nam Cao)</a:t>
                      </a:r>
                      <a:endParaRPr lang="vi-VN" sz="4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400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4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1313</Words>
  <Application>Microsoft Office PowerPoint</Application>
  <PresentationFormat>Custom</PresentationFormat>
  <Paragraphs>118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Arial</vt:lpstr>
      <vt:lpstr>#9Slide07 SVNAppleberry</vt:lpstr>
      <vt:lpstr>#9Slide07 SVNDessert Menu Scrip</vt:lpstr>
      <vt:lpstr>Wingdings</vt:lpstr>
      <vt:lpstr>Times New Roman</vt:lpstr>
      <vt:lpstr>#9Slide07 SVNGuerrilla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</vt:lpstr>
      <vt:lpstr>Bài 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Handcrafted Literature Creative Education Presentation</dc:title>
  <cp:lastModifiedBy>ADMIN</cp:lastModifiedBy>
  <cp:revision>90</cp:revision>
  <dcterms:created xsi:type="dcterms:W3CDTF">2006-08-16T00:00:00Z</dcterms:created>
  <dcterms:modified xsi:type="dcterms:W3CDTF">2024-06-16T02:46:52Z</dcterms:modified>
  <dc:identifier>DAFwlijSbsY</dc:identifier>
</cp:coreProperties>
</file>