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76" r:id="rId2"/>
    <p:sldId id="341" r:id="rId3"/>
    <p:sldId id="342" r:id="rId4"/>
    <p:sldId id="343" r:id="rId5"/>
    <p:sldId id="278" r:id="rId6"/>
    <p:sldId id="303" r:id="rId7"/>
    <p:sldId id="305" r:id="rId8"/>
    <p:sldId id="304" r:id="rId9"/>
    <p:sldId id="306" r:id="rId10"/>
    <p:sldId id="334" r:id="rId11"/>
    <p:sldId id="336" r:id="rId12"/>
    <p:sldId id="337" r:id="rId13"/>
    <p:sldId id="344" r:id="rId14"/>
    <p:sldId id="345" r:id="rId15"/>
    <p:sldId id="310" r:id="rId16"/>
    <p:sldId id="338" r:id="rId17"/>
    <p:sldId id="315" r:id="rId18"/>
    <p:sldId id="314" r:id="rId19"/>
    <p:sldId id="339" r:id="rId20"/>
    <p:sldId id="340" r:id="rId21"/>
    <p:sldId id="288" r:id="rId22"/>
    <p:sldId id="291" r:id="rId23"/>
  </p:sldIdLst>
  <p:sldSz cx="18288000" cy="10287000"/>
  <p:notesSz cx="6858000" cy="9144000"/>
  <p:embeddedFontLst>
    <p:embeddedFont>
      <p:font typeface="#9Slide03 Jura SemiBold" panose="020B0604020202020204" charset="0"/>
      <p:bold r:id="rId25"/>
    </p:embeddedFont>
    <p:embeddedFont>
      <p:font typeface="#9Slide07 SVNGuerrilla" panose="00000500000000000000" charset="0"/>
      <p:regular r:id="rId26"/>
    </p:embeddedFont>
    <p:embeddedFont>
      <p:font typeface="Muli" panose="020B0604020202020204" charset="0"/>
      <p:regular r:id="rId27"/>
    </p:embeddedFont>
    <p:embeddedFont>
      <p:font typeface="Roboto" panose="02000000000000000000" pitchFamily="2" charset="0"/>
      <p:regular r:id="rId28"/>
      <p:bold r:id="rId29"/>
      <p:italic r:id="rId30"/>
      <p:boldItalic r:id="rId31"/>
    </p:embeddedFont>
    <p:embeddedFont>
      <p:font typeface="Roboto Condensed" panose="02000000000000000000" pitchFamily="2"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89F96"/>
    <a:srgbClr val="5140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636" autoAdjust="0"/>
  </p:normalViewPr>
  <p:slideViewPr>
    <p:cSldViewPr>
      <p:cViewPr varScale="1">
        <p:scale>
          <a:sx n="68" d="100"/>
          <a:sy n="68" d="100"/>
        </p:scale>
        <p:origin x="23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721D8-4CF7-4706-8623-1F5D9823C37F}" type="datetimeFigureOut">
              <a:rPr lang="en-US" smtClean="0"/>
              <a:t>6/16/2024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FFD3F-9725-4C26-B78F-75518D3C32D7}" type="slidenum">
              <a:rPr lang="en-US" smtClean="0"/>
              <a:t>‹#›</a:t>
            </a:fld>
            <a:endParaRPr lang="en-US"/>
          </a:p>
        </p:txBody>
      </p:sp>
    </p:spTree>
    <p:extLst>
      <p:ext uri="{BB962C8B-B14F-4D97-AF65-F5344CB8AC3E}">
        <p14:creationId xmlns:p14="http://schemas.microsoft.com/office/powerpoint/2010/main" val="206632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Câu hỏi</a:t>
            </a:r>
          </a:p>
          <a:p>
            <a:r>
              <a:rPr lang="vi-VN" sz="1200" b="0" i="0" kern="1200" dirty="0">
                <a:solidFill>
                  <a:schemeClr val="tx1"/>
                </a:solidFill>
                <a:effectLst/>
                <a:latin typeface="+mn-lt"/>
                <a:ea typeface="+mn-ea"/>
                <a:cs typeface="+mn-cs"/>
              </a:rPr>
              <a:t>Thơ đường luật bắt nguồn từ đâu?</a:t>
            </a:r>
          </a:p>
          <a:p>
            <a:r>
              <a:rPr lang="vi-VN" sz="1200" b="0" i="0" kern="1200" dirty="0">
                <a:solidFill>
                  <a:schemeClr val="tx1"/>
                </a:solidFill>
                <a:effectLst/>
                <a:latin typeface="+mn-lt"/>
                <a:ea typeface="+mn-ea"/>
                <a:cs typeface="+mn-cs"/>
              </a:rPr>
              <a:t>Thơ đường luật ra đời vào thời gian nào?</a:t>
            </a:r>
          </a:p>
          <a:p>
            <a:r>
              <a:rPr lang="vi-VN" sz="1200" b="0" i="0" kern="1200" dirty="0">
                <a:solidFill>
                  <a:schemeClr val="tx1"/>
                </a:solidFill>
                <a:effectLst/>
                <a:latin typeface="+mn-lt"/>
                <a:ea typeface="+mn-ea"/>
                <a:cs typeface="+mn-cs"/>
              </a:rPr>
              <a:t>Những quốc gia nào du nhập thơ đường luật?</a:t>
            </a:r>
          </a:p>
          <a:p>
            <a:r>
              <a:rPr lang="vi-VN" sz="1200" b="0" i="0" kern="1200" dirty="0">
                <a:solidFill>
                  <a:schemeClr val="tx1"/>
                </a:solidFill>
                <a:effectLst/>
                <a:latin typeface="+mn-lt"/>
                <a:ea typeface="+mn-ea"/>
                <a:cs typeface="+mn-cs"/>
              </a:rPr>
              <a:t>Hãy liệt kê những thể thơ của thơ đường luật?</a:t>
            </a:r>
          </a:p>
          <a:p>
            <a:r>
              <a:rPr lang="vi-VN" sz="1200" b="0" i="0" kern="1200" dirty="0">
                <a:solidFill>
                  <a:schemeClr val="tx1"/>
                </a:solidFill>
                <a:effectLst/>
                <a:latin typeface="+mn-lt"/>
                <a:ea typeface="+mn-ea"/>
                <a:cs typeface="+mn-cs"/>
              </a:rPr>
              <a:t>Nêu bố cục của bài thơ làm theo thể thơ thất ngôn tứ tuyệt?</a:t>
            </a:r>
          </a:p>
          <a:p>
            <a:r>
              <a:rPr lang="vi-VN" sz="1200" b="0" i="0" kern="1200" dirty="0">
                <a:solidFill>
                  <a:schemeClr val="tx1"/>
                </a:solidFill>
                <a:effectLst/>
                <a:latin typeface="+mn-lt"/>
                <a:ea typeface="+mn-ea"/>
                <a:cs typeface="+mn-cs"/>
              </a:rPr>
              <a:t>Nêu bố cục của bài thơ làm theo thể thơ thất ngôn bát cú đường luật?</a:t>
            </a:r>
          </a:p>
          <a:p>
            <a:r>
              <a:rPr lang="vi-VN" sz="1200" b="0" i="0" kern="1200" dirty="0">
                <a:solidFill>
                  <a:schemeClr val="tx1"/>
                </a:solidFill>
                <a:effectLst/>
                <a:latin typeface="+mn-lt"/>
                <a:ea typeface="+mn-ea"/>
                <a:cs typeface="+mn-cs"/>
              </a:rPr>
              <a:t>Trong bài thơ đường luật, “niêm” có nghĩa là gì?</a:t>
            </a:r>
          </a:p>
          <a:p>
            <a:r>
              <a:rPr lang="vi-VN" sz="1200" b="0" i="0" kern="1200" dirty="0">
                <a:solidFill>
                  <a:schemeClr val="tx1"/>
                </a:solidFill>
                <a:effectLst/>
                <a:latin typeface="+mn-lt"/>
                <a:ea typeface="+mn-ea"/>
                <a:cs typeface="+mn-cs"/>
              </a:rPr>
              <a:t>Thơ đường luật thường được ngắt nhịp như thế nào?</a:t>
            </a:r>
          </a:p>
          <a:p>
            <a:r>
              <a:rPr lang="vi-VN" sz="1200" b="0" i="0" kern="1200" dirty="0">
                <a:solidFill>
                  <a:schemeClr val="tx1"/>
                </a:solidFill>
                <a:effectLst/>
                <a:latin typeface="+mn-lt"/>
                <a:ea typeface="+mn-ea"/>
                <a:cs typeface="+mn-cs"/>
              </a:rPr>
              <a:t>Vâng của bài thơ thất ngôn bát cú đường luật được gieo như thế nào?</a:t>
            </a:r>
          </a:p>
          <a:p>
            <a:r>
              <a:rPr lang="vi-VN" sz="1200" b="0" i="0" kern="1200" dirty="0">
                <a:solidFill>
                  <a:schemeClr val="tx1"/>
                </a:solidFill>
                <a:effectLst/>
                <a:latin typeface="+mn-lt"/>
                <a:ea typeface="+mn-ea"/>
                <a:cs typeface="+mn-cs"/>
              </a:rPr>
              <a:t>Hãy nêu “luật” của thơ đường luật?</a:t>
            </a:r>
          </a:p>
          <a:p>
            <a:r>
              <a:rPr lang="vi-VN" sz="1200" b="0" i="0" kern="1200" dirty="0">
                <a:solidFill>
                  <a:schemeClr val="tx1"/>
                </a:solidFill>
                <a:effectLst/>
                <a:latin typeface="+mn-lt"/>
                <a:ea typeface="+mn-ea"/>
                <a:cs typeface="+mn-cs"/>
              </a:rPr>
              <a:t>Thế nào là thơ trào phúng?</a:t>
            </a:r>
          </a:p>
          <a:p>
            <a:r>
              <a:rPr lang="vi-VN" sz="1200" b="0" i="0" kern="1200" dirty="0">
                <a:solidFill>
                  <a:schemeClr val="tx1"/>
                </a:solidFill>
                <a:effectLst/>
                <a:latin typeface="+mn-lt"/>
                <a:ea typeface="+mn-ea"/>
                <a:cs typeface="+mn-cs"/>
              </a:rPr>
              <a:t>Chơi chữ là gì?</a:t>
            </a:r>
          </a:p>
          <a:p>
            <a:r>
              <a:rPr lang="vi-VN" sz="1200" b="0" i="0" kern="1200" dirty="0">
                <a:solidFill>
                  <a:schemeClr val="tx1"/>
                </a:solidFill>
                <a:effectLst/>
                <a:latin typeface="+mn-lt"/>
                <a:ea typeface="+mn-ea"/>
                <a:cs typeface="+mn-cs"/>
              </a:rPr>
              <a:t>Cường điệu là gì?</a:t>
            </a:r>
          </a:p>
          <a:p>
            <a:r>
              <a:rPr lang="vi-VN" sz="1200" b="0" i="0" kern="1200" dirty="0">
                <a:solidFill>
                  <a:schemeClr val="tx1"/>
                </a:solidFill>
                <a:effectLst/>
                <a:latin typeface="+mn-lt"/>
                <a:ea typeface="+mn-ea"/>
                <a:cs typeface="+mn-cs"/>
              </a:rPr>
              <a:t>Tương phản là gì?</a:t>
            </a:r>
          </a:p>
          <a:p>
            <a:r>
              <a:rPr lang="vi-VN" sz="1200" b="0" i="0" kern="1200" dirty="0">
                <a:solidFill>
                  <a:schemeClr val="tx1"/>
                </a:solidFill>
                <a:effectLst/>
                <a:latin typeface="+mn-lt"/>
                <a:ea typeface="+mn-ea"/>
                <a:cs typeface="+mn-cs"/>
              </a:rPr>
              <a:t>Dùng ngôn ngữ đời thường một cách hài hước để tạo nên tiếng cười trong thơ trào phúng thì thủ pháp đó gọi là gì?</a:t>
            </a:r>
          </a:p>
          <a:p>
            <a:br>
              <a:rPr lang="vi-VN" sz="1200" b="0" i="0" kern="1200" dirty="0">
                <a:solidFill>
                  <a:schemeClr val="tx1"/>
                </a:solidFill>
                <a:effectLst/>
                <a:latin typeface="+mn-lt"/>
                <a:ea typeface="+mn-ea"/>
                <a:cs typeface="+mn-cs"/>
              </a:rPr>
            </a:br>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Câu trả lời</a:t>
            </a:r>
          </a:p>
          <a:p>
            <a:r>
              <a:rPr lang="vi-VN" sz="1200" b="0" i="0" kern="1200" dirty="0">
                <a:solidFill>
                  <a:schemeClr val="tx1"/>
                </a:solidFill>
                <a:effectLst/>
                <a:latin typeface="+mn-lt"/>
                <a:ea typeface="+mn-ea"/>
                <a:cs typeface="+mn-cs"/>
              </a:rPr>
              <a:t>Trung Quốc</a:t>
            </a:r>
          </a:p>
          <a:p>
            <a:r>
              <a:rPr lang="vi-VN" sz="1200" b="0" i="0" kern="1200" dirty="0">
                <a:solidFill>
                  <a:schemeClr val="tx1"/>
                </a:solidFill>
                <a:effectLst/>
                <a:latin typeface="+mn-lt"/>
                <a:ea typeface="+mn-ea"/>
                <a:cs typeface="+mn-cs"/>
              </a:rPr>
              <a:t>Thời Đường (618-907)</a:t>
            </a:r>
          </a:p>
          <a:p>
            <a:r>
              <a:rPr lang="vi-VN" sz="1200" b="0" i="0" kern="1200" dirty="0">
                <a:solidFill>
                  <a:schemeClr val="tx1"/>
                </a:solidFill>
                <a:effectLst/>
                <a:latin typeface="+mn-lt"/>
                <a:ea typeface="+mn-ea"/>
                <a:cs typeface="+mn-cs"/>
              </a:rPr>
              <a:t>Việt Nam, Triều Tiên, Nhật Bản</a:t>
            </a:r>
          </a:p>
          <a:p>
            <a:r>
              <a:rPr lang="vi-VN" sz="1200" b="0" i="0" kern="1200" dirty="0">
                <a:solidFill>
                  <a:schemeClr val="tx1"/>
                </a:solidFill>
                <a:effectLst/>
                <a:latin typeface="+mn-lt"/>
                <a:ea typeface="+mn-ea"/>
                <a:cs typeface="+mn-cs"/>
              </a:rPr>
              <a:t>Thất ngôn và ngũ ngôn</a:t>
            </a:r>
          </a:p>
          <a:p>
            <a:r>
              <a:rPr lang="vi-VN" sz="1200" b="0" i="0" kern="1200" dirty="0">
                <a:solidFill>
                  <a:schemeClr val="tx1"/>
                </a:solidFill>
                <a:effectLst/>
                <a:latin typeface="+mn-lt"/>
                <a:ea typeface="+mn-ea"/>
                <a:cs typeface="+mn-cs"/>
              </a:rPr>
              <a:t>Khởi- thừa- chuyển- hợp</a:t>
            </a:r>
          </a:p>
          <a:p>
            <a:r>
              <a:rPr lang="vi-VN" sz="1200" b="0" i="0" kern="1200" dirty="0">
                <a:solidFill>
                  <a:schemeClr val="tx1"/>
                </a:solidFill>
                <a:effectLst/>
                <a:latin typeface="+mn-lt"/>
                <a:ea typeface="+mn-ea"/>
                <a:cs typeface="+mn-cs"/>
              </a:rPr>
              <a:t>Đề- thực- luận- kết</a:t>
            </a:r>
          </a:p>
          <a:p>
            <a:r>
              <a:rPr lang="vi-VN" sz="1200" b="0" i="0" kern="1200" dirty="0">
                <a:solidFill>
                  <a:schemeClr val="tx1"/>
                </a:solidFill>
                <a:effectLst/>
                <a:latin typeface="+mn-lt"/>
                <a:ea typeface="+mn-ea"/>
                <a:cs typeface="+mn-cs"/>
              </a:rPr>
              <a:t>Dính, liên kết</a:t>
            </a:r>
          </a:p>
          <a:p>
            <a:r>
              <a:rPr lang="vi-VN" sz="1200" b="0" i="0" kern="1200" dirty="0">
                <a:solidFill>
                  <a:schemeClr val="tx1"/>
                </a:solidFill>
                <a:effectLst/>
                <a:latin typeface="+mn-lt"/>
                <a:ea typeface="+mn-ea"/>
                <a:cs typeface="+mn-cs"/>
              </a:rPr>
              <a:t>Nhịp chẵn trước, lẻ sau (4/3, 2/3)</a:t>
            </a:r>
          </a:p>
          <a:p>
            <a:r>
              <a:rPr lang="vi-VN" sz="1200" b="0" i="0" kern="1200" dirty="0">
                <a:solidFill>
                  <a:schemeClr val="tx1"/>
                </a:solidFill>
                <a:effectLst/>
                <a:latin typeface="+mn-lt"/>
                <a:ea typeface="+mn-ea"/>
                <a:cs typeface="+mn-cs"/>
              </a:rPr>
              <a:t>Vâng bằng, cuối các câu 1,2,4,6,8</a:t>
            </a:r>
          </a:p>
          <a:p>
            <a:r>
              <a:rPr lang="vi-VN" sz="1200" b="0" i="0" kern="1200" dirty="0">
                <a:solidFill>
                  <a:schemeClr val="tx1"/>
                </a:solidFill>
                <a:effectLst/>
                <a:latin typeface="+mn-lt"/>
                <a:ea typeface="+mn-ea"/>
                <a:cs typeface="+mn-cs"/>
              </a:rPr>
              <a:t>Thơ Đường luật phải tuân thủ luật bằng trắc. Nếu chữ thứ 2 của câu thứ nhất mang thanh bằng thì bài thơ thuộc luật bằng, nếu mang thanh trắc thì là luật trắc.</a:t>
            </a:r>
          </a:p>
          <a:p>
            <a:r>
              <a:rPr lang="vi-VN" sz="1200" b="0" i="0" kern="1200" dirty="0">
                <a:solidFill>
                  <a:schemeClr val="tx1"/>
                </a:solidFill>
                <a:effectLst/>
                <a:latin typeface="+mn-lt"/>
                <a:ea typeface="+mn-ea"/>
                <a:cs typeface="+mn-cs"/>
              </a:rPr>
              <a:t>Là thể loại đặc biệt của sáng tác văn học, gắn liền với các cung bậc tiếng cười mang ý nghĩa xã hội như hài hước, châm biếm, đả kích. </a:t>
            </a:r>
          </a:p>
          <a:p>
            <a:r>
              <a:rPr lang="vi-VN" sz="1200" b="0" i="0" kern="1200" dirty="0">
                <a:solidFill>
                  <a:schemeClr val="tx1"/>
                </a:solidFill>
                <a:effectLst/>
                <a:latin typeface="+mn-lt"/>
                <a:ea typeface="+mn-ea"/>
                <a:cs typeface="+mn-cs"/>
              </a:rPr>
              <a:t>Vận dụng các hiện tượng đồng âm, trái nghĩa, đa nghĩa, láy…trong câu thơ để tạo ý nghĩa bất ngờ làm bật ra tiếng cười.</a:t>
            </a:r>
          </a:p>
          <a:p>
            <a:r>
              <a:rPr lang="vi-VN" sz="1200" b="0" i="0" kern="1200" dirty="0">
                <a:solidFill>
                  <a:schemeClr val="tx1"/>
                </a:solidFill>
                <a:effectLst/>
                <a:latin typeface="+mn-lt"/>
                <a:ea typeface="+mn-ea"/>
                <a:cs typeface="+mn-cs"/>
              </a:rPr>
              <a:t>Nói quá, nói phóng đại nhân lên gấp nhiều lần tính chất, mức độ nhằm làm nổi bật tính hài hước của đối tượng.</a:t>
            </a:r>
          </a:p>
          <a:p>
            <a:r>
              <a:rPr lang="vi-VN" sz="1200" b="0" i="0" kern="1200" dirty="0">
                <a:solidFill>
                  <a:schemeClr val="tx1"/>
                </a:solidFill>
                <a:effectLst/>
                <a:latin typeface="+mn-lt"/>
                <a:ea typeface="+mn-ea"/>
                <a:cs typeface="+mn-cs"/>
              </a:rPr>
              <a:t>Dùng các từ ngữ, hình ảnh…trái ngược nhau nhằm tạo nên sự đối lập nhằm tô đậm đặc điểm của đối tượng và châm biếm phê phán, đả kích đối tượng.</a:t>
            </a:r>
          </a:p>
          <a:p>
            <a:r>
              <a:rPr lang="vi-VN" sz="1200" b="0" i="0" kern="1200" dirty="0">
                <a:solidFill>
                  <a:schemeClr val="tx1"/>
                </a:solidFill>
                <a:effectLst/>
                <a:latin typeface="+mn-lt"/>
                <a:ea typeface="+mn-ea"/>
                <a:cs typeface="+mn-cs"/>
              </a:rPr>
              <a:t>Sử dụng khẩu ngữ</a:t>
            </a:r>
          </a:p>
        </p:txBody>
      </p:sp>
      <p:sp>
        <p:nvSpPr>
          <p:cNvPr id="4" name="Slide Number Placeholder 3"/>
          <p:cNvSpPr>
            <a:spLocks noGrp="1"/>
          </p:cNvSpPr>
          <p:nvPr>
            <p:ph type="sldNum" sz="quarter" idx="5"/>
          </p:nvPr>
        </p:nvSpPr>
        <p:spPr/>
        <p:txBody>
          <a:bodyPr/>
          <a:lstStyle/>
          <a:p>
            <a:fld id="{778FFD3F-9725-4C26-B78F-75518D3C32D7}" type="slidenum">
              <a:rPr lang="en-US" smtClean="0"/>
              <a:t>1</a:t>
            </a:fld>
            <a:endParaRPr lang="en-US"/>
          </a:p>
        </p:txBody>
      </p:sp>
    </p:spTree>
    <p:extLst>
      <p:ext uri="{BB962C8B-B14F-4D97-AF65-F5344CB8AC3E}">
        <p14:creationId xmlns:p14="http://schemas.microsoft.com/office/powerpoint/2010/main" val="370191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8FFD3F-9725-4C26-B78F-75518D3C32D7}" type="slidenum">
              <a:rPr lang="en-US" smtClean="0"/>
              <a:t>13</a:t>
            </a:fld>
            <a:endParaRPr lang="en-US"/>
          </a:p>
        </p:txBody>
      </p:sp>
    </p:spTree>
    <p:extLst>
      <p:ext uri="{BB962C8B-B14F-4D97-AF65-F5344CB8AC3E}">
        <p14:creationId xmlns:p14="http://schemas.microsoft.com/office/powerpoint/2010/main" val="2897027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8FFD3F-9725-4C26-B78F-75518D3C32D7}" type="slidenum">
              <a:rPr lang="en-US" smtClean="0"/>
              <a:t>14</a:t>
            </a:fld>
            <a:endParaRPr lang="en-US"/>
          </a:p>
        </p:txBody>
      </p:sp>
    </p:spTree>
    <p:extLst>
      <p:ext uri="{BB962C8B-B14F-4D97-AF65-F5344CB8AC3E}">
        <p14:creationId xmlns:p14="http://schemas.microsoft.com/office/powerpoint/2010/main" val="3103780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Hai </a:t>
            </a:r>
            <a:r>
              <a:rPr lang="en-US" dirty="0" err="1"/>
              <a:t>câu</a:t>
            </a:r>
            <a:r>
              <a:rPr lang="en-US" baseline="0" dirty="0"/>
              <a:t> </a:t>
            </a:r>
            <a:r>
              <a:rPr lang="en-US" baseline="0" dirty="0" err="1"/>
              <a:t>đầu</a:t>
            </a:r>
            <a:r>
              <a:rPr lang="en-US" baseline="0" dirty="0"/>
              <a:t> </a:t>
            </a:r>
            <a:r>
              <a:rPr lang="en-US" baseline="0" dirty="0" err="1"/>
              <a:t>cho</a:t>
            </a:r>
            <a:r>
              <a:rPr lang="en-US" baseline="0" dirty="0"/>
              <a:t> </a:t>
            </a:r>
            <a:r>
              <a:rPr lang="en-US" baseline="0" dirty="0" err="1"/>
              <a:t>thấy</a:t>
            </a:r>
            <a:r>
              <a:rPr lang="en-US" baseline="0" dirty="0"/>
              <a:t> </a:t>
            </a:r>
            <a:r>
              <a:rPr lang="en-US" baseline="0" dirty="0" err="1"/>
              <a:t>kì</a:t>
            </a:r>
            <a:r>
              <a:rPr lang="en-US" baseline="0" dirty="0"/>
              <a:t> </a:t>
            </a:r>
            <a:r>
              <a:rPr lang="en-US" baseline="0" dirty="0" err="1"/>
              <a:t>thi</a:t>
            </a:r>
            <a:r>
              <a:rPr lang="en-US" baseline="0" dirty="0"/>
              <a:t> </a:t>
            </a:r>
            <a:r>
              <a:rPr lang="en-US" baseline="0" dirty="0" err="1"/>
              <a:t>có</a:t>
            </a:r>
            <a:r>
              <a:rPr lang="en-US" baseline="0" dirty="0"/>
              <a:t> </a:t>
            </a:r>
            <a:r>
              <a:rPr lang="en-US" baseline="0" dirty="0" err="1"/>
              <a:t>gì</a:t>
            </a:r>
            <a:r>
              <a:rPr lang="en-US" baseline="0" dirty="0"/>
              <a:t> </a:t>
            </a:r>
            <a:r>
              <a:rPr lang="en-US" baseline="0" dirty="0" err="1"/>
              <a:t>đặc</a:t>
            </a:r>
            <a:r>
              <a:rPr lang="en-US" baseline="0" dirty="0"/>
              <a:t> </a:t>
            </a:r>
            <a:r>
              <a:rPr lang="en-US" baseline="0" dirty="0" err="1"/>
              <a:t>biệt</a:t>
            </a:r>
            <a:r>
              <a:rPr lang="en-US" baseline="0" dirty="0"/>
              <a:t>?</a:t>
            </a:r>
            <a:endParaRPr lang="en-US" dirty="0"/>
          </a:p>
        </p:txBody>
      </p:sp>
      <p:sp>
        <p:nvSpPr>
          <p:cNvPr id="4" name="Slide Number Placeholder 3"/>
          <p:cNvSpPr>
            <a:spLocks noGrp="1"/>
          </p:cNvSpPr>
          <p:nvPr>
            <p:ph type="sldNum" sz="quarter" idx="10"/>
          </p:nvPr>
        </p:nvSpPr>
        <p:spPr/>
        <p:txBody>
          <a:bodyPr/>
          <a:lstStyle/>
          <a:p>
            <a:fld id="{778FFD3F-9725-4C26-B78F-75518D3C32D7}" type="slidenum">
              <a:rPr lang="en-US" smtClean="0"/>
              <a:t>15</a:t>
            </a:fld>
            <a:endParaRPr lang="en-US"/>
          </a:p>
        </p:txBody>
      </p:sp>
    </p:spTree>
    <p:extLst>
      <p:ext uri="{BB962C8B-B14F-4D97-AF65-F5344CB8AC3E}">
        <p14:creationId xmlns:p14="http://schemas.microsoft.com/office/powerpoint/2010/main" val="199415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Phân</a:t>
            </a:r>
            <a:r>
              <a:rPr lang="en-US" baseline="0" dirty="0"/>
              <a:t> </a:t>
            </a:r>
            <a:r>
              <a:rPr lang="en-US" baseline="0" dirty="0" err="1"/>
              <a:t>tích</a:t>
            </a:r>
            <a:r>
              <a:rPr lang="en-US" baseline="0" dirty="0"/>
              <a:t> ý </a:t>
            </a:r>
            <a:r>
              <a:rPr lang="en-US" baseline="0" dirty="0" err="1"/>
              <a:t>nghĩa</a:t>
            </a:r>
            <a:r>
              <a:rPr lang="en-US" baseline="0" dirty="0"/>
              <a:t> </a:t>
            </a:r>
            <a:r>
              <a:rPr lang="en-US" baseline="0" dirty="0" err="1"/>
              <a:t>trào</a:t>
            </a:r>
            <a:r>
              <a:rPr lang="en-US" baseline="0" dirty="0"/>
              <a:t> </a:t>
            </a:r>
            <a:r>
              <a:rPr lang="en-US" baseline="0" dirty="0" err="1"/>
              <a:t>phúng</a:t>
            </a:r>
            <a:r>
              <a:rPr lang="en-US" baseline="0" dirty="0"/>
              <a:t> </a:t>
            </a:r>
            <a:r>
              <a:rPr lang="en-US" baseline="0" dirty="0" err="1"/>
              <a:t>của</a:t>
            </a:r>
            <a:r>
              <a:rPr lang="en-US" baseline="0" dirty="0"/>
              <a:t> </a:t>
            </a:r>
            <a:r>
              <a:rPr lang="en-US" baseline="0" dirty="0" err="1"/>
              <a:t>nghệ</a:t>
            </a:r>
            <a:r>
              <a:rPr lang="en-US" baseline="0" dirty="0"/>
              <a:t> </a:t>
            </a:r>
            <a:r>
              <a:rPr lang="en-US" baseline="0" dirty="0" err="1"/>
              <a:t>thuật</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phép</a:t>
            </a:r>
            <a:r>
              <a:rPr lang="en-US" baseline="0" dirty="0"/>
              <a:t> </a:t>
            </a:r>
            <a:r>
              <a:rPr lang="en-US" baseline="0" dirty="0" err="1"/>
              <a:t>đối</a:t>
            </a:r>
            <a:r>
              <a:rPr lang="en-US" baseline="0" dirty="0"/>
              <a:t>, </a:t>
            </a:r>
            <a:r>
              <a:rPr lang="en-US" baseline="0" dirty="0" err="1"/>
              <a:t>nghệ</a:t>
            </a:r>
            <a:r>
              <a:rPr lang="en-US" baseline="0" dirty="0"/>
              <a:t> </a:t>
            </a:r>
            <a:r>
              <a:rPr lang="en-US" baseline="0" dirty="0" err="1"/>
              <a:t>thuật</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ngôn</a:t>
            </a:r>
            <a:r>
              <a:rPr lang="en-US" baseline="0" dirty="0"/>
              <a:t> </a:t>
            </a:r>
            <a:r>
              <a:rPr lang="en-US" baseline="0" dirty="0" err="1"/>
              <a:t>từ</a:t>
            </a:r>
            <a:r>
              <a:rPr lang="en-US" baseline="0" dirty="0"/>
              <a:t> ở </a:t>
            </a:r>
            <a:r>
              <a:rPr lang="en-US" baseline="0" dirty="0" err="1"/>
              <a:t>hai</a:t>
            </a:r>
            <a:r>
              <a:rPr lang="en-US" baseline="0" dirty="0"/>
              <a:t> </a:t>
            </a:r>
            <a:r>
              <a:rPr lang="en-US" baseline="0" dirty="0" err="1"/>
              <a:t>câu</a:t>
            </a:r>
            <a:r>
              <a:rPr lang="en-US" baseline="0" dirty="0"/>
              <a:t> </a:t>
            </a:r>
            <a:r>
              <a:rPr lang="en-US" baseline="0" dirty="0" err="1"/>
              <a:t>thực</a:t>
            </a:r>
            <a:r>
              <a:rPr lang="en-US" baseline="0" dirty="0"/>
              <a:t> </a:t>
            </a:r>
            <a:r>
              <a:rPr lang="en-US" baseline="0" dirty="0" err="1"/>
              <a:t>và</a:t>
            </a:r>
            <a:r>
              <a:rPr lang="en-US" baseline="0" dirty="0"/>
              <a:t> </a:t>
            </a:r>
            <a:r>
              <a:rPr lang="en-US" baseline="0" dirty="0" err="1"/>
              <a:t>hai</a:t>
            </a:r>
            <a:r>
              <a:rPr lang="en-US" baseline="0" dirty="0"/>
              <a:t> </a:t>
            </a:r>
            <a:r>
              <a:rPr lang="en-US" baseline="0" dirty="0" err="1"/>
              <a:t>câu</a:t>
            </a:r>
            <a:r>
              <a:rPr lang="en-US" baseline="0" dirty="0"/>
              <a:t> </a:t>
            </a:r>
            <a:r>
              <a:rPr lang="en-US" baseline="0" dirty="0" err="1"/>
              <a:t>luận</a:t>
            </a:r>
            <a:r>
              <a:rPr lang="en-US" baseline="0" dirty="0"/>
              <a:t> </a:t>
            </a:r>
            <a:r>
              <a:rPr lang="en-US" baseline="0" dirty="0" err="1"/>
              <a:t>của</a:t>
            </a:r>
            <a:r>
              <a:rPr lang="en-US" baseline="0" dirty="0"/>
              <a:t> </a:t>
            </a:r>
            <a:r>
              <a:rPr lang="en-US" baseline="0" dirty="0" err="1"/>
              <a:t>bài</a:t>
            </a:r>
            <a:r>
              <a:rPr lang="en-US" baseline="0" dirty="0"/>
              <a:t> </a:t>
            </a:r>
            <a:r>
              <a:rPr lang="en-US" baseline="0" dirty="0" err="1"/>
              <a:t>thơ</a:t>
            </a:r>
            <a:r>
              <a:rPr lang="en-US" baseline="0" dirty="0"/>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FFD3F-9725-4C26-B78F-75518D3C32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465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Xác</a:t>
            </a:r>
            <a:r>
              <a:rPr lang="en-US" baseline="0" dirty="0"/>
              <a:t> </a:t>
            </a:r>
            <a:r>
              <a:rPr lang="en-US" baseline="0" dirty="0" err="1"/>
              <a:t>định</a:t>
            </a:r>
            <a:r>
              <a:rPr lang="en-US" baseline="0" dirty="0"/>
              <a:t> </a:t>
            </a:r>
            <a:r>
              <a:rPr lang="en-US" baseline="0" dirty="0" err="1"/>
              <a:t>sắc</a:t>
            </a:r>
            <a:r>
              <a:rPr lang="en-US" baseline="0" dirty="0"/>
              <a:t> </a:t>
            </a:r>
            <a:r>
              <a:rPr lang="en-US" baseline="0" dirty="0" err="1"/>
              <a:t>thái</a:t>
            </a:r>
            <a:r>
              <a:rPr lang="en-US" baseline="0" dirty="0"/>
              <a:t> </a:t>
            </a:r>
            <a:r>
              <a:rPr lang="en-US" baseline="0" dirty="0" err="1"/>
              <a:t>giọng</a:t>
            </a:r>
            <a:r>
              <a:rPr lang="en-US" baseline="0" dirty="0"/>
              <a:t> </a:t>
            </a:r>
            <a:r>
              <a:rPr lang="en-US" baseline="0" dirty="0" err="1"/>
              <a:t>điệu</a:t>
            </a:r>
            <a:r>
              <a:rPr lang="en-US" baseline="0" dirty="0"/>
              <a:t> </a:t>
            </a:r>
            <a:r>
              <a:rPr lang="en-US" baseline="0" dirty="0" err="1"/>
              <a:t>của</a:t>
            </a:r>
            <a:r>
              <a:rPr lang="en-US" baseline="0" dirty="0"/>
              <a:t> </a:t>
            </a:r>
            <a:r>
              <a:rPr lang="en-US" baseline="0" dirty="0" err="1"/>
              <a:t>tác</a:t>
            </a:r>
            <a:r>
              <a:rPr lang="en-US" baseline="0" dirty="0"/>
              <a:t> </a:t>
            </a:r>
            <a:r>
              <a:rPr lang="en-US" baseline="0" dirty="0" err="1"/>
              <a:t>giả</a:t>
            </a:r>
            <a:r>
              <a:rPr lang="en-US" baseline="0" dirty="0"/>
              <a:t> </a:t>
            </a:r>
            <a:r>
              <a:rPr lang="en-US" baseline="0" dirty="0" err="1"/>
              <a:t>trong</a:t>
            </a:r>
            <a:r>
              <a:rPr lang="en-US" baseline="0" dirty="0"/>
              <a:t> </a:t>
            </a:r>
            <a:r>
              <a:rPr lang="en-US" baseline="0" dirty="0" err="1"/>
              <a:t>hai</a:t>
            </a:r>
            <a:r>
              <a:rPr lang="en-US" baseline="0" dirty="0"/>
              <a:t> </a:t>
            </a:r>
            <a:r>
              <a:rPr lang="en-US" baseline="0" dirty="0" err="1"/>
              <a:t>câu</a:t>
            </a:r>
            <a:r>
              <a:rPr lang="en-US" baseline="0" dirty="0"/>
              <a:t> </a:t>
            </a:r>
            <a:r>
              <a:rPr lang="en-US" baseline="0" dirty="0" err="1"/>
              <a:t>kết</a:t>
            </a:r>
            <a:r>
              <a:rPr lang="en-US" baseline="0" dirty="0"/>
              <a:t>. Qua </a:t>
            </a:r>
            <a:r>
              <a:rPr lang="en-US" baseline="0" dirty="0" err="1"/>
              <a:t>hai</a:t>
            </a:r>
            <a:r>
              <a:rPr lang="en-US" baseline="0" dirty="0"/>
              <a:t> </a:t>
            </a:r>
            <a:r>
              <a:rPr lang="en-US" baseline="0" dirty="0" err="1"/>
              <a:t>câu</a:t>
            </a:r>
            <a:r>
              <a:rPr lang="en-US" baseline="0" dirty="0"/>
              <a:t> </a:t>
            </a:r>
            <a:r>
              <a:rPr lang="en-US" baseline="0" dirty="0" err="1"/>
              <a:t>kết</a:t>
            </a:r>
            <a:r>
              <a:rPr lang="en-US" baseline="0" dirty="0"/>
              <a:t> </a:t>
            </a:r>
            <a:r>
              <a:rPr lang="en-US" baseline="0" dirty="0" err="1"/>
              <a:t>cũng</a:t>
            </a:r>
            <a:r>
              <a:rPr lang="en-US" baseline="0" dirty="0"/>
              <a:t> </a:t>
            </a:r>
            <a:r>
              <a:rPr lang="en-US" baseline="0" dirty="0" err="1"/>
              <a:t>như</a:t>
            </a:r>
            <a:r>
              <a:rPr lang="en-US" baseline="0" dirty="0"/>
              <a:t> </a:t>
            </a:r>
            <a:r>
              <a:rPr lang="en-US" baseline="0" dirty="0" err="1"/>
              <a:t>cả</a:t>
            </a:r>
            <a:r>
              <a:rPr lang="en-US" baseline="0" dirty="0"/>
              <a:t> </a:t>
            </a:r>
            <a:r>
              <a:rPr lang="en-US" baseline="0" dirty="0" err="1"/>
              <a:t>bài</a:t>
            </a:r>
            <a:r>
              <a:rPr lang="en-US" baseline="0" dirty="0"/>
              <a:t> </a:t>
            </a:r>
            <a:r>
              <a:rPr lang="en-US" baseline="0" dirty="0" err="1"/>
              <a:t>thơ</a:t>
            </a:r>
            <a:r>
              <a:rPr lang="en-US" baseline="0" dirty="0"/>
              <a:t>, </a:t>
            </a:r>
            <a:r>
              <a:rPr lang="en-US" baseline="0" dirty="0" err="1"/>
              <a:t>có</a:t>
            </a:r>
            <a:r>
              <a:rPr lang="en-US" baseline="0" dirty="0"/>
              <a:t> </a:t>
            </a:r>
            <a:r>
              <a:rPr lang="en-US" baseline="0" dirty="0" err="1"/>
              <a:t>thể</a:t>
            </a:r>
            <a:r>
              <a:rPr lang="en-US" baseline="0" dirty="0"/>
              <a:t> </a:t>
            </a:r>
            <a:r>
              <a:rPr lang="en-US" baseline="0" dirty="0" err="1"/>
              <a:t>thấy</a:t>
            </a:r>
            <a:r>
              <a:rPr lang="en-US" baseline="0" dirty="0"/>
              <a:t> </a:t>
            </a:r>
            <a:r>
              <a:rPr lang="en-US" baseline="0" dirty="0" err="1"/>
              <a:t>được</a:t>
            </a:r>
            <a:r>
              <a:rPr lang="en-US" baseline="0" dirty="0"/>
              <a:t> </a:t>
            </a:r>
            <a:r>
              <a:rPr lang="en-US" baseline="0" dirty="0" err="1"/>
              <a:t>thái</a:t>
            </a:r>
            <a:r>
              <a:rPr lang="en-US" baseline="0" dirty="0"/>
              <a:t> </a:t>
            </a:r>
            <a:r>
              <a:rPr lang="en-US" baseline="0" dirty="0" err="1"/>
              <a:t>độ</a:t>
            </a:r>
            <a:r>
              <a:rPr lang="en-US" baseline="0" dirty="0"/>
              <a:t> </a:t>
            </a:r>
            <a:r>
              <a:rPr lang="en-US" baseline="0" dirty="0" err="1"/>
              <a:t>và</a:t>
            </a:r>
            <a:r>
              <a:rPr lang="en-US" baseline="0" dirty="0"/>
              <a:t> </a:t>
            </a:r>
            <a:r>
              <a:rPr lang="en-US" baseline="0" dirty="0" err="1"/>
              <a:t>nỗi</a:t>
            </a:r>
            <a:r>
              <a:rPr lang="en-US" baseline="0" dirty="0"/>
              <a:t> long </a:t>
            </a:r>
            <a:r>
              <a:rPr lang="en-US" baseline="0" dirty="0" err="1"/>
              <a:t>của</a:t>
            </a:r>
            <a:r>
              <a:rPr lang="en-US" baseline="0" dirty="0"/>
              <a:t> </a:t>
            </a:r>
            <a:r>
              <a:rPr lang="en-US" baseline="0" dirty="0" err="1"/>
              <a:t>tác</a:t>
            </a:r>
            <a:r>
              <a:rPr lang="en-US" baseline="0" dirty="0"/>
              <a:t> </a:t>
            </a:r>
            <a:r>
              <a:rPr lang="en-US" baseline="0" dirty="0" err="1"/>
              <a:t>giả</a:t>
            </a:r>
            <a:r>
              <a:rPr lang="en-US" baseline="0" dirty="0"/>
              <a:t> </a:t>
            </a:r>
            <a:r>
              <a:rPr lang="en-US" baseline="0" dirty="0" err="1"/>
              <a:t>trước</a:t>
            </a:r>
            <a:r>
              <a:rPr lang="en-US" baseline="0" dirty="0"/>
              <a:t> </a:t>
            </a:r>
            <a:r>
              <a:rPr lang="en-US" baseline="0" dirty="0" err="1"/>
              <a:t>tình</a:t>
            </a:r>
            <a:r>
              <a:rPr lang="en-US" baseline="0" dirty="0"/>
              <a:t> </a:t>
            </a:r>
            <a:r>
              <a:rPr lang="en-US" baseline="0" dirty="0" err="1"/>
              <a:t>cảnh</a:t>
            </a:r>
            <a:r>
              <a:rPr lang="en-US" baseline="0" dirty="0"/>
              <a:t> </a:t>
            </a:r>
            <a:r>
              <a:rPr lang="en-US" baseline="0" dirty="0" err="1"/>
              <a:t>đất</a:t>
            </a:r>
            <a:r>
              <a:rPr lang="en-US" baseline="0" dirty="0"/>
              <a:t> </a:t>
            </a:r>
            <a:r>
              <a:rPr lang="en-US" baseline="0" dirty="0" err="1"/>
              <a:t>nước</a:t>
            </a:r>
            <a:r>
              <a:rPr lang="en-US" baseline="0" dirty="0"/>
              <a:t> </a:t>
            </a:r>
            <a:r>
              <a:rPr lang="en-US" baseline="0" dirty="0" err="1"/>
              <a:t>như</a:t>
            </a:r>
            <a:r>
              <a:rPr lang="en-US" baseline="0" dirty="0"/>
              <a:t> </a:t>
            </a:r>
            <a:r>
              <a:rPr lang="en-US" baseline="0" dirty="0" err="1"/>
              <a:t>thế</a:t>
            </a:r>
            <a:r>
              <a:rPr lang="en-US" baseline="0" dirty="0"/>
              <a:t> </a:t>
            </a:r>
            <a:r>
              <a:rPr lang="en-US" baseline="0" dirty="0" err="1"/>
              <a:t>nào</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778FFD3F-9725-4C26-B78F-75518D3C32D7}" type="slidenum">
              <a:rPr lang="en-US" smtClean="0"/>
              <a:t>17</a:t>
            </a:fld>
            <a:endParaRPr lang="en-US"/>
          </a:p>
        </p:txBody>
      </p:sp>
    </p:spTree>
    <p:extLst>
      <p:ext uri="{BB962C8B-B14F-4D97-AF65-F5344CB8AC3E}">
        <p14:creationId xmlns:p14="http://schemas.microsoft.com/office/powerpoint/2010/main" val="3503101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8FFD3F-9725-4C26-B78F-75518D3C32D7}" type="slidenum">
              <a:rPr lang="en-US" smtClean="0"/>
              <a:t>18</a:t>
            </a:fld>
            <a:endParaRPr lang="en-US"/>
          </a:p>
        </p:txBody>
      </p:sp>
    </p:spTree>
    <p:extLst>
      <p:ext uri="{BB962C8B-B14F-4D97-AF65-F5344CB8AC3E}">
        <p14:creationId xmlns:p14="http://schemas.microsoft.com/office/powerpoint/2010/main" val="3808945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o </a:t>
            </a:r>
            <a:r>
              <a:rPr lang="en-US" baseline="0" dirty="0" err="1"/>
              <a:t>em</a:t>
            </a:r>
            <a:r>
              <a:rPr lang="en-US" baseline="0" dirty="0"/>
              <a:t>, </a:t>
            </a:r>
            <a:r>
              <a:rPr lang="en-US" baseline="0" dirty="0" err="1"/>
              <a:t>sự</a:t>
            </a:r>
            <a:r>
              <a:rPr lang="en-US" baseline="0" dirty="0"/>
              <a:t> </a:t>
            </a:r>
            <a:r>
              <a:rPr lang="en-US" baseline="0" dirty="0" err="1"/>
              <a:t>kết</a:t>
            </a:r>
            <a:r>
              <a:rPr lang="en-US" baseline="0" dirty="0"/>
              <a:t> </a:t>
            </a:r>
            <a:r>
              <a:rPr lang="en-US" baseline="0" dirty="0" err="1"/>
              <a:t>hợp</a:t>
            </a:r>
            <a:r>
              <a:rPr lang="en-US" baseline="0" dirty="0"/>
              <a:t> </a:t>
            </a:r>
            <a:r>
              <a:rPr lang="en-US" baseline="0" dirty="0" err="1"/>
              <a:t>giữa</a:t>
            </a:r>
            <a:r>
              <a:rPr lang="en-US" baseline="0" dirty="0"/>
              <a:t> </a:t>
            </a:r>
            <a:r>
              <a:rPr lang="en-US" baseline="0" dirty="0" err="1"/>
              <a:t>cảm</a:t>
            </a:r>
            <a:r>
              <a:rPr lang="en-US" baseline="0" dirty="0"/>
              <a:t> </a:t>
            </a:r>
            <a:r>
              <a:rPr lang="en-US" baseline="0" dirty="0" err="1"/>
              <a:t>xúc</a:t>
            </a:r>
            <a:r>
              <a:rPr lang="en-US" baseline="0" dirty="0"/>
              <a:t> </a:t>
            </a:r>
            <a:r>
              <a:rPr lang="en-US" baseline="0" dirty="0" err="1"/>
              <a:t>trào</a:t>
            </a:r>
            <a:r>
              <a:rPr lang="en-US" baseline="0" dirty="0"/>
              <a:t> </a:t>
            </a:r>
            <a:r>
              <a:rPr lang="en-US" baseline="0" dirty="0" err="1"/>
              <a:t>phúng</a:t>
            </a:r>
            <a:r>
              <a:rPr lang="en-US" baseline="0" dirty="0"/>
              <a:t> </a:t>
            </a:r>
            <a:r>
              <a:rPr lang="en-US" baseline="0" dirty="0" err="1"/>
              <a:t>và</a:t>
            </a:r>
            <a:r>
              <a:rPr lang="en-US" baseline="0" dirty="0"/>
              <a:t> </a:t>
            </a:r>
            <a:r>
              <a:rPr lang="en-US" baseline="0" dirty="0" err="1"/>
              <a:t>trữ</a:t>
            </a:r>
            <a:r>
              <a:rPr lang="en-US" baseline="0" dirty="0"/>
              <a:t> </a:t>
            </a:r>
            <a:r>
              <a:rPr lang="en-US" baseline="0" dirty="0" err="1"/>
              <a:t>tình</a:t>
            </a:r>
            <a:r>
              <a:rPr lang="en-US" baseline="0" dirty="0"/>
              <a:t> </a:t>
            </a:r>
            <a:r>
              <a:rPr lang="en-US" baseline="0" dirty="0" err="1"/>
              <a:t>đã</a:t>
            </a:r>
            <a:r>
              <a:rPr lang="en-US" baseline="0" dirty="0"/>
              <a:t> </a:t>
            </a:r>
            <a:r>
              <a:rPr lang="en-US" baseline="0" dirty="0" err="1"/>
              <a:t>giúp</a:t>
            </a:r>
            <a:r>
              <a:rPr lang="en-US" baseline="0" dirty="0"/>
              <a:t> </a:t>
            </a:r>
            <a:r>
              <a:rPr lang="en-US" baseline="0" dirty="0" err="1"/>
              <a:t>nhà</a:t>
            </a:r>
            <a:r>
              <a:rPr lang="en-US" baseline="0" dirty="0"/>
              <a:t> </a:t>
            </a:r>
            <a:r>
              <a:rPr lang="en-US" baseline="0" dirty="0" err="1"/>
              <a:t>thơ</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được</a:t>
            </a:r>
            <a:r>
              <a:rPr lang="en-US" baseline="0" dirty="0"/>
              <a:t> </a:t>
            </a:r>
            <a:r>
              <a:rPr lang="en-US" baseline="0" dirty="0" err="1"/>
              <a:t>điều</a:t>
            </a:r>
            <a:r>
              <a:rPr lang="en-US" baseline="0" dirty="0"/>
              <a:t> </a:t>
            </a:r>
            <a:r>
              <a:rPr lang="en-US" baseline="0" dirty="0" err="1"/>
              <a:t>gì</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FFD3F-9725-4C26-B78F-75518D3C32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41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FFD3F-9725-4C26-B78F-75518D3C32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1921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8FFD3F-9725-4C26-B78F-75518D3C32D7}" type="slidenum">
              <a:rPr lang="en-US" smtClean="0"/>
              <a:t>21</a:t>
            </a:fld>
            <a:endParaRPr lang="en-US"/>
          </a:p>
        </p:txBody>
      </p:sp>
    </p:spTree>
    <p:extLst>
      <p:ext uri="{BB962C8B-B14F-4D97-AF65-F5344CB8AC3E}">
        <p14:creationId xmlns:p14="http://schemas.microsoft.com/office/powerpoint/2010/main" val="1646608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8FFD3F-9725-4C26-B78F-75518D3C32D7}" type="slidenum">
              <a:rPr lang="en-US" smtClean="0"/>
              <a:t>22</a:t>
            </a:fld>
            <a:endParaRPr lang="en-US"/>
          </a:p>
        </p:txBody>
      </p:sp>
    </p:spTree>
    <p:extLst>
      <p:ext uri="{BB962C8B-B14F-4D97-AF65-F5344CB8AC3E}">
        <p14:creationId xmlns:p14="http://schemas.microsoft.com/office/powerpoint/2010/main" val="909039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Tp</a:t>
            </a:r>
            <a:r>
              <a:rPr lang="en-US" dirty="0"/>
              <a:t>: </a:t>
            </a:r>
            <a:r>
              <a:rPr lang="en-US" dirty="0" err="1"/>
              <a:t>xuất</a:t>
            </a:r>
            <a:r>
              <a:rPr lang="en-US" dirty="0"/>
              <a:t> </a:t>
            </a:r>
            <a:r>
              <a:rPr lang="en-US" dirty="0" err="1"/>
              <a:t>xứ</a:t>
            </a:r>
            <a:r>
              <a:rPr lang="en-US" dirty="0"/>
              <a:t>, </a:t>
            </a:r>
            <a:r>
              <a:rPr lang="en-US" dirty="0" err="1"/>
              <a:t>thể</a:t>
            </a:r>
            <a:r>
              <a:rPr lang="en-US" dirty="0"/>
              <a:t> </a:t>
            </a:r>
            <a:r>
              <a:rPr lang="en-US" dirty="0" err="1"/>
              <a:t>thơ</a:t>
            </a:r>
            <a:r>
              <a:rPr lang="en-US" dirty="0"/>
              <a:t>, </a:t>
            </a:r>
            <a:r>
              <a:rPr lang="en-US" dirty="0" err="1"/>
              <a:t>bố</a:t>
            </a:r>
            <a:r>
              <a:rPr lang="en-US" dirty="0"/>
              <a:t> </a:t>
            </a:r>
            <a:r>
              <a:rPr lang="en-US" dirty="0" err="1"/>
              <a:t>cục</a:t>
            </a:r>
            <a:endParaRPr lang="en-US" dirty="0"/>
          </a:p>
        </p:txBody>
      </p:sp>
      <p:sp>
        <p:nvSpPr>
          <p:cNvPr id="4" name="Slide Number Placeholder 3"/>
          <p:cNvSpPr>
            <a:spLocks noGrp="1"/>
          </p:cNvSpPr>
          <p:nvPr>
            <p:ph type="sldNum" sz="quarter" idx="5"/>
          </p:nvPr>
        </p:nvSpPr>
        <p:spPr/>
        <p:txBody>
          <a:bodyPr/>
          <a:lstStyle/>
          <a:p>
            <a:fld id="{778FFD3F-9725-4C26-B78F-75518D3C32D7}" type="slidenum">
              <a:rPr lang="en-US" smtClean="0"/>
              <a:t>5</a:t>
            </a:fld>
            <a:endParaRPr lang="en-US"/>
          </a:p>
        </p:txBody>
      </p:sp>
    </p:spTree>
    <p:extLst>
      <p:ext uri="{BB962C8B-B14F-4D97-AF65-F5344CB8AC3E}">
        <p14:creationId xmlns:p14="http://schemas.microsoft.com/office/powerpoint/2010/main" val="3630544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spc="10" dirty="0" err="1">
                <a:solidFill>
                  <a:srgbClr val="242A2E"/>
                </a:solidFill>
                <a:effectLst/>
                <a:latin typeface="Roboto" panose="02000000000000000000" pitchFamily="2" charset="0"/>
              </a:rPr>
              <a:t>Thời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nhà</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thơ</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Trần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Tế</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Xương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sống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là</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giai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đoạn</a:t>
            </a:r>
            <a:r>
              <a:rPr lang="en-GB" b="0" i="0" spc="10" dirty="0">
                <a:solidFill>
                  <a:srgbClr val="242A2E"/>
                </a:solidFill>
                <a:effectLst/>
                <a:latin typeface="Roboto" panose="02000000000000000000" pitchFamily="2" charset="0"/>
              </a:rPr>
              <a:t> bi </a:t>
            </a:r>
            <a:r>
              <a:rPr lang="en-GB" b="0" i="0" spc="10" dirty="0" err="1">
                <a:solidFill>
                  <a:srgbClr val="242A2E"/>
                </a:solidFill>
                <a:effectLst/>
                <a:latin typeface="Roboto" panose="02000000000000000000" pitchFamily="2" charset="0"/>
              </a:rPr>
              <a:t>phẫn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nhất</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của</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dân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tộc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phong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trào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yêu</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nước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Cần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Vương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dần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bị</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thoái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trào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năm</a:t>
            </a:r>
            <a:r>
              <a:rPr lang="en-GB" b="0" i="0" spc="10" dirty="0">
                <a:solidFill>
                  <a:srgbClr val="242A2E"/>
                </a:solidFill>
                <a:effectLst/>
                <a:latin typeface="Roboto" panose="02000000000000000000" pitchFamily="2" charset="0"/>
              </a:rPr>
              <a:t> 1873 </a:t>
            </a:r>
            <a:r>
              <a:rPr lang="en-GB" b="0" i="0" spc="10" dirty="0" err="1">
                <a:solidFill>
                  <a:srgbClr val="242A2E"/>
                </a:solidFill>
                <a:effectLst/>
                <a:latin typeface="Roboto" panose="02000000000000000000" pitchFamily="2" charset="0"/>
              </a:rPr>
              <a:t>Pháp</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đánh</a:t>
            </a:r>
            <a:r>
              <a:rPr lang="en-GB" b="0" i="0" spc="10" dirty="0">
                <a:solidFill>
                  <a:srgbClr val="242A2E"/>
                </a:solidFill>
                <a:effectLst/>
                <a:latin typeface="Roboto" panose="02000000000000000000" pitchFamily="2" charset="0"/>
              </a:rPr>
              <a:t> Hà </a:t>
            </a:r>
            <a:r>
              <a:rPr lang="en-GB" b="0" i="0" spc="10" dirty="0" err="1">
                <a:solidFill>
                  <a:srgbClr val="242A2E"/>
                </a:solidFill>
                <a:effectLst/>
                <a:latin typeface="Roboto" panose="02000000000000000000" pitchFamily="2" charset="0"/>
              </a:rPr>
              <a:t>Nội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lần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thứ</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nhất</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rồi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tấn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công</a:t>
            </a:r>
            <a:r>
              <a:rPr lang="en-GB" b="0" i="0" spc="10" dirty="0">
                <a:solidFill>
                  <a:srgbClr val="242A2E"/>
                </a:solidFill>
                <a:effectLst/>
                <a:latin typeface="Roboto" panose="02000000000000000000" pitchFamily="2" charset="0"/>
              </a:rPr>
              <a:t> Nam </a:t>
            </a:r>
            <a:r>
              <a:rPr lang="en-GB" b="0" i="0" spc="10" dirty="0" err="1">
                <a:solidFill>
                  <a:srgbClr val="242A2E"/>
                </a:solidFill>
                <a:effectLst/>
                <a:latin typeface="Roboto" panose="02000000000000000000" pitchFamily="2" charset="0"/>
              </a:rPr>
              <a:t>Định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năm</a:t>
            </a:r>
            <a:r>
              <a:rPr lang="en-GB" b="0" i="0" spc="10" dirty="0">
                <a:solidFill>
                  <a:srgbClr val="242A2E"/>
                </a:solidFill>
                <a:effectLst/>
                <a:latin typeface="Roboto" panose="02000000000000000000" pitchFamily="2" charset="0"/>
              </a:rPr>
              <a:t> 1884 </a:t>
            </a:r>
            <a:r>
              <a:rPr lang="en-GB" b="0" i="0" spc="10" dirty="0" err="1">
                <a:solidFill>
                  <a:srgbClr val="242A2E"/>
                </a:solidFill>
                <a:effectLst/>
                <a:latin typeface="Roboto" panose="02000000000000000000" pitchFamily="2" charset="0"/>
              </a:rPr>
              <a:t>triều</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đình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nhà</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Nguyễn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chính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thức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ký</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hàng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ước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dâng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đất</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nước</a:t>
            </a:r>
            <a:r>
              <a:rPr lang="en-GB" b="0" i="0" spc="10" dirty="0">
                <a:solidFill>
                  <a:srgbClr val="242A2E"/>
                </a:solidFill>
                <a:effectLst/>
                <a:latin typeface="Roboto" panose="02000000000000000000" pitchFamily="2" charset="0"/>
              </a:rPr>
              <a:t> ta </a:t>
            </a:r>
            <a:r>
              <a:rPr lang="en-GB" b="0" i="0" spc="10" dirty="0" err="1">
                <a:solidFill>
                  <a:srgbClr val="242A2E"/>
                </a:solidFill>
                <a:effectLst/>
                <a:latin typeface="Roboto" panose="02000000000000000000" pitchFamily="2" charset="0"/>
              </a:rPr>
              <a:t>cho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giặc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Pháp</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Là</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người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học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hành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có</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chí</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lại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có</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tài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làm</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thơ</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cũng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như</a:t>
            </a:r>
            <a:r>
              <a:rPr lang="en-GB" b="0" i="0" spc="10" dirty="0">
                <a:solidFill>
                  <a:srgbClr val="242A2E"/>
                </a:solidFill>
                <a:effectLst/>
                <a:latin typeface="Roboto" panose="02000000000000000000" pitchFamily="2" charset="0"/>
              </a:rPr>
              <a:t> bao </a:t>
            </a:r>
            <a:r>
              <a:rPr lang="en-GB" b="0" i="0" spc="10" dirty="0" err="1">
                <a:solidFill>
                  <a:srgbClr val="242A2E"/>
                </a:solidFill>
                <a:effectLst/>
                <a:latin typeface="Roboto" panose="02000000000000000000" pitchFamily="2" charset="0"/>
              </a:rPr>
              <a:t>nho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sĩ</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trẻ</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nhà</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thơ</a:t>
            </a:r>
            <a:r>
              <a:rPr lang="en-GB" b="0" i="0" spc="10" dirty="0">
                <a:solidFill>
                  <a:srgbClr val="242A2E"/>
                </a:solidFill>
                <a:effectLst/>
                <a:latin typeface="Roboto" panose="02000000000000000000" pitchFamily="2" charset="0"/>
              </a:rPr>
              <a:t> mang </a:t>
            </a:r>
            <a:r>
              <a:rPr lang="en-GB" b="0" i="0" spc="10" dirty="0" err="1">
                <a:solidFill>
                  <a:srgbClr val="242A2E"/>
                </a:solidFill>
                <a:effectLst/>
                <a:latin typeface="Roboto" panose="02000000000000000000" pitchFamily="2" charset="0"/>
              </a:rPr>
              <a:t>khát</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vọng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học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hành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thành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đạt</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để</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có</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cuộc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sống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tử</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tế</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Năm</a:t>
            </a:r>
            <a:r>
              <a:rPr lang="en-GB" b="0" i="0" spc="10" dirty="0">
                <a:solidFill>
                  <a:srgbClr val="242A2E"/>
                </a:solidFill>
                <a:effectLst/>
                <a:latin typeface="Roboto" panose="02000000000000000000" pitchFamily="2" charset="0"/>
              </a:rPr>
              <a:t> 1886 </a:t>
            </a:r>
            <a:r>
              <a:rPr lang="en-GB" b="0" i="0" spc="10" dirty="0" err="1">
                <a:solidFill>
                  <a:srgbClr val="242A2E"/>
                </a:solidFill>
                <a:effectLst/>
                <a:latin typeface="Roboto" panose="02000000000000000000" pitchFamily="2" charset="0"/>
              </a:rPr>
              <a:t>lúc</a:t>
            </a:r>
            <a:r>
              <a:rPr lang="en-GB" b="0" i="0" spc="10" dirty="0">
                <a:solidFill>
                  <a:srgbClr val="242A2E"/>
                </a:solidFill>
                <a:effectLst/>
                <a:latin typeface="Roboto" panose="02000000000000000000" pitchFamily="2" charset="0"/>
              </a:rPr>
              <a:t> 16 </a:t>
            </a:r>
            <a:r>
              <a:rPr lang="en-GB" b="0" i="0" spc="10" dirty="0" err="1">
                <a:solidFill>
                  <a:srgbClr val="242A2E"/>
                </a:solidFill>
                <a:effectLst/>
                <a:latin typeface="Roboto" panose="02000000000000000000" pitchFamily="2" charset="0"/>
              </a:rPr>
              <a:t>tuổi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ông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đã</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hương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rồi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kiên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trì</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đeo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đuổi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đến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tám</a:t>
            </a:r>
            <a:r>
              <a:rPr lang="en-GB" b="0" i="0" spc="10" dirty="0">
                <a:solidFill>
                  <a:srgbClr val="242A2E"/>
                </a:solidFill>
                <a:effectLst/>
                <a:latin typeface="Roboto" panose="02000000000000000000" pitchFamily="2" charset="0"/>
              </a:rPr>
              <a:t> khoa </a:t>
            </a:r>
            <a:r>
              <a:rPr lang="en-GB" b="0" i="0" spc="10" dirty="0" err="1">
                <a:solidFill>
                  <a:srgbClr val="242A2E"/>
                </a:solidFill>
                <a:effectLst/>
                <a:latin typeface="Roboto" panose="02000000000000000000" pitchFamily="2" charset="0"/>
              </a:rPr>
              <a:t>thi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vào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các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năm</a:t>
            </a:r>
            <a:r>
              <a:rPr lang="en-GB" b="0" i="0" spc="10" dirty="0">
                <a:solidFill>
                  <a:srgbClr val="242A2E"/>
                </a:solidFill>
                <a:effectLst/>
                <a:latin typeface="Roboto" panose="02000000000000000000" pitchFamily="2" charset="0"/>
              </a:rPr>
              <a:t> 1886, 1888, 1891, 1894, 1897, 1900, 1903, 1906). </a:t>
            </a:r>
            <a:r>
              <a:rPr lang="en-GB" b="0" i="0" spc="10" dirty="0" err="1">
                <a:solidFill>
                  <a:srgbClr val="242A2E"/>
                </a:solidFill>
                <a:effectLst/>
                <a:latin typeface="Roboto" panose="02000000000000000000" pitchFamily="2" charset="0"/>
              </a:rPr>
              <a:t>Có</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lẽ</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phong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cách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phóng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khoáng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không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tuân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thủ</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theo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lối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văn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khuôn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sáo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cử</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nghiệp</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cộng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với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cách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thức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cử</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chọn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nhân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tài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của</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chế</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độ</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thực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dân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phong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kiến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đương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thời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nên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ông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lận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đận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mãi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Phải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đến</a:t>
            </a:r>
            <a:r>
              <a:rPr lang="en-GB" b="0" i="0" spc="10" dirty="0">
                <a:solidFill>
                  <a:srgbClr val="242A2E"/>
                </a:solidFill>
                <a:effectLst/>
                <a:latin typeface="Roboto" panose="02000000000000000000" pitchFamily="2" charset="0"/>
              </a:rPr>
              <a:t> khoa </a:t>
            </a:r>
            <a:r>
              <a:rPr lang="en-GB" b="0" i="0" spc="10" dirty="0" err="1">
                <a:solidFill>
                  <a:srgbClr val="242A2E"/>
                </a:solidFill>
                <a:effectLst/>
                <a:latin typeface="Roboto" panose="02000000000000000000" pitchFamily="2" charset="0"/>
              </a:rPr>
              <a:t>thi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thứ</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tư</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niên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hiệu</a:t>
            </a:r>
            <a:r>
              <a:rPr lang="en-GB" b="0" i="0" spc="10" dirty="0">
                <a:solidFill>
                  <a:srgbClr val="242A2E"/>
                </a:solidFill>
                <a:effectLst/>
                <a:latin typeface="Roboto" panose="02000000000000000000" pitchFamily="2" charset="0"/>
              </a:rPr>
              <a:t> Thành Thái </a:t>
            </a:r>
            <a:r>
              <a:rPr lang="en-GB" b="0" i="0" spc="10" dirty="0" err="1">
                <a:solidFill>
                  <a:srgbClr val="242A2E"/>
                </a:solidFill>
                <a:effectLst/>
                <a:latin typeface="Roboto" panose="02000000000000000000" pitchFamily="2" charset="0"/>
              </a:rPr>
              <a:t>thứ</a:t>
            </a:r>
            <a:r>
              <a:rPr lang="en-GB" b="0" i="0" spc="10" dirty="0">
                <a:solidFill>
                  <a:srgbClr val="242A2E"/>
                </a:solidFill>
                <a:effectLst/>
                <a:latin typeface="Roboto" panose="02000000000000000000" pitchFamily="2" charset="0"/>
              </a:rPr>
              <a:t> 6 </a:t>
            </a:r>
            <a:r>
              <a:rPr lang="en-GB" b="0" i="0" spc="10" dirty="0" err="1">
                <a:solidFill>
                  <a:srgbClr val="242A2E"/>
                </a:solidFill>
                <a:effectLst/>
                <a:latin typeface="Roboto" panose="02000000000000000000" pitchFamily="2" charset="0"/>
              </a:rPr>
              <a:t>năm</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Giáp</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Ngọ</a:t>
            </a:r>
            <a:r>
              <a:rPr lang="en-GB" b="0" i="0" spc="10" dirty="0">
                <a:solidFill>
                  <a:srgbClr val="242A2E"/>
                </a:solidFill>
                <a:effectLst/>
                <a:latin typeface="Roboto" panose="02000000000000000000" pitchFamily="2" charset="0"/>
              </a:rPr>
              <a:t> 1894, </a:t>
            </a:r>
            <a:r>
              <a:rPr lang="en-GB" b="0" i="0" spc="10" dirty="0" err="1">
                <a:solidFill>
                  <a:srgbClr val="242A2E"/>
                </a:solidFill>
                <a:effectLst/>
                <a:latin typeface="Roboto" panose="02000000000000000000" pitchFamily="2" charset="0"/>
              </a:rPr>
              <a:t>khi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đã</a:t>
            </a:r>
            <a:r>
              <a:rPr lang="en-GB" b="0" i="0" spc="10" dirty="0">
                <a:solidFill>
                  <a:srgbClr val="242A2E"/>
                </a:solidFill>
                <a:effectLst/>
                <a:latin typeface="Roboto" panose="02000000000000000000" pitchFamily="2" charset="0"/>
              </a:rPr>
              <a:t> 24 </a:t>
            </a:r>
            <a:r>
              <a:rPr lang="en-GB" b="0" i="0" spc="10" dirty="0" err="1">
                <a:solidFill>
                  <a:srgbClr val="242A2E"/>
                </a:solidFill>
                <a:effectLst/>
                <a:latin typeface="Roboto" panose="02000000000000000000" pitchFamily="2" charset="0"/>
              </a:rPr>
              <a:t>tuổi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ông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mới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đỗ</a:t>
            </a:r>
            <a:r>
              <a:rPr lang="en-GB" b="0" i="0" spc="10" dirty="0">
                <a:solidFill>
                  <a:srgbClr val="242A2E"/>
                </a:solidFill>
                <a:effectLst/>
                <a:latin typeface="Roboto" panose="02000000000000000000" pitchFamily="2" charset="0"/>
              </a:rPr>
              <a:t> Tú </a:t>
            </a:r>
            <a:r>
              <a:rPr lang="en-GB" b="0" i="0" spc="10" dirty="0" err="1">
                <a:solidFill>
                  <a:srgbClr val="242A2E"/>
                </a:solidFill>
                <a:effectLst/>
                <a:latin typeface="Roboto" panose="02000000000000000000" pitchFamily="2" charset="0"/>
              </a:rPr>
              <a:t>tài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thiên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thủ</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lấy</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thêm</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cuối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bảng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Những</a:t>
            </a:r>
            <a:r>
              <a:rPr lang="en-GB" b="0" i="0" spc="10" dirty="0">
                <a:solidFill>
                  <a:srgbClr val="242A2E"/>
                </a:solidFill>
                <a:effectLst/>
                <a:latin typeface="Roboto" panose="02000000000000000000" pitchFamily="2" charset="0"/>
              </a:rPr>
              <a:t> mong </a:t>
            </a:r>
            <a:r>
              <a:rPr lang="en-GB" b="0" i="0" spc="10" dirty="0" err="1">
                <a:solidFill>
                  <a:srgbClr val="242A2E"/>
                </a:solidFill>
                <a:effectLst/>
                <a:latin typeface="Roboto" panose="02000000000000000000" pitchFamily="2" charset="0"/>
              </a:rPr>
              <a:t>chăm</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chỉ</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đèn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sách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để</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có</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tấm</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bằng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cử</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nhân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cho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đỡ</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tủi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phận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nghiên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bút</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thoát</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cảnh</a:t>
            </a:r>
            <a:r>
              <a:rPr lang="en-GB" b="0" i="0" spc="10" dirty="0">
                <a:solidFill>
                  <a:srgbClr val="242A2E"/>
                </a:solidFill>
                <a:effectLst/>
                <a:latin typeface="Roboto" panose="02000000000000000000" pitchFamily="2" charset="0"/>
              </a:rPr>
              <a:t> </a:t>
            </a:r>
            <a:r>
              <a:rPr lang="en-GB" b="0" i="1" spc="10" dirty="0">
                <a:solidFill>
                  <a:srgbClr val="242A2E"/>
                </a:solidFill>
                <a:effectLst/>
                <a:latin typeface="Roboto" panose="02000000000000000000" pitchFamily="2" charset="0"/>
              </a:rPr>
              <a:t>“</a:t>
            </a:r>
            <a:r>
              <a:rPr lang="en-GB" b="0" i="1" spc="10" dirty="0" err="1">
                <a:solidFill>
                  <a:srgbClr val="242A2E"/>
                </a:solidFill>
                <a:effectLst/>
                <a:latin typeface="Roboto" panose="02000000000000000000" pitchFamily="2" charset="0"/>
              </a:rPr>
              <a:t>thua</a:t>
            </a:r>
            <a:r>
              <a:rPr lang="en-GB" b="0" i="1" spc="10" dirty="0">
                <a:solidFill>
                  <a:srgbClr val="242A2E"/>
                </a:solidFill>
                <a:effectLst/>
                <a:latin typeface="Roboto" panose="02000000000000000000" pitchFamily="2" charset="0"/>
              </a:rPr>
              <a:t> </a:t>
            </a:r>
            <a:r>
              <a:rPr lang="en-GB" b="0" i="1" spc="10" dirty="0" err="1">
                <a:solidFill>
                  <a:srgbClr val="242A2E"/>
                </a:solidFill>
                <a:effectLst/>
                <a:latin typeface="Roboto" panose="02000000000000000000" pitchFamily="2" charset="0"/>
              </a:rPr>
              <a:t>mãi</a:t>
            </a:r>
            <a:r>
              <a:rPr lang="en-GB" b="0" i="1" spc="10" dirty="0">
                <a:solidFill>
                  <a:srgbClr val="242A2E"/>
                </a:solidFill>
                <a:effectLst/>
                <a:latin typeface="Roboto" panose="02000000000000000000" pitchFamily="2" charset="0"/>
              </a:rPr>
              <a:t> </a:t>
            </a:r>
            <a:r>
              <a:rPr lang="en-GB" b="0" i="1" spc="10" dirty="0" err="1">
                <a:solidFill>
                  <a:srgbClr val="242A2E"/>
                </a:solidFill>
                <a:effectLst/>
                <a:latin typeface="Roboto" panose="02000000000000000000" pitchFamily="2" charset="0"/>
              </a:rPr>
              <a:t>anh</a:t>
            </a:r>
            <a:r>
              <a:rPr lang="en-GB" b="0" i="1" spc="10" dirty="0">
                <a:solidFill>
                  <a:srgbClr val="242A2E"/>
                </a:solidFill>
                <a:effectLst/>
                <a:latin typeface="Roboto" panose="02000000000000000000" pitchFamily="2" charset="0"/>
              </a:rPr>
              <a:t> </a:t>
            </a:r>
            <a:r>
              <a:rPr lang="en-GB" b="0" i="1" spc="10" dirty="0" err="1">
                <a:solidFill>
                  <a:srgbClr val="242A2E"/>
                </a:solidFill>
                <a:effectLst/>
                <a:latin typeface="Roboto" panose="02000000000000000000" pitchFamily="2" charset="0"/>
              </a:rPr>
              <a:t>em</a:t>
            </a:r>
            <a:r>
              <a:rPr lang="en-GB" b="0" i="1" spc="10" dirty="0">
                <a:solidFill>
                  <a:srgbClr val="242A2E"/>
                </a:solidFill>
                <a:effectLst/>
                <a:latin typeface="Roboto" panose="02000000000000000000" pitchFamily="2" charset="0"/>
              </a:rPr>
              <a:t> </a:t>
            </a:r>
            <a:r>
              <a:rPr lang="en-GB" b="0" i="1" spc="10" dirty="0" err="1">
                <a:solidFill>
                  <a:srgbClr val="242A2E"/>
                </a:solidFill>
                <a:effectLst/>
                <a:latin typeface="Roboto" panose="02000000000000000000" pitchFamily="2" charset="0"/>
              </a:rPr>
              <a:t>cánh</a:t>
            </a:r>
            <a:r>
              <a:rPr lang="en-GB" b="0" i="1" spc="10" dirty="0">
                <a:solidFill>
                  <a:srgbClr val="242A2E"/>
                </a:solidFill>
                <a:effectLst/>
                <a:latin typeface="Roboto" panose="02000000000000000000" pitchFamily="2" charset="0"/>
              </a:rPr>
              <a:t> </a:t>
            </a:r>
            <a:r>
              <a:rPr lang="en-GB" b="0" i="1" spc="10" dirty="0" err="1">
                <a:solidFill>
                  <a:srgbClr val="242A2E"/>
                </a:solidFill>
                <a:effectLst/>
                <a:latin typeface="Roboto" panose="02000000000000000000" pitchFamily="2" charset="0"/>
              </a:rPr>
              <a:t>Bắc</a:t>
            </a:r>
            <a:r>
              <a:rPr lang="en-GB" b="0" i="1" spc="10" dirty="0">
                <a:solidFill>
                  <a:srgbClr val="242A2E"/>
                </a:solidFill>
                <a:effectLst/>
                <a:latin typeface="Roboto" panose="02000000000000000000" pitchFamily="2" charset="0"/>
              </a:rPr>
              <a:t> </a:t>
            </a:r>
            <a:r>
              <a:rPr lang="en-GB" b="0" i="1" spc="10" dirty="0" err="1">
                <a:solidFill>
                  <a:srgbClr val="242A2E"/>
                </a:solidFill>
                <a:effectLst/>
                <a:latin typeface="Roboto" panose="02000000000000000000" pitchFamily="2" charset="0"/>
              </a:rPr>
              <a:t>Kỳ</a:t>
            </a:r>
            <a:r>
              <a:rPr lang="en-GB" b="0" i="1" spc="10" dirty="0">
                <a:solidFill>
                  <a:srgbClr val="242A2E"/>
                </a:solidFill>
                <a:effectLst/>
                <a:latin typeface="Roboto" panose="02000000000000000000" pitchFamily="2" charset="0"/>
              </a:rPr>
              <a:t>”,</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lần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cuối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cùng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niên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hiệu</a:t>
            </a:r>
            <a:r>
              <a:rPr lang="en-GB" b="0" i="0" spc="10" dirty="0">
                <a:solidFill>
                  <a:srgbClr val="242A2E"/>
                </a:solidFill>
                <a:effectLst/>
                <a:latin typeface="Roboto" panose="02000000000000000000" pitchFamily="2" charset="0"/>
              </a:rPr>
              <a:t> Thành Thái </a:t>
            </a:r>
            <a:r>
              <a:rPr lang="en-GB" b="0" i="0" spc="10" dirty="0" err="1">
                <a:solidFill>
                  <a:srgbClr val="242A2E"/>
                </a:solidFill>
                <a:effectLst/>
                <a:latin typeface="Roboto" panose="02000000000000000000" pitchFamily="2" charset="0"/>
              </a:rPr>
              <a:t>thứ</a:t>
            </a:r>
            <a:r>
              <a:rPr lang="en-GB" b="0" i="0" spc="10" dirty="0">
                <a:solidFill>
                  <a:srgbClr val="242A2E"/>
                </a:solidFill>
                <a:effectLst/>
                <a:latin typeface="Roboto" panose="02000000000000000000" pitchFamily="2" charset="0"/>
              </a:rPr>
              <a:t> 18 </a:t>
            </a:r>
            <a:r>
              <a:rPr lang="en-GB" b="0" i="0" spc="10" dirty="0" err="1">
                <a:solidFill>
                  <a:srgbClr val="242A2E"/>
                </a:solidFill>
                <a:effectLst/>
                <a:latin typeface="Roboto" panose="02000000000000000000" pitchFamily="2" charset="0"/>
              </a:rPr>
              <a:t>năm</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Bính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Ngọ</a:t>
            </a:r>
            <a:r>
              <a:rPr lang="en-GB" b="0" i="0" spc="10" dirty="0">
                <a:solidFill>
                  <a:srgbClr val="242A2E"/>
                </a:solidFill>
                <a:effectLst/>
                <a:latin typeface="Roboto" panose="02000000000000000000" pitchFamily="2" charset="0"/>
              </a:rPr>
              <a:t> 1906 </a:t>
            </a:r>
            <a:r>
              <a:rPr lang="en-GB" b="0" i="0" spc="10" dirty="0" err="1">
                <a:solidFill>
                  <a:srgbClr val="242A2E"/>
                </a:solidFill>
                <a:effectLst/>
                <a:latin typeface="Roboto" panose="02000000000000000000" pitchFamily="2" charset="0"/>
              </a:rPr>
              <a:t>ông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còn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đổi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tên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Trần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Tế</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Xương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bằng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Trần</a:t>
            </a:r>
            <a:r>
              <a:rPr lang="en-GB" b="0" i="0" spc="10" dirty="0">
                <a:solidFill>
                  <a:srgbClr val="242A2E"/>
                </a:solidFill>
                <a:effectLst/>
                <a:latin typeface="Roboto" panose="02000000000000000000" pitchFamily="2" charset="0"/>
              </a:rPr>
              <a:t> Cao </a:t>
            </a:r>
            <a:r>
              <a:rPr lang="en-GB" b="0" i="0" spc="10" dirty="0" err="1">
                <a:solidFill>
                  <a:srgbClr val="242A2E"/>
                </a:solidFill>
                <a:effectLst/>
                <a:latin typeface="Roboto" panose="02000000000000000000" pitchFamily="2" charset="0"/>
              </a:rPr>
              <a:t>Xương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nhưng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vẫn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không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thành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Ông</a:t>
            </a:r>
            <a:r>
              <a:rPr lang="en-GB" b="0" i="0" spc="10" dirty="0">
                <a:solidFill>
                  <a:srgbClr val="242A2E"/>
                </a:solidFill>
                <a:effectLst/>
                <a:latin typeface="Roboto" panose="02000000000000000000" pitchFamily="2" charset="0"/>
              </a:rPr>
              <a:t> cay </a:t>
            </a:r>
            <a:r>
              <a:rPr lang="en-GB" b="0" i="0" spc="10" dirty="0" err="1">
                <a:solidFill>
                  <a:srgbClr val="242A2E"/>
                </a:solidFill>
                <a:effectLst/>
                <a:latin typeface="Roboto" panose="02000000000000000000" pitchFamily="2" charset="0"/>
              </a:rPr>
              <a:t>đắng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nhận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ra</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cửa</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Khổng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sân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Trình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của</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cái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buổi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nhiễu</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nhương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này</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không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có</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ngôi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vị</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nào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dành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cho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những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người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như</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ông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Ông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đành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chấp</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nhận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số</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phận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cuộc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đời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phải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sống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trong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môi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trường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thị</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dân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đang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bị</a:t>
            </a:r>
            <a:r>
              <a:rPr lang="en-GB" b="0" i="0" spc="10" dirty="0">
                <a:solidFill>
                  <a:srgbClr val="242A2E"/>
                </a:solidFill>
                <a:effectLst/>
                <a:latin typeface="Roboto" panose="02000000000000000000" pitchFamily="2" charset="0"/>
              </a:rPr>
              <a:t> chi </a:t>
            </a:r>
            <a:r>
              <a:rPr lang="en-GB" b="0" i="0" spc="10" dirty="0" err="1">
                <a:solidFill>
                  <a:srgbClr val="242A2E"/>
                </a:solidFill>
                <a:effectLst/>
                <a:latin typeface="Roboto" panose="02000000000000000000" pitchFamily="2" charset="0"/>
              </a:rPr>
              <a:t>phối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sâu</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sắc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bởi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chế</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độ</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thực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dân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nửa</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phong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kiến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nhiều</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giá</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trị</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đạo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đức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và</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nhân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văn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bị</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pha</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tạp</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hoặc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đảo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lộn</a:t>
            </a:r>
            <a:r>
              <a:rPr lang="en-GB" b="0" i="0" spc="10" dirty="0">
                <a:solidFill>
                  <a:srgbClr val="242A2E"/>
                </a:solidFill>
                <a:effectLst/>
                <a:latin typeface="Roboto" panose="02000000000000000000" pitchFamily="2" charset="0"/>
              </a:rPr>
              <a:t>.</a:t>
            </a:r>
          </a:p>
          <a:p>
            <a:r>
              <a:rPr lang="en-GB" b="0" i="0" spc="10" dirty="0" err="1">
                <a:solidFill>
                  <a:srgbClr val="242A2E"/>
                </a:solidFill>
                <a:effectLst/>
                <a:latin typeface="Roboto" panose="02000000000000000000" pitchFamily="2" charset="0"/>
              </a:rPr>
              <a:t>Đọc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thêm</a:t>
            </a:r>
            <a:r>
              <a:rPr lang="en-GB" b="0" i="0" spc="10" dirty="0">
                <a:solidFill>
                  <a:srgbClr val="242A2E"/>
                </a:solidFill>
                <a:effectLst/>
                <a:latin typeface="Roboto" panose="02000000000000000000" pitchFamily="2" charset="0"/>
              </a:rPr>
              <a:t>: https://baonamdinh.vn/channel/5093/202008/ky-niem-150-nam-ngay-sinh-nha-tho-tran-te-xuong-5-9-1870-5-9-2020-nha-tho-tran-te-xuong-mot-nhan-cach-van-hoa-2539412/</a:t>
            </a:r>
            <a:endParaRPr lang="en-US" dirty="0"/>
          </a:p>
        </p:txBody>
      </p:sp>
      <p:sp>
        <p:nvSpPr>
          <p:cNvPr id="4" name="Slide Number Placeholder 3"/>
          <p:cNvSpPr>
            <a:spLocks noGrp="1"/>
          </p:cNvSpPr>
          <p:nvPr>
            <p:ph type="sldNum" sz="quarter" idx="5"/>
          </p:nvPr>
        </p:nvSpPr>
        <p:spPr/>
        <p:txBody>
          <a:bodyPr/>
          <a:lstStyle/>
          <a:p>
            <a:fld id="{778FFD3F-9725-4C26-B78F-75518D3C32D7}" type="slidenum">
              <a:rPr lang="en-US" smtClean="0"/>
              <a:t>6</a:t>
            </a:fld>
            <a:endParaRPr lang="en-US"/>
          </a:p>
        </p:txBody>
      </p:sp>
    </p:spTree>
    <p:extLst>
      <p:ext uri="{BB962C8B-B14F-4D97-AF65-F5344CB8AC3E}">
        <p14:creationId xmlns:p14="http://schemas.microsoft.com/office/powerpoint/2010/main" val="404066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8FFD3F-9725-4C26-B78F-75518D3C32D7}" type="slidenum">
              <a:rPr lang="en-US" smtClean="0"/>
              <a:t>7</a:t>
            </a:fld>
            <a:endParaRPr lang="en-US"/>
          </a:p>
        </p:txBody>
      </p:sp>
    </p:spTree>
    <p:extLst>
      <p:ext uri="{BB962C8B-B14F-4D97-AF65-F5344CB8AC3E}">
        <p14:creationId xmlns:p14="http://schemas.microsoft.com/office/powerpoint/2010/main" val="198944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8FFD3F-9725-4C26-B78F-75518D3C32D7}" type="slidenum">
              <a:rPr lang="en-US" smtClean="0"/>
              <a:t>8</a:t>
            </a:fld>
            <a:endParaRPr lang="en-US"/>
          </a:p>
        </p:txBody>
      </p:sp>
    </p:spTree>
    <p:extLst>
      <p:ext uri="{BB962C8B-B14F-4D97-AF65-F5344CB8AC3E}">
        <p14:creationId xmlns:p14="http://schemas.microsoft.com/office/powerpoint/2010/main" val="1505397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8FFD3F-9725-4C26-B78F-75518D3C32D7}" type="slidenum">
              <a:rPr lang="en-US" smtClean="0"/>
              <a:t>9</a:t>
            </a:fld>
            <a:endParaRPr lang="en-US"/>
          </a:p>
        </p:txBody>
      </p:sp>
    </p:spTree>
    <p:extLst>
      <p:ext uri="{BB962C8B-B14F-4D97-AF65-F5344CB8AC3E}">
        <p14:creationId xmlns:p14="http://schemas.microsoft.com/office/powerpoint/2010/main" val="2390481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8FFD3F-9725-4C26-B78F-75518D3C32D7}" type="slidenum">
              <a:rPr lang="en-US" smtClean="0"/>
              <a:t>10</a:t>
            </a:fld>
            <a:endParaRPr lang="en-US"/>
          </a:p>
        </p:txBody>
      </p:sp>
    </p:spTree>
    <p:extLst>
      <p:ext uri="{BB962C8B-B14F-4D97-AF65-F5344CB8AC3E}">
        <p14:creationId xmlns:p14="http://schemas.microsoft.com/office/powerpoint/2010/main" val="1565183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8FFD3F-9725-4C26-B78F-75518D3C32D7}" type="slidenum">
              <a:rPr lang="en-US" smtClean="0"/>
              <a:t>11</a:t>
            </a:fld>
            <a:endParaRPr lang="en-US"/>
          </a:p>
        </p:txBody>
      </p:sp>
    </p:spTree>
    <p:extLst>
      <p:ext uri="{BB962C8B-B14F-4D97-AF65-F5344CB8AC3E}">
        <p14:creationId xmlns:p14="http://schemas.microsoft.com/office/powerpoint/2010/main" val="150482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Xác</a:t>
            </a:r>
            <a:r>
              <a:rPr lang="en-US" baseline="0" dirty="0"/>
              <a:t> </a:t>
            </a:r>
            <a:r>
              <a:rPr lang="en-US" baseline="0" dirty="0" err="1"/>
              <a:t>định</a:t>
            </a:r>
            <a:r>
              <a:rPr lang="en-US" baseline="0" dirty="0"/>
              <a:t> </a:t>
            </a:r>
            <a:r>
              <a:rPr lang="en-US" baseline="0" dirty="0" err="1"/>
              <a:t>các</a:t>
            </a:r>
            <a:r>
              <a:rPr lang="en-US" baseline="0" dirty="0"/>
              <a:t> </a:t>
            </a:r>
            <a:r>
              <a:rPr lang="en-US" baseline="0" dirty="0" err="1"/>
              <a:t>đối</a:t>
            </a:r>
            <a:r>
              <a:rPr lang="en-US" baseline="0" dirty="0"/>
              <a:t> </a:t>
            </a:r>
            <a:r>
              <a:rPr lang="en-US" baseline="0" dirty="0" err="1"/>
              <a:t>tượng</a:t>
            </a:r>
            <a:r>
              <a:rPr lang="en-US" baseline="0" dirty="0"/>
              <a:t> </a:t>
            </a:r>
            <a:r>
              <a:rPr lang="en-US" baseline="0" dirty="0" err="1"/>
              <a:t>trào</a:t>
            </a:r>
            <a:r>
              <a:rPr lang="en-US" baseline="0" dirty="0"/>
              <a:t> </a:t>
            </a:r>
            <a:r>
              <a:rPr lang="en-US" baseline="0" dirty="0" err="1"/>
              <a:t>phúng</a:t>
            </a:r>
            <a:r>
              <a:rPr lang="en-US" baseline="0" dirty="0"/>
              <a:t> </a:t>
            </a:r>
            <a:r>
              <a:rPr lang="en-US" baseline="0" dirty="0" err="1"/>
              <a:t>mà</a:t>
            </a:r>
            <a:r>
              <a:rPr lang="en-US" baseline="0" dirty="0"/>
              <a:t> </a:t>
            </a:r>
            <a:r>
              <a:rPr lang="en-US" baseline="0" dirty="0" err="1"/>
              <a:t>bài</a:t>
            </a:r>
            <a:r>
              <a:rPr lang="en-US" baseline="0" dirty="0"/>
              <a:t> </a:t>
            </a:r>
            <a:r>
              <a:rPr lang="en-US" baseline="0" dirty="0" err="1"/>
              <a:t>thơ</a:t>
            </a:r>
            <a:r>
              <a:rPr lang="en-US" baseline="0" dirty="0"/>
              <a:t> </a:t>
            </a:r>
            <a:r>
              <a:rPr lang="en-US" baseline="0" dirty="0" err="1"/>
              <a:t>hướng</a:t>
            </a:r>
            <a:r>
              <a:rPr lang="en-US" baseline="0" dirty="0"/>
              <a:t> </a:t>
            </a:r>
            <a:r>
              <a:rPr lang="en-US" baseline="0" dirty="0" err="1"/>
              <a:t>tới</a:t>
            </a:r>
            <a:r>
              <a:rPr lang="en-US" baseline="0" dirty="0"/>
              <a:t>. </a:t>
            </a:r>
            <a:r>
              <a:rPr lang="en-US" baseline="0" dirty="0" err="1"/>
              <a:t>Thái</a:t>
            </a:r>
            <a:r>
              <a:rPr lang="en-US" baseline="0" dirty="0"/>
              <a:t> </a:t>
            </a:r>
            <a:r>
              <a:rPr lang="en-US" baseline="0" dirty="0" err="1"/>
              <a:t>độ</a:t>
            </a:r>
            <a:r>
              <a:rPr lang="en-US" baseline="0" dirty="0"/>
              <a:t> </a:t>
            </a:r>
            <a:r>
              <a:rPr lang="en-US" baseline="0" dirty="0" err="1"/>
              <a:t>của</a:t>
            </a:r>
            <a:r>
              <a:rPr lang="en-US" baseline="0" dirty="0"/>
              <a:t> </a:t>
            </a:r>
            <a:r>
              <a:rPr lang="en-US" baseline="0" dirty="0" err="1"/>
              <a:t>tác</a:t>
            </a:r>
            <a:r>
              <a:rPr lang="en-US" baseline="0" dirty="0"/>
              <a:t> </a:t>
            </a:r>
            <a:r>
              <a:rPr lang="en-US" baseline="0" dirty="0" err="1"/>
              <a:t>giả</a:t>
            </a:r>
            <a:r>
              <a:rPr lang="en-US" baseline="0" dirty="0"/>
              <a:t> </a:t>
            </a:r>
            <a:r>
              <a:rPr lang="en-US" baseline="0" dirty="0" err="1"/>
              <a:t>đối</a:t>
            </a:r>
            <a:r>
              <a:rPr lang="en-US" baseline="0" dirty="0"/>
              <a:t> </a:t>
            </a:r>
            <a:r>
              <a:rPr lang="en-US" baseline="0" dirty="0" err="1"/>
              <a:t>với</a:t>
            </a:r>
            <a:r>
              <a:rPr lang="en-US" baseline="0" dirty="0"/>
              <a:t> </a:t>
            </a:r>
            <a:r>
              <a:rPr lang="en-US" baseline="0" dirty="0" err="1"/>
              <a:t>các</a:t>
            </a:r>
            <a:r>
              <a:rPr lang="en-US" baseline="0" dirty="0"/>
              <a:t> </a:t>
            </a:r>
            <a:r>
              <a:rPr lang="en-US" baseline="0" dirty="0" err="1"/>
              <a:t>đối</a:t>
            </a:r>
            <a:r>
              <a:rPr lang="en-US" baseline="0" dirty="0"/>
              <a:t> </a:t>
            </a:r>
            <a:r>
              <a:rPr lang="en-US" baseline="0" dirty="0" err="1"/>
              <a:t>tượng</a:t>
            </a:r>
            <a:r>
              <a:rPr lang="en-US" baseline="0" dirty="0"/>
              <a:t> </a:t>
            </a:r>
            <a:r>
              <a:rPr lang="en-US" baseline="0" dirty="0" err="1"/>
              <a:t>đó</a:t>
            </a:r>
            <a:r>
              <a:rPr lang="en-US" baseline="0" dirty="0"/>
              <a:t> </a:t>
            </a:r>
            <a:r>
              <a:rPr lang="en-US" baseline="0" dirty="0" err="1"/>
              <a:t>được</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như</a:t>
            </a:r>
            <a:r>
              <a:rPr lang="en-US" baseline="0" dirty="0"/>
              <a:t> </a:t>
            </a:r>
            <a:r>
              <a:rPr lang="en-US" baseline="0" dirty="0" err="1"/>
              <a:t>thế</a:t>
            </a:r>
            <a:r>
              <a:rPr lang="en-US" baseline="0" dirty="0"/>
              <a:t> </a:t>
            </a:r>
            <a:r>
              <a:rPr lang="en-US" baseline="0" dirty="0" err="1"/>
              <a:t>nào</a:t>
            </a:r>
            <a:r>
              <a:rPr lang="en-US" baseline="0" dirty="0"/>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FFD3F-9725-4C26-B78F-75518D3C32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65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stretch>
            <a:fillRect l="-14000" r="-14000" b="-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47EB152-2579-A24E-0E0C-F4D8B02ECDF8}"/>
              </a:ext>
            </a:extLst>
          </p:cNvPr>
          <p:cNvSpPr txBox="1"/>
          <p:nvPr/>
        </p:nvSpPr>
        <p:spPr>
          <a:xfrm>
            <a:off x="3316243" y="0"/>
            <a:ext cx="10974327" cy="2822859"/>
          </a:xfrm>
          <a:prstGeom prst="rect">
            <a:avLst/>
          </a:prstGeom>
        </p:spPr>
        <p:txBody>
          <a:bodyPr vert="horz" lIns="91440" tIns="45720" rIns="91440" bIns="45720" rtlCol="0" anchor="ctr">
            <a:normAutofit/>
          </a:bodyPr>
          <a:lstStyle/>
          <a:p>
            <a:pPr algn="ctr">
              <a:lnSpc>
                <a:spcPct val="90000"/>
              </a:lnSpc>
              <a:spcAft>
                <a:spcPts val="600"/>
              </a:spcAft>
            </a:pPr>
            <a:r>
              <a:rPr lang="en-US" sz="11500" dirty="0" err="1">
                <a:latin typeface="#9Slide07 SVNGuerrilla" panose="00000500000000000000" pitchFamily="2" charset="0"/>
              </a:rPr>
              <a:t>Bạn</a:t>
            </a:r>
            <a:r>
              <a:rPr lang="en-US" sz="11500" dirty="0">
                <a:latin typeface="#9Slide07 SVNGuerrilla" panose="00000500000000000000" pitchFamily="2" charset="0"/>
              </a:rPr>
              <a:t> </a:t>
            </a:r>
            <a:r>
              <a:rPr lang="en-US" sz="11500" dirty="0" err="1">
                <a:latin typeface="#9Slide07 SVNGuerrilla" panose="00000500000000000000" pitchFamily="2" charset="0"/>
              </a:rPr>
              <a:t>muốn</a:t>
            </a:r>
            <a:r>
              <a:rPr lang="en-US" sz="11500" dirty="0">
                <a:latin typeface="#9Slide07 SVNGuerrilla" panose="00000500000000000000" pitchFamily="2" charset="0"/>
              </a:rPr>
              <a:t> </a:t>
            </a:r>
            <a:r>
              <a:rPr lang="en-US" sz="11500" dirty="0" err="1">
                <a:latin typeface="#9Slide07 SVNGuerrilla" panose="00000500000000000000" pitchFamily="2" charset="0"/>
              </a:rPr>
              <a:t>hẹn</a:t>
            </a:r>
            <a:r>
              <a:rPr lang="en-US" sz="11500" dirty="0">
                <a:latin typeface="#9Slide07 SVNGuerrilla" panose="00000500000000000000" pitchFamily="2" charset="0"/>
              </a:rPr>
              <a:t> </a:t>
            </a:r>
            <a:r>
              <a:rPr lang="en-US" sz="11500" dirty="0" err="1">
                <a:latin typeface="#9Slide07 SVNGuerrilla" panose="00000500000000000000" pitchFamily="2" charset="0"/>
              </a:rPr>
              <a:t>hò</a:t>
            </a:r>
            <a:endParaRPr lang="en-US" sz="9600" dirty="0">
              <a:latin typeface="#9Slide07 SVNGuerrilla" panose="00000500000000000000" pitchFamily="2" charset="0"/>
            </a:endParaRPr>
          </a:p>
        </p:txBody>
      </p:sp>
      <p:sp>
        <p:nvSpPr>
          <p:cNvPr id="6" name="TextBox 5">
            <a:extLst>
              <a:ext uri="{FF2B5EF4-FFF2-40B4-BE49-F238E27FC236}">
                <a16:creationId xmlns:a16="http://schemas.microsoft.com/office/drawing/2014/main" id="{C5DD69A5-1073-B0D8-AEBA-CDEC87FEA044}"/>
              </a:ext>
            </a:extLst>
          </p:cNvPr>
          <p:cNvSpPr txBox="1"/>
          <p:nvPr/>
        </p:nvSpPr>
        <p:spPr>
          <a:xfrm>
            <a:off x="838200" y="2628900"/>
            <a:ext cx="16916400" cy="2743200"/>
          </a:xfrm>
          <a:prstGeom prst="rect">
            <a:avLst/>
          </a:prstGeom>
        </p:spPr>
        <p:txBody>
          <a:bodyPr vert="horz" lIns="91440" tIns="45720" rIns="91440" bIns="45720" rtlCol="0" anchor="t">
            <a:normAutofit/>
          </a:bodyPr>
          <a:lstStyle/>
          <a:p>
            <a:pPr algn="just">
              <a:lnSpc>
                <a:spcPct val="90000"/>
              </a:lnSpc>
              <a:spcAft>
                <a:spcPts val="600"/>
              </a:spcAft>
            </a:pP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nửa</a:t>
            </a:r>
            <a:r>
              <a:rPr lang="en-US" sz="4400" dirty="0">
                <a:latin typeface="Times New Roman" panose="02020603050405020304" pitchFamily="18" charset="0"/>
                <a:cs typeface="Times New Roman" panose="02020603050405020304" pitchFamily="18" charset="0"/>
              </a:rPr>
              <a:t> HS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lớp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hỏi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nửa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lời</a:t>
            </a:r>
            <a:r>
              <a:rPr lang="en-US" sz="4400" dirty="0">
                <a:latin typeface="Times New Roman" panose="02020603050405020304" pitchFamily="18" charset="0"/>
                <a:cs typeface="Times New Roman" panose="02020603050405020304" pitchFamily="18" charset="0"/>
              </a:rPr>
              <a:t>. GV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phép</a:t>
            </a:r>
            <a:r>
              <a:rPr lang="en-US" sz="4400" dirty="0">
                <a:latin typeface="Times New Roman" panose="02020603050405020304" pitchFamily="18" charset="0"/>
                <a:cs typeface="Times New Roman" panose="02020603050405020304" pitchFamily="18" charset="0"/>
              </a:rPr>
              <a:t> HS di </a:t>
            </a:r>
            <a:r>
              <a:rPr lang="en-US" sz="4400" dirty="0" err="1">
                <a:latin typeface="Times New Roman" panose="02020603050405020304" pitchFamily="18" charset="0"/>
                <a:cs typeface="Times New Roman" panose="02020603050405020304" pitchFamily="18" charset="0"/>
              </a:rPr>
              <a:t>chuyển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khắp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phòng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sở</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hữu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hỏi</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cặp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hẹn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hò</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sớm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GV.</a:t>
            </a:r>
          </a:p>
          <a:p>
            <a:pPr algn="just">
              <a:lnSpc>
                <a:spcPct val="90000"/>
              </a:lnSpc>
              <a:spcAft>
                <a:spcPts val="600"/>
              </a:spcAft>
            </a:pPr>
            <a:endParaRPr lang="en-US" sz="4400" dirty="0">
              <a:latin typeface="Times New Roman" panose="02020603050405020304" pitchFamily="18" charset="0"/>
              <a:cs typeface="Times New Roman" panose="02020603050405020304" pitchFamily="18" charset="0"/>
            </a:endParaRPr>
          </a:p>
        </p:txBody>
      </p:sp>
      <p:sp>
        <p:nvSpPr>
          <p:cNvPr id="2" name="Freeform 3">
            <a:extLst>
              <a:ext uri="{FF2B5EF4-FFF2-40B4-BE49-F238E27FC236}">
                <a16:creationId xmlns:a16="http://schemas.microsoft.com/office/drawing/2014/main" id="{04FF45BA-0CCE-99B3-7521-09AAA7373D60}"/>
              </a:ext>
            </a:extLst>
          </p:cNvPr>
          <p:cNvSpPr/>
          <p:nvPr/>
        </p:nvSpPr>
        <p:spPr>
          <a:xfrm>
            <a:off x="6096000" y="5448300"/>
            <a:ext cx="5414814" cy="5204990"/>
          </a:xfrm>
          <a:custGeom>
            <a:avLst/>
            <a:gdLst/>
            <a:ahLst/>
            <a:cxnLst/>
            <a:rect l="l" t="t" r="r" b="b"/>
            <a:pathLst>
              <a:path w="8561352" h="8229600">
                <a:moveTo>
                  <a:pt x="0" y="0"/>
                </a:moveTo>
                <a:lnTo>
                  <a:pt x="8561352" y="0"/>
                </a:lnTo>
                <a:lnTo>
                  <a:pt x="8561352" y="8229600"/>
                </a:lnTo>
                <a:lnTo>
                  <a:pt x="0" y="8229600"/>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940050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A2076B4D-2529-21C2-E006-76BA601780DE}"/>
              </a:ext>
            </a:extLst>
          </p:cNvPr>
          <p:cNvSpPr/>
          <p:nvPr/>
        </p:nvSpPr>
        <p:spPr>
          <a:xfrm>
            <a:off x="3581400" y="-1455577"/>
            <a:ext cx="11446095" cy="2476519"/>
          </a:xfrm>
          <a:custGeom>
            <a:avLst/>
            <a:gdLst/>
            <a:ahLst/>
            <a:cxnLst/>
            <a:rect l="l" t="t" r="r" b="b"/>
            <a:pathLst>
              <a:path w="11446095" h="2476519">
                <a:moveTo>
                  <a:pt x="0" y="0"/>
                </a:moveTo>
                <a:lnTo>
                  <a:pt x="11446096" y="0"/>
                </a:lnTo>
                <a:lnTo>
                  <a:pt x="11446096" y="2476519"/>
                </a:lnTo>
                <a:lnTo>
                  <a:pt x="0" y="24765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D8E1052B-9BC5-B377-83BB-247B3DE6D2C9}"/>
              </a:ext>
            </a:extLst>
          </p:cNvPr>
          <p:cNvSpPr txBox="1"/>
          <p:nvPr/>
        </p:nvSpPr>
        <p:spPr>
          <a:xfrm>
            <a:off x="533400" y="1104077"/>
            <a:ext cx="85344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Đặc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luật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thơ</a:t>
            </a:r>
            <a:endParaRPr lang="en-US" sz="4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5DD69A5-1073-B0D8-AEBA-CDEC87FEA044}"/>
              </a:ext>
            </a:extLst>
          </p:cNvPr>
          <p:cNvSpPr txBox="1"/>
          <p:nvPr/>
        </p:nvSpPr>
        <p:spPr>
          <a:xfrm>
            <a:off x="938160" y="1821023"/>
            <a:ext cx="8988622" cy="6211062"/>
          </a:xfrm>
          <a:prstGeom prst="rect">
            <a:avLst/>
          </a:prstGeom>
        </p:spPr>
        <p:txBody>
          <a:bodyPr vert="horz" lIns="91440" tIns="45720" rIns="91440" bIns="45720" rtlCol="0" anchor="t">
            <a:noAutofit/>
          </a:bodyPr>
          <a:lstStyle/>
          <a:p>
            <a:pPr>
              <a:lnSpc>
                <a:spcPct val="170000"/>
              </a:lnSpc>
              <a:spcAft>
                <a:spcPts val="600"/>
              </a:spcAft>
            </a:pPr>
            <a:r>
              <a:rPr lang="en-US" sz="3600" i="1" dirty="0" err="1">
                <a:latin typeface="Times New Roman" panose="02020603050405020304" pitchFamily="18" charset="0"/>
                <a:cs typeface="Times New Roman" panose="02020603050405020304" pitchFamily="18" charset="0"/>
              </a:rPr>
              <a:t>Nhà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nước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ba</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năm</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mở</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một</a:t>
            </a:r>
            <a:r>
              <a:rPr lang="en-US" sz="3600" i="1" dirty="0">
                <a:latin typeface="Times New Roman" panose="02020603050405020304" pitchFamily="18" charset="0"/>
                <a:cs typeface="Times New Roman" panose="02020603050405020304" pitchFamily="18" charset="0"/>
              </a:rPr>
              <a:t> khoa,</a:t>
            </a:r>
          </a:p>
          <a:p>
            <a:pPr>
              <a:lnSpc>
                <a:spcPct val="170000"/>
              </a:lnSpc>
              <a:spcAft>
                <a:spcPts val="600"/>
              </a:spcAft>
            </a:pPr>
            <a:r>
              <a:rPr lang="en-US" sz="3600" i="1" dirty="0" err="1">
                <a:latin typeface="Times New Roman" panose="02020603050405020304" pitchFamily="18" charset="0"/>
                <a:cs typeface="Times New Roman" panose="02020603050405020304" pitchFamily="18" charset="0"/>
              </a:rPr>
              <a:t>Trường</a:t>
            </a:r>
            <a:r>
              <a:rPr lang="en-US" sz="3600" i="1" dirty="0">
                <a:latin typeface="Times New Roman" panose="02020603050405020304" pitchFamily="18" charset="0"/>
                <a:cs typeface="Times New Roman" panose="02020603050405020304" pitchFamily="18" charset="0"/>
              </a:rPr>
              <a:t> Nam </a:t>
            </a:r>
            <a:r>
              <a:rPr lang="en-US" sz="3600" i="1" dirty="0" err="1">
                <a:latin typeface="Times New Roman" panose="02020603050405020304" pitchFamily="18" charset="0"/>
                <a:cs typeface="Times New Roman" panose="02020603050405020304" pitchFamily="18" charset="0"/>
              </a:rPr>
              <a:t>thi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lẫn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với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trường</a:t>
            </a:r>
            <a:r>
              <a:rPr lang="en-US" sz="3600" i="1" dirty="0">
                <a:latin typeface="Times New Roman" panose="02020603050405020304" pitchFamily="18" charset="0"/>
                <a:cs typeface="Times New Roman" panose="02020603050405020304" pitchFamily="18" charset="0"/>
              </a:rPr>
              <a:t> Hà.</a:t>
            </a:r>
          </a:p>
          <a:p>
            <a:pPr>
              <a:lnSpc>
                <a:spcPct val="170000"/>
              </a:lnSpc>
              <a:spcAft>
                <a:spcPts val="600"/>
              </a:spcAft>
            </a:pPr>
            <a:r>
              <a:rPr lang="en-US" sz="3600" i="1" dirty="0" err="1">
                <a:latin typeface="Times New Roman" panose="02020603050405020304" pitchFamily="18" charset="0"/>
                <a:cs typeface="Times New Roman" panose="02020603050405020304" pitchFamily="18" charset="0"/>
              </a:rPr>
              <a:t>Lôi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thôi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sĩ</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tử</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vai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đeo</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lọ</a:t>
            </a:r>
            <a:endParaRPr lang="en-US" sz="3600" i="1" dirty="0">
              <a:latin typeface="Times New Roman" panose="02020603050405020304" pitchFamily="18" charset="0"/>
              <a:cs typeface="Times New Roman" panose="02020603050405020304" pitchFamily="18" charset="0"/>
            </a:endParaRPr>
          </a:p>
          <a:p>
            <a:pPr>
              <a:lnSpc>
                <a:spcPct val="170000"/>
              </a:lnSpc>
              <a:spcAft>
                <a:spcPts val="600"/>
              </a:spcAft>
            </a:pPr>
            <a:r>
              <a:rPr lang="en-US" sz="3600" i="1" dirty="0" err="1">
                <a:latin typeface="Times New Roman" panose="02020603050405020304" pitchFamily="18" charset="0"/>
                <a:cs typeface="Times New Roman" panose="02020603050405020304" pitchFamily="18" charset="0"/>
              </a:rPr>
              <a:t>Ậm</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ọe</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quan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trường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miệng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thét</a:t>
            </a:r>
            <a:r>
              <a:rPr lang="en-US" sz="3600" i="1" dirty="0">
                <a:latin typeface="Times New Roman" panose="02020603050405020304" pitchFamily="18" charset="0"/>
                <a:cs typeface="Times New Roman" panose="02020603050405020304" pitchFamily="18" charset="0"/>
              </a:rPr>
              <a:t> loa.</a:t>
            </a:r>
          </a:p>
          <a:p>
            <a:pPr>
              <a:lnSpc>
                <a:spcPct val="170000"/>
              </a:lnSpc>
              <a:spcAft>
                <a:spcPts val="600"/>
              </a:spcAft>
            </a:pPr>
            <a:r>
              <a:rPr lang="en-US" sz="3600" i="1" dirty="0" err="1">
                <a:latin typeface="Times New Roman" panose="02020603050405020304" pitchFamily="18" charset="0"/>
                <a:cs typeface="Times New Roman" panose="02020603050405020304" pitchFamily="18" charset="0"/>
              </a:rPr>
              <a:t>Lọng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cắm</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rợp</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trời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quan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sứ</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đến</a:t>
            </a:r>
            <a:r>
              <a:rPr lang="en-US" sz="3600" i="1" dirty="0">
                <a:latin typeface="Times New Roman" panose="02020603050405020304" pitchFamily="18" charset="0"/>
                <a:cs typeface="Times New Roman" panose="02020603050405020304" pitchFamily="18" charset="0"/>
              </a:rPr>
              <a:t>,</a:t>
            </a:r>
          </a:p>
          <a:p>
            <a:pPr>
              <a:lnSpc>
                <a:spcPct val="170000"/>
              </a:lnSpc>
              <a:spcAft>
                <a:spcPts val="600"/>
              </a:spcAft>
            </a:pPr>
            <a:r>
              <a:rPr lang="en-US" sz="3600" i="1" dirty="0" err="1">
                <a:latin typeface="Times New Roman" panose="02020603050405020304" pitchFamily="18" charset="0"/>
                <a:cs typeface="Times New Roman" panose="02020603050405020304" pitchFamily="18" charset="0"/>
              </a:rPr>
              <a:t>Váy</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lê</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quét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đất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mụ</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đầm</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ra.</a:t>
            </a:r>
            <a:endParaRPr lang="en-US" sz="3600" i="1" dirty="0">
              <a:latin typeface="Times New Roman" panose="02020603050405020304" pitchFamily="18" charset="0"/>
              <a:cs typeface="Times New Roman" panose="02020603050405020304" pitchFamily="18" charset="0"/>
            </a:endParaRPr>
          </a:p>
          <a:p>
            <a:pPr>
              <a:lnSpc>
                <a:spcPct val="170000"/>
              </a:lnSpc>
              <a:spcAft>
                <a:spcPts val="600"/>
              </a:spcAft>
            </a:pPr>
            <a:r>
              <a:rPr lang="en-US" sz="3600" i="1" dirty="0" err="1">
                <a:latin typeface="Times New Roman" panose="02020603050405020304" pitchFamily="18" charset="0"/>
                <a:cs typeface="Times New Roman" panose="02020603050405020304" pitchFamily="18" charset="0"/>
              </a:rPr>
              <a:t>Nhân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tài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đất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Bắc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nào</a:t>
            </a:r>
            <a:r>
              <a:rPr lang="en-US" sz="3600" i="1" dirty="0">
                <a:latin typeface="Times New Roman" panose="02020603050405020304" pitchFamily="18" charset="0"/>
                <a:cs typeface="Times New Roman" panose="02020603050405020304" pitchFamily="18" charset="0"/>
              </a:rPr>
              <a:t> ai </a:t>
            </a:r>
            <a:r>
              <a:rPr lang="en-US" sz="3600" i="1" dirty="0" err="1">
                <a:latin typeface="Times New Roman" panose="02020603050405020304" pitchFamily="18" charset="0"/>
                <a:cs typeface="Times New Roman" panose="02020603050405020304" pitchFamily="18" charset="0"/>
              </a:rPr>
              <a:t>đó</a:t>
            </a:r>
            <a:r>
              <a:rPr lang="en-US" sz="3600" i="1" dirty="0">
                <a:latin typeface="Times New Roman" panose="02020603050405020304" pitchFamily="18" charset="0"/>
                <a:cs typeface="Times New Roman" panose="02020603050405020304" pitchFamily="18" charset="0"/>
              </a:rPr>
              <a:t>, </a:t>
            </a:r>
          </a:p>
          <a:p>
            <a:pPr>
              <a:lnSpc>
                <a:spcPct val="170000"/>
              </a:lnSpc>
              <a:spcAft>
                <a:spcPts val="600"/>
              </a:spcAft>
            </a:pPr>
            <a:r>
              <a:rPr lang="en-US" sz="3600" i="1" dirty="0" err="1">
                <a:latin typeface="Times New Roman" panose="02020603050405020304" pitchFamily="18" charset="0"/>
                <a:cs typeface="Times New Roman" panose="02020603050405020304" pitchFamily="18" charset="0"/>
              </a:rPr>
              <a:t>Ngoảnh</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cổ</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trông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cảnh</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nước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nhà</a:t>
            </a:r>
            <a:r>
              <a:rPr lang="en-US" sz="3600" i="1" dirty="0">
                <a:latin typeface="Times New Roman" panose="02020603050405020304" pitchFamily="18" charset="0"/>
                <a:cs typeface="Times New Roman" panose="02020603050405020304" pitchFamily="18" charset="0"/>
              </a:rPr>
              <a:t>.</a:t>
            </a:r>
          </a:p>
        </p:txBody>
      </p:sp>
      <p:sp>
        <p:nvSpPr>
          <p:cNvPr id="5" name="矩形 8">
            <a:extLst>
              <a:ext uri="{FF2B5EF4-FFF2-40B4-BE49-F238E27FC236}">
                <a16:creationId xmlns:a16="http://schemas.microsoft.com/office/drawing/2014/main" id="{80E41969-0E91-46EF-86BD-9D01A348CFE0}"/>
              </a:ext>
            </a:extLst>
          </p:cNvPr>
          <p:cNvSpPr/>
          <p:nvPr/>
        </p:nvSpPr>
        <p:spPr>
          <a:xfrm>
            <a:off x="9220202" y="1124567"/>
            <a:ext cx="8795025" cy="2677656"/>
          </a:xfrm>
          <a:prstGeom prst="rect">
            <a:avLst/>
          </a:prstGeom>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vi-VN"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Thể thơ</a:t>
            </a:r>
            <a:r>
              <a:rPr kumimoji="0" lang="vi-VN"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thất</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ngôn</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bát</a:t>
            </a:r>
            <a:r>
              <a:rPr kumimoji="0" lang="en-US" sz="4200" b="0"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0"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cú</a:t>
            </a:r>
            <a:endPar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Dấu</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hiệu</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nhận</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biết</a:t>
            </a:r>
            <a:r>
              <a:rPr kumimoji="0" lang="vi-VN"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Số</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câu</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8</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Số</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chữ</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trong</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1 </a:t>
            </a:r>
            <a:r>
              <a:rPr kumimoji="0" lang="en-US" sz="42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câu</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:7</a:t>
            </a:r>
          </a:p>
        </p:txBody>
      </p:sp>
      <p:sp>
        <p:nvSpPr>
          <p:cNvPr id="6" name="矩形 7">
            <a:extLst>
              <a:ext uri="{FF2B5EF4-FFF2-40B4-BE49-F238E27FC236}">
                <a16:creationId xmlns:a16="http://schemas.microsoft.com/office/drawing/2014/main" id="{49C21186-C5DC-48DD-8A2A-243873FB7C2F}"/>
              </a:ext>
            </a:extLst>
          </p:cNvPr>
          <p:cNvSpPr/>
          <p:nvPr/>
        </p:nvSpPr>
        <p:spPr>
          <a:xfrm>
            <a:off x="9220202" y="4068882"/>
            <a:ext cx="8795025" cy="590931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r>
              <a:rPr kumimoji="0" lang="vi-VN"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Niêm</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vi-VN"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chữ thứ 2</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a:p>
            <a:pPr marL="0" marR="0" lvl="0" indent="0" algn="just" defTabSz="1371600" rtl="0" eaLnBrk="1" fontAlgn="auto" latinLnBrk="0" hangingPunct="1">
              <a:lnSpc>
                <a:spcPct val="100000"/>
              </a:lnSpc>
              <a:spcBef>
                <a:spcPts val="0"/>
              </a:spcBef>
              <a:spcAft>
                <a:spcPts val="0"/>
              </a:spcAft>
              <a:buClrTx/>
              <a:buSzTx/>
              <a:buFontTx/>
              <a:buNone/>
              <a:tabLst/>
              <a:defRPr/>
            </a:pPr>
            <a:r>
              <a:rPr lang="en-US"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r>
              <a:rPr kumimoji="0" lang="vi-VN"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câu</a:t>
            </a:r>
            <a:r>
              <a:rPr kumimoji="0" lang="en-US" sz="4200" b="0"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1</a:t>
            </a:r>
            <a:r>
              <a:rPr kumimoji="0" lang="vi-VN"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là</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trắc</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r>
              <a:rPr kumimoji="0" lang="vi-VN"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niêm với câu </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8</a:t>
            </a:r>
            <a:r>
              <a:rPr kumimoji="0" lang="vi-VN"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cũng là </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trắc</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a:p>
            <a:pPr marL="0" marR="0" lvl="0" indent="0" algn="just" defTabSz="1371600" rtl="0" eaLnBrk="1" fontAlgn="auto" latinLnBrk="0" hangingPunct="1">
              <a:lnSpc>
                <a:spcPct val="100000"/>
              </a:lnSpc>
              <a:spcBef>
                <a:spcPts val="0"/>
              </a:spcBef>
              <a:spcAft>
                <a:spcPts val="0"/>
              </a:spcAft>
              <a:buClrTx/>
              <a:buSzTx/>
              <a:buFontTx/>
              <a:buNone/>
              <a:tabLst/>
              <a:defRPr/>
            </a:pPr>
            <a:r>
              <a:rPr lang="en-US"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kumimoji="0" lang="vi-VN"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câu 2 là</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bằng</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r>
              <a:rPr kumimoji="0" lang="vi-VN"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niêm với c</a:t>
            </a:r>
            <a:r>
              <a:rPr kumimoji="0" lang="en-US" sz="42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âu</a:t>
            </a:r>
            <a:r>
              <a:rPr kumimoji="0" lang="vi-VN"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3 cũng là</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bằng</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a:p>
            <a:pPr lvl="0" algn="just" defTabSz="1371600">
              <a:defRPr/>
            </a:pPr>
            <a:r>
              <a:rPr lang="en-US"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r>
              <a:rPr lang="vi-VN"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câu</a:t>
            </a:r>
            <a:r>
              <a:rPr lang="en-US"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4</a:t>
            </a:r>
            <a:r>
              <a:rPr lang="vi-VN"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là</a:t>
            </a:r>
            <a:r>
              <a:rPr lang="en-US"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trắc</a:t>
            </a:r>
            <a:r>
              <a:rPr lang="en-US"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r>
              <a:rPr lang="vi-VN"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niêm với câu </a:t>
            </a:r>
            <a:r>
              <a:rPr lang="en-US"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5</a:t>
            </a:r>
            <a:r>
              <a:rPr lang="vi-VN"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cũng là </a:t>
            </a:r>
            <a:r>
              <a:rPr lang="en-US"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trắc</a:t>
            </a:r>
            <a:r>
              <a:rPr lang="en-US"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p>
          <a:p>
            <a:pPr lvl="0" algn="just" defTabSz="1371600">
              <a:defRPr/>
            </a:pPr>
            <a:r>
              <a:rPr lang="en-US"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vi-VN"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câu </a:t>
            </a:r>
            <a:r>
              <a:rPr lang="en-US"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6</a:t>
            </a:r>
            <a:r>
              <a:rPr lang="vi-VN"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là</a:t>
            </a:r>
            <a:r>
              <a:rPr lang="en-US"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bằng</a:t>
            </a:r>
            <a:r>
              <a:rPr lang="en-US"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r>
              <a:rPr lang="vi-VN"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niêm với c</a:t>
            </a:r>
            <a:r>
              <a:rPr lang="en-US" sz="42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âu</a:t>
            </a:r>
            <a:r>
              <a:rPr lang="vi-VN"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7</a:t>
            </a:r>
            <a:r>
              <a:rPr lang="vi-VN"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cũng là</a:t>
            </a:r>
            <a:r>
              <a:rPr lang="en-US"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bằng</a:t>
            </a:r>
            <a:r>
              <a:rPr lang="en-US" sz="4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7" name="Rectangle 6"/>
          <p:cNvSpPr/>
          <p:nvPr/>
        </p:nvSpPr>
        <p:spPr>
          <a:xfrm>
            <a:off x="2514600" y="3543430"/>
            <a:ext cx="543739" cy="738664"/>
          </a:xfrm>
          <a:prstGeom prst="rect">
            <a:avLst/>
          </a:prstGeom>
        </p:spPr>
        <p:txBody>
          <a:bodyPr wrap="non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B</a:t>
            </a:r>
            <a:endParaRPr kumimoji="0" lang="en-US" sz="4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8" name="Rectangle 7"/>
          <p:cNvSpPr/>
          <p:nvPr/>
        </p:nvSpPr>
        <p:spPr>
          <a:xfrm>
            <a:off x="1970861" y="2569974"/>
            <a:ext cx="543739" cy="738664"/>
          </a:xfrm>
          <a:prstGeom prst="rect">
            <a:avLst/>
          </a:prstGeom>
        </p:spPr>
        <p:txBody>
          <a:bodyPr wrap="non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a:t>
            </a:r>
            <a:endParaRPr kumimoji="0" lang="en-US" sz="4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9" name="Rectangle 8"/>
          <p:cNvSpPr/>
          <p:nvPr/>
        </p:nvSpPr>
        <p:spPr>
          <a:xfrm>
            <a:off x="1817555" y="4569251"/>
            <a:ext cx="543739" cy="738664"/>
          </a:xfrm>
          <a:prstGeom prst="rect">
            <a:avLst/>
          </a:prstGeom>
        </p:spPr>
        <p:txBody>
          <a:bodyPr wrap="non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B</a:t>
            </a:r>
            <a:endParaRPr kumimoji="0" lang="en-US" sz="4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0" name="Rectangle 9"/>
          <p:cNvSpPr/>
          <p:nvPr/>
        </p:nvSpPr>
        <p:spPr>
          <a:xfrm>
            <a:off x="1698991" y="7662753"/>
            <a:ext cx="543739" cy="738664"/>
          </a:xfrm>
          <a:prstGeom prst="rect">
            <a:avLst/>
          </a:prstGeom>
        </p:spPr>
        <p:txBody>
          <a:bodyPr wrap="non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B</a:t>
            </a:r>
            <a:endParaRPr kumimoji="0" lang="en-US" sz="4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1" name="Rectangle 10"/>
          <p:cNvSpPr/>
          <p:nvPr/>
        </p:nvSpPr>
        <p:spPr>
          <a:xfrm>
            <a:off x="2089424" y="8586225"/>
            <a:ext cx="543739" cy="738664"/>
          </a:xfrm>
          <a:prstGeom prst="rect">
            <a:avLst/>
          </a:prstGeom>
        </p:spPr>
        <p:txBody>
          <a:bodyPr wrap="non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B</a:t>
            </a:r>
            <a:endParaRPr kumimoji="0" lang="en-US" sz="4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2" name="Rectangle 11"/>
          <p:cNvSpPr/>
          <p:nvPr/>
        </p:nvSpPr>
        <p:spPr>
          <a:xfrm>
            <a:off x="1651299" y="5572180"/>
            <a:ext cx="543739" cy="738664"/>
          </a:xfrm>
          <a:prstGeom prst="rect">
            <a:avLst/>
          </a:prstGeom>
        </p:spPr>
        <p:txBody>
          <a:bodyPr wrap="non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a:t>
            </a:r>
            <a:endParaRPr kumimoji="0" lang="en-US" sz="4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3" name="Rectangle 12"/>
          <p:cNvSpPr/>
          <p:nvPr/>
        </p:nvSpPr>
        <p:spPr>
          <a:xfrm>
            <a:off x="2089424" y="6575109"/>
            <a:ext cx="543739" cy="738664"/>
          </a:xfrm>
          <a:prstGeom prst="rect">
            <a:avLst/>
          </a:prstGeom>
        </p:spPr>
        <p:txBody>
          <a:bodyPr wrap="non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a:t>
            </a:r>
            <a:endParaRPr kumimoji="0" lang="en-US" sz="4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4" name="Rectangle 13"/>
          <p:cNvSpPr/>
          <p:nvPr/>
        </p:nvSpPr>
        <p:spPr>
          <a:xfrm>
            <a:off x="2537087" y="9586436"/>
            <a:ext cx="543739" cy="738664"/>
          </a:xfrm>
          <a:prstGeom prst="rect">
            <a:avLst/>
          </a:prstGeom>
        </p:spPr>
        <p:txBody>
          <a:bodyPr wrap="non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a:t>
            </a:r>
            <a:endParaRPr kumimoji="0" lang="en-US" sz="42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60509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A2076B4D-2529-21C2-E006-76BA601780DE}"/>
              </a:ext>
            </a:extLst>
          </p:cNvPr>
          <p:cNvSpPr/>
          <p:nvPr/>
        </p:nvSpPr>
        <p:spPr>
          <a:xfrm>
            <a:off x="3581400" y="-1485900"/>
            <a:ext cx="11446095" cy="2476519"/>
          </a:xfrm>
          <a:custGeom>
            <a:avLst/>
            <a:gdLst/>
            <a:ahLst/>
            <a:cxnLst/>
            <a:rect l="l" t="t" r="r" b="b"/>
            <a:pathLst>
              <a:path w="11446095" h="2476519">
                <a:moveTo>
                  <a:pt x="0" y="0"/>
                </a:moveTo>
                <a:lnTo>
                  <a:pt x="11446096" y="0"/>
                </a:lnTo>
                <a:lnTo>
                  <a:pt x="11446096" y="2476519"/>
                </a:lnTo>
                <a:lnTo>
                  <a:pt x="0" y="24765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D8E1052B-9BC5-B377-83BB-247B3DE6D2C9}"/>
              </a:ext>
            </a:extLst>
          </p:cNvPr>
          <p:cNvSpPr txBox="1"/>
          <p:nvPr/>
        </p:nvSpPr>
        <p:spPr>
          <a:xfrm>
            <a:off x="533400" y="1073754"/>
            <a:ext cx="8534400"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Đặc</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điểm</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luật</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C5DD69A5-1073-B0D8-AEBA-CDEC87FEA044}"/>
              </a:ext>
            </a:extLst>
          </p:cNvPr>
          <p:cNvSpPr txBox="1"/>
          <p:nvPr/>
        </p:nvSpPr>
        <p:spPr>
          <a:xfrm>
            <a:off x="938160" y="1790700"/>
            <a:ext cx="8988622" cy="6211062"/>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70000"/>
              </a:lnSpc>
              <a:spcBef>
                <a:spcPts val="0"/>
              </a:spcBef>
              <a:spcAft>
                <a:spcPts val="600"/>
              </a:spcAft>
              <a:buClrTx/>
              <a:buSzTx/>
              <a:buFontTx/>
              <a:buNone/>
              <a:tabLst/>
              <a:defRPr/>
            </a:pP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ba</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mở</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khoa</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70000"/>
              </a:lnSpc>
              <a:spcBef>
                <a:spcPts val="0"/>
              </a:spcBef>
              <a:spcAft>
                <a:spcPts val="600"/>
              </a:spcAft>
              <a:buClrTx/>
              <a:buSzTx/>
              <a:buFontTx/>
              <a:buNone/>
              <a:tabLst/>
              <a:defRPr/>
            </a:pP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Trường</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lẫn</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trường</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Hà.</a:t>
            </a:r>
          </a:p>
          <a:p>
            <a:pPr marL="0" marR="0" lvl="0" indent="0" algn="l" defTabSz="914400" rtl="0" eaLnBrk="1" fontAlgn="auto" latinLnBrk="0" hangingPunct="1">
              <a:lnSpc>
                <a:spcPct val="170000"/>
              </a:lnSpc>
              <a:spcBef>
                <a:spcPts val="0"/>
              </a:spcBef>
              <a:spcAft>
                <a:spcPts val="600"/>
              </a:spcAft>
              <a:buClrTx/>
              <a:buSzTx/>
              <a:buFontTx/>
              <a:buNone/>
              <a:tabLst/>
              <a:defRPr/>
            </a:pP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Lôi</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thôi</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sĩ</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vai</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đeo</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lọ</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70000"/>
              </a:lnSpc>
              <a:spcBef>
                <a:spcPts val="0"/>
              </a:spcBef>
              <a:spcAft>
                <a:spcPts val="600"/>
              </a:spcAft>
              <a:buClrTx/>
              <a:buSzTx/>
              <a:buFontTx/>
              <a:buNone/>
              <a:tabLst/>
              <a:defRPr/>
            </a:pP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Ậm</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ọe</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trường</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miệng</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thét</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loa.</a:t>
            </a:r>
          </a:p>
          <a:p>
            <a:pPr marL="0" marR="0" lvl="0" indent="0" algn="l" defTabSz="914400" rtl="0" eaLnBrk="1" fontAlgn="auto" latinLnBrk="0" hangingPunct="1">
              <a:lnSpc>
                <a:spcPct val="170000"/>
              </a:lnSpc>
              <a:spcBef>
                <a:spcPts val="0"/>
              </a:spcBef>
              <a:spcAft>
                <a:spcPts val="600"/>
              </a:spcAft>
              <a:buClrTx/>
              <a:buSzTx/>
              <a:buFontTx/>
              <a:buNone/>
              <a:tabLst/>
              <a:defRPr/>
            </a:pP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Lọng</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cắm</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rợp</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trời</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sứ</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70000"/>
              </a:lnSpc>
              <a:spcBef>
                <a:spcPts val="0"/>
              </a:spcBef>
              <a:spcAft>
                <a:spcPts val="600"/>
              </a:spcAft>
              <a:buClrTx/>
              <a:buSzTx/>
              <a:buFontTx/>
              <a:buNone/>
              <a:tabLst/>
              <a:defRPr/>
            </a:pP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Váy</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quét</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mụ</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đầm</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70000"/>
              </a:lnSpc>
              <a:spcBef>
                <a:spcPts val="0"/>
              </a:spcBef>
              <a:spcAft>
                <a:spcPts val="600"/>
              </a:spcAft>
              <a:buClrTx/>
              <a:buSzTx/>
              <a:buFontTx/>
              <a:buNone/>
              <a:tabLst/>
              <a:defRPr/>
            </a:pP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tài</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Bắc</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ai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70000"/>
              </a:lnSpc>
              <a:spcBef>
                <a:spcPts val="0"/>
              </a:spcBef>
              <a:spcAft>
                <a:spcPts val="600"/>
              </a:spcAft>
              <a:buClrTx/>
              <a:buSzTx/>
              <a:buFontTx/>
              <a:buNone/>
              <a:tabLst/>
              <a:defRPr/>
            </a:pP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Ngoảnh</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cổ</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trông</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cảnh</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7" name="Rectangle 6"/>
          <p:cNvSpPr/>
          <p:nvPr/>
        </p:nvSpPr>
        <p:spPr>
          <a:xfrm>
            <a:off x="2514600" y="3513107"/>
            <a:ext cx="543739" cy="738664"/>
          </a:xfrm>
          <a:prstGeom prst="rect">
            <a:avLst/>
          </a:prstGeom>
        </p:spPr>
        <p:txBody>
          <a:bodyPr wrap="non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B</a:t>
            </a:r>
            <a:endParaRPr kumimoji="0" lang="en-US" sz="4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8" name="Rectangle 7"/>
          <p:cNvSpPr/>
          <p:nvPr/>
        </p:nvSpPr>
        <p:spPr>
          <a:xfrm>
            <a:off x="1970861" y="2539651"/>
            <a:ext cx="543739" cy="738664"/>
          </a:xfrm>
          <a:prstGeom prst="rect">
            <a:avLst/>
          </a:prstGeom>
        </p:spPr>
        <p:txBody>
          <a:bodyPr wrap="non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a:t>
            </a:r>
            <a:endParaRPr kumimoji="0" lang="en-US" sz="4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9" name="Rectangle 8"/>
          <p:cNvSpPr/>
          <p:nvPr/>
        </p:nvSpPr>
        <p:spPr>
          <a:xfrm>
            <a:off x="1817555" y="4538928"/>
            <a:ext cx="543739" cy="738664"/>
          </a:xfrm>
          <a:prstGeom prst="rect">
            <a:avLst/>
          </a:prstGeom>
        </p:spPr>
        <p:txBody>
          <a:bodyPr wrap="non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B</a:t>
            </a:r>
            <a:endParaRPr kumimoji="0" lang="en-US" sz="4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0" name="Rectangle 9"/>
          <p:cNvSpPr/>
          <p:nvPr/>
        </p:nvSpPr>
        <p:spPr>
          <a:xfrm>
            <a:off x="1698991" y="7632430"/>
            <a:ext cx="543739" cy="738664"/>
          </a:xfrm>
          <a:prstGeom prst="rect">
            <a:avLst/>
          </a:prstGeom>
        </p:spPr>
        <p:txBody>
          <a:bodyPr wrap="non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B</a:t>
            </a:r>
            <a:endParaRPr kumimoji="0" lang="en-US" sz="4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1" name="Rectangle 10"/>
          <p:cNvSpPr/>
          <p:nvPr/>
        </p:nvSpPr>
        <p:spPr>
          <a:xfrm>
            <a:off x="2089424" y="8555902"/>
            <a:ext cx="543739" cy="738664"/>
          </a:xfrm>
          <a:prstGeom prst="rect">
            <a:avLst/>
          </a:prstGeom>
        </p:spPr>
        <p:txBody>
          <a:bodyPr wrap="non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B</a:t>
            </a:r>
            <a:endParaRPr kumimoji="0" lang="en-US" sz="4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2" name="Rectangle 11"/>
          <p:cNvSpPr/>
          <p:nvPr/>
        </p:nvSpPr>
        <p:spPr>
          <a:xfrm>
            <a:off x="1651299" y="5541857"/>
            <a:ext cx="543739" cy="738664"/>
          </a:xfrm>
          <a:prstGeom prst="rect">
            <a:avLst/>
          </a:prstGeom>
        </p:spPr>
        <p:txBody>
          <a:bodyPr wrap="non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a:t>
            </a:r>
            <a:endParaRPr kumimoji="0" lang="en-US" sz="4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3" name="Rectangle 12"/>
          <p:cNvSpPr/>
          <p:nvPr/>
        </p:nvSpPr>
        <p:spPr>
          <a:xfrm>
            <a:off x="2089424" y="6544786"/>
            <a:ext cx="543739" cy="738664"/>
          </a:xfrm>
          <a:prstGeom prst="rect">
            <a:avLst/>
          </a:prstGeom>
        </p:spPr>
        <p:txBody>
          <a:bodyPr wrap="non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a:t>
            </a:r>
            <a:endParaRPr kumimoji="0" lang="en-US" sz="4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4" name="Rectangle 13"/>
          <p:cNvSpPr/>
          <p:nvPr/>
        </p:nvSpPr>
        <p:spPr>
          <a:xfrm>
            <a:off x="2537087" y="9556113"/>
            <a:ext cx="543739" cy="738664"/>
          </a:xfrm>
          <a:prstGeom prst="rect">
            <a:avLst/>
          </a:prstGeom>
        </p:spPr>
        <p:txBody>
          <a:bodyPr wrap="non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a:t>
            </a:r>
            <a:endParaRPr kumimoji="0" lang="en-US" sz="4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5" name="Oval 14"/>
          <p:cNvSpPr/>
          <p:nvPr/>
        </p:nvSpPr>
        <p:spPr>
          <a:xfrm>
            <a:off x="5715000" y="1974803"/>
            <a:ext cx="1295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705600" y="3025745"/>
            <a:ext cx="990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553200" y="4988282"/>
            <a:ext cx="990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432471" y="7089192"/>
            <a:ext cx="990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858000" y="9046391"/>
            <a:ext cx="990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9">
            <a:extLst>
              <a:ext uri="{FF2B5EF4-FFF2-40B4-BE49-F238E27FC236}">
                <a16:creationId xmlns:a16="http://schemas.microsoft.com/office/drawing/2014/main" id="{E8047B4E-8D55-42E3-A46A-B24B50024CFF}"/>
              </a:ext>
            </a:extLst>
          </p:cNvPr>
          <p:cNvSpPr/>
          <p:nvPr/>
        </p:nvSpPr>
        <p:spPr>
          <a:xfrm>
            <a:off x="9067800" y="4149751"/>
            <a:ext cx="8214193" cy="1384995"/>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Đối</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r>
              <a:rPr kumimoji="0" lang="en-US" sz="4200" b="1"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sĩ</a:t>
            </a:r>
            <a:r>
              <a:rPr kumimoji="0" lang="en-US" sz="4200"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tử</a:t>
            </a:r>
            <a:r>
              <a:rPr kumimoji="0" lang="en-US" sz="4200"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quan</a:t>
            </a:r>
            <a:r>
              <a:rPr kumimoji="0" lang="en-US" sz="4200"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trường</a:t>
            </a:r>
            <a:r>
              <a:rPr kumimoji="0" lang="en-US" sz="4200"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quan</a:t>
            </a:r>
            <a:r>
              <a:rPr kumimoji="0" lang="en-US" sz="4200"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sứ</a:t>
            </a:r>
            <a:r>
              <a:rPr kumimoji="0" lang="en-US" sz="4200"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mụ</a:t>
            </a:r>
            <a:r>
              <a:rPr kumimoji="0" lang="en-US" sz="4200"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đầm</a:t>
            </a:r>
            <a:r>
              <a:rPr kumimoji="0" lang="en-US" sz="4200"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ko-KR" altLang="ko-KR" sz="42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21" name="TextBox 20">
            <a:extLst>
              <a:ext uri="{FF2B5EF4-FFF2-40B4-BE49-F238E27FC236}">
                <a16:creationId xmlns:a16="http://schemas.microsoft.com/office/drawing/2014/main" id="{88AEE6F0-7BAC-2077-0E84-D9C7909B1C67}"/>
              </a:ext>
            </a:extLst>
          </p:cNvPr>
          <p:cNvSpPr txBox="1"/>
          <p:nvPr/>
        </p:nvSpPr>
        <p:spPr>
          <a:xfrm>
            <a:off x="9045810" y="1815486"/>
            <a:ext cx="8428800" cy="2031325"/>
          </a:xfrm>
          <a:prstGeom prst="rect">
            <a:avLst/>
          </a:prstGeom>
          <a:noFill/>
        </p:spPr>
        <p:txBody>
          <a:bodyPr wrap="square">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r>
              <a:rPr kumimoji="0" lang="vi-VN"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Vần</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chỉ</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hiệp</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theo</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một</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bằng</a:t>
            </a:r>
            <a:r>
              <a:rPr kumimoji="0" lang="en-US" sz="4200" b="0"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ở </a:t>
            </a:r>
            <a:r>
              <a:rPr kumimoji="0" lang="en-US" sz="4200" b="0"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các</a:t>
            </a:r>
            <a:r>
              <a:rPr kumimoji="0" lang="en-US" sz="4200" b="0"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0"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câu</a:t>
            </a:r>
            <a:r>
              <a:rPr kumimoji="0" lang="en-US" sz="4200" b="0"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1,2,4,6 </a:t>
            </a:r>
            <a:r>
              <a:rPr kumimoji="0" lang="en-US" sz="42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và</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8 (</a:t>
            </a:r>
            <a:r>
              <a:rPr kumimoji="0" lang="en-US" sz="42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khoa</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hà</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r>
              <a:rPr kumimoji="0" lang="en-US" sz="4200" b="0"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0"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loa</a:t>
            </a:r>
            <a:r>
              <a:rPr kumimoji="0" lang="en-US" sz="4200" b="0"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0"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ra</a:t>
            </a:r>
            <a:r>
              <a:rPr kumimoji="0" lang="en-US" sz="4200" b="0"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0"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nhà</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p:txBody>
      </p:sp>
      <p:sp>
        <p:nvSpPr>
          <p:cNvPr id="22" name="矩形 9">
            <a:extLst>
              <a:ext uri="{FF2B5EF4-FFF2-40B4-BE49-F238E27FC236}">
                <a16:creationId xmlns:a16="http://schemas.microsoft.com/office/drawing/2014/main" id="{E8047B4E-8D55-42E3-A46A-B24B50024CFF}"/>
              </a:ext>
            </a:extLst>
          </p:cNvPr>
          <p:cNvSpPr/>
          <p:nvPr/>
        </p:nvSpPr>
        <p:spPr>
          <a:xfrm>
            <a:off x="9144001" y="6029590"/>
            <a:ext cx="8152188" cy="738664"/>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Nhịp</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4/3</a:t>
            </a:r>
            <a:endParaRPr kumimoji="0" lang="ko-KR" altLang="ko-KR" sz="42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23" name="矩形 9">
            <a:extLst>
              <a:ext uri="{FF2B5EF4-FFF2-40B4-BE49-F238E27FC236}">
                <a16:creationId xmlns:a16="http://schemas.microsoft.com/office/drawing/2014/main" id="{E8047B4E-8D55-42E3-A46A-B24B50024CFF}"/>
              </a:ext>
            </a:extLst>
          </p:cNvPr>
          <p:cNvSpPr/>
          <p:nvPr/>
        </p:nvSpPr>
        <p:spPr>
          <a:xfrm>
            <a:off x="9144000" y="6966289"/>
            <a:ext cx="8330610" cy="2677656"/>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Bài</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thơ</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tuân</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thủ</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quy</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định</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về</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niêm</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vần</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đối</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nhịp</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của</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một</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bài</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thơ</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Thất</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ngôn</a:t>
            </a:r>
            <a:r>
              <a:rPr kumimoji="0" lang="en-US" sz="4200" b="1"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bát</a:t>
            </a:r>
            <a:r>
              <a:rPr kumimoji="0" lang="en-US" sz="4200" b="1"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cú</a:t>
            </a:r>
            <a:r>
              <a:rPr kumimoji="0" lang="en-US" sz="4200" b="1"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luật</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trắc</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vần</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bằng</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theo</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luật</a:t>
            </a:r>
            <a:r>
              <a:rPr kumimoji="0" lang="en-US" sz="4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kumimoji="0" lang="en-US" sz="42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Đường</a:t>
            </a:r>
            <a:endParaRPr kumimoji="0" lang="ko-KR" altLang="ko-KR" sz="4200" b="1"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cxnSp>
        <p:nvCxnSpPr>
          <p:cNvPr id="25" name="Straight Connector 24"/>
          <p:cNvCxnSpPr/>
          <p:nvPr/>
        </p:nvCxnSpPr>
        <p:spPr>
          <a:xfrm flipH="1">
            <a:off x="4293264" y="2038919"/>
            <a:ext cx="137668" cy="7810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673762" y="3055755"/>
            <a:ext cx="137668" cy="7810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394265" y="4076667"/>
            <a:ext cx="137668" cy="7810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586732" y="5131416"/>
            <a:ext cx="137668" cy="7810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469846" y="6112717"/>
            <a:ext cx="137668" cy="7810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826315" y="7098039"/>
            <a:ext cx="137668" cy="7810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147219" y="8039302"/>
            <a:ext cx="137668" cy="7810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799508" y="9093816"/>
            <a:ext cx="137668" cy="7810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29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par>
                                <p:cTn id="35" presetID="22" presetClass="entr" presetSubtype="4"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par>
                                <p:cTn id="38" presetID="22" presetClass="entr" presetSubtype="4"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down)">
                                      <p:cBhvr>
                                        <p:cTn id="40" dur="500"/>
                                        <p:tgtEl>
                                          <p:spTgt spid="28"/>
                                        </p:tgtEl>
                                      </p:cBhvr>
                                    </p:animEffect>
                                  </p:childTnLst>
                                </p:cTn>
                              </p:par>
                              <p:par>
                                <p:cTn id="41" presetID="22" presetClass="entr" presetSubtype="4"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par>
                                <p:cTn id="44" presetID="22" presetClass="entr" presetSubtype="4"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down)">
                                      <p:cBhvr>
                                        <p:cTn id="46" dur="500"/>
                                        <p:tgtEl>
                                          <p:spTgt spid="30"/>
                                        </p:tgtEl>
                                      </p:cBhvr>
                                    </p:animEffect>
                                  </p:childTnLst>
                                </p:cTn>
                              </p:par>
                              <p:par>
                                <p:cTn id="47" presetID="22" presetClass="entr" presetSubtype="4"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500"/>
                                        <p:tgtEl>
                                          <p:spTgt spid="31"/>
                                        </p:tgtEl>
                                      </p:cBhvr>
                                    </p:animEffec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arn(inVertical)">
                                      <p:cBhvr>
                                        <p:cTn id="6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09;p16">
            <a:extLst>
              <a:ext uri="{FF2B5EF4-FFF2-40B4-BE49-F238E27FC236}">
                <a16:creationId xmlns:a16="http://schemas.microsoft.com/office/drawing/2014/main" id="{29DC5DA1-8555-EA1F-D68B-965B026D6C3F}"/>
              </a:ext>
            </a:extLst>
          </p:cNvPr>
          <p:cNvSpPr/>
          <p:nvPr/>
        </p:nvSpPr>
        <p:spPr>
          <a:xfrm flipH="1">
            <a:off x="13023273" y="7564323"/>
            <a:ext cx="5257800" cy="2722677"/>
          </a:xfrm>
          <a:custGeom>
            <a:avLst/>
            <a:gdLst/>
            <a:ahLst/>
            <a:cxnLst/>
            <a:rect l="l" t="t" r="r" b="b"/>
            <a:pathLst>
              <a:path w="9489980" h="5143500" extrusionOk="0">
                <a:moveTo>
                  <a:pt x="0" y="0"/>
                </a:moveTo>
                <a:lnTo>
                  <a:pt x="9489980" y="0"/>
                </a:lnTo>
                <a:lnTo>
                  <a:pt x="9489980" y="5143500"/>
                </a:lnTo>
                <a:lnTo>
                  <a:pt x="0" y="5143500"/>
                </a:lnTo>
                <a:lnTo>
                  <a:pt x="0" y="0"/>
                </a:lnTo>
                <a:close/>
              </a:path>
            </a:pathLst>
          </a:custGeom>
          <a:blipFill rotWithShape="1">
            <a:blip r:embed="rId3">
              <a:alphaModFix/>
            </a:blip>
            <a:stretch>
              <a:fillRect l="-2313" b="-16848"/>
            </a:stretch>
          </a:blipFill>
          <a:ln>
            <a:noFill/>
          </a:ln>
        </p:spPr>
        <p:txBody>
          <a:bodyPr/>
          <a:lstStyle/>
          <a:p>
            <a:endParaRPr lang="en-US"/>
          </a:p>
        </p:txBody>
      </p:sp>
      <p:sp>
        <p:nvSpPr>
          <p:cNvPr id="4" name="TextBox 3">
            <a:extLst>
              <a:ext uri="{FF2B5EF4-FFF2-40B4-BE49-F238E27FC236}">
                <a16:creationId xmlns:a16="http://schemas.microsoft.com/office/drawing/2014/main" id="{C991AF4E-E69E-EB4C-4C32-2EB4C43D371D}"/>
              </a:ext>
            </a:extLst>
          </p:cNvPr>
          <p:cNvSpPr txBox="1"/>
          <p:nvPr/>
        </p:nvSpPr>
        <p:spPr>
          <a:xfrm>
            <a:off x="3505200" y="474518"/>
            <a:ext cx="111252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Times New Roman" panose="02020603050405020304" pitchFamily="18" charset="0"/>
                <a:cs typeface="Times New Roman" panose="02020603050405020304" pitchFamily="18" charset="0"/>
              </a:rPr>
              <a:t>a. </a:t>
            </a:r>
            <a:r>
              <a:rPr lang="en-US" sz="4400" b="1" dirty="0" err="1">
                <a:solidFill>
                  <a:prstClr val="black"/>
                </a:solidFill>
                <a:latin typeface="Times New Roman" panose="02020603050405020304" pitchFamily="18" charset="0"/>
                <a:cs typeface="Times New Roman" panose="02020603050405020304" pitchFamily="18" charset="0"/>
              </a:rPr>
              <a:t>Đối</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tượng</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trào</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phúng</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và</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thái</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độ</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của</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tác</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giả</a:t>
            </a:r>
            <a:endPar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19">
            <a:extLst>
              <a:ext uri="{FF2B5EF4-FFF2-40B4-BE49-F238E27FC236}">
                <a16:creationId xmlns:a16="http://schemas.microsoft.com/office/drawing/2014/main" id="{4A3DCDCB-468C-5DC5-4353-400A2AB9C928}"/>
              </a:ext>
            </a:extLst>
          </p:cNvPr>
          <p:cNvSpPr/>
          <p:nvPr/>
        </p:nvSpPr>
        <p:spPr>
          <a:xfrm>
            <a:off x="1386887" y="2476500"/>
            <a:ext cx="7833313" cy="167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Kẻ</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thù</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xâm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lược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thực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dân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Pháp</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và</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nhà</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nước</a:t>
            </a:r>
            <a:r>
              <a:rPr lang="en-US" sz="4400" dirty="0">
                <a:solidFill>
                  <a:schemeClr val="tx1"/>
                </a:solidFill>
                <a:latin typeface="Times New Roman" panose="02020603050405020304" pitchFamily="18" charset="0"/>
                <a:cs typeface="Times New Roman" panose="02020603050405020304" pitchFamily="18" charset="0"/>
              </a:rPr>
              <a:t>” do </a:t>
            </a:r>
            <a:r>
              <a:rPr lang="en-US" sz="4400" dirty="0" err="1">
                <a:solidFill>
                  <a:schemeClr val="tx1"/>
                </a:solidFill>
                <a:latin typeface="Times New Roman" panose="02020603050405020304" pitchFamily="18" charset="0"/>
                <a:cs typeface="Times New Roman" panose="02020603050405020304" pitchFamily="18" charset="0"/>
              </a:rPr>
              <a:t>chúng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dựng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lên</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C8F2CB07-E178-DFFA-8929-14E780B07AA9}"/>
              </a:ext>
            </a:extLst>
          </p:cNvPr>
          <p:cNvSpPr/>
          <p:nvPr/>
        </p:nvSpPr>
        <p:spPr>
          <a:xfrm>
            <a:off x="1386887" y="4632100"/>
            <a:ext cx="7833312" cy="14651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Triều</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đình</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tay</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sai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ươn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hèn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và</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thực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trạng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khoa</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cử</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nhố</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nhăng</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162F9D97-44FB-7FC2-6E77-C066B43CEE5D}"/>
              </a:ext>
            </a:extLst>
          </p:cNvPr>
          <p:cNvSpPr/>
          <p:nvPr/>
        </p:nvSpPr>
        <p:spPr>
          <a:xfrm>
            <a:off x="1386887" y="6576418"/>
            <a:ext cx="7833312" cy="13102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Các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sĩ</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tử</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AE8FC0C5-736E-5546-E1F1-8C28170F6899}"/>
              </a:ext>
            </a:extLst>
          </p:cNvPr>
          <p:cNvSpPr txBox="1"/>
          <p:nvPr/>
        </p:nvSpPr>
        <p:spPr>
          <a:xfrm>
            <a:off x="9753600" y="2929979"/>
            <a:ext cx="8305800" cy="769441"/>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rPr>
              <a:t>Đả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sâu</a:t>
            </a:r>
            <a:r>
              <a:rPr lang="en-US" sz="4400" dirty="0">
                <a:latin typeface="Times New Roman" panose="02020603050405020304" pitchFamily="18" charset="0"/>
                <a:cs typeface="Times New Roman" panose="02020603050405020304" pitchFamily="18" charset="0"/>
              </a:rPr>
              <a:t> cay</a:t>
            </a:r>
            <a:endParaRPr lang="vi-VN" sz="44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AE8FC0C5-736E-5546-E1F1-8C28170F6899}"/>
              </a:ext>
            </a:extLst>
          </p:cNvPr>
          <p:cNvSpPr txBox="1"/>
          <p:nvPr/>
        </p:nvSpPr>
        <p:spPr>
          <a:xfrm>
            <a:off x="9774382" y="4316651"/>
            <a:ext cx="7758545" cy="2123658"/>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rPr>
              <a:t>Phê</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phán</a:t>
            </a:r>
            <a:r>
              <a:rPr lang="en-US" sz="4400" dirty="0">
                <a:latin typeface="Times New Roman" panose="02020603050405020304" pitchFamily="18" charset="0"/>
                <a:cs typeface="Times New Roman" panose="02020603050405020304" pitchFamily="18" charset="0"/>
              </a:rPr>
              <a:t> gay </a:t>
            </a:r>
            <a:r>
              <a:rPr lang="en-US" sz="4400" dirty="0" err="1">
                <a:latin typeface="Times New Roman" panose="02020603050405020304" pitchFamily="18" charset="0"/>
                <a:cs typeface="Times New Roman" panose="02020603050405020304" pitchFamily="18" charset="0"/>
              </a:rPr>
              <a:t>gắt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cs typeface="Times New Roman" panose="02020603050405020304" pitchFamily="18" charset="0"/>
              </a:rPr>
              <a:t> ô </a:t>
            </a:r>
            <a:r>
              <a:rPr lang="en-US" sz="4400" dirty="0" err="1">
                <a:latin typeface="Times New Roman" panose="02020603050405020304" pitchFamily="18" charset="0"/>
                <a:cs typeface="Times New Roman" panose="02020603050405020304" pitchFamily="18" charset="0"/>
              </a:rPr>
              <a:t>nhục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khoa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endParaRPr lang="vi-VN" sz="44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AE8FC0C5-736E-5546-E1F1-8C28170F6899}"/>
              </a:ext>
            </a:extLst>
          </p:cNvPr>
          <p:cNvSpPr txBox="1"/>
          <p:nvPr/>
        </p:nvSpPr>
        <p:spPr>
          <a:xfrm>
            <a:off x="9774382" y="6847733"/>
            <a:ext cx="8305800" cy="769441"/>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rPr>
              <a:t>Vừa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vừa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hại</a:t>
            </a:r>
            <a:endParaRPr lang="vi-VN"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516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DABD7F-ACAE-E890-5871-74EBD9ABAF8D}"/>
              </a:ext>
            </a:extLst>
          </p:cNvPr>
          <p:cNvPicPr>
            <a:picLocks noChangeAspect="1"/>
          </p:cNvPicPr>
          <p:nvPr/>
        </p:nvPicPr>
        <p:blipFill>
          <a:blip r:embed="rId3"/>
          <a:stretch>
            <a:fillRect/>
          </a:stretch>
        </p:blipFill>
        <p:spPr>
          <a:xfrm>
            <a:off x="1295400" y="114300"/>
            <a:ext cx="7086600" cy="10059822"/>
          </a:xfrm>
          <a:prstGeom prst="rect">
            <a:avLst/>
          </a:prstGeom>
        </p:spPr>
      </p:pic>
      <p:pic>
        <p:nvPicPr>
          <p:cNvPr id="5" name="Picture 4">
            <a:extLst>
              <a:ext uri="{FF2B5EF4-FFF2-40B4-BE49-F238E27FC236}">
                <a16:creationId xmlns:a16="http://schemas.microsoft.com/office/drawing/2014/main" id="{451BF15D-0245-B67D-C848-674D041B311A}"/>
              </a:ext>
            </a:extLst>
          </p:cNvPr>
          <p:cNvPicPr>
            <a:picLocks noChangeAspect="1"/>
          </p:cNvPicPr>
          <p:nvPr/>
        </p:nvPicPr>
        <p:blipFill>
          <a:blip r:embed="rId4"/>
          <a:stretch>
            <a:fillRect/>
          </a:stretch>
        </p:blipFill>
        <p:spPr>
          <a:xfrm>
            <a:off x="8915400" y="114300"/>
            <a:ext cx="7086600" cy="10161918"/>
          </a:xfrm>
          <a:prstGeom prst="rect">
            <a:avLst/>
          </a:prstGeom>
        </p:spPr>
      </p:pic>
    </p:spTree>
    <p:extLst>
      <p:ext uri="{BB962C8B-B14F-4D97-AF65-F5344CB8AC3E}">
        <p14:creationId xmlns:p14="http://schemas.microsoft.com/office/powerpoint/2010/main" val="413288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D33415-216E-CA80-B4F4-1B350101EE32}"/>
              </a:ext>
            </a:extLst>
          </p:cNvPr>
          <p:cNvPicPr>
            <a:picLocks noChangeAspect="1"/>
          </p:cNvPicPr>
          <p:nvPr/>
        </p:nvPicPr>
        <p:blipFill>
          <a:blip r:embed="rId3"/>
          <a:stretch>
            <a:fillRect/>
          </a:stretch>
        </p:blipFill>
        <p:spPr>
          <a:xfrm>
            <a:off x="1524000" y="114300"/>
            <a:ext cx="7080709" cy="10058400"/>
          </a:xfrm>
          <a:prstGeom prst="rect">
            <a:avLst/>
          </a:prstGeom>
        </p:spPr>
      </p:pic>
      <p:pic>
        <p:nvPicPr>
          <p:cNvPr id="5" name="Picture 4">
            <a:extLst>
              <a:ext uri="{FF2B5EF4-FFF2-40B4-BE49-F238E27FC236}">
                <a16:creationId xmlns:a16="http://schemas.microsoft.com/office/drawing/2014/main" id="{D6EB003E-AAD0-5ED1-0736-CB790874415A}"/>
              </a:ext>
            </a:extLst>
          </p:cNvPr>
          <p:cNvPicPr>
            <a:picLocks noChangeAspect="1"/>
          </p:cNvPicPr>
          <p:nvPr/>
        </p:nvPicPr>
        <p:blipFill>
          <a:blip r:embed="rId4"/>
          <a:stretch>
            <a:fillRect/>
          </a:stretch>
        </p:blipFill>
        <p:spPr>
          <a:xfrm>
            <a:off x="9109709" y="114299"/>
            <a:ext cx="7080709" cy="10172917"/>
          </a:xfrm>
          <a:prstGeom prst="rect">
            <a:avLst/>
          </a:prstGeom>
        </p:spPr>
      </p:pic>
    </p:spTree>
    <p:extLst>
      <p:ext uri="{BB962C8B-B14F-4D97-AF65-F5344CB8AC3E}">
        <p14:creationId xmlns:p14="http://schemas.microsoft.com/office/powerpoint/2010/main" val="495368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A09B3C-A8DB-B721-8A48-6D58A70A0CA9}"/>
              </a:ext>
            </a:extLst>
          </p:cNvPr>
          <p:cNvSpPr txBox="1"/>
          <p:nvPr/>
        </p:nvSpPr>
        <p:spPr>
          <a:xfrm>
            <a:off x="4724400" y="1434793"/>
            <a:ext cx="10070328" cy="1718574"/>
          </a:xfrm>
          <a:prstGeom prst="rect">
            <a:avLst/>
          </a:prstGeom>
        </p:spPr>
        <p:txBody>
          <a:bodyPr vert="horz" lIns="91440" tIns="45720" rIns="91440" bIns="45720" rtlCol="0" anchor="t">
            <a:normAutofit/>
          </a:bodyPr>
          <a:lstStyle/>
          <a:p>
            <a:pPr>
              <a:lnSpc>
                <a:spcPct val="90000"/>
              </a:lnSpc>
              <a:spcAft>
                <a:spcPts val="600"/>
              </a:spcAft>
            </a:pPr>
            <a:r>
              <a:rPr lang="en-US" sz="4400" i="1" dirty="0" err="1">
                <a:latin typeface="Times New Roman" panose="02020603050405020304" pitchFamily="18" charset="0"/>
                <a:cs typeface="Times New Roman" panose="02020603050405020304" pitchFamily="18" charset="0"/>
              </a:rPr>
              <a:t>Nhà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năm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mở</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một</a:t>
            </a:r>
            <a:r>
              <a:rPr lang="en-US" sz="4400" i="1" dirty="0">
                <a:latin typeface="Times New Roman" panose="02020603050405020304" pitchFamily="18" charset="0"/>
                <a:cs typeface="Times New Roman" panose="02020603050405020304" pitchFamily="18" charset="0"/>
              </a:rPr>
              <a:t> khoa,</a:t>
            </a:r>
          </a:p>
          <a:p>
            <a:pPr>
              <a:lnSpc>
                <a:spcPct val="90000"/>
              </a:lnSpc>
              <a:spcAft>
                <a:spcPts val="600"/>
              </a:spcAft>
            </a:pPr>
            <a:r>
              <a:rPr lang="en-US" sz="4400" i="1" dirty="0" err="1">
                <a:latin typeface="Times New Roman" panose="02020603050405020304" pitchFamily="18" charset="0"/>
                <a:cs typeface="Times New Roman" panose="02020603050405020304" pitchFamily="18" charset="0"/>
              </a:rPr>
              <a:t>Trường</a:t>
            </a:r>
            <a:r>
              <a:rPr lang="en-US" sz="4400" i="1" dirty="0">
                <a:latin typeface="Times New Roman" panose="02020603050405020304" pitchFamily="18" charset="0"/>
                <a:cs typeface="Times New Roman" panose="02020603050405020304" pitchFamily="18" charset="0"/>
              </a:rPr>
              <a:t> Nam </a:t>
            </a:r>
            <a:r>
              <a:rPr lang="en-US" sz="4400" i="1" dirty="0" err="1">
                <a:latin typeface="Times New Roman" panose="02020603050405020304" pitchFamily="18" charset="0"/>
                <a:cs typeface="Times New Roman" panose="02020603050405020304" pitchFamily="18" charset="0"/>
              </a:rPr>
              <a:t>thi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lẫn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với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trường</a:t>
            </a:r>
            <a:r>
              <a:rPr lang="en-US" sz="4400" i="1" dirty="0">
                <a:latin typeface="Times New Roman" panose="02020603050405020304" pitchFamily="18" charset="0"/>
                <a:cs typeface="Times New Roman" panose="02020603050405020304" pitchFamily="18" charset="0"/>
              </a:rPr>
              <a:t> Hà.</a:t>
            </a:r>
          </a:p>
        </p:txBody>
      </p:sp>
      <p:sp>
        <p:nvSpPr>
          <p:cNvPr id="3" name="TextBox 2">
            <a:extLst>
              <a:ext uri="{FF2B5EF4-FFF2-40B4-BE49-F238E27FC236}">
                <a16:creationId xmlns:a16="http://schemas.microsoft.com/office/drawing/2014/main" id="{AE8FC0C5-736E-5546-E1F1-8C28170F6899}"/>
              </a:ext>
            </a:extLst>
          </p:cNvPr>
          <p:cNvSpPr txBox="1"/>
          <p:nvPr/>
        </p:nvSpPr>
        <p:spPr>
          <a:xfrm>
            <a:off x="838200" y="3949393"/>
            <a:ext cx="9258300" cy="1446550"/>
          </a:xfrm>
          <a:prstGeom prst="rect">
            <a:avLst/>
          </a:prstGeom>
          <a:noFill/>
        </p:spPr>
        <p:txBody>
          <a:bodyPr wrap="square" rtlCol="0">
            <a:spAutoFit/>
          </a:bodyPr>
          <a:lstStyle/>
          <a:p>
            <a:pPr algn="just"/>
            <a:r>
              <a:rPr lang="vi-VN" sz="4400"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Sự kiện</a:t>
            </a:r>
            <a:r>
              <a:rPr lang="vi-VN" sz="4400" dirty="0">
                <a:latin typeface="Times New Roman" panose="02020603050405020304" pitchFamily="18" charset="0"/>
                <a:cs typeface="Times New Roman" panose="02020603050405020304" pitchFamily="18" charset="0"/>
              </a:rPr>
              <a:t>: theo lệ thường thời phong kiến cứ ba năm có một khoa thi Hương</a:t>
            </a:r>
          </a:p>
        </p:txBody>
      </p:sp>
      <p:sp>
        <p:nvSpPr>
          <p:cNvPr id="4" name="TextBox 3">
            <a:extLst>
              <a:ext uri="{FF2B5EF4-FFF2-40B4-BE49-F238E27FC236}">
                <a16:creationId xmlns:a16="http://schemas.microsoft.com/office/drawing/2014/main" id="{4113B66B-748F-1160-D81E-AABB95C44A48}"/>
              </a:ext>
            </a:extLst>
          </p:cNvPr>
          <p:cNvSpPr txBox="1"/>
          <p:nvPr/>
        </p:nvSpPr>
        <p:spPr>
          <a:xfrm>
            <a:off x="838200" y="5703677"/>
            <a:ext cx="9258300" cy="2123658"/>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Nhà</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nước</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từ</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mới</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xuất</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hiện</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khi</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thực</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dân</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Pháp</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xâm</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lược</a:t>
            </a:r>
            <a:r>
              <a:rPr lang="en-US" sz="4400" dirty="0">
                <a:latin typeface="Times New Roman" panose="02020603050405020304" pitchFamily="18" charset="0"/>
                <a:cs typeface="Times New Roman" panose="02020603050405020304" pitchFamily="18" charset="0"/>
                <a:sym typeface="Wingdings" panose="05000000000000000000" pitchFamily="2" charset="2"/>
              </a:rPr>
              <a:t> 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tạo</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nên</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chế</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độ</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thực</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dân</a:t>
            </a:r>
            <a:r>
              <a:rPr lang="en-US" sz="4400" dirty="0">
                <a:latin typeface="Times New Roman" panose="02020603050405020304" pitchFamily="18" charset="0"/>
                <a:cs typeface="Times New Roman" panose="02020603050405020304" pitchFamily="18" charset="0"/>
                <a:sym typeface="Wingdings" panose="05000000000000000000" pitchFamily="2" charset="2"/>
              </a:rPr>
              <a:t>  VH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người</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Việt</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thay</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đổi</a:t>
            </a:r>
            <a:endParaRPr lang="en-US" sz="4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D1FCD9C-686F-1B34-300F-092B562BCEC6}"/>
              </a:ext>
            </a:extLst>
          </p:cNvPr>
          <p:cNvSpPr txBox="1"/>
          <p:nvPr/>
        </p:nvSpPr>
        <p:spPr>
          <a:xfrm>
            <a:off x="838200" y="8252174"/>
            <a:ext cx="9258300" cy="1920526"/>
          </a:xfrm>
          <a:prstGeom prst="rect">
            <a:avLst/>
          </a:prstGeom>
          <a:noFill/>
        </p:spPr>
        <p:txBody>
          <a:bodyPr wrap="square">
            <a:spAutoFit/>
          </a:bodyPr>
          <a:lstStyle/>
          <a:p>
            <a:pPr marL="0" marR="0" lvl="0" indent="0" algn="just" rtl="0">
              <a:lnSpc>
                <a:spcPct val="90000"/>
              </a:lnSpc>
              <a:spcBef>
                <a:spcPts val="0"/>
              </a:spcBef>
              <a:spcAft>
                <a:spcPts val="0"/>
              </a:spcAft>
              <a:buClr>
                <a:srgbClr val="4A5241"/>
              </a:buClr>
              <a:buSzPts val="2500"/>
              <a:buFont typeface="Roboto Condensed"/>
              <a:buNone/>
            </a:pPr>
            <a:r>
              <a:rPr lang="vi-VN" sz="4400" b="0"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vi-VN" sz="4400" b="1" i="0" u="none" strike="noStrike" cap="none" dirty="0">
                <a:latin typeface="Times New Roman" panose="02020603050405020304" pitchFamily="18" charset="0"/>
                <a:ea typeface="Roboto Condensed"/>
                <a:cs typeface="Times New Roman" panose="02020603050405020304" pitchFamily="18" charset="0"/>
                <a:sym typeface="Roboto Condensed"/>
              </a:rPr>
              <a:t>Từ “lẫn”: </a:t>
            </a:r>
            <a:r>
              <a:rPr lang="vi-VN" sz="4400" b="0" i="0" u="none" strike="noStrike" cap="none" dirty="0">
                <a:latin typeface="Times New Roman" panose="02020603050405020304" pitchFamily="18" charset="0"/>
                <a:ea typeface="Roboto Condensed"/>
                <a:cs typeface="Times New Roman" panose="02020603050405020304" pitchFamily="18" charset="0"/>
                <a:sym typeface="Roboto Condensed"/>
              </a:rPr>
              <a:t>thể hiện sự ô hợp, hỗn tạp của kì thi</a:t>
            </a:r>
            <a:r>
              <a:rPr lang="en-US" sz="4400" dirty="0">
                <a:latin typeface="Times New Roman" panose="02020603050405020304" pitchFamily="18" charset="0"/>
                <a:ea typeface="Roboto Condensed"/>
                <a:cs typeface="Times New Roman" panose="02020603050405020304" pitchFamily="18" charset="0"/>
                <a:sym typeface="Roboto Condensed"/>
              </a:rPr>
              <a:t> (</a:t>
            </a:r>
            <a:r>
              <a:rPr lang="en-US" sz="4400" dirty="0" err="1">
                <a:latin typeface="Times New Roman" panose="02020603050405020304" pitchFamily="18" charset="0"/>
                <a:ea typeface="Roboto Condensed"/>
                <a:cs typeface="Times New Roman" panose="02020603050405020304" pitchFamily="18" charset="0"/>
                <a:sym typeface="Roboto Condensed"/>
              </a:rPr>
              <a:t>sử</a:t>
            </a:r>
            <a:r>
              <a:rPr lang="en-US" sz="4400" dirty="0">
                <a:latin typeface="Times New Roman" panose="02020603050405020304" pitchFamily="18" charset="0"/>
                <a:ea typeface="Roboto Condensed"/>
                <a:cs typeface="Times New Roman" panose="02020603050405020304" pitchFamily="18" charset="0"/>
                <a:sym typeface="Roboto Condensed"/>
              </a:rPr>
              <a:t> </a:t>
            </a:r>
            <a:r>
              <a:rPr lang="en-US" sz="4400" dirty="0" err="1">
                <a:latin typeface="Times New Roman" panose="02020603050405020304" pitchFamily="18" charset="0"/>
                <a:ea typeface="Roboto Condensed"/>
                <a:cs typeface="Times New Roman" panose="02020603050405020304" pitchFamily="18" charset="0"/>
                <a:sym typeface="Roboto Condensed"/>
              </a:rPr>
              <a:t>dụng</a:t>
            </a:r>
            <a:r>
              <a:rPr lang="en-US" sz="4400" dirty="0">
                <a:latin typeface="Times New Roman" panose="02020603050405020304" pitchFamily="18" charset="0"/>
                <a:ea typeface="Roboto Condensed"/>
                <a:cs typeface="Times New Roman" panose="02020603050405020304" pitchFamily="18" charset="0"/>
                <a:sym typeface="Roboto Condensed"/>
              </a:rPr>
              <a:t> </a:t>
            </a:r>
            <a:r>
              <a:rPr lang="en-US" sz="4400" dirty="0" err="1">
                <a:latin typeface="Times New Roman" panose="02020603050405020304" pitchFamily="18" charset="0"/>
                <a:ea typeface="Roboto Condensed"/>
                <a:cs typeface="Times New Roman" panose="02020603050405020304" pitchFamily="18" charset="0"/>
                <a:sym typeface="Roboto Condensed"/>
              </a:rPr>
              <a:t>trường</a:t>
            </a:r>
            <a:r>
              <a:rPr lang="en-US" sz="4400" dirty="0">
                <a:latin typeface="Times New Roman" panose="02020603050405020304" pitchFamily="18" charset="0"/>
                <a:ea typeface="Roboto Condensed"/>
                <a:cs typeface="Times New Roman" panose="02020603050405020304" pitchFamily="18" charset="0"/>
                <a:sym typeface="Roboto Condensed"/>
              </a:rPr>
              <a:t> </a:t>
            </a:r>
            <a:r>
              <a:rPr lang="en-US" sz="4400" dirty="0" err="1">
                <a:latin typeface="Times New Roman" panose="02020603050405020304" pitchFamily="18" charset="0"/>
                <a:ea typeface="Roboto Condensed"/>
                <a:cs typeface="Times New Roman" panose="02020603050405020304" pitchFamily="18" charset="0"/>
                <a:sym typeface="Roboto Condensed"/>
              </a:rPr>
              <a:t>thi</a:t>
            </a:r>
            <a:r>
              <a:rPr lang="en-US" sz="4400" dirty="0">
                <a:latin typeface="Times New Roman" panose="02020603050405020304" pitchFamily="18" charset="0"/>
                <a:ea typeface="Roboto Condensed"/>
                <a:cs typeface="Times New Roman" panose="02020603050405020304" pitchFamily="18" charset="0"/>
                <a:sym typeface="Roboto Condensed"/>
              </a:rPr>
              <a:t> </a:t>
            </a:r>
            <a:r>
              <a:rPr lang="en-US" sz="4400" dirty="0" err="1">
                <a:latin typeface="Times New Roman" panose="02020603050405020304" pitchFamily="18" charset="0"/>
                <a:ea typeface="Roboto Condensed"/>
                <a:cs typeface="Times New Roman" panose="02020603050405020304" pitchFamily="18" charset="0"/>
                <a:sym typeface="Roboto Condensed"/>
              </a:rPr>
              <a:t>vào</a:t>
            </a:r>
            <a:r>
              <a:rPr lang="en-US" sz="4400" dirty="0">
                <a:latin typeface="Times New Roman" panose="02020603050405020304" pitchFamily="18" charset="0"/>
                <a:ea typeface="Roboto Condensed"/>
                <a:cs typeface="Times New Roman" panose="02020603050405020304" pitchFamily="18" charset="0"/>
                <a:sym typeface="Roboto Condensed"/>
              </a:rPr>
              <a:t> </a:t>
            </a:r>
            <a:r>
              <a:rPr lang="en-US" sz="4400" dirty="0" err="1">
                <a:latin typeface="Times New Roman" panose="02020603050405020304" pitchFamily="18" charset="0"/>
                <a:ea typeface="Roboto Condensed"/>
                <a:cs typeface="Times New Roman" panose="02020603050405020304" pitchFamily="18" charset="0"/>
                <a:sym typeface="Roboto Condensed"/>
              </a:rPr>
              <a:t>mục</a:t>
            </a:r>
            <a:r>
              <a:rPr lang="en-US" sz="4400" dirty="0">
                <a:latin typeface="Times New Roman" panose="02020603050405020304" pitchFamily="18" charset="0"/>
                <a:ea typeface="Roboto Condensed"/>
                <a:cs typeface="Times New Roman" panose="02020603050405020304" pitchFamily="18" charset="0"/>
                <a:sym typeface="Roboto Condensed"/>
              </a:rPr>
              <a:t> </a:t>
            </a:r>
            <a:r>
              <a:rPr lang="en-US" sz="4400" dirty="0" err="1">
                <a:latin typeface="Times New Roman" panose="02020603050405020304" pitchFamily="18" charset="0"/>
                <a:ea typeface="Roboto Condensed"/>
                <a:cs typeface="Times New Roman" panose="02020603050405020304" pitchFamily="18" charset="0"/>
                <a:sym typeface="Roboto Condensed"/>
              </a:rPr>
              <a:t>đích</a:t>
            </a:r>
            <a:r>
              <a:rPr lang="en-US" sz="4400" dirty="0">
                <a:latin typeface="Times New Roman" panose="02020603050405020304" pitchFamily="18" charset="0"/>
                <a:ea typeface="Roboto Condensed"/>
                <a:cs typeface="Times New Roman" panose="02020603050405020304" pitchFamily="18" charset="0"/>
                <a:sym typeface="Roboto Condensed"/>
              </a:rPr>
              <a:t> </a:t>
            </a:r>
            <a:r>
              <a:rPr lang="en-US" sz="4400" dirty="0" err="1">
                <a:latin typeface="Times New Roman" panose="02020603050405020304" pitchFamily="18" charset="0"/>
                <a:ea typeface="Roboto Condensed"/>
                <a:cs typeface="Times New Roman" panose="02020603050405020304" pitchFamily="18" charset="0"/>
                <a:sym typeface="Roboto Condensed"/>
              </a:rPr>
              <a:t>khác</a:t>
            </a:r>
            <a:r>
              <a:rPr lang="en-US" sz="4400" dirty="0">
                <a:latin typeface="Times New Roman" panose="02020603050405020304" pitchFamily="18" charset="0"/>
                <a:ea typeface="Roboto Condensed"/>
                <a:cs typeface="Times New Roman" panose="02020603050405020304" pitchFamily="18" charset="0"/>
                <a:sym typeface="Roboto Condensed"/>
              </a:rPr>
              <a:t>)</a:t>
            </a:r>
            <a:endParaRPr lang="vi-VN" sz="4400" b="0" i="0" u="none" strike="noStrike" cap="none" dirty="0">
              <a:latin typeface="Times New Roman" panose="02020603050405020304" pitchFamily="18" charset="0"/>
              <a:ea typeface="Arial"/>
              <a:cs typeface="Times New Roman" panose="02020603050405020304" pitchFamily="18" charset="0"/>
              <a:sym typeface="Arial"/>
            </a:endParaRPr>
          </a:p>
        </p:txBody>
      </p:sp>
      <p:sp>
        <p:nvSpPr>
          <p:cNvPr id="7" name="Oval 6">
            <a:extLst>
              <a:ext uri="{FF2B5EF4-FFF2-40B4-BE49-F238E27FC236}">
                <a16:creationId xmlns:a16="http://schemas.microsoft.com/office/drawing/2014/main" id="{4D56A70C-2079-E601-BAB8-D8901C7A7407}"/>
              </a:ext>
            </a:extLst>
          </p:cNvPr>
          <p:cNvSpPr/>
          <p:nvPr/>
        </p:nvSpPr>
        <p:spPr>
          <a:xfrm>
            <a:off x="8458200" y="2044393"/>
            <a:ext cx="838200" cy="990600"/>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58F84BE-BFDD-E54F-5611-5BEFE78CD2F6}"/>
              </a:ext>
            </a:extLst>
          </p:cNvPr>
          <p:cNvSpPr txBox="1"/>
          <p:nvPr/>
        </p:nvSpPr>
        <p:spPr>
          <a:xfrm>
            <a:off x="8191500" y="3007562"/>
            <a:ext cx="1905000" cy="707886"/>
          </a:xfrm>
          <a:prstGeom prst="rect">
            <a:avLst/>
          </a:prstGeom>
          <a:noFill/>
        </p:spPr>
        <p:txBody>
          <a:bodyPr wrap="square" rtlCol="0">
            <a:spAutoFit/>
          </a:bodyPr>
          <a:lstStyle/>
          <a:p>
            <a:pPr algn="just"/>
            <a:r>
              <a:rPr lang="vi-VN" sz="4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lẫn lộn</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11" name="Right Brace 10">
            <a:extLst>
              <a:ext uri="{FF2B5EF4-FFF2-40B4-BE49-F238E27FC236}">
                <a16:creationId xmlns:a16="http://schemas.microsoft.com/office/drawing/2014/main" id="{CAAE8A4E-2BC6-56C9-AF3F-34B92FA8D2C7}"/>
              </a:ext>
            </a:extLst>
          </p:cNvPr>
          <p:cNvSpPr/>
          <p:nvPr/>
        </p:nvSpPr>
        <p:spPr>
          <a:xfrm>
            <a:off x="10483464" y="4361566"/>
            <a:ext cx="1676400" cy="51816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B7638FFC-AADF-25D5-CE06-409DBDECA1A0}"/>
              </a:ext>
            </a:extLst>
          </p:cNvPr>
          <p:cNvSpPr txBox="1"/>
          <p:nvPr/>
        </p:nvSpPr>
        <p:spPr>
          <a:xfrm>
            <a:off x="12546828" y="4468609"/>
            <a:ext cx="5131572" cy="4967514"/>
          </a:xfrm>
          <a:prstGeom prst="rect">
            <a:avLst/>
          </a:prstGeom>
          <a:noFill/>
        </p:spPr>
        <p:txBody>
          <a:bodyPr wrap="square">
            <a:spAutoFit/>
          </a:bodyPr>
          <a:lstStyle/>
          <a:p>
            <a:pPr marL="0" marR="0" lvl="0" indent="0" algn="just" rtl="0">
              <a:lnSpc>
                <a:spcPct val="90000"/>
              </a:lnSpc>
              <a:spcBef>
                <a:spcPts val="0"/>
              </a:spcBef>
              <a:spcAft>
                <a:spcPts val="0"/>
              </a:spcAft>
              <a:buClr>
                <a:srgbClr val="4A5241"/>
              </a:buClr>
              <a:buSzPts val="2500"/>
              <a:buFont typeface="Roboto Condensed"/>
              <a:buNone/>
            </a:pPr>
            <a:r>
              <a:rPr lang="en-US" sz="44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Sự</a:t>
            </a:r>
            <a:r>
              <a:rPr lang="en-US" sz="44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kì</a:t>
            </a:r>
            <a:r>
              <a:rPr lang="en-US" sz="44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lạ</a:t>
            </a:r>
            <a:r>
              <a:rPr lang="en-US" sz="44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kì</a:t>
            </a:r>
            <a:r>
              <a:rPr lang="en-US" sz="44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quái</a:t>
            </a:r>
            <a:r>
              <a:rPr lang="en-US" sz="44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vi-VN" sz="44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Thái độ mỉa mai, châm biếm kín đáo cùng nỗi buồn sầu, lo lắng của tác giả trước cảnh đất nước bị mất quyền độc lập, tự chủ. </a:t>
            </a:r>
            <a:endPar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endParaRPr>
          </a:p>
        </p:txBody>
      </p:sp>
      <p:sp>
        <p:nvSpPr>
          <p:cNvPr id="13" name="TextBox 12">
            <a:extLst>
              <a:ext uri="{FF2B5EF4-FFF2-40B4-BE49-F238E27FC236}">
                <a16:creationId xmlns:a16="http://schemas.microsoft.com/office/drawing/2014/main" id="{C991AF4E-E69E-EB4C-4C32-2EB4C43D371D}"/>
              </a:ext>
            </a:extLst>
          </p:cNvPr>
          <p:cNvSpPr txBox="1"/>
          <p:nvPr/>
        </p:nvSpPr>
        <p:spPr>
          <a:xfrm>
            <a:off x="-609600" y="335459"/>
            <a:ext cx="15404328" cy="76944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Times New Roman" panose="02020603050405020304" pitchFamily="18" charset="0"/>
                <a:cs typeface="Times New Roman" panose="02020603050405020304" pitchFamily="18" charset="0"/>
              </a:rPr>
              <a:t>b. </a:t>
            </a:r>
            <a:r>
              <a:rPr lang="en-US" sz="4400" b="1" dirty="0" err="1">
                <a:solidFill>
                  <a:prstClr val="black"/>
                </a:solidFill>
                <a:latin typeface="Times New Roman" panose="02020603050405020304" pitchFamily="18" charset="0"/>
                <a:cs typeface="Times New Roman" panose="02020603050405020304" pitchFamily="18" charset="0"/>
              </a:rPr>
              <a:t>Nghệ</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thuật</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trào</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phúng</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và</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sắc</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thái</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giọng</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điệu</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của</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bài</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thơ</a:t>
            </a:r>
            <a:endPar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Connector 8"/>
          <p:cNvCxnSpPr/>
          <p:nvPr/>
        </p:nvCxnSpPr>
        <p:spPr>
          <a:xfrm>
            <a:off x="4876800" y="2044393"/>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E8FC0C5-736E-5546-E1F1-8C28170F6899}"/>
              </a:ext>
            </a:extLst>
          </p:cNvPr>
          <p:cNvSpPr txBox="1"/>
          <p:nvPr/>
        </p:nvSpPr>
        <p:spPr>
          <a:xfrm>
            <a:off x="501264" y="1482312"/>
            <a:ext cx="3423036"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 Hai </a:t>
            </a: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đề</a:t>
            </a:r>
            <a:endParaRPr lang="vi-VN"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41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animBg="1"/>
      <p:bldP spid="8" grpId="0"/>
      <p:bldP spid="11" grpId="0" animBg="1"/>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09;p16">
            <a:extLst>
              <a:ext uri="{FF2B5EF4-FFF2-40B4-BE49-F238E27FC236}">
                <a16:creationId xmlns:a16="http://schemas.microsoft.com/office/drawing/2014/main" id="{29DC5DA1-8555-EA1F-D68B-965B026D6C3F}"/>
              </a:ext>
            </a:extLst>
          </p:cNvPr>
          <p:cNvSpPr/>
          <p:nvPr/>
        </p:nvSpPr>
        <p:spPr>
          <a:xfrm>
            <a:off x="-76200" y="7339018"/>
            <a:ext cx="5638800" cy="2722677"/>
          </a:xfrm>
          <a:custGeom>
            <a:avLst/>
            <a:gdLst/>
            <a:ahLst/>
            <a:cxnLst/>
            <a:rect l="l" t="t" r="r" b="b"/>
            <a:pathLst>
              <a:path w="9489980" h="5143500" extrusionOk="0">
                <a:moveTo>
                  <a:pt x="0" y="0"/>
                </a:moveTo>
                <a:lnTo>
                  <a:pt x="9489980" y="0"/>
                </a:lnTo>
                <a:lnTo>
                  <a:pt x="9489980" y="5143500"/>
                </a:lnTo>
                <a:lnTo>
                  <a:pt x="0" y="5143500"/>
                </a:lnTo>
                <a:lnTo>
                  <a:pt x="0" y="0"/>
                </a:lnTo>
                <a:close/>
              </a:path>
            </a:pathLst>
          </a:custGeom>
          <a:blipFill rotWithShape="1">
            <a:blip r:embed="rId3">
              <a:alphaModFix/>
            </a:blip>
            <a:stretch>
              <a:fillRect l="-2313" b="-16848"/>
            </a:stretch>
          </a:blipFill>
          <a:ln>
            <a:noFill/>
          </a:ln>
        </p:spPr>
        <p:txBody>
          <a:bodyPr/>
          <a:lstStyle/>
          <a:p>
            <a:endParaRPr lang="en-US"/>
          </a:p>
        </p:txBody>
      </p:sp>
      <p:sp>
        <p:nvSpPr>
          <p:cNvPr id="14" name="TextBox 13">
            <a:extLst>
              <a:ext uri="{FF2B5EF4-FFF2-40B4-BE49-F238E27FC236}">
                <a16:creationId xmlns:a16="http://schemas.microsoft.com/office/drawing/2014/main" id="{AB61DB73-3443-9733-9959-1CA901DF85C1}"/>
              </a:ext>
            </a:extLst>
          </p:cNvPr>
          <p:cNvSpPr txBox="1"/>
          <p:nvPr/>
        </p:nvSpPr>
        <p:spPr>
          <a:xfrm>
            <a:off x="609600" y="1485900"/>
            <a:ext cx="17144993"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Đảo</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ngữ</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“lôi thôi sĩ tử”, “ậm ọe quan trường”.</a:t>
            </a:r>
          </a:p>
        </p:txBody>
      </p:sp>
      <p:sp>
        <p:nvSpPr>
          <p:cNvPr id="16" name="TextBox 15">
            <a:extLst>
              <a:ext uri="{FF2B5EF4-FFF2-40B4-BE49-F238E27FC236}">
                <a16:creationId xmlns:a16="http://schemas.microsoft.com/office/drawing/2014/main" id="{41A1BB51-C423-2D0B-371B-9BD0F5AE20CD}"/>
              </a:ext>
            </a:extLst>
          </p:cNvPr>
          <p:cNvSpPr txBox="1"/>
          <p:nvPr/>
        </p:nvSpPr>
        <p:spPr>
          <a:xfrm>
            <a:off x="609599" y="2312892"/>
            <a:ext cx="10591800" cy="280076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Đối</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sĩ tử</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&gt;&lt; </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quan trường.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quan</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sứ</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&gt;&lt;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mụ</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đầm</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sĩ</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tử</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quan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trường</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&gt;&lt;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quan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sứ</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mụ</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đầm</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p:txBody>
      </p:sp>
      <p:sp>
        <p:nvSpPr>
          <p:cNvPr id="17" name="TextBox 16">
            <a:extLst>
              <a:ext uri="{FF2B5EF4-FFF2-40B4-BE49-F238E27FC236}">
                <a16:creationId xmlns:a16="http://schemas.microsoft.com/office/drawing/2014/main" id="{74B89897-30CE-F0EB-BA07-C0DF2AA8F282}"/>
              </a:ext>
            </a:extLst>
          </p:cNvPr>
          <p:cNvSpPr txBox="1"/>
          <p:nvPr/>
        </p:nvSpPr>
        <p:spPr>
          <a:xfrm>
            <a:off x="609599" y="5364659"/>
            <a:ext cx="17144993"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Sử dụng từ láy tượng thanh và tượng hình</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ậm ọe</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lôi thôi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p:txBody>
      </p:sp>
      <p:sp>
        <p:nvSpPr>
          <p:cNvPr id="20" name="TextBox 19">
            <a:extLst>
              <a:ext uri="{FF2B5EF4-FFF2-40B4-BE49-F238E27FC236}">
                <a16:creationId xmlns:a16="http://schemas.microsoft.com/office/drawing/2014/main" id="{74B89897-30CE-F0EB-BA07-C0DF2AA8F282}"/>
              </a:ext>
            </a:extLst>
          </p:cNvPr>
          <p:cNvSpPr txBox="1"/>
          <p:nvPr/>
        </p:nvSpPr>
        <p:spPr>
          <a:xfrm>
            <a:off x="609599" y="6202859"/>
            <a:ext cx="17144993"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hẩu</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ngữ</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lôi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thôi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ậm</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oẹ</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quan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sứ</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mụ</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đầm</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p:txBody>
      </p:sp>
      <p:sp>
        <p:nvSpPr>
          <p:cNvPr id="24" name="Right Brace 23">
            <a:extLst>
              <a:ext uri="{FF2B5EF4-FFF2-40B4-BE49-F238E27FC236}">
                <a16:creationId xmlns:a16="http://schemas.microsoft.com/office/drawing/2014/main" id="{CAAE8A4E-2BC6-56C9-AF3F-34B92FA8D2C7}"/>
              </a:ext>
            </a:extLst>
          </p:cNvPr>
          <p:cNvSpPr/>
          <p:nvPr/>
        </p:nvSpPr>
        <p:spPr>
          <a:xfrm>
            <a:off x="10928736" y="3123877"/>
            <a:ext cx="653664" cy="149282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B7638FFC-AADF-25D5-CE06-409DBDECA1A0}"/>
              </a:ext>
            </a:extLst>
          </p:cNvPr>
          <p:cNvSpPr txBox="1"/>
          <p:nvPr/>
        </p:nvSpPr>
        <p:spPr>
          <a:xfrm>
            <a:off x="11811000" y="2716128"/>
            <a:ext cx="6293141" cy="2308324"/>
          </a:xfrm>
          <a:prstGeom prst="rect">
            <a:avLst/>
          </a:prstGeom>
          <a:noFill/>
        </p:spPr>
        <p:txBody>
          <a:bodyPr wrap="square">
            <a:spAutoFit/>
          </a:bodyPr>
          <a:lstStyle/>
          <a:p>
            <a:pPr marL="0" marR="0" lvl="0" indent="0" algn="just" rtl="0">
              <a:lnSpc>
                <a:spcPct val="90000"/>
              </a:lnSpc>
              <a:spcBef>
                <a:spcPts val="0"/>
              </a:spcBef>
              <a:spcAft>
                <a:spcPts val="0"/>
              </a:spcAft>
              <a:buClr>
                <a:srgbClr val="4A5241"/>
              </a:buClr>
              <a:buSzPts val="2500"/>
              <a:buFont typeface="Roboto Condensed"/>
              <a:buNone/>
            </a:pPr>
            <a:r>
              <a:rPr lang="en-US" sz="40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Tạo</a:t>
            </a:r>
            <a:r>
              <a:rPr lang="en-US" sz="40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0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nên</a:t>
            </a:r>
            <a:r>
              <a:rPr lang="en-US" sz="40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0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hình</a:t>
            </a:r>
            <a:r>
              <a:rPr lang="en-US" sz="40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0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ảnh</a:t>
            </a:r>
            <a:r>
              <a:rPr lang="en-US" sz="40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0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tương</a:t>
            </a:r>
            <a:r>
              <a:rPr lang="en-US" sz="40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0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phản</a:t>
            </a:r>
            <a:r>
              <a:rPr lang="en-US" sz="40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0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trái</a:t>
            </a:r>
            <a:r>
              <a:rPr lang="en-US" sz="40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0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ngược</a:t>
            </a:r>
            <a:r>
              <a:rPr lang="en-US" sz="40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0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nhau</a:t>
            </a:r>
            <a:r>
              <a:rPr lang="en-US" sz="40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 </a:t>
            </a:r>
            <a:r>
              <a:rPr lang="en-US" sz="40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khắc</a:t>
            </a:r>
            <a:r>
              <a:rPr lang="en-US" sz="40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0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hoạ</a:t>
            </a:r>
            <a:r>
              <a:rPr lang="en-US" sz="40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0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quang</a:t>
            </a:r>
            <a:r>
              <a:rPr lang="en-US" sz="40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0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cảnh</a:t>
            </a:r>
            <a:r>
              <a:rPr lang="en-US" sz="40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0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lộn</a:t>
            </a:r>
            <a:r>
              <a:rPr lang="en-US" sz="40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0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xộn</a:t>
            </a:r>
            <a:r>
              <a:rPr lang="en-US" sz="40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0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phản</a:t>
            </a:r>
            <a:r>
              <a:rPr lang="en-US" sz="40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0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cảm</a:t>
            </a:r>
            <a:r>
              <a:rPr lang="en-US" sz="40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0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nhục</a:t>
            </a:r>
            <a:r>
              <a:rPr lang="en-US" sz="4000" b="1" i="0" u="none" strike="noStrike" cap="none" dirty="0">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000" b="1" i="0" u="none" strike="noStrike" cap="none" dirty="0" err="1">
                <a:latin typeface="Times New Roman" panose="02020603050405020304" pitchFamily="18" charset="0"/>
                <a:ea typeface="Roboto Condensed"/>
                <a:cs typeface="Times New Roman" panose="02020603050405020304" pitchFamily="18" charset="0"/>
                <a:sym typeface="Wingdings" panose="05000000000000000000" pitchFamily="2" charset="2"/>
              </a:rPr>
              <a:t>nhã</a:t>
            </a:r>
            <a:endParaRPr lang="en-US" sz="4000" b="1" i="0" u="none" strike="noStrike" cap="none" dirty="0">
              <a:latin typeface="Times New Roman" panose="02020603050405020304" pitchFamily="18" charset="0"/>
              <a:ea typeface="Roboto Condensed"/>
              <a:cs typeface="Times New Roman" panose="02020603050405020304" pitchFamily="18" charset="0"/>
              <a:sym typeface="Roboto Condensed"/>
            </a:endParaRPr>
          </a:p>
        </p:txBody>
      </p:sp>
      <p:sp>
        <p:nvSpPr>
          <p:cNvPr id="26" name="Google Shape;522;p21">
            <a:extLst>
              <a:ext uri="{FF2B5EF4-FFF2-40B4-BE49-F238E27FC236}">
                <a16:creationId xmlns:a16="http://schemas.microsoft.com/office/drawing/2014/main" id="{945FA2DE-92CE-1C4D-F845-8EB34F208514}"/>
              </a:ext>
            </a:extLst>
          </p:cNvPr>
          <p:cNvSpPr txBox="1"/>
          <p:nvPr/>
        </p:nvSpPr>
        <p:spPr>
          <a:xfrm>
            <a:off x="5715001" y="7339018"/>
            <a:ext cx="12268198" cy="28520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700"/>
              <a:buFont typeface="Arial"/>
              <a:buNone/>
            </a:pPr>
            <a:r>
              <a:rPr lang="en-US" sz="4400" dirty="0">
                <a:solidFill>
                  <a:srgbClr val="000000"/>
                </a:solidFill>
                <a:latin typeface="Times New Roman" panose="02020603050405020304" pitchFamily="18" charset="0"/>
                <a:ea typeface="Roboto Condensed"/>
                <a:cs typeface="Times New Roman" panose="02020603050405020304" pitchFamily="18" charset="0"/>
                <a:sym typeface="Wingdings" panose="05000000000000000000" pitchFamily="2" charset="2"/>
              </a:rPr>
              <a:t></a:t>
            </a:r>
            <a:r>
              <a:rPr lang="en-US" sz="4400" b="0" i="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Sắc</a:t>
            </a:r>
            <a:r>
              <a:rPr lang="en-US" sz="4400" b="0" i="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thái</a:t>
            </a:r>
            <a:r>
              <a:rPr lang="en-US" sz="4400" b="0" i="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tiếng</a:t>
            </a:r>
            <a:r>
              <a:rPr lang="en-US" sz="4400" b="0" i="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cười</a:t>
            </a:r>
            <a:r>
              <a:rPr lang="en-US" sz="4400" b="0" i="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mỉa</a:t>
            </a:r>
            <a:r>
              <a:rPr lang="en-US" sz="4400" b="0" i="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mai</a:t>
            </a:r>
            <a:r>
              <a:rPr lang="en-US" sz="4400"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rgbClr val="000000"/>
                </a:solidFill>
                <a:latin typeface="Times New Roman" panose="02020603050405020304" pitchFamily="18" charset="0"/>
                <a:ea typeface="Roboto Condensed"/>
                <a:cs typeface="Times New Roman" panose="02020603050405020304" pitchFamily="18" charset="0"/>
                <a:sym typeface="Roboto Condensed"/>
              </a:rPr>
              <a:t>phê</a:t>
            </a:r>
            <a:r>
              <a:rPr lang="en-US" sz="4400"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rgbClr val="000000"/>
                </a:solidFill>
                <a:latin typeface="Times New Roman" panose="02020603050405020304" pitchFamily="18" charset="0"/>
                <a:ea typeface="Roboto Condensed"/>
                <a:cs typeface="Times New Roman" panose="02020603050405020304" pitchFamily="18" charset="0"/>
                <a:sym typeface="Roboto Condensed"/>
              </a:rPr>
              <a:t>phán</a:t>
            </a:r>
            <a:r>
              <a:rPr lang="en-US" sz="4400"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tự</a:t>
            </a:r>
            <a:r>
              <a:rPr lang="en-US" sz="4400"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trào</a:t>
            </a:r>
            <a:r>
              <a:rPr lang="en-US" sz="4400"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rgbClr val="000000"/>
                </a:solidFill>
                <a:latin typeface="Times New Roman" panose="02020603050405020304" pitchFamily="18" charset="0"/>
                <a:ea typeface="Roboto Condensed"/>
                <a:cs typeface="Times New Roman" panose="02020603050405020304" pitchFamily="18" charset="0"/>
                <a:sym typeface="Roboto Condensed"/>
              </a:rPr>
              <a:t>chua</a:t>
            </a:r>
            <a:r>
              <a:rPr lang="en-US" sz="4400"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rgbClr val="000000"/>
                </a:solidFill>
                <a:latin typeface="Times New Roman" panose="02020603050405020304" pitchFamily="18" charset="0"/>
                <a:ea typeface="Roboto Condensed"/>
                <a:cs typeface="Times New Roman" panose="02020603050405020304" pitchFamily="18" charset="0"/>
                <a:sym typeface="Roboto Condensed"/>
              </a:rPr>
              <a:t>xót</a:t>
            </a:r>
            <a:r>
              <a:rPr lang="en-US" sz="4400" dirty="0">
                <a:solidFill>
                  <a:srgbClr val="000000"/>
                </a:solidFill>
                <a:latin typeface="Times New Roman" panose="02020603050405020304" pitchFamily="18" charset="0"/>
                <a:ea typeface="Roboto Condensed"/>
                <a:cs typeface="Times New Roman" panose="02020603050405020304" pitchFamily="18" charset="0"/>
                <a:sym typeface="Roboto Condensed"/>
              </a:rPr>
              <a:t>.</a:t>
            </a:r>
            <a:endParaRPr sz="44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a:p>
            <a:pPr marL="0" marR="0" lvl="0" indent="0" algn="just" rtl="0">
              <a:lnSpc>
                <a:spcPct val="100000"/>
              </a:lnSpc>
              <a:spcBef>
                <a:spcPts val="400"/>
              </a:spcBef>
              <a:spcAft>
                <a:spcPts val="0"/>
              </a:spcAft>
              <a:buClr>
                <a:srgbClr val="000000"/>
              </a:buClr>
              <a:buSzPts val="2700"/>
              <a:buFont typeface="Arial"/>
              <a:buNone/>
            </a:pPr>
            <a:r>
              <a:rPr lang="en-US" sz="4400" dirty="0">
                <a:solidFill>
                  <a:srgbClr val="000000"/>
                </a:solidFill>
                <a:latin typeface="Times New Roman" panose="02020603050405020304" pitchFamily="18" charset="0"/>
                <a:ea typeface="Roboto Condensed"/>
                <a:cs typeface="Times New Roman" panose="02020603050405020304" pitchFamily="18" charset="0"/>
                <a:sym typeface="Wingdings" panose="05000000000000000000" pitchFamily="2" charset="2"/>
              </a:rPr>
              <a:t></a:t>
            </a:r>
            <a:r>
              <a:rPr lang="en-US" sz="4400" b="0" i="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Nghệ</a:t>
            </a:r>
            <a:r>
              <a:rPr lang="en-US" sz="4400" b="0" i="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thuật</a:t>
            </a:r>
            <a:r>
              <a:rPr lang="en-US" sz="4400" b="0" i="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trào</a:t>
            </a:r>
            <a:r>
              <a:rPr lang="en-US" sz="4400" b="0" i="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phúng</a:t>
            </a:r>
            <a:r>
              <a:rPr lang="en-US" sz="4400" b="0" i="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độc</a:t>
            </a:r>
            <a:r>
              <a:rPr lang="en-US" sz="4400" b="0" i="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đáo</a:t>
            </a:r>
            <a:r>
              <a:rPr lang="en-US" sz="4400" b="0" i="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đậm</a:t>
            </a:r>
            <a:r>
              <a:rPr lang="en-US" sz="4400" b="0" i="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dấu</a:t>
            </a:r>
            <a:r>
              <a:rPr lang="en-US" sz="4400" b="0" i="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ấn</a:t>
            </a:r>
            <a:r>
              <a:rPr lang="en-US" sz="4400" b="0" i="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cá</a:t>
            </a:r>
            <a:r>
              <a:rPr lang="en-US" sz="4400" b="0" i="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nhân</a:t>
            </a:r>
            <a:endParaRPr sz="44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27" name="TextBox 26">
            <a:extLst>
              <a:ext uri="{FF2B5EF4-FFF2-40B4-BE49-F238E27FC236}">
                <a16:creationId xmlns:a16="http://schemas.microsoft.com/office/drawing/2014/main" id="{AE8FC0C5-736E-5546-E1F1-8C28170F6899}"/>
              </a:ext>
            </a:extLst>
          </p:cNvPr>
          <p:cNvSpPr txBox="1"/>
          <p:nvPr/>
        </p:nvSpPr>
        <p:spPr>
          <a:xfrm>
            <a:off x="609599" y="571500"/>
            <a:ext cx="8229601"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 Hai </a:t>
            </a: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thực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hai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luận</a:t>
            </a:r>
            <a:endParaRPr lang="vi-VN"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407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Effect transition="in" filter="barn(inVertical)">
                                      <p:cBhvr>
                                        <p:cTn id="40" dur="500"/>
                                        <p:tgtEl>
                                          <p:spTgt spid="26">
                                            <p:txEl>
                                              <p:pRg st="0" end="0"/>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6">
                                            <p:txEl>
                                              <p:pRg st="1" end="1"/>
                                            </p:txEl>
                                          </p:spTgt>
                                        </p:tgtEl>
                                        <p:attrNameLst>
                                          <p:attrName>style.visibility</p:attrName>
                                        </p:attrNameLst>
                                      </p:cBhvr>
                                      <p:to>
                                        <p:strVal val="visible"/>
                                      </p:to>
                                    </p:set>
                                    <p:animEffect transition="in" filter="barn(inVertical)">
                                      <p:cBhvr>
                                        <p:cTn id="43"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20" grpId="0"/>
      <p:bldP spid="24" grpId="0" animBg="1"/>
      <p:bldP spid="25"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CEE23B-E7A0-1589-82A0-7D512A4323C1}"/>
              </a:ext>
            </a:extLst>
          </p:cNvPr>
          <p:cNvSpPr txBox="1"/>
          <p:nvPr/>
        </p:nvSpPr>
        <p:spPr>
          <a:xfrm>
            <a:off x="5638800" y="419100"/>
            <a:ext cx="10070328" cy="1489974"/>
          </a:xfrm>
          <a:prstGeom prst="rect">
            <a:avLst/>
          </a:prstGeom>
        </p:spPr>
        <p:txBody>
          <a:bodyPr vert="horz" lIns="91440" tIns="45720" rIns="91440" bIns="45720" rtlCol="0" anchor="t">
            <a:normAutofit/>
          </a:bodyPr>
          <a:lstStyle/>
          <a:p>
            <a:pPr>
              <a:lnSpc>
                <a:spcPct val="90000"/>
              </a:lnSpc>
              <a:spcAft>
                <a:spcPts val="600"/>
              </a:spcAft>
            </a:pPr>
            <a:r>
              <a:rPr lang="en-US" sz="4400" i="1" dirty="0" err="1">
                <a:latin typeface="Times New Roman" panose="02020603050405020304" pitchFamily="18" charset="0"/>
                <a:cs typeface="Times New Roman" panose="02020603050405020304" pitchFamily="18" charset="0"/>
              </a:rPr>
              <a:t>Nhân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tài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đất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Bắc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nào</a:t>
            </a:r>
            <a:r>
              <a:rPr lang="en-US" sz="4400" i="1" dirty="0">
                <a:latin typeface="Times New Roman" panose="02020603050405020304" pitchFamily="18" charset="0"/>
                <a:cs typeface="Times New Roman" panose="02020603050405020304" pitchFamily="18" charset="0"/>
              </a:rPr>
              <a:t> ai </a:t>
            </a:r>
            <a:r>
              <a:rPr lang="en-US" sz="4400" i="1" dirty="0" err="1">
                <a:latin typeface="Times New Roman" panose="02020603050405020304" pitchFamily="18" charset="0"/>
                <a:cs typeface="Times New Roman" panose="02020603050405020304" pitchFamily="18" charset="0"/>
              </a:rPr>
              <a:t>đó</a:t>
            </a:r>
            <a:r>
              <a:rPr lang="en-US" sz="4400" i="1" dirty="0">
                <a:latin typeface="Times New Roman" panose="02020603050405020304" pitchFamily="18" charset="0"/>
                <a:cs typeface="Times New Roman" panose="02020603050405020304" pitchFamily="18" charset="0"/>
              </a:rPr>
              <a:t>, </a:t>
            </a:r>
          </a:p>
          <a:p>
            <a:pPr>
              <a:lnSpc>
                <a:spcPct val="90000"/>
              </a:lnSpc>
              <a:spcAft>
                <a:spcPts val="600"/>
              </a:spcAft>
            </a:pPr>
            <a:r>
              <a:rPr lang="en-US" sz="4400" i="1" dirty="0" err="1">
                <a:latin typeface="Times New Roman" panose="02020603050405020304" pitchFamily="18" charset="0"/>
                <a:cs typeface="Times New Roman" panose="02020603050405020304" pitchFamily="18" charset="0"/>
              </a:rPr>
              <a:t>Ngoảnh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cổ</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trông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cảnh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nhà</a:t>
            </a:r>
            <a:r>
              <a:rPr lang="en-US" sz="4400" i="1" dirty="0">
                <a:latin typeface="Times New Roman" panose="02020603050405020304" pitchFamily="18" charset="0"/>
                <a:cs typeface="Times New Roman" panose="02020603050405020304" pitchFamily="18" charset="0"/>
              </a:rPr>
              <a:t>.</a:t>
            </a:r>
          </a:p>
          <a:p>
            <a:pPr>
              <a:lnSpc>
                <a:spcPct val="90000"/>
              </a:lnSpc>
              <a:spcAft>
                <a:spcPts val="600"/>
              </a:spcAft>
            </a:pPr>
            <a:endParaRPr lang="en-US" sz="4400" i="1" dirty="0">
              <a:latin typeface="Times New Roman" panose="02020603050405020304" pitchFamily="18" charset="0"/>
              <a:cs typeface="Times New Roman" panose="02020603050405020304" pitchFamily="18" charset="0"/>
            </a:endParaRPr>
          </a:p>
        </p:txBody>
      </p:sp>
      <p:sp>
        <p:nvSpPr>
          <p:cNvPr id="3" name="Google Shape;565;p23">
            <a:extLst>
              <a:ext uri="{FF2B5EF4-FFF2-40B4-BE49-F238E27FC236}">
                <a16:creationId xmlns:a16="http://schemas.microsoft.com/office/drawing/2014/main" id="{6D862AAF-C8C5-7A89-1AB1-EE5933B45C4A}"/>
              </a:ext>
            </a:extLst>
          </p:cNvPr>
          <p:cNvSpPr txBox="1"/>
          <p:nvPr/>
        </p:nvSpPr>
        <p:spPr>
          <a:xfrm>
            <a:off x="457200" y="3238500"/>
            <a:ext cx="4495800" cy="1007495"/>
          </a:xfrm>
          <a:prstGeom prst="rect">
            <a:avLst/>
          </a:prstGeom>
          <a:solidFill>
            <a:schemeClr val="bg2"/>
          </a:solidFill>
          <a:ln>
            <a:noFill/>
          </a:ln>
        </p:spPr>
        <p:txBody>
          <a:bodyPr spcFirstLastPara="1" wrap="square" lIns="95250" tIns="95250" rIns="95250" bIns="95250" anchor="ctr" anchorCtr="0">
            <a:noAutofit/>
          </a:bodyPr>
          <a:lstStyle/>
          <a:p>
            <a:pPr marL="0" marR="0" lvl="0" indent="0" algn="just" rtl="0">
              <a:lnSpc>
                <a:spcPct val="90000"/>
              </a:lnSpc>
              <a:spcBef>
                <a:spcPts val="0"/>
              </a:spcBef>
              <a:spcAft>
                <a:spcPts val="0"/>
              </a:spcAft>
              <a:buClr>
                <a:schemeClr val="dk1"/>
              </a:buClr>
              <a:buSzPts val="2500"/>
              <a:buFont typeface="Roboto Condensed"/>
              <a:buNone/>
            </a:pP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Nhân</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tài</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đất</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Bắc</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a:t>
            </a:r>
            <a:endParaRPr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endParaRPr>
          </a:p>
        </p:txBody>
      </p:sp>
      <p:sp>
        <p:nvSpPr>
          <p:cNvPr id="4" name="Google Shape;568;p23">
            <a:extLst>
              <a:ext uri="{FF2B5EF4-FFF2-40B4-BE49-F238E27FC236}">
                <a16:creationId xmlns:a16="http://schemas.microsoft.com/office/drawing/2014/main" id="{D362BB2B-3124-1B3B-48A9-634D37BEFD6B}"/>
              </a:ext>
            </a:extLst>
          </p:cNvPr>
          <p:cNvSpPr txBox="1"/>
          <p:nvPr/>
        </p:nvSpPr>
        <p:spPr>
          <a:xfrm>
            <a:off x="6096000" y="2032058"/>
            <a:ext cx="11430000" cy="1710189"/>
          </a:xfrm>
          <a:prstGeom prst="rect">
            <a:avLst/>
          </a:prstGeom>
          <a:noFill/>
          <a:ln>
            <a:noFill/>
          </a:ln>
        </p:spPr>
        <p:txBody>
          <a:bodyPr spcFirstLastPara="1" wrap="square" lIns="95250" tIns="95250" rIns="95250" bIns="95250" anchor="ctr" anchorCtr="0">
            <a:noAutofit/>
          </a:bodyPr>
          <a:lstStyle/>
          <a:p>
            <a:pPr marL="0" marR="0" lvl="0" indent="0" algn="just" rtl="0">
              <a:lnSpc>
                <a:spcPct val="90000"/>
              </a:lnSpc>
              <a:spcBef>
                <a:spcPts val="0"/>
              </a:spcBef>
              <a:spcAft>
                <a:spcPts val="0"/>
              </a:spcAft>
              <a:buClr>
                <a:schemeClr val="dk1"/>
              </a:buClr>
              <a:buSzPts val="2500"/>
              <a:buFont typeface="Roboto Condensed"/>
              <a:buNone/>
            </a:pP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Nhân</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tài</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mà</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chẳng</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phải</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nhân</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tài</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quan</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trường</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sĩ</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tử</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cười</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chế</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giễu</a:t>
            </a:r>
            <a:endParaRPr sz="44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6" name="Google Shape;568;p23">
            <a:extLst>
              <a:ext uri="{FF2B5EF4-FFF2-40B4-BE49-F238E27FC236}">
                <a16:creationId xmlns:a16="http://schemas.microsoft.com/office/drawing/2014/main" id="{0B52480A-EF82-482A-3E25-61D05C1BA611}"/>
              </a:ext>
            </a:extLst>
          </p:cNvPr>
          <p:cNvSpPr txBox="1"/>
          <p:nvPr/>
        </p:nvSpPr>
        <p:spPr>
          <a:xfrm>
            <a:off x="6096000" y="3742247"/>
            <a:ext cx="11430000" cy="2239453"/>
          </a:xfrm>
          <a:prstGeom prst="rect">
            <a:avLst/>
          </a:prstGeom>
          <a:noFill/>
          <a:ln>
            <a:noFill/>
          </a:ln>
        </p:spPr>
        <p:txBody>
          <a:bodyPr spcFirstLastPara="1" wrap="square" lIns="95250" tIns="95250" rIns="95250" bIns="95250" anchor="ctr" anchorCtr="0">
            <a:noAutofit/>
          </a:bodyPr>
          <a:lstStyle/>
          <a:p>
            <a:pPr marL="0" marR="0" lvl="0" indent="0" algn="just" rtl="0">
              <a:lnSpc>
                <a:spcPct val="90000"/>
              </a:lnSpc>
              <a:spcBef>
                <a:spcPts val="0"/>
              </a:spcBef>
              <a:spcAft>
                <a:spcPts val="0"/>
              </a:spcAft>
              <a:buClr>
                <a:schemeClr val="dk1"/>
              </a:buClr>
              <a:buSzPts val="2500"/>
              <a:buFont typeface="Roboto Condensed"/>
              <a:buNone/>
            </a:pP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Nhân</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tài</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gồm</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những</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người</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có</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tài</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có</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tâm</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với</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đất</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nước</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lời</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tâm</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sự</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nhắn</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nhủ</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xót</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xa</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của</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tác</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giả</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a:t>
            </a:r>
            <a:endParaRPr sz="44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7" name="Google Shape;565;p23">
            <a:extLst>
              <a:ext uri="{FF2B5EF4-FFF2-40B4-BE49-F238E27FC236}">
                <a16:creationId xmlns:a16="http://schemas.microsoft.com/office/drawing/2014/main" id="{6942F715-8136-2519-0DA4-E18B026B2553}"/>
              </a:ext>
            </a:extLst>
          </p:cNvPr>
          <p:cNvSpPr txBox="1"/>
          <p:nvPr/>
        </p:nvSpPr>
        <p:spPr>
          <a:xfrm>
            <a:off x="457200" y="6210300"/>
            <a:ext cx="4495800" cy="1007495"/>
          </a:xfrm>
          <a:prstGeom prst="rect">
            <a:avLst/>
          </a:prstGeom>
          <a:solidFill>
            <a:schemeClr val="bg2"/>
          </a:solidFill>
          <a:ln>
            <a:noFill/>
          </a:ln>
        </p:spPr>
        <p:txBody>
          <a:bodyPr spcFirstLastPara="1" wrap="square" lIns="95250" tIns="95250" rIns="95250" bIns="95250" anchor="ctr" anchorCtr="0">
            <a:noAutofit/>
          </a:bodyPr>
          <a:lstStyle/>
          <a:p>
            <a:pPr marL="0" marR="0" lvl="0" indent="0" algn="just" rtl="0">
              <a:lnSpc>
                <a:spcPct val="90000"/>
              </a:lnSpc>
              <a:spcBef>
                <a:spcPts val="0"/>
              </a:spcBef>
              <a:spcAft>
                <a:spcPts val="0"/>
              </a:spcAft>
              <a:buClr>
                <a:schemeClr val="dk1"/>
              </a:buClr>
              <a:buSzPts val="2500"/>
              <a:buFont typeface="Roboto Condensed"/>
              <a:buNone/>
            </a:pP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ngoảnh</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cổ</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a:t>
            </a:r>
            <a:endParaRPr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endParaRPr>
          </a:p>
        </p:txBody>
      </p:sp>
      <p:sp>
        <p:nvSpPr>
          <p:cNvPr id="8" name="Google Shape;568;p23">
            <a:extLst>
              <a:ext uri="{FF2B5EF4-FFF2-40B4-BE49-F238E27FC236}">
                <a16:creationId xmlns:a16="http://schemas.microsoft.com/office/drawing/2014/main" id="{97A5FB67-ED43-FB0D-37AD-FA467640C225}"/>
              </a:ext>
            </a:extLst>
          </p:cNvPr>
          <p:cNvSpPr txBox="1"/>
          <p:nvPr/>
        </p:nvSpPr>
        <p:spPr>
          <a:xfrm>
            <a:off x="6096000" y="6193972"/>
            <a:ext cx="11430000" cy="1023824"/>
          </a:xfrm>
          <a:prstGeom prst="rect">
            <a:avLst/>
          </a:prstGeom>
          <a:noFill/>
          <a:ln>
            <a:noFill/>
          </a:ln>
        </p:spPr>
        <p:txBody>
          <a:bodyPr spcFirstLastPara="1" wrap="square" lIns="95250" tIns="95250" rIns="95250" bIns="95250" anchor="ctr" anchorCtr="0">
            <a:noAutofit/>
          </a:bodyPr>
          <a:lstStyle/>
          <a:p>
            <a:pPr marL="0" marR="0" lvl="0" indent="0" algn="just" rtl="0">
              <a:lnSpc>
                <a:spcPct val="90000"/>
              </a:lnSpc>
              <a:spcBef>
                <a:spcPts val="0"/>
              </a:spcBef>
              <a:spcAft>
                <a:spcPts val="0"/>
              </a:spcAft>
              <a:buClr>
                <a:schemeClr val="dk1"/>
              </a:buClr>
              <a:buSzPts val="2500"/>
              <a:buFont typeface="Roboto Condensed"/>
              <a:buNone/>
            </a:pP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Thái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độ</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tâm</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thế</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không</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cam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tâm</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sống</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mãi</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trong</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cảnh</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đời</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nô</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lệ</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a:t>
            </a:r>
            <a:endParaRPr sz="44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9" name="Google Shape;565;p23">
            <a:extLst>
              <a:ext uri="{FF2B5EF4-FFF2-40B4-BE49-F238E27FC236}">
                <a16:creationId xmlns:a16="http://schemas.microsoft.com/office/drawing/2014/main" id="{E2C6D207-AEDE-3B10-C50A-F407D2425EA2}"/>
              </a:ext>
            </a:extLst>
          </p:cNvPr>
          <p:cNvSpPr txBox="1"/>
          <p:nvPr/>
        </p:nvSpPr>
        <p:spPr>
          <a:xfrm>
            <a:off x="457200" y="8039100"/>
            <a:ext cx="4495800" cy="1007495"/>
          </a:xfrm>
          <a:prstGeom prst="rect">
            <a:avLst/>
          </a:prstGeom>
          <a:solidFill>
            <a:schemeClr val="bg2"/>
          </a:solidFill>
          <a:ln>
            <a:noFill/>
          </a:ln>
        </p:spPr>
        <p:txBody>
          <a:bodyPr spcFirstLastPara="1" wrap="square" lIns="95250" tIns="95250" rIns="95250" bIns="95250" anchor="ctr" anchorCtr="0">
            <a:noAutofit/>
          </a:bodyPr>
          <a:lstStyle/>
          <a:p>
            <a:pPr marL="0" marR="0" lvl="0" indent="0" algn="just" rtl="0">
              <a:lnSpc>
                <a:spcPct val="90000"/>
              </a:lnSpc>
              <a:spcBef>
                <a:spcPts val="0"/>
              </a:spcBef>
              <a:spcAft>
                <a:spcPts val="0"/>
              </a:spcAft>
              <a:buClr>
                <a:schemeClr val="dk1"/>
              </a:buClr>
              <a:buSzPts val="2500"/>
              <a:buFont typeface="Roboto Condensed"/>
              <a:buNone/>
            </a:pP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cảnh</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nước</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nhà</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a:t>
            </a:r>
            <a:endParaRPr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endParaRPr>
          </a:p>
        </p:txBody>
      </p:sp>
      <p:sp>
        <p:nvSpPr>
          <p:cNvPr id="10" name="Google Shape;568;p23">
            <a:extLst>
              <a:ext uri="{FF2B5EF4-FFF2-40B4-BE49-F238E27FC236}">
                <a16:creationId xmlns:a16="http://schemas.microsoft.com/office/drawing/2014/main" id="{48AB6B00-71C4-CCE2-9EB7-AC3C2012B072}"/>
              </a:ext>
            </a:extLst>
          </p:cNvPr>
          <p:cNvSpPr txBox="1"/>
          <p:nvPr/>
        </p:nvSpPr>
        <p:spPr>
          <a:xfrm>
            <a:off x="6096000" y="8022772"/>
            <a:ext cx="11430000" cy="1023824"/>
          </a:xfrm>
          <a:prstGeom prst="rect">
            <a:avLst/>
          </a:prstGeom>
          <a:noFill/>
          <a:ln>
            <a:noFill/>
          </a:ln>
        </p:spPr>
        <p:txBody>
          <a:bodyPr spcFirstLastPara="1" wrap="square" lIns="95250" tIns="95250" rIns="95250" bIns="95250" anchor="ctr" anchorCtr="0">
            <a:noAutofit/>
          </a:bodyPr>
          <a:lstStyle/>
          <a:p>
            <a:pPr marL="0" marR="0" lvl="0" indent="0" algn="just" rtl="0">
              <a:lnSpc>
                <a:spcPct val="90000"/>
              </a:lnSpc>
              <a:spcBef>
                <a:spcPts val="0"/>
              </a:spcBef>
              <a:spcAft>
                <a:spcPts val="0"/>
              </a:spcAft>
              <a:buClr>
                <a:schemeClr val="dk1"/>
              </a:buClr>
              <a:buSzPts val="2500"/>
              <a:buFont typeface="Roboto Condensed"/>
              <a:buNone/>
            </a:pP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Hiện</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trạng</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đất</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nước</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và</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nỗi</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nhục</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mất</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nước</a:t>
            </a:r>
            <a:endParaRPr sz="44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12" name="TextBox 11">
            <a:extLst>
              <a:ext uri="{FF2B5EF4-FFF2-40B4-BE49-F238E27FC236}">
                <a16:creationId xmlns:a16="http://schemas.microsoft.com/office/drawing/2014/main" id="{AE8FC0C5-736E-5546-E1F1-8C28170F6899}"/>
              </a:ext>
            </a:extLst>
          </p:cNvPr>
          <p:cNvSpPr txBox="1"/>
          <p:nvPr/>
        </p:nvSpPr>
        <p:spPr>
          <a:xfrm>
            <a:off x="609600" y="370401"/>
            <a:ext cx="3423036"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 Hai </a:t>
            </a: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kết</a:t>
            </a:r>
            <a:endParaRPr lang="vi-VN"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p:bldP spid="7" grpId="0" animBg="1"/>
      <p:bldP spid="8" grpId="0"/>
      <p:bldP spid="9" grpId="0" animBg="1"/>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CEE23B-E7A0-1589-82A0-7D512A4323C1}"/>
              </a:ext>
            </a:extLst>
          </p:cNvPr>
          <p:cNvSpPr txBox="1"/>
          <p:nvPr/>
        </p:nvSpPr>
        <p:spPr>
          <a:xfrm>
            <a:off x="5638800" y="419100"/>
            <a:ext cx="10070328" cy="1489974"/>
          </a:xfrm>
          <a:prstGeom prst="rect">
            <a:avLst/>
          </a:prstGeom>
        </p:spPr>
        <p:txBody>
          <a:bodyPr vert="horz" lIns="91440" tIns="45720" rIns="91440" bIns="45720" rtlCol="0" anchor="t">
            <a:normAutofit/>
          </a:bodyPr>
          <a:lstStyle/>
          <a:p>
            <a:pPr>
              <a:lnSpc>
                <a:spcPct val="90000"/>
              </a:lnSpc>
              <a:spcAft>
                <a:spcPts val="600"/>
              </a:spcAft>
            </a:pPr>
            <a:r>
              <a:rPr lang="en-US" sz="4400" i="1" dirty="0" err="1">
                <a:latin typeface="Times New Roman" panose="02020603050405020304" pitchFamily="18" charset="0"/>
                <a:cs typeface="Times New Roman" panose="02020603050405020304" pitchFamily="18" charset="0"/>
              </a:rPr>
              <a:t>Nhân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tài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đất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Bắc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nào</a:t>
            </a:r>
            <a:r>
              <a:rPr lang="en-US" sz="4400" i="1" dirty="0">
                <a:latin typeface="Times New Roman" panose="02020603050405020304" pitchFamily="18" charset="0"/>
                <a:cs typeface="Times New Roman" panose="02020603050405020304" pitchFamily="18" charset="0"/>
              </a:rPr>
              <a:t> ai </a:t>
            </a:r>
            <a:r>
              <a:rPr lang="en-US" sz="4400" i="1" dirty="0" err="1">
                <a:latin typeface="Times New Roman" panose="02020603050405020304" pitchFamily="18" charset="0"/>
                <a:cs typeface="Times New Roman" panose="02020603050405020304" pitchFamily="18" charset="0"/>
              </a:rPr>
              <a:t>đó</a:t>
            </a:r>
            <a:r>
              <a:rPr lang="en-US" sz="4400" i="1" dirty="0">
                <a:latin typeface="Times New Roman" panose="02020603050405020304" pitchFamily="18" charset="0"/>
                <a:cs typeface="Times New Roman" panose="02020603050405020304" pitchFamily="18" charset="0"/>
              </a:rPr>
              <a:t>, </a:t>
            </a:r>
          </a:p>
          <a:p>
            <a:pPr>
              <a:lnSpc>
                <a:spcPct val="90000"/>
              </a:lnSpc>
              <a:spcAft>
                <a:spcPts val="600"/>
              </a:spcAft>
            </a:pPr>
            <a:r>
              <a:rPr lang="en-US" sz="4400" i="1" dirty="0" err="1">
                <a:latin typeface="Times New Roman" panose="02020603050405020304" pitchFamily="18" charset="0"/>
                <a:cs typeface="Times New Roman" panose="02020603050405020304" pitchFamily="18" charset="0"/>
              </a:rPr>
              <a:t>Ngoảnh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cổ</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trông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cảnh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nhà</a:t>
            </a:r>
            <a:r>
              <a:rPr lang="en-US" sz="4400" i="1" dirty="0">
                <a:latin typeface="Times New Roman" panose="02020603050405020304" pitchFamily="18" charset="0"/>
                <a:cs typeface="Times New Roman" panose="02020603050405020304" pitchFamily="18" charset="0"/>
              </a:rPr>
              <a:t>.</a:t>
            </a:r>
          </a:p>
          <a:p>
            <a:pPr>
              <a:lnSpc>
                <a:spcPct val="90000"/>
              </a:lnSpc>
              <a:spcAft>
                <a:spcPts val="600"/>
              </a:spcAft>
            </a:pPr>
            <a:endParaRPr lang="en-US" sz="4400" i="1" dirty="0">
              <a:latin typeface="Times New Roman" panose="02020603050405020304" pitchFamily="18" charset="0"/>
              <a:cs typeface="Times New Roman" panose="02020603050405020304" pitchFamily="18" charset="0"/>
            </a:endParaRPr>
          </a:p>
        </p:txBody>
      </p:sp>
      <p:sp>
        <p:nvSpPr>
          <p:cNvPr id="3" name="Google Shape;565;p23">
            <a:extLst>
              <a:ext uri="{FF2B5EF4-FFF2-40B4-BE49-F238E27FC236}">
                <a16:creationId xmlns:a16="http://schemas.microsoft.com/office/drawing/2014/main" id="{6D862AAF-C8C5-7A89-1AB1-EE5933B45C4A}"/>
              </a:ext>
            </a:extLst>
          </p:cNvPr>
          <p:cNvSpPr txBox="1"/>
          <p:nvPr/>
        </p:nvSpPr>
        <p:spPr>
          <a:xfrm>
            <a:off x="2057400" y="3297805"/>
            <a:ext cx="15621000" cy="1710189"/>
          </a:xfrm>
          <a:prstGeom prst="rect">
            <a:avLst/>
          </a:prstGeom>
          <a:noFill/>
          <a:ln>
            <a:noFill/>
          </a:ln>
        </p:spPr>
        <p:txBody>
          <a:bodyPr spcFirstLastPara="1" wrap="square" lIns="95250" tIns="95250" rIns="95250" bIns="95250" anchor="ctr" anchorCtr="0">
            <a:noAutofit/>
          </a:bodyPr>
          <a:lstStyle/>
          <a:p>
            <a:pPr marL="0" marR="0" lvl="0" indent="0" algn="just" rtl="0">
              <a:spcBef>
                <a:spcPts val="0"/>
              </a:spcBef>
              <a:spcAft>
                <a:spcPts val="0"/>
              </a:spcAft>
              <a:buClr>
                <a:schemeClr val="dk1"/>
              </a:buClr>
              <a:buSzPts val="2500"/>
              <a:buFont typeface="Roboto Condensed"/>
              <a:buNone/>
            </a:pP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Sắc</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thái</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giọng</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điệu</a:t>
            </a:r>
            <a:r>
              <a:rPr lang="en-US" sz="4400" b="1" dirty="0">
                <a:solidFill>
                  <a:schemeClr val="dk1"/>
                </a:solidFill>
                <a:latin typeface="Times New Roman" panose="02020603050405020304" pitchFamily="18" charset="0"/>
                <a:ea typeface="Roboto Condensed"/>
                <a:cs typeface="Times New Roman" panose="02020603050405020304" pitchFamily="18" charset="0"/>
                <a:sym typeface="Roboto Condensed"/>
              </a:rPr>
              <a:t>:</a:t>
            </a:r>
          </a:p>
          <a:p>
            <a:pPr marL="0" marR="0" lvl="0" indent="0" algn="just" rtl="0">
              <a:spcBef>
                <a:spcPts val="0"/>
              </a:spcBef>
              <a:spcAft>
                <a:spcPts val="0"/>
              </a:spcAft>
              <a:buClr>
                <a:schemeClr val="dk1"/>
              </a:buClr>
              <a:buSzPts val="2500"/>
              <a:buFont typeface="Roboto Condensed"/>
              <a:buNone/>
            </a:pP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Ngao</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ngán</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xót</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xa</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trước</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sự</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sa</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sút</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của</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đất</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nước</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p>
          <a:p>
            <a:pPr marL="0" marR="0" lvl="0" indent="0" algn="just" rtl="0">
              <a:spcBef>
                <a:spcPts val="0"/>
              </a:spcBef>
              <a:spcAft>
                <a:spcPts val="0"/>
              </a:spcAft>
              <a:buClr>
                <a:schemeClr val="dk1"/>
              </a:buClr>
              <a:buSzPts val="2500"/>
              <a:buFont typeface="Roboto Condensed"/>
              <a:buNone/>
            </a:pP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Thái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độ</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mỉa</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mai</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phẫn</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uất</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của</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nhà</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thơ</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với</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chế</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độ</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thi</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cử</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đương</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thời</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và</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đối</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với</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con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đường</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khoa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cử</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của</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riêng</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ông</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a:t>
            </a:r>
            <a:endParaRPr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endParaRPr>
          </a:p>
        </p:txBody>
      </p:sp>
      <p:sp>
        <p:nvSpPr>
          <p:cNvPr id="4" name="Google Shape;568;p23">
            <a:extLst>
              <a:ext uri="{FF2B5EF4-FFF2-40B4-BE49-F238E27FC236}">
                <a16:creationId xmlns:a16="http://schemas.microsoft.com/office/drawing/2014/main" id="{D362BB2B-3124-1B3B-48A9-634D37BEFD6B}"/>
              </a:ext>
            </a:extLst>
          </p:cNvPr>
          <p:cNvSpPr txBox="1"/>
          <p:nvPr/>
        </p:nvSpPr>
        <p:spPr>
          <a:xfrm>
            <a:off x="2057400" y="6134100"/>
            <a:ext cx="15621000" cy="1710189"/>
          </a:xfrm>
          <a:prstGeom prst="rect">
            <a:avLst/>
          </a:prstGeom>
          <a:noFill/>
          <a:ln>
            <a:noFill/>
          </a:ln>
        </p:spPr>
        <p:txBody>
          <a:bodyPr spcFirstLastPara="1" wrap="square" lIns="95250" tIns="95250" rIns="95250" bIns="95250" anchor="ctr" anchorCtr="0">
            <a:noAutofit/>
          </a:bodyPr>
          <a:lstStyle/>
          <a:p>
            <a:pPr marL="0" marR="0" lvl="0" indent="0" algn="just" rtl="0">
              <a:lnSpc>
                <a:spcPct val="90000"/>
              </a:lnSpc>
              <a:spcBef>
                <a:spcPts val="0"/>
              </a:spcBef>
              <a:spcAft>
                <a:spcPts val="0"/>
              </a:spcAft>
              <a:buClr>
                <a:schemeClr val="dk1"/>
              </a:buClr>
              <a:buSzPts val="2500"/>
              <a:buFont typeface="Roboto Condensed"/>
              <a:buNone/>
            </a:pP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Hai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câu</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cuối</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như</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một</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lời</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nhắn</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nhủ</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các</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sĩ</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tử</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về</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nỗi</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nhục</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mất</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nước</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Nhà</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thơ</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hỏi</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người</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nhưng</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cũng</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chính</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là</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hỏi</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mình</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a:t>
            </a:r>
            <a:endParaRPr sz="44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5" name="Oval 4">
            <a:extLst>
              <a:ext uri="{FF2B5EF4-FFF2-40B4-BE49-F238E27FC236}">
                <a16:creationId xmlns:a16="http://schemas.microsoft.com/office/drawing/2014/main" id="{8610CEE2-9496-127C-419C-75402B9B0600}"/>
              </a:ext>
            </a:extLst>
          </p:cNvPr>
          <p:cNvSpPr/>
          <p:nvPr/>
        </p:nvSpPr>
        <p:spPr>
          <a:xfrm>
            <a:off x="-3441032" y="2384418"/>
            <a:ext cx="5334000" cy="6781800"/>
          </a:xfrm>
          <a:prstGeom prst="ellipse">
            <a:avLst/>
          </a:prstGeom>
          <a:solidFill>
            <a:srgbClr val="A89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C29D914-DFDB-3B57-FF09-252F5EDC64CF}"/>
              </a:ext>
            </a:extLst>
          </p:cNvPr>
          <p:cNvSpPr txBox="1"/>
          <p:nvPr/>
        </p:nvSpPr>
        <p:spPr>
          <a:xfrm>
            <a:off x="2057400" y="8343900"/>
            <a:ext cx="15621000" cy="769441"/>
          </a:xfrm>
          <a:prstGeom prst="rect">
            <a:avLst/>
          </a:prstGeom>
          <a:noFill/>
        </p:spPr>
        <p:txBody>
          <a:bodyPr wrap="square">
            <a:spAutoFit/>
          </a:bodyPr>
          <a:lstStyle/>
          <a:p>
            <a:pPr algn="just"/>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Tiếng</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cười</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trào</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phúng</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luôn</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hòa</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cùng</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tiếng</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khóc</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đau</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xót</a:t>
            </a:r>
            <a:endParaRPr lang="en-US" sz="4400" b="1" dirty="0"/>
          </a:p>
        </p:txBody>
      </p:sp>
    </p:spTree>
    <p:extLst>
      <p:ext uri="{BB962C8B-B14F-4D97-AF65-F5344CB8AC3E}">
        <p14:creationId xmlns:p14="http://schemas.microsoft.com/office/powerpoint/2010/main" val="255454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991AF4E-E69E-EB4C-4C32-2EB4C43D371D}"/>
              </a:ext>
            </a:extLst>
          </p:cNvPr>
          <p:cNvSpPr txBox="1"/>
          <p:nvPr/>
        </p:nvSpPr>
        <p:spPr>
          <a:xfrm>
            <a:off x="381000" y="336035"/>
            <a:ext cx="14249400"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Times New Roman" panose="02020603050405020304" pitchFamily="18" charset="0"/>
                <a:cs typeface="Times New Roman" panose="02020603050405020304" pitchFamily="18" charset="0"/>
              </a:rPr>
              <a:t>c</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xúc</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trào</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phúng</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trữ</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endPar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5585D865-448C-C1AB-F709-A9077E3F9FF2}"/>
              </a:ext>
            </a:extLst>
          </p:cNvPr>
          <p:cNvSpPr txBox="1"/>
          <p:nvPr/>
        </p:nvSpPr>
        <p:spPr>
          <a:xfrm>
            <a:off x="8763000" y="2229698"/>
            <a:ext cx="7696200" cy="769441"/>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nghiêm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túc</a:t>
            </a:r>
            <a:r>
              <a:rPr lang="en-US" sz="4400" dirty="0">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id="{E365BE38-E26E-41A9-AA50-1B2454E36E47}"/>
              </a:ext>
            </a:extLst>
          </p:cNvPr>
          <p:cNvSpPr txBox="1"/>
          <p:nvPr/>
        </p:nvSpPr>
        <p:spPr>
          <a:xfrm>
            <a:off x="2057400" y="1562100"/>
            <a:ext cx="6477000" cy="5509200"/>
          </a:xfrm>
          <a:prstGeom prst="rect">
            <a:avLst/>
          </a:prstGeom>
          <a:noFill/>
        </p:spPr>
        <p:txBody>
          <a:bodyPr wrap="square" rtlCol="0">
            <a:spAutoFit/>
          </a:bodyPr>
          <a:lstStyle/>
          <a:p>
            <a:pPr algn="just">
              <a:lnSpc>
                <a:spcPct val="200000"/>
              </a:lnSpc>
            </a:pPr>
            <a:r>
              <a:rPr lang="en-US" sz="4400" b="1"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Đề (hai câu đầu)</a:t>
            </a:r>
            <a:endParaRPr lang="en-US" sz="4400" b="1" dirty="0">
              <a:latin typeface="Times New Roman" panose="02020603050405020304" pitchFamily="18" charset="0"/>
              <a:cs typeface="Times New Roman" panose="02020603050405020304" pitchFamily="18" charset="0"/>
            </a:endParaRPr>
          </a:p>
          <a:p>
            <a:pPr algn="just">
              <a:lnSpc>
                <a:spcPct val="200000"/>
              </a:lnSpc>
            </a:pPr>
            <a:r>
              <a:rPr lang="en-US" sz="4400" b="1"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Thực (câu 3 và câu 4)</a:t>
            </a:r>
            <a:endParaRPr lang="vi-VN" sz="4400" dirty="0">
              <a:latin typeface="Times New Roman" panose="02020603050405020304" pitchFamily="18" charset="0"/>
              <a:cs typeface="Times New Roman" panose="02020603050405020304" pitchFamily="18" charset="0"/>
            </a:endParaRPr>
          </a:p>
          <a:p>
            <a:pPr algn="just">
              <a:lnSpc>
                <a:spcPct val="200000"/>
              </a:lnSpc>
            </a:pPr>
            <a:r>
              <a:rPr lang="en-US" sz="4400" b="1"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Luận (câu 5 và câu 6)</a:t>
            </a:r>
            <a:endParaRPr lang="en-US" sz="4400" b="1" dirty="0">
              <a:latin typeface="Times New Roman" panose="02020603050405020304" pitchFamily="18" charset="0"/>
              <a:cs typeface="Times New Roman" panose="02020603050405020304" pitchFamily="18" charset="0"/>
            </a:endParaRPr>
          </a:p>
          <a:p>
            <a:pPr algn="just">
              <a:lnSpc>
                <a:spcPct val="200000"/>
              </a:lnSpc>
            </a:pPr>
            <a:r>
              <a:rPr lang="en-US" sz="4400" b="1"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Kết (hai câu cuối)</a:t>
            </a:r>
            <a:endParaRPr lang="en-US" sz="4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585D865-448C-C1AB-F709-A9077E3F9FF2}"/>
              </a:ext>
            </a:extLst>
          </p:cNvPr>
          <p:cNvSpPr txBox="1"/>
          <p:nvPr/>
        </p:nvSpPr>
        <p:spPr>
          <a:xfrm>
            <a:off x="9372600" y="3941489"/>
            <a:ext cx="7696200" cy="769441"/>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Tiếng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biếm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sâu</a:t>
            </a:r>
            <a:r>
              <a:rPr lang="en-US" sz="4400" dirty="0">
                <a:latin typeface="Times New Roman" panose="02020603050405020304" pitchFamily="18" charset="0"/>
                <a:cs typeface="Times New Roman" panose="02020603050405020304" pitchFamily="18" charset="0"/>
              </a:rPr>
              <a:t> cay</a:t>
            </a:r>
          </a:p>
        </p:txBody>
      </p:sp>
      <p:sp>
        <p:nvSpPr>
          <p:cNvPr id="15" name="TextBox 14">
            <a:extLst>
              <a:ext uri="{FF2B5EF4-FFF2-40B4-BE49-F238E27FC236}">
                <a16:creationId xmlns:a16="http://schemas.microsoft.com/office/drawing/2014/main" id="{5585D865-448C-C1AB-F709-A9077E3F9FF2}"/>
              </a:ext>
            </a:extLst>
          </p:cNvPr>
          <p:cNvSpPr txBox="1"/>
          <p:nvPr/>
        </p:nvSpPr>
        <p:spPr>
          <a:xfrm>
            <a:off x="8991600" y="5981700"/>
            <a:ext cx="7696200" cy="769441"/>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Tiếng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phẫn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uất</a:t>
            </a:r>
            <a:endParaRPr lang="en-US" sz="4400" dirty="0">
              <a:latin typeface="Times New Roman" panose="02020603050405020304" pitchFamily="18" charset="0"/>
              <a:cs typeface="Times New Roman" panose="02020603050405020304" pitchFamily="18" charset="0"/>
            </a:endParaRPr>
          </a:p>
        </p:txBody>
      </p:sp>
      <p:sp>
        <p:nvSpPr>
          <p:cNvPr id="5" name="Right Brace 4"/>
          <p:cNvSpPr/>
          <p:nvPr/>
        </p:nvSpPr>
        <p:spPr>
          <a:xfrm>
            <a:off x="7713518" y="2082461"/>
            <a:ext cx="304800" cy="7694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p:cNvSpPr/>
          <p:nvPr/>
        </p:nvSpPr>
        <p:spPr>
          <a:xfrm>
            <a:off x="8229600" y="3699420"/>
            <a:ext cx="381000" cy="15964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e 16"/>
          <p:cNvSpPr/>
          <p:nvPr/>
        </p:nvSpPr>
        <p:spPr>
          <a:xfrm>
            <a:off x="7924800" y="5981700"/>
            <a:ext cx="304800" cy="7694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5585D865-448C-C1AB-F709-A9077E3F9FF2}"/>
              </a:ext>
            </a:extLst>
          </p:cNvPr>
          <p:cNvSpPr txBox="1"/>
          <p:nvPr/>
        </p:nvSpPr>
        <p:spPr>
          <a:xfrm>
            <a:off x="685800" y="7364506"/>
            <a:ext cx="16992600" cy="2800767"/>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còn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nỗi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nỗi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khoa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cử</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rPr>
              <a:t>Bức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tranh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khoa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tộc</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037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wipe(down)">
                                      <p:cBhvr>
                                        <p:cTn id="36" dur="500"/>
                                        <p:tgtEl>
                                          <p:spTgt spid="19">
                                            <p:txEl>
                                              <p:pRg st="0" end="0"/>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19">
                                            <p:txEl>
                                              <p:pRg st="1" end="1"/>
                                            </p:txEl>
                                          </p:spTgt>
                                        </p:tgtEl>
                                        <p:attrNameLst>
                                          <p:attrName>style.visibility</p:attrName>
                                        </p:attrNameLst>
                                      </p:cBhvr>
                                      <p:to>
                                        <p:strVal val="visible"/>
                                      </p:to>
                                    </p:set>
                                    <p:animEffect transition="in" filter="wipe(down)">
                                      <p:cBhvr>
                                        <p:cTn id="39"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8A8623-5FEA-B51B-8203-8BA0EBA778C0}"/>
              </a:ext>
            </a:extLst>
          </p:cNvPr>
          <p:cNvSpPr txBox="1"/>
          <p:nvPr/>
        </p:nvSpPr>
        <p:spPr>
          <a:xfrm>
            <a:off x="457200" y="190500"/>
            <a:ext cx="17373600" cy="9771906"/>
          </a:xfrm>
          <a:prstGeom prst="rect">
            <a:avLst/>
          </a:prstGeom>
          <a:noFill/>
        </p:spPr>
        <p:txBody>
          <a:bodyPr wrap="square">
            <a:spAutoFit/>
          </a:bodyPr>
          <a:lstStyle/>
          <a:p>
            <a:r>
              <a:rPr lang="vi-VN" sz="3700" b="1" dirty="0">
                <a:latin typeface="+mj-lt"/>
              </a:rPr>
              <a:t>Câu hỏi</a:t>
            </a:r>
          </a:p>
          <a:p>
            <a:r>
              <a:rPr lang="vi-VN" sz="3700" dirty="0">
                <a:latin typeface="+mj-lt"/>
              </a:rPr>
              <a:t>(1) Thơ đường luật bắt nguồn từ đâu?</a:t>
            </a:r>
          </a:p>
          <a:p>
            <a:r>
              <a:rPr lang="vi-VN" sz="3700" dirty="0">
                <a:latin typeface="+mj-lt"/>
              </a:rPr>
              <a:t>(2) Thơ đường luật ra đời vào thời gian nào?</a:t>
            </a:r>
          </a:p>
          <a:p>
            <a:r>
              <a:rPr lang="vi-VN" sz="3700" dirty="0">
                <a:latin typeface="+mj-lt"/>
              </a:rPr>
              <a:t>(3) Những quốc gia nào du nhập thơ đường luật?</a:t>
            </a:r>
          </a:p>
          <a:p>
            <a:r>
              <a:rPr lang="vi-VN" sz="3700" dirty="0">
                <a:latin typeface="+mj-lt"/>
              </a:rPr>
              <a:t>(4) Hãy liệt kê những thể thơ của thơ đường luật?</a:t>
            </a:r>
          </a:p>
          <a:p>
            <a:r>
              <a:rPr lang="vi-VN" sz="3700" dirty="0">
                <a:latin typeface="+mj-lt"/>
              </a:rPr>
              <a:t>(5) Nêu bố cục của bài thơ làm theo thể thơ thất ngôn tứ tuyệt?</a:t>
            </a:r>
          </a:p>
          <a:p>
            <a:r>
              <a:rPr lang="vi-VN" sz="3700" dirty="0">
                <a:latin typeface="+mj-lt"/>
              </a:rPr>
              <a:t>(6) Nêu bố cục của bài thơ làm theo thể thơ thất ngôn bát cú đường luật?</a:t>
            </a:r>
          </a:p>
          <a:p>
            <a:r>
              <a:rPr lang="vi-VN" sz="3700" dirty="0">
                <a:latin typeface="+mj-lt"/>
              </a:rPr>
              <a:t>(7) Trong bài thơ đường luật, “niêm” có nghĩa là gì?</a:t>
            </a:r>
          </a:p>
          <a:p>
            <a:r>
              <a:rPr lang="vi-VN" sz="3700" dirty="0">
                <a:latin typeface="+mj-lt"/>
              </a:rPr>
              <a:t>(8) Thơ đường luật thường được ngắt nhịp như thế nào?</a:t>
            </a:r>
          </a:p>
          <a:p>
            <a:r>
              <a:rPr lang="vi-VN" sz="3700" dirty="0">
                <a:latin typeface="+mj-lt"/>
              </a:rPr>
              <a:t>(9) Vâng của bài thơ thất ngôn bát cú đường luật được gieo như thế nào?</a:t>
            </a:r>
          </a:p>
          <a:p>
            <a:r>
              <a:rPr lang="vi-VN" sz="3700" dirty="0">
                <a:latin typeface="+mj-lt"/>
              </a:rPr>
              <a:t>(10) Hãy nêu “luật” của thơ đường luật?</a:t>
            </a:r>
          </a:p>
          <a:p>
            <a:r>
              <a:rPr lang="vi-VN" sz="3700" dirty="0">
                <a:latin typeface="+mj-lt"/>
              </a:rPr>
              <a:t>(11) Thế nào là thơ trào phúng?</a:t>
            </a:r>
          </a:p>
          <a:p>
            <a:r>
              <a:rPr lang="vi-VN" sz="3700" dirty="0">
                <a:latin typeface="+mj-lt"/>
              </a:rPr>
              <a:t>(12) Chơi chữ là gì?</a:t>
            </a:r>
          </a:p>
          <a:p>
            <a:r>
              <a:rPr lang="vi-VN" sz="3700" dirty="0">
                <a:latin typeface="+mj-lt"/>
              </a:rPr>
              <a:t>(13) Cường điệu là gì?</a:t>
            </a:r>
          </a:p>
          <a:p>
            <a:r>
              <a:rPr lang="vi-VN" sz="3700" dirty="0">
                <a:latin typeface="+mj-lt"/>
              </a:rPr>
              <a:t>(14) Tương phản là gì?</a:t>
            </a:r>
          </a:p>
          <a:p>
            <a:r>
              <a:rPr lang="vi-VN" sz="3700" dirty="0">
                <a:latin typeface="+mj-lt"/>
              </a:rPr>
              <a:t>(15) Dùng ngôn ngữ đời thường một cách hài hước để tạo nên tiếng cười trong thơ trào phúng thì thủ pháp đó gọi là gì?</a:t>
            </a:r>
          </a:p>
        </p:txBody>
      </p:sp>
    </p:spTree>
    <p:extLst>
      <p:ext uri="{BB962C8B-B14F-4D97-AF65-F5344CB8AC3E}">
        <p14:creationId xmlns:p14="http://schemas.microsoft.com/office/powerpoint/2010/main" val="2628940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991AF4E-E69E-EB4C-4C32-2EB4C43D371D}"/>
              </a:ext>
            </a:extLst>
          </p:cNvPr>
          <p:cNvSpPr txBox="1"/>
          <p:nvPr/>
        </p:nvSpPr>
        <p:spPr>
          <a:xfrm>
            <a:off x="304800" y="338922"/>
            <a:ext cx="14249400"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xúc</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trào</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phúng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trữ</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endPar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Google Shape;568;p23">
            <a:extLst>
              <a:ext uri="{FF2B5EF4-FFF2-40B4-BE49-F238E27FC236}">
                <a16:creationId xmlns:a16="http://schemas.microsoft.com/office/drawing/2014/main" id="{D362BB2B-3124-1B3B-48A9-634D37BEFD6B}"/>
              </a:ext>
            </a:extLst>
          </p:cNvPr>
          <p:cNvSpPr txBox="1"/>
          <p:nvPr/>
        </p:nvSpPr>
        <p:spPr>
          <a:xfrm>
            <a:off x="685800" y="1409700"/>
            <a:ext cx="16306800" cy="3810000"/>
          </a:xfrm>
          <a:prstGeom prst="rect">
            <a:avLst/>
          </a:prstGeom>
          <a:noFill/>
          <a:ln>
            <a:noFill/>
          </a:ln>
        </p:spPr>
        <p:txBody>
          <a:bodyPr spcFirstLastPara="1" wrap="square" lIns="95250" tIns="95250" rIns="95250" bIns="95250" anchor="ctr" anchorCtr="0">
            <a:noAutofit/>
          </a:bodyPr>
          <a:lstStyle/>
          <a:p>
            <a:pPr marR="0" lvl="0" algn="just" rtl="0">
              <a:lnSpc>
                <a:spcPct val="90000"/>
              </a:lnSpc>
              <a:spcBef>
                <a:spcPts val="0"/>
              </a:spcBef>
              <a:spcAft>
                <a:spcPts val="0"/>
              </a:spcAft>
              <a:buClr>
                <a:schemeClr val="dk1"/>
              </a:buClr>
              <a:buSzPts val="2500"/>
            </a:pP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Tác</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giả</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là</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người</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trực</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tiếp</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tham</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dự</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kì</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thi</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bị</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đánh</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trượt</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phạm</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huý</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do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ông</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quá</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tài</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năng</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không</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muốn</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gò</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bó</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trong</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những</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quy</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phạm</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oái</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ăm</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a:t>
            </a:r>
          </a:p>
          <a:p>
            <a:pPr marR="0" lvl="0" algn="just" rtl="0">
              <a:lnSpc>
                <a:spcPct val="90000"/>
              </a:lnSpc>
              <a:spcBef>
                <a:spcPts val="0"/>
              </a:spcBef>
              <a:spcAft>
                <a:spcPts val="0"/>
              </a:spcAft>
              <a:buClr>
                <a:schemeClr val="dk1"/>
              </a:buClr>
              <a:buSzPts val="2500"/>
            </a:pP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Sự</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hài</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hước</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đến</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nhục</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nhã</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nỗi</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đau</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của</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người</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dự</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thi</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a:t>
            </a:r>
          </a:p>
          <a:p>
            <a:pPr marR="0" lvl="0" algn="just" rtl="0">
              <a:lnSpc>
                <a:spcPct val="90000"/>
              </a:lnSpc>
              <a:spcBef>
                <a:spcPts val="0"/>
              </a:spcBef>
              <a:spcAft>
                <a:spcPts val="0"/>
              </a:spcAft>
              <a:buClr>
                <a:schemeClr val="dk1"/>
              </a:buClr>
              <a:buSzPts val="2500"/>
            </a:pP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Tiếng</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cười</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cay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đắng</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bi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thương</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bất</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lực</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a:t>
            </a:r>
            <a:endParaRPr sz="44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20" name="Google Shape;568;p23">
            <a:extLst>
              <a:ext uri="{FF2B5EF4-FFF2-40B4-BE49-F238E27FC236}">
                <a16:creationId xmlns:a16="http://schemas.microsoft.com/office/drawing/2014/main" id="{D362BB2B-3124-1B3B-48A9-634D37BEFD6B}"/>
              </a:ext>
            </a:extLst>
          </p:cNvPr>
          <p:cNvSpPr txBox="1"/>
          <p:nvPr/>
        </p:nvSpPr>
        <p:spPr>
          <a:xfrm>
            <a:off x="685800" y="5524500"/>
            <a:ext cx="16306800" cy="3810000"/>
          </a:xfrm>
          <a:prstGeom prst="rect">
            <a:avLst/>
          </a:prstGeom>
          <a:noFill/>
          <a:ln>
            <a:noFill/>
          </a:ln>
        </p:spPr>
        <p:txBody>
          <a:bodyPr spcFirstLastPara="1" wrap="square" lIns="95250" tIns="95250" rIns="95250" bIns="95250" anchor="ctr" anchorCtr="0">
            <a:noAutofit/>
          </a:bodyPr>
          <a:lstStyle/>
          <a:p>
            <a:pPr marR="0" lvl="0" algn="just" rtl="0">
              <a:lnSpc>
                <a:spcPct val="90000"/>
              </a:lnSpc>
              <a:spcBef>
                <a:spcPts val="0"/>
              </a:spcBef>
              <a:spcAft>
                <a:spcPts val="0"/>
              </a:spcAft>
              <a:buClr>
                <a:schemeClr val="dk1"/>
              </a:buClr>
              <a:buSzPts val="2500"/>
            </a:pP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Bài</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thơ</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không</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chỉ</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vịnh</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cảnh</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trường</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thi</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mà</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còn</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thể</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hiện</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nỗi</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lòng</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của</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người</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làm</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thơ</a:t>
            </a:r>
            <a:r>
              <a:rPr lang="en-US" sz="4400" b="1"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Roboto Condensed"/>
              </a:rPr>
              <a:t>.</a:t>
            </a:r>
          </a:p>
          <a:p>
            <a:pPr marR="0" lvl="0" algn="just" rtl="0">
              <a:lnSpc>
                <a:spcPct val="90000"/>
              </a:lnSpc>
              <a:spcBef>
                <a:spcPts val="0"/>
              </a:spcBef>
              <a:spcAft>
                <a:spcPts val="0"/>
              </a:spcAft>
              <a:buClr>
                <a:schemeClr val="dk1"/>
              </a:buClr>
              <a:buSzPts val="2500"/>
            </a:pP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Đi</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từ</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cái</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Roboto Condensed"/>
              </a:rPr>
              <a:t>hài</a:t>
            </a:r>
            <a:r>
              <a:rPr lang="en-US" sz="4400"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bi</a:t>
            </a:r>
          </a:p>
          <a:p>
            <a:pPr marR="0" lvl="0" algn="just" rtl="0">
              <a:lnSpc>
                <a:spcPct val="90000"/>
              </a:lnSpc>
              <a:spcBef>
                <a:spcPts val="0"/>
              </a:spcBef>
              <a:spcAft>
                <a:spcPts val="0"/>
              </a:spcAft>
              <a:buClr>
                <a:schemeClr val="dk1"/>
              </a:buClr>
              <a:buSzPts val="2500"/>
            </a:pP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Từ</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hướng</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ngoại</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hướng</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nội</a:t>
            </a:r>
            <a:endPar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endParaRPr>
          </a:p>
          <a:p>
            <a:pPr marR="0" lvl="0" algn="just" rtl="0">
              <a:lnSpc>
                <a:spcPct val="90000"/>
              </a:lnSpc>
              <a:spcBef>
                <a:spcPts val="0"/>
              </a:spcBef>
              <a:spcAft>
                <a:spcPts val="0"/>
              </a:spcAft>
              <a:buClr>
                <a:schemeClr val="dk1"/>
              </a:buClr>
              <a:buSzPts val="2500"/>
            </a:pP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Hoàn</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cảnh</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dân</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tộc</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thân</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phận</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cá</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nhân</a:t>
            </a:r>
            <a:endPar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endParaRPr>
          </a:p>
          <a:p>
            <a:pPr marR="0" lvl="0" algn="just" rtl="0">
              <a:lnSpc>
                <a:spcPct val="90000"/>
              </a:lnSpc>
              <a:spcBef>
                <a:spcPts val="0"/>
              </a:spcBef>
              <a:spcAft>
                <a:spcPts val="0"/>
              </a:spcAft>
              <a:buClr>
                <a:schemeClr val="dk1"/>
              </a:buClr>
              <a:buSzPts val="2500"/>
            </a:pP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Châm</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biếm</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gay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gắt</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nhục</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nhã</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bất</a:t>
            </a:r>
            <a:r>
              <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b="0" i="0" u="none" strike="noStrike" cap="none"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lực</a:t>
            </a:r>
            <a:endParaRPr lang="en-US" sz="4400" b="0" i="0" u="none" strike="noStrike" cap="none"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endParaRPr>
          </a:p>
          <a:p>
            <a:pPr marR="0" lvl="0" algn="just" rtl="0">
              <a:lnSpc>
                <a:spcPct val="90000"/>
              </a:lnSpc>
              <a:spcBef>
                <a:spcPts val="0"/>
              </a:spcBef>
              <a:spcAft>
                <a:spcPts val="0"/>
              </a:spcAft>
              <a:buClr>
                <a:schemeClr val="dk1"/>
              </a:buClr>
              <a:buSzPts val="2500"/>
            </a:pP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Từ</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trào</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phúng</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tự</a:t>
            </a:r>
            <a:r>
              <a:rPr lang="en-US" sz="4400" dirty="0">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a:t>
            </a:r>
            <a:r>
              <a:rPr lang="en-US" sz="4400" dirty="0" err="1">
                <a:solidFill>
                  <a:schemeClr val="dk1"/>
                </a:solidFill>
                <a:latin typeface="Times New Roman" panose="02020603050405020304" pitchFamily="18" charset="0"/>
                <a:ea typeface="Roboto Condensed"/>
                <a:cs typeface="Times New Roman" panose="02020603050405020304" pitchFamily="18" charset="0"/>
                <a:sym typeface="Wingdings" panose="05000000000000000000" pitchFamily="2" charset="2"/>
              </a:rPr>
              <a:t>trào</a:t>
            </a:r>
            <a:endParaRPr sz="44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259179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arn(inVertical)">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arn(inVertic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barn(inVertical)">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animEffect transition="in" filter="barn(inVertical)">
                                      <p:cBhvr>
                                        <p:cTn id="27" dur="500"/>
                                        <p:tgtEl>
                                          <p:spTgt spid="2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xEl>
                                              <p:pRg st="2" end="2"/>
                                            </p:txEl>
                                          </p:spTgt>
                                        </p:tgtEl>
                                        <p:attrNameLst>
                                          <p:attrName>style.visibility</p:attrName>
                                        </p:attrNameLst>
                                      </p:cBhvr>
                                      <p:to>
                                        <p:strVal val="visible"/>
                                      </p:to>
                                    </p:set>
                                    <p:animEffect transition="in" filter="barn(inVertical)">
                                      <p:cBhvr>
                                        <p:cTn id="32" dur="500"/>
                                        <p:tgtEl>
                                          <p:spTgt spid="2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
                                            <p:txEl>
                                              <p:pRg st="3" end="3"/>
                                            </p:txEl>
                                          </p:spTgt>
                                        </p:tgtEl>
                                        <p:attrNameLst>
                                          <p:attrName>style.visibility</p:attrName>
                                        </p:attrNameLst>
                                      </p:cBhvr>
                                      <p:to>
                                        <p:strVal val="visible"/>
                                      </p:to>
                                    </p:set>
                                    <p:animEffect transition="in" filter="barn(inVertical)">
                                      <p:cBhvr>
                                        <p:cTn id="37" dur="500"/>
                                        <p:tgtEl>
                                          <p:spTgt spid="2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
                                            <p:txEl>
                                              <p:pRg st="4" end="4"/>
                                            </p:txEl>
                                          </p:spTgt>
                                        </p:tgtEl>
                                        <p:attrNameLst>
                                          <p:attrName>style.visibility</p:attrName>
                                        </p:attrNameLst>
                                      </p:cBhvr>
                                      <p:to>
                                        <p:strVal val="visible"/>
                                      </p:to>
                                    </p:set>
                                    <p:animEffect transition="in" filter="barn(inVertical)">
                                      <p:cBhvr>
                                        <p:cTn id="42" dur="500"/>
                                        <p:tgtEl>
                                          <p:spTgt spid="20">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0">
                                            <p:txEl>
                                              <p:pRg st="5" end="5"/>
                                            </p:txEl>
                                          </p:spTgt>
                                        </p:tgtEl>
                                        <p:attrNameLst>
                                          <p:attrName>style.visibility</p:attrName>
                                        </p:attrNameLst>
                                      </p:cBhvr>
                                      <p:to>
                                        <p:strVal val="visible"/>
                                      </p:to>
                                    </p:set>
                                    <p:animEffect transition="in" filter="barn(inVertical)">
                                      <p:cBhvr>
                                        <p:cTn id="47"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3997260-BB92-615A-47BB-85FEC0452586}"/>
              </a:ext>
            </a:extLst>
          </p:cNvPr>
          <p:cNvSpPr/>
          <p:nvPr/>
        </p:nvSpPr>
        <p:spPr>
          <a:xfrm>
            <a:off x="-1219200" y="6743700"/>
            <a:ext cx="5646381" cy="4114800"/>
          </a:xfrm>
          <a:custGeom>
            <a:avLst/>
            <a:gdLst/>
            <a:ahLst/>
            <a:cxnLst/>
            <a:rect l="l" t="t" r="r" b="b"/>
            <a:pathLst>
              <a:path w="5646381" h="4114800">
                <a:moveTo>
                  <a:pt x="0" y="0"/>
                </a:moveTo>
                <a:lnTo>
                  <a:pt x="5646381" y="0"/>
                </a:lnTo>
                <a:lnTo>
                  <a:pt x="564638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 name="TextBox 1">
            <a:extLst>
              <a:ext uri="{FF2B5EF4-FFF2-40B4-BE49-F238E27FC236}">
                <a16:creationId xmlns:a16="http://schemas.microsoft.com/office/drawing/2014/main" id="{31A10197-975E-1665-3993-0E9D29BD2300}"/>
              </a:ext>
            </a:extLst>
          </p:cNvPr>
          <p:cNvSpPr txBox="1"/>
          <p:nvPr/>
        </p:nvSpPr>
        <p:spPr>
          <a:xfrm>
            <a:off x="1219200" y="865415"/>
            <a:ext cx="10765482" cy="2800767"/>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Nghệ</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thuật</a:t>
            </a:r>
            <a:endParaRPr lang="en-US" sz="4400" b="1"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Tuân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theo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luật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luật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cú</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hợp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hòa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giữa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endParaRPr lang="en-US" sz="4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656EF8A-429E-B791-AD71-B8F1C4A64041}"/>
              </a:ext>
            </a:extLst>
          </p:cNvPr>
          <p:cNvSpPr txBox="1"/>
          <p:nvPr/>
        </p:nvSpPr>
        <p:spPr>
          <a:xfrm>
            <a:off x="1305796" y="5083629"/>
            <a:ext cx="10678886" cy="3477875"/>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Nội</a:t>
            </a:r>
            <a:r>
              <a:rPr lang="en-US" sz="4400" b="1" dirty="0">
                <a:latin typeface="Times New Roman" panose="02020603050405020304" pitchFamily="18" charset="0"/>
                <a:cs typeface="Times New Roman" panose="02020603050405020304" pitchFamily="18" charset="0"/>
              </a:rPr>
              <a:t> dung</a:t>
            </a:r>
          </a:p>
          <a:p>
            <a:pPr algn="just"/>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vừa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lễ</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xướng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danh</a:t>
            </a:r>
            <a:r>
              <a:rPr lang="en-US" sz="4400" dirty="0">
                <a:latin typeface="Times New Roman" panose="02020603050405020304" pitchFamily="18" charset="0"/>
                <a:cs typeface="Times New Roman" panose="02020603050405020304" pitchFamily="18" charset="0"/>
              </a:rPr>
              <a:t> qua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đớn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xót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giao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nhốn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nhăng</a:t>
            </a:r>
            <a:endParaRPr lang="en-US" sz="4400" dirty="0">
              <a:latin typeface="Times New Roman" panose="02020603050405020304" pitchFamily="18" charset="0"/>
              <a:cs typeface="Times New Roman" panose="02020603050405020304" pitchFamily="18" charset="0"/>
            </a:endParaRPr>
          </a:p>
        </p:txBody>
      </p:sp>
      <p:sp>
        <p:nvSpPr>
          <p:cNvPr id="4" name="Freeform 12">
            <a:extLst>
              <a:ext uri="{FF2B5EF4-FFF2-40B4-BE49-F238E27FC236}">
                <a16:creationId xmlns:a16="http://schemas.microsoft.com/office/drawing/2014/main" id="{C02263C1-EF8E-C689-8E49-EA9DA8B9DADA}"/>
              </a:ext>
            </a:extLst>
          </p:cNvPr>
          <p:cNvSpPr/>
          <p:nvPr/>
        </p:nvSpPr>
        <p:spPr>
          <a:xfrm>
            <a:off x="13030200" y="1714500"/>
            <a:ext cx="3919347" cy="8229600"/>
          </a:xfrm>
          <a:custGeom>
            <a:avLst/>
            <a:gdLst/>
            <a:ahLst/>
            <a:cxnLst/>
            <a:rect l="l" t="t" r="r" b="b"/>
            <a:pathLst>
              <a:path w="3919347" h="8229600">
                <a:moveTo>
                  <a:pt x="0" y="0"/>
                </a:moveTo>
                <a:lnTo>
                  <a:pt x="3919347" y="0"/>
                </a:lnTo>
                <a:lnTo>
                  <a:pt x="3919347" y="8229600"/>
                </a:lnTo>
                <a:lnTo>
                  <a:pt x="0" y="8229600"/>
                </a:lnTo>
                <a:lnTo>
                  <a:pt x="0" y="0"/>
                </a:lnTo>
                <a:close/>
              </a:path>
            </a:pathLst>
          </a:custGeom>
          <a:blipFill>
            <a:blip r:embed="rId5"/>
            <a:stretch>
              <a:fillRect/>
            </a:stretch>
          </a:blipFill>
        </p:spPr>
        <p:txBody>
          <a:bodyPr/>
          <a:lstStyle/>
          <a:p>
            <a:endParaRPr lang="en-US"/>
          </a:p>
        </p:txBody>
      </p:sp>
      <p:sp>
        <p:nvSpPr>
          <p:cNvPr id="6" name="Freeform 10">
            <a:extLst>
              <a:ext uri="{FF2B5EF4-FFF2-40B4-BE49-F238E27FC236}">
                <a16:creationId xmlns:a16="http://schemas.microsoft.com/office/drawing/2014/main" id="{3F861F8E-9594-A785-DAD5-B639EE30007B}"/>
              </a:ext>
            </a:extLst>
          </p:cNvPr>
          <p:cNvSpPr/>
          <p:nvPr/>
        </p:nvSpPr>
        <p:spPr>
          <a:xfrm>
            <a:off x="15773400" y="-388510"/>
            <a:ext cx="3171422" cy="1462819"/>
          </a:xfrm>
          <a:custGeom>
            <a:avLst/>
            <a:gdLst/>
            <a:ahLst/>
            <a:cxnLst/>
            <a:rect l="l" t="t" r="r" b="b"/>
            <a:pathLst>
              <a:path w="3171422" h="1462819">
                <a:moveTo>
                  <a:pt x="0" y="0"/>
                </a:moveTo>
                <a:lnTo>
                  <a:pt x="3171423" y="0"/>
                </a:lnTo>
                <a:lnTo>
                  <a:pt x="3171423" y="1462819"/>
                </a:lnTo>
                <a:lnTo>
                  <a:pt x="0" y="1462819"/>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2543378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A10197-975E-1665-3993-0E9D29BD2300}"/>
              </a:ext>
            </a:extLst>
          </p:cNvPr>
          <p:cNvSpPr txBox="1"/>
          <p:nvPr/>
        </p:nvSpPr>
        <p:spPr>
          <a:xfrm>
            <a:off x="1295400" y="3226117"/>
            <a:ext cx="7543800" cy="3477875"/>
          </a:xfrm>
          <a:prstGeom prst="rect">
            <a:avLst/>
          </a:prstGeom>
          <a:noFill/>
        </p:spPr>
        <p:txBody>
          <a:bodyPr wrap="square" rtlCol="0">
            <a:spAutoFit/>
          </a:bodyPr>
          <a:lstStyle/>
          <a:p>
            <a:pPr algn="just"/>
            <a:r>
              <a:rPr lang="vi-VN" sz="4400" dirty="0">
                <a:latin typeface="Times New Roman" panose="02020603050405020304" pitchFamily="18" charset="0"/>
                <a:cs typeface="Times New Roman" panose="02020603050405020304" pitchFamily="18" charset="0"/>
              </a:rPr>
              <a:t>Viết đoạn văn (khoảng 7-9 câu) phân tích một chi tiết có tính chất trào phúng mà em ấn tượng nhất trong bài thơ “Lễ xướng danh khoa Đinh Dậu”</a:t>
            </a:r>
            <a:endParaRPr lang="en-US" sz="4400" dirty="0">
              <a:latin typeface="Times New Roman" panose="02020603050405020304" pitchFamily="18" charset="0"/>
              <a:cs typeface="Times New Roman" panose="02020603050405020304" pitchFamily="18" charset="0"/>
            </a:endParaRPr>
          </a:p>
        </p:txBody>
      </p:sp>
      <p:sp>
        <p:nvSpPr>
          <p:cNvPr id="3" name="Freeform 4">
            <a:extLst>
              <a:ext uri="{FF2B5EF4-FFF2-40B4-BE49-F238E27FC236}">
                <a16:creationId xmlns:a16="http://schemas.microsoft.com/office/drawing/2014/main" id="{198DAA63-1CA3-F7C9-1E87-3D3D3E1760D6}"/>
              </a:ext>
            </a:extLst>
          </p:cNvPr>
          <p:cNvSpPr/>
          <p:nvPr/>
        </p:nvSpPr>
        <p:spPr>
          <a:xfrm>
            <a:off x="12133772" y="7274052"/>
            <a:ext cx="7315200" cy="3968496"/>
          </a:xfrm>
          <a:custGeom>
            <a:avLst/>
            <a:gdLst/>
            <a:ahLst/>
            <a:cxnLst/>
            <a:rect l="l" t="t" r="r" b="b"/>
            <a:pathLst>
              <a:path w="7315200" h="3968496">
                <a:moveTo>
                  <a:pt x="0" y="0"/>
                </a:moveTo>
                <a:lnTo>
                  <a:pt x="7315200" y="0"/>
                </a:lnTo>
                <a:lnTo>
                  <a:pt x="7315200" y="3968496"/>
                </a:lnTo>
                <a:lnTo>
                  <a:pt x="0" y="39684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5">
            <a:extLst>
              <a:ext uri="{FF2B5EF4-FFF2-40B4-BE49-F238E27FC236}">
                <a16:creationId xmlns:a16="http://schemas.microsoft.com/office/drawing/2014/main" id="{AAB49767-819E-6473-54E7-B4C931847188}"/>
              </a:ext>
            </a:extLst>
          </p:cNvPr>
          <p:cNvSpPr/>
          <p:nvPr/>
        </p:nvSpPr>
        <p:spPr>
          <a:xfrm>
            <a:off x="-448776" y="-179776"/>
            <a:ext cx="7315200" cy="2267712"/>
          </a:xfrm>
          <a:custGeom>
            <a:avLst/>
            <a:gdLst/>
            <a:ahLst/>
            <a:cxnLst/>
            <a:rect l="l" t="t" r="r" b="b"/>
            <a:pathLst>
              <a:path w="7315200" h="2267712">
                <a:moveTo>
                  <a:pt x="0" y="0"/>
                </a:moveTo>
                <a:lnTo>
                  <a:pt x="7315200" y="0"/>
                </a:lnTo>
                <a:lnTo>
                  <a:pt x="7315200" y="2267712"/>
                </a:lnTo>
                <a:lnTo>
                  <a:pt x="0" y="22677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6" name="Picture 5">
            <a:extLst>
              <a:ext uri="{FF2B5EF4-FFF2-40B4-BE49-F238E27FC236}">
                <a16:creationId xmlns:a16="http://schemas.microsoft.com/office/drawing/2014/main" id="{D78C7200-ADDD-0A7A-3E7C-E622FC73BEA3}"/>
              </a:ext>
            </a:extLst>
          </p:cNvPr>
          <p:cNvPicPr>
            <a:picLocks noChangeAspect="1"/>
          </p:cNvPicPr>
          <p:nvPr/>
        </p:nvPicPr>
        <p:blipFill>
          <a:blip r:embed="rId7"/>
          <a:stretch>
            <a:fillRect/>
          </a:stretch>
        </p:blipFill>
        <p:spPr>
          <a:xfrm>
            <a:off x="9906000" y="342900"/>
            <a:ext cx="6400800" cy="9244310"/>
          </a:xfrm>
          <a:prstGeom prst="rect">
            <a:avLst/>
          </a:prstGeom>
        </p:spPr>
      </p:pic>
    </p:spTree>
    <p:extLst>
      <p:ext uri="{BB962C8B-B14F-4D97-AF65-F5344CB8AC3E}">
        <p14:creationId xmlns:p14="http://schemas.microsoft.com/office/powerpoint/2010/main" val="382551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90F0AB-B98B-0D53-3D21-945BA46036F7}"/>
              </a:ext>
            </a:extLst>
          </p:cNvPr>
          <p:cNvSpPr txBox="1"/>
          <p:nvPr/>
        </p:nvSpPr>
        <p:spPr>
          <a:xfrm>
            <a:off x="304800" y="800100"/>
            <a:ext cx="17449800" cy="7478970"/>
          </a:xfrm>
          <a:prstGeom prst="rect">
            <a:avLst/>
          </a:prstGeom>
          <a:noFill/>
        </p:spPr>
        <p:txBody>
          <a:bodyPr wrap="square">
            <a:spAutoFit/>
          </a:bodyPr>
          <a:lstStyle/>
          <a:p>
            <a:pPr algn="just"/>
            <a:r>
              <a:rPr lang="vi-VN" sz="4000" b="1" dirty="0">
                <a:latin typeface="+mj-lt"/>
              </a:rPr>
              <a:t>Câu trả lời</a:t>
            </a:r>
          </a:p>
          <a:p>
            <a:pPr algn="just"/>
            <a:r>
              <a:rPr lang="vi-VN" sz="4000" dirty="0">
                <a:latin typeface="+mj-lt"/>
              </a:rPr>
              <a:t>(1) Trung Quốc</a:t>
            </a:r>
          </a:p>
          <a:p>
            <a:pPr algn="just"/>
            <a:r>
              <a:rPr lang="vi-VN" sz="4000" dirty="0">
                <a:latin typeface="+mj-lt"/>
              </a:rPr>
              <a:t>(2) Thời Đường (618-907)</a:t>
            </a:r>
          </a:p>
          <a:p>
            <a:pPr algn="just"/>
            <a:r>
              <a:rPr lang="vi-VN" sz="4000" dirty="0">
                <a:latin typeface="+mj-lt"/>
              </a:rPr>
              <a:t>(3) Việt Nam, Triều Tiên, Nhật Bản</a:t>
            </a:r>
          </a:p>
          <a:p>
            <a:pPr algn="just"/>
            <a:r>
              <a:rPr lang="vi-VN" sz="4000" dirty="0">
                <a:latin typeface="+mj-lt"/>
              </a:rPr>
              <a:t>(4) Thất ngôn và ngũ ngôn</a:t>
            </a:r>
          </a:p>
          <a:p>
            <a:pPr algn="just"/>
            <a:r>
              <a:rPr lang="vi-VN" sz="4000" dirty="0">
                <a:latin typeface="+mj-lt"/>
              </a:rPr>
              <a:t>(5) Khởi- thừa- chuyển- hợp</a:t>
            </a:r>
          </a:p>
          <a:p>
            <a:pPr algn="just"/>
            <a:r>
              <a:rPr lang="vi-VN" sz="4000" dirty="0">
                <a:latin typeface="+mj-lt"/>
              </a:rPr>
              <a:t>(6) Đề- thực- luận- kết</a:t>
            </a:r>
          </a:p>
          <a:p>
            <a:pPr algn="just"/>
            <a:r>
              <a:rPr lang="vi-VN" sz="4000" dirty="0">
                <a:latin typeface="+mj-lt"/>
              </a:rPr>
              <a:t>(7) Dính, liên kết</a:t>
            </a:r>
          </a:p>
          <a:p>
            <a:pPr algn="just"/>
            <a:r>
              <a:rPr lang="vi-VN" sz="4000" dirty="0">
                <a:latin typeface="+mj-lt"/>
              </a:rPr>
              <a:t>(8) Nhịp chẵn trước, lẻ sau (4/3, 2/3)</a:t>
            </a:r>
          </a:p>
          <a:p>
            <a:pPr algn="just"/>
            <a:r>
              <a:rPr lang="vi-VN" sz="4000" dirty="0">
                <a:latin typeface="+mj-lt"/>
              </a:rPr>
              <a:t>(9) Vâng bằng, cuối các câu 1,2,4,6,8</a:t>
            </a:r>
          </a:p>
          <a:p>
            <a:pPr algn="just"/>
            <a:r>
              <a:rPr lang="vi-VN" sz="4000" dirty="0">
                <a:latin typeface="+mj-lt"/>
              </a:rPr>
              <a:t>(10) Thơ Đường luật phải tuân thủ luật bằng trắc. Nếu chữ thứ 2 của câu thứ nhất mang thanh bằng thì bài thơ thuộc luật bằng, nếu mang thanh trắc thì là luật trắc.</a:t>
            </a:r>
          </a:p>
        </p:txBody>
      </p:sp>
    </p:spTree>
    <p:extLst>
      <p:ext uri="{BB962C8B-B14F-4D97-AF65-F5344CB8AC3E}">
        <p14:creationId xmlns:p14="http://schemas.microsoft.com/office/powerpoint/2010/main" val="3576355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90F0AB-B98B-0D53-3D21-945BA46036F7}"/>
              </a:ext>
            </a:extLst>
          </p:cNvPr>
          <p:cNvSpPr txBox="1"/>
          <p:nvPr/>
        </p:nvSpPr>
        <p:spPr>
          <a:xfrm>
            <a:off x="419100" y="495300"/>
            <a:ext cx="17449800" cy="6247864"/>
          </a:xfrm>
          <a:prstGeom prst="rect">
            <a:avLst/>
          </a:prstGeom>
          <a:noFill/>
        </p:spPr>
        <p:txBody>
          <a:bodyPr wrap="square">
            <a:spAutoFit/>
          </a:bodyPr>
          <a:lstStyle/>
          <a:p>
            <a:pPr algn="just"/>
            <a:r>
              <a:rPr lang="vi-VN" sz="4000" b="1" dirty="0">
                <a:latin typeface="+mj-lt"/>
              </a:rPr>
              <a:t>Câu trả lời</a:t>
            </a:r>
          </a:p>
          <a:p>
            <a:pPr algn="just"/>
            <a:r>
              <a:rPr lang="vi-VN" sz="4000" dirty="0">
                <a:latin typeface="+mj-lt"/>
              </a:rPr>
              <a:t>(11) Là thể loại đặc biệt của sáng tác văn học, gắn liền với các cung bậc tiếng cười mang ý nghĩa xã hội như hài hước, châm biếm, đả kích. </a:t>
            </a:r>
          </a:p>
          <a:p>
            <a:pPr algn="just"/>
            <a:r>
              <a:rPr lang="vi-VN" sz="4000" dirty="0">
                <a:latin typeface="+mj-lt"/>
              </a:rPr>
              <a:t>(12) Vận dụng các hiện tượng đồng âm, trái nghĩa, đa nghĩa, láy…trong câu thơ để tạo ý nghĩa bất ngờ làm bật ra tiếng cười.</a:t>
            </a:r>
          </a:p>
          <a:p>
            <a:pPr algn="just"/>
            <a:r>
              <a:rPr lang="vi-VN" sz="4000" dirty="0">
                <a:latin typeface="+mj-lt"/>
              </a:rPr>
              <a:t>(13) Nói quá, nói phóng đại nhân lên gấp nhiều lần tính chất, mức độ nhằm làm nổi bật tính hài hước của đối tượng.</a:t>
            </a:r>
          </a:p>
          <a:p>
            <a:pPr algn="just"/>
            <a:r>
              <a:rPr lang="vi-VN" sz="4000" dirty="0">
                <a:latin typeface="+mj-lt"/>
              </a:rPr>
              <a:t>(14) Dùng các từ ngữ, hình ảnh…trái ngược nhau nhằm tạo nên sự đối lập nhằm tô đậm đặc điểm của đối tượng và châm biếm phê phán, đả kích đối tượng.</a:t>
            </a:r>
          </a:p>
          <a:p>
            <a:pPr algn="just"/>
            <a:r>
              <a:rPr lang="vi-VN" sz="4000" dirty="0">
                <a:latin typeface="+mj-lt"/>
              </a:rPr>
              <a:t>(15) Sử dụng khẩu ngữ</a:t>
            </a:r>
          </a:p>
        </p:txBody>
      </p:sp>
    </p:spTree>
    <p:extLst>
      <p:ext uri="{BB962C8B-B14F-4D97-AF65-F5344CB8AC3E}">
        <p14:creationId xmlns:p14="http://schemas.microsoft.com/office/powerpoint/2010/main" val="4080798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C78D5C-B30B-2E89-9D14-DD784EB88C06}"/>
              </a:ext>
            </a:extLst>
          </p:cNvPr>
          <p:cNvSpPr txBox="1"/>
          <p:nvPr/>
        </p:nvSpPr>
        <p:spPr>
          <a:xfrm>
            <a:off x="6629400" y="346620"/>
            <a:ext cx="76200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hiểu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chung</a:t>
            </a:r>
            <a:endParaRPr lang="en-US" sz="4400" b="1" dirty="0">
              <a:latin typeface="Times New Roman" panose="02020603050405020304" pitchFamily="18" charset="0"/>
              <a:cs typeface="Times New Roman" panose="02020603050405020304" pitchFamily="18" charset="0"/>
            </a:endParaRPr>
          </a:p>
        </p:txBody>
      </p:sp>
      <p:sp>
        <p:nvSpPr>
          <p:cNvPr id="7" name="Freeform 8">
            <a:extLst>
              <a:ext uri="{FF2B5EF4-FFF2-40B4-BE49-F238E27FC236}">
                <a16:creationId xmlns:a16="http://schemas.microsoft.com/office/drawing/2014/main" id="{240E3BA6-C9DC-DFEE-A90E-27A655982233}"/>
              </a:ext>
            </a:extLst>
          </p:cNvPr>
          <p:cNvSpPr/>
          <p:nvPr/>
        </p:nvSpPr>
        <p:spPr>
          <a:xfrm>
            <a:off x="11811000" y="-723900"/>
            <a:ext cx="11446095" cy="2476519"/>
          </a:xfrm>
          <a:custGeom>
            <a:avLst/>
            <a:gdLst/>
            <a:ahLst/>
            <a:cxnLst/>
            <a:rect l="l" t="t" r="r" b="b"/>
            <a:pathLst>
              <a:path w="11446095" h="2476519">
                <a:moveTo>
                  <a:pt x="0" y="0"/>
                </a:moveTo>
                <a:lnTo>
                  <a:pt x="11446096" y="0"/>
                </a:lnTo>
                <a:lnTo>
                  <a:pt x="11446096" y="2476519"/>
                </a:lnTo>
                <a:lnTo>
                  <a:pt x="0" y="24765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8" name="Picture 7">
            <a:extLst>
              <a:ext uri="{FF2B5EF4-FFF2-40B4-BE49-F238E27FC236}">
                <a16:creationId xmlns:a16="http://schemas.microsoft.com/office/drawing/2014/main" id="{B9D85E05-E7A0-153E-79B3-E71B59454A75}"/>
              </a:ext>
            </a:extLst>
          </p:cNvPr>
          <p:cNvPicPr>
            <a:picLocks noChangeAspect="1"/>
          </p:cNvPicPr>
          <p:nvPr/>
        </p:nvPicPr>
        <p:blipFill>
          <a:blip r:embed="rId5"/>
          <a:stretch>
            <a:fillRect/>
          </a:stretch>
        </p:blipFill>
        <p:spPr>
          <a:xfrm>
            <a:off x="1219200" y="1409700"/>
            <a:ext cx="6120404" cy="8744223"/>
          </a:xfrm>
          <a:prstGeom prst="rect">
            <a:avLst/>
          </a:prstGeom>
        </p:spPr>
      </p:pic>
      <p:grpSp>
        <p:nvGrpSpPr>
          <p:cNvPr id="9" name="Group 5">
            <a:extLst>
              <a:ext uri="{FF2B5EF4-FFF2-40B4-BE49-F238E27FC236}">
                <a16:creationId xmlns:a16="http://schemas.microsoft.com/office/drawing/2014/main" id="{A0C6AF44-8AB6-CA6C-4EA5-91389701AD53}"/>
              </a:ext>
            </a:extLst>
          </p:cNvPr>
          <p:cNvGrpSpPr/>
          <p:nvPr/>
        </p:nvGrpSpPr>
        <p:grpSpPr>
          <a:xfrm>
            <a:off x="8458200" y="2705100"/>
            <a:ext cx="8991600" cy="4876800"/>
            <a:chOff x="0" y="0"/>
            <a:chExt cx="14777713" cy="2254270"/>
          </a:xfrm>
        </p:grpSpPr>
        <p:sp>
          <p:nvSpPr>
            <p:cNvPr id="10" name="Freeform 6">
              <a:extLst>
                <a:ext uri="{FF2B5EF4-FFF2-40B4-BE49-F238E27FC236}">
                  <a16:creationId xmlns:a16="http://schemas.microsoft.com/office/drawing/2014/main" id="{B1A2CB9F-0023-324B-4A63-DC2FBFFE6A08}"/>
                </a:ext>
              </a:extLst>
            </p:cNvPr>
            <p:cNvSpPr/>
            <p:nvPr/>
          </p:nvSpPr>
          <p:spPr>
            <a:xfrm>
              <a:off x="0" y="0"/>
              <a:ext cx="14777713" cy="2254270"/>
            </a:xfrm>
            <a:custGeom>
              <a:avLst/>
              <a:gdLst>
                <a:gd name="connsiteX0" fmla="*/ 0 w 14777713"/>
                <a:gd name="connsiteY0" fmla="*/ 0 h 2254270"/>
                <a:gd name="connsiteX1" fmla="*/ 14777713 w 14777713"/>
                <a:gd name="connsiteY1" fmla="*/ 0 h 2254270"/>
                <a:gd name="connsiteX2" fmla="*/ 14777713 w 14777713"/>
                <a:gd name="connsiteY2" fmla="*/ 2254270 h 2254270"/>
                <a:gd name="connsiteX3" fmla="*/ 0 w 14777713"/>
                <a:gd name="connsiteY3" fmla="*/ 2254270 h 2254270"/>
                <a:gd name="connsiteX4" fmla="*/ 0 w 14777713"/>
                <a:gd name="connsiteY4" fmla="*/ 0 h 225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7713" h="2254270" fill="none" extrusionOk="0">
                  <a:moveTo>
                    <a:pt x="0" y="0"/>
                  </a:moveTo>
                  <a:cubicBezTo>
                    <a:pt x="3528147" y="-49533"/>
                    <a:pt x="8020672" y="-14809"/>
                    <a:pt x="14777713" y="0"/>
                  </a:cubicBezTo>
                  <a:cubicBezTo>
                    <a:pt x="14865352" y="1068046"/>
                    <a:pt x="14705034" y="1295791"/>
                    <a:pt x="14777713" y="2254270"/>
                  </a:cubicBezTo>
                  <a:cubicBezTo>
                    <a:pt x="10334663" y="2206039"/>
                    <a:pt x="6753102" y="2338725"/>
                    <a:pt x="0" y="2254270"/>
                  </a:cubicBezTo>
                  <a:cubicBezTo>
                    <a:pt x="-38581" y="1970947"/>
                    <a:pt x="63341" y="308146"/>
                    <a:pt x="0" y="0"/>
                  </a:cubicBezTo>
                  <a:close/>
                </a:path>
                <a:path w="14777713" h="2254270" stroke="0" extrusionOk="0">
                  <a:moveTo>
                    <a:pt x="0" y="0"/>
                  </a:moveTo>
                  <a:cubicBezTo>
                    <a:pt x="3524777" y="118645"/>
                    <a:pt x="8486493" y="116012"/>
                    <a:pt x="14777713" y="0"/>
                  </a:cubicBezTo>
                  <a:cubicBezTo>
                    <a:pt x="14644831" y="745421"/>
                    <a:pt x="14862664" y="1825437"/>
                    <a:pt x="14777713" y="2254270"/>
                  </a:cubicBezTo>
                  <a:cubicBezTo>
                    <a:pt x="12836052" y="2388870"/>
                    <a:pt x="5391914" y="2097074"/>
                    <a:pt x="0" y="2254270"/>
                  </a:cubicBezTo>
                  <a:cubicBezTo>
                    <a:pt x="-20187" y="1866570"/>
                    <a:pt x="-152480" y="836173"/>
                    <a:pt x="0" y="0"/>
                  </a:cubicBezTo>
                  <a:close/>
                </a:path>
              </a:pathLst>
            </a:custGeom>
            <a:solidFill>
              <a:srgbClr val="D8D1BA"/>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xtLst>
                <a:ext uri="{C807C97D-BFC1-408E-A445-0C87EB9F89A2}">
                  <ask:lineSketchStyleProps xmlns:ask="http://schemas.microsoft.com/office/drawing/2018/sketchyshapes" sd="1219033472">
                    <a:custGeom>
                      <a:avLst/>
                      <a:gdLst/>
                      <a:ahLst/>
                      <a:cxnLst/>
                      <a:rect l="l" t="t" r="r" b="b"/>
                      <a:pathLst>
                        <a:path w="14777713" h="2254270">
                          <a:moveTo>
                            <a:pt x="0" y="0"/>
                          </a:moveTo>
                          <a:lnTo>
                            <a:pt x="14777713" y="0"/>
                          </a:lnTo>
                          <a:lnTo>
                            <a:pt x="14777713" y="2254270"/>
                          </a:lnTo>
                          <a:lnTo>
                            <a:pt x="0" y="2254270"/>
                          </a:lnTo>
                          <a:close/>
                        </a:path>
                      </a:pathLst>
                    </a:custGeom>
                    <ask:type>
                      <ask:lineSketchCurved/>
                    </ask:type>
                  </ask:lineSketchStyleProps>
                </a:ext>
              </a:extLst>
            </a:ln>
          </p:spPr>
          <p:txBody>
            <a:bodyPr/>
            <a:lstStyle/>
            <a:p>
              <a:endParaRPr lang="en-US"/>
            </a:p>
          </p:txBody>
        </p:sp>
        <p:sp>
          <p:nvSpPr>
            <p:cNvPr id="11" name="TextBox 7">
              <a:extLst>
                <a:ext uri="{FF2B5EF4-FFF2-40B4-BE49-F238E27FC236}">
                  <a16:creationId xmlns:a16="http://schemas.microsoft.com/office/drawing/2014/main" id="{E4A88B3A-DFD4-9476-FD65-748B7AAEF505}"/>
                </a:ext>
              </a:extLst>
            </p:cNvPr>
            <p:cNvSpPr txBox="1"/>
            <p:nvPr/>
          </p:nvSpPr>
          <p:spPr>
            <a:xfrm>
              <a:off x="0" y="-19050"/>
              <a:ext cx="812800" cy="831850"/>
            </a:xfrm>
            <a:custGeom>
              <a:avLst/>
              <a:gdLst>
                <a:gd name="connsiteX0" fmla="*/ 0 w 812800"/>
                <a:gd name="connsiteY0" fmla="*/ 0 h 831850"/>
                <a:gd name="connsiteX1" fmla="*/ 812800 w 812800"/>
                <a:gd name="connsiteY1" fmla="*/ 0 h 831850"/>
                <a:gd name="connsiteX2" fmla="*/ 812800 w 812800"/>
                <a:gd name="connsiteY2" fmla="*/ 831850 h 831850"/>
                <a:gd name="connsiteX3" fmla="*/ 0 w 812800"/>
                <a:gd name="connsiteY3" fmla="*/ 831850 h 831850"/>
                <a:gd name="connsiteX4" fmla="*/ 0 w 812800"/>
                <a:gd name="connsiteY4" fmla="*/ 0 h 831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 h="831850" fill="none" extrusionOk="0">
                  <a:moveTo>
                    <a:pt x="0" y="0"/>
                  </a:moveTo>
                  <a:cubicBezTo>
                    <a:pt x="270920" y="37633"/>
                    <a:pt x="514623" y="19881"/>
                    <a:pt x="812800" y="0"/>
                  </a:cubicBezTo>
                  <a:cubicBezTo>
                    <a:pt x="828044" y="111436"/>
                    <a:pt x="852684" y="436230"/>
                    <a:pt x="812800" y="831850"/>
                  </a:cubicBezTo>
                  <a:cubicBezTo>
                    <a:pt x="550225" y="806536"/>
                    <a:pt x="189574" y="809850"/>
                    <a:pt x="0" y="831850"/>
                  </a:cubicBezTo>
                  <a:cubicBezTo>
                    <a:pt x="50235" y="607222"/>
                    <a:pt x="58065" y="141321"/>
                    <a:pt x="0" y="0"/>
                  </a:cubicBezTo>
                  <a:close/>
                </a:path>
                <a:path w="812800" h="831850" stroke="0" extrusionOk="0">
                  <a:moveTo>
                    <a:pt x="0" y="0"/>
                  </a:moveTo>
                  <a:cubicBezTo>
                    <a:pt x="84302" y="-13663"/>
                    <a:pt x="637687" y="23710"/>
                    <a:pt x="812800" y="0"/>
                  </a:cubicBezTo>
                  <a:cubicBezTo>
                    <a:pt x="764127" y="393725"/>
                    <a:pt x="798410" y="601186"/>
                    <a:pt x="812800" y="831850"/>
                  </a:cubicBezTo>
                  <a:cubicBezTo>
                    <a:pt x="532481" y="836171"/>
                    <a:pt x="214388" y="784201"/>
                    <a:pt x="0" y="831850"/>
                  </a:cubicBezTo>
                  <a:cubicBezTo>
                    <a:pt x="-69946" y="556013"/>
                    <a:pt x="-37969" y="83875"/>
                    <a:pt x="0" y="0"/>
                  </a:cubicBezTo>
                  <a:close/>
                </a:path>
              </a:pathLst>
            </a:cu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lIns="254000" tIns="254000" rIns="254000" bIns="254000" rtlCol="0" anchor="ctr"/>
            <a:lstStyle/>
            <a:p>
              <a:pPr>
                <a:lnSpc>
                  <a:spcPts val="1960"/>
                </a:lnSpc>
              </a:pPr>
              <a:endParaRPr lang="en-US" sz="1400" dirty="0">
                <a:solidFill>
                  <a:srgbClr val="000000"/>
                </a:solidFill>
                <a:latin typeface="Muli"/>
              </a:endParaRPr>
            </a:p>
          </p:txBody>
        </p:sp>
      </p:grpSp>
      <p:sp>
        <p:nvSpPr>
          <p:cNvPr id="12" name="TextBox 11">
            <a:extLst>
              <a:ext uri="{FF2B5EF4-FFF2-40B4-BE49-F238E27FC236}">
                <a16:creationId xmlns:a16="http://schemas.microsoft.com/office/drawing/2014/main" id="{A7B153BF-5175-CF1A-DF78-CFA79DC1F238}"/>
              </a:ext>
            </a:extLst>
          </p:cNvPr>
          <p:cNvSpPr txBox="1"/>
          <p:nvPr/>
        </p:nvSpPr>
        <p:spPr>
          <a:xfrm>
            <a:off x="8458200" y="3254901"/>
            <a:ext cx="8991600" cy="4154984"/>
          </a:xfrm>
          <a:prstGeom prst="rect">
            <a:avLst/>
          </a:prstGeom>
          <a:noFill/>
        </p:spPr>
        <p:txBody>
          <a:bodyPr wrap="square" rtlCol="0">
            <a:spAutoFit/>
          </a:bodyPr>
          <a:lstStyle/>
          <a:p>
            <a:pPr algn="ctr"/>
            <a:r>
              <a:rPr lang="en-US" sz="4400" dirty="0" err="1">
                <a:latin typeface="Times New Roman" panose="02020603050405020304" pitchFamily="18" charset="0"/>
                <a:cs typeface="Times New Roman" panose="02020603050405020304" pitchFamily="18" charset="0"/>
              </a:rPr>
              <a:t>Hoạt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Hoàn </a:t>
            </a:r>
            <a:r>
              <a:rPr lang="en-US" sz="4400" dirty="0" err="1">
                <a:latin typeface="Times New Roman" panose="02020603050405020304" pitchFamily="18" charset="0"/>
                <a:cs typeface="Times New Roman" panose="02020603050405020304" pitchFamily="18" charset="0"/>
              </a:rPr>
              <a:t>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Phiếu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tổng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bộ</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ban </a:t>
            </a:r>
            <a:r>
              <a:rPr lang="en-US" sz="4400" dirty="0" err="1">
                <a:latin typeface="Times New Roman" panose="02020603050405020304" pitchFamily="18" charset="0"/>
                <a:cs typeface="Times New Roman" panose="02020603050405020304" pitchFamily="18" charset="0"/>
              </a:rPr>
              <a:t>đầu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r>
              <a:rPr lang="en-US" sz="4400" dirty="0">
                <a:latin typeface="Times New Roman" panose="02020603050405020304" pitchFamily="18" charset="0"/>
                <a:cs typeface="Times New Roman" panose="02020603050405020304" pitchFamily="18" charset="0"/>
              </a:rPr>
              <a:t> </a:t>
            </a:r>
          </a:p>
          <a:p>
            <a:pPr algn="just"/>
            <a:r>
              <a:rPr lang="en-US" sz="4400" dirty="0">
                <a:latin typeface="Times New Roman" panose="02020603050405020304" pitchFamily="18" charset="0"/>
                <a:cs typeface="Times New Roman" panose="02020603050405020304" pitchFamily="18" charset="0"/>
              </a:rPr>
              <a:t>+ HS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giao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A10197-975E-1665-3993-0E9D29BD2300}"/>
              </a:ext>
            </a:extLst>
          </p:cNvPr>
          <p:cNvSpPr txBox="1"/>
          <p:nvPr/>
        </p:nvSpPr>
        <p:spPr>
          <a:xfrm>
            <a:off x="1135867" y="1271735"/>
            <a:ext cx="76200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a. </a:t>
            </a:r>
            <a:r>
              <a:rPr lang="en-US" sz="4400" b="1" dirty="0" err="1">
                <a:latin typeface="Times New Roman" panose="02020603050405020304" pitchFamily="18" charset="0"/>
                <a:cs typeface="Times New Roman" panose="02020603050405020304" pitchFamily="18" charset="0"/>
              </a:rPr>
              <a:t>Tác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giả</a:t>
            </a:r>
            <a:endParaRPr lang="en-US" sz="4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616CBF6-0F24-05F9-E178-D6601AC01BDB}"/>
              </a:ext>
            </a:extLst>
          </p:cNvPr>
          <p:cNvSpPr txBox="1"/>
          <p:nvPr/>
        </p:nvSpPr>
        <p:spPr>
          <a:xfrm>
            <a:off x="1130005" y="8343900"/>
            <a:ext cx="4343400" cy="1446550"/>
          </a:xfrm>
          <a:prstGeom prst="rect">
            <a:avLst/>
          </a:prstGeom>
          <a:noFill/>
        </p:spPr>
        <p:txBody>
          <a:bodyPr wrap="square" rtlCol="0">
            <a:spAutoFit/>
          </a:bodyPr>
          <a:lstStyle/>
          <a:p>
            <a:pPr algn="ctr"/>
            <a:r>
              <a:rPr lang="en-US" sz="4400" dirty="0" err="1">
                <a:latin typeface="Times New Roman" panose="02020603050405020304" pitchFamily="18" charset="0"/>
                <a:cs typeface="Times New Roman" panose="02020603050405020304" pitchFamily="18" charset="0"/>
              </a:rPr>
              <a:t>Trần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Xương</a:t>
            </a:r>
            <a:endParaRPr lang="en-US" sz="4400" dirty="0">
              <a:latin typeface="Times New Roman" panose="02020603050405020304" pitchFamily="18" charset="0"/>
              <a:cs typeface="Times New Roman" panose="02020603050405020304" pitchFamily="18" charset="0"/>
            </a:endParaRPr>
          </a:p>
          <a:p>
            <a:pPr algn="ctr"/>
            <a:r>
              <a:rPr lang="en-US" sz="4400" dirty="0">
                <a:latin typeface="Times New Roman" panose="02020603050405020304" pitchFamily="18" charset="0"/>
                <a:cs typeface="Times New Roman" panose="02020603050405020304" pitchFamily="18" charset="0"/>
              </a:rPr>
              <a:t>(1870-1907)</a:t>
            </a:r>
          </a:p>
        </p:txBody>
      </p:sp>
      <p:pic>
        <p:nvPicPr>
          <p:cNvPr id="5" name="Picture 4">
            <a:extLst>
              <a:ext uri="{FF2B5EF4-FFF2-40B4-BE49-F238E27FC236}">
                <a16:creationId xmlns:a16="http://schemas.microsoft.com/office/drawing/2014/main" id="{FB0460A3-57FB-6202-090E-89FE59D40B58}"/>
              </a:ext>
            </a:extLst>
          </p:cNvPr>
          <p:cNvPicPr>
            <a:picLocks noChangeAspect="1"/>
          </p:cNvPicPr>
          <p:nvPr/>
        </p:nvPicPr>
        <p:blipFill>
          <a:blip r:embed="rId3"/>
          <a:stretch>
            <a:fillRect/>
          </a:stretch>
        </p:blipFill>
        <p:spPr>
          <a:xfrm>
            <a:off x="1366761" y="2628900"/>
            <a:ext cx="3869887" cy="5604290"/>
          </a:xfrm>
          <a:prstGeom prst="rect">
            <a:avLst/>
          </a:prstGeom>
        </p:spPr>
      </p:pic>
      <p:sp>
        <p:nvSpPr>
          <p:cNvPr id="6" name="TextBox 5">
            <a:extLst>
              <a:ext uri="{FF2B5EF4-FFF2-40B4-BE49-F238E27FC236}">
                <a16:creationId xmlns:a16="http://schemas.microsoft.com/office/drawing/2014/main" id="{7D3AEE2E-C8CC-987D-A8CC-E0EE92E1A702}"/>
              </a:ext>
            </a:extLst>
          </p:cNvPr>
          <p:cNvSpPr txBox="1"/>
          <p:nvPr/>
        </p:nvSpPr>
        <p:spPr>
          <a:xfrm>
            <a:off x="6623538" y="1832074"/>
            <a:ext cx="10972800" cy="7540526"/>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Quê</a:t>
            </a:r>
            <a:r>
              <a:rPr lang="en-US" sz="4400" dirty="0">
                <a:latin typeface="Times New Roman" panose="02020603050405020304" pitchFamily="18" charset="0"/>
                <a:cs typeface="Times New Roman" panose="02020603050405020304" pitchFamily="18" charset="0"/>
              </a:rPr>
              <a:t>: Nam </a:t>
            </a:r>
            <a:r>
              <a:rPr lang="en-US" sz="4400" dirty="0" err="1">
                <a:latin typeface="Times New Roman" panose="02020603050405020304" pitchFamily="18" charset="0"/>
                <a:cs typeface="Times New Roman" panose="02020603050405020304" pitchFamily="18" charset="0"/>
              </a:rPr>
              <a:t>Định</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đỗ</a:t>
            </a:r>
            <a:r>
              <a:rPr lang="en-US" sz="4400" dirty="0">
                <a:latin typeface="Times New Roman" panose="02020603050405020304" pitchFamily="18" charset="0"/>
                <a:cs typeface="Times New Roman" panose="02020603050405020304" pitchFamily="18" charset="0"/>
              </a:rPr>
              <a:t> Tú </a:t>
            </a:r>
            <a:r>
              <a:rPr lang="en-US" sz="4400" dirty="0" err="1">
                <a:latin typeface="Times New Roman" panose="02020603050405020304" pitchFamily="18" charset="0"/>
                <a:cs typeface="Times New Roman" panose="02020603050405020304" pitchFamily="18" charset="0"/>
              </a:rPr>
              <a:t>tài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gọi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Tú </a:t>
            </a:r>
            <a:r>
              <a:rPr lang="en-US" sz="4400" dirty="0" err="1">
                <a:latin typeface="Times New Roman" panose="02020603050405020304" pitchFamily="18" charset="0"/>
                <a:cs typeface="Times New Roman" panose="02020603050405020304" pitchFamily="18" charset="0"/>
              </a:rPr>
              <a:t>Xương</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Nôm</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đậm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rõ</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nét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tranh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hội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nửa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ta </a:t>
            </a:r>
            <a:r>
              <a:rPr lang="en-US" sz="4400" dirty="0" err="1">
                <a:latin typeface="Times New Roman" panose="02020603050405020304" pitchFamily="18" charset="0"/>
                <a:cs typeface="Times New Roman" panose="02020603050405020304" pitchFamily="18" charset="0"/>
              </a:rPr>
              <a:t>cuối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kỉ</a:t>
            </a:r>
            <a:r>
              <a:rPr lang="en-US" sz="4400" dirty="0">
                <a:latin typeface="Times New Roman" panose="02020603050405020304" pitchFamily="18" charset="0"/>
                <a:cs typeface="Times New Roman" panose="02020603050405020304" pitchFamily="18" charset="0"/>
              </a:rPr>
              <a:t> XIX – </a:t>
            </a:r>
            <a:r>
              <a:rPr lang="en-US" sz="4400" dirty="0" err="1">
                <a:latin typeface="Times New Roman" panose="02020603050405020304" pitchFamily="18" charset="0"/>
                <a:cs typeface="Times New Roman" panose="02020603050405020304" pitchFamily="18" charset="0"/>
              </a:rPr>
              <a:t>đầu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kỉ</a:t>
            </a:r>
            <a:r>
              <a:rPr lang="en-US" sz="4400" dirty="0">
                <a:latin typeface="Times New Roman" panose="02020603050405020304" pitchFamily="18" charset="0"/>
                <a:cs typeface="Times New Roman" panose="02020603050405020304" pitchFamily="18" charset="0"/>
              </a:rPr>
              <a:t> XX.</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Nôm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Xương</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Năm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mới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chúc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nhau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Thương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vợ</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Áo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bông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che</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bạn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Sông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Lấp</a:t>
            </a:r>
            <a:r>
              <a:rPr lang="en-US" sz="4400" i="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6C78D5C-B30B-2E89-9D14-DD784EB88C06}"/>
              </a:ext>
            </a:extLst>
          </p:cNvPr>
          <p:cNvSpPr txBox="1"/>
          <p:nvPr/>
        </p:nvSpPr>
        <p:spPr>
          <a:xfrm>
            <a:off x="6629400" y="346620"/>
            <a:ext cx="76200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hiểu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chung</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922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arn(inVertical)">
                                      <p:cBhvr>
                                        <p:cTn id="20" dur="500"/>
                                        <p:tgtEl>
                                          <p:spTgt spid="6">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arn(inVertical)">
                                      <p:cBhvr>
                                        <p:cTn id="23" dur="500"/>
                                        <p:tgtEl>
                                          <p:spTgt spid="6">
                                            <p:txEl>
                                              <p:pRg st="1" end="1"/>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barn(inVertical)">
                                      <p:cBhvr>
                                        <p:cTn id="26" dur="500"/>
                                        <p:tgtEl>
                                          <p:spTgt spid="6">
                                            <p:txEl>
                                              <p:pRg st="2" end="2"/>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barn(inVertical)">
                                      <p:cBhvr>
                                        <p:cTn id="29" dur="500"/>
                                        <p:tgtEl>
                                          <p:spTgt spid="6">
                                            <p:txEl>
                                              <p:pRg st="3" end="3"/>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1967" y="0"/>
            <a:ext cx="3726033" cy="10287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B4F224CC-03ED-F6E9-0868-AB85C4FD0DD0}"/>
              </a:ext>
            </a:extLst>
          </p:cNvPr>
          <p:cNvSpPr txBox="1"/>
          <p:nvPr/>
        </p:nvSpPr>
        <p:spPr>
          <a:xfrm>
            <a:off x="-220828" y="1714500"/>
            <a:ext cx="10591799" cy="7724254"/>
          </a:xfrm>
          <a:prstGeom prst="rect">
            <a:avLst/>
          </a:prstGeom>
        </p:spPr>
        <p:txBody>
          <a:bodyPr vert="horz" lIns="91440" tIns="45720" rIns="91440" bIns="45720" rtlCol="0">
            <a:normAutofit/>
          </a:bodyPr>
          <a:lstStyle/>
          <a:p>
            <a:pPr algn="ctr" fontAlgn="base">
              <a:spcAft>
                <a:spcPts val="600"/>
              </a:spcAft>
            </a:pPr>
            <a:r>
              <a:rPr lang="en-US" sz="3800" b="0" i="1" spc="10" dirty="0">
                <a:effectLst/>
                <a:latin typeface="#9Slide03 Jura SemiBold" panose="00000700000000000000" pitchFamily="2" charset="0"/>
              </a:rPr>
              <a:t>“</a:t>
            </a:r>
            <a:r>
              <a:rPr lang="en-US" sz="3800" b="0" i="1" spc="10" dirty="0" err="1">
                <a:effectLst/>
                <a:latin typeface="#9Slide03 Jura SemiBold" panose="00000700000000000000" pitchFamily="2" charset="0"/>
              </a:rPr>
              <a:t>Thật</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giả</a:t>
            </a:r>
            <a:r>
              <a:rPr lang="en-US" sz="3800" b="0" i="1" spc="10" dirty="0">
                <a:effectLst/>
                <a:latin typeface="#9Slide03 Jura SemiBold" panose="00000700000000000000" pitchFamily="2" charset="0"/>
              </a:rPr>
              <a:t> Thành Nam, </a:t>
            </a:r>
            <a:r>
              <a:rPr lang="en-US" sz="3800" b="0" i="1" spc="10" dirty="0" err="1">
                <a:effectLst/>
                <a:latin typeface="#9Slide03 Jura SemiBold" panose="00000700000000000000" pitchFamily="2" charset="0"/>
              </a:rPr>
              <a:t>buổi</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nhiễu</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nhương</a:t>
            </a:r>
            <a:br>
              <a:rPr lang="en-US" sz="3800" b="0" i="1" spc="10" dirty="0">
                <a:effectLst/>
                <a:latin typeface="#9Slide03 Jura SemiBold" panose="00000700000000000000" pitchFamily="2" charset="0"/>
              </a:rPr>
            </a:br>
            <a:r>
              <a:rPr lang="en-US" sz="3800" b="0" i="1" spc="10" dirty="0" err="1">
                <a:effectLst/>
                <a:latin typeface="#9Slide03 Jura SemiBold" panose="00000700000000000000" pitchFamily="2" charset="0"/>
              </a:rPr>
              <a:t>Đèn</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xanh</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một</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ngọn</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rạng</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văn</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chương</a:t>
            </a:r>
            <a:r>
              <a:rPr lang="en-US" sz="3800" b="0" i="1" spc="10" dirty="0">
                <a:effectLst/>
                <a:latin typeface="#9Slide03 Jura SemiBold" panose="00000700000000000000" pitchFamily="2" charset="0"/>
              </a:rPr>
              <a:t>.</a:t>
            </a:r>
            <a:br>
              <a:rPr lang="en-US" sz="3800" b="0" i="1" spc="10" dirty="0">
                <a:effectLst/>
                <a:latin typeface="#9Slide03 Jura SemiBold" panose="00000700000000000000" pitchFamily="2" charset="0"/>
              </a:rPr>
            </a:br>
            <a:r>
              <a:rPr lang="en-US" sz="3800" b="0" i="1" spc="10" dirty="0" err="1">
                <a:effectLst/>
                <a:latin typeface="#9Slide03 Jura SemiBold" panose="00000700000000000000" pitchFamily="2" charset="0"/>
              </a:rPr>
              <a:t>Trường</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thi</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lận</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đận</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lòng</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chua</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chát</a:t>
            </a:r>
            <a:br>
              <a:rPr lang="en-US" sz="3800" b="0" i="1" spc="10" dirty="0">
                <a:effectLst/>
                <a:latin typeface="#9Slide03 Jura SemiBold" panose="00000700000000000000" pitchFamily="2" charset="0"/>
              </a:rPr>
            </a:br>
            <a:r>
              <a:rPr lang="en-US" sz="3800" b="0" i="1" spc="10" dirty="0" err="1">
                <a:effectLst/>
                <a:latin typeface="#9Slide03 Jura SemiBold" panose="00000700000000000000" pitchFamily="2" charset="0"/>
              </a:rPr>
              <a:t>Cảnh</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sống</a:t>
            </a:r>
            <a:r>
              <a:rPr lang="en-US" sz="3800" b="0" i="1" spc="10" dirty="0">
                <a:effectLst/>
                <a:latin typeface="#9Slide03 Jura SemiBold" panose="00000700000000000000" pitchFamily="2" charset="0"/>
              </a:rPr>
              <a:t> long </a:t>
            </a:r>
            <a:r>
              <a:rPr lang="en-US" sz="3800" b="0" i="1" spc="10" dirty="0" err="1">
                <a:effectLst/>
                <a:latin typeface="#9Slide03 Jura SemiBold" panose="00000700000000000000" pitchFamily="2" charset="0"/>
              </a:rPr>
              <a:t>đong</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dạ</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vấn</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vương</a:t>
            </a:r>
            <a:r>
              <a:rPr lang="en-US" sz="3800" b="0" i="1" spc="10" dirty="0">
                <a:effectLst/>
                <a:latin typeface="#9Slide03 Jura SemiBold" panose="00000700000000000000" pitchFamily="2" charset="0"/>
              </a:rPr>
              <a:t>.</a:t>
            </a:r>
            <a:br>
              <a:rPr lang="en-US" sz="3800" b="0" i="1" spc="10" dirty="0">
                <a:effectLst/>
                <a:latin typeface="#9Slide03 Jura SemiBold" panose="00000700000000000000" pitchFamily="2" charset="0"/>
              </a:rPr>
            </a:br>
            <a:r>
              <a:rPr lang="en-US" sz="3800" b="0" i="1" spc="10" dirty="0" err="1">
                <a:effectLst/>
                <a:latin typeface="#9Slide03 Jura SemiBold" panose="00000700000000000000" pitchFamily="2" charset="0"/>
              </a:rPr>
              <a:t>Sắc</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sảo</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tâm</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hồn</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ưa</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đả</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kích</a:t>
            </a:r>
            <a:r>
              <a:rPr lang="en-US" sz="3800" b="0" i="1" spc="10" dirty="0">
                <a:effectLst/>
                <a:latin typeface="#9Slide03 Jura SemiBold" panose="00000700000000000000" pitchFamily="2" charset="0"/>
              </a:rPr>
              <a:t>,</a:t>
            </a:r>
            <a:br>
              <a:rPr lang="en-US" sz="3800" b="0" i="1" spc="10" dirty="0">
                <a:effectLst/>
                <a:latin typeface="#9Slide03 Jura SemiBold" panose="00000700000000000000" pitchFamily="2" charset="0"/>
              </a:rPr>
            </a:br>
            <a:r>
              <a:rPr lang="en-US" sz="3800" b="0" i="1" spc="10" dirty="0" err="1">
                <a:effectLst/>
                <a:latin typeface="#9Slide03 Jura SemiBold" panose="00000700000000000000" pitchFamily="2" charset="0"/>
              </a:rPr>
              <a:t>Thiết</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tha</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nghệ</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thuật</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nặng</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yêu</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thương</a:t>
            </a:r>
            <a:r>
              <a:rPr lang="en-US" sz="3800" b="0" i="1" spc="10" dirty="0">
                <a:effectLst/>
                <a:latin typeface="#9Slide03 Jura SemiBold" panose="00000700000000000000" pitchFamily="2" charset="0"/>
              </a:rPr>
              <a:t>.</a:t>
            </a:r>
            <a:br>
              <a:rPr lang="en-US" sz="3800" b="0" i="1" spc="10" dirty="0">
                <a:effectLst/>
                <a:latin typeface="#9Slide03 Jura SemiBold" panose="00000700000000000000" pitchFamily="2" charset="0"/>
              </a:rPr>
            </a:br>
            <a:r>
              <a:rPr lang="en-US" sz="3800" b="0" i="1" spc="10" dirty="0" err="1">
                <a:effectLst/>
                <a:latin typeface="#9Slide03 Jura SemiBold" panose="00000700000000000000" pitchFamily="2" charset="0"/>
              </a:rPr>
              <a:t>Tài</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cao</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phận</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mỏng</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thơ</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không</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mỏng</a:t>
            </a:r>
            <a:r>
              <a:rPr lang="en-US" sz="3800" b="0" i="1" spc="10" dirty="0">
                <a:effectLst/>
                <a:latin typeface="#9Slide03 Jura SemiBold" panose="00000700000000000000" pitchFamily="2" charset="0"/>
              </a:rPr>
              <a:t>,</a:t>
            </a:r>
            <a:br>
              <a:rPr lang="en-US" sz="3800" b="0" i="1" spc="10" dirty="0">
                <a:effectLst/>
                <a:latin typeface="#9Slide03 Jura SemiBold" panose="00000700000000000000" pitchFamily="2" charset="0"/>
              </a:rPr>
            </a:br>
            <a:r>
              <a:rPr lang="en-US" sz="3800" b="0" i="1" spc="10" dirty="0" err="1">
                <a:effectLst/>
                <a:latin typeface="#9Slide03 Jura SemiBold" panose="00000700000000000000" pitchFamily="2" charset="0"/>
              </a:rPr>
              <a:t>Ngạo</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nghễ</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thi</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đàn</a:t>
            </a:r>
            <a:r>
              <a:rPr lang="en-US" sz="3800" b="0" i="1" spc="10" dirty="0">
                <a:effectLst/>
                <a:latin typeface="#9Slide03 Jura SemiBold" panose="00000700000000000000" pitchFamily="2" charset="0"/>
              </a:rPr>
              <a:t> </a:t>
            </a:r>
            <a:r>
              <a:rPr lang="en-US" sz="3800" b="0" i="1" spc="10" dirty="0" err="1">
                <a:effectLst/>
                <a:latin typeface="#9Slide03 Jura SemiBold" panose="00000700000000000000" pitchFamily="2" charset="0"/>
              </a:rPr>
              <a:t>một</a:t>
            </a:r>
            <a:r>
              <a:rPr lang="en-US" sz="3800" b="0" i="1" spc="10" dirty="0">
                <a:effectLst/>
                <a:latin typeface="#9Slide03 Jura SemiBold" panose="00000700000000000000" pitchFamily="2" charset="0"/>
              </a:rPr>
              <a:t> Tú </a:t>
            </a:r>
            <a:r>
              <a:rPr lang="en-US" sz="3800" b="0" i="1" spc="10" dirty="0" err="1">
                <a:effectLst/>
                <a:latin typeface="#9Slide03 Jura SemiBold" panose="00000700000000000000" pitchFamily="2" charset="0"/>
              </a:rPr>
              <a:t>Xương</a:t>
            </a:r>
            <a:r>
              <a:rPr lang="en-US" sz="3800" b="0" i="1" spc="10" dirty="0">
                <a:effectLst/>
                <a:latin typeface="#9Slide03 Jura SemiBold" panose="00000700000000000000" pitchFamily="2" charset="0"/>
              </a:rPr>
              <a:t>”.</a:t>
            </a:r>
            <a:endParaRPr lang="en-US" sz="3800" i="1" dirty="0">
              <a:latin typeface="#9Slide03 Jura SemiBold" panose="00000700000000000000" pitchFamily="2" charset="0"/>
            </a:endParaRPr>
          </a:p>
          <a:p>
            <a:pPr algn="r" fontAlgn="base">
              <a:spcAft>
                <a:spcPts val="600"/>
              </a:spcAft>
            </a:pPr>
            <a:r>
              <a:rPr lang="en-US" sz="3800" b="0" spc="10" dirty="0" err="1">
                <a:effectLst/>
                <a:latin typeface="#9Slide03 Jura SemiBold" panose="00000700000000000000" pitchFamily="2" charset="0"/>
              </a:rPr>
              <a:t>Nguyễn</a:t>
            </a:r>
            <a:r>
              <a:rPr lang="en-US" sz="3800" b="0" spc="10" dirty="0">
                <a:effectLst/>
                <a:latin typeface="#9Slide03 Jura SemiBold" panose="00000700000000000000" pitchFamily="2" charset="0"/>
              </a:rPr>
              <a:t> </a:t>
            </a:r>
            <a:r>
              <a:rPr lang="en-US" sz="3800" b="0" spc="10" dirty="0" err="1">
                <a:effectLst/>
                <a:latin typeface="#9Slide03 Jura SemiBold" panose="00000700000000000000" pitchFamily="2" charset="0"/>
              </a:rPr>
              <a:t>Công</a:t>
            </a:r>
            <a:r>
              <a:rPr lang="en-US" sz="3800" b="0" spc="10" dirty="0">
                <a:effectLst/>
                <a:latin typeface="#9Slide03 Jura SemiBold" panose="00000700000000000000" pitchFamily="2" charset="0"/>
              </a:rPr>
              <a:t> Thành</a:t>
            </a:r>
            <a:br>
              <a:rPr lang="en-US" sz="3800" b="0" dirty="0">
                <a:effectLst/>
                <a:latin typeface="#9Slide03 Jura SemiBold" panose="00000700000000000000" pitchFamily="2" charset="0"/>
              </a:rPr>
            </a:br>
            <a:r>
              <a:rPr lang="en-US" sz="3800" b="0" spc="10" dirty="0">
                <a:effectLst/>
                <a:latin typeface="#9Slide03 Jura SemiBold" panose="00000700000000000000" pitchFamily="2" charset="0"/>
              </a:rPr>
              <a:t>(</a:t>
            </a:r>
            <a:r>
              <a:rPr lang="en-US" sz="3800" b="0" spc="10" dirty="0" err="1">
                <a:effectLst/>
                <a:latin typeface="#9Slide03 Jura SemiBold" panose="00000700000000000000" pitchFamily="2" charset="0"/>
              </a:rPr>
              <a:t>Chủ</a:t>
            </a:r>
            <a:r>
              <a:rPr lang="en-US" sz="3800" b="0" spc="10" dirty="0">
                <a:effectLst/>
                <a:latin typeface="#9Slide03 Jura SemiBold" panose="00000700000000000000" pitchFamily="2" charset="0"/>
              </a:rPr>
              <a:t> </a:t>
            </a:r>
            <a:r>
              <a:rPr lang="en-US" sz="3800" b="0" spc="10" dirty="0" err="1">
                <a:effectLst/>
                <a:latin typeface="#9Slide03 Jura SemiBold" panose="00000700000000000000" pitchFamily="2" charset="0"/>
              </a:rPr>
              <a:t>tịch</a:t>
            </a:r>
            <a:r>
              <a:rPr lang="en-US" sz="3800" b="0" spc="10" dirty="0">
                <a:effectLst/>
                <a:latin typeface="#9Slide03 Jura SemiBold" panose="00000700000000000000" pitchFamily="2" charset="0"/>
              </a:rPr>
              <a:t> </a:t>
            </a:r>
            <a:r>
              <a:rPr lang="en-US" sz="3800" b="0" spc="10" dirty="0" err="1">
                <a:effectLst/>
                <a:latin typeface="#9Slide03 Jura SemiBold" panose="00000700000000000000" pitchFamily="2" charset="0"/>
              </a:rPr>
              <a:t>Hội</a:t>
            </a:r>
            <a:r>
              <a:rPr lang="en-US" sz="3800" b="0" spc="10" dirty="0">
                <a:effectLst/>
                <a:latin typeface="#9Slide03 Jura SemiBold" panose="00000700000000000000" pitchFamily="2" charset="0"/>
              </a:rPr>
              <a:t> VHNT </a:t>
            </a:r>
            <a:r>
              <a:rPr lang="en-US" sz="3800" b="0" spc="10" dirty="0" err="1">
                <a:effectLst/>
                <a:latin typeface="#9Slide03 Jura SemiBold" panose="00000700000000000000" pitchFamily="2" charset="0"/>
              </a:rPr>
              <a:t>tỉnh</a:t>
            </a:r>
            <a:r>
              <a:rPr lang="en-US" sz="3800" b="0" spc="10" dirty="0">
                <a:effectLst/>
                <a:latin typeface="#9Slide03 Jura SemiBold" panose="00000700000000000000" pitchFamily="2" charset="0"/>
              </a:rPr>
              <a:t>)</a:t>
            </a:r>
            <a:endParaRPr lang="en-US" sz="3800" b="0" dirty="0">
              <a:effectLst/>
              <a:latin typeface="#9Slide03 Jura SemiBold" panose="00000700000000000000" pitchFamily="2" charset="0"/>
            </a:endParaRPr>
          </a:p>
        </p:txBody>
      </p:sp>
      <p:sp>
        <p:nvSpPr>
          <p:cNvPr id="13" name="Freeform: Shape 12">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91482" y="3033744"/>
            <a:ext cx="6996820" cy="606590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Google Shape;369;p13">
            <a:extLst>
              <a:ext uri="{FF2B5EF4-FFF2-40B4-BE49-F238E27FC236}">
                <a16:creationId xmlns:a16="http://schemas.microsoft.com/office/drawing/2014/main" id="{BA488B4A-6FA7-162B-9B12-3898EAFF9BE0}"/>
              </a:ext>
            </a:extLst>
          </p:cNvPr>
          <p:cNvPicPr preferRelativeResize="0"/>
          <p:nvPr/>
        </p:nvPicPr>
        <p:blipFill rotWithShape="1">
          <a:blip r:embed="rId3"/>
          <a:srcRect l="10948" r="11223" b="-1"/>
          <a:stretch/>
        </p:blipFill>
        <p:spPr>
          <a:xfrm>
            <a:off x="10524564" y="3275043"/>
            <a:ext cx="6536844" cy="5599411"/>
          </a:xfrm>
          <a:prstGeom prst="rect">
            <a:avLst/>
          </a:prstGeom>
          <a:noFill/>
        </p:spPr>
      </p:pic>
      <p:sp>
        <p:nvSpPr>
          <p:cNvPr id="15" name="Rectangle 6">
            <a:extLst>
              <a:ext uri="{FF2B5EF4-FFF2-40B4-BE49-F238E27FC236}">
                <a16:creationId xmlns:a16="http://schemas.microsoft.com/office/drawing/2014/main" id="{EFF9196C-3887-4B80-8671-3CA6705C1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17814" y="8760534"/>
            <a:ext cx="1544153" cy="678220"/>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445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99F319-C3A0-99C5-FB22-3CE4E14D20CD}"/>
              </a:ext>
            </a:extLst>
          </p:cNvPr>
          <p:cNvSpPr txBox="1"/>
          <p:nvPr/>
        </p:nvSpPr>
        <p:spPr>
          <a:xfrm>
            <a:off x="1135867" y="1365519"/>
            <a:ext cx="76200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Tác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phẩm</a:t>
            </a:r>
            <a:endParaRPr lang="en-US" sz="4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A5B7B9F-B9DD-4417-D371-C3DF7B8FEEF3}"/>
              </a:ext>
            </a:extLst>
          </p:cNvPr>
          <p:cNvSpPr txBox="1"/>
          <p:nvPr/>
        </p:nvSpPr>
        <p:spPr>
          <a:xfrm>
            <a:off x="6629400" y="346620"/>
            <a:ext cx="76200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hiểu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chung</a:t>
            </a:r>
            <a:endParaRPr lang="en-US" sz="4400" b="1" dirty="0">
              <a:latin typeface="Times New Roman" panose="02020603050405020304" pitchFamily="18" charset="0"/>
              <a:cs typeface="Times New Roman" panose="02020603050405020304" pitchFamily="18" charset="0"/>
            </a:endParaRPr>
          </a:p>
        </p:txBody>
      </p:sp>
      <p:sp>
        <p:nvSpPr>
          <p:cNvPr id="4" name="Freeform 8">
            <a:extLst>
              <a:ext uri="{FF2B5EF4-FFF2-40B4-BE49-F238E27FC236}">
                <a16:creationId xmlns:a16="http://schemas.microsoft.com/office/drawing/2014/main" id="{A2076B4D-2529-21C2-E006-76BA601780DE}"/>
              </a:ext>
            </a:extLst>
          </p:cNvPr>
          <p:cNvSpPr/>
          <p:nvPr/>
        </p:nvSpPr>
        <p:spPr>
          <a:xfrm>
            <a:off x="-5181600" y="-1238260"/>
            <a:ext cx="11446095" cy="2476519"/>
          </a:xfrm>
          <a:custGeom>
            <a:avLst/>
            <a:gdLst/>
            <a:ahLst/>
            <a:cxnLst/>
            <a:rect l="l" t="t" r="r" b="b"/>
            <a:pathLst>
              <a:path w="11446095" h="2476519">
                <a:moveTo>
                  <a:pt x="0" y="0"/>
                </a:moveTo>
                <a:lnTo>
                  <a:pt x="11446096" y="0"/>
                </a:lnTo>
                <a:lnTo>
                  <a:pt x="11446096" y="2476519"/>
                </a:lnTo>
                <a:lnTo>
                  <a:pt x="0" y="24765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4">
            <a:extLst>
              <a:ext uri="{FF2B5EF4-FFF2-40B4-BE49-F238E27FC236}">
                <a16:creationId xmlns:a16="http://schemas.microsoft.com/office/drawing/2014/main" id="{D8E1052B-9BC5-B377-83BB-247B3DE6D2C9}"/>
              </a:ext>
            </a:extLst>
          </p:cNvPr>
          <p:cNvSpPr txBox="1"/>
          <p:nvPr/>
        </p:nvSpPr>
        <p:spPr>
          <a:xfrm>
            <a:off x="1905000" y="2857500"/>
            <a:ext cx="3124200" cy="1446550"/>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 Hoàn </a:t>
            </a:r>
            <a:r>
              <a:rPr lang="en-US" sz="4400" b="1" dirty="0" err="1">
                <a:latin typeface="Times New Roman" panose="02020603050405020304" pitchFamily="18" charset="0"/>
                <a:cs typeface="Times New Roman" panose="02020603050405020304" pitchFamily="18" charset="0"/>
              </a:rPr>
              <a:t>cảnh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sáng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tác</a:t>
            </a:r>
            <a:r>
              <a:rPr lang="en-US" sz="4400" b="1" dirty="0">
                <a:latin typeface="Times New Roman" panose="02020603050405020304" pitchFamily="18" charset="0"/>
                <a:cs typeface="Times New Roman" panose="02020603050405020304" pitchFamily="18" charset="0"/>
              </a:rPr>
              <a:t>:</a:t>
            </a:r>
          </a:p>
        </p:txBody>
      </p:sp>
      <p:sp>
        <p:nvSpPr>
          <p:cNvPr id="6" name="Oval 5">
            <a:extLst>
              <a:ext uri="{FF2B5EF4-FFF2-40B4-BE49-F238E27FC236}">
                <a16:creationId xmlns:a16="http://schemas.microsoft.com/office/drawing/2014/main" id="{683E9C9C-0400-1EC1-DFC6-77C3AD7F0300}"/>
              </a:ext>
            </a:extLst>
          </p:cNvPr>
          <p:cNvSpPr/>
          <p:nvPr/>
        </p:nvSpPr>
        <p:spPr>
          <a:xfrm>
            <a:off x="-3429000" y="2384418"/>
            <a:ext cx="5334000" cy="6781800"/>
          </a:xfrm>
          <a:prstGeom prst="ellipse">
            <a:avLst/>
          </a:prstGeom>
          <a:solidFill>
            <a:srgbClr val="A89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585D865-448C-C1AB-F709-A9077E3F9FF2}"/>
              </a:ext>
            </a:extLst>
          </p:cNvPr>
          <p:cNvSpPr txBox="1"/>
          <p:nvPr/>
        </p:nvSpPr>
        <p:spPr>
          <a:xfrm>
            <a:off x="5219700" y="2857500"/>
            <a:ext cx="11925300" cy="2800767"/>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Vịnh</a:t>
            </a:r>
            <a:r>
              <a:rPr lang="en-US" sz="4400" dirty="0">
                <a:latin typeface="Times New Roman" panose="02020603050405020304" pitchFamily="18" charset="0"/>
                <a:cs typeface="Times New Roman" panose="02020603050405020304" pitchFamily="18" charset="0"/>
              </a:rPr>
              <a:t> khoa </a:t>
            </a:r>
            <a:r>
              <a:rPr lang="en-US" sz="4400" dirty="0" err="1">
                <a:latin typeface="Times New Roman" panose="02020603050405020304" pitchFamily="18" charset="0"/>
                <a:cs typeface="Times New Roman" panose="02020603050405020304" pitchFamily="18" charset="0"/>
              </a:rPr>
              <a:t>thi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còn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gọi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Lễ</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xướng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danh</a:t>
            </a:r>
            <a:r>
              <a:rPr lang="en-US" sz="4400" dirty="0">
                <a:latin typeface="Times New Roman" panose="02020603050405020304" pitchFamily="18" charset="0"/>
                <a:cs typeface="Times New Roman" panose="02020603050405020304" pitchFamily="18" charset="0"/>
              </a:rPr>
              <a:t> khoa </a:t>
            </a:r>
            <a:r>
              <a:rPr lang="en-US" sz="4400" dirty="0" err="1">
                <a:latin typeface="Times New Roman" panose="02020603050405020304" pitchFamily="18" charset="0"/>
                <a:cs typeface="Times New Roman" panose="02020603050405020304" pitchFamily="18" charset="0"/>
              </a:rPr>
              <a:t>Đinh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Dậu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gian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a:t>
            </a:r>
            <a:r>
              <a:rPr lang="en-US" sz="4400" dirty="0">
                <a:latin typeface="Times New Roman" panose="02020603050405020304" pitchFamily="18" charset="0"/>
                <a:cs typeface="Times New Roman" panose="02020603050405020304" pitchFamily="18" charset="0"/>
              </a:rPr>
              <a:t>- Nam (27/12/1897)</a:t>
            </a:r>
          </a:p>
        </p:txBody>
      </p:sp>
      <p:sp>
        <p:nvSpPr>
          <p:cNvPr id="9" name="Google Shape;388;p14">
            <a:extLst>
              <a:ext uri="{FF2B5EF4-FFF2-40B4-BE49-F238E27FC236}">
                <a16:creationId xmlns:a16="http://schemas.microsoft.com/office/drawing/2014/main" id="{835D133B-93D1-CAC7-BA2D-754F48468D62}"/>
              </a:ext>
            </a:extLst>
          </p:cNvPr>
          <p:cNvSpPr/>
          <p:nvPr/>
        </p:nvSpPr>
        <p:spPr>
          <a:xfrm flipH="1">
            <a:off x="8231135" y="6327791"/>
            <a:ext cx="10056865" cy="3912536"/>
          </a:xfrm>
          <a:custGeom>
            <a:avLst/>
            <a:gdLst/>
            <a:ahLst/>
            <a:cxnLst/>
            <a:rect l="l" t="t" r="r" b="b"/>
            <a:pathLst>
              <a:path w="11676680" h="6551413" extrusionOk="0">
                <a:moveTo>
                  <a:pt x="11676680" y="0"/>
                </a:moveTo>
                <a:lnTo>
                  <a:pt x="0" y="0"/>
                </a:lnTo>
                <a:lnTo>
                  <a:pt x="0" y="6551413"/>
                </a:lnTo>
                <a:lnTo>
                  <a:pt x="11676680" y="6551413"/>
                </a:lnTo>
                <a:lnTo>
                  <a:pt x="11676680" y="0"/>
                </a:lnTo>
                <a:close/>
              </a:path>
            </a:pathLst>
          </a:custGeom>
          <a:blipFill rotWithShape="1">
            <a:blip r:embed="rId5">
              <a:alphaModFix/>
            </a:blip>
            <a:stretch>
              <a:fillRect l="-2550" t="-11314" b="-28540"/>
            </a:stretch>
          </a:blipFill>
          <a:ln>
            <a:noFill/>
          </a:ln>
        </p:spPr>
        <p:txBody>
          <a:bodyPr/>
          <a:lstStyle/>
          <a:p>
            <a:endParaRPr lang="en-US"/>
          </a:p>
        </p:txBody>
      </p:sp>
      <p:sp>
        <p:nvSpPr>
          <p:cNvPr id="11" name="TextBox 10">
            <a:extLst>
              <a:ext uri="{FF2B5EF4-FFF2-40B4-BE49-F238E27FC236}">
                <a16:creationId xmlns:a16="http://schemas.microsoft.com/office/drawing/2014/main" id="{1E2564C9-F796-AC3F-D82F-45E384B333F7}"/>
              </a:ext>
            </a:extLst>
          </p:cNvPr>
          <p:cNvSpPr txBox="1"/>
          <p:nvPr/>
        </p:nvSpPr>
        <p:spPr>
          <a:xfrm>
            <a:off x="1905000" y="5943070"/>
            <a:ext cx="28194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Thể</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thơ</a:t>
            </a:r>
            <a:endParaRPr lang="en-US" sz="44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CACB50C-A8A3-2CCD-3D07-5D9E834D1CD9}"/>
              </a:ext>
            </a:extLst>
          </p:cNvPr>
          <p:cNvSpPr txBox="1"/>
          <p:nvPr/>
        </p:nvSpPr>
        <p:spPr>
          <a:xfrm>
            <a:off x="5219700" y="5943070"/>
            <a:ext cx="11925300" cy="769441"/>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Thất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cú</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luật</a:t>
            </a:r>
            <a:endParaRPr lang="en-US" sz="4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E2564C9-F796-AC3F-D82F-45E384B333F7}"/>
              </a:ext>
            </a:extLst>
          </p:cNvPr>
          <p:cNvSpPr txBox="1"/>
          <p:nvPr/>
        </p:nvSpPr>
        <p:spPr>
          <a:xfrm>
            <a:off x="1934950" y="7037454"/>
            <a:ext cx="28194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 PTBĐ</a:t>
            </a:r>
          </a:p>
        </p:txBody>
      </p:sp>
      <p:sp>
        <p:nvSpPr>
          <p:cNvPr id="14" name="TextBox 13">
            <a:extLst>
              <a:ext uri="{FF2B5EF4-FFF2-40B4-BE49-F238E27FC236}">
                <a16:creationId xmlns:a16="http://schemas.microsoft.com/office/drawing/2014/main" id="{3CACB50C-A8A3-2CCD-3D07-5D9E834D1CD9}"/>
              </a:ext>
            </a:extLst>
          </p:cNvPr>
          <p:cNvSpPr txBox="1"/>
          <p:nvPr/>
        </p:nvSpPr>
        <p:spPr>
          <a:xfrm>
            <a:off x="5249650" y="7037454"/>
            <a:ext cx="11925300" cy="769441"/>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Biểu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589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A2076B4D-2529-21C2-E006-76BA601780DE}"/>
              </a:ext>
            </a:extLst>
          </p:cNvPr>
          <p:cNvSpPr/>
          <p:nvPr/>
        </p:nvSpPr>
        <p:spPr>
          <a:xfrm>
            <a:off x="-5181600" y="-1238260"/>
            <a:ext cx="11446095" cy="2476519"/>
          </a:xfrm>
          <a:custGeom>
            <a:avLst/>
            <a:gdLst/>
            <a:ahLst/>
            <a:cxnLst/>
            <a:rect l="l" t="t" r="r" b="b"/>
            <a:pathLst>
              <a:path w="11446095" h="2476519">
                <a:moveTo>
                  <a:pt x="0" y="0"/>
                </a:moveTo>
                <a:lnTo>
                  <a:pt x="11446096" y="0"/>
                </a:lnTo>
                <a:lnTo>
                  <a:pt x="11446096" y="2476519"/>
                </a:lnTo>
                <a:lnTo>
                  <a:pt x="0" y="24765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4">
            <a:extLst>
              <a:ext uri="{FF2B5EF4-FFF2-40B4-BE49-F238E27FC236}">
                <a16:creationId xmlns:a16="http://schemas.microsoft.com/office/drawing/2014/main" id="{D8E1052B-9BC5-B377-83BB-247B3DE6D2C9}"/>
              </a:ext>
            </a:extLst>
          </p:cNvPr>
          <p:cNvSpPr txBox="1"/>
          <p:nvPr/>
        </p:nvSpPr>
        <p:spPr>
          <a:xfrm>
            <a:off x="8077200" y="1350918"/>
            <a:ext cx="2819400" cy="769441"/>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Bố</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cục</a:t>
            </a:r>
            <a:r>
              <a:rPr lang="en-US" sz="4400" b="1" dirty="0">
                <a:latin typeface="Times New Roman" panose="02020603050405020304" pitchFamily="18" charset="0"/>
                <a:cs typeface="Times New Roman" panose="02020603050405020304" pitchFamily="18" charset="0"/>
              </a:rPr>
              <a:t>:</a:t>
            </a:r>
          </a:p>
        </p:txBody>
      </p:sp>
      <p:sp>
        <p:nvSpPr>
          <p:cNvPr id="6" name="Oval 5">
            <a:extLst>
              <a:ext uri="{FF2B5EF4-FFF2-40B4-BE49-F238E27FC236}">
                <a16:creationId xmlns:a16="http://schemas.microsoft.com/office/drawing/2014/main" id="{683E9C9C-0400-1EC1-DFC6-77C3AD7F0300}"/>
              </a:ext>
            </a:extLst>
          </p:cNvPr>
          <p:cNvSpPr/>
          <p:nvPr/>
        </p:nvSpPr>
        <p:spPr>
          <a:xfrm>
            <a:off x="-3429000" y="2384418"/>
            <a:ext cx="5334000" cy="6781800"/>
          </a:xfrm>
          <a:prstGeom prst="ellipse">
            <a:avLst/>
          </a:prstGeom>
          <a:solidFill>
            <a:srgbClr val="A89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65BE38-E26E-41A9-AA50-1B2454E36E47}"/>
              </a:ext>
            </a:extLst>
          </p:cNvPr>
          <p:cNvSpPr txBox="1"/>
          <p:nvPr/>
        </p:nvSpPr>
        <p:spPr>
          <a:xfrm>
            <a:off x="2667000" y="2933700"/>
            <a:ext cx="6248400" cy="5509200"/>
          </a:xfrm>
          <a:prstGeom prst="rect">
            <a:avLst/>
          </a:prstGeom>
          <a:noFill/>
        </p:spPr>
        <p:txBody>
          <a:bodyPr wrap="square" rtlCol="0">
            <a:spAutoFit/>
          </a:bodyPr>
          <a:lstStyle/>
          <a:p>
            <a:pPr algn="just">
              <a:lnSpc>
                <a:spcPct val="200000"/>
              </a:lnSpc>
            </a:pPr>
            <a:r>
              <a:rPr lang="en-US" sz="4400" b="1"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Đề (hai câu đầu)</a:t>
            </a:r>
            <a:endParaRPr lang="en-US" sz="4400" b="1" dirty="0">
              <a:latin typeface="Times New Roman" panose="02020603050405020304" pitchFamily="18" charset="0"/>
              <a:cs typeface="Times New Roman" panose="02020603050405020304" pitchFamily="18" charset="0"/>
            </a:endParaRPr>
          </a:p>
          <a:p>
            <a:pPr algn="just">
              <a:lnSpc>
                <a:spcPct val="200000"/>
              </a:lnSpc>
            </a:pPr>
            <a:r>
              <a:rPr lang="en-US" sz="4400" b="1"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Thực (câu 3 và câu 4)</a:t>
            </a:r>
            <a:endParaRPr lang="vi-VN" sz="4400" dirty="0">
              <a:latin typeface="Times New Roman" panose="02020603050405020304" pitchFamily="18" charset="0"/>
              <a:cs typeface="Times New Roman" panose="02020603050405020304" pitchFamily="18" charset="0"/>
            </a:endParaRPr>
          </a:p>
          <a:p>
            <a:pPr algn="just">
              <a:lnSpc>
                <a:spcPct val="200000"/>
              </a:lnSpc>
            </a:pPr>
            <a:r>
              <a:rPr lang="en-US" sz="4400" b="1"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Luận (câu 5 và câu 6)</a:t>
            </a:r>
            <a:endParaRPr lang="en-US" sz="4400" b="1" dirty="0">
              <a:latin typeface="Times New Roman" panose="02020603050405020304" pitchFamily="18" charset="0"/>
              <a:cs typeface="Times New Roman" panose="02020603050405020304" pitchFamily="18" charset="0"/>
            </a:endParaRPr>
          </a:p>
          <a:p>
            <a:pPr algn="just">
              <a:lnSpc>
                <a:spcPct val="200000"/>
              </a:lnSpc>
            </a:pPr>
            <a:r>
              <a:rPr lang="en-US" sz="4400" b="1"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Kết (hai câu cuối)</a:t>
            </a:r>
            <a:endParaRPr lang="en-US"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8915400" y="5049975"/>
            <a:ext cx="9144000" cy="1323439"/>
          </a:xfrm>
          <a:prstGeom prst="rect">
            <a:avLst/>
          </a:prstGeom>
        </p:spPr>
        <p:txBody>
          <a:bodyPr wrap="square">
            <a:spAutoFit/>
          </a:bodyPr>
          <a:lstStyle/>
          <a:p>
            <a:pPr algn="just"/>
            <a:r>
              <a:rPr lang="vi-VN" sz="4000" b="1" dirty="0">
                <a:solidFill>
                  <a:schemeClr val="tx1">
                    <a:lumMod val="95000"/>
                    <a:lumOff val="5000"/>
                  </a:schemeClr>
                </a:solidFill>
                <a:latin typeface="+mj-lt"/>
              </a:rPr>
              <a:t>Phần 2</a:t>
            </a:r>
            <a:r>
              <a:rPr lang="vi-VN" sz="4000" dirty="0">
                <a:solidFill>
                  <a:schemeClr val="tx1">
                    <a:lumMod val="95000"/>
                    <a:lumOff val="5000"/>
                  </a:schemeClr>
                </a:solidFill>
                <a:latin typeface="+mj-lt"/>
              </a:rPr>
              <a:t>. Bốn câu thơ tiếp theo. Cảnh trường thi trong thực tế.</a:t>
            </a:r>
          </a:p>
        </p:txBody>
      </p:sp>
      <p:sp>
        <p:nvSpPr>
          <p:cNvPr id="3" name="Right Brace 2"/>
          <p:cNvSpPr/>
          <p:nvPr/>
        </p:nvSpPr>
        <p:spPr>
          <a:xfrm>
            <a:off x="7543800" y="3282400"/>
            <a:ext cx="457200" cy="1066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8333509" y="3154080"/>
            <a:ext cx="9753600" cy="1323439"/>
          </a:xfrm>
          <a:prstGeom prst="rect">
            <a:avLst/>
          </a:prstGeom>
        </p:spPr>
        <p:txBody>
          <a:bodyPr wrap="square">
            <a:spAutoFit/>
          </a:bodyPr>
          <a:lstStyle/>
          <a:p>
            <a:pPr algn="just"/>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1</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Hai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000" dirty="0">
                <a:solidFill>
                  <a:schemeClr val="tx1">
                    <a:lumMod val="95000"/>
                    <a:lumOff val="5000"/>
                  </a:schemeClr>
                </a:solidFill>
                <a:latin typeface="Times New Roman" panose="02020603050405020304" pitchFamily="18" charset="0"/>
                <a:cs typeface="Times New Roman" panose="02020603050405020304" pitchFamily="18" charset="0"/>
              </a:rPr>
              <a:t>Giới thiệu về khoa thi năm Đinh Dậu.</a:t>
            </a:r>
          </a:p>
        </p:txBody>
      </p:sp>
      <p:sp>
        <p:nvSpPr>
          <p:cNvPr id="10" name="Right Brace 9"/>
          <p:cNvSpPr/>
          <p:nvPr/>
        </p:nvSpPr>
        <p:spPr>
          <a:xfrm>
            <a:off x="8566298" y="4983084"/>
            <a:ext cx="311888" cy="17606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8305800" y="7128837"/>
            <a:ext cx="9144000" cy="1323439"/>
          </a:xfrm>
          <a:prstGeom prst="rect">
            <a:avLst/>
          </a:prstGeom>
        </p:spPr>
        <p:txBody>
          <a:bodyPr>
            <a:spAutoFit/>
          </a:bodyPr>
          <a:lstStyle/>
          <a:p>
            <a:pPr algn="just"/>
            <a:r>
              <a:rPr lang="vi-VN" sz="4000" b="1" dirty="0">
                <a:solidFill>
                  <a:schemeClr val="tx1">
                    <a:lumMod val="95000"/>
                    <a:lumOff val="5000"/>
                  </a:schemeClr>
                </a:solidFill>
                <a:latin typeface="+mj-lt"/>
              </a:rPr>
              <a:t>Phần 3</a:t>
            </a:r>
            <a:r>
              <a:rPr lang="vi-VN" sz="4000" dirty="0">
                <a:solidFill>
                  <a:schemeClr val="tx1">
                    <a:lumMod val="95000"/>
                    <a:lumOff val="5000"/>
                  </a:schemeClr>
                </a:solidFill>
                <a:latin typeface="+mj-lt"/>
              </a:rPr>
              <a:t>. Hai câu thơ còn lại. Thái độ, tâm trạng của nhà thơ</a:t>
            </a:r>
            <a:endParaRPr lang="vi-VN" sz="4000" b="0" i="0" dirty="0">
              <a:solidFill>
                <a:schemeClr val="tx1">
                  <a:lumMod val="95000"/>
                  <a:lumOff val="5000"/>
                </a:schemeClr>
              </a:solidFill>
              <a:effectLst/>
              <a:latin typeface="+mj-lt"/>
            </a:endParaRPr>
          </a:p>
        </p:txBody>
      </p:sp>
      <p:sp>
        <p:nvSpPr>
          <p:cNvPr id="12" name="Right Brace 11"/>
          <p:cNvSpPr/>
          <p:nvPr/>
        </p:nvSpPr>
        <p:spPr>
          <a:xfrm>
            <a:off x="7612912" y="7200900"/>
            <a:ext cx="457200" cy="1066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7199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animBg="1"/>
      <p:bldP spid="9" grpId="0"/>
      <p:bldP spid="10" grpId="0" animBg="1"/>
      <p:bldP spid="11" grpId="0"/>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3019</TotalTime>
  <Words>3174</Words>
  <Application>Microsoft Office PowerPoint</Application>
  <PresentationFormat>Custom</PresentationFormat>
  <Paragraphs>243</Paragraphs>
  <Slides>22</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Calibri</vt:lpstr>
      <vt:lpstr>Roboto</vt:lpstr>
      <vt:lpstr>Arial</vt:lpstr>
      <vt:lpstr>Muli</vt:lpstr>
      <vt:lpstr>Roboto Condensed</vt:lpstr>
      <vt:lpstr>#9Slide07 SVNGuerrilla</vt:lpstr>
      <vt:lpstr>Times New Roman</vt:lpstr>
      <vt:lpstr>#9Slide03 Jura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Colourful Illustrative Class Agenda Educational Presentation</dc:title>
  <cp:lastModifiedBy>ADMIN</cp:lastModifiedBy>
  <cp:revision>129</cp:revision>
  <dcterms:created xsi:type="dcterms:W3CDTF">2006-08-16T00:00:00Z</dcterms:created>
  <dcterms:modified xsi:type="dcterms:W3CDTF">2024-06-16T02:49:21Z</dcterms:modified>
  <dc:identifier>DAFtBqhgIv4</dc:identifier>
</cp:coreProperties>
</file>