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67" r:id="rId3"/>
    <p:sldId id="380" r:id="rId4"/>
    <p:sldId id="268" r:id="rId5"/>
    <p:sldId id="397" r:id="rId6"/>
    <p:sldId id="398" r:id="rId7"/>
    <p:sldId id="390" r:id="rId8"/>
    <p:sldId id="391" r:id="rId9"/>
    <p:sldId id="392" r:id="rId10"/>
    <p:sldId id="257" r:id="rId11"/>
    <p:sldId id="269" r:id="rId12"/>
    <p:sldId id="270" r:id="rId13"/>
    <p:sldId id="272" r:id="rId14"/>
    <p:sldId id="258" r:id="rId15"/>
    <p:sldId id="369" r:id="rId16"/>
    <p:sldId id="371" r:id="rId17"/>
    <p:sldId id="372" r:id="rId18"/>
    <p:sldId id="373" r:id="rId19"/>
    <p:sldId id="374" r:id="rId20"/>
    <p:sldId id="375" r:id="rId21"/>
    <p:sldId id="376" r:id="rId22"/>
    <p:sldId id="379" r:id="rId23"/>
    <p:sldId id="394" r:id="rId24"/>
    <p:sldId id="393" r:id="rId25"/>
    <p:sldId id="396" r:id="rId26"/>
    <p:sldId id="395" r:id="rId27"/>
  </p:sldIdLst>
  <p:sldSz cx="18288000" cy="10287000"/>
  <p:notesSz cx="6858000" cy="9144000"/>
  <p:embeddedFontLst>
    <p:embeddedFont>
      <p:font typeface="#9Slide04 Podkova Medium" panose="020B0604020202020204" charset="0"/>
      <p:regular r:id="rId29"/>
    </p:embeddedFont>
    <p:embeddedFont>
      <p:font typeface="#9Slide05 SVNBlenda Script" panose="020B0604020202020204" charset="0"/>
      <p:regular r:id="rId30"/>
    </p:embeddedFont>
    <p:embeddedFont>
      <p:font typeface="#9Slide05 SVNFourth" panose="020B0604020202020204" charset="0"/>
      <p:regular r:id="rId31"/>
      <p:bold r:id="rId32"/>
    </p:embeddedFont>
    <p:embeddedFont>
      <p:font typeface="#9Slide07 Pangolin"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0578" autoAdjust="0"/>
  </p:normalViewPr>
  <p:slideViewPr>
    <p:cSldViewPr>
      <p:cViewPr varScale="1">
        <p:scale>
          <a:sx n="65" d="100"/>
          <a:sy n="65" d="100"/>
        </p:scale>
        <p:origin x="90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3DE13-13E5-470A-8189-8C52EEDC2324}"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CDC3B3AE-4079-4000-B6B6-57F98A2B50B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36E9D24C-A2F2-46CD-B660-7006F9F0FA9B}" type="sib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6A85E8B7-48E1-4BDD-936B-A54C8790CCE1}" type="par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0633AE2D-30E0-4C9F-8D0F-780922206025}">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8F8BE32D-8346-4BD7-8B39-9C588034763B}" type="sib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11D782AB-1078-48E3-B5AD-789F242DD40A}" type="par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99B3F6B9-8DD3-4571-9B16-8A6286B8833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F7F1F37E-7903-471F-8270-883F8081C19A}" type="sib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A4E8192A-A1EF-4C13-AA19-9112EFB52AEE}" type="par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9A0EDB53-0C70-4918-931C-5C2D47615A64}">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6B0F45A3-F8F1-4209-BFB7-4816466FAE07}" type="sib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8781DB20-8421-46C4-A7BC-3A117E0A9B2C}" type="par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251D113B-908B-4197-AF45-DBEA3D79F1BC}" type="pres">
      <dgm:prSet presAssocID="{5733DE13-13E5-470A-8189-8C52EEDC2324}" presName="Name0" presStyleCnt="0">
        <dgm:presLayoutVars>
          <dgm:chMax val="7"/>
          <dgm:chPref val="7"/>
          <dgm:dir/>
          <dgm:animLvl val="lvl"/>
        </dgm:presLayoutVars>
      </dgm:prSet>
      <dgm:spPr/>
    </dgm:pt>
    <dgm:pt modelId="{7EA9189D-99BE-49A3-8F37-D59A6FB0DAD8}" type="pres">
      <dgm:prSet presAssocID="{CDC3B3AE-4079-4000-B6B6-57F98A2B50BE}" presName="Accent1" presStyleCnt="0"/>
      <dgm:spPr/>
    </dgm:pt>
    <dgm:pt modelId="{2FA75E55-D233-464F-ADA9-CBA480115341}" type="pres">
      <dgm:prSet presAssocID="{CDC3B3AE-4079-4000-B6B6-57F98A2B50BE}" presName="Accent" presStyleLbl="node1" presStyleIdx="0" presStyleCnt="4"/>
      <dgm:spPr/>
    </dgm:pt>
    <dgm:pt modelId="{EEA6713B-EDDB-4ED8-90C8-689C6CE252E6}" type="pres">
      <dgm:prSet presAssocID="{CDC3B3AE-4079-4000-B6B6-57F98A2B50BE}" presName="Parent1" presStyleLbl="revTx" presStyleIdx="0" presStyleCnt="4">
        <dgm:presLayoutVars>
          <dgm:chMax val="1"/>
          <dgm:chPref val="1"/>
          <dgm:bulletEnabled val="1"/>
        </dgm:presLayoutVars>
      </dgm:prSet>
      <dgm:spPr/>
    </dgm:pt>
    <dgm:pt modelId="{6B23585D-0A77-4AB5-BC36-64957D2DF9E7}" type="pres">
      <dgm:prSet presAssocID="{0633AE2D-30E0-4C9F-8D0F-780922206025}" presName="Accent2" presStyleCnt="0"/>
      <dgm:spPr/>
    </dgm:pt>
    <dgm:pt modelId="{B661FEED-355B-4D4D-86E1-0375868CEAC7}" type="pres">
      <dgm:prSet presAssocID="{0633AE2D-30E0-4C9F-8D0F-780922206025}" presName="Accent" presStyleLbl="node1" presStyleIdx="1" presStyleCnt="4"/>
      <dgm:spPr/>
    </dgm:pt>
    <dgm:pt modelId="{83F9CD86-0C48-4A01-A8AA-A4CD25A04BE3}" type="pres">
      <dgm:prSet presAssocID="{0633AE2D-30E0-4C9F-8D0F-780922206025}" presName="Parent2" presStyleLbl="revTx" presStyleIdx="1" presStyleCnt="4">
        <dgm:presLayoutVars>
          <dgm:chMax val="1"/>
          <dgm:chPref val="1"/>
          <dgm:bulletEnabled val="1"/>
        </dgm:presLayoutVars>
      </dgm:prSet>
      <dgm:spPr/>
    </dgm:pt>
    <dgm:pt modelId="{2AECE740-59C7-436C-912B-0F55FE50F94F}" type="pres">
      <dgm:prSet presAssocID="{99B3F6B9-8DD3-4571-9B16-8A6286B8833E}" presName="Accent3" presStyleCnt="0"/>
      <dgm:spPr/>
    </dgm:pt>
    <dgm:pt modelId="{A55AB450-40BC-4EB9-9A62-4443F194AB1E}" type="pres">
      <dgm:prSet presAssocID="{99B3F6B9-8DD3-4571-9B16-8A6286B8833E}" presName="Accent" presStyleLbl="node1" presStyleIdx="2" presStyleCnt="4"/>
      <dgm:spPr/>
    </dgm:pt>
    <dgm:pt modelId="{BEDBCC8B-AA63-43B1-9B97-84B68A4C411D}" type="pres">
      <dgm:prSet presAssocID="{99B3F6B9-8DD3-4571-9B16-8A6286B8833E}" presName="Parent3" presStyleLbl="revTx" presStyleIdx="2" presStyleCnt="4">
        <dgm:presLayoutVars>
          <dgm:chMax val="1"/>
          <dgm:chPref val="1"/>
          <dgm:bulletEnabled val="1"/>
        </dgm:presLayoutVars>
      </dgm:prSet>
      <dgm:spPr/>
    </dgm:pt>
    <dgm:pt modelId="{F24F9627-A35A-44B6-80A7-844B623B57D5}" type="pres">
      <dgm:prSet presAssocID="{9A0EDB53-0C70-4918-931C-5C2D47615A64}" presName="Accent4" presStyleCnt="0"/>
      <dgm:spPr/>
    </dgm:pt>
    <dgm:pt modelId="{D827A40B-5C47-4378-AE1F-8863999BBED1}" type="pres">
      <dgm:prSet presAssocID="{9A0EDB53-0C70-4918-931C-5C2D47615A64}" presName="Accent" presStyleLbl="node1" presStyleIdx="3" presStyleCnt="4"/>
      <dgm:spPr/>
    </dgm:pt>
    <dgm:pt modelId="{D0B0E8AD-5B7A-4A1B-8876-AADF70D6D009}" type="pres">
      <dgm:prSet presAssocID="{9A0EDB53-0C70-4918-931C-5C2D47615A64}" presName="Parent4" presStyleLbl="revTx" presStyleIdx="3" presStyleCnt="4">
        <dgm:presLayoutVars>
          <dgm:chMax val="1"/>
          <dgm:chPref val="1"/>
          <dgm:bulletEnabled val="1"/>
        </dgm:presLayoutVars>
      </dgm:prSet>
      <dgm:spPr/>
    </dgm:pt>
  </dgm:ptLst>
  <dgm:cxnLst>
    <dgm:cxn modelId="{3ABA2602-BAD1-46F2-931C-97E079B90459}" srcId="{5733DE13-13E5-470A-8189-8C52EEDC2324}" destId="{9A0EDB53-0C70-4918-931C-5C2D47615A64}" srcOrd="3" destOrd="0" parTransId="{8781DB20-8421-46C4-A7BC-3A117E0A9B2C}" sibTransId="{6B0F45A3-F8F1-4209-BFB7-4816466FAE07}"/>
    <dgm:cxn modelId="{7AA52207-BCA3-4CED-9933-69A7CB2FBAD6}" srcId="{5733DE13-13E5-470A-8189-8C52EEDC2324}" destId="{99B3F6B9-8DD3-4571-9B16-8A6286B8833E}" srcOrd="2" destOrd="0" parTransId="{A4E8192A-A1EF-4C13-AA19-9112EFB52AEE}" sibTransId="{F7F1F37E-7903-471F-8270-883F8081C19A}"/>
    <dgm:cxn modelId="{A4E0C817-0735-4D9C-92DC-6542E599F15D}" type="presOf" srcId="{9A0EDB53-0C70-4918-931C-5C2D47615A64}" destId="{D0B0E8AD-5B7A-4A1B-8876-AADF70D6D009}" srcOrd="0" destOrd="0" presId="urn:microsoft.com/office/officeart/2009/layout/CircleArrowProcess"/>
    <dgm:cxn modelId="{F136741A-3D49-41AD-BB8E-1AB2BF1AA439}" type="presOf" srcId="{99B3F6B9-8DD3-4571-9B16-8A6286B8833E}" destId="{BEDBCC8B-AA63-43B1-9B97-84B68A4C411D}" srcOrd="0" destOrd="0" presId="urn:microsoft.com/office/officeart/2009/layout/CircleArrowProcess"/>
    <dgm:cxn modelId="{28C1766D-E0F4-4EF0-AC55-C9E5B956A9C9}" type="presOf" srcId="{5733DE13-13E5-470A-8189-8C52EEDC2324}" destId="{251D113B-908B-4197-AF45-DBEA3D79F1BC}" srcOrd="0" destOrd="0" presId="urn:microsoft.com/office/officeart/2009/layout/CircleArrowProcess"/>
    <dgm:cxn modelId="{B26D8C7F-5ECD-499C-889D-0E0CCF7BF923}" type="presOf" srcId="{0633AE2D-30E0-4C9F-8D0F-780922206025}" destId="{83F9CD86-0C48-4A01-A8AA-A4CD25A04BE3}" srcOrd="0" destOrd="0" presId="urn:microsoft.com/office/officeart/2009/layout/CircleArrowProcess"/>
    <dgm:cxn modelId="{B589958D-57BF-44B3-801A-3C23E8D997D0}" type="presOf" srcId="{CDC3B3AE-4079-4000-B6B6-57F98A2B50BE}" destId="{EEA6713B-EDDB-4ED8-90C8-689C6CE252E6}" srcOrd="0" destOrd="0" presId="urn:microsoft.com/office/officeart/2009/layout/CircleArrowProcess"/>
    <dgm:cxn modelId="{CA34F3D9-826F-4B0C-89F6-F34578C9680A}" srcId="{5733DE13-13E5-470A-8189-8C52EEDC2324}" destId="{0633AE2D-30E0-4C9F-8D0F-780922206025}" srcOrd="1" destOrd="0" parTransId="{11D782AB-1078-48E3-B5AD-789F242DD40A}" sibTransId="{8F8BE32D-8346-4BD7-8B39-9C588034763B}"/>
    <dgm:cxn modelId="{91C54BEE-D189-4A94-8287-5D653A7D80F7}" srcId="{5733DE13-13E5-470A-8189-8C52EEDC2324}" destId="{CDC3B3AE-4079-4000-B6B6-57F98A2B50BE}" srcOrd="0" destOrd="0" parTransId="{6A85E8B7-48E1-4BDD-936B-A54C8790CCE1}" sibTransId="{36E9D24C-A2F2-46CD-B660-7006F9F0FA9B}"/>
    <dgm:cxn modelId="{BD29298C-1029-4F81-AB46-37CD9A8F77F1}" type="presParOf" srcId="{251D113B-908B-4197-AF45-DBEA3D79F1BC}" destId="{7EA9189D-99BE-49A3-8F37-D59A6FB0DAD8}" srcOrd="0" destOrd="0" presId="urn:microsoft.com/office/officeart/2009/layout/CircleArrowProcess"/>
    <dgm:cxn modelId="{DB21D53F-4DD2-48C1-BD99-4809B7C1ECC3}" type="presParOf" srcId="{7EA9189D-99BE-49A3-8F37-D59A6FB0DAD8}" destId="{2FA75E55-D233-464F-ADA9-CBA480115341}" srcOrd="0" destOrd="0" presId="urn:microsoft.com/office/officeart/2009/layout/CircleArrowProcess"/>
    <dgm:cxn modelId="{A7D2F7F9-55D6-40F1-BACE-F4AD5155B099}" type="presParOf" srcId="{251D113B-908B-4197-AF45-DBEA3D79F1BC}" destId="{EEA6713B-EDDB-4ED8-90C8-689C6CE252E6}" srcOrd="1" destOrd="0" presId="urn:microsoft.com/office/officeart/2009/layout/CircleArrowProcess"/>
    <dgm:cxn modelId="{A85446C5-4975-4285-AB11-FC6D14A1E6D7}" type="presParOf" srcId="{251D113B-908B-4197-AF45-DBEA3D79F1BC}" destId="{6B23585D-0A77-4AB5-BC36-64957D2DF9E7}" srcOrd="2" destOrd="0" presId="urn:microsoft.com/office/officeart/2009/layout/CircleArrowProcess"/>
    <dgm:cxn modelId="{29DF5BF9-0A8D-4557-BD22-36D8173FE189}" type="presParOf" srcId="{6B23585D-0A77-4AB5-BC36-64957D2DF9E7}" destId="{B661FEED-355B-4D4D-86E1-0375868CEAC7}" srcOrd="0" destOrd="0" presId="urn:microsoft.com/office/officeart/2009/layout/CircleArrowProcess"/>
    <dgm:cxn modelId="{25D89BEE-24F4-4961-9829-5332CCAAF422}" type="presParOf" srcId="{251D113B-908B-4197-AF45-DBEA3D79F1BC}" destId="{83F9CD86-0C48-4A01-A8AA-A4CD25A04BE3}" srcOrd="3" destOrd="0" presId="urn:microsoft.com/office/officeart/2009/layout/CircleArrowProcess"/>
    <dgm:cxn modelId="{03EC19FD-3225-4555-9274-86EA1A245797}" type="presParOf" srcId="{251D113B-908B-4197-AF45-DBEA3D79F1BC}" destId="{2AECE740-59C7-436C-912B-0F55FE50F94F}" srcOrd="4" destOrd="0" presId="urn:microsoft.com/office/officeart/2009/layout/CircleArrowProcess"/>
    <dgm:cxn modelId="{E7D747D5-EDAB-4034-B05E-49A1B266605D}" type="presParOf" srcId="{2AECE740-59C7-436C-912B-0F55FE50F94F}" destId="{A55AB450-40BC-4EB9-9A62-4443F194AB1E}" srcOrd="0" destOrd="0" presId="urn:microsoft.com/office/officeart/2009/layout/CircleArrowProcess"/>
    <dgm:cxn modelId="{5B6FCA2B-FA53-4A6C-BCDE-47A4F91FBD26}" type="presParOf" srcId="{251D113B-908B-4197-AF45-DBEA3D79F1BC}" destId="{BEDBCC8B-AA63-43B1-9B97-84B68A4C411D}" srcOrd="5" destOrd="0" presId="urn:microsoft.com/office/officeart/2009/layout/CircleArrowProcess"/>
    <dgm:cxn modelId="{BD1DD173-0A2D-40CE-9CC2-31A5F15B443A}" type="presParOf" srcId="{251D113B-908B-4197-AF45-DBEA3D79F1BC}" destId="{F24F9627-A35A-44B6-80A7-844B623B57D5}" srcOrd="6" destOrd="0" presId="urn:microsoft.com/office/officeart/2009/layout/CircleArrowProcess"/>
    <dgm:cxn modelId="{B6C071BD-BD5E-4A76-9644-78A0717FD7EC}" type="presParOf" srcId="{F24F9627-A35A-44B6-80A7-844B623B57D5}" destId="{D827A40B-5C47-4378-AE1F-8863999BBED1}" srcOrd="0" destOrd="0" presId="urn:microsoft.com/office/officeart/2009/layout/CircleArrowProcess"/>
    <dgm:cxn modelId="{BF33A6E1-9CE4-45A3-8502-4B359C5F5799}" type="presParOf" srcId="{251D113B-908B-4197-AF45-DBEA3D79F1BC}" destId="{D0B0E8AD-5B7A-4A1B-8876-AADF70D6D009}"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75E55-D233-464F-ADA9-CBA480115341}">
      <dsp:nvSpPr>
        <dsp:cNvPr id="0" name=""/>
        <dsp:cNvSpPr/>
      </dsp:nvSpPr>
      <dsp:spPr>
        <a:xfrm>
          <a:off x="3353906" y="0"/>
          <a:ext cx="2001668" cy="200187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6713B-EDDB-4ED8-90C8-689C6CE252E6}">
      <dsp:nvSpPr>
        <dsp:cNvPr id="0" name=""/>
        <dsp:cNvSpPr/>
      </dsp:nvSpPr>
      <dsp:spPr>
        <a:xfrm>
          <a:off x="3795843" y="724623"/>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795843" y="724623"/>
        <a:ext cx="1117044" cy="558464"/>
      </dsp:txXfrm>
    </dsp:sp>
    <dsp:sp modelId="{B661FEED-355B-4D4D-86E1-0375868CEAC7}">
      <dsp:nvSpPr>
        <dsp:cNvPr id="0" name=""/>
        <dsp:cNvSpPr/>
      </dsp:nvSpPr>
      <dsp:spPr>
        <a:xfrm>
          <a:off x="2797824" y="1150373"/>
          <a:ext cx="2001668" cy="2001872"/>
        </a:xfrm>
        <a:prstGeom prst="leftCircularArrow">
          <a:avLst>
            <a:gd name="adj1" fmla="val 10980"/>
            <a:gd name="adj2" fmla="val 1142322"/>
            <a:gd name="adj3" fmla="val 6300000"/>
            <a:gd name="adj4" fmla="val 18900000"/>
            <a:gd name="adj5" fmla="val 125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9CD86-0C48-4A01-A8AA-A4CD25A04BE3}">
      <dsp:nvSpPr>
        <dsp:cNvPr id="0" name=""/>
        <dsp:cNvSpPr/>
      </dsp:nvSpPr>
      <dsp:spPr>
        <a:xfrm>
          <a:off x="3237508" y="1877120"/>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237508" y="1877120"/>
        <a:ext cx="1117044" cy="558464"/>
      </dsp:txXfrm>
    </dsp:sp>
    <dsp:sp modelId="{A55AB450-40BC-4EB9-9A62-4443F194AB1E}">
      <dsp:nvSpPr>
        <dsp:cNvPr id="0" name=""/>
        <dsp:cNvSpPr/>
      </dsp:nvSpPr>
      <dsp:spPr>
        <a:xfrm>
          <a:off x="3353906" y="2304993"/>
          <a:ext cx="2001668" cy="2001872"/>
        </a:xfrm>
        <a:prstGeom prst="circularArrow">
          <a:avLst>
            <a:gd name="adj1" fmla="val 10980"/>
            <a:gd name="adj2" fmla="val 1142322"/>
            <a:gd name="adj3" fmla="val 4500000"/>
            <a:gd name="adj4" fmla="val 13500000"/>
            <a:gd name="adj5" fmla="val 125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CC8B-AA63-43B1-9B97-84B68A4C411D}">
      <dsp:nvSpPr>
        <dsp:cNvPr id="0" name=""/>
        <dsp:cNvSpPr/>
      </dsp:nvSpPr>
      <dsp:spPr>
        <a:xfrm>
          <a:off x="3795843" y="3029617"/>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795843" y="3029617"/>
        <a:ext cx="1117044" cy="558464"/>
      </dsp:txXfrm>
    </dsp:sp>
    <dsp:sp modelId="{D827A40B-5C47-4378-AE1F-8863999BBED1}">
      <dsp:nvSpPr>
        <dsp:cNvPr id="0" name=""/>
        <dsp:cNvSpPr/>
      </dsp:nvSpPr>
      <dsp:spPr>
        <a:xfrm>
          <a:off x="2940505" y="3588082"/>
          <a:ext cx="1719685" cy="1720516"/>
        </a:xfrm>
        <a:prstGeom prst="blockArc">
          <a:avLst>
            <a:gd name="adj1" fmla="val 0"/>
            <a:gd name="adj2" fmla="val 189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0E8AD-5B7A-4A1B-8876-AADF70D6D009}">
      <dsp:nvSpPr>
        <dsp:cNvPr id="0" name=""/>
        <dsp:cNvSpPr/>
      </dsp:nvSpPr>
      <dsp:spPr>
        <a:xfrm>
          <a:off x="3237508" y="4182114"/>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237508" y="4182114"/>
        <a:ext cx="1117044" cy="55846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9BCAA-A3E2-4B49-834A-A995A3260DFB}"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F1C68-D5F1-4A92-B33A-00B4E4FB3F1A}" type="slidenum">
              <a:rPr lang="en-US" smtClean="0"/>
              <a:t>‹#›</a:t>
            </a:fld>
            <a:endParaRPr lang="en-US"/>
          </a:p>
        </p:txBody>
      </p:sp>
    </p:spTree>
    <p:extLst>
      <p:ext uri="{BB962C8B-B14F-4D97-AF65-F5344CB8AC3E}">
        <p14:creationId xmlns:p14="http://schemas.microsoft.com/office/powerpoint/2010/main" val="2610223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Vietbaivan</a:t>
            </a:r>
            <a:endParaRPr lang="en-US" dirty="0"/>
          </a:p>
          <a:p>
            <a:r>
              <a:rPr lang="en-US" dirty="0" err="1"/>
              <a:t>Cuonsach</a:t>
            </a:r>
            <a:endParaRPr lang="en-US" dirty="0"/>
          </a:p>
          <a:p>
            <a:r>
              <a:rPr lang="en-US" dirty="0" err="1"/>
              <a:t>Yeuthich</a:t>
            </a:r>
            <a:endParaRPr lang="en-US" dirty="0"/>
          </a:p>
          <a:p>
            <a:r>
              <a:rPr lang="en-US" dirty="0" err="1"/>
              <a:t>Thongtin</a:t>
            </a:r>
            <a:endParaRPr lang="en-US" dirty="0"/>
          </a:p>
          <a:p>
            <a:r>
              <a:rPr lang="en-US" dirty="0" err="1"/>
              <a:t>docsach</a:t>
            </a:r>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t>1</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5F1C68-D5F1-4A92-B33A-00B4E4FB3F1A}" type="slidenum">
              <a:rPr lang="en-US" smtClean="0"/>
              <a:t>10</a:t>
            </a:fld>
            <a:endParaRPr lang="en-US"/>
          </a:p>
        </p:txBody>
      </p:sp>
    </p:spTree>
    <p:extLst>
      <p:ext uri="{BB962C8B-B14F-4D97-AF65-F5344CB8AC3E}">
        <p14:creationId xmlns:p14="http://schemas.microsoft.com/office/powerpoint/2010/main" val="49235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11</a:t>
            </a:fld>
            <a:endParaRPr lang="en-US"/>
          </a:p>
        </p:txBody>
      </p:sp>
    </p:spTree>
    <p:extLst>
      <p:ext uri="{BB962C8B-B14F-4D97-AF65-F5344CB8AC3E}">
        <p14:creationId xmlns:p14="http://schemas.microsoft.com/office/powerpoint/2010/main" val="155972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12</a:t>
            </a:fld>
            <a:endParaRPr lang="en-US"/>
          </a:p>
        </p:txBody>
      </p:sp>
    </p:spTree>
    <p:extLst>
      <p:ext uri="{BB962C8B-B14F-4D97-AF65-F5344CB8AC3E}">
        <p14:creationId xmlns:p14="http://schemas.microsoft.com/office/powerpoint/2010/main" val="1463873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13</a:t>
            </a:fld>
            <a:endParaRPr lang="en-US"/>
          </a:p>
        </p:txBody>
      </p:sp>
    </p:spTree>
    <p:extLst>
      <p:ext uri="{BB962C8B-B14F-4D97-AF65-F5344CB8AC3E}">
        <p14:creationId xmlns:p14="http://schemas.microsoft.com/office/powerpoint/2010/main" val="170170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14</a:t>
            </a:fld>
            <a:endParaRPr lang="en-US"/>
          </a:p>
        </p:txBody>
      </p:sp>
    </p:spTree>
    <p:extLst>
      <p:ext uri="{BB962C8B-B14F-4D97-AF65-F5344CB8AC3E}">
        <p14:creationId xmlns:p14="http://schemas.microsoft.com/office/powerpoint/2010/main" val="3600946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15</a:t>
            </a:fld>
            <a:endParaRPr lang="en-US"/>
          </a:p>
        </p:txBody>
      </p:sp>
    </p:spTree>
    <p:extLst>
      <p:ext uri="{BB962C8B-B14F-4D97-AF65-F5344CB8AC3E}">
        <p14:creationId xmlns:p14="http://schemas.microsoft.com/office/powerpoint/2010/main" val="416210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16</a:t>
            </a:fld>
            <a:endParaRPr lang="en-US"/>
          </a:p>
        </p:txBody>
      </p:sp>
    </p:spTree>
    <p:extLst>
      <p:ext uri="{BB962C8B-B14F-4D97-AF65-F5344CB8AC3E}">
        <p14:creationId xmlns:p14="http://schemas.microsoft.com/office/powerpoint/2010/main" val="67518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17</a:t>
            </a:fld>
            <a:endParaRPr lang="en-US"/>
          </a:p>
        </p:txBody>
      </p:sp>
    </p:spTree>
    <p:extLst>
      <p:ext uri="{BB962C8B-B14F-4D97-AF65-F5344CB8AC3E}">
        <p14:creationId xmlns:p14="http://schemas.microsoft.com/office/powerpoint/2010/main" val="18666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18</a:t>
            </a:fld>
            <a:endParaRPr lang="en-US"/>
          </a:p>
        </p:txBody>
      </p:sp>
    </p:spTree>
    <p:extLst>
      <p:ext uri="{BB962C8B-B14F-4D97-AF65-F5344CB8AC3E}">
        <p14:creationId xmlns:p14="http://schemas.microsoft.com/office/powerpoint/2010/main" val="53837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19</a:t>
            </a:fld>
            <a:endParaRPr lang="en-US"/>
          </a:p>
        </p:txBody>
      </p:sp>
    </p:spTree>
    <p:extLst>
      <p:ext uri="{BB962C8B-B14F-4D97-AF65-F5344CB8AC3E}">
        <p14:creationId xmlns:p14="http://schemas.microsoft.com/office/powerpoint/2010/main" val="422981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chia </a:t>
            </a:r>
            <a:r>
              <a:rPr lang="en-US" baseline="0" dirty="0" err="1"/>
              <a:t>nhóm</a:t>
            </a:r>
            <a:r>
              <a:rPr lang="en-US" baseline="0" dirty="0"/>
              <a:t> </a:t>
            </a:r>
            <a:r>
              <a:rPr lang="en-US" baseline="0" dirty="0" err="1"/>
              <a:t>theo</a:t>
            </a:r>
            <a:r>
              <a:rPr lang="en-US" baseline="0" dirty="0"/>
              <a:t> </a:t>
            </a:r>
            <a:r>
              <a:rPr lang="en-US" baseline="0" dirty="0" err="1"/>
              <a:t>tổ</a:t>
            </a:r>
            <a:r>
              <a:rPr lang="en-US" baseline="0" dirty="0"/>
              <a:t> (</a:t>
            </a:r>
            <a:r>
              <a:rPr lang="en-US" baseline="0" dirty="0" err="1"/>
              <a:t>thực</a:t>
            </a:r>
            <a:r>
              <a:rPr lang="en-US" baseline="0" dirty="0"/>
              <a:t> </a:t>
            </a:r>
            <a:r>
              <a:rPr lang="en-US" baseline="0" dirty="0" err="1"/>
              <a:t>hiện</a:t>
            </a:r>
            <a:r>
              <a:rPr lang="en-US" baseline="0" dirty="0"/>
              <a:t> ở </a:t>
            </a:r>
            <a:r>
              <a:rPr lang="en-US" baseline="0" dirty="0" err="1"/>
              <a:t>nhà</a:t>
            </a:r>
            <a:r>
              <a:rPr lang="en-US" baseline="0" dirty="0"/>
              <a:t>), </a:t>
            </a:r>
            <a:r>
              <a:rPr lang="en-US" baseline="0" dirty="0" err="1"/>
              <a:t>yêu</a:t>
            </a:r>
            <a:r>
              <a:rPr lang="en-US" baseline="0" dirty="0"/>
              <a:t> </a:t>
            </a:r>
            <a:r>
              <a:rPr lang="en-US" baseline="0" dirty="0" err="1"/>
              <a:t>cầu</a:t>
            </a:r>
            <a:r>
              <a:rPr lang="en-US" baseline="0" dirty="0"/>
              <a:t> HS </a:t>
            </a:r>
            <a:r>
              <a:rPr lang="en-US" baseline="0" dirty="0" err="1"/>
              <a:t>lựa</a:t>
            </a:r>
            <a:r>
              <a:rPr lang="en-US" baseline="0" dirty="0"/>
              <a:t> </a:t>
            </a:r>
            <a:r>
              <a:rPr lang="en-US" baseline="0" dirty="0" err="1"/>
              <a:t>chọn</a:t>
            </a:r>
            <a:r>
              <a:rPr lang="en-US" baseline="0" dirty="0"/>
              <a:t> 1 </a:t>
            </a:r>
            <a:r>
              <a:rPr lang="en-US" baseline="0" dirty="0" err="1"/>
              <a:t>cuốn</a:t>
            </a:r>
            <a:r>
              <a:rPr lang="en-US" baseline="0" dirty="0"/>
              <a:t> </a:t>
            </a:r>
            <a:r>
              <a:rPr lang="en-US" baseline="0" dirty="0" err="1"/>
              <a:t>sách</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PHT</a:t>
            </a:r>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28466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20</a:t>
            </a:fld>
            <a:endParaRPr lang="en-US"/>
          </a:p>
        </p:txBody>
      </p:sp>
    </p:spTree>
    <p:extLst>
      <p:ext uri="{BB962C8B-B14F-4D97-AF65-F5344CB8AC3E}">
        <p14:creationId xmlns:p14="http://schemas.microsoft.com/office/powerpoint/2010/main" val="3912193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21</a:t>
            </a:fld>
            <a:endParaRPr lang="en-US"/>
          </a:p>
        </p:txBody>
      </p:sp>
    </p:spTree>
    <p:extLst>
      <p:ext uri="{BB962C8B-B14F-4D97-AF65-F5344CB8AC3E}">
        <p14:creationId xmlns:p14="http://schemas.microsoft.com/office/powerpoint/2010/main" val="312396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760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4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80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79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3</a:t>
            </a:fld>
            <a:endParaRPr lang="en-US"/>
          </a:p>
        </p:txBody>
      </p:sp>
    </p:spTree>
    <p:extLst>
      <p:ext uri="{BB962C8B-B14F-4D97-AF65-F5344CB8AC3E}">
        <p14:creationId xmlns:p14="http://schemas.microsoft.com/office/powerpoint/2010/main" val="96952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điền</a:t>
            </a:r>
            <a:r>
              <a:rPr lang="en-US" baseline="0" dirty="0"/>
              <a:t> </a:t>
            </a:r>
            <a:r>
              <a:rPr lang="en-US" baseline="0" dirty="0" err="1"/>
              <a:t>tên</a:t>
            </a:r>
            <a:r>
              <a:rPr lang="en-US" baseline="0" dirty="0"/>
              <a:t> HS </a:t>
            </a:r>
            <a:r>
              <a:rPr lang="en-US" baseline="0" dirty="0" err="1"/>
              <a:t>trong</a:t>
            </a:r>
            <a:r>
              <a:rPr lang="en-US" baseline="0" dirty="0"/>
              <a:t> </a:t>
            </a:r>
            <a:r>
              <a:rPr lang="en-US" baseline="0" dirty="0" err="1"/>
              <a:t>lớp</a:t>
            </a:r>
            <a:r>
              <a:rPr lang="en-US" baseline="0" dirty="0"/>
              <a:t> ạ</a:t>
            </a:r>
            <a:endParaRPr lang="en-US" dirty="0"/>
          </a:p>
          <a:p>
            <a:r>
              <a:rPr lang="en-US" dirty="0" err="1"/>
              <a:t>Bấm</a:t>
            </a:r>
            <a:r>
              <a:rPr lang="en-US" dirty="0"/>
              <a:t> </a:t>
            </a:r>
            <a:r>
              <a:rPr lang="en-US" dirty="0" err="1"/>
              <a:t>xoay</a:t>
            </a:r>
            <a:r>
              <a:rPr lang="en-US" baseline="0" dirty="0"/>
              <a:t> </a:t>
            </a:r>
            <a:r>
              <a:rPr lang="en-US" baseline="0" dirty="0" err="1"/>
              <a:t>vòng</a:t>
            </a:r>
            <a:r>
              <a:rPr lang="en-US" baseline="0" dirty="0"/>
              <a:t> quay </a:t>
            </a:r>
            <a:r>
              <a:rPr lang="en-US" baseline="0" dirty="0" err="1"/>
              <a:t>theo</a:t>
            </a:r>
            <a:r>
              <a:rPr lang="en-US" baseline="0" dirty="0"/>
              <a:t> </a:t>
            </a:r>
            <a:r>
              <a:rPr lang="en-US" baseline="0" dirty="0" err="1"/>
              <a:t>chiều</a:t>
            </a:r>
            <a:r>
              <a:rPr lang="en-US" baseline="0" dirty="0"/>
              <a:t> </a:t>
            </a:r>
            <a:r>
              <a:rPr lang="en-US" baseline="0" dirty="0" err="1"/>
              <a:t>kim</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khi</a:t>
            </a:r>
            <a:r>
              <a:rPr lang="en-US" baseline="0" dirty="0"/>
              <a:t> </a:t>
            </a:r>
            <a:r>
              <a:rPr lang="en-US" baseline="0" dirty="0" err="1"/>
              <a:t>nào</a:t>
            </a:r>
            <a:r>
              <a:rPr lang="en-US" baseline="0" dirty="0"/>
              <a:t> </a:t>
            </a:r>
            <a:r>
              <a:rPr lang="en-US" baseline="0" dirty="0" err="1"/>
              <a:t>dừng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a:t>
            </a:r>
            <a:r>
              <a:rPr lang="en-US" baseline="0" dirty="0" err="1"/>
              <a:t>vònh</a:t>
            </a:r>
            <a:r>
              <a:rPr lang="en-US" baseline="0" dirty="0"/>
              <a:t> quay</a:t>
            </a:r>
          </a:p>
          <a:p>
            <a:r>
              <a:rPr lang="en-US" baseline="0" dirty="0" err="1"/>
              <a:t>Bấm</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4</a:t>
            </a:fld>
            <a:endParaRPr lang="en-US"/>
          </a:p>
        </p:txBody>
      </p:sp>
    </p:spTree>
    <p:extLst>
      <p:ext uri="{BB962C8B-B14F-4D97-AF65-F5344CB8AC3E}">
        <p14:creationId xmlns:p14="http://schemas.microsoft.com/office/powerpoint/2010/main" val="73978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5</a:t>
            </a:fld>
            <a:endParaRPr lang="en-US"/>
          </a:p>
        </p:txBody>
      </p:sp>
    </p:spTree>
    <p:extLst>
      <p:ext uri="{BB962C8B-B14F-4D97-AF65-F5344CB8AC3E}">
        <p14:creationId xmlns:p14="http://schemas.microsoft.com/office/powerpoint/2010/main" val="17353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0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51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9</a:t>
            </a:fld>
            <a:endParaRPr lang="en-US"/>
          </a:p>
        </p:txBody>
      </p:sp>
    </p:spTree>
    <p:extLst>
      <p:ext uri="{BB962C8B-B14F-4D97-AF65-F5344CB8AC3E}">
        <p14:creationId xmlns:p14="http://schemas.microsoft.com/office/powerpoint/2010/main" val="363459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744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93620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9694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70498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248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91774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5368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009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02793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159169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07275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27301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4.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5.png"/><Relationship Id="rId7" Type="http://schemas.openxmlformats.org/officeDocument/2006/relationships/diagramData" Target="../diagrams/data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36.svg"/><Relationship Id="rId9"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sv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7.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47.sv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13.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slide" Target="slide9.xml"/><Relationship Id="rId5" Type="http://schemas.openxmlformats.org/officeDocument/2006/relationships/image" Target="../media/image15.png"/><Relationship Id="rId10" Type="http://schemas.openxmlformats.org/officeDocument/2006/relationships/slide" Target="slide6.xml"/><Relationship Id="rId4" Type="http://schemas.openxmlformats.org/officeDocument/2006/relationships/notesSlide" Target="../notesSlides/notesSlide4.xml"/><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1756958" y="1577809"/>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3"/>
            <a:stretch>
              <a:fillRect/>
            </a:stretch>
          </a:blipFill>
        </p:spPr>
        <p:txBody>
          <a:bodyPr/>
          <a:lstStyle/>
          <a:p>
            <a:endParaRPr lang="en-US"/>
          </a:p>
        </p:txBody>
      </p:sp>
      <p:grpSp>
        <p:nvGrpSpPr>
          <p:cNvPr id="25" name="Group 24">
            <a:extLst>
              <a:ext uri="{FF2B5EF4-FFF2-40B4-BE49-F238E27FC236}">
                <a16:creationId xmlns:a16="http://schemas.microsoft.com/office/drawing/2014/main" id="{8FD51944-9218-D1F8-BB53-2BD3FC2B8C0E}"/>
              </a:ext>
            </a:extLst>
          </p:cNvPr>
          <p:cNvGrpSpPr/>
          <p:nvPr/>
        </p:nvGrpSpPr>
        <p:grpSpPr>
          <a:xfrm>
            <a:off x="1219200" y="2332544"/>
            <a:ext cx="5294944" cy="2771636"/>
            <a:chOff x="1219200" y="2332544"/>
            <a:chExt cx="5294944" cy="2771636"/>
          </a:xfrm>
        </p:grpSpPr>
        <p:sp>
          <p:nvSpPr>
            <p:cNvPr id="5" name="Freeform 2">
              <a:extLst>
                <a:ext uri="{FF2B5EF4-FFF2-40B4-BE49-F238E27FC236}">
                  <a16:creationId xmlns:a16="http://schemas.microsoft.com/office/drawing/2014/main" id="{86E3C261-2858-0ADE-3676-FCDA09B676E0}"/>
                </a:ext>
              </a:extLst>
            </p:cNvPr>
            <p:cNvSpPr/>
            <p:nvPr/>
          </p:nvSpPr>
          <p:spPr>
            <a:xfrm>
              <a:off x="1219200" y="2332544"/>
              <a:ext cx="5294944" cy="2743744"/>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A8AC219A-CF93-0B22-B247-9024AC2BB030}"/>
                </a:ext>
              </a:extLst>
            </p:cNvPr>
            <p:cNvSpPr txBox="1"/>
            <p:nvPr/>
          </p:nvSpPr>
          <p:spPr>
            <a:xfrm>
              <a:off x="1521129" y="2549635"/>
              <a:ext cx="4562638" cy="2554545"/>
            </a:xfrm>
            <a:prstGeom prst="rect">
              <a:avLst/>
            </a:prstGeom>
            <a:noFill/>
          </p:spPr>
          <p:txBody>
            <a:bodyPr wrap="square">
              <a:spAutoFit/>
            </a:bodyPr>
            <a:lstStyle/>
            <a:p>
              <a:pPr algn="just"/>
              <a:r>
                <a:rPr lang="vi-VN" sz="4000" dirty="0">
                  <a:solidFill>
                    <a:srgbClr val="000000"/>
                  </a:solidFill>
                  <a:latin typeface="+mj-lt"/>
                </a:rPr>
                <a:t>Nêu nhan đề cuốn sách được giới thiệu ở tiêu đề và phần đầu của văn bản.</a:t>
              </a:r>
            </a:p>
          </p:txBody>
        </p:sp>
      </p:grpSp>
      <p:sp>
        <p:nvSpPr>
          <p:cNvPr id="9" name="AutoShape 4">
            <a:extLst>
              <a:ext uri="{FF2B5EF4-FFF2-40B4-BE49-F238E27FC236}">
                <a16:creationId xmlns:a16="http://schemas.microsoft.com/office/drawing/2014/main" id="{AA0B7EAC-54A1-31B1-ECA2-765299578829}"/>
              </a:ext>
            </a:extLst>
          </p:cNvPr>
          <p:cNvSpPr/>
          <p:nvPr/>
        </p:nvSpPr>
        <p:spPr>
          <a:xfrm flipV="1">
            <a:off x="914400" y="2953537"/>
            <a:ext cx="0" cy="4767031"/>
          </a:xfrm>
          <a:prstGeom prst="line">
            <a:avLst/>
          </a:prstGeom>
          <a:ln w="38100" cap="flat">
            <a:solidFill>
              <a:srgbClr val="51341D"/>
            </a:solidFill>
            <a:prstDash val="solid"/>
            <a:headEnd type="oval" w="lg" len="lg"/>
            <a:tailEnd type="oval" w="lg" len="lg"/>
          </a:ln>
        </p:spPr>
        <p:txBody>
          <a:bodyPr/>
          <a:lstStyle/>
          <a:p>
            <a:endParaRPr lang="en-US"/>
          </a:p>
        </p:txBody>
      </p:sp>
      <p:sp>
        <p:nvSpPr>
          <p:cNvPr id="13" name="Freeform 17">
            <a:extLst>
              <a:ext uri="{FF2B5EF4-FFF2-40B4-BE49-F238E27FC236}">
                <a16:creationId xmlns:a16="http://schemas.microsoft.com/office/drawing/2014/main" id="{F28EBA6D-6154-E589-5433-C3DA8AEE6ECF}"/>
              </a:ext>
            </a:extLst>
          </p:cNvPr>
          <p:cNvSpPr/>
          <p:nvPr/>
        </p:nvSpPr>
        <p:spPr>
          <a:xfrm>
            <a:off x="9082221" y="8944753"/>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7" name="Group 26">
            <a:extLst>
              <a:ext uri="{FF2B5EF4-FFF2-40B4-BE49-F238E27FC236}">
                <a16:creationId xmlns:a16="http://schemas.microsoft.com/office/drawing/2014/main" id="{0C225476-5C93-1619-F3C9-7F88ED7EBDD5}"/>
              </a:ext>
            </a:extLst>
          </p:cNvPr>
          <p:cNvGrpSpPr/>
          <p:nvPr/>
        </p:nvGrpSpPr>
        <p:grpSpPr>
          <a:xfrm>
            <a:off x="1510246" y="6001778"/>
            <a:ext cx="5811673" cy="3312307"/>
            <a:chOff x="1510246" y="6001778"/>
            <a:chExt cx="5811673" cy="3312307"/>
          </a:xfrm>
        </p:grpSpPr>
        <p:sp>
          <p:nvSpPr>
            <p:cNvPr id="16" name="Freeform 2">
              <a:extLst>
                <a:ext uri="{FF2B5EF4-FFF2-40B4-BE49-F238E27FC236}">
                  <a16:creationId xmlns:a16="http://schemas.microsoft.com/office/drawing/2014/main" id="{11342DB8-5C73-AB16-D263-6449A45B4FF9}"/>
                </a:ext>
              </a:extLst>
            </p:cNvPr>
            <p:cNvSpPr/>
            <p:nvPr/>
          </p:nvSpPr>
          <p:spPr>
            <a:xfrm>
              <a:off x="1510246" y="6001778"/>
              <a:ext cx="5811673" cy="325652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7B59F8DB-9CCE-6B92-7455-EC66BDB9D9B8}"/>
                </a:ext>
              </a:extLst>
            </p:cNvPr>
            <p:cNvSpPr txBox="1"/>
            <p:nvPr/>
          </p:nvSpPr>
          <p:spPr>
            <a:xfrm>
              <a:off x="1981200" y="6143986"/>
              <a:ext cx="5098652" cy="3170099"/>
            </a:xfrm>
            <a:prstGeom prst="rect">
              <a:avLst/>
            </a:prstGeom>
            <a:noFill/>
          </p:spPr>
          <p:txBody>
            <a:bodyPr wrap="square">
              <a:spAutoFit/>
            </a:bodyPr>
            <a:lstStyle/>
            <a:p>
              <a:pPr algn="just"/>
              <a:r>
                <a:rPr lang="vi-VN" sz="4000" dirty="0">
                  <a:solidFill>
                    <a:srgbClr val="000000"/>
                  </a:solidFill>
                  <a:latin typeface="+mj-lt"/>
                </a:rPr>
                <a:t>Nêu các thông tin về nội dung và hình thức, nghệ thuật thể hiện của cuốn sách ở phần tiếp sau của văn bản.</a:t>
              </a:r>
            </a:p>
          </p:txBody>
        </p:sp>
      </p:grpSp>
      <p:grpSp>
        <p:nvGrpSpPr>
          <p:cNvPr id="26" name="Group 25">
            <a:extLst>
              <a:ext uri="{FF2B5EF4-FFF2-40B4-BE49-F238E27FC236}">
                <a16:creationId xmlns:a16="http://schemas.microsoft.com/office/drawing/2014/main" id="{EC0E1B34-3C37-3087-E936-5D9722ED9C40}"/>
              </a:ext>
            </a:extLst>
          </p:cNvPr>
          <p:cNvGrpSpPr/>
          <p:nvPr/>
        </p:nvGrpSpPr>
        <p:grpSpPr>
          <a:xfrm>
            <a:off x="7571368" y="1825378"/>
            <a:ext cx="5294944" cy="5765627"/>
            <a:chOff x="7589757" y="2560574"/>
            <a:chExt cx="5294944" cy="3899028"/>
          </a:xfrm>
        </p:grpSpPr>
        <p:sp>
          <p:nvSpPr>
            <p:cNvPr id="14" name="Freeform 2">
              <a:extLst>
                <a:ext uri="{FF2B5EF4-FFF2-40B4-BE49-F238E27FC236}">
                  <a16:creationId xmlns:a16="http://schemas.microsoft.com/office/drawing/2014/main" id="{1415F66D-33AA-EA08-0905-C805929D4BF5}"/>
                </a:ext>
              </a:extLst>
            </p:cNvPr>
            <p:cNvSpPr/>
            <p:nvPr/>
          </p:nvSpPr>
          <p:spPr>
            <a:xfrm>
              <a:off x="7589757" y="2560574"/>
              <a:ext cx="5294944" cy="2743744"/>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E5B81C42-9937-A8D8-2069-D85DD7848BC9}"/>
                </a:ext>
              </a:extLst>
            </p:cNvPr>
            <p:cNvSpPr txBox="1"/>
            <p:nvPr/>
          </p:nvSpPr>
          <p:spPr>
            <a:xfrm>
              <a:off x="7777531" y="2673950"/>
              <a:ext cx="4877768" cy="3785652"/>
            </a:xfrm>
            <a:prstGeom prst="rect">
              <a:avLst/>
            </a:prstGeom>
            <a:noFill/>
          </p:spPr>
          <p:txBody>
            <a:bodyPr wrap="square">
              <a:spAutoFit/>
            </a:bodyPr>
            <a:lstStyle/>
            <a:p>
              <a:pPr algn="just"/>
              <a:r>
                <a:rPr lang="vi-VN" sz="4000" dirty="0">
                  <a:solidFill>
                    <a:srgbClr val="000000"/>
                  </a:solidFill>
                  <a:latin typeface="+mj-lt"/>
                </a:rPr>
                <a:t>Nêu các thông tin chung về cuốn sách như: tác giả, hoàn cảnh ra đời, thông tin xuất bản,... trong phần đầu của văn bản.</a:t>
              </a:r>
            </a:p>
          </p:txBody>
        </p:sp>
      </p:grpSp>
      <p:grpSp>
        <p:nvGrpSpPr>
          <p:cNvPr id="29" name="Group 28">
            <a:extLst>
              <a:ext uri="{FF2B5EF4-FFF2-40B4-BE49-F238E27FC236}">
                <a16:creationId xmlns:a16="http://schemas.microsoft.com/office/drawing/2014/main" id="{78A53A14-7C00-4581-B0B3-79D8D02662D5}"/>
              </a:ext>
            </a:extLst>
          </p:cNvPr>
          <p:cNvGrpSpPr/>
          <p:nvPr/>
        </p:nvGrpSpPr>
        <p:grpSpPr>
          <a:xfrm>
            <a:off x="13659328" y="2558162"/>
            <a:ext cx="3409472" cy="5492311"/>
            <a:chOff x="13659328" y="2558162"/>
            <a:chExt cx="3409472" cy="5492311"/>
          </a:xfrm>
        </p:grpSpPr>
        <p:sp>
          <p:nvSpPr>
            <p:cNvPr id="18" name="Freeform 2">
              <a:extLst>
                <a:ext uri="{FF2B5EF4-FFF2-40B4-BE49-F238E27FC236}">
                  <a16:creationId xmlns:a16="http://schemas.microsoft.com/office/drawing/2014/main" id="{EB852B0A-E3D7-3CC7-A560-5B721C9288CD}"/>
                </a:ext>
              </a:extLst>
            </p:cNvPr>
            <p:cNvSpPr/>
            <p:nvPr/>
          </p:nvSpPr>
          <p:spPr>
            <a:xfrm>
              <a:off x="13659328" y="2558162"/>
              <a:ext cx="3409472" cy="5492311"/>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11F1E9E1-CCA7-4F53-405E-E261D8E85CFF}"/>
                </a:ext>
              </a:extLst>
            </p:cNvPr>
            <p:cNvSpPr txBox="1"/>
            <p:nvPr/>
          </p:nvSpPr>
          <p:spPr>
            <a:xfrm>
              <a:off x="13877264" y="2777487"/>
              <a:ext cx="2928233" cy="5016758"/>
            </a:xfrm>
            <a:prstGeom prst="rect">
              <a:avLst/>
            </a:prstGeom>
            <a:noFill/>
          </p:spPr>
          <p:txBody>
            <a:bodyPr wrap="square">
              <a:spAutoFit/>
            </a:bodyPr>
            <a:lstStyle/>
            <a:p>
              <a:pPr algn="just"/>
              <a:r>
                <a:rPr lang="vi-VN" sz="4000" dirty="0">
                  <a:solidFill>
                    <a:srgbClr val="000000"/>
                  </a:solidFill>
                  <a:latin typeface="+mj-lt"/>
                </a:rPr>
                <a:t>Sử dụng hình ảnh minh hoạ để bổ sung, làm rõ thông tin, tăng sức hấp dẫn cho bài giới thiệu.</a:t>
              </a:r>
            </a:p>
          </p:txBody>
        </p:sp>
      </p:grpSp>
      <p:grpSp>
        <p:nvGrpSpPr>
          <p:cNvPr id="28" name="Group 27">
            <a:extLst>
              <a:ext uri="{FF2B5EF4-FFF2-40B4-BE49-F238E27FC236}">
                <a16:creationId xmlns:a16="http://schemas.microsoft.com/office/drawing/2014/main" id="{F3D90211-1D2F-B6C7-06D9-8D24DB3D8DC7}"/>
              </a:ext>
            </a:extLst>
          </p:cNvPr>
          <p:cNvGrpSpPr/>
          <p:nvPr/>
        </p:nvGrpSpPr>
        <p:grpSpPr>
          <a:xfrm>
            <a:off x="7733896" y="6122044"/>
            <a:ext cx="5491843" cy="3354617"/>
            <a:chOff x="7843154" y="5673259"/>
            <a:chExt cx="5491843" cy="3354617"/>
          </a:xfrm>
        </p:grpSpPr>
        <p:sp>
          <p:nvSpPr>
            <p:cNvPr id="17" name="Freeform 2">
              <a:extLst>
                <a:ext uri="{FF2B5EF4-FFF2-40B4-BE49-F238E27FC236}">
                  <a16:creationId xmlns:a16="http://schemas.microsoft.com/office/drawing/2014/main" id="{96B3A64F-945F-9B8F-D561-C93209C7AC43}"/>
                </a:ext>
              </a:extLst>
            </p:cNvPr>
            <p:cNvSpPr/>
            <p:nvPr/>
          </p:nvSpPr>
          <p:spPr>
            <a:xfrm>
              <a:off x="7843154" y="5673259"/>
              <a:ext cx="5491843" cy="3271493"/>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ED3F39EA-EF4F-C44F-3DE8-97C10B57AB92}"/>
                </a:ext>
              </a:extLst>
            </p:cNvPr>
            <p:cNvSpPr txBox="1"/>
            <p:nvPr/>
          </p:nvSpPr>
          <p:spPr>
            <a:xfrm>
              <a:off x="8201264" y="5857777"/>
              <a:ext cx="4936835" cy="3170099"/>
            </a:xfrm>
            <a:prstGeom prst="rect">
              <a:avLst/>
            </a:prstGeom>
            <a:noFill/>
          </p:spPr>
          <p:txBody>
            <a:bodyPr wrap="square">
              <a:spAutoFit/>
            </a:bodyPr>
            <a:lstStyle/>
            <a:p>
              <a:pPr algn="just"/>
              <a:r>
                <a:rPr lang="vi-VN" sz="4000" dirty="0">
                  <a:solidFill>
                    <a:srgbClr val="000000"/>
                  </a:solidFill>
                  <a:latin typeface="+mj-lt"/>
                </a:rPr>
                <a:t>Nêu ý kiến của người giới thiệu (hoặc người đọc) về giá trị nội dung, nghệ thuật, ý nghĩa của cuốn sách.</a:t>
              </a:r>
            </a:p>
          </p:txBody>
        </p:sp>
      </p:grpSp>
      <p:sp>
        <p:nvSpPr>
          <p:cNvPr id="23" name="Freeform 12">
            <a:extLst>
              <a:ext uri="{FF2B5EF4-FFF2-40B4-BE49-F238E27FC236}">
                <a16:creationId xmlns:a16="http://schemas.microsoft.com/office/drawing/2014/main" id="{894CD4FD-18DA-663C-3705-755E3A03B6EB}"/>
              </a:ext>
            </a:extLst>
          </p:cNvPr>
          <p:cNvSpPr/>
          <p:nvPr/>
        </p:nvSpPr>
        <p:spPr>
          <a:xfrm>
            <a:off x="9239146" y="-2561150"/>
            <a:ext cx="9720262" cy="3888105"/>
          </a:xfrm>
          <a:custGeom>
            <a:avLst/>
            <a:gdLst/>
            <a:ahLst/>
            <a:cxnLst/>
            <a:rect l="l" t="t" r="r" b="b"/>
            <a:pathLst>
              <a:path w="9720262" h="3888105">
                <a:moveTo>
                  <a:pt x="0" y="0"/>
                </a:moveTo>
                <a:lnTo>
                  <a:pt x="9720263" y="0"/>
                </a:lnTo>
                <a:lnTo>
                  <a:pt x="9720263" y="3888105"/>
                </a:lnTo>
                <a:lnTo>
                  <a:pt x="0" y="3888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4">
            <a:extLst>
              <a:ext uri="{FF2B5EF4-FFF2-40B4-BE49-F238E27FC236}">
                <a16:creationId xmlns:a16="http://schemas.microsoft.com/office/drawing/2014/main" id="{51137705-B01C-DCE9-9954-003ADC2D3916}"/>
              </a:ext>
            </a:extLst>
          </p:cNvPr>
          <p:cNvSpPr/>
          <p:nvPr/>
        </p:nvSpPr>
        <p:spPr>
          <a:xfrm>
            <a:off x="15896681" y="-1353479"/>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TextBox 8"/>
          <p:cNvSpPr txBox="1"/>
          <p:nvPr/>
        </p:nvSpPr>
        <p:spPr>
          <a:xfrm>
            <a:off x="-466952" y="895016"/>
            <a:ext cx="8570136" cy="1112099"/>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2. </a:t>
            </a:r>
            <a:r>
              <a:rPr lang="en-US" sz="6600" dirty="0" err="1">
                <a:solidFill>
                  <a:srgbClr val="00285D"/>
                </a:solidFill>
                <a:latin typeface="Times New Roman" panose="02020603050405020304" pitchFamily="18" charset="0"/>
                <a:cs typeface="Times New Roman" panose="02020603050405020304" pitchFamily="18" charset="0"/>
              </a:rPr>
              <a:t>Đặc</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điểm</a:t>
            </a:r>
            <a:endParaRPr lang="en-US" sz="6600" dirty="0">
              <a:solidFill>
                <a:srgbClr val="00285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5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3">
            <a:extLst>
              <a:ext uri="{FF2B5EF4-FFF2-40B4-BE49-F238E27FC236}">
                <a16:creationId xmlns:a16="http://schemas.microsoft.com/office/drawing/2014/main" id="{7FBB65A7-E45F-D56C-1CE9-A834B27FB49F}"/>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txBody>
          <a:bodyPr/>
          <a:lstStyle/>
          <a:p>
            <a:endParaRPr lang="en-US"/>
          </a:p>
        </p:txBody>
      </p:sp>
      <p:sp>
        <p:nvSpPr>
          <p:cNvPr id="18" name="Freeform 14">
            <a:extLst>
              <a:ext uri="{FF2B5EF4-FFF2-40B4-BE49-F238E27FC236}">
                <a16:creationId xmlns:a16="http://schemas.microsoft.com/office/drawing/2014/main" id="{35B41EC5-C3BA-B351-713A-B412DA6F7895}"/>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txBody>
          <a:bodyPr/>
          <a:lstStyle/>
          <a:p>
            <a:endParaRPr lang="en-US"/>
          </a:p>
        </p:txBody>
      </p:sp>
      <p:sp>
        <p:nvSpPr>
          <p:cNvPr id="6" name="Freeform 6">
            <a:extLst>
              <a:ext uri="{FF2B5EF4-FFF2-40B4-BE49-F238E27FC236}">
                <a16:creationId xmlns:a16="http://schemas.microsoft.com/office/drawing/2014/main" id="{B7FA1153-C748-3217-C27A-EEBF8EAA5496}"/>
              </a:ext>
            </a:extLst>
          </p:cNvPr>
          <p:cNvSpPr/>
          <p:nvPr/>
        </p:nvSpPr>
        <p:spPr>
          <a:xfrm rot="16200000">
            <a:off x="-1756958" y="1577809"/>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5"/>
            <a:stretch>
              <a:fillRect/>
            </a:stretch>
          </a:blipFill>
        </p:spPr>
        <p:txBody>
          <a:bodyPr/>
          <a:lstStyle/>
          <a:p>
            <a:endParaRPr lang="en-US"/>
          </a:p>
        </p:txBody>
      </p:sp>
      <p:sp>
        <p:nvSpPr>
          <p:cNvPr id="7" name="TextBox 8">
            <a:extLst>
              <a:ext uri="{FF2B5EF4-FFF2-40B4-BE49-F238E27FC236}">
                <a16:creationId xmlns:a16="http://schemas.microsoft.com/office/drawing/2014/main" id="{2C0F8CC5-107F-DF03-0710-641E35D45819}"/>
              </a:ext>
            </a:extLst>
          </p:cNvPr>
          <p:cNvSpPr txBox="1"/>
          <p:nvPr/>
        </p:nvSpPr>
        <p:spPr>
          <a:xfrm>
            <a:off x="-466952" y="895017"/>
            <a:ext cx="11515952" cy="1112099"/>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3. </a:t>
            </a:r>
            <a:r>
              <a:rPr lang="en-US" sz="6600" dirty="0" err="1">
                <a:solidFill>
                  <a:srgbClr val="00285D"/>
                </a:solidFill>
                <a:latin typeface="Times New Roman" panose="02020603050405020304" pitchFamily="18" charset="0"/>
                <a:cs typeface="Times New Roman" panose="02020603050405020304" pitchFamily="18" charset="0"/>
              </a:rPr>
              <a:t>Những</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điều</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cần</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lưu</a:t>
            </a:r>
            <a:r>
              <a:rPr lang="en-US" sz="6600" dirty="0">
                <a:solidFill>
                  <a:srgbClr val="00285D"/>
                </a:solidFill>
                <a:latin typeface="Times New Roman" panose="02020603050405020304" pitchFamily="18" charset="0"/>
                <a:cs typeface="Times New Roman" panose="02020603050405020304" pitchFamily="18" charset="0"/>
              </a:rPr>
              <a:t> ý</a:t>
            </a:r>
          </a:p>
        </p:txBody>
      </p:sp>
      <p:sp>
        <p:nvSpPr>
          <p:cNvPr id="8" name="Rectangle 7"/>
          <p:cNvSpPr/>
          <p:nvPr/>
        </p:nvSpPr>
        <p:spPr>
          <a:xfrm>
            <a:off x="1066800" y="2519528"/>
            <a:ext cx="15544800" cy="6186309"/>
          </a:xfrm>
          <a:prstGeom prst="rect">
            <a:avLst/>
          </a:prstGeom>
        </p:spPr>
        <p:txBody>
          <a:bodyPr wrap="square">
            <a:spAutoFit/>
          </a:bodyPr>
          <a:lstStyle/>
          <a:p>
            <a:pPr algn="just"/>
            <a:r>
              <a:rPr lang="vi-VN" sz="4400" dirty="0">
                <a:solidFill>
                  <a:srgbClr val="000000"/>
                </a:solidFill>
                <a:latin typeface="+mj-lt"/>
              </a:rPr>
              <a:t>– Lựa chọn cuốn sách muốn giới thiệu phù hợp với yêu cầu, nhiệm vụ đặt ra. </a:t>
            </a:r>
            <a:endParaRPr lang="en-US" sz="4400" dirty="0">
              <a:solidFill>
                <a:srgbClr val="000000"/>
              </a:solidFill>
              <a:latin typeface="+mj-lt"/>
            </a:endParaRPr>
          </a:p>
          <a:p>
            <a:pPr algn="just"/>
            <a:r>
              <a:rPr lang="vi-VN" sz="4400" dirty="0">
                <a:solidFill>
                  <a:srgbClr val="000000"/>
                </a:solidFill>
                <a:latin typeface="+mj-lt"/>
              </a:rPr>
              <a:t>– Đọc kĩ cuốn sách cần giới thiệu để xác định các thông tin về nội dung và hình thức, nghệ thuật, giá trị, ý nghĩa của cuốn sách.</a:t>
            </a:r>
          </a:p>
          <a:p>
            <a:pPr algn="just"/>
            <a:r>
              <a:rPr lang="vi-VN" sz="4400" dirty="0">
                <a:solidFill>
                  <a:srgbClr val="000000"/>
                </a:solidFill>
                <a:latin typeface="+mj-lt"/>
              </a:rPr>
              <a:t>– Tìm hiểu thêm các thông tin có liên quan đến cuốn sách</a:t>
            </a:r>
            <a:endParaRPr lang="en-US" sz="4400" dirty="0">
              <a:solidFill>
                <a:srgbClr val="000000"/>
              </a:solidFill>
              <a:latin typeface="+mj-lt"/>
            </a:endParaRPr>
          </a:p>
          <a:p>
            <a:pPr algn="just"/>
            <a:r>
              <a:rPr lang="vi-VN" sz="4400" dirty="0">
                <a:solidFill>
                  <a:srgbClr val="000000"/>
                </a:solidFill>
                <a:latin typeface="+mj-lt"/>
              </a:rPr>
              <a:t>– Lựa chọn trật tự sắp xếp, trình bày các thông tin trong bài giới thiệu.</a:t>
            </a:r>
          </a:p>
          <a:p>
            <a:pPr algn="just"/>
            <a:r>
              <a:rPr lang="vi-VN" sz="4400" dirty="0">
                <a:solidFill>
                  <a:srgbClr val="000000"/>
                </a:solidFill>
                <a:latin typeface="+mj-lt"/>
              </a:rPr>
              <a:t>– Lựa chọn sử dụng hình ảnh, sơ đồ,... kết hợp với chữ viết để giới thiệu thông tin</a:t>
            </a:r>
            <a:r>
              <a:rPr lang="en-US" sz="4400" dirty="0">
                <a:solidFill>
                  <a:srgbClr val="000000"/>
                </a:solidFill>
                <a:latin typeface="+mj-lt"/>
              </a:rPr>
              <a:t>…</a:t>
            </a:r>
            <a:endParaRPr lang="vi-VN" sz="4400" b="0" i="0" dirty="0">
              <a:solidFill>
                <a:srgbClr val="000000"/>
              </a:solidFill>
              <a:effectLst/>
              <a:latin typeface="+mj-lt"/>
            </a:endParaRPr>
          </a:p>
        </p:txBody>
      </p:sp>
    </p:spTree>
    <p:extLst>
      <p:ext uri="{BB962C8B-B14F-4D97-AF65-F5344CB8AC3E}">
        <p14:creationId xmlns:p14="http://schemas.microsoft.com/office/powerpoint/2010/main" val="9480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5">
            <a:extLst>
              <a:ext uri="{FF2B5EF4-FFF2-40B4-BE49-F238E27FC236}">
                <a16:creationId xmlns:a16="http://schemas.microsoft.com/office/drawing/2014/main" id="{BDAC57A6-1DB2-A074-FD81-70249ADCC08F}"/>
              </a:ext>
            </a:extLst>
          </p:cNvPr>
          <p:cNvSpPr txBox="1"/>
          <p:nvPr/>
        </p:nvSpPr>
        <p:spPr>
          <a:xfrm>
            <a:off x="6795162" y="2119788"/>
            <a:ext cx="9360850" cy="427806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lvl="0" algn="just">
              <a:defRPr/>
            </a:pPr>
            <a:r>
              <a:rPr lang="vi-VN" sz="5400" dirty="0">
                <a:solidFill>
                  <a:schemeClr val="tx1"/>
                </a:solidFill>
                <a:effectLst/>
                <a:latin typeface="+mj-lt"/>
                <a:cs typeface="Tunga" panose="020B0502040204020203" pitchFamily="34" charset="0"/>
              </a:rPr>
              <a:t>Đề bài: Nhà trường tổ chức cuộc thi giới thiệu “Bầu trời trong trang sách”. Em hãy viết một bài giới thiệu cuốn sách mà em yêu thích</a:t>
            </a:r>
            <a:endParaRPr kumimoji="0" lang="en-US" sz="3200" i="0" u="none" strike="noStrike" kern="1200" cap="none" spc="0" normalizeH="0" baseline="0" noProof="0" dirty="0">
              <a:ln>
                <a:noFill/>
              </a:ln>
              <a:solidFill>
                <a:schemeClr val="tx1"/>
              </a:solidFill>
              <a:effectLst/>
              <a:uLnTx/>
              <a:uFillTx/>
              <a:latin typeface="+mj-lt"/>
              <a:cs typeface="Tunga" panose="020B0502040204020203" pitchFamily="34" charset="0"/>
            </a:endParaRPr>
          </a:p>
        </p:txBody>
      </p:sp>
      <p:pic>
        <p:nvPicPr>
          <p:cNvPr id="4" name="Picture 3" descr="A group of balloons in the shape of a heart&#10;&#10;Description automatically generated">
            <a:extLst>
              <a:ext uri="{FF2B5EF4-FFF2-40B4-BE49-F238E27FC236}">
                <a16:creationId xmlns:a16="http://schemas.microsoft.com/office/drawing/2014/main" id="{F41DD46D-8538-06D0-B891-7D01A8953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19100"/>
            <a:ext cx="10287000" cy="10287000"/>
          </a:xfrm>
          <a:prstGeom prst="rect">
            <a:avLst/>
          </a:prstGeom>
        </p:spPr>
      </p:pic>
      <p:sp>
        <p:nvSpPr>
          <p:cNvPr id="5"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634BECCA-0056-FD54-4502-12E8EE664547}"/>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6"/>
            <a:stretch>
              <a:fillRect/>
            </a:stretch>
          </a:blipFill>
        </p:spPr>
        <p:txBody>
          <a:bodyPr/>
          <a:lstStyle/>
          <a:p>
            <a:endParaRPr lang="en-US"/>
          </a:p>
        </p:txBody>
      </p:sp>
      <p:sp>
        <p:nvSpPr>
          <p:cNvPr id="8" name="Freeform 14">
            <a:extLst>
              <a:ext uri="{FF2B5EF4-FFF2-40B4-BE49-F238E27FC236}">
                <a16:creationId xmlns:a16="http://schemas.microsoft.com/office/drawing/2014/main" id="{D0D5AC28-DC08-1140-24AB-61C3BC49E659}"/>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7"/>
            <a:stretch>
              <a:fillRect/>
            </a:stretch>
          </a:blipFill>
        </p:spPr>
        <p:txBody>
          <a:bodyPr/>
          <a:lstStyle/>
          <a:p>
            <a:endParaRPr lang="en-US"/>
          </a:p>
        </p:txBody>
      </p:sp>
      <p:sp>
        <p:nvSpPr>
          <p:cNvPr id="9"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2821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160948">
            <a:off x="-542232" y="-584051"/>
            <a:ext cx="2737844" cy="2633308"/>
          </a:xfrm>
          <a:custGeom>
            <a:avLst/>
            <a:gdLst/>
            <a:ahLst/>
            <a:cxnLst/>
            <a:rect l="l" t="t" r="r" b="b"/>
            <a:pathLst>
              <a:path w="2737844" h="2633308">
                <a:moveTo>
                  <a:pt x="0" y="0"/>
                </a:moveTo>
                <a:lnTo>
                  <a:pt x="2737844" y="0"/>
                </a:lnTo>
                <a:lnTo>
                  <a:pt x="2737844" y="2633308"/>
                </a:lnTo>
                <a:lnTo>
                  <a:pt x="0" y="2633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024000" y="-485337"/>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4">
            <a:extLst>
              <a:ext uri="{FF2B5EF4-FFF2-40B4-BE49-F238E27FC236}">
                <a16:creationId xmlns:a16="http://schemas.microsoft.com/office/drawing/2014/main" id="{1D0B74FF-84C3-6839-0724-0A129581BCE1}"/>
              </a:ext>
            </a:extLst>
          </p:cNvPr>
          <p:cNvSpPr txBox="1"/>
          <p:nvPr/>
        </p:nvSpPr>
        <p:spPr>
          <a:xfrm>
            <a:off x="5146850" y="295291"/>
            <a:ext cx="8115300" cy="872868"/>
          </a:xfrm>
          <a:prstGeom prst="rect">
            <a:avLst/>
          </a:prstGeom>
        </p:spPr>
        <p:txBody>
          <a:bodyPr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9" name="Diagram 8">
            <a:extLst>
              <a:ext uri="{FF2B5EF4-FFF2-40B4-BE49-F238E27FC236}">
                <a16:creationId xmlns:a16="http://schemas.microsoft.com/office/drawing/2014/main" id="{E233D332-566A-AC09-5DD7-63611B6E1B8A}"/>
              </a:ext>
            </a:extLst>
          </p:cNvPr>
          <p:cNvGraphicFramePr/>
          <p:nvPr>
            <p:extLst>
              <p:ext uri="{D42A27DB-BD31-4B8C-83A1-F6EECF244321}">
                <p14:modId xmlns:p14="http://schemas.microsoft.com/office/powerpoint/2010/main" val="4178014269"/>
              </p:ext>
            </p:extLst>
          </p:nvPr>
        </p:nvGraphicFramePr>
        <p:xfrm>
          <a:off x="4813452" y="3578017"/>
          <a:ext cx="8153400" cy="53085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7" name="Group 8">
            <a:extLst>
              <a:ext uri="{FF2B5EF4-FFF2-40B4-BE49-F238E27FC236}">
                <a16:creationId xmlns:a16="http://schemas.microsoft.com/office/drawing/2014/main"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39" name="TextBox 4">
            <a:extLst>
              <a:ext uri="{FF2B5EF4-FFF2-40B4-BE49-F238E27FC236}">
                <a16:creationId xmlns:a16="http://schemas.microsoft.com/office/drawing/2014/main" id="{1D0B74FF-84C3-6839-0724-0A129581BCE1}"/>
              </a:ext>
            </a:extLst>
          </p:cNvPr>
          <p:cNvSpPr txBox="1"/>
          <p:nvPr/>
        </p:nvSpPr>
        <p:spPr>
          <a:xfrm>
            <a:off x="6457950" y="1620257"/>
            <a:ext cx="50482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Chuẩn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210800" y="2834729"/>
            <a:ext cx="7315200" cy="2123658"/>
          </a:xfrm>
          <a:prstGeom prst="rect">
            <a:avLst/>
          </a:prstGeom>
        </p:spPr>
        <p:txBody>
          <a:bodyPr wrap="square">
            <a:spAutoFit/>
          </a:bodyPr>
          <a:lstStyle/>
          <a:p>
            <a:pPr algn="just"/>
            <a:r>
              <a:rPr lang="vi-VN" sz="4400" dirty="0">
                <a:solidFill>
                  <a:srgbClr val="000000"/>
                </a:solidFill>
                <a:latin typeface="+mj-lt"/>
              </a:rPr>
              <a:t>– Xác định các yêu cầu cần thực hiện: mục đích viết, người đọc...</a:t>
            </a:r>
          </a:p>
        </p:txBody>
      </p:sp>
      <p:sp>
        <p:nvSpPr>
          <p:cNvPr id="40" name="Rectangle 39"/>
          <p:cNvSpPr/>
          <p:nvPr/>
        </p:nvSpPr>
        <p:spPr>
          <a:xfrm>
            <a:off x="990600" y="4601199"/>
            <a:ext cx="6735726" cy="1446550"/>
          </a:xfrm>
          <a:prstGeom prst="rect">
            <a:avLst/>
          </a:prstGeom>
        </p:spPr>
        <p:txBody>
          <a:bodyPr wrap="square">
            <a:spAutoFit/>
          </a:bodyPr>
          <a:lstStyle/>
          <a:p>
            <a:pPr algn="just"/>
            <a:r>
              <a:rPr lang="vi-VN" sz="4400" dirty="0">
                <a:solidFill>
                  <a:srgbClr val="000000"/>
                </a:solidFill>
                <a:latin typeface="+mj-lt"/>
              </a:rPr>
              <a:t>– Lựa chọn cuốn sách em yêu thích để giới thiệu.</a:t>
            </a:r>
          </a:p>
        </p:txBody>
      </p:sp>
      <p:sp>
        <p:nvSpPr>
          <p:cNvPr id="41" name="Rectangle 40"/>
          <p:cNvSpPr/>
          <p:nvPr/>
        </p:nvSpPr>
        <p:spPr>
          <a:xfrm>
            <a:off x="10210800" y="5685346"/>
            <a:ext cx="7315200" cy="2800767"/>
          </a:xfrm>
          <a:prstGeom prst="rect">
            <a:avLst/>
          </a:prstGeom>
        </p:spPr>
        <p:txBody>
          <a:bodyPr wrap="square">
            <a:spAutoFit/>
          </a:bodyPr>
          <a:lstStyle/>
          <a:p>
            <a:pPr algn="just"/>
            <a:r>
              <a:rPr lang="vi-VN" sz="4400" dirty="0">
                <a:solidFill>
                  <a:srgbClr val="000000"/>
                </a:solidFill>
                <a:latin typeface="+mj-lt"/>
              </a:rPr>
              <a:t>– Đọc kĩ lại cuốn sách để xác định thông tin về nội dung, hình thức, giá trị, ý nghĩa của cuốn sách.</a:t>
            </a:r>
          </a:p>
        </p:txBody>
      </p:sp>
      <p:sp>
        <p:nvSpPr>
          <p:cNvPr id="42" name="Rectangle 41"/>
          <p:cNvSpPr/>
          <p:nvPr/>
        </p:nvSpPr>
        <p:spPr>
          <a:xfrm>
            <a:off x="826690" y="7065488"/>
            <a:ext cx="6735726" cy="2800767"/>
          </a:xfrm>
          <a:prstGeom prst="rect">
            <a:avLst/>
          </a:prstGeom>
        </p:spPr>
        <p:txBody>
          <a:bodyPr wrap="square">
            <a:spAutoFit/>
          </a:bodyPr>
          <a:lstStyle/>
          <a:p>
            <a:pPr algn="just"/>
            <a:r>
              <a:rPr lang="vi-VN" sz="4400" dirty="0">
                <a:solidFill>
                  <a:srgbClr val="000000"/>
                </a:solidFill>
                <a:latin typeface="+mj-lt"/>
              </a:rPr>
              <a:t>– Tìm hiểu, lựa chọn, thu thập thông tin, hình ảnh liên quan đến cuốn sách từ các nguồn khác nhau.</a:t>
            </a:r>
            <a:endParaRPr lang="vi-VN" sz="4400" b="0"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9" grpId="0"/>
      <p:bldP spid="2"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1633BC62-E5F7-100C-B950-6EC879026421}"/>
              </a:ext>
            </a:extLst>
          </p:cNvPr>
          <p:cNvSpPr/>
          <p:nvPr/>
        </p:nvSpPr>
        <p:spPr>
          <a:xfrm rot="5400000">
            <a:off x="17278841" y="-2189441"/>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3"/>
            <a:stretch>
              <a:fillRect/>
            </a:stretch>
          </a:blipFill>
        </p:spPr>
        <p:txBody>
          <a:bodyPr/>
          <a:lstStyle/>
          <a:p>
            <a:endParaRPr lang="en-US"/>
          </a:p>
        </p:txBody>
      </p:sp>
      <p:sp>
        <p:nvSpPr>
          <p:cNvPr id="7" name="Freeform 11">
            <a:extLst>
              <a:ext uri="{FF2B5EF4-FFF2-40B4-BE49-F238E27FC236}">
                <a16:creationId xmlns:a16="http://schemas.microsoft.com/office/drawing/2014/main" id="{D9DCFA77-6732-1EF8-034A-10BFEA657E6A}"/>
              </a:ext>
            </a:extLst>
          </p:cNvPr>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7823D75A-0103-77A7-BA81-5F52CF82104A}"/>
              </a:ext>
            </a:extLst>
          </p:cNvPr>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8">
            <a:extLst>
              <a:ext uri="{FF2B5EF4-FFF2-40B4-BE49-F238E27FC236}">
                <a16:creationId xmlns:a16="http://schemas.microsoft.com/office/drawing/2014/main"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11"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12" name="TextBox 4">
            <a:extLst>
              <a:ext uri="{FF2B5EF4-FFF2-40B4-BE49-F238E27FC236}">
                <a16:creationId xmlns:a16="http://schemas.microsoft.com/office/drawing/2014/main" id="{1D0B74FF-84C3-6839-0724-0A129581BCE1}"/>
              </a:ext>
            </a:extLst>
          </p:cNvPr>
          <p:cNvSpPr txBox="1"/>
          <p:nvPr/>
        </p:nvSpPr>
        <p:spPr>
          <a:xfrm>
            <a:off x="3851450" y="186888"/>
            <a:ext cx="75023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1219200" y="2301191"/>
            <a:ext cx="13327414"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a:t>
            </a:r>
            <a:r>
              <a:rPr lang="vi-VN" sz="4000" b="1" dirty="0">
                <a:solidFill>
                  <a:srgbClr val="000000"/>
                </a:solidFill>
                <a:latin typeface="Times New Roman" panose="02020603050405020304" pitchFamily="18" charset="0"/>
                <a:cs typeface="Times New Roman" panose="02020603050405020304" pitchFamily="18" charset="0"/>
              </a:rPr>
              <a:t> Tìm ý cho bài viết bằng cách hoàn thành sơ đồ sau:</a:t>
            </a:r>
          </a:p>
        </p:txBody>
      </p:sp>
      <p:grpSp>
        <p:nvGrpSpPr>
          <p:cNvPr id="22" name="Group 21">
            <a:extLst>
              <a:ext uri="{FF2B5EF4-FFF2-40B4-BE49-F238E27FC236}">
                <a16:creationId xmlns:a16="http://schemas.microsoft.com/office/drawing/2014/main" id="{0387BA9C-8880-B683-60D4-75F7C119354B}"/>
              </a:ext>
            </a:extLst>
          </p:cNvPr>
          <p:cNvGrpSpPr/>
          <p:nvPr/>
        </p:nvGrpSpPr>
        <p:grpSpPr>
          <a:xfrm>
            <a:off x="762000" y="3742544"/>
            <a:ext cx="16764000" cy="5679631"/>
            <a:chOff x="762000" y="3742544"/>
            <a:chExt cx="16764000" cy="5679631"/>
          </a:xfrm>
        </p:grpSpPr>
        <p:sp>
          <p:nvSpPr>
            <p:cNvPr id="3" name="Rectangle: Rounded Corners 2">
              <a:extLst>
                <a:ext uri="{FF2B5EF4-FFF2-40B4-BE49-F238E27FC236}">
                  <a16:creationId xmlns:a16="http://schemas.microsoft.com/office/drawing/2014/main" id="{2B8265CE-5DD0-E99D-18BF-5BD596EF0B3D}"/>
                </a:ext>
              </a:extLst>
            </p:cNvPr>
            <p:cNvSpPr/>
            <p:nvPr/>
          </p:nvSpPr>
          <p:spPr>
            <a:xfrm>
              <a:off x="7620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Nội dung của cuốn sách:..................</a:t>
              </a:r>
            </a:p>
            <a:p>
              <a:pPr algn="ctr"/>
              <a:endParaRPr lang="en-US" sz="3600" dirty="0">
                <a:solidFill>
                  <a:schemeClr val="tx1"/>
                </a:solidFill>
                <a:latin typeface="+mj-lt"/>
              </a:endParaRPr>
            </a:p>
          </p:txBody>
        </p:sp>
        <p:sp>
          <p:nvSpPr>
            <p:cNvPr id="4" name="Rectangle: Rounded Corners 3">
              <a:extLst>
                <a:ext uri="{FF2B5EF4-FFF2-40B4-BE49-F238E27FC236}">
                  <a16:creationId xmlns:a16="http://schemas.microsoft.com/office/drawing/2014/main" id="{E2F386F1-AB9C-43D5-EE82-8CFEE9DF81A7}"/>
                </a:ext>
              </a:extLst>
            </p:cNvPr>
            <p:cNvSpPr/>
            <p:nvPr/>
          </p:nvSpPr>
          <p:spPr>
            <a:xfrm>
              <a:off x="103632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Hình thức của cuốn sách:.................</a:t>
              </a:r>
              <a:endParaRPr lang="en-US" sz="3600" dirty="0">
                <a:solidFill>
                  <a:schemeClr val="tx1"/>
                </a:solidFill>
                <a:latin typeface="+mj-lt"/>
              </a:endParaRPr>
            </a:p>
          </p:txBody>
        </p:sp>
        <p:sp>
          <p:nvSpPr>
            <p:cNvPr id="5" name="Rectangle: Rounded Corners 4">
              <a:extLst>
                <a:ext uri="{FF2B5EF4-FFF2-40B4-BE49-F238E27FC236}">
                  <a16:creationId xmlns:a16="http://schemas.microsoft.com/office/drawing/2014/main" id="{2B86E01C-6C00-305D-2001-B37EEAB03FC9}"/>
                </a:ext>
              </a:extLst>
            </p:cNvPr>
            <p:cNvSpPr/>
            <p:nvPr/>
          </p:nvSpPr>
          <p:spPr>
            <a:xfrm>
              <a:off x="7620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Các hình ảnh minh họa cần sử dụng:</a:t>
              </a:r>
              <a:endParaRPr lang="en-US" sz="3600" dirty="0">
                <a:solidFill>
                  <a:schemeClr val="tx1"/>
                </a:solidFill>
                <a:latin typeface="+mj-lt"/>
              </a:endParaRPr>
            </a:p>
          </p:txBody>
        </p:sp>
        <p:sp>
          <p:nvSpPr>
            <p:cNvPr id="9" name="Rectangle: Rounded Corners 8">
              <a:extLst>
                <a:ext uri="{FF2B5EF4-FFF2-40B4-BE49-F238E27FC236}">
                  <a16:creationId xmlns:a16="http://schemas.microsoft.com/office/drawing/2014/main" id="{90582AF4-623B-5053-8B62-52F945A4934D}"/>
                </a:ext>
              </a:extLst>
            </p:cNvPr>
            <p:cNvSpPr/>
            <p:nvPr/>
          </p:nvSpPr>
          <p:spPr>
            <a:xfrm>
              <a:off x="103632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Giá trị, ý nghĩa của cuốn sách:.........</a:t>
              </a:r>
              <a:endParaRPr lang="en-US" sz="3600" dirty="0">
                <a:solidFill>
                  <a:schemeClr val="tx1"/>
                </a:solidFill>
                <a:latin typeface="+mj-lt"/>
              </a:endParaRPr>
            </a:p>
          </p:txBody>
        </p:sp>
        <p:sp>
          <p:nvSpPr>
            <p:cNvPr id="2" name="Rectangle: Rounded Corners 1">
              <a:extLst>
                <a:ext uri="{FF2B5EF4-FFF2-40B4-BE49-F238E27FC236}">
                  <a16:creationId xmlns:a16="http://schemas.microsoft.com/office/drawing/2014/main" id="{CBB8D1DC-3B3E-60A1-9C47-7C9D9D062762}"/>
                </a:ext>
              </a:extLst>
            </p:cNvPr>
            <p:cNvSpPr/>
            <p:nvPr/>
          </p:nvSpPr>
          <p:spPr>
            <a:xfrm>
              <a:off x="6934200" y="5331319"/>
              <a:ext cx="4419600" cy="208675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Tên cuốn sách:...</a:t>
              </a:r>
            </a:p>
            <a:p>
              <a:pPr algn="ctr"/>
              <a:r>
                <a:rPr lang="vi-VN" sz="3600" b="1" dirty="0">
                  <a:solidFill>
                    <a:schemeClr val="tx1"/>
                  </a:solidFill>
                  <a:latin typeface="+mj-lt"/>
                </a:rPr>
                <a:t>Các thông tin chung về cuốn sách:....</a:t>
              </a:r>
              <a:endParaRPr lang="en-US" sz="3600" b="1" dirty="0">
                <a:solidFill>
                  <a:schemeClr val="tx1"/>
                </a:solidFill>
                <a:latin typeface="+mj-lt"/>
              </a:endParaRPr>
            </a:p>
          </p:txBody>
        </p:sp>
        <p:pic>
          <p:nvPicPr>
            <p:cNvPr id="14" name="Picture 13" descr="A blue circle with a white number four&#10;&#10;Description automatically generated">
              <a:extLst>
                <a:ext uri="{FF2B5EF4-FFF2-40B4-BE49-F238E27FC236}">
                  <a16:creationId xmlns:a16="http://schemas.microsoft.com/office/drawing/2014/main" id="{41AB1EB8-4339-3929-F04E-2858C9A7E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7666893"/>
              <a:ext cx="836043" cy="836043"/>
            </a:xfrm>
            <a:prstGeom prst="rect">
              <a:avLst/>
            </a:prstGeom>
          </p:spPr>
        </p:pic>
        <p:pic>
          <p:nvPicPr>
            <p:cNvPr id="17" name="Picture 16" descr="A blue circle with a white number on it&#10;&#10;Description automatically generated">
              <a:extLst>
                <a:ext uri="{FF2B5EF4-FFF2-40B4-BE49-F238E27FC236}">
                  <a16:creationId xmlns:a16="http://schemas.microsoft.com/office/drawing/2014/main" id="{E7CF748D-6D5F-B12B-BAE4-1FCD487B47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41232" y="7696200"/>
              <a:ext cx="806736" cy="806736"/>
            </a:xfrm>
            <a:prstGeom prst="rect">
              <a:avLst/>
            </a:prstGeom>
          </p:spPr>
        </p:pic>
        <p:pic>
          <p:nvPicPr>
            <p:cNvPr id="19" name="Picture 18" descr="A blue circle with a white number on it&#10;&#10;Description automatically generated">
              <a:extLst>
                <a:ext uri="{FF2B5EF4-FFF2-40B4-BE49-F238E27FC236}">
                  <a16:creationId xmlns:a16="http://schemas.microsoft.com/office/drawing/2014/main" id="{30076C33-B5D3-71B7-80DF-01B12A7928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0399" y="4840144"/>
              <a:ext cx="908401" cy="908401"/>
            </a:xfrm>
            <a:prstGeom prst="rect">
              <a:avLst/>
            </a:prstGeom>
          </p:spPr>
        </p:pic>
        <p:pic>
          <p:nvPicPr>
            <p:cNvPr id="21" name="Picture 20" descr="A blue circle with a white number on it&#10;&#10;Description automatically generated">
              <a:extLst>
                <a:ext uri="{FF2B5EF4-FFF2-40B4-BE49-F238E27FC236}">
                  <a16:creationId xmlns:a16="http://schemas.microsoft.com/office/drawing/2014/main" id="{22738D87-8E26-42D8-C0A9-F40FBCFB2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309" y="4909120"/>
              <a:ext cx="922291" cy="922291"/>
            </a:xfrm>
            <a:prstGeom prst="rect">
              <a:avLst/>
            </a:prstGeom>
          </p:spPr>
        </p:pic>
      </p:grpSp>
    </p:spTree>
    <p:extLst>
      <p:ext uri="{BB962C8B-B14F-4D97-AF65-F5344CB8AC3E}">
        <p14:creationId xmlns:p14="http://schemas.microsoft.com/office/powerpoint/2010/main" val="10305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02B5BC1-C1B5-0276-2099-9E68DCDF0E92}"/>
              </a:ext>
            </a:extLst>
          </p:cNvPr>
          <p:cNvGraphicFramePr>
            <a:graphicFrameLocks noGrp="1"/>
          </p:cNvGraphicFramePr>
          <p:nvPr>
            <p:extLst>
              <p:ext uri="{D42A27DB-BD31-4B8C-83A1-F6EECF244321}">
                <p14:modId xmlns:p14="http://schemas.microsoft.com/office/powerpoint/2010/main" val="847366336"/>
              </p:ext>
            </p:extLst>
          </p:nvPr>
        </p:nvGraphicFramePr>
        <p:xfrm>
          <a:off x="3063776" y="1943100"/>
          <a:ext cx="13716000" cy="7635240"/>
        </p:xfrm>
        <a:graphic>
          <a:graphicData uri="http://schemas.openxmlformats.org/drawingml/2006/table">
            <a:tbl>
              <a:tblPr/>
              <a:tblGrid>
                <a:gridCol w="13716000">
                  <a:extLst>
                    <a:ext uri="{9D8B030D-6E8A-4147-A177-3AD203B41FA5}">
                      <a16:colId xmlns:a16="http://schemas.microsoft.com/office/drawing/2014/main" val="238323536"/>
                    </a:ext>
                  </a:extLst>
                </a:gridCol>
              </a:tblGrid>
              <a:tr h="3337560">
                <a:tc>
                  <a:txBody>
                    <a:bodyPr/>
                    <a:lstStyle/>
                    <a:p>
                      <a:pPr algn="just"/>
                      <a:r>
                        <a:rPr lang="vi-VN" sz="4400" b="1" dirty="0">
                          <a:solidFill>
                            <a:srgbClr val="000000"/>
                          </a:solidFill>
                          <a:effectLst/>
                          <a:latin typeface="Times New Roman" panose="02020603050405020304" pitchFamily="18" charset="0"/>
                          <a:cs typeface="Times New Roman" panose="02020603050405020304" pitchFamily="18" charset="0"/>
                        </a:rPr>
                        <a:t>Phần 1</a:t>
                      </a:r>
                      <a:endParaRPr lang="vi-VN"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Tên sách, tên tác giả.</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Cảm nhận hoặc ấn tượng nổi bật về cuốn sách</a:t>
                      </a:r>
                    </a:p>
                    <a:p>
                      <a:pPr algn="just"/>
                      <a:r>
                        <a:rPr lang="en-US" sz="4400" dirty="0" err="1">
                          <a:solidFill>
                            <a:srgbClr val="000000"/>
                          </a:solidFill>
                          <a:effectLst/>
                          <a:latin typeface="Times New Roman" panose="02020603050405020304" pitchFamily="18" charset="0"/>
                          <a:cs typeface="Times New Roman" panose="02020603050405020304" pitchFamily="18" charset="0"/>
                        </a:rPr>
                        <a:t>Lưu</a:t>
                      </a:r>
                      <a:r>
                        <a:rPr lang="en-US" sz="4400" baseline="0" dirty="0">
                          <a:solidFill>
                            <a:srgbClr val="000000"/>
                          </a:solidFill>
                          <a:effectLst/>
                          <a:latin typeface="Times New Roman" panose="02020603050405020304" pitchFamily="18" charset="0"/>
                          <a:cs typeface="Times New Roman" panose="02020603050405020304" pitchFamily="18" charset="0"/>
                        </a:rPr>
                        <a:t> ý:</a:t>
                      </a:r>
                      <a:r>
                        <a:rPr lang="vi-VN" sz="4400" dirty="0">
                          <a:solidFill>
                            <a:srgbClr val="000000"/>
                          </a:solidFill>
                          <a:effectLst/>
                          <a:latin typeface="Times New Roman" panose="02020603050405020304" pitchFamily="18" charset="0"/>
                          <a:cs typeface="Times New Roman" panose="02020603050405020304" pitchFamily="18" charset="0"/>
                        </a:rPr>
                        <a:t> Có thể hoán đổi vị trí hai ý.</a:t>
                      </a:r>
                    </a:p>
                  </a:txBody>
                  <a:tcPr marL="137160" marR="137160" marT="68580" marB="68580" anchor="ctr">
                    <a:lnL>
                      <a:noFill/>
                    </a:lnL>
                    <a:lnR>
                      <a:noFill/>
                    </a:lnR>
                    <a:lnT>
                      <a:noFill/>
                    </a:lnT>
                    <a:lnB>
                      <a:noFill/>
                    </a:lnB>
                  </a:tcPr>
                </a:tc>
                <a:extLst>
                  <a:ext uri="{0D108BD9-81ED-4DB2-BD59-A6C34878D82A}">
                    <a16:rowId xmlns:a16="http://schemas.microsoft.com/office/drawing/2014/main" val="1381938408"/>
                  </a:ext>
                </a:extLst>
              </a:tr>
              <a:tr h="2057400">
                <a:tc>
                  <a:txBody>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Phần</a:t>
                      </a:r>
                      <a:r>
                        <a:rPr lang="en-US" sz="4400" b="1" dirty="0">
                          <a:solidFill>
                            <a:srgbClr val="000000"/>
                          </a:solidFill>
                          <a:effectLst/>
                          <a:latin typeface="Times New Roman" panose="02020603050405020304" pitchFamily="18" charset="0"/>
                          <a:cs typeface="Times New Roman" panose="02020603050405020304" pitchFamily="18" charset="0"/>
                        </a:rPr>
                        <a:t> 2</a:t>
                      </a:r>
                      <a:endParaRPr lang="en-US"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Tóm</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tắt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nội</a:t>
                      </a:r>
                      <a:r>
                        <a:rPr lang="en-US" sz="4400" dirty="0">
                          <a:solidFill>
                            <a:srgbClr val="000000"/>
                          </a:solidFill>
                          <a:effectLst/>
                          <a:latin typeface="Times New Roman" panose="02020603050405020304" pitchFamily="18" charset="0"/>
                          <a:cs typeface="Times New Roman" panose="02020603050405020304" pitchFamily="18" charset="0"/>
                        </a:rPr>
                        <a:t> dung </a:t>
                      </a:r>
                      <a:r>
                        <a:rPr lang="en-US" sz="4400" dirty="0" err="1">
                          <a:solidFill>
                            <a:srgbClr val="000000"/>
                          </a:solidFill>
                          <a:effectLst/>
                          <a:latin typeface="Times New Roman" panose="02020603050405020304" pitchFamily="18" charset="0"/>
                          <a:cs typeface="Times New Roman" panose="02020603050405020304" pitchFamily="18" charset="0"/>
                        </a:rPr>
                        <a:t>sách</a:t>
                      </a:r>
                      <a:r>
                        <a:rPr lang="en-US" sz="4400" dirty="0">
                          <a:solidFill>
                            <a:srgbClr val="000000"/>
                          </a:solidFill>
                          <a:effectLst/>
                          <a:latin typeface="Times New Roman" panose="02020603050405020304" pitchFamily="18" charset="0"/>
                          <a:cs typeface="Times New Roman" panose="02020603050405020304" pitchFamily="18" charset="0"/>
                        </a:rPr>
                        <a:t>.</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Nhận</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xét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về</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giá</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trị</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nội</a:t>
                      </a:r>
                      <a:r>
                        <a:rPr lang="en-US" sz="4400" dirty="0">
                          <a:solidFill>
                            <a:srgbClr val="000000"/>
                          </a:solidFill>
                          <a:effectLst/>
                          <a:latin typeface="Times New Roman" panose="02020603050405020304" pitchFamily="18" charset="0"/>
                          <a:cs typeface="Times New Roman" panose="02020603050405020304" pitchFamily="18" charset="0"/>
                        </a:rPr>
                        <a:t> dung, </a:t>
                      </a:r>
                      <a:r>
                        <a:rPr lang="en-US" sz="4400" dirty="0" err="1">
                          <a:solidFill>
                            <a:srgbClr val="000000"/>
                          </a:solidFill>
                          <a:effectLst/>
                          <a:latin typeface="Times New Roman" panose="02020603050405020304" pitchFamily="18" charset="0"/>
                          <a:cs typeface="Times New Roman" panose="02020603050405020304" pitchFamily="18" charset="0"/>
                        </a:rPr>
                        <a:t>nghệ</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thuật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của</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cuốn</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sách</a:t>
                      </a:r>
                      <a:r>
                        <a:rPr lang="en-US" sz="4400" dirty="0">
                          <a:solidFill>
                            <a:srgbClr val="000000"/>
                          </a:solidFill>
                          <a:effectLst/>
                          <a:latin typeface="Times New Roman" panose="02020603050405020304" pitchFamily="18" charset="0"/>
                          <a:cs typeface="Times New Roman" panose="02020603050405020304" pitchFamily="18" charset="0"/>
                        </a:rPr>
                        <a:t>.</a:t>
                      </a:r>
                    </a:p>
                  </a:txBody>
                  <a:tcPr marL="137160" marR="137160" marT="68580" marB="68580" anchor="ctr">
                    <a:lnL>
                      <a:noFill/>
                    </a:lnL>
                    <a:lnR>
                      <a:noFill/>
                    </a:lnR>
                    <a:lnT>
                      <a:noFill/>
                    </a:lnT>
                    <a:lnB>
                      <a:noFill/>
                    </a:lnB>
                  </a:tcPr>
                </a:tc>
                <a:extLst>
                  <a:ext uri="{0D108BD9-81ED-4DB2-BD59-A6C34878D82A}">
                    <a16:rowId xmlns:a16="http://schemas.microsoft.com/office/drawing/2014/main" val="2422393615"/>
                  </a:ext>
                </a:extLst>
              </a:tr>
              <a:tr h="2057400">
                <a:tc>
                  <a:txBody>
                    <a:bodyPr/>
                    <a:lstStyle/>
                    <a:p>
                      <a:pPr algn="just"/>
                      <a:r>
                        <a:rPr lang="vi-VN" sz="4400" b="1" dirty="0">
                          <a:solidFill>
                            <a:srgbClr val="000000"/>
                          </a:solidFill>
                          <a:effectLst/>
                          <a:latin typeface="Times New Roman" panose="02020603050405020304" pitchFamily="18" charset="0"/>
                          <a:cs typeface="Times New Roman" panose="02020603050405020304" pitchFamily="18" charset="0"/>
                        </a:rPr>
                        <a:t>Phần 3</a:t>
                      </a:r>
                      <a:endParaRPr lang="vi-VN"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Khẳng định giá trị của cuốn sách.</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Khuyến khích mọi người nên đọc sách.</a:t>
                      </a:r>
                    </a:p>
                  </a:txBody>
                  <a:tcPr marL="137160" marR="137160" marT="68580" marB="68580" anchor="ctr">
                    <a:lnL>
                      <a:noFill/>
                    </a:lnL>
                    <a:lnR>
                      <a:noFill/>
                    </a:lnR>
                    <a:lnT>
                      <a:noFill/>
                    </a:lnT>
                    <a:lnB>
                      <a:noFill/>
                    </a:lnB>
                  </a:tcPr>
                </a:tc>
                <a:extLst>
                  <a:ext uri="{0D108BD9-81ED-4DB2-BD59-A6C34878D82A}">
                    <a16:rowId xmlns:a16="http://schemas.microsoft.com/office/drawing/2014/main" val="3229179452"/>
                  </a:ext>
                </a:extLst>
              </a:tr>
            </a:tbl>
          </a:graphicData>
        </a:graphic>
      </p:graphicFrame>
      <p:sp>
        <p:nvSpPr>
          <p:cNvPr id="6" name="Freeform 4">
            <a:extLst>
              <a:ext uri="{FF2B5EF4-FFF2-40B4-BE49-F238E27FC236}">
                <a16:creationId xmlns:a16="http://schemas.microsoft.com/office/drawing/2014/main" id="{3AB58B5B-8997-DB2B-80BE-6799230CCB95}"/>
              </a:ext>
            </a:extLst>
          </p:cNvPr>
          <p:cNvSpPr/>
          <p:nvPr/>
        </p:nvSpPr>
        <p:spPr>
          <a:xfrm rot="-10800000">
            <a:off x="14065462" y="-38637"/>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3"/>
            <a:stretch>
              <a:fillRect/>
            </a:stretch>
          </a:blipFill>
        </p:spPr>
        <p:txBody>
          <a:bodyPr/>
          <a:lstStyle/>
          <a:p>
            <a:endParaRPr lang="en-US"/>
          </a:p>
        </p:txBody>
      </p:sp>
      <p:grpSp>
        <p:nvGrpSpPr>
          <p:cNvPr id="14" name="Group 8">
            <a:extLst>
              <a:ext uri="{FF2B5EF4-FFF2-40B4-BE49-F238E27FC236}">
                <a16:creationId xmlns:a16="http://schemas.microsoft.com/office/drawing/2014/main"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15"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16" name="TextBox 4">
            <a:extLst>
              <a:ext uri="{FF2B5EF4-FFF2-40B4-BE49-F238E27FC236}">
                <a16:creationId xmlns:a16="http://schemas.microsoft.com/office/drawing/2014/main" id="{1D0B74FF-84C3-6839-0724-0A129581BCE1}"/>
              </a:ext>
            </a:extLst>
          </p:cNvPr>
          <p:cNvSpPr txBox="1"/>
          <p:nvPr/>
        </p:nvSpPr>
        <p:spPr>
          <a:xfrm>
            <a:off x="3886200" y="253713"/>
            <a:ext cx="75023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AutoShape 4">
            <a:extLst>
              <a:ext uri="{FF2B5EF4-FFF2-40B4-BE49-F238E27FC236}">
                <a16:creationId xmlns:a16="http://schemas.microsoft.com/office/drawing/2014/main" id="{AA0B7EAC-54A1-31B1-ECA2-765299578829}"/>
              </a:ext>
            </a:extLst>
          </p:cNvPr>
          <p:cNvSpPr/>
          <p:nvPr/>
        </p:nvSpPr>
        <p:spPr>
          <a:xfrm flipH="1" flipV="1">
            <a:off x="2514600" y="2793745"/>
            <a:ext cx="0" cy="6324600"/>
          </a:xfrm>
          <a:prstGeom prst="line">
            <a:avLst/>
          </a:prstGeom>
          <a:ln w="38100" cap="flat">
            <a:solidFill>
              <a:srgbClr val="51341D"/>
            </a:solidFill>
            <a:prstDash val="solid"/>
            <a:headEnd type="oval" w="lg" len="lg"/>
            <a:tailEnd type="oval" w="lg" len="lg"/>
          </a:ln>
        </p:spPr>
        <p:txBody>
          <a:bodyPr/>
          <a:lstStyle/>
          <a:p>
            <a:endParaRPr lang="en-US"/>
          </a:p>
        </p:txBody>
      </p:sp>
      <p:sp>
        <p:nvSpPr>
          <p:cNvPr id="18" name="TextBox 4">
            <a:extLst>
              <a:ext uri="{FF2B5EF4-FFF2-40B4-BE49-F238E27FC236}">
                <a16:creationId xmlns:a16="http://schemas.microsoft.com/office/drawing/2014/main" id="{1D0B74FF-84C3-6839-0724-0A129581BCE1}"/>
              </a:ext>
            </a:extLst>
          </p:cNvPr>
          <p:cNvSpPr txBox="1"/>
          <p:nvPr/>
        </p:nvSpPr>
        <p:spPr>
          <a:xfrm>
            <a:off x="652650" y="3956037"/>
            <a:ext cx="1312775" cy="2847767"/>
          </a:xfrm>
          <a:prstGeom prst="rect">
            <a:avLst/>
          </a:prstGeom>
        </p:spPr>
        <p:txBody>
          <a:bodyPr wrap="square" lIns="0" tIns="0" rIns="0" bIns="0" rtlCol="0" anchor="t">
            <a:spAutoFit/>
          </a:bodyPr>
          <a:lstStyle/>
          <a:p>
            <a:pPr marL="0" marR="0" lvl="0" indent="0" algn="ctr" defTabSz="914400" rtl="0" eaLnBrk="1" fontAlgn="auto" latinLnBrk="0" hangingPunct="1">
              <a:lnSpc>
                <a:spcPts val="7746"/>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dàn</a:t>
            </a:r>
            <a:r>
              <a:rPr lang="en-US" sz="4400" b="1" dirty="0">
                <a:solidFill>
                  <a:srgbClr val="FF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69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3C7C783-B838-474C-5136-7F3E307E315B}"/>
              </a:ext>
            </a:extLst>
          </p:cNvPr>
          <p:cNvGrpSpPr/>
          <p:nvPr/>
        </p:nvGrpSpPr>
        <p:grpSpPr>
          <a:xfrm>
            <a:off x="2" y="1229003"/>
            <a:ext cx="6934199" cy="174353"/>
            <a:chOff x="0" y="0"/>
            <a:chExt cx="6523881" cy="882838"/>
          </a:xfrm>
          <a:solidFill>
            <a:schemeClr val="accent2">
              <a:lumMod val="40000"/>
              <a:lumOff val="60000"/>
            </a:schemeClr>
          </a:solidFill>
        </p:grpSpPr>
        <p:sp>
          <p:nvSpPr>
            <p:cNvPr id="3" name="Freeform 9">
              <a:extLst>
                <a:ext uri="{FF2B5EF4-FFF2-40B4-BE49-F238E27FC236}">
                  <a16:creationId xmlns:a16="http://schemas.microsoft.com/office/drawing/2014/main" id="{1662B57C-DC5A-F9C9-6ABB-9AD93AD37E60}"/>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4" name="TextBox 3">
            <a:extLst>
              <a:ext uri="{FF2B5EF4-FFF2-40B4-BE49-F238E27FC236}">
                <a16:creationId xmlns:a16="http://schemas.microsoft.com/office/drawing/2014/main" id="{5ACDC632-84B5-CDF1-6A4C-8DC0C6440832}"/>
              </a:ext>
            </a:extLst>
          </p:cNvPr>
          <p:cNvSpPr txBox="1"/>
          <p:nvPr/>
        </p:nvSpPr>
        <p:spPr>
          <a:xfrm>
            <a:off x="5915390" y="266701"/>
            <a:ext cx="8763000"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15">
            <a:extLst>
              <a:ext uri="{FF2B5EF4-FFF2-40B4-BE49-F238E27FC236}">
                <a16:creationId xmlns:a16="http://schemas.microsoft.com/office/drawing/2014/main" id="{75CFF8E0-690A-80E3-C41D-EA8499989C92}"/>
              </a:ext>
            </a:extLst>
          </p:cNvPr>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E138A87A-5F57-2F0F-BE13-2835F6EBE14A}"/>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7">
            <a:extLst>
              <a:ext uri="{FF2B5EF4-FFF2-40B4-BE49-F238E27FC236}">
                <a16:creationId xmlns:a16="http://schemas.microsoft.com/office/drawing/2014/main" id="{7360C51E-1616-701E-39AF-DE59A8494926}"/>
              </a:ext>
            </a:extLst>
          </p:cNvPr>
          <p:cNvSpPr/>
          <p:nvPr/>
        </p:nvSpPr>
        <p:spPr>
          <a:xfrm>
            <a:off x="5526743" y="9087349"/>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Rectangle 8"/>
          <p:cNvSpPr/>
          <p:nvPr/>
        </p:nvSpPr>
        <p:spPr>
          <a:xfrm>
            <a:off x="1343390" y="2495149"/>
            <a:ext cx="15344410" cy="5521704"/>
          </a:xfrm>
          <a:prstGeom prst="rect">
            <a:avLst/>
          </a:prstGeom>
        </p:spPr>
        <p:txBody>
          <a:bodyPr wrap="square">
            <a:spAutoFit/>
          </a:bodyPr>
          <a:lstStyle/>
          <a:p>
            <a:pPr algn="just">
              <a:lnSpc>
                <a:spcPct val="150000"/>
              </a:lnSpc>
            </a:pPr>
            <a:r>
              <a:rPr lang="vi-VN" sz="4000" dirty="0">
                <a:solidFill>
                  <a:srgbClr val="000000"/>
                </a:solidFill>
                <a:latin typeface="+mj-lt"/>
              </a:rPr>
              <a:t>- Dựa vào dàn ý đã lập để viết bài.</a:t>
            </a:r>
          </a:p>
          <a:p>
            <a:pPr algn="just">
              <a:lnSpc>
                <a:spcPct val="150000"/>
              </a:lnSpc>
            </a:pPr>
            <a:r>
              <a:rPr lang="vi-VN" sz="4000" dirty="0">
                <a:solidFill>
                  <a:srgbClr val="000000"/>
                </a:solidFill>
                <a:latin typeface="+mj-lt"/>
              </a:rPr>
              <a:t>- Một ý có thể được thể hiện bằng một hoặc nhiều đoạn văn.</a:t>
            </a:r>
          </a:p>
          <a:p>
            <a:pPr algn="just">
              <a:lnSpc>
                <a:spcPct val="150000"/>
              </a:lnSpc>
            </a:pPr>
            <a:r>
              <a:rPr lang="vi-VN" sz="4000" dirty="0">
                <a:solidFill>
                  <a:srgbClr val="000000"/>
                </a:solidFill>
                <a:latin typeface="+mj-lt"/>
              </a:rPr>
              <a:t>- Có thể lựa chọn sử dụng 1 số trích dẫn từ cuốn sách trong phần giới thiệu nội dung và hình thức, hoặc trích dẫn 1 số nhận định đáng tin cậy của bạn đọc hay nhà phê bình trong phần giới thiệu giá trị, ý nghĩa của cuốn sách</a:t>
            </a:r>
            <a:endParaRPr lang="vi-VN" sz="4000" b="0" i="0" dirty="0">
              <a:solidFill>
                <a:srgbClr val="000000"/>
              </a:solidFill>
              <a:effectLst/>
              <a:latin typeface="+mj-lt"/>
            </a:endParaRPr>
          </a:p>
        </p:txBody>
      </p:sp>
    </p:spTree>
    <p:extLst>
      <p:ext uri="{BB962C8B-B14F-4D97-AF65-F5344CB8AC3E}">
        <p14:creationId xmlns:p14="http://schemas.microsoft.com/office/powerpoint/2010/main" val="41582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459D34C3-799E-96D4-C7C3-6BCAFD3A6811}"/>
              </a:ext>
            </a:extLst>
          </p:cNvPr>
          <p:cNvGrpSpPr/>
          <p:nvPr/>
        </p:nvGrpSpPr>
        <p:grpSpPr>
          <a:xfrm>
            <a:off x="2" y="1229003"/>
            <a:ext cx="6934199" cy="174353"/>
            <a:chOff x="0" y="0"/>
            <a:chExt cx="6523881" cy="882838"/>
          </a:xfrm>
          <a:solidFill>
            <a:schemeClr val="accent2">
              <a:lumMod val="40000"/>
              <a:lumOff val="60000"/>
            </a:schemeClr>
          </a:solidFill>
        </p:grpSpPr>
        <p:sp>
          <p:nvSpPr>
            <p:cNvPr id="3" name="Freeform 9">
              <a:extLst>
                <a:ext uri="{FF2B5EF4-FFF2-40B4-BE49-F238E27FC236}">
                  <a16:creationId xmlns:a16="http://schemas.microsoft.com/office/drawing/2014/main" id="{C7758CBA-B5FF-0FFE-77D0-0C853951A78A}"/>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4" name="TextBox 3">
            <a:extLst>
              <a:ext uri="{FF2B5EF4-FFF2-40B4-BE49-F238E27FC236}">
                <a16:creationId xmlns:a16="http://schemas.microsoft.com/office/drawing/2014/main" id="{5F03D32D-E7AD-2770-F8BC-C361D2EF471F}"/>
              </a:ext>
            </a:extLst>
          </p:cNvPr>
          <p:cNvSpPr txBox="1"/>
          <p:nvPr/>
        </p:nvSpPr>
        <p:spPr>
          <a:xfrm>
            <a:off x="2867891" y="266700"/>
            <a:ext cx="11810499"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4</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Xem lại và chỉnh sửa, rút kinh nghiệm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5" name="Hộp Văn bản 1">
            <a:extLst>
              <a:ext uri="{FF2B5EF4-FFF2-40B4-BE49-F238E27FC236}">
                <a16:creationId xmlns:a16="http://schemas.microsoft.com/office/drawing/2014/main" id="{D8206EAA-75D3-3998-A424-33B29E8A26E7}"/>
              </a:ext>
            </a:extLst>
          </p:cNvPr>
          <p:cNvSpPr txBox="1"/>
          <p:nvPr/>
        </p:nvSpPr>
        <p:spPr>
          <a:xfrm>
            <a:off x="2058844" y="1550146"/>
            <a:ext cx="13340483" cy="738664"/>
          </a:xfrm>
          <a:prstGeom prst="rect">
            <a:avLst/>
          </a:prstGeom>
          <a:noFill/>
        </p:spPr>
        <p:txBody>
          <a:bodyPr wrap="square" rtlCol="0">
            <a:spAutoFit/>
          </a:bodyPr>
          <a:lstStyle/>
          <a:p>
            <a:pPr algn="ctr"/>
            <a:r>
              <a:rPr lang="en-US" sz="4200" b="1" dirty="0" err="1">
                <a:latin typeface="Times New Roman" panose="02020603050405020304" pitchFamily="18" charset="0"/>
                <a:cs typeface="Times New Roman" panose="02020603050405020304" pitchFamily="18" charset="0"/>
              </a:rPr>
              <a:t>Bảng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kĩ</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viết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bài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thiệu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cuốn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sách</a:t>
            </a:r>
            <a:endParaRPr lang="en-US" sz="4200"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D9B8952F-1B0E-C98F-91C0-BF82A5970F28}"/>
              </a:ext>
            </a:extLst>
          </p:cNvPr>
          <p:cNvGraphicFramePr>
            <a:graphicFrameLocks noGrp="1"/>
          </p:cNvGraphicFramePr>
          <p:nvPr/>
        </p:nvGraphicFramePr>
        <p:xfrm>
          <a:off x="812348" y="2723288"/>
          <a:ext cx="16519692" cy="6885863"/>
        </p:xfrm>
        <a:graphic>
          <a:graphicData uri="http://schemas.openxmlformats.org/drawingml/2006/table">
            <a:tbl>
              <a:tblPr firstRow="1" firstCol="1" bandRow="1">
                <a:tableStyleId>{5C22544A-7EE6-4342-B048-85BDC9FD1C3A}</a:tableStyleId>
              </a:tblPr>
              <a:tblGrid>
                <a:gridCol w="2275698">
                  <a:extLst>
                    <a:ext uri="{9D8B030D-6E8A-4147-A177-3AD203B41FA5}">
                      <a16:colId xmlns:a16="http://schemas.microsoft.com/office/drawing/2014/main" val="1826016314"/>
                    </a:ext>
                  </a:extLst>
                </a:gridCol>
                <a:gridCol w="10106453">
                  <a:extLst>
                    <a:ext uri="{9D8B030D-6E8A-4147-A177-3AD203B41FA5}">
                      <a16:colId xmlns:a16="http://schemas.microsoft.com/office/drawing/2014/main" val="1840463212"/>
                    </a:ext>
                  </a:extLst>
                </a:gridCol>
                <a:gridCol w="1693838">
                  <a:extLst>
                    <a:ext uri="{9D8B030D-6E8A-4147-A177-3AD203B41FA5}">
                      <a16:colId xmlns:a16="http://schemas.microsoft.com/office/drawing/2014/main" val="1364339469"/>
                    </a:ext>
                  </a:extLst>
                </a:gridCol>
                <a:gridCol w="2443703">
                  <a:extLst>
                    <a:ext uri="{9D8B030D-6E8A-4147-A177-3AD203B41FA5}">
                      <a16:colId xmlns:a16="http://schemas.microsoft.com/office/drawing/2014/main" val="2211239221"/>
                    </a:ext>
                  </a:extLst>
                </a:gridCol>
              </a:tblGrid>
              <a:tr h="501968">
                <a:tc gridSpan="2">
                  <a:txBody>
                    <a:bodyPr/>
                    <a:lstStyle/>
                    <a:p>
                      <a:pPr algn="ct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Tiêu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chí</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Đạt</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Chưa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đạt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15165"/>
                  </a:ext>
                </a:extLst>
              </a:tr>
              <a:tr h="652701">
                <a:tc rowSpan="2">
                  <a:txBody>
                    <a:bodyPr/>
                    <a:lstStyle/>
                    <a:p>
                      <a:pPr>
                        <a:lnSpc>
                          <a:spcPct val="107000"/>
                        </a:lnSpc>
                        <a:spcAft>
                          <a:spcPts val="800"/>
                        </a:spcAft>
                      </a:pPr>
                      <a:r>
                        <a:rPr lang="en-US" sz="3300" dirty="0">
                          <a:solidFill>
                            <a:schemeClr val="tx1"/>
                          </a:solidFill>
                          <a:effectLst/>
                          <a:latin typeface="Times New Roman" panose="02020603050405020304" pitchFamily="18" charset="0"/>
                          <a:cs typeface="Times New Roman" panose="02020603050405020304" pitchFamily="18" charset="0"/>
                        </a:rPr>
                        <a:t>Phần1</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Giới</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thiệu</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7437213"/>
                  </a:ext>
                </a:extLst>
              </a:tr>
              <a:tr h="652701">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hoặc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tượng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nổi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4869479"/>
                  </a:ext>
                </a:extLst>
              </a:tr>
              <a:tr h="652701">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Phần 2</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Tóm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tắt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ngắn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285797"/>
                  </a:ext>
                </a:extLst>
              </a:tr>
              <a:tr h="1040130">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Nêu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xét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đánh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 </a:t>
                      </a:r>
                      <a:r>
                        <a:rPr lang="en-US" sz="3300" dirty="0" err="1">
                          <a:solidFill>
                            <a:schemeClr val="tx1"/>
                          </a:solidFill>
                          <a:effectLst/>
                          <a:latin typeface="Times New Roman" panose="02020603050405020304" pitchFamily="18" charset="0"/>
                          <a:cs typeface="Times New Roman" panose="02020603050405020304" pitchFamily="18" charset="0"/>
                        </a:rPr>
                        <a:t>hình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thức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nghệ</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thuật</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657910"/>
                  </a:ext>
                </a:extLst>
              </a:tr>
              <a:tr h="652701">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Phần 3</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Khẳng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0550896"/>
                  </a:ext>
                </a:extLst>
              </a:tr>
              <a:tr h="652701">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Khích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lệ</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đọc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328551"/>
                  </a:ext>
                </a:extLst>
              </a:tr>
              <a:tr h="1040130">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Hình thức</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hợp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phương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tiện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ngôn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ngữ</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phi </a:t>
                      </a:r>
                      <a:r>
                        <a:rPr lang="en-US" sz="3300" dirty="0" err="1">
                          <a:solidFill>
                            <a:schemeClr val="tx1"/>
                          </a:solidFill>
                          <a:effectLst/>
                          <a:latin typeface="Times New Roman" panose="02020603050405020304" pitchFamily="18" charset="0"/>
                          <a:cs typeface="Times New Roman" panose="02020603050405020304" pitchFamily="18" charset="0"/>
                        </a:rPr>
                        <a:t>ngôn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ngữ</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tranh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hoặc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ảnh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bìa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983174"/>
                  </a:ext>
                </a:extLst>
              </a:tr>
              <a:tr h="1040130">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Diễn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đạt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mắc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lỗi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chính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dùng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từ</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viết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câu</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3804359"/>
                  </a:ext>
                </a:extLst>
              </a:tr>
            </a:tbl>
          </a:graphicData>
        </a:graphic>
      </p:graphicFrame>
      <p:pic>
        <p:nvPicPr>
          <p:cNvPr id="8" name="Picture 7">
            <a:extLst>
              <a:ext uri="{FF2B5EF4-FFF2-40B4-BE49-F238E27FC236}">
                <a16:creationId xmlns:a16="http://schemas.microsoft.com/office/drawing/2014/main" id="{F24C25AB-6EE9-289C-CE24-BAF62011E6F8}"/>
              </a:ext>
            </a:extLst>
          </p:cNvPr>
          <p:cNvPicPr>
            <a:picLocks noChangeAspect="1"/>
          </p:cNvPicPr>
          <p:nvPr/>
        </p:nvPicPr>
        <p:blipFill>
          <a:blip r:embed="rId3"/>
          <a:stretch>
            <a:fillRect/>
          </a:stretch>
        </p:blipFill>
        <p:spPr>
          <a:xfrm rot="671498">
            <a:off x="14709514" y="5583498"/>
            <a:ext cx="3406991" cy="4914900"/>
          </a:xfrm>
          <a:prstGeom prst="rect">
            <a:avLst/>
          </a:prstGeom>
        </p:spPr>
      </p:pic>
    </p:spTree>
    <p:extLst>
      <p:ext uri="{BB962C8B-B14F-4D97-AF65-F5344CB8AC3E}">
        <p14:creationId xmlns:p14="http://schemas.microsoft.com/office/powerpoint/2010/main" val="252259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5D5E34-A1DD-F28E-88AB-0CE251715FDA}"/>
              </a:ext>
            </a:extLst>
          </p:cNvPr>
          <p:cNvSpPr/>
          <p:nvPr/>
        </p:nvSpPr>
        <p:spPr>
          <a:xfrm>
            <a:off x="1184481" y="2039341"/>
            <a:ext cx="16646319" cy="4832092"/>
          </a:xfrm>
          <a:prstGeom prst="rect">
            <a:avLst/>
          </a:prstGeom>
        </p:spPr>
        <p:txBody>
          <a:bodyPr wrap="square">
            <a:spAutoFit/>
          </a:bodyPr>
          <a:lstStyle/>
          <a:p>
            <a:pPr algn="just"/>
            <a:r>
              <a:rPr lang="vi-VN" sz="4400" b="1" dirty="0">
                <a:solidFill>
                  <a:srgbClr val="000000"/>
                </a:solidFill>
                <a:latin typeface="+mj-lt"/>
              </a:rPr>
              <a:t>Sau khi viết xong, đọc lại bài viết từ vai trò của người đọc và trả lời hai câu hỏi:</a:t>
            </a:r>
          </a:p>
          <a:p>
            <a:pPr algn="just"/>
            <a:r>
              <a:rPr lang="vi-VN" sz="4400" dirty="0">
                <a:solidFill>
                  <a:srgbClr val="000000"/>
                </a:solidFill>
                <a:latin typeface="+mj-lt"/>
              </a:rPr>
              <a:t>1. Bài viết có thôi thúc em tìm đọc cuốn sách này hay không?</a:t>
            </a:r>
          </a:p>
          <a:p>
            <a:pPr algn="just"/>
            <a:r>
              <a:rPr lang="vi-VN" sz="4400" dirty="0">
                <a:solidFill>
                  <a:srgbClr val="000000"/>
                </a:solidFill>
                <a:latin typeface="+mj-lt"/>
              </a:rPr>
              <a:t>2. Còn thông tin gì trong cuốn sách mà em chưa tìm thấy trong bài viết?</a:t>
            </a:r>
          </a:p>
          <a:p>
            <a:pPr algn="just"/>
            <a:r>
              <a:rPr lang="vi-VN" sz="4400" dirty="0">
                <a:solidFill>
                  <a:srgbClr val="000000"/>
                </a:solidFill>
                <a:latin typeface="+mj-lt"/>
              </a:rPr>
              <a:t>• Ghi lại ba bài học kinh nghiệm mà em rút ra được về cách viết bài thuyết minh giới thiệu sách.</a:t>
            </a:r>
          </a:p>
          <a:p>
            <a:pPr algn="just"/>
            <a:r>
              <a:rPr lang="vi-VN" sz="4400" dirty="0">
                <a:solidFill>
                  <a:srgbClr val="000000"/>
                </a:solidFill>
                <a:latin typeface="+mj-lt"/>
              </a:rPr>
              <a:t>• Thể hiện các bài học đó trên một tấm thẻ và gửi đến các bạn trong lớp.</a:t>
            </a:r>
          </a:p>
        </p:txBody>
      </p:sp>
      <p:grpSp>
        <p:nvGrpSpPr>
          <p:cNvPr id="3" name="Group 2">
            <a:extLst>
              <a:ext uri="{FF2B5EF4-FFF2-40B4-BE49-F238E27FC236}">
                <a16:creationId xmlns:a16="http://schemas.microsoft.com/office/drawing/2014/main" id="{39C937AE-09A2-13B5-9777-3B14998FDBBD}"/>
              </a:ext>
            </a:extLst>
          </p:cNvPr>
          <p:cNvGrpSpPr/>
          <p:nvPr/>
        </p:nvGrpSpPr>
        <p:grpSpPr>
          <a:xfrm>
            <a:off x="2" y="1229003"/>
            <a:ext cx="6934199" cy="174353"/>
            <a:chOff x="0" y="0"/>
            <a:chExt cx="6523881" cy="882838"/>
          </a:xfrm>
          <a:solidFill>
            <a:schemeClr val="accent2">
              <a:lumMod val="40000"/>
              <a:lumOff val="60000"/>
            </a:schemeClr>
          </a:solidFill>
        </p:grpSpPr>
        <p:sp>
          <p:nvSpPr>
            <p:cNvPr id="4" name="Freeform 9">
              <a:extLst>
                <a:ext uri="{FF2B5EF4-FFF2-40B4-BE49-F238E27FC236}">
                  <a16:creationId xmlns:a16="http://schemas.microsoft.com/office/drawing/2014/main" id="{1DD72C8A-0571-F258-6F8B-E2D83C662658}"/>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5" name="TextBox 4">
            <a:extLst>
              <a:ext uri="{FF2B5EF4-FFF2-40B4-BE49-F238E27FC236}">
                <a16:creationId xmlns:a16="http://schemas.microsoft.com/office/drawing/2014/main" id="{E66ABE29-A081-011C-B7AB-02CA53A9AF23}"/>
              </a:ext>
            </a:extLst>
          </p:cNvPr>
          <p:cNvSpPr txBox="1"/>
          <p:nvPr/>
        </p:nvSpPr>
        <p:spPr>
          <a:xfrm>
            <a:off x="2867891" y="266700"/>
            <a:ext cx="11810499"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4</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Xem lại và chỉnh sửa, rút kinh nghiệm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353F83D2-E4EF-09C4-F86D-B1F270919AC3}"/>
              </a:ext>
            </a:extLst>
          </p:cNvPr>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5C0D1FB0-FEF7-6944-5062-8B073049B40C}"/>
              </a:ext>
            </a:extLst>
          </p:cNvPr>
          <p:cNvSpPr/>
          <p:nvPr/>
        </p:nvSpPr>
        <p:spPr>
          <a:xfrm rot="-854298">
            <a:off x="2865463" y="7382039"/>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2">
            <a:extLst>
              <a:ext uri="{FF2B5EF4-FFF2-40B4-BE49-F238E27FC236}">
                <a16:creationId xmlns:a16="http://schemas.microsoft.com/office/drawing/2014/main" id="{1F8D3F88-DFC6-CE7F-79AA-67F268AF58FC}"/>
              </a:ext>
            </a:extLst>
          </p:cNvPr>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15">
            <a:extLst>
              <a:ext uri="{FF2B5EF4-FFF2-40B4-BE49-F238E27FC236}">
                <a16:creationId xmlns:a16="http://schemas.microsoft.com/office/drawing/2014/main" id="{2E1ACE38-17E1-6D4E-1C6E-45FD3136C16F}"/>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6191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6CB4A37-3B18-6C10-EE19-BCEE2815A423}"/>
              </a:ext>
            </a:extLst>
          </p:cNvPr>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11">
            <a:extLst>
              <a:ext uri="{FF2B5EF4-FFF2-40B4-BE49-F238E27FC236}">
                <a16:creationId xmlns:a16="http://schemas.microsoft.com/office/drawing/2014/main" id="{3D517268-80CF-1E13-28B1-1E339C9ACAC9}"/>
              </a:ext>
            </a:extLst>
          </p:cNvPr>
          <p:cNvSpPr/>
          <p:nvPr/>
        </p:nvSpPr>
        <p:spPr>
          <a:xfrm rot="-854298">
            <a:off x="2452163" y="6998128"/>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13">
            <a:extLst>
              <a:ext uri="{FF2B5EF4-FFF2-40B4-BE49-F238E27FC236}">
                <a16:creationId xmlns:a16="http://schemas.microsoft.com/office/drawing/2014/main" id="{D1E22FD6-2FA1-FD15-D922-B58ED09FEBC2}"/>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7"/>
            <a:stretch>
              <a:fillRect/>
            </a:stretch>
          </a:blipFill>
        </p:spPr>
        <p:txBody>
          <a:bodyPr/>
          <a:lstStyle/>
          <a:p>
            <a:endParaRPr lang="en-US"/>
          </a:p>
        </p:txBody>
      </p:sp>
      <p:sp>
        <p:nvSpPr>
          <p:cNvPr id="7" name="Freeform 14">
            <a:extLst>
              <a:ext uri="{FF2B5EF4-FFF2-40B4-BE49-F238E27FC236}">
                <a16:creationId xmlns:a16="http://schemas.microsoft.com/office/drawing/2014/main" id="{E4E83107-BAE6-F49A-A210-D7BA10573AB1}"/>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8"/>
            <a:stretch>
              <a:fillRect/>
            </a:stretch>
          </a:blipFill>
        </p:spPr>
        <p:txBody>
          <a:bodyPr/>
          <a:lstStyle/>
          <a:p>
            <a:endParaRPr lang="en-US"/>
          </a:p>
        </p:txBody>
      </p:sp>
      <p:sp>
        <p:nvSpPr>
          <p:cNvPr id="8" name="Freeform 15">
            <a:extLst>
              <a:ext uri="{FF2B5EF4-FFF2-40B4-BE49-F238E27FC236}">
                <a16:creationId xmlns:a16="http://schemas.microsoft.com/office/drawing/2014/main" id="{BA112A92-9D29-2ECF-9360-FCA3F30DF3BE}"/>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txBody>
          <a:bodyPr/>
          <a:lstStyle/>
          <a:p>
            <a:endParaRPr lang="en-US"/>
          </a:p>
        </p:txBody>
      </p:sp>
      <p:sp>
        <p:nvSpPr>
          <p:cNvPr id="2" name="Rectangle 1">
            <a:extLst>
              <a:ext uri="{FF2B5EF4-FFF2-40B4-BE49-F238E27FC236}">
                <a16:creationId xmlns:a16="http://schemas.microsoft.com/office/drawing/2014/main" id="{929A0E2D-79A0-A44B-74A6-4B078D034C8C}"/>
              </a:ext>
            </a:extLst>
          </p:cNvPr>
          <p:cNvSpPr/>
          <p:nvPr/>
        </p:nvSpPr>
        <p:spPr>
          <a:xfrm>
            <a:off x="1218469" y="3103595"/>
            <a:ext cx="15529851" cy="3477875"/>
          </a:xfrm>
          <a:prstGeom prst="rect">
            <a:avLst/>
          </a:prstGeom>
        </p:spPr>
        <p:txBody>
          <a:bodyPr wrap="square">
            <a:spAutoFit/>
          </a:bodyPr>
          <a:lstStyle/>
          <a:p>
            <a:pPr algn="just" defTabSz="1371600">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vi-VN" sz="4400" dirty="0">
                <a:solidFill>
                  <a:srgbClr val="000000"/>
                </a:solidFill>
                <a:latin typeface="Times New Roman" panose="02020603050405020304" pitchFamily="18" charset="0"/>
                <a:cs typeface="Times New Roman" panose="02020603050405020304" pitchFamily="18" charset="0"/>
              </a:rPr>
              <a:t> truyện tranh về danh nhân thế giới có tên là "Su-tơ". Cuốn sách đã mang lại cho em nhiều cảm xúc khó tả, hơn hết đó là biết hy sinh và cố gắng cống hiến để giúp đỡ mọi người.</a:t>
            </a:r>
          </a:p>
        </p:txBody>
      </p:sp>
      <p:sp>
        <p:nvSpPr>
          <p:cNvPr id="3" name="文本框 35">
            <a:extLst>
              <a:ext uri="{FF2B5EF4-FFF2-40B4-BE49-F238E27FC236}">
                <a16:creationId xmlns:a16="http://schemas.microsoft.com/office/drawing/2014/main" id="{7C4E10A0-BBF6-E410-7122-FE623CB13079}"/>
              </a:ext>
            </a:extLst>
          </p:cNvPr>
          <p:cNvSpPr txBox="1"/>
          <p:nvPr/>
        </p:nvSpPr>
        <p:spPr>
          <a:xfrm>
            <a:off x="2763984" y="710852"/>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dirty="0" err="1">
                <a:solidFill>
                  <a:srgbClr val="7030A0"/>
                </a:solidFill>
                <a:effectLst/>
                <a:latin typeface="#9Slide05 SVNFourth" panose="00000500000000000000" pitchFamily="2" charset="0"/>
                <a:cs typeface="#9Slide03 Arima Madurai Black" panose="00000A00000000000000" pitchFamily="2" charset="0"/>
              </a:rPr>
              <a:t>Bài</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viết</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tham</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khảo</a:t>
            </a:r>
            <a:endParaRPr lang="en-US" sz="6000" dirty="0">
              <a:solidFill>
                <a:srgbClr val="7030A0"/>
              </a:solidFill>
              <a:effectLst/>
              <a:latin typeface="#9Slide05 SVNFourth" panose="000005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18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2">
            <a:extLst>
              <a:ext uri="{FF2B5EF4-FFF2-40B4-BE49-F238E27FC236}">
                <a16:creationId xmlns:a16="http://schemas.microsoft.com/office/drawing/2014/main" id="{169F4C62-F23D-D345-7599-11BE8F38E5B7}"/>
              </a:ext>
            </a:extLst>
          </p:cNvPr>
          <p:cNvSpPr/>
          <p:nvPr/>
        </p:nvSpPr>
        <p:spPr>
          <a:xfrm>
            <a:off x="-1905000" y="358959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8000" spc="300" dirty="0">
                <a:solidFill>
                  <a:srgbClr val="FF0000"/>
                </a:solidFill>
                <a:latin typeface="#9Slide07 Pangolin" panose="00000500000000000000" pitchFamily="2" charset="0"/>
                <a:ea typeface="+mj-ea"/>
                <a:cs typeface="#9Slide03 Arima Madurai ExtraBo" panose="00000900000000000000" pitchFamily="2" charset="-93"/>
              </a:rPr>
              <a:t>BÁO CÁO </a:t>
            </a:r>
            <a:endParaRPr lang="vi-VN" altLang="zh-CN" sz="8000" spc="300" dirty="0">
              <a:solidFill>
                <a:srgbClr val="FF0000"/>
              </a:solidFill>
              <a:latin typeface="#9Slide07 Pangolin" panose="00000500000000000000" pitchFamily="2" charset="0"/>
              <a:ea typeface="+mj-ea"/>
              <a:cs typeface="#9Slide03 Arima Madurai ExtraBo" panose="00000900000000000000" pitchFamily="2" charset="-93"/>
            </a:endParaRPr>
          </a:p>
          <a:p>
            <a:pPr algn="ctr">
              <a:lnSpc>
                <a:spcPct val="90000"/>
              </a:lnSpc>
              <a:spcBef>
                <a:spcPct val="0"/>
              </a:spcBef>
              <a:spcAft>
                <a:spcPts val="600"/>
              </a:spcAft>
            </a:pPr>
            <a:r>
              <a:rPr lang="en-US" altLang="zh-CN" sz="8000" spc="300" dirty="0">
                <a:solidFill>
                  <a:srgbClr val="FF0000"/>
                </a:solidFill>
                <a:latin typeface="#9Slide07 Pangolin" panose="00000500000000000000" pitchFamily="2" charset="0"/>
                <a:ea typeface="+mj-ea"/>
                <a:cs typeface="#9Slide03 Arima Madurai ExtraBo" panose="00000900000000000000" pitchFamily="2" charset="-93"/>
              </a:rPr>
              <a:t>SẢN PHẨM</a:t>
            </a:r>
            <a:endParaRPr lang="en-US" altLang="zh-CN" sz="8000" kern="1200" spc="300" dirty="0">
              <a:solidFill>
                <a:srgbClr val="FF0000"/>
              </a:solidFill>
              <a:latin typeface="#9Slide07 Pangolin" panose="00000500000000000000" pitchFamily="2" charset="0"/>
              <a:ea typeface="+mj-ea"/>
              <a:cs typeface="#9Slide03 Arima Madurai ExtraBo" panose="00000900000000000000" pitchFamily="2" charset="-93"/>
            </a:endParaRPr>
          </a:p>
        </p:txBody>
      </p:sp>
      <p:pic>
        <p:nvPicPr>
          <p:cNvPr id="5" name="Picture 4">
            <a:extLst>
              <a:ext uri="{FF2B5EF4-FFF2-40B4-BE49-F238E27FC236}">
                <a16:creationId xmlns:a16="http://schemas.microsoft.com/office/drawing/2014/main" id="{1D4982FF-5D94-2489-BE66-89355734D75C}"/>
              </a:ext>
            </a:extLst>
          </p:cNvPr>
          <p:cNvPicPr>
            <a:picLocks noChangeAspect="1"/>
          </p:cNvPicPr>
          <p:nvPr/>
        </p:nvPicPr>
        <p:blipFill>
          <a:blip r:embed="rId3"/>
          <a:stretch>
            <a:fillRect/>
          </a:stretch>
        </p:blipFill>
        <p:spPr>
          <a:xfrm>
            <a:off x="9525000" y="0"/>
            <a:ext cx="7934192" cy="10287000"/>
          </a:xfrm>
          <a:prstGeom prst="rect">
            <a:avLst/>
          </a:prstGeom>
        </p:spPr>
      </p:pic>
    </p:spTree>
    <p:extLst>
      <p:ext uri="{BB962C8B-B14F-4D97-AF65-F5344CB8AC3E}">
        <p14:creationId xmlns:p14="http://schemas.microsoft.com/office/powerpoint/2010/main" val="27487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C15304-E556-276C-35BB-D449A87E435B}"/>
              </a:ext>
            </a:extLst>
          </p:cNvPr>
          <p:cNvSpPr/>
          <p:nvPr/>
        </p:nvSpPr>
        <p:spPr>
          <a:xfrm>
            <a:off x="498764" y="190500"/>
            <a:ext cx="17290472" cy="8894743"/>
          </a:xfrm>
          <a:prstGeom prst="rect">
            <a:avLst/>
          </a:prstGeom>
        </p:spPr>
        <p:txBody>
          <a:bodyPr wrap="square">
            <a:spAutoFit/>
          </a:bodyPr>
          <a:lstStyle/>
          <a:p>
            <a:pPr algn="just" defTabSz="1371600">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Đây là cuốn sách truyện tranh dành cho lứa tuổi thiếu niên, của tác giả Han Kyeol, dịch sang tiếng việt bởi Nguyễn Thị Thắm và được tái bản lần thứ 16 vào năm 2020 bởi nhà xuất bản Kim Đồng. Nét nổi bật của cuốn sách chính là kích thước nhỏ nhắn, trang bìa cứng cáp và sáng bóng. Trên trang bìa là hình vẽ hoạt hình về nhân vật Su-tơ, trên tay Su-tơ cầm mảnh bản đồ của Châu Phi, cánh tay đeo băng rôn hình chữ thập biểu thị cho bác sĩ. Bên cạnh đó là hình ảnh vợ Su-tơ tay cầm kim tiêm, những người dân đang khốn khổ vì dịch bệnh ở khu vực Châu Phi. Nội dung cuốn sách nói về chỉ số EQ trong nhân vật Su-tơ cũng như nhiều các danh nhân khác. Khác với IQ là chỉ số thông minh, EQ là chỉ số về suy nghĩ, tấm lòng, quyết tâm và sự lao động, kiên trì. Truyện bao gồm 6 chương: Chú bé nhân hậu, Con đường học tập đúng đắn, Dấu chữ thập định mệnh, Đến rừng rậm nhiệt đới Châu Phi, Su-tơ trong chiến tranh, Sứ giả nhân ái. </a:t>
            </a:r>
          </a:p>
        </p:txBody>
      </p:sp>
      <p:sp>
        <p:nvSpPr>
          <p:cNvPr id="3" name="Freeform 15">
            <a:extLst>
              <a:ext uri="{FF2B5EF4-FFF2-40B4-BE49-F238E27FC236}">
                <a16:creationId xmlns:a16="http://schemas.microsoft.com/office/drawing/2014/main" id="{DE7D7956-FFC1-424C-BCAF-4335A828B3AD}"/>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txBody>
          <a:bodyPr/>
          <a:lstStyle/>
          <a:p>
            <a:endParaRPr lang="en-US"/>
          </a:p>
        </p:txBody>
      </p:sp>
      <p:sp>
        <p:nvSpPr>
          <p:cNvPr id="4" name="Freeform 6">
            <a:extLst>
              <a:ext uri="{FF2B5EF4-FFF2-40B4-BE49-F238E27FC236}">
                <a16:creationId xmlns:a16="http://schemas.microsoft.com/office/drawing/2014/main" id="{CB2589CF-D24C-9593-DB6A-30F4779D6DE4}"/>
              </a:ext>
            </a:extLst>
          </p:cNvPr>
          <p:cNvSpPr/>
          <p:nvPr/>
        </p:nvSpPr>
        <p:spPr>
          <a:xfrm rot="790328">
            <a:off x="-1689994" y="8825155"/>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7">
            <a:extLst>
              <a:ext uri="{FF2B5EF4-FFF2-40B4-BE49-F238E27FC236}">
                <a16:creationId xmlns:a16="http://schemas.microsoft.com/office/drawing/2014/main" id="{4E55FB90-33D2-51D4-99C4-D677024DBE50}"/>
              </a:ext>
            </a:extLst>
          </p:cNvPr>
          <p:cNvSpPr/>
          <p:nvPr/>
        </p:nvSpPr>
        <p:spPr>
          <a:xfrm>
            <a:off x="1852309" y="9545753"/>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170831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C15304-E556-276C-35BB-D449A87E435B}"/>
              </a:ext>
            </a:extLst>
          </p:cNvPr>
          <p:cNvSpPr/>
          <p:nvPr/>
        </p:nvSpPr>
        <p:spPr>
          <a:xfrm>
            <a:off x="498764" y="190500"/>
            <a:ext cx="17290472" cy="7140416"/>
          </a:xfrm>
          <a:prstGeom prst="rect">
            <a:avLst/>
          </a:prstGeom>
        </p:spPr>
        <p:txBody>
          <a:bodyPr wrap="square">
            <a:spAutoFit/>
          </a:bodyPr>
          <a:lstStyle/>
          <a:p>
            <a:pPr algn="just" defTabSz="1371600">
              <a:defRPr/>
            </a:pPr>
            <a:r>
              <a:rPr lang="vi-VN" sz="4000" dirty="0">
                <a:solidFill>
                  <a:srgbClr val="000000"/>
                </a:solidFill>
                <a:latin typeface="Times New Roman" panose="02020603050405020304" pitchFamily="18" charset="0"/>
                <a:cs typeface="Times New Roman" panose="02020603050405020304" pitchFamily="18" charset="0"/>
              </a:rPr>
              <a:t>Điều khiến em ấn tượng sâu sắc nhất chính là lòng thương cảm, nhân ái của Su-tơ dành cho những người da đen ở Châu Phi đang bị đói rét và đủ loại bệnh tật hoành hành. </a:t>
            </a:r>
            <a:r>
              <a:rPr lang="vi-VN" sz="4200" dirty="0">
                <a:solidFill>
                  <a:srgbClr val="000000"/>
                </a:solidFill>
                <a:latin typeface="Times New Roman" panose="02020603050405020304" pitchFamily="18" charset="0"/>
                <a:cs typeface="Times New Roman" panose="02020603050405020304" pitchFamily="18" charset="0"/>
              </a:rPr>
              <a:t>Ông sẵn sàng từ bỏ sự nghiệp đang phơi phới về triết học, thần học mà chuyển sang học Y suốt 6 năm ròng để có thể đi đến Châu Phi tình nguyện cứu trợ, chữa bệnh. Ông không ngại gian khổ, thiếu thốn và dịch bệnh, cố gắng cống hiến và hy sinh để có tiền xây bệnh viện, mua thuốc chữa bệnh. Su-tơ không chỉ được nhận giải Nobel hòa bình mà thực sự trở thành sứ giả của lòng nhân ái.</a:t>
            </a:r>
            <a:endParaRPr lang="en-US" sz="4200" dirty="0">
              <a:solidFill>
                <a:srgbClr val="000000"/>
              </a:solidFill>
              <a:latin typeface="Times New Roman" panose="02020603050405020304" pitchFamily="18" charset="0"/>
              <a:cs typeface="Times New Roman" panose="02020603050405020304" pitchFamily="18" charset="0"/>
            </a:endParaRPr>
          </a:p>
          <a:p>
            <a:pPr algn="just" defTabSz="1371600">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Nhân vật Su-tơ đã dạy cho em biết phải có lòng nhân ái, thương yêu với tất cả mọi người và lòng dũng cảm, tinh thần đoàn kết để vươn lên, vượt qua mọi khó khăn trong cuộc sống, hướng đến những điều tốt đẹp</a:t>
            </a:r>
          </a:p>
        </p:txBody>
      </p:sp>
      <p:sp>
        <p:nvSpPr>
          <p:cNvPr id="3" name="Freeform 15">
            <a:extLst>
              <a:ext uri="{FF2B5EF4-FFF2-40B4-BE49-F238E27FC236}">
                <a16:creationId xmlns:a16="http://schemas.microsoft.com/office/drawing/2014/main" id="{1FA1C48F-1CE2-87E8-24A6-83B72B5D98D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txBody>
          <a:bodyPr/>
          <a:lstStyle/>
          <a:p>
            <a:endParaRPr lang="en-US"/>
          </a:p>
        </p:txBody>
      </p:sp>
      <p:sp>
        <p:nvSpPr>
          <p:cNvPr id="4" name="Freeform 6">
            <a:extLst>
              <a:ext uri="{FF2B5EF4-FFF2-40B4-BE49-F238E27FC236}">
                <a16:creationId xmlns:a16="http://schemas.microsoft.com/office/drawing/2014/main" id="{AC08CFF8-9A55-E49C-6887-6A59A8DC99F0}"/>
              </a:ext>
            </a:extLst>
          </p:cNvPr>
          <p:cNvSpPr/>
          <p:nvPr/>
        </p:nvSpPr>
        <p:spPr>
          <a:xfrm rot="790328">
            <a:off x="-612727" y="7787549"/>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7">
            <a:extLst>
              <a:ext uri="{FF2B5EF4-FFF2-40B4-BE49-F238E27FC236}">
                <a16:creationId xmlns:a16="http://schemas.microsoft.com/office/drawing/2014/main" id="{C51CAB36-1B1F-AB3D-5EB3-0786A524F7BD}"/>
              </a:ext>
            </a:extLst>
          </p:cNvPr>
          <p:cNvSpPr/>
          <p:nvPr/>
        </p:nvSpPr>
        <p:spPr>
          <a:xfrm>
            <a:off x="2929576" y="8508147"/>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52108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160948">
            <a:off x="-542232" y="-584051"/>
            <a:ext cx="2737844" cy="2633308"/>
          </a:xfrm>
          <a:custGeom>
            <a:avLst/>
            <a:gdLst/>
            <a:ahLst/>
            <a:cxnLst/>
            <a:rect l="l" t="t" r="r" b="b"/>
            <a:pathLst>
              <a:path w="2737844" h="2633308">
                <a:moveTo>
                  <a:pt x="0" y="0"/>
                </a:moveTo>
                <a:lnTo>
                  <a:pt x="2737844" y="0"/>
                </a:lnTo>
                <a:lnTo>
                  <a:pt x="2737844" y="2633308"/>
                </a:lnTo>
                <a:lnTo>
                  <a:pt x="0" y="2633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4">
            <a:extLst>
              <a:ext uri="{FF2B5EF4-FFF2-40B4-BE49-F238E27FC236}">
                <a16:creationId xmlns:a16="http://schemas.microsoft.com/office/drawing/2014/main" id="{1D0B74FF-84C3-6839-0724-0A129581BCE1}"/>
              </a:ext>
            </a:extLst>
          </p:cNvPr>
          <p:cNvSpPr txBox="1"/>
          <p:nvPr/>
        </p:nvSpPr>
        <p:spPr>
          <a:xfrm>
            <a:off x="3124200" y="266700"/>
            <a:ext cx="1253155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7" name="Group 8">
            <a:extLst>
              <a:ext uri="{FF2B5EF4-FFF2-40B4-BE49-F238E27FC236}">
                <a16:creationId xmlns:a16="http://schemas.microsoft.com/office/drawing/2014/main" id="{7A65B1F8-A2D1-4DA2-E557-24514640ED22}"/>
              </a:ext>
            </a:extLst>
          </p:cNvPr>
          <p:cNvGrpSpPr/>
          <p:nvPr/>
        </p:nvGrpSpPr>
        <p:grpSpPr>
          <a:xfrm>
            <a:off x="5943601" y="1790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3" name="Rectangle 2"/>
          <p:cNvSpPr/>
          <p:nvPr/>
        </p:nvSpPr>
        <p:spPr>
          <a:xfrm>
            <a:off x="863904" y="2833503"/>
            <a:ext cx="1650969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p>
        </p:txBody>
      </p:sp>
      <p:sp>
        <p:nvSpPr>
          <p:cNvPr id="9" name="AutoShape 4">
            <a:extLst>
              <a:ext uri="{FF2B5EF4-FFF2-40B4-BE49-F238E27FC236}">
                <a16:creationId xmlns:a16="http://schemas.microsoft.com/office/drawing/2014/main" id="{AA0B7EAC-54A1-31B1-ECA2-765299578829}"/>
              </a:ext>
            </a:extLst>
          </p:cNvPr>
          <p:cNvSpPr/>
          <p:nvPr/>
        </p:nvSpPr>
        <p:spPr>
          <a:xfrm flipV="1">
            <a:off x="9094034" y="5738287"/>
            <a:ext cx="0" cy="1905001"/>
          </a:xfrm>
          <a:prstGeom prst="line">
            <a:avLst/>
          </a:prstGeom>
          <a:ln w="38100" cap="flat">
            <a:solidFill>
              <a:srgbClr val="51341D"/>
            </a:solidFill>
            <a:prstDash val="solid"/>
            <a:headEnd type="oval" w="lg" len="lg"/>
            <a:tailEnd type="oval" w="lg" len="lg"/>
          </a:ln>
        </p:spPr>
        <p:txBody>
          <a:bodyPr/>
          <a:lstStyle/>
          <a:p>
            <a:endParaRPr lang="en-US"/>
          </a:p>
        </p:txBody>
      </p:sp>
      <p:sp>
        <p:nvSpPr>
          <p:cNvPr id="10" name="Rectangle 9"/>
          <p:cNvSpPr/>
          <p:nvPr/>
        </p:nvSpPr>
        <p:spPr>
          <a:xfrm>
            <a:off x="1626434" y="5600700"/>
            <a:ext cx="67056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giới thiệu cuốn sách, người viết cần tóm tắt được nội dung cuốn sách đó.</a:t>
            </a:r>
          </a:p>
        </p:txBody>
      </p:sp>
      <p:sp>
        <p:nvSpPr>
          <p:cNvPr id="2" name="Rectangle 1"/>
          <p:cNvSpPr/>
          <p:nvPr/>
        </p:nvSpPr>
        <p:spPr>
          <a:xfrm>
            <a:off x="5622058" y="3847040"/>
            <a:ext cx="6943952" cy="769441"/>
          </a:xfrm>
          <a:prstGeom prst="rect">
            <a:avLst/>
          </a:prstGeom>
        </p:spPr>
        <p:txBody>
          <a:bodyPr wrap="none">
            <a:spAutoFit/>
          </a:bodyPr>
          <a:lstStyle/>
          <a:p>
            <a:pPr lvl="0" algn="just">
              <a:defRPr/>
            </a:pPr>
            <a:r>
              <a:rPr lang="vi-VN" sz="4400" dirty="0">
                <a:solidFill>
                  <a:srgbClr val="000000"/>
                </a:solidFill>
                <a:latin typeface="Times New Roman" panose="02020603050405020304" pitchFamily="18" charset="0"/>
              </a:rPr>
              <a:t>- Tóm tắt nội dung cuốn sách:</a:t>
            </a:r>
          </a:p>
        </p:txBody>
      </p:sp>
      <p:sp>
        <p:nvSpPr>
          <p:cNvPr id="11" name="Rectangle 10"/>
          <p:cNvSpPr/>
          <p:nvPr/>
        </p:nvSpPr>
        <p:spPr>
          <a:xfrm>
            <a:off x="9847175" y="5600700"/>
            <a:ext cx="67056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Tóm tắt nội dung cuốn sách là nêu ngắn gọn chính xác nội dung chính của cuốn sách.</a:t>
            </a:r>
          </a:p>
        </p:txBody>
      </p:sp>
    </p:spTree>
    <p:extLst>
      <p:ext uri="{BB962C8B-B14F-4D97-AF65-F5344CB8AC3E}">
        <p14:creationId xmlns:p14="http://schemas.microsoft.com/office/powerpoint/2010/main" val="6233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1D0B74FF-84C3-6839-0724-0A129581BCE1}"/>
              </a:ext>
            </a:extLst>
          </p:cNvPr>
          <p:cNvSpPr txBox="1"/>
          <p:nvPr/>
        </p:nvSpPr>
        <p:spPr>
          <a:xfrm>
            <a:off x="3048000" y="266700"/>
            <a:ext cx="12531550"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7" name="Group 8">
            <a:extLst>
              <a:ext uri="{FF2B5EF4-FFF2-40B4-BE49-F238E27FC236}">
                <a16:creationId xmlns:a16="http://schemas.microsoft.com/office/drawing/2014/main" id="{7A65B1F8-A2D1-4DA2-E557-24514640ED22}"/>
              </a:ext>
            </a:extLst>
          </p:cNvPr>
          <p:cNvGrpSpPr/>
          <p:nvPr/>
        </p:nvGrpSpPr>
        <p:grpSpPr>
          <a:xfrm>
            <a:off x="5867401" y="1790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3" name="Rectangle 2"/>
          <p:cNvSpPr/>
          <p:nvPr/>
        </p:nvSpPr>
        <p:spPr>
          <a:xfrm>
            <a:off x="863904" y="2833503"/>
            <a:ext cx="16509696" cy="5521704"/>
          </a:xfrm>
          <a:prstGeom prst="rect">
            <a:avLst/>
          </a:prstGeom>
        </p:spPr>
        <p:txBody>
          <a:bodyPr wrap="square">
            <a:spAutoFit/>
          </a:bodyPr>
          <a:lstStyle/>
          <a:p>
            <a:pPr algn="ctr">
              <a:lnSpc>
                <a:spcPct val="150000"/>
              </a:lnSpc>
            </a:pPr>
            <a:r>
              <a:rPr lang="vi-VN" sz="4000" b="1" dirty="0">
                <a:solidFill>
                  <a:srgbClr val="000000"/>
                </a:solidFill>
                <a:latin typeface="Times New Roman" panose="02020603050405020304" pitchFamily="18" charset="0"/>
                <a:cs typeface="Times New Roman" panose="02020603050405020304" pitchFamily="18" charset="0"/>
              </a:rPr>
              <a:t>- Cách xưng hô trong bài viết:  </a:t>
            </a: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 Để thể hiện mối quan hệ với người đọc, người viết có thể lựa chọn sử dụng hoặc không sử dụng các từ ngữ xưng hô.</a:t>
            </a: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 Từ ngữ xưng hô là những từ ngữ người viết sử dụng để tự xưng mình (ví dụ: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tôi, ta, chúng tôi,…) và gọi người đọc mà mình định hướng đến là ai (ví dụ: bạn, các bạn, mọi người,…). </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14" name="Freeform 15">
            <a:extLst>
              <a:ext uri="{FF2B5EF4-FFF2-40B4-BE49-F238E27FC236}">
                <a16:creationId xmlns:a16="http://schemas.microsoft.com/office/drawing/2014/main" id="{DE7D7956-FFC1-424C-BCAF-4335A828B3AD}"/>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6101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3AB58B5B-8997-DB2B-80BE-6799230CCB95}"/>
              </a:ext>
            </a:extLst>
          </p:cNvPr>
          <p:cNvSpPr/>
          <p:nvPr/>
        </p:nvSpPr>
        <p:spPr>
          <a:xfrm rot="-10800000">
            <a:off x="14065462" y="-38637"/>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3"/>
            <a:stretch>
              <a:fillRect/>
            </a:stretch>
          </a:blipFill>
        </p:spPr>
        <p:txBody>
          <a:bodyPr/>
          <a:lstStyle/>
          <a:p>
            <a:endParaRPr lang="en-US"/>
          </a:p>
        </p:txBody>
      </p:sp>
      <p:sp>
        <p:nvSpPr>
          <p:cNvPr id="17" name="AutoShape 4">
            <a:extLst>
              <a:ext uri="{FF2B5EF4-FFF2-40B4-BE49-F238E27FC236}">
                <a16:creationId xmlns:a16="http://schemas.microsoft.com/office/drawing/2014/main" id="{AA0B7EAC-54A1-31B1-ECA2-765299578829}"/>
              </a:ext>
            </a:extLst>
          </p:cNvPr>
          <p:cNvSpPr/>
          <p:nvPr/>
        </p:nvSpPr>
        <p:spPr>
          <a:xfrm flipH="1" flipV="1">
            <a:off x="838200" y="1087527"/>
            <a:ext cx="0" cy="6324600"/>
          </a:xfrm>
          <a:prstGeom prst="line">
            <a:avLst/>
          </a:prstGeom>
          <a:ln w="38100" cap="flat">
            <a:solidFill>
              <a:srgbClr val="51341D"/>
            </a:solidFill>
            <a:prstDash val="solid"/>
            <a:headEnd type="oval" w="lg" len="lg"/>
            <a:tailEnd type="oval" w="lg" len="lg"/>
          </a:ln>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710857804"/>
              </p:ext>
            </p:extLst>
          </p:nvPr>
        </p:nvGraphicFramePr>
        <p:xfrm>
          <a:off x="1524000" y="800100"/>
          <a:ext cx="14706600" cy="6899454"/>
        </p:xfrm>
        <a:graphic>
          <a:graphicData uri="http://schemas.openxmlformats.org/drawingml/2006/table">
            <a:tbl>
              <a:tblPr firstRow="1" bandRow="1">
                <a:tableStyleId>{5940675A-B579-460E-94D1-54222C63F5DA}</a:tableStyleId>
              </a:tblPr>
              <a:tblGrid>
                <a:gridCol w="7353300">
                  <a:extLst>
                    <a:ext uri="{9D8B030D-6E8A-4147-A177-3AD203B41FA5}">
                      <a16:colId xmlns:a16="http://schemas.microsoft.com/office/drawing/2014/main" val="14533404"/>
                    </a:ext>
                  </a:extLst>
                </a:gridCol>
                <a:gridCol w="7353300">
                  <a:extLst>
                    <a:ext uri="{9D8B030D-6E8A-4147-A177-3AD203B41FA5}">
                      <a16:colId xmlns:a16="http://schemas.microsoft.com/office/drawing/2014/main" val="4148272475"/>
                    </a:ext>
                  </a:extLst>
                </a:gridCol>
              </a:tblGrid>
              <a:tr h="1019658">
                <a:tc>
                  <a:txBody>
                    <a:bodyPr/>
                    <a:lstStyle/>
                    <a:p>
                      <a:pPr algn="ct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endParaRPr lang="en-US" sz="40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endParaRPr lang="en-US" sz="40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823670709"/>
                  </a:ext>
                </a:extLst>
              </a:tr>
              <a:tr h="101965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Xưng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endParaRPr lang="en-US" sz="4000" dirty="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chị</a:t>
                      </a:r>
                      <a:endParaRPr lang="en-US" sz="4000" dirty="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78431070"/>
                  </a:ext>
                </a:extLst>
              </a:tr>
              <a:tr h="1019658">
                <a:tc>
                  <a:txBody>
                    <a:bodyPr/>
                    <a:lstStyle/>
                    <a:p>
                      <a:pPr algn="just"/>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Đa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dạng</a:t>
                      </a:r>
                      <a:r>
                        <a:rPr lang="en-US" sz="4000" baseline="0" dirty="0">
                          <a:latin typeface="Times New Roman" panose="02020603050405020304" pitchFamily="18" charset="0"/>
                          <a:cs typeface="Times New Roman" panose="02020603050405020304" pitchFamily="18" charset="0"/>
                        </a:rPr>
                        <a:t> /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rõ</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đọc</a:t>
                      </a:r>
                      <a:r>
                        <a:rPr lang="en-US" sz="4000" baseline="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99466427"/>
                  </a:ext>
                </a:extLst>
              </a:tr>
              <a:tr h="1019658">
                <a:tc>
                  <a:txBody>
                    <a:bodyPr/>
                    <a:lstStyle/>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185427715"/>
                  </a:ext>
                </a:extLst>
              </a:tr>
              <a:tr h="1019658">
                <a:tc gridSpan="2">
                  <a:txBody>
                    <a:bodyPr/>
                    <a:lstStyle/>
                    <a:p>
                      <a:pPr algn="just"/>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sẽ</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thường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xuyên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giả</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tránh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trùng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lặp</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kiến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sư</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ngôn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chắp</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hoặc</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val="2637868566"/>
                  </a:ext>
                </a:extLst>
              </a:tr>
            </a:tbl>
          </a:graphicData>
        </a:graphic>
      </p:graphicFrame>
      <p:sp>
        <p:nvSpPr>
          <p:cNvPr id="3" name="Rectangle 2"/>
          <p:cNvSpPr/>
          <p:nvPr/>
        </p:nvSpPr>
        <p:spPr>
          <a:xfrm>
            <a:off x="1524000" y="7891961"/>
            <a:ext cx="14706600"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Ví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Với tác giả Hồ Xuân Hương, có thể dùng các từ ngữ: nhà thơ, nữ thi sĩ, “Bà chúa thơ Nôm”, tác giả bài “Mời trầu”</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3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文本框 35">
            <a:extLst>
              <a:ext uri="{FF2B5EF4-FFF2-40B4-BE49-F238E27FC236}">
                <a16:creationId xmlns:a16="http://schemas.microsoft.com/office/drawing/2014/main" id="{1F94EC41-0994-B904-E81C-6B38D969EA56}"/>
              </a:ext>
            </a:extLst>
          </p:cNvPr>
          <p:cNvSpPr txBox="1"/>
          <p:nvPr/>
        </p:nvSpPr>
        <p:spPr>
          <a:xfrm>
            <a:off x="1752600" y="1154283"/>
            <a:ext cx="14304819" cy="2780521"/>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Bài</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dự</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thi</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p>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“MỖI THÁNG MỘT CUỐN SÁCH HAY”</a:t>
            </a:r>
          </a:p>
        </p:txBody>
      </p:sp>
      <p:sp>
        <p:nvSpPr>
          <p:cNvPr id="3" name="Rectangle 2">
            <a:extLst>
              <a:ext uri="{FF2B5EF4-FFF2-40B4-BE49-F238E27FC236}">
                <a16:creationId xmlns:a16="http://schemas.microsoft.com/office/drawing/2014/main" id="{134843B8-34B7-0543-4C46-43176BA86990}"/>
              </a:ext>
            </a:extLst>
          </p:cNvPr>
          <p:cNvSpPr/>
          <p:nvPr/>
        </p:nvSpPr>
        <p:spPr>
          <a:xfrm>
            <a:off x="3848100" y="5143500"/>
            <a:ext cx="105918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bè</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txBody>
            <a:bodyPr/>
            <a:lstStyle/>
            <a:p>
              <a:endParaRPr lang="en-US"/>
            </a:p>
          </p:txBody>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1" name="Picture 10" descr="A line of books on a white background&#10;&#10;Description automatically generated">
            <a:extLst>
              <a:ext uri="{FF2B5EF4-FFF2-40B4-BE49-F238E27FC236}">
                <a16:creationId xmlns:a16="http://schemas.microsoft.com/office/drawing/2014/main" id="{A2CE1950-70A9-E9FB-C6A3-D1C85BE64B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4" b="89976" l="3638" r="89976">
                        <a14:foregroundMark x1="71180" y1="42643" x2="32660" y2="47817"/>
                        <a14:foregroundMark x1="34964" y1="53880" x2="50323" y2="61075"/>
                        <a14:foregroundMark x1="26597" y1="66451" x2="8448" y2="65643"/>
                        <a14:foregroundMark x1="8448" y1="65643" x2="3638" y2="66330"/>
                        <a14:foregroundMark x1="27890" y1="48787" x2="52344" y2="58084"/>
                        <a14:foregroundMark x1="25990" y1="42522" x2="37308" y2="41067"/>
                        <a14:foregroundMark x1="72959" y1="66896" x2="86621" y2="67623"/>
                        <a14:foregroundMark x1="86621" y1="67623" x2="89167" y2="67179"/>
                      </a14:backgroundRemoval>
                    </a14:imgEffect>
                  </a14:imgLayer>
                </a14:imgProps>
              </a:ext>
              <a:ext uri="{28A0092B-C50C-407E-A947-70E740481C1C}">
                <a14:useLocalDpi xmlns:a14="http://schemas.microsoft.com/office/drawing/2010/main" val="0"/>
              </a:ext>
            </a:extLst>
          </a:blip>
          <a:stretch>
            <a:fillRect/>
          </a:stretch>
        </p:blipFill>
        <p:spPr>
          <a:xfrm>
            <a:off x="3781801" y="3314700"/>
            <a:ext cx="10287000" cy="10287000"/>
          </a:xfrm>
          <a:prstGeom prst="rect">
            <a:avLst/>
          </a:prstGeom>
        </p:spPr>
      </p:pic>
    </p:spTree>
    <p:extLst>
      <p:ext uri="{BB962C8B-B14F-4D97-AF65-F5344CB8AC3E}">
        <p14:creationId xmlns:p14="http://schemas.microsoft.com/office/powerpoint/2010/main" val="32045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id="{C2C0352B-4D36-CE98-89AB-51E44F340D20}"/>
              </a:ext>
            </a:extLst>
          </p:cNvPr>
          <p:cNvSpPr/>
          <p:nvPr/>
        </p:nvSpPr>
        <p:spPr>
          <a:xfrm rot="790328">
            <a:off x="-2377531" y="3666519"/>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矩形 12">
            <a:extLst>
              <a:ext uri="{FF2B5EF4-FFF2-40B4-BE49-F238E27FC236}">
                <a16:creationId xmlns:a16="http://schemas.microsoft.com/office/drawing/2014/main" id="{169F4C62-F23D-D345-7599-11BE8F38E5B7}"/>
              </a:ext>
            </a:extLst>
          </p:cNvPr>
          <p:cNvSpPr/>
          <p:nvPr/>
        </p:nvSpPr>
        <p:spPr>
          <a:xfrm>
            <a:off x="2251343" y="509102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VIẾT BÀI</a:t>
            </a:r>
            <a:r>
              <a:rPr lang="en-US" altLang="zh-CN" sz="5400" spc="300" dirty="0">
                <a:solidFill>
                  <a:srgbClr val="FF0000"/>
                </a:solidFill>
                <a:latin typeface="#9Slide07 Pangolin" panose="00000500000000000000" pitchFamily="2" charset="0"/>
                <a:ea typeface="+mj-ea"/>
                <a:cs typeface="#9Slide03 Arima Madurai ExtraBo" panose="00000900000000000000" pitchFamily="2" charset="-93"/>
              </a:rPr>
              <a:t> </a:t>
            </a: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GIỚI THIỆU </a:t>
            </a:r>
          </a:p>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MỘT CUỐN SÁCH</a:t>
            </a:r>
          </a:p>
        </p:txBody>
      </p:sp>
      <p:sp>
        <p:nvSpPr>
          <p:cNvPr id="3" name="TextBox 2">
            <a:extLst>
              <a:ext uri="{FF2B5EF4-FFF2-40B4-BE49-F238E27FC236}">
                <a16:creationId xmlns:a16="http://schemas.microsoft.com/office/drawing/2014/main" id="{4D2B2AD2-B967-3FE9-8AAC-79C18382B461}"/>
              </a:ext>
            </a:extLst>
          </p:cNvPr>
          <p:cNvSpPr txBox="1"/>
          <p:nvPr/>
        </p:nvSpPr>
        <p:spPr>
          <a:xfrm>
            <a:off x="5334019" y="647700"/>
            <a:ext cx="7619961" cy="1754326"/>
          </a:xfrm>
          <a:prstGeom prst="rect">
            <a:avLst/>
          </a:prstGeom>
          <a:noFill/>
        </p:spPr>
        <p:txBody>
          <a:bodyPr wrap="square" rtlCol="0">
            <a:spAutoFit/>
          </a:bodyPr>
          <a:lstStyle/>
          <a:p>
            <a:pPr algn="ctr"/>
            <a:r>
              <a:rPr lang="en-US" sz="5400" dirty="0" err="1">
                <a:latin typeface="#9Slide04 Podkova Medium" panose="00000600000000000000" pitchFamily="2" charset="0"/>
              </a:rPr>
              <a:t>Bài</a:t>
            </a:r>
            <a:r>
              <a:rPr lang="en-US" sz="5400" dirty="0">
                <a:latin typeface="#9Slide04 Podkova Medium" panose="00000600000000000000" pitchFamily="2" charset="0"/>
              </a:rPr>
              <a:t> 10:</a:t>
            </a:r>
          </a:p>
          <a:p>
            <a:pPr algn="ctr"/>
            <a:r>
              <a:rPr lang="en-US" sz="5400" dirty="0" err="1">
                <a:latin typeface="#9Slide04 Podkova Medium" panose="00000600000000000000" pitchFamily="2" charset="0"/>
              </a:rPr>
              <a:t>Văn</a:t>
            </a:r>
            <a:r>
              <a:rPr lang="en-US" sz="5400" dirty="0">
                <a:latin typeface="#9Slide04 Podkova Medium" panose="00000600000000000000" pitchFamily="2" charset="0"/>
              </a:rPr>
              <a:t> </a:t>
            </a:r>
            <a:r>
              <a:rPr lang="en-US" sz="5400" dirty="0" err="1">
                <a:latin typeface="#9Slide04 Podkova Medium" panose="00000600000000000000" pitchFamily="2" charset="0"/>
              </a:rPr>
              <a:t>bản</a:t>
            </a:r>
            <a:r>
              <a:rPr lang="en-US" sz="5400" dirty="0">
                <a:latin typeface="#9Slide04 Podkova Medium" panose="00000600000000000000" pitchFamily="2" charset="0"/>
              </a:rPr>
              <a:t> </a:t>
            </a:r>
            <a:r>
              <a:rPr lang="en-US" sz="5400" dirty="0" err="1">
                <a:latin typeface="#9Slide04 Podkova Medium" panose="00000600000000000000" pitchFamily="2" charset="0"/>
              </a:rPr>
              <a:t>thông</a:t>
            </a:r>
            <a:r>
              <a:rPr lang="en-US" sz="5400" dirty="0">
                <a:latin typeface="#9Slide04 Podkova Medium" panose="00000600000000000000" pitchFamily="2" charset="0"/>
              </a:rPr>
              <a:t> tin</a:t>
            </a:r>
          </a:p>
        </p:txBody>
      </p:sp>
      <p:sp>
        <p:nvSpPr>
          <p:cNvPr id="4" name="Freeform 8">
            <a:extLst>
              <a:ext uri="{FF2B5EF4-FFF2-40B4-BE49-F238E27FC236}">
                <a16:creationId xmlns:a16="http://schemas.microsoft.com/office/drawing/2014/main" id="{368139FB-59A5-2E7B-DC7C-670CD0195E17}"/>
              </a:ext>
            </a:extLst>
          </p:cNvPr>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13">
            <a:extLst>
              <a:ext uri="{FF2B5EF4-FFF2-40B4-BE49-F238E27FC236}">
                <a16:creationId xmlns:a16="http://schemas.microsoft.com/office/drawing/2014/main" id="{9A15A5D8-4B6C-8F4C-12F2-7943A5971CDE}"/>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7"/>
            <a:stretch>
              <a:fillRect/>
            </a:stretch>
          </a:blipFill>
        </p:spPr>
        <p:txBody>
          <a:bodyPr/>
          <a:lstStyle/>
          <a:p>
            <a:endParaRPr lang="en-US"/>
          </a:p>
        </p:txBody>
      </p:sp>
      <p:sp>
        <p:nvSpPr>
          <p:cNvPr id="6" name="Freeform 14">
            <a:extLst>
              <a:ext uri="{FF2B5EF4-FFF2-40B4-BE49-F238E27FC236}">
                <a16:creationId xmlns:a16="http://schemas.microsoft.com/office/drawing/2014/main" id="{1B69A96B-A97B-8184-2A50-65AA11C281B5}"/>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8"/>
            <a:stretch>
              <a:fillRect/>
            </a:stretch>
          </a:blipFill>
        </p:spPr>
        <p:txBody>
          <a:bodyPr/>
          <a:lstStyle/>
          <a:p>
            <a:endParaRPr lang="en-US"/>
          </a:p>
        </p:txBody>
      </p:sp>
      <p:sp>
        <p:nvSpPr>
          <p:cNvPr id="7" name="Freeform 15">
            <a:extLst>
              <a:ext uri="{FF2B5EF4-FFF2-40B4-BE49-F238E27FC236}">
                <a16:creationId xmlns:a16="http://schemas.microsoft.com/office/drawing/2014/main" id="{D652CC1A-699C-1818-08AC-18E9AA7082F0}"/>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txBody>
          <a:bodyPr/>
          <a:lstStyle/>
          <a:p>
            <a:endParaRPr lang="en-US"/>
          </a:p>
        </p:txBody>
      </p:sp>
      <p:sp>
        <p:nvSpPr>
          <p:cNvPr id="8" name="Freeform 5">
            <a:extLst>
              <a:ext uri="{FF2B5EF4-FFF2-40B4-BE49-F238E27FC236}">
                <a16:creationId xmlns:a16="http://schemas.microsoft.com/office/drawing/2014/main" id="{56E99C1B-90CA-A2FF-B1FC-2A0CAFBF47CA}"/>
              </a:ext>
            </a:extLst>
          </p:cNvPr>
          <p:cNvSpPr/>
          <p:nvPr/>
        </p:nvSpPr>
        <p:spPr>
          <a:xfrm>
            <a:off x="228600" y="7723235"/>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10"/>
            <a:stretch>
              <a:fillRect/>
            </a:stretch>
          </a:blipFill>
        </p:spPr>
        <p:txBody>
          <a:bodyPr/>
          <a:lstStyle/>
          <a:p>
            <a:endParaRPr lang="en-US"/>
          </a:p>
        </p:txBody>
      </p:sp>
      <p:sp>
        <p:nvSpPr>
          <p:cNvPr id="11" name="TextBox 10">
            <a:extLst>
              <a:ext uri="{FF2B5EF4-FFF2-40B4-BE49-F238E27FC236}">
                <a16:creationId xmlns:a16="http://schemas.microsoft.com/office/drawing/2014/main" id="{825B80FE-E503-6765-3889-D14E0211E19A}"/>
              </a:ext>
            </a:extLst>
          </p:cNvPr>
          <p:cNvSpPr txBox="1"/>
          <p:nvPr/>
        </p:nvSpPr>
        <p:spPr>
          <a:xfrm>
            <a:off x="5334018" y="3479948"/>
            <a:ext cx="7619961" cy="923330"/>
          </a:xfrm>
          <a:prstGeom prst="rect">
            <a:avLst/>
          </a:prstGeom>
          <a:noFill/>
        </p:spPr>
        <p:txBody>
          <a:bodyPr wrap="square" rtlCol="0">
            <a:spAutoFit/>
          </a:bodyPr>
          <a:lstStyle/>
          <a:p>
            <a:pPr algn="ctr"/>
            <a:r>
              <a:rPr lang="en-US" sz="5400" dirty="0" err="1">
                <a:latin typeface="#9Slide04 Podkova Medium" panose="00000600000000000000" pitchFamily="2" charset="0"/>
              </a:rPr>
              <a:t>Viết</a:t>
            </a:r>
            <a:endParaRPr lang="en-US" sz="5400" dirty="0">
              <a:latin typeface="#9Slide04 Podkova Medium" panose="00000600000000000000" pitchFamily="2" charset="0"/>
            </a:endParaRPr>
          </a:p>
        </p:txBody>
      </p:sp>
      <p:sp>
        <p:nvSpPr>
          <p:cNvPr id="12" name="Freeform 5">
            <a:extLst>
              <a:ext uri="{FF2B5EF4-FFF2-40B4-BE49-F238E27FC236}">
                <a16:creationId xmlns:a16="http://schemas.microsoft.com/office/drawing/2014/main" id="{03EA8EB6-9B4E-8702-E38A-8A739E113EBE}"/>
              </a:ext>
            </a:extLst>
          </p:cNvPr>
          <p:cNvSpPr/>
          <p:nvPr/>
        </p:nvSpPr>
        <p:spPr>
          <a:xfrm>
            <a:off x="15162624" y="2004525"/>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11"/>
            <a:stretch>
              <a:fillRect t="-3313" b="-3313"/>
            </a:stretch>
          </a:blipFill>
        </p:spPr>
        <p:txBody>
          <a:bodyPr/>
          <a:lstStyle/>
          <a:p>
            <a:endParaRPr lang="en-US"/>
          </a:p>
        </p:txBody>
      </p:sp>
      <p:sp>
        <p:nvSpPr>
          <p:cNvPr id="13" name="Freeform 6">
            <a:extLst>
              <a:ext uri="{FF2B5EF4-FFF2-40B4-BE49-F238E27FC236}">
                <a16:creationId xmlns:a16="http://schemas.microsoft.com/office/drawing/2014/main" id="{890CF471-4007-C062-A901-C64578E34883}"/>
              </a:ext>
            </a:extLst>
          </p:cNvPr>
          <p:cNvSpPr/>
          <p:nvPr/>
        </p:nvSpPr>
        <p:spPr>
          <a:xfrm>
            <a:off x="15337221" y="3941613"/>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11"/>
            <a:stretch>
              <a:fillRect/>
            </a:stretch>
          </a:blipFill>
        </p:spPr>
        <p:txBody>
          <a:bodyPr/>
          <a:lstStyle/>
          <a:p>
            <a:endParaRPr lang="en-US"/>
          </a:p>
        </p:txBody>
      </p:sp>
      <p:sp>
        <p:nvSpPr>
          <p:cNvPr id="15" name="Freeform 10">
            <a:extLst>
              <a:ext uri="{FF2B5EF4-FFF2-40B4-BE49-F238E27FC236}">
                <a16:creationId xmlns:a16="http://schemas.microsoft.com/office/drawing/2014/main" id="{347396F5-811C-15D3-5085-653AFA0D01B4}"/>
              </a:ext>
            </a:extLst>
          </p:cNvPr>
          <p:cNvSpPr/>
          <p:nvPr/>
        </p:nvSpPr>
        <p:spPr>
          <a:xfrm>
            <a:off x="7190480" y="7534537"/>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81310861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63" name="Group 62"/>
          <p:cNvGrpSpPr/>
          <p:nvPr/>
        </p:nvGrpSpPr>
        <p:grpSpPr>
          <a:xfrm>
            <a:off x="2715436" y="1458175"/>
            <a:ext cx="8549517" cy="8352354"/>
            <a:chOff x="2475700" y="1677717"/>
            <a:chExt cx="3881038" cy="3791536"/>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64" name="Group 63"/>
            <p:cNvGrpSpPr/>
            <p:nvPr/>
          </p:nvGrpSpPr>
          <p:grpSpPr>
            <a:xfrm>
              <a:off x="2535238" y="1679890"/>
              <a:ext cx="3794126" cy="3789363"/>
              <a:chOff x="2674938" y="1647826"/>
              <a:chExt cx="3794126" cy="3789363"/>
            </a:xfrm>
          </p:grpSpPr>
          <p:sp>
            <p:nvSpPr>
              <p:cNvPr id="94"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5"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6"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7"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8"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9"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0"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1"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2"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3"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4"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5"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6"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7"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8"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9"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0"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1"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2"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3"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4"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5"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6"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7"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8"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9"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0"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1"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2"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grpSp>
        <p:sp>
          <p:nvSpPr>
            <p:cNvPr id="65" name="TextBox 64"/>
            <p:cNvSpPr txBox="1"/>
            <p:nvPr/>
          </p:nvSpPr>
          <p:spPr>
            <a:xfrm rot="18410248">
              <a:off x="4890418" y="246219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6" name="TextBox 65"/>
            <p:cNvSpPr txBox="1"/>
            <p:nvPr/>
          </p:nvSpPr>
          <p:spPr>
            <a:xfrm rot="19552894">
              <a:off x="5125099" y="266771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7" name="TextBox 66"/>
            <p:cNvSpPr txBox="1"/>
            <p:nvPr/>
          </p:nvSpPr>
          <p:spPr>
            <a:xfrm rot="20091146">
              <a:off x="5311969" y="2939407"/>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8" name="TextBox 67"/>
            <p:cNvSpPr txBox="1"/>
            <p:nvPr/>
          </p:nvSpPr>
          <p:spPr>
            <a:xfrm>
              <a:off x="5366138" y="350925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9" name="TextBox 68"/>
            <p:cNvSpPr txBox="1"/>
            <p:nvPr/>
          </p:nvSpPr>
          <p:spPr>
            <a:xfrm rot="20845902">
              <a:off x="5364347" y="327657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0" name="TextBox 69"/>
            <p:cNvSpPr txBox="1"/>
            <p:nvPr/>
          </p:nvSpPr>
          <p:spPr>
            <a:xfrm rot="1287321">
              <a:off x="5308861" y="390256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1" name="TextBox 70"/>
            <p:cNvSpPr txBox="1"/>
            <p:nvPr/>
          </p:nvSpPr>
          <p:spPr>
            <a:xfrm rot="2223586">
              <a:off x="4991469" y="437481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2" name="TextBox 71"/>
            <p:cNvSpPr txBox="1"/>
            <p:nvPr/>
          </p:nvSpPr>
          <p:spPr>
            <a:xfrm rot="3764361">
              <a:off x="4541839" y="4785654"/>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3" name="TextBox 72"/>
            <p:cNvSpPr txBox="1"/>
            <p:nvPr/>
          </p:nvSpPr>
          <p:spPr>
            <a:xfrm rot="1664434">
              <a:off x="5186190" y="4177971"/>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4" name="TextBox 73"/>
            <p:cNvSpPr txBox="1"/>
            <p:nvPr/>
          </p:nvSpPr>
          <p:spPr>
            <a:xfrm rot="3135074">
              <a:off x="4744270" y="461199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5" name="TextBox 74"/>
            <p:cNvSpPr txBox="1"/>
            <p:nvPr/>
          </p:nvSpPr>
          <p:spPr>
            <a:xfrm rot="5055293">
              <a:off x="4222461" y="485085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6" name="TextBox 75"/>
            <p:cNvSpPr txBox="1"/>
            <p:nvPr/>
          </p:nvSpPr>
          <p:spPr>
            <a:xfrm rot="5400000">
              <a:off x="3945269" y="487011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7" name="TextBox 76"/>
            <p:cNvSpPr txBox="1"/>
            <p:nvPr/>
          </p:nvSpPr>
          <p:spPr>
            <a:xfrm rot="6462750">
              <a:off x="3593898" y="480423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8" name="TextBox 77"/>
            <p:cNvSpPr txBox="1"/>
            <p:nvPr/>
          </p:nvSpPr>
          <p:spPr>
            <a:xfrm rot="7002405">
              <a:off x="3286918" y="478650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9" name="TextBox 78"/>
            <p:cNvSpPr txBox="1"/>
            <p:nvPr/>
          </p:nvSpPr>
          <p:spPr>
            <a:xfrm rot="7563710">
              <a:off x="3081479" y="457771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0" name="TextBox 79"/>
            <p:cNvSpPr txBox="1"/>
            <p:nvPr/>
          </p:nvSpPr>
          <p:spPr>
            <a:xfrm rot="8648676">
              <a:off x="2842173" y="439334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1" name="TextBox 80"/>
            <p:cNvSpPr txBox="1"/>
            <p:nvPr/>
          </p:nvSpPr>
          <p:spPr>
            <a:xfrm rot="9520400">
              <a:off x="2665516" y="409499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2" name="TextBox 81"/>
            <p:cNvSpPr txBox="1"/>
            <p:nvPr/>
          </p:nvSpPr>
          <p:spPr>
            <a:xfrm rot="9806271">
              <a:off x="2588718" y="385080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dirty="0" err="1">
                  <a:solidFill>
                    <a:prstClr val="black"/>
                  </a:solidFill>
                  <a:latin typeface="Times New Roman" pitchFamily="18" charset="0"/>
                  <a:cs typeface="Times New Roman" pitchFamily="18" charset="0"/>
                </a:rPr>
                <a:t>Học</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sinh</a:t>
              </a:r>
              <a:endParaRPr lang="en-US" sz="2100" b="1" dirty="0">
                <a:solidFill>
                  <a:prstClr val="black"/>
                </a:solidFill>
                <a:latin typeface="Times New Roman" pitchFamily="18" charset="0"/>
                <a:cs typeface="Times New Roman" pitchFamily="18" charset="0"/>
              </a:endParaRPr>
            </a:p>
          </p:txBody>
        </p:sp>
        <p:sp>
          <p:nvSpPr>
            <p:cNvPr id="83" name="TextBox 82"/>
            <p:cNvSpPr txBox="1"/>
            <p:nvPr/>
          </p:nvSpPr>
          <p:spPr>
            <a:xfrm rot="10800000">
              <a:off x="2486120" y="353455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4" name="TextBox 83"/>
            <p:cNvSpPr txBox="1"/>
            <p:nvPr/>
          </p:nvSpPr>
          <p:spPr>
            <a:xfrm rot="11539924">
              <a:off x="2475700" y="323646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5" name="TextBox 84"/>
            <p:cNvSpPr txBox="1"/>
            <p:nvPr/>
          </p:nvSpPr>
          <p:spPr>
            <a:xfrm rot="12217304">
              <a:off x="2555400" y="292146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6" name="TextBox 85"/>
            <p:cNvSpPr txBox="1"/>
            <p:nvPr/>
          </p:nvSpPr>
          <p:spPr>
            <a:xfrm rot="12878863">
              <a:off x="2754244" y="266879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7" name="TextBox 86"/>
            <p:cNvSpPr txBox="1"/>
            <p:nvPr/>
          </p:nvSpPr>
          <p:spPr>
            <a:xfrm rot="13423944">
              <a:off x="2950394" y="244083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8" name="TextBox 87"/>
            <p:cNvSpPr txBox="1"/>
            <p:nvPr/>
          </p:nvSpPr>
          <p:spPr>
            <a:xfrm rot="14455027">
              <a:off x="3218659" y="226786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9" name="TextBox 88"/>
            <p:cNvSpPr txBox="1"/>
            <p:nvPr/>
          </p:nvSpPr>
          <p:spPr>
            <a:xfrm rot="14830393">
              <a:off x="3497442" y="215036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0" name="TextBox 89"/>
            <p:cNvSpPr txBox="1"/>
            <p:nvPr/>
          </p:nvSpPr>
          <p:spPr>
            <a:xfrm rot="15693974">
              <a:off x="3783112" y="2094325"/>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1" name="TextBox 90"/>
            <p:cNvSpPr txBox="1"/>
            <p:nvPr/>
          </p:nvSpPr>
          <p:spPr>
            <a:xfrm rot="16743352">
              <a:off x="4088139" y="207870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2" name="TextBox 91"/>
            <p:cNvSpPr txBox="1"/>
            <p:nvPr/>
          </p:nvSpPr>
          <p:spPr>
            <a:xfrm rot="17422641">
              <a:off x="4391756" y="2149824"/>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dirty="0" err="1">
                  <a:solidFill>
                    <a:prstClr val="black"/>
                  </a:solidFill>
                  <a:latin typeface="Times New Roman" pitchFamily="18" charset="0"/>
                  <a:cs typeface="Times New Roman" pitchFamily="18" charset="0"/>
                </a:rPr>
                <a:t>Học</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sinh</a:t>
              </a:r>
              <a:endParaRPr lang="en-US" sz="2100" b="1" dirty="0">
                <a:solidFill>
                  <a:prstClr val="black"/>
                </a:solidFill>
                <a:latin typeface="Times New Roman" pitchFamily="18" charset="0"/>
                <a:cs typeface="Times New Roman" pitchFamily="18" charset="0"/>
              </a:endParaRPr>
            </a:p>
          </p:txBody>
        </p:sp>
        <p:sp>
          <p:nvSpPr>
            <p:cNvPr id="93" name="TextBox 92"/>
            <p:cNvSpPr txBox="1"/>
            <p:nvPr/>
          </p:nvSpPr>
          <p:spPr>
            <a:xfrm rot="17972616">
              <a:off x="4666586" y="2309148"/>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grpSp>
      <p:sp>
        <p:nvSpPr>
          <p:cNvPr id="123" name="AutoShape 5"/>
          <p:cNvSpPr>
            <a:spLocks noChangeArrowheads="1"/>
          </p:cNvSpPr>
          <p:nvPr/>
        </p:nvSpPr>
        <p:spPr bwMode="auto">
          <a:xfrm rot="11289578">
            <a:off x="7163353" y="952729"/>
            <a:ext cx="685800" cy="14478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algn="ctr" defTabSz="1371600"/>
            <a:endParaRPr lang="en-US" altLang="en-US" sz="2700">
              <a:solidFill>
                <a:srgbClr val="000000"/>
              </a:solidFill>
              <a:latin typeface="Calibri"/>
            </a:endParaRPr>
          </a:p>
        </p:txBody>
      </p:sp>
      <p:sp>
        <p:nvSpPr>
          <p:cNvPr id="124" name="Flowchart: Connector 123"/>
          <p:cNvSpPr/>
          <p:nvPr/>
        </p:nvSpPr>
        <p:spPr>
          <a:xfrm>
            <a:off x="6175553" y="4640372"/>
            <a:ext cx="1636974" cy="1683554"/>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25"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00" y="139272"/>
            <a:ext cx="914400" cy="914400"/>
          </a:xfrm>
          <a:prstGeom prst="rect">
            <a:avLst/>
          </a:prstGeom>
        </p:spPr>
      </p:pic>
      <p:grpSp>
        <p:nvGrpSpPr>
          <p:cNvPr id="126" name="Group 125"/>
          <p:cNvGrpSpPr/>
          <p:nvPr/>
        </p:nvGrpSpPr>
        <p:grpSpPr>
          <a:xfrm>
            <a:off x="-24129" y="3000391"/>
            <a:ext cx="1257300" cy="979376"/>
            <a:chOff x="-24129" y="1934357"/>
            <a:chExt cx="1257300" cy="979376"/>
          </a:xfrm>
        </p:grpSpPr>
        <p:sp>
          <p:nvSpPr>
            <p:cNvPr id="127" name="Pentagon 126">
              <a:hlinkClick r:id="rId7" action="ppaction://hlinksldjump"/>
            </p:cNvPr>
            <p:cNvSpPr/>
            <p:nvPr/>
          </p:nvSpPr>
          <p:spPr>
            <a:xfrm>
              <a:off x="-24129" y="1934357"/>
              <a:ext cx="1257300" cy="859475"/>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28" name="TextBox 127">
              <a:hlinkClick r:id="rId7" action="ppaction://hlinksldjump"/>
            </p:cNvPr>
            <p:cNvSpPr txBox="1"/>
            <p:nvPr/>
          </p:nvSpPr>
          <p:spPr>
            <a:xfrm>
              <a:off x="233918" y="2062412"/>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1</a:t>
              </a:r>
            </a:p>
          </p:txBody>
        </p:sp>
      </p:grpSp>
      <p:grpSp>
        <p:nvGrpSpPr>
          <p:cNvPr id="129" name="Group 128"/>
          <p:cNvGrpSpPr/>
          <p:nvPr/>
        </p:nvGrpSpPr>
        <p:grpSpPr>
          <a:xfrm>
            <a:off x="13971" y="8014289"/>
            <a:ext cx="1257300" cy="939211"/>
            <a:chOff x="13971" y="6948255"/>
            <a:chExt cx="1257300" cy="939211"/>
          </a:xfrm>
        </p:grpSpPr>
        <p:sp>
          <p:nvSpPr>
            <p:cNvPr id="130" name="Pentagon 129">
              <a:hlinkClick r:id="rId8" action="ppaction://hlinksldjump"/>
            </p:cNvPr>
            <p:cNvSpPr/>
            <p:nvPr/>
          </p:nvSpPr>
          <p:spPr>
            <a:xfrm>
              <a:off x="13971" y="6948255"/>
              <a:ext cx="1257300" cy="859475"/>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1" name="TextBox 130">
              <a:hlinkClick r:id="rId8" action="ppaction://hlinksldjump"/>
            </p:cNvPr>
            <p:cNvSpPr txBox="1"/>
            <p:nvPr/>
          </p:nvSpPr>
          <p:spPr>
            <a:xfrm>
              <a:off x="233918" y="7036145"/>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4</a:t>
              </a:r>
            </a:p>
          </p:txBody>
        </p:sp>
      </p:grpSp>
      <p:grpSp>
        <p:nvGrpSpPr>
          <p:cNvPr id="132" name="Group 131"/>
          <p:cNvGrpSpPr/>
          <p:nvPr/>
        </p:nvGrpSpPr>
        <p:grpSpPr>
          <a:xfrm>
            <a:off x="13971" y="6368575"/>
            <a:ext cx="1257300" cy="947192"/>
            <a:chOff x="13971" y="5302541"/>
            <a:chExt cx="1257300" cy="947192"/>
          </a:xfrm>
        </p:grpSpPr>
        <p:sp>
          <p:nvSpPr>
            <p:cNvPr id="133" name="Pentagon 132">
              <a:hlinkClick r:id="rId9" action="ppaction://hlinksldjump"/>
            </p:cNvPr>
            <p:cNvSpPr/>
            <p:nvPr/>
          </p:nvSpPr>
          <p:spPr>
            <a:xfrm>
              <a:off x="13971" y="5302541"/>
              <a:ext cx="1257300" cy="859475"/>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4" name="TextBox 133">
              <a:hlinkClick r:id="rId9" action="ppaction://hlinksldjump"/>
            </p:cNvPr>
            <p:cNvSpPr txBox="1"/>
            <p:nvPr/>
          </p:nvSpPr>
          <p:spPr>
            <a:xfrm>
              <a:off x="233918" y="5398412"/>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3</a:t>
              </a:r>
            </a:p>
          </p:txBody>
        </p:sp>
      </p:grpSp>
      <p:grpSp>
        <p:nvGrpSpPr>
          <p:cNvPr id="135" name="Group 134"/>
          <p:cNvGrpSpPr/>
          <p:nvPr/>
        </p:nvGrpSpPr>
        <p:grpSpPr>
          <a:xfrm>
            <a:off x="13971" y="4673125"/>
            <a:ext cx="1257300" cy="961227"/>
            <a:chOff x="13971" y="3607091"/>
            <a:chExt cx="1257300" cy="961227"/>
          </a:xfrm>
        </p:grpSpPr>
        <p:sp>
          <p:nvSpPr>
            <p:cNvPr id="136" name="Pentagon 135">
              <a:hlinkClick r:id="rId10" action="ppaction://hlinksldjump"/>
            </p:cNvPr>
            <p:cNvSpPr/>
            <p:nvPr/>
          </p:nvSpPr>
          <p:spPr>
            <a:xfrm>
              <a:off x="13971" y="3607091"/>
              <a:ext cx="1257300" cy="859475"/>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7" name="TextBox 136">
              <a:hlinkClick r:id="rId10" action="ppaction://hlinksldjump"/>
            </p:cNvPr>
            <p:cNvSpPr txBox="1"/>
            <p:nvPr/>
          </p:nvSpPr>
          <p:spPr>
            <a:xfrm>
              <a:off x="233918" y="3716997"/>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2</a:t>
              </a:r>
            </a:p>
          </p:txBody>
        </p:sp>
      </p:grpSp>
      <p:sp>
        <p:nvSpPr>
          <p:cNvPr id="138" name="矩形 12">
            <a:extLst>
              <a:ext uri="{FF2B5EF4-FFF2-40B4-BE49-F238E27FC236}">
                <a16:creationId xmlns:a16="http://schemas.microsoft.com/office/drawing/2014/main" id="{169F4C62-F23D-D345-7599-11BE8F38E5B7}"/>
              </a:ext>
            </a:extLst>
          </p:cNvPr>
          <p:cNvSpPr/>
          <p:nvPr/>
        </p:nvSpPr>
        <p:spPr>
          <a:xfrm>
            <a:off x="11460262" y="1462962"/>
            <a:ext cx="6096686" cy="7410802"/>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13800" spc="300" dirty="0" err="1">
                <a:solidFill>
                  <a:schemeClr val="bg1"/>
                </a:solidFill>
                <a:latin typeface="#9Slide07 Pangolin" panose="00000500000000000000" pitchFamily="2" charset="0"/>
                <a:ea typeface="+mj-ea"/>
                <a:cs typeface="#9Slide03 Arima Madurai ExtraBo" panose="00000900000000000000" pitchFamily="2" charset="-93"/>
              </a:rPr>
              <a:t>Vòng</a:t>
            </a:r>
            <a:r>
              <a:rPr lang="en-US" altLang="zh-CN" sz="13800" spc="300" dirty="0">
                <a:solidFill>
                  <a:schemeClr val="bg1"/>
                </a:solidFill>
                <a:latin typeface="#9Slide07 Pangolin" panose="00000500000000000000" pitchFamily="2" charset="0"/>
                <a:ea typeface="+mj-ea"/>
                <a:cs typeface="#9Slide03 Arima Madurai ExtraBo" panose="00000900000000000000" pitchFamily="2" charset="-93"/>
              </a:rPr>
              <a:t> quay may </a:t>
            </a:r>
            <a:r>
              <a:rPr lang="en-US" altLang="zh-CN" sz="13800" spc="300" dirty="0" err="1">
                <a:solidFill>
                  <a:schemeClr val="bg1"/>
                </a:solidFill>
                <a:latin typeface="#9Slide07 Pangolin" panose="00000500000000000000" pitchFamily="2" charset="0"/>
                <a:ea typeface="+mj-ea"/>
                <a:cs typeface="#9Slide03 Arima Madurai ExtraBo" panose="00000900000000000000" pitchFamily="2" charset="-93"/>
              </a:rPr>
              <a:t>mắn</a:t>
            </a:r>
            <a:endParaRPr lang="en-US" altLang="zh-CN" sz="13800" kern="1200" spc="300" dirty="0">
              <a:solidFill>
                <a:schemeClr val="bg1"/>
              </a:solidFill>
              <a:latin typeface="#9Slide07 Pangolin" panose="00000500000000000000" pitchFamily="2" charset="0"/>
              <a:ea typeface="+mj-ea"/>
              <a:cs typeface="#9Slide03 Arima Madurai ExtraBo" panose="00000900000000000000" pitchFamily="2" charset="-93"/>
            </a:endParaRPr>
          </a:p>
        </p:txBody>
      </p:sp>
      <p:sp>
        <p:nvSpPr>
          <p:cNvPr id="139" name="Rounded Rectangle 138">
            <a:hlinkClick r:id="rId11" action="ppaction://hlinksldjump"/>
          </p:cNvPr>
          <p:cNvSpPr/>
          <p:nvPr/>
        </p:nvSpPr>
        <p:spPr>
          <a:xfrm>
            <a:off x="13792200" y="9410700"/>
            <a:ext cx="3429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5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endCondLst>
                                    <p:cond evt="onNext" delay="0">
                                      <p:tgtEl>
                                        <p:sldTgt/>
                                      </p:tgtEl>
                                    </p:cond>
                                  </p:endCondLst>
                                  <p:childTnLst>
                                    <p:animRot by="21600000">
                                      <p:cBhvr>
                                        <p:cTn id="11" dur="1000" fill="hold"/>
                                        <p:tgtEl>
                                          <p:spTgt spid="6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numSld="999">
                <p:cTn id="16" fill="hold" display="0">
                  <p:stCondLst>
                    <p:cond delay="indefinite"/>
                  </p:stCondLst>
                  <p:endCondLst>
                    <p:cond evt="onStopAudio" delay="0">
                      <p:tgtEl>
                        <p:sldTgt/>
                      </p:tgtEl>
                    </p:cond>
                  </p:endCondLst>
                </p:cTn>
                <p:tgtEl>
                  <p:spTgt spid="1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76000"/>
          </a:schemeClr>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txBody>
          <a:bodyPr/>
          <a:lstStyle/>
          <a:p>
            <a:endParaRPr lang="en-US"/>
          </a:p>
        </p:txBody>
      </p:sp>
      <p:sp>
        <p:nvSpPr>
          <p:cNvPr id="7" name="Rectangle: Rounded Corners 11">
            <a:extLst>
              <a:ext uri="{FF2B5EF4-FFF2-40B4-BE49-F238E27FC236}">
                <a16:creationId xmlns:a16="http://schemas.microsoft.com/office/drawing/2014/main" id="{FBBBE712-99C7-9884-D91B-ADF8D6D4ABED}"/>
              </a:ext>
            </a:extLst>
          </p:cNvPr>
          <p:cNvSpPr/>
          <p:nvPr/>
        </p:nvSpPr>
        <p:spPr>
          <a:xfrm>
            <a:off x="2209800" y="844311"/>
            <a:ext cx="12482616" cy="2698989"/>
          </a:xfrm>
          <a:custGeom>
            <a:avLst/>
            <a:gdLst>
              <a:gd name="connsiteX0" fmla="*/ 0 w 12482616"/>
              <a:gd name="connsiteY0" fmla="*/ 449840 h 2698989"/>
              <a:gd name="connsiteX1" fmla="*/ 449840 w 12482616"/>
              <a:gd name="connsiteY1" fmla="*/ 0 h 2698989"/>
              <a:gd name="connsiteX2" fmla="*/ 12032776 w 12482616"/>
              <a:gd name="connsiteY2" fmla="*/ 0 h 2698989"/>
              <a:gd name="connsiteX3" fmla="*/ 12482616 w 12482616"/>
              <a:gd name="connsiteY3" fmla="*/ 449840 h 2698989"/>
              <a:gd name="connsiteX4" fmla="*/ 12482616 w 12482616"/>
              <a:gd name="connsiteY4" fmla="*/ 2249149 h 2698989"/>
              <a:gd name="connsiteX5" fmla="*/ 12032776 w 12482616"/>
              <a:gd name="connsiteY5" fmla="*/ 2698989 h 2698989"/>
              <a:gd name="connsiteX6" fmla="*/ 449840 w 12482616"/>
              <a:gd name="connsiteY6" fmla="*/ 2698989 h 2698989"/>
              <a:gd name="connsiteX7" fmla="*/ 0 w 12482616"/>
              <a:gd name="connsiteY7" fmla="*/ 2249149 h 2698989"/>
              <a:gd name="connsiteX8" fmla="*/ 0 w 12482616"/>
              <a:gd name="connsiteY8" fmla="*/ 449840 h 26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2616" h="2698989" fill="none" extrusionOk="0">
                <a:moveTo>
                  <a:pt x="0" y="449840"/>
                </a:moveTo>
                <a:cubicBezTo>
                  <a:pt x="-40744" y="173481"/>
                  <a:pt x="206517" y="-8137"/>
                  <a:pt x="449840" y="0"/>
                </a:cubicBezTo>
                <a:cubicBezTo>
                  <a:pt x="3816206" y="-52227"/>
                  <a:pt x="8291411" y="-32843"/>
                  <a:pt x="12032776" y="0"/>
                </a:cubicBezTo>
                <a:cubicBezTo>
                  <a:pt x="12296206" y="30305"/>
                  <a:pt x="12506839" y="172073"/>
                  <a:pt x="12482616" y="449840"/>
                </a:cubicBezTo>
                <a:cubicBezTo>
                  <a:pt x="12590051" y="985209"/>
                  <a:pt x="12561605" y="1822822"/>
                  <a:pt x="12482616" y="2249149"/>
                </a:cubicBezTo>
                <a:cubicBezTo>
                  <a:pt x="12447699" y="2496789"/>
                  <a:pt x="12269391" y="2690055"/>
                  <a:pt x="12032776" y="2698989"/>
                </a:cubicBezTo>
                <a:cubicBezTo>
                  <a:pt x="7929718" y="2584842"/>
                  <a:pt x="5586758" y="2604055"/>
                  <a:pt x="449840" y="2698989"/>
                </a:cubicBezTo>
                <a:cubicBezTo>
                  <a:pt x="214198" y="2700966"/>
                  <a:pt x="1657" y="2492456"/>
                  <a:pt x="0" y="2249149"/>
                </a:cubicBezTo>
                <a:cubicBezTo>
                  <a:pt x="-130907" y="1435415"/>
                  <a:pt x="-121307" y="954928"/>
                  <a:pt x="0" y="449840"/>
                </a:cubicBezTo>
                <a:close/>
              </a:path>
              <a:path w="12482616" h="2698989" stroke="0" extrusionOk="0">
                <a:moveTo>
                  <a:pt x="0" y="449840"/>
                </a:moveTo>
                <a:cubicBezTo>
                  <a:pt x="1280" y="219692"/>
                  <a:pt x="169064" y="-23953"/>
                  <a:pt x="449840" y="0"/>
                </a:cubicBezTo>
                <a:cubicBezTo>
                  <a:pt x="2751639" y="-121636"/>
                  <a:pt x="10134106" y="-61595"/>
                  <a:pt x="12032776" y="0"/>
                </a:cubicBezTo>
                <a:cubicBezTo>
                  <a:pt x="12283882" y="3339"/>
                  <a:pt x="12476591" y="206421"/>
                  <a:pt x="12482616" y="449840"/>
                </a:cubicBezTo>
                <a:cubicBezTo>
                  <a:pt x="12509333" y="693085"/>
                  <a:pt x="12464482" y="1438774"/>
                  <a:pt x="12482616" y="2249149"/>
                </a:cubicBezTo>
                <a:cubicBezTo>
                  <a:pt x="12513803" y="2512890"/>
                  <a:pt x="12313449" y="2675822"/>
                  <a:pt x="12032776" y="2698989"/>
                </a:cubicBezTo>
                <a:cubicBezTo>
                  <a:pt x="7076427" y="2788456"/>
                  <a:pt x="3035009" y="2598813"/>
                  <a:pt x="449840" y="2698989"/>
                </a:cubicBezTo>
                <a:cubicBezTo>
                  <a:pt x="196730" y="2699317"/>
                  <a:pt x="14476" y="2503909"/>
                  <a:pt x="0" y="2249149"/>
                </a:cubicBezTo>
                <a:cubicBezTo>
                  <a:pt x="-87154" y="1371376"/>
                  <a:pt x="83057" y="1236330"/>
                  <a:pt x="0" y="44984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42495086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Dạng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Viết bài giới thiệu một cuốn sách </a:t>
            </a:r>
            <a:r>
              <a:rPr lang="en-US" sz="4800" b="1" dirty="0" err="1">
                <a:solidFill>
                  <a:schemeClr val="tx1"/>
                </a:solidFill>
                <a:latin typeface="Times New Roman" panose="02020603050405020304" pitchFamily="18" charset="0"/>
                <a:cs typeface="Times New Roman" panose="02020603050405020304" pitchFamily="18" charset="0"/>
              </a:rPr>
              <a:t>thuộc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kiểu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endParaRPr kumimoji="0" lang="vi-VN" sz="4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矩形 23">
            <a:extLst>
              <a:ext uri="{FF2B5EF4-FFF2-40B4-BE49-F238E27FC236}">
                <a16:creationId xmlns:a16="http://schemas.microsoft.com/office/drawing/2014/main" id="{F085A8E5-8E71-AEF5-E2E1-FA90D28331C4}"/>
              </a:ext>
            </a:extLst>
          </p:cNvPr>
          <p:cNvSpPr/>
          <p:nvPr/>
        </p:nvSpPr>
        <p:spPr>
          <a:xfrm>
            <a:off x="5699194" y="4897783"/>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
        <p:nvSpPr>
          <p:cNvPr id="9"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421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B32B6578-0BF9-A9E4-FC7E-2BD0506274FE}"/>
              </a:ext>
            </a:extLst>
          </p:cNvPr>
          <p:cNvSpPr/>
          <p:nvPr/>
        </p:nvSpPr>
        <p:spPr>
          <a:xfrm>
            <a:off x="1066800" y="548322"/>
            <a:ext cx="14401800" cy="7643177"/>
          </a:xfrm>
          <a:custGeom>
            <a:avLst/>
            <a:gdLst>
              <a:gd name="connsiteX0" fmla="*/ 0 w 14401800"/>
              <a:gd name="connsiteY0" fmla="*/ 1273888 h 7643177"/>
              <a:gd name="connsiteX1" fmla="*/ 1273888 w 14401800"/>
              <a:gd name="connsiteY1" fmla="*/ 0 h 7643177"/>
              <a:gd name="connsiteX2" fmla="*/ 13127912 w 14401800"/>
              <a:gd name="connsiteY2" fmla="*/ 0 h 7643177"/>
              <a:gd name="connsiteX3" fmla="*/ 14401800 w 14401800"/>
              <a:gd name="connsiteY3" fmla="*/ 1273888 h 7643177"/>
              <a:gd name="connsiteX4" fmla="*/ 14401800 w 14401800"/>
              <a:gd name="connsiteY4" fmla="*/ 6369289 h 7643177"/>
              <a:gd name="connsiteX5" fmla="*/ 13127912 w 14401800"/>
              <a:gd name="connsiteY5" fmla="*/ 7643177 h 7643177"/>
              <a:gd name="connsiteX6" fmla="*/ 1273888 w 14401800"/>
              <a:gd name="connsiteY6" fmla="*/ 7643177 h 7643177"/>
              <a:gd name="connsiteX7" fmla="*/ 0 w 14401800"/>
              <a:gd name="connsiteY7" fmla="*/ 6369289 h 7643177"/>
              <a:gd name="connsiteX8" fmla="*/ 0 w 14401800"/>
              <a:gd name="connsiteY8" fmla="*/ 1273888 h 76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800" h="7643177" fill="none" extrusionOk="0">
                <a:moveTo>
                  <a:pt x="0" y="1273888"/>
                </a:moveTo>
                <a:cubicBezTo>
                  <a:pt x="36522" y="462517"/>
                  <a:pt x="660226" y="-14879"/>
                  <a:pt x="1273888" y="0"/>
                </a:cubicBezTo>
                <a:cubicBezTo>
                  <a:pt x="3948853" y="95481"/>
                  <a:pt x="10177993" y="-926"/>
                  <a:pt x="13127912" y="0"/>
                </a:cubicBezTo>
                <a:cubicBezTo>
                  <a:pt x="13764861" y="-73524"/>
                  <a:pt x="14353423" y="501393"/>
                  <a:pt x="14401800" y="1273888"/>
                </a:cubicBezTo>
                <a:cubicBezTo>
                  <a:pt x="14440738" y="1968321"/>
                  <a:pt x="14359872" y="4143276"/>
                  <a:pt x="14401800" y="6369289"/>
                </a:cubicBezTo>
                <a:cubicBezTo>
                  <a:pt x="14390962" y="7080524"/>
                  <a:pt x="13856996" y="7696020"/>
                  <a:pt x="13127912" y="7643177"/>
                </a:cubicBezTo>
                <a:cubicBezTo>
                  <a:pt x="8125245" y="7690488"/>
                  <a:pt x="6282283" y="7664799"/>
                  <a:pt x="1273888" y="7643177"/>
                </a:cubicBezTo>
                <a:cubicBezTo>
                  <a:pt x="695263" y="7594356"/>
                  <a:pt x="-62343" y="7092896"/>
                  <a:pt x="0" y="6369289"/>
                </a:cubicBezTo>
                <a:cubicBezTo>
                  <a:pt x="-109507" y="5329332"/>
                  <a:pt x="-121897" y="2649126"/>
                  <a:pt x="0" y="1273888"/>
                </a:cubicBezTo>
                <a:close/>
              </a:path>
              <a:path w="14401800" h="7643177" stroke="0" extrusionOk="0">
                <a:moveTo>
                  <a:pt x="0" y="1273888"/>
                </a:moveTo>
                <a:cubicBezTo>
                  <a:pt x="-18364" y="514642"/>
                  <a:pt x="573705" y="111306"/>
                  <a:pt x="1273888" y="0"/>
                </a:cubicBezTo>
                <a:cubicBezTo>
                  <a:pt x="3038045" y="-85265"/>
                  <a:pt x="10473248" y="-145670"/>
                  <a:pt x="13127912" y="0"/>
                </a:cubicBezTo>
                <a:cubicBezTo>
                  <a:pt x="13780000" y="-26021"/>
                  <a:pt x="14458319" y="594352"/>
                  <a:pt x="14401800" y="1273888"/>
                </a:cubicBezTo>
                <a:cubicBezTo>
                  <a:pt x="14541752" y="2589376"/>
                  <a:pt x="14408132" y="4052529"/>
                  <a:pt x="14401800" y="6369289"/>
                </a:cubicBezTo>
                <a:cubicBezTo>
                  <a:pt x="14457934" y="7156791"/>
                  <a:pt x="13866475" y="7664846"/>
                  <a:pt x="13127912" y="7643177"/>
                </a:cubicBezTo>
                <a:cubicBezTo>
                  <a:pt x="10283262" y="7670713"/>
                  <a:pt x="5836308" y="7549965"/>
                  <a:pt x="1273888" y="7643177"/>
                </a:cubicBezTo>
                <a:cubicBezTo>
                  <a:pt x="566179" y="7556607"/>
                  <a:pt x="541" y="6997746"/>
                  <a:pt x="0" y="6369289"/>
                </a:cubicBezTo>
                <a:cubicBezTo>
                  <a:pt x="150009" y="5037072"/>
                  <a:pt x="43509" y="2298637"/>
                  <a:pt x="0" y="1273888"/>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692175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2. </a:t>
            </a:r>
            <a:r>
              <a:rPr kumimoji="0" lang="en-US" sz="38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Hãy</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sắp</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xếp</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các</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thông</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tin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sau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để</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có</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được</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trình</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tự</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những</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điều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cần</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chú</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ý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khi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viết</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bài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giới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thiệu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một</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cuốn</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sách</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a:t>
            </a:r>
          </a:p>
          <a:p>
            <a:pPr algn="just"/>
            <a:r>
              <a:rPr lang="en-US" sz="3800" b="1" dirty="0">
                <a:solidFill>
                  <a:srgbClr val="000000"/>
                </a:solidFill>
                <a:latin typeface="Times New Roman" panose="02020603050405020304" pitchFamily="18" charset="0"/>
                <a:cs typeface="Times New Roman" panose="02020603050405020304" pitchFamily="18" charset="0"/>
              </a:rPr>
              <a:t>A.</a:t>
            </a:r>
            <a:r>
              <a:rPr lang="vi-VN"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Tìm hiểu thêm các thông tin có liên quan đến cuốn sách</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B</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Đọc kĩ cuốn sách cần giới thiệu để xác định các thông tin về nội dung và hình thức, nghệ thuật, giá trị, ý nghĩa của cuốn sách.</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C</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Lựa chọn cuốn sách muốn giới thiệu phù hợp với yêu cầu, nhiệm vụ đặt ra. </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D.</a:t>
            </a:r>
            <a:r>
              <a:rPr lang="vi-VN"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Lựa chọn trật tự sắp xếp, trình bày các thông tin trong bài giới thiệu.</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E</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Lựa chọn sử dụng hình ảnh, sơ đồ,... kết hợp với chữ viết để giới thiệu thông tin</a:t>
            </a:r>
            <a:r>
              <a:rPr lang="en-US" sz="3800" dirty="0">
                <a:solidFill>
                  <a:srgbClr val="000000"/>
                </a:solidFill>
                <a:latin typeface="Times New Roman" panose="02020603050405020304" pitchFamily="18" charset="0"/>
                <a:cs typeface="Times New Roman" panose="02020603050405020304" pitchFamily="18" charset="0"/>
              </a:rPr>
              <a:t>…</a:t>
            </a:r>
            <a:endParaRPr lang="vi-VN" sz="3800" dirty="0">
              <a:solidFill>
                <a:srgbClr val="000000"/>
              </a:solidFill>
              <a:latin typeface="Times New Roman" panose="02020603050405020304" pitchFamily="18" charset="0"/>
              <a:cs typeface="Times New Roman" panose="02020603050405020304" pitchFamily="18" charset="0"/>
            </a:endParaRPr>
          </a:p>
          <a:p>
            <a:pPr algn="just"/>
            <a:endParaRPr lang="vi-VN" sz="3800" dirty="0">
              <a:solidFill>
                <a:srgbClr val="000000"/>
              </a:solidFill>
              <a:latin typeface="Times New Roman" panose="02020603050405020304" pitchFamily="18" charset="0"/>
              <a:cs typeface="Times New Roman" panose="02020603050405020304" pitchFamily="18" charset="0"/>
            </a:endParaRPr>
          </a:p>
          <a:p>
            <a:pPr algn="just"/>
            <a:endParaRPr lang="en-US" sz="3800" dirty="0">
              <a:solidFill>
                <a:srgbClr val="000000"/>
              </a:solidFill>
              <a:latin typeface="Times New Roman" panose="02020603050405020304" pitchFamily="18" charset="0"/>
              <a:cs typeface="Times New Roman" panose="02020603050405020304" pitchFamily="18" charset="0"/>
            </a:endParaRPr>
          </a:p>
        </p:txBody>
      </p:sp>
      <p:sp>
        <p:nvSpPr>
          <p:cNvPr id="12" name="Freeform 8">
            <a:hlinkClick r:id="rId3" action="ppaction://hlinksldjump"/>
          </p:cNvPr>
          <p:cNvSpPr/>
          <p:nvPr/>
        </p:nvSpPr>
        <p:spPr>
          <a:xfrm>
            <a:off x="12725399" y="7505700"/>
            <a:ext cx="5575005" cy="2836943"/>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矩形 23">
            <a:extLst>
              <a:ext uri="{FF2B5EF4-FFF2-40B4-BE49-F238E27FC236}">
                <a16:creationId xmlns:a16="http://schemas.microsoft.com/office/drawing/2014/main" id="{F085A8E5-8E71-AEF5-E2E1-FA90D28331C4}"/>
              </a:ext>
            </a:extLst>
          </p:cNvPr>
          <p:cNvSpPr/>
          <p:nvPr/>
        </p:nvSpPr>
        <p:spPr>
          <a:xfrm>
            <a:off x="3655913" y="8323831"/>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C- B- A- D- E</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1965850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txBody>
          <a:bodyPr/>
          <a:lstStyle/>
          <a:p>
            <a:endParaRPr lang="en-US"/>
          </a:p>
        </p:txBody>
      </p:sp>
      <p:sp>
        <p:nvSpPr>
          <p:cNvPr id="10" name="Rectangle: Rounded Corners 8">
            <a:extLst>
              <a:ext uri="{FF2B5EF4-FFF2-40B4-BE49-F238E27FC236}">
                <a16:creationId xmlns:a16="http://schemas.microsoft.com/office/drawing/2014/main" id="{9827BD68-2E64-92D7-557E-7DC992894539}"/>
              </a:ext>
            </a:extLst>
          </p:cNvPr>
          <p:cNvSpPr/>
          <p:nvPr/>
        </p:nvSpPr>
        <p:spPr>
          <a:xfrm>
            <a:off x="1600200" y="755555"/>
            <a:ext cx="13596388" cy="3276600"/>
          </a:xfrm>
          <a:custGeom>
            <a:avLst/>
            <a:gdLst>
              <a:gd name="connsiteX0" fmla="*/ 0 w 13596388"/>
              <a:gd name="connsiteY0" fmla="*/ 546111 h 3276600"/>
              <a:gd name="connsiteX1" fmla="*/ 546111 w 13596388"/>
              <a:gd name="connsiteY1" fmla="*/ 0 h 3276600"/>
              <a:gd name="connsiteX2" fmla="*/ 13050277 w 13596388"/>
              <a:gd name="connsiteY2" fmla="*/ 0 h 3276600"/>
              <a:gd name="connsiteX3" fmla="*/ 13596388 w 13596388"/>
              <a:gd name="connsiteY3" fmla="*/ 546111 h 3276600"/>
              <a:gd name="connsiteX4" fmla="*/ 13596388 w 13596388"/>
              <a:gd name="connsiteY4" fmla="*/ 2730489 h 3276600"/>
              <a:gd name="connsiteX5" fmla="*/ 13050277 w 13596388"/>
              <a:gd name="connsiteY5" fmla="*/ 3276600 h 3276600"/>
              <a:gd name="connsiteX6" fmla="*/ 546111 w 13596388"/>
              <a:gd name="connsiteY6" fmla="*/ 3276600 h 3276600"/>
              <a:gd name="connsiteX7" fmla="*/ 0 w 13596388"/>
              <a:gd name="connsiteY7" fmla="*/ 2730489 h 3276600"/>
              <a:gd name="connsiteX8" fmla="*/ 0 w 13596388"/>
              <a:gd name="connsiteY8" fmla="*/ 546111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6388" h="3276600" fill="none" extrusionOk="0">
                <a:moveTo>
                  <a:pt x="0" y="546111"/>
                </a:moveTo>
                <a:cubicBezTo>
                  <a:pt x="8892" y="206235"/>
                  <a:pt x="238504" y="26476"/>
                  <a:pt x="546111" y="0"/>
                </a:cubicBezTo>
                <a:cubicBezTo>
                  <a:pt x="5834384" y="163713"/>
                  <a:pt x="9872143" y="63360"/>
                  <a:pt x="13050277" y="0"/>
                </a:cubicBezTo>
                <a:cubicBezTo>
                  <a:pt x="13314985" y="26053"/>
                  <a:pt x="13556817" y="234021"/>
                  <a:pt x="13596388" y="546111"/>
                </a:cubicBezTo>
                <a:cubicBezTo>
                  <a:pt x="13572935" y="1036365"/>
                  <a:pt x="13585467" y="2062026"/>
                  <a:pt x="13596388" y="2730489"/>
                </a:cubicBezTo>
                <a:cubicBezTo>
                  <a:pt x="13593524" y="3063760"/>
                  <a:pt x="13342592" y="3263580"/>
                  <a:pt x="13050277" y="3276600"/>
                </a:cubicBezTo>
                <a:cubicBezTo>
                  <a:pt x="8325649" y="3108031"/>
                  <a:pt x="4610426" y="3186134"/>
                  <a:pt x="546111" y="3276600"/>
                </a:cubicBezTo>
                <a:cubicBezTo>
                  <a:pt x="266925" y="3276641"/>
                  <a:pt x="-17923" y="3032457"/>
                  <a:pt x="0" y="2730489"/>
                </a:cubicBezTo>
                <a:cubicBezTo>
                  <a:pt x="83581" y="1825395"/>
                  <a:pt x="146815" y="831154"/>
                  <a:pt x="0" y="546111"/>
                </a:cubicBezTo>
                <a:close/>
              </a:path>
              <a:path w="13596388" h="3276600" stroke="0" extrusionOk="0">
                <a:moveTo>
                  <a:pt x="0" y="546111"/>
                </a:moveTo>
                <a:cubicBezTo>
                  <a:pt x="-48479" y="215348"/>
                  <a:pt x="230656" y="33251"/>
                  <a:pt x="546111" y="0"/>
                </a:cubicBezTo>
                <a:cubicBezTo>
                  <a:pt x="6219573" y="-79767"/>
                  <a:pt x="11539401" y="-48836"/>
                  <a:pt x="13050277" y="0"/>
                </a:cubicBezTo>
                <a:cubicBezTo>
                  <a:pt x="13347497" y="-8280"/>
                  <a:pt x="13589936" y="286034"/>
                  <a:pt x="13596388" y="546111"/>
                </a:cubicBezTo>
                <a:cubicBezTo>
                  <a:pt x="13430002" y="1561584"/>
                  <a:pt x="13451894" y="1928217"/>
                  <a:pt x="13596388" y="2730489"/>
                </a:cubicBezTo>
                <a:cubicBezTo>
                  <a:pt x="13585259" y="3027388"/>
                  <a:pt x="13350703" y="3245805"/>
                  <a:pt x="13050277" y="3276600"/>
                </a:cubicBezTo>
                <a:cubicBezTo>
                  <a:pt x="9228311" y="3143456"/>
                  <a:pt x="3542958" y="3150718"/>
                  <a:pt x="546111" y="3276600"/>
                </a:cubicBezTo>
                <a:cubicBezTo>
                  <a:pt x="192284" y="3279854"/>
                  <a:pt x="43555" y="3048694"/>
                  <a:pt x="0" y="2730489"/>
                </a:cubicBezTo>
                <a:cubicBezTo>
                  <a:pt x="135151" y="2132509"/>
                  <a:pt x="126633" y="1253341"/>
                  <a:pt x="0" y="546111"/>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2732167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3.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Các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thông</a:t>
            </a:r>
            <a:r>
              <a:rPr lang="en-US" sz="4400" b="1" dirty="0">
                <a:solidFill>
                  <a:srgbClr val="EEECE1">
                    <a:lumMod val="10000"/>
                  </a:srgbClr>
                </a:solidFill>
                <a:latin typeface="Times New Roman" panose="02020603050405020304" pitchFamily="18" charset="0"/>
                <a:cs typeface="Times New Roman" panose="02020603050405020304" pitchFamily="18" charset="0"/>
              </a:rPr>
              <a:t> tin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chung</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như</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tác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giả</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hoàn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cảnh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đời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thông</a:t>
            </a:r>
            <a:r>
              <a:rPr lang="en-US" sz="4400" b="1" dirty="0">
                <a:solidFill>
                  <a:srgbClr val="EEECE1">
                    <a:lumMod val="10000"/>
                  </a:srgbClr>
                </a:solidFill>
                <a:latin typeface="Times New Roman" panose="02020603050405020304" pitchFamily="18" charset="0"/>
                <a:cs typeface="Times New Roman" panose="02020603050405020304" pitchFamily="18" charset="0"/>
              </a:rPr>
              <a:t> tin </a:t>
            </a:r>
            <a:r>
              <a:rPr lang="en-US" sz="4400" b="1" dirty="0" err="1">
                <a:solidFill>
                  <a:srgbClr val="EEECE1">
                    <a:lumMod val="10000"/>
                  </a:srgbClr>
                </a:solidFill>
                <a:latin typeface="Times New Roman" panose="02020603050405020304" pitchFamily="18" charset="0"/>
                <a:cs typeface="Times New Roman" panose="02020603050405020304" pitchFamily="18" charset="0"/>
              </a:rPr>
              <a:t>xuất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bản</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được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trình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bày</a:t>
            </a:r>
            <a:r>
              <a:rPr lang="en-US" sz="4400" b="1" dirty="0">
                <a:solidFill>
                  <a:srgbClr val="EEECE1">
                    <a:lumMod val="10000"/>
                  </a:srgbClr>
                </a:solidFill>
                <a:latin typeface="Times New Roman" panose="02020603050405020304" pitchFamily="18" charset="0"/>
                <a:cs typeface="Times New Roman" panose="02020603050405020304" pitchFamily="18" charset="0"/>
              </a:rPr>
              <a:t> ở </a:t>
            </a:r>
            <a:r>
              <a:rPr lang="en-US" sz="4400" b="1" dirty="0" err="1">
                <a:solidFill>
                  <a:srgbClr val="EEECE1">
                    <a:lumMod val="10000"/>
                  </a:srgbClr>
                </a:solidFill>
                <a:latin typeface="Times New Roman" panose="02020603050405020304" pitchFamily="18" charset="0"/>
                <a:cs typeface="Times New Roman" panose="02020603050405020304" pitchFamily="18" charset="0"/>
              </a:rPr>
              <a:t>phần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nào</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văn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giới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thiệu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một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矩形 23">
            <a:extLst>
              <a:ext uri="{FF2B5EF4-FFF2-40B4-BE49-F238E27FC236}">
                <a16:creationId xmlns:a16="http://schemas.microsoft.com/office/drawing/2014/main" id="{F085A8E5-8E71-AEF5-E2E1-FA90D28331C4}"/>
              </a:ext>
            </a:extLst>
          </p:cNvPr>
          <p:cNvSpPr/>
          <p:nvPr/>
        </p:nvSpPr>
        <p:spPr>
          <a:xfrm>
            <a:off x="5181600" y="5204825"/>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đầu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16951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txBody>
          <a:bodyPr/>
          <a:lstStyle/>
          <a:p>
            <a:endParaRPr lang="en-US"/>
          </a:p>
        </p:txBody>
      </p:sp>
      <p:sp>
        <p:nvSpPr>
          <p:cNvPr id="11" name="Rectangle: Rounded Corners 9">
            <a:extLst>
              <a:ext uri="{FF2B5EF4-FFF2-40B4-BE49-F238E27FC236}">
                <a16:creationId xmlns:a16="http://schemas.microsoft.com/office/drawing/2014/main" id="{4A018250-38D8-2D40-EF32-A64AAB167FAB}"/>
              </a:ext>
            </a:extLst>
          </p:cNvPr>
          <p:cNvSpPr/>
          <p:nvPr/>
        </p:nvSpPr>
        <p:spPr>
          <a:xfrm>
            <a:off x="1524000" y="840972"/>
            <a:ext cx="13335000" cy="4217353"/>
          </a:xfrm>
          <a:custGeom>
            <a:avLst/>
            <a:gdLst>
              <a:gd name="connsiteX0" fmla="*/ 0 w 13335000"/>
              <a:gd name="connsiteY0" fmla="*/ 702906 h 4217353"/>
              <a:gd name="connsiteX1" fmla="*/ 702906 w 13335000"/>
              <a:gd name="connsiteY1" fmla="*/ 0 h 4217353"/>
              <a:gd name="connsiteX2" fmla="*/ 12632094 w 13335000"/>
              <a:gd name="connsiteY2" fmla="*/ 0 h 4217353"/>
              <a:gd name="connsiteX3" fmla="*/ 13335000 w 13335000"/>
              <a:gd name="connsiteY3" fmla="*/ 702906 h 4217353"/>
              <a:gd name="connsiteX4" fmla="*/ 13335000 w 13335000"/>
              <a:gd name="connsiteY4" fmla="*/ 3514447 h 4217353"/>
              <a:gd name="connsiteX5" fmla="*/ 12632094 w 13335000"/>
              <a:gd name="connsiteY5" fmla="*/ 4217353 h 4217353"/>
              <a:gd name="connsiteX6" fmla="*/ 702906 w 13335000"/>
              <a:gd name="connsiteY6" fmla="*/ 4217353 h 4217353"/>
              <a:gd name="connsiteX7" fmla="*/ 0 w 13335000"/>
              <a:gd name="connsiteY7" fmla="*/ 3514447 h 4217353"/>
              <a:gd name="connsiteX8" fmla="*/ 0 w 13335000"/>
              <a:gd name="connsiteY8" fmla="*/ 702906 h 42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00" h="4217353" fill="none" extrusionOk="0">
                <a:moveTo>
                  <a:pt x="0" y="702906"/>
                </a:moveTo>
                <a:cubicBezTo>
                  <a:pt x="54805" y="323896"/>
                  <a:pt x="261241" y="52659"/>
                  <a:pt x="702906" y="0"/>
                </a:cubicBezTo>
                <a:cubicBezTo>
                  <a:pt x="5769217" y="-134733"/>
                  <a:pt x="10274857" y="-66151"/>
                  <a:pt x="12632094" y="0"/>
                </a:cubicBezTo>
                <a:cubicBezTo>
                  <a:pt x="12961785" y="-2177"/>
                  <a:pt x="13371489" y="247719"/>
                  <a:pt x="13335000" y="702906"/>
                </a:cubicBezTo>
                <a:cubicBezTo>
                  <a:pt x="13275099" y="1138535"/>
                  <a:pt x="13492833" y="3223106"/>
                  <a:pt x="13335000" y="3514447"/>
                </a:cubicBezTo>
                <a:cubicBezTo>
                  <a:pt x="13398267" y="3859238"/>
                  <a:pt x="13010987" y="4278097"/>
                  <a:pt x="12632094" y="4217353"/>
                </a:cubicBezTo>
                <a:cubicBezTo>
                  <a:pt x="9061652" y="4267209"/>
                  <a:pt x="5129106" y="4280829"/>
                  <a:pt x="702906" y="4217353"/>
                </a:cubicBezTo>
                <a:cubicBezTo>
                  <a:pt x="280134" y="4211249"/>
                  <a:pt x="-36180" y="3916404"/>
                  <a:pt x="0" y="3514447"/>
                </a:cubicBezTo>
                <a:cubicBezTo>
                  <a:pt x="-137927" y="3221545"/>
                  <a:pt x="103682" y="2069355"/>
                  <a:pt x="0" y="702906"/>
                </a:cubicBezTo>
                <a:close/>
              </a:path>
              <a:path w="13335000" h="4217353" stroke="0" extrusionOk="0">
                <a:moveTo>
                  <a:pt x="0" y="702906"/>
                </a:moveTo>
                <a:cubicBezTo>
                  <a:pt x="10271" y="260096"/>
                  <a:pt x="316669" y="6172"/>
                  <a:pt x="702906" y="0"/>
                </a:cubicBezTo>
                <a:cubicBezTo>
                  <a:pt x="5785550" y="11218"/>
                  <a:pt x="8155001" y="93974"/>
                  <a:pt x="12632094" y="0"/>
                </a:cubicBezTo>
                <a:cubicBezTo>
                  <a:pt x="13006695" y="-22548"/>
                  <a:pt x="13331087" y="302769"/>
                  <a:pt x="13335000" y="702906"/>
                </a:cubicBezTo>
                <a:cubicBezTo>
                  <a:pt x="13253987" y="1660225"/>
                  <a:pt x="13222127" y="3057620"/>
                  <a:pt x="13335000" y="3514447"/>
                </a:cubicBezTo>
                <a:cubicBezTo>
                  <a:pt x="13320550" y="3910234"/>
                  <a:pt x="13085726" y="4176174"/>
                  <a:pt x="12632094" y="4217353"/>
                </a:cubicBezTo>
                <a:cubicBezTo>
                  <a:pt x="7653655" y="4187192"/>
                  <a:pt x="4486907" y="4210977"/>
                  <a:pt x="702906" y="4217353"/>
                </a:cubicBezTo>
                <a:cubicBezTo>
                  <a:pt x="303080" y="4223454"/>
                  <a:pt x="-5361" y="3849957"/>
                  <a:pt x="0" y="3514447"/>
                </a:cubicBezTo>
                <a:cubicBezTo>
                  <a:pt x="87458" y="2386780"/>
                  <a:pt x="64244" y="2050105"/>
                  <a:pt x="0" y="702906"/>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105621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4.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giới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thiệu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một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truyện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người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có</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quyền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đưa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nhận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định</a:t>
            </a:r>
            <a:r>
              <a:rPr lang="en-US" sz="4400" b="1" dirty="0">
                <a:solidFill>
                  <a:srgbClr val="EEECE1">
                    <a:lumMod val="10000"/>
                  </a:srgbClr>
                </a:solidFill>
                <a:latin typeface="Times New Roman" panose="02020603050405020304" pitchFamily="18" charset="0"/>
                <a:cs typeface="Times New Roman" panose="02020603050405020304" pitchFamily="18" charset="0"/>
              </a:rPr>
              <a:t>, ý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kiến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riêng</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của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mình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giá</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trị</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nội</a:t>
            </a:r>
            <a:r>
              <a:rPr lang="en-US" sz="4400" b="1" dirty="0">
                <a:solidFill>
                  <a:srgbClr val="EEECE1">
                    <a:lumMod val="10000"/>
                  </a:srgbClr>
                </a:solidFill>
                <a:latin typeface="Times New Roman" panose="02020603050405020304" pitchFamily="18" charset="0"/>
                <a:cs typeface="Times New Roman" panose="02020603050405020304" pitchFamily="18" charset="0"/>
              </a:rPr>
              <a:t> dung,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nghệ</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thuật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và</a:t>
            </a:r>
            <a:r>
              <a:rPr lang="en-US" sz="4400" b="1" dirty="0">
                <a:solidFill>
                  <a:srgbClr val="EEECE1">
                    <a:lumMod val="10000"/>
                  </a:srgbClr>
                </a:solidFill>
                <a:latin typeface="Times New Roman" panose="02020603050405020304" pitchFamily="18" charset="0"/>
                <a:cs typeface="Times New Roman" panose="02020603050405020304" pitchFamily="18" charset="0"/>
              </a:rPr>
              <a:t> ý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nghĩa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của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không</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矩形 23">
            <a:extLst>
              <a:ext uri="{FF2B5EF4-FFF2-40B4-BE49-F238E27FC236}">
                <a16:creationId xmlns:a16="http://schemas.microsoft.com/office/drawing/2014/main" id="{F085A8E5-8E71-AEF5-E2E1-FA90D28331C4}"/>
              </a:ext>
            </a:extLst>
          </p:cNvPr>
          <p:cNvSpPr/>
          <p:nvPr/>
        </p:nvSpPr>
        <p:spPr>
          <a:xfrm>
            <a:off x="5181600" y="5589719"/>
            <a:ext cx="7819674" cy="923330"/>
          </a:xfrm>
          <a:prstGeom prst="rect">
            <a:avLst/>
          </a:prstGeom>
        </p:spPr>
        <p:txBody>
          <a:bodyPr wrap="square">
            <a:spAutoFit/>
          </a:bodyPr>
          <a:lstStyle/>
          <a:p>
            <a:pPr lvl="0" algn="ctr">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380897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124217" y="2869637"/>
            <a:ext cx="2967940" cy="4010729"/>
          </a:xfrm>
          <a:custGeom>
            <a:avLst/>
            <a:gdLst/>
            <a:ahLst/>
            <a:cxnLst/>
            <a:rect l="l" t="t" r="r" b="b"/>
            <a:pathLst>
              <a:path w="5723226" h="7734089">
                <a:moveTo>
                  <a:pt x="0" y="0"/>
                </a:moveTo>
                <a:lnTo>
                  <a:pt x="5723226" y="0"/>
                </a:lnTo>
                <a:lnTo>
                  <a:pt x="5723226" y="7734089"/>
                </a:lnTo>
                <a:lnTo>
                  <a:pt x="0" y="7734089"/>
                </a:lnTo>
                <a:lnTo>
                  <a:pt x="0" y="0"/>
                </a:lnTo>
                <a:close/>
              </a:path>
            </a:pathLst>
          </a:custGeom>
          <a:blipFill>
            <a:blip r:embed="rId3">
              <a:alphaModFix amt="79000"/>
            </a:blip>
            <a:stretch>
              <a:fillRect/>
            </a:stretch>
          </a:blipFill>
        </p:spPr>
        <p:txBody>
          <a:bodyPr/>
          <a:lstStyle/>
          <a:p>
            <a:endParaRPr lang="en-US"/>
          </a:p>
        </p:txBody>
      </p:sp>
      <p:sp>
        <p:nvSpPr>
          <p:cNvPr id="4" name="Freeform 4"/>
          <p:cNvSpPr/>
          <p:nvPr/>
        </p:nvSpPr>
        <p:spPr>
          <a:xfrm>
            <a:off x="3048000" y="5676900"/>
            <a:ext cx="3457212" cy="4389324"/>
          </a:xfrm>
          <a:custGeom>
            <a:avLst/>
            <a:gdLst/>
            <a:ahLst/>
            <a:cxnLst/>
            <a:rect l="l" t="t" r="r" b="b"/>
            <a:pathLst>
              <a:path w="2416880" h="2993882">
                <a:moveTo>
                  <a:pt x="0" y="0"/>
                </a:moveTo>
                <a:lnTo>
                  <a:pt x="2416880" y="0"/>
                </a:lnTo>
                <a:lnTo>
                  <a:pt x="2416880" y="2993883"/>
                </a:lnTo>
                <a:lnTo>
                  <a:pt x="0" y="2993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400000">
            <a:off x="-1756958" y="1577808"/>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6"/>
            <a:stretch>
              <a:fillRect/>
            </a:stretch>
          </a:blipFill>
        </p:spPr>
        <p:txBody>
          <a:bodyPr/>
          <a:lstStyle/>
          <a:p>
            <a:endParaRPr lang="en-US"/>
          </a:p>
        </p:txBody>
      </p:sp>
      <p:sp>
        <p:nvSpPr>
          <p:cNvPr id="7" name="Freeform 7"/>
          <p:cNvSpPr/>
          <p:nvPr/>
        </p:nvSpPr>
        <p:spPr>
          <a:xfrm rot="-5400000">
            <a:off x="12849231" y="3137777"/>
            <a:ext cx="10481091" cy="4205538"/>
          </a:xfrm>
          <a:custGeom>
            <a:avLst/>
            <a:gdLst/>
            <a:ahLst/>
            <a:cxnLst/>
            <a:rect l="l" t="t" r="r" b="b"/>
            <a:pathLst>
              <a:path w="10481091" h="4205538">
                <a:moveTo>
                  <a:pt x="0" y="0"/>
                </a:moveTo>
                <a:lnTo>
                  <a:pt x="10481091" y="0"/>
                </a:lnTo>
                <a:lnTo>
                  <a:pt x="10481091" y="4205538"/>
                </a:lnTo>
                <a:lnTo>
                  <a:pt x="0" y="4205538"/>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466952" y="895016"/>
            <a:ext cx="8570136" cy="1130118"/>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1. </a:t>
            </a:r>
            <a:r>
              <a:rPr lang="en-US" sz="6600" dirty="0" err="1">
                <a:solidFill>
                  <a:srgbClr val="00285D"/>
                </a:solidFill>
                <a:latin typeface="Times New Roman" panose="02020603050405020304" pitchFamily="18" charset="0"/>
                <a:cs typeface="Times New Roman" panose="02020603050405020304" pitchFamily="18" charset="0"/>
              </a:rPr>
              <a:t>Khái</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niệm</a:t>
            </a:r>
            <a:endParaRPr lang="en-US" sz="6600" dirty="0">
              <a:solidFill>
                <a:srgbClr val="00285D"/>
              </a:solidFill>
              <a:latin typeface="Times New Roman" panose="02020603050405020304" pitchFamily="18" charset="0"/>
              <a:cs typeface="Times New Roman" panose="02020603050405020304" pitchFamily="18" charset="0"/>
            </a:endParaRPr>
          </a:p>
        </p:txBody>
      </p:sp>
      <p:sp>
        <p:nvSpPr>
          <p:cNvPr id="11" name="Freeform 11"/>
          <p:cNvSpPr/>
          <p:nvPr/>
        </p:nvSpPr>
        <p:spPr>
          <a:xfrm rot="1761547">
            <a:off x="10547160" y="235263"/>
            <a:ext cx="3413259" cy="2294960"/>
          </a:xfrm>
          <a:custGeom>
            <a:avLst/>
            <a:gdLst/>
            <a:ahLst/>
            <a:cxnLst/>
            <a:rect l="l" t="t" r="r" b="b"/>
            <a:pathLst>
              <a:path w="3413259" h="2294960">
                <a:moveTo>
                  <a:pt x="0" y="0"/>
                </a:moveTo>
                <a:lnTo>
                  <a:pt x="3413259" y="0"/>
                </a:lnTo>
                <a:lnTo>
                  <a:pt x="3413259" y="2294960"/>
                </a:lnTo>
                <a:lnTo>
                  <a:pt x="0" y="22949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3587760">
            <a:off x="-677930" y="4993099"/>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矩形 23">
            <a:extLst>
              <a:ext uri="{FF2B5EF4-FFF2-40B4-BE49-F238E27FC236}">
                <a16:creationId xmlns:a16="http://schemas.microsoft.com/office/drawing/2014/main" id="{F085A8E5-8E71-AEF5-E2E1-FA90D28331C4}"/>
              </a:ext>
            </a:extLst>
          </p:cNvPr>
          <p:cNvSpPr/>
          <p:nvPr/>
        </p:nvSpPr>
        <p:spPr>
          <a:xfrm>
            <a:off x="7320173" y="2898143"/>
            <a:ext cx="7819674" cy="4832092"/>
          </a:xfrm>
          <a:prstGeom prst="rect">
            <a:avLst/>
          </a:prstGeom>
        </p:spPr>
        <p:txBody>
          <a:bodyPr wrap="square">
            <a:spAutoFit/>
          </a:bodyPr>
          <a:lstStyle/>
          <a:p>
            <a:pPr lvl="0" algn="just">
              <a:defRPr/>
            </a:pPr>
            <a:r>
              <a:rPr lang="vi-VN" sz="4400" dirty="0">
                <a:latin typeface="+mj-lt"/>
              </a:rPr>
              <a:t>Viết bài giới thiệu một cuốn sách là trình bày cho người đọc biết các thông tin cơ bản về cuốn sách đó như: nhan đề, thể loại, tác giả, hoàn cảnh ra đời, nội dung, hình thức, nghệ thuật và giá trị, ý nghĩa ... của cuốn sách</a:t>
            </a:r>
            <a:endParaRPr kumimoji="0" lang="zh-CN" altLang="en-US" sz="8800" b="0" i="0" u="none" strike="noStrike" kern="1200" cap="none" spc="0" normalizeH="0" baseline="0" noProof="0" dirty="0">
              <a:ln>
                <a:noFill/>
              </a:ln>
              <a:solidFill>
                <a:prstClr val="black"/>
              </a:solidFill>
              <a:effectLst/>
              <a:uLnTx/>
              <a:uFillTx/>
              <a:latin typeface="+mj-lt"/>
              <a:ea typeface="方正清刻本悦宋简体"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2253</Words>
  <Application>Microsoft Office PowerPoint</Application>
  <PresentationFormat>Custom</PresentationFormat>
  <Paragraphs>190</Paragraphs>
  <Slides>25</Slides>
  <Notes>25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#9Slide07 Pangolin</vt:lpstr>
      <vt:lpstr>#9Slide04 Podkova Medium</vt:lpstr>
      <vt:lpstr>#9Slide05 SVNBlenda Script</vt:lpstr>
      <vt:lpstr>Calibri</vt:lpstr>
      <vt:lpstr>Arial</vt:lpstr>
      <vt:lpstr>Times New Roman</vt:lpstr>
      <vt:lpstr>Calibri Light</vt:lpstr>
      <vt:lpstr>#9Slide05 SVNFourth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 </dc:title>
  <cp:lastModifiedBy>ADMIN</cp:lastModifiedBy>
  <cp:revision>37</cp:revision>
  <dcterms:created xsi:type="dcterms:W3CDTF">2006-08-16T00:00:00Z</dcterms:created>
  <dcterms:modified xsi:type="dcterms:W3CDTF">2024-06-16T02:33:34Z</dcterms:modified>
  <dc:identifier>DAF7u0eNMi8</dc:identifier>
</cp:coreProperties>
</file>