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395" r:id="rId2"/>
    <p:sldId id="342" r:id="rId3"/>
    <p:sldId id="346" r:id="rId4"/>
    <p:sldId id="371" r:id="rId5"/>
    <p:sldId id="372" r:id="rId6"/>
    <p:sldId id="347" r:id="rId7"/>
    <p:sldId id="373" r:id="rId8"/>
    <p:sldId id="382" r:id="rId9"/>
    <p:sldId id="390" r:id="rId10"/>
    <p:sldId id="385" r:id="rId11"/>
    <p:sldId id="391" r:id="rId12"/>
    <p:sldId id="392" r:id="rId13"/>
    <p:sldId id="393" r:id="rId14"/>
  </p:sldIdLst>
  <p:sldSz cx="18288000" cy="10287000"/>
  <p:notesSz cx="6858000" cy="9144000"/>
  <p:embeddedFontLst>
    <p:embeddedFont>
      <p:font typeface="#9Slide03 Roboto Slab" panose="020B0604020202020204" charset="0"/>
      <p:regular r:id="rId16"/>
    </p:embeddedFont>
    <p:embeddedFont>
      <p:font typeface="#9Slide05 Daniela Script" panose="020B0604020202020204" charset="0"/>
      <p:regular r:id="rId17"/>
    </p:embeddedFont>
    <p:embeddedFont>
      <p:font typeface="#9Slide05 SVNTradeMark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CD4CE"/>
    <a:srgbClr val="E4F9FC"/>
    <a:srgbClr val="D9F7F3"/>
    <a:srgbClr val="BD5C3F"/>
    <a:srgbClr val="111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7033" autoAdjust="0"/>
  </p:normalViewPr>
  <p:slideViewPr>
    <p:cSldViewPr>
      <p:cViewPr varScale="1">
        <p:scale>
          <a:sx n="64" d="100"/>
          <a:sy n="64" d="100"/>
        </p:scale>
        <p:origin x="58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457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D5D2-1BE6-4EE0-A642-2D2767364563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B0758-1C98-435D-A4A1-63EDB1D51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9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GV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Chuẩn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bị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một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số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mẫu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thuộc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các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loại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khác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nhau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và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bỏ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một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số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từ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trong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mỗi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Ví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dụ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cầu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cầu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khiến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"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Hãy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_____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sách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cho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tôi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."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cảm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"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Tôi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_____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vì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điều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đó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."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nghi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vấn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"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Bạn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_____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học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ngày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mai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không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?"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trần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thuật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Anh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ấy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nói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‘”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Tôi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_____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điều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đó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.’”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khẳng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định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/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phủ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định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</a:t>
            </a:r>
            <a:r>
              <a:rPr lang="en-US" sz="1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12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 </a:t>
            </a:r>
            <a:r>
              <a:rPr lang="en-US" sz="12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457200" lvl="1" indent="0" algn="l">
              <a:buFont typeface="Arial" panose="020B0604020202020204" pitchFamily="34" charset="0"/>
              <a:buNone/>
            </a:pPr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72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4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953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193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19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44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11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810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627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02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26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33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49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3">
            <a:extLst>
              <a:ext uri="{FF2B5EF4-FFF2-40B4-BE49-F238E27FC236}">
                <a16:creationId xmlns:a16="http://schemas.microsoft.com/office/drawing/2014/main" id="{8DDDC8BB-BF19-3980-57A4-14F3B0309F3B}"/>
              </a:ext>
            </a:extLst>
          </p:cNvPr>
          <p:cNvSpPr txBox="1"/>
          <p:nvPr/>
        </p:nvSpPr>
        <p:spPr>
          <a:xfrm>
            <a:off x="5334000" y="952500"/>
            <a:ext cx="9511736" cy="1323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Trò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chơi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điền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từ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AE661E"/>
              </a:solidFill>
              <a:effectLst/>
              <a:uLnTx/>
              <a:uFillTx/>
              <a:latin typeface="#9Slide05 SVNTradeMark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E766F7-EC8C-17FB-3D11-177125518988}"/>
              </a:ext>
            </a:extLst>
          </p:cNvPr>
          <p:cNvSpPr txBox="1"/>
          <p:nvPr/>
        </p:nvSpPr>
        <p:spPr>
          <a:xfrm>
            <a:off x="6324600" y="2781300"/>
            <a:ext cx="112014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Anh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10E50304-DFD2-2F00-8F93-C0A160D369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238500"/>
            <a:ext cx="70485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0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707146"/>
              </p:ext>
            </p:extLst>
          </p:nvPr>
        </p:nvGraphicFramePr>
        <p:xfrm>
          <a:off x="304800" y="1409700"/>
          <a:ext cx="17602201" cy="838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6161">
                  <a:extLst>
                    <a:ext uri="{9D8B030D-6E8A-4147-A177-3AD203B41FA5}">
                      <a16:colId xmlns:a16="http://schemas.microsoft.com/office/drawing/2014/main" val="4256391564"/>
                    </a:ext>
                  </a:extLst>
                </a:gridCol>
                <a:gridCol w="4914222">
                  <a:extLst>
                    <a:ext uri="{9D8B030D-6E8A-4147-A177-3AD203B41FA5}">
                      <a16:colId xmlns:a16="http://schemas.microsoft.com/office/drawing/2014/main" val="15234266"/>
                    </a:ext>
                  </a:extLst>
                </a:gridCol>
                <a:gridCol w="4000619">
                  <a:extLst>
                    <a:ext uri="{9D8B030D-6E8A-4147-A177-3AD203B41FA5}">
                      <a16:colId xmlns:a16="http://schemas.microsoft.com/office/drawing/2014/main" val="1188747247"/>
                    </a:ext>
                  </a:extLst>
                </a:gridCol>
                <a:gridCol w="7761199">
                  <a:extLst>
                    <a:ext uri="{9D8B030D-6E8A-4147-A177-3AD203B41FA5}">
                      <a16:colId xmlns:a16="http://schemas.microsoft.com/office/drawing/2014/main" val="20334418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22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endParaRPr lang="en-US" sz="40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99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40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92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Mai-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Đu-đốc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Guýt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Lan”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168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Father and Daughter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ngoặc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626906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3886200" y="2667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64010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21694D81-7303-B008-CA9D-11E6BC81205E}"/>
              </a:ext>
            </a:extLst>
          </p:cNvPr>
          <p:cNvGrpSpPr/>
          <p:nvPr/>
        </p:nvGrpSpPr>
        <p:grpSpPr>
          <a:xfrm>
            <a:off x="385387" y="1635504"/>
            <a:ext cx="17216813" cy="6669172"/>
            <a:chOff x="0" y="0"/>
            <a:chExt cx="4534469" cy="1756490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D70DC6BD-32AD-E199-6C14-126FAD8AA2BB}"/>
                </a:ext>
              </a:extLst>
            </p:cNvPr>
            <p:cNvSpPr/>
            <p:nvPr/>
          </p:nvSpPr>
          <p:spPr>
            <a:xfrm>
              <a:off x="0" y="0"/>
              <a:ext cx="4534469" cy="1756490"/>
            </a:xfrm>
            <a:custGeom>
              <a:avLst/>
              <a:gdLst/>
              <a:ahLst/>
              <a:cxnLst/>
              <a:rect l="l" t="t" r="r" b="b"/>
              <a:pathLst>
                <a:path w="4534469" h="1756490">
                  <a:moveTo>
                    <a:pt x="8993" y="0"/>
                  </a:moveTo>
                  <a:lnTo>
                    <a:pt x="4525476" y="0"/>
                  </a:lnTo>
                  <a:cubicBezTo>
                    <a:pt x="4530443" y="0"/>
                    <a:pt x="4534469" y="4027"/>
                    <a:pt x="4534469" y="8993"/>
                  </a:cubicBezTo>
                  <a:lnTo>
                    <a:pt x="4534469" y="1747496"/>
                  </a:lnTo>
                  <a:cubicBezTo>
                    <a:pt x="4534469" y="1752463"/>
                    <a:pt x="4530443" y="1756490"/>
                    <a:pt x="4525476" y="1756490"/>
                  </a:cubicBezTo>
                  <a:lnTo>
                    <a:pt x="8993" y="1756490"/>
                  </a:lnTo>
                  <a:cubicBezTo>
                    <a:pt x="6608" y="1756490"/>
                    <a:pt x="4321" y="1755542"/>
                    <a:pt x="2634" y="1753856"/>
                  </a:cubicBezTo>
                  <a:cubicBezTo>
                    <a:pt x="948" y="1752169"/>
                    <a:pt x="0" y="1749881"/>
                    <a:pt x="0" y="1747496"/>
                  </a:cubicBezTo>
                  <a:lnTo>
                    <a:pt x="0" y="8993"/>
                  </a:lnTo>
                  <a:cubicBezTo>
                    <a:pt x="0" y="6608"/>
                    <a:pt x="948" y="4321"/>
                    <a:pt x="2634" y="2634"/>
                  </a:cubicBezTo>
                  <a:cubicBezTo>
                    <a:pt x="4321" y="948"/>
                    <a:pt x="6608" y="0"/>
                    <a:pt x="8993" y="0"/>
                  </a:cubicBezTo>
                  <a:close/>
                </a:path>
              </a:pathLst>
            </a:custGeom>
            <a:solidFill>
              <a:srgbClr val="DBCAAB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11989968-9EF5-B4FE-A72F-BED767DC53A5}"/>
                </a:ext>
              </a:extLst>
            </p:cNvPr>
            <p:cNvSpPr txBox="1"/>
            <p:nvPr/>
          </p:nvSpPr>
          <p:spPr>
            <a:xfrm>
              <a:off x="0" y="-38100"/>
              <a:ext cx="4534469" cy="179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id="{CB5975FA-204B-8646-236F-15D7E558E76F}"/>
              </a:ext>
            </a:extLst>
          </p:cNvPr>
          <p:cNvSpPr txBox="1"/>
          <p:nvPr/>
        </p:nvSpPr>
        <p:spPr>
          <a:xfrm>
            <a:off x="396538" y="1714500"/>
            <a:ext cx="8610600" cy="7355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Mảnh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 </a:t>
            </a: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ghép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 </a:t>
            </a: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hoàn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 </a:t>
            </a: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hảo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srgbClr val="AE661E"/>
              </a:solidFill>
              <a:effectLst/>
              <a:uLnTx/>
              <a:uFillTx/>
              <a:latin typeface="#9Slide05 Daniela Script" panose="02000503000000020002" pitchFamily="2" charset="0"/>
              <a:ea typeface="#9Slide05 Daniela Script" panose="02000503000000020002" pitchFamily="2" charset="0"/>
              <a:cs typeface="+mn-cs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1328F119-F8F5-B710-7873-3DE63FC363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rcRect/>
          <a:stretch>
            <a:fillRect/>
          </a:stretch>
        </p:blipFill>
        <p:spPr>
          <a:xfrm rot="9827052">
            <a:off x="14980812" y="9560133"/>
            <a:ext cx="4080651" cy="1453732"/>
          </a:xfrm>
          <a:prstGeom prst="rect">
            <a:avLst/>
          </a:prstGeom>
        </p:spPr>
      </p:pic>
      <p:pic>
        <p:nvPicPr>
          <p:cNvPr id="1026" name="Picture 2" descr="Mẫu vector trái tim tan vỡ">
            <a:extLst>
              <a:ext uri="{FF2B5EF4-FFF2-40B4-BE49-F238E27FC236}">
                <a16:creationId xmlns:a16="http://schemas.microsoft.com/office/drawing/2014/main" id="{2AD40267-E910-D4D2-039D-CCE8C365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0667" l="2000" r="97167">
                        <a14:foregroundMark x1="14833" y1="13167" x2="41667" y2="78833"/>
                        <a14:foregroundMark x1="94167" y1="32667" x2="76000" y2="34833"/>
                        <a14:foregroundMark x1="5833" y1="25833" x2="17667" y2="37333"/>
                        <a14:foregroundMark x1="97000" y1="35833" x2="97167" y2="29333"/>
                        <a14:foregroundMark x1="2000" y1="28833" x2="3833" y2="33333"/>
                        <a14:foregroundMark x1="22167" y1="9333" x2="26667" y2="10333"/>
                        <a14:foregroundMark x1="72833" y1="69333" x2="95000" y2="42167"/>
                        <a14:foregroundMark x1="46167" y1="89833" x2="46167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008994"/>
            <a:ext cx="6477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678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21694D81-7303-B008-CA9D-11E6BC81205E}"/>
              </a:ext>
            </a:extLst>
          </p:cNvPr>
          <p:cNvGrpSpPr/>
          <p:nvPr/>
        </p:nvGrpSpPr>
        <p:grpSpPr>
          <a:xfrm>
            <a:off x="458002" y="2257322"/>
            <a:ext cx="17216813" cy="6669172"/>
            <a:chOff x="0" y="0"/>
            <a:chExt cx="4534469" cy="1756490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D70DC6BD-32AD-E199-6C14-126FAD8AA2BB}"/>
                </a:ext>
              </a:extLst>
            </p:cNvPr>
            <p:cNvSpPr/>
            <p:nvPr/>
          </p:nvSpPr>
          <p:spPr>
            <a:xfrm>
              <a:off x="0" y="0"/>
              <a:ext cx="4534469" cy="1756490"/>
            </a:xfrm>
            <a:custGeom>
              <a:avLst/>
              <a:gdLst/>
              <a:ahLst/>
              <a:cxnLst/>
              <a:rect l="l" t="t" r="r" b="b"/>
              <a:pathLst>
                <a:path w="4534469" h="1756490">
                  <a:moveTo>
                    <a:pt x="8993" y="0"/>
                  </a:moveTo>
                  <a:lnTo>
                    <a:pt x="4525476" y="0"/>
                  </a:lnTo>
                  <a:cubicBezTo>
                    <a:pt x="4530443" y="0"/>
                    <a:pt x="4534469" y="4027"/>
                    <a:pt x="4534469" y="8993"/>
                  </a:cubicBezTo>
                  <a:lnTo>
                    <a:pt x="4534469" y="1747496"/>
                  </a:lnTo>
                  <a:cubicBezTo>
                    <a:pt x="4534469" y="1752463"/>
                    <a:pt x="4530443" y="1756490"/>
                    <a:pt x="4525476" y="1756490"/>
                  </a:cubicBezTo>
                  <a:lnTo>
                    <a:pt x="8993" y="1756490"/>
                  </a:lnTo>
                  <a:cubicBezTo>
                    <a:pt x="6608" y="1756490"/>
                    <a:pt x="4321" y="1755542"/>
                    <a:pt x="2634" y="1753856"/>
                  </a:cubicBezTo>
                  <a:cubicBezTo>
                    <a:pt x="948" y="1752169"/>
                    <a:pt x="0" y="1749881"/>
                    <a:pt x="0" y="1747496"/>
                  </a:cubicBezTo>
                  <a:lnTo>
                    <a:pt x="0" y="8993"/>
                  </a:lnTo>
                  <a:cubicBezTo>
                    <a:pt x="0" y="6608"/>
                    <a:pt x="948" y="4321"/>
                    <a:pt x="2634" y="2634"/>
                  </a:cubicBezTo>
                  <a:cubicBezTo>
                    <a:pt x="4321" y="948"/>
                    <a:pt x="6608" y="0"/>
                    <a:pt x="8993" y="0"/>
                  </a:cubicBezTo>
                  <a:close/>
                </a:path>
              </a:pathLst>
            </a:custGeom>
            <a:solidFill>
              <a:srgbClr val="DBCAAB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11989968-9EF5-B4FE-A72F-BED767DC53A5}"/>
                </a:ext>
              </a:extLst>
            </p:cNvPr>
            <p:cNvSpPr txBox="1"/>
            <p:nvPr/>
          </p:nvSpPr>
          <p:spPr>
            <a:xfrm>
              <a:off x="0" y="-38100"/>
              <a:ext cx="4534469" cy="179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3">
            <a:extLst>
              <a:ext uri="{FF2B5EF4-FFF2-40B4-BE49-F238E27FC236}">
                <a16:creationId xmlns:a16="http://schemas.microsoft.com/office/drawing/2014/main" id="{14C37D8E-1D36-DB65-60F5-AA5F653738FC}"/>
              </a:ext>
            </a:extLst>
          </p:cNvPr>
          <p:cNvSpPr/>
          <p:nvPr/>
        </p:nvSpPr>
        <p:spPr>
          <a:xfrm>
            <a:off x="3148399" y="5025481"/>
            <a:ext cx="4002623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2FB77381-DFD5-F4C0-36E3-79AD73FB6FA9}"/>
              </a:ext>
            </a:extLst>
          </p:cNvPr>
          <p:cNvSpPr/>
          <p:nvPr/>
        </p:nvSpPr>
        <p:spPr>
          <a:xfrm>
            <a:off x="6710172" y="491130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Freeform 3">
            <a:extLst>
              <a:ext uri="{FF2B5EF4-FFF2-40B4-BE49-F238E27FC236}">
                <a16:creationId xmlns:a16="http://schemas.microsoft.com/office/drawing/2014/main" id="{9C142EF3-6F54-9FEF-3EAA-67978A8049FB}"/>
              </a:ext>
            </a:extLst>
          </p:cNvPr>
          <p:cNvSpPr/>
          <p:nvPr/>
        </p:nvSpPr>
        <p:spPr>
          <a:xfrm>
            <a:off x="10374978" y="486991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7" name="Freeform 3">
            <a:extLst>
              <a:ext uri="{FF2B5EF4-FFF2-40B4-BE49-F238E27FC236}">
                <a16:creationId xmlns:a16="http://schemas.microsoft.com/office/drawing/2014/main" id="{5E5BA108-34A5-2AF8-686B-4E362A3A7113}"/>
              </a:ext>
            </a:extLst>
          </p:cNvPr>
          <p:cNvSpPr/>
          <p:nvPr/>
        </p:nvSpPr>
        <p:spPr>
          <a:xfrm>
            <a:off x="13952564" y="494940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49A1C9CA-0C9B-3209-A1B0-3B71CC8AFEFC}"/>
              </a:ext>
            </a:extLst>
          </p:cNvPr>
          <p:cNvSpPr/>
          <p:nvPr/>
        </p:nvSpPr>
        <p:spPr>
          <a:xfrm>
            <a:off x="-204961" y="494559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3D67FE3F-79BE-D574-C300-B571239BE1FB}"/>
              </a:ext>
            </a:extLst>
          </p:cNvPr>
          <p:cNvSpPr/>
          <p:nvPr/>
        </p:nvSpPr>
        <p:spPr>
          <a:xfrm>
            <a:off x="14335719" y="0"/>
            <a:ext cx="4100761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E430ADFF-7F1A-A4B9-E9CF-0E7D80DC7A75}"/>
              </a:ext>
            </a:extLst>
          </p:cNvPr>
          <p:cNvSpPr/>
          <p:nvPr/>
        </p:nvSpPr>
        <p:spPr>
          <a:xfrm>
            <a:off x="10829588" y="57439"/>
            <a:ext cx="4100761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54F5BC59-E05C-AD2D-05E4-519BD412906E}"/>
              </a:ext>
            </a:extLst>
          </p:cNvPr>
          <p:cNvSpPr/>
          <p:nvPr/>
        </p:nvSpPr>
        <p:spPr>
          <a:xfrm>
            <a:off x="3747839" y="228080"/>
            <a:ext cx="4100761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9822382-C4A3-337C-A87A-2746C36A47FC}"/>
              </a:ext>
            </a:extLst>
          </p:cNvPr>
          <p:cNvSpPr/>
          <p:nvPr/>
        </p:nvSpPr>
        <p:spPr>
          <a:xfrm>
            <a:off x="16025" y="258560"/>
            <a:ext cx="3862937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1328F119-F8F5-B710-7873-3DE63FC363D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6000"/>
          </a:blip>
          <a:srcRect/>
          <a:stretch>
            <a:fillRect/>
          </a:stretch>
        </p:blipFill>
        <p:spPr>
          <a:xfrm rot="9827052">
            <a:off x="14980812" y="9560133"/>
            <a:ext cx="4080651" cy="14537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002" y="546063"/>
            <a:ext cx="27005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(Kim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63536" y="546063"/>
            <a:ext cx="29811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30836" y="776242"/>
            <a:ext cx="24393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02695" y="546063"/>
            <a:ext cx="24833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ạ! 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856838" y="542316"/>
            <a:ext cx="28476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97530" y="5626894"/>
            <a:ext cx="21366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34200" y="5295900"/>
            <a:ext cx="2395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72400" y="5504235"/>
            <a:ext cx="1981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293114" y="5580998"/>
            <a:ext cx="21180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782800" y="5504235"/>
            <a:ext cx="23654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35CD7CEC-6D9C-A28C-A614-E62E6C949CC9}"/>
              </a:ext>
            </a:extLst>
          </p:cNvPr>
          <p:cNvSpPr/>
          <p:nvPr/>
        </p:nvSpPr>
        <p:spPr>
          <a:xfrm>
            <a:off x="7370870" y="141576"/>
            <a:ext cx="3862937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49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15">
            <a:extLst>
              <a:ext uri="{FF2B5EF4-FFF2-40B4-BE49-F238E27FC236}">
                <a16:creationId xmlns:a16="http://schemas.microsoft.com/office/drawing/2014/main" id="{75D7469C-CC62-7157-588D-34E9FF3F9FC9}"/>
              </a:ext>
            </a:extLst>
          </p:cNvPr>
          <p:cNvGrpSpPr/>
          <p:nvPr/>
        </p:nvGrpSpPr>
        <p:grpSpPr>
          <a:xfrm>
            <a:off x="458002" y="2332257"/>
            <a:ext cx="17216813" cy="6669172"/>
            <a:chOff x="0" y="0"/>
            <a:chExt cx="4534469" cy="1756490"/>
          </a:xfrm>
        </p:grpSpPr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5A4ED136-9434-93E5-CF1E-288FE1701862}"/>
                </a:ext>
              </a:extLst>
            </p:cNvPr>
            <p:cNvSpPr/>
            <p:nvPr/>
          </p:nvSpPr>
          <p:spPr>
            <a:xfrm>
              <a:off x="0" y="0"/>
              <a:ext cx="4534469" cy="1756490"/>
            </a:xfrm>
            <a:custGeom>
              <a:avLst/>
              <a:gdLst/>
              <a:ahLst/>
              <a:cxnLst/>
              <a:rect l="l" t="t" r="r" b="b"/>
              <a:pathLst>
                <a:path w="4534469" h="1756490">
                  <a:moveTo>
                    <a:pt x="8993" y="0"/>
                  </a:moveTo>
                  <a:lnTo>
                    <a:pt x="4525476" y="0"/>
                  </a:lnTo>
                  <a:cubicBezTo>
                    <a:pt x="4530443" y="0"/>
                    <a:pt x="4534469" y="4027"/>
                    <a:pt x="4534469" y="8993"/>
                  </a:cubicBezTo>
                  <a:lnTo>
                    <a:pt x="4534469" y="1747496"/>
                  </a:lnTo>
                  <a:cubicBezTo>
                    <a:pt x="4534469" y="1752463"/>
                    <a:pt x="4530443" y="1756490"/>
                    <a:pt x="4525476" y="1756490"/>
                  </a:cubicBezTo>
                  <a:lnTo>
                    <a:pt x="8993" y="1756490"/>
                  </a:lnTo>
                  <a:cubicBezTo>
                    <a:pt x="6608" y="1756490"/>
                    <a:pt x="4321" y="1755542"/>
                    <a:pt x="2634" y="1753856"/>
                  </a:cubicBezTo>
                  <a:cubicBezTo>
                    <a:pt x="948" y="1752169"/>
                    <a:pt x="0" y="1749881"/>
                    <a:pt x="0" y="1747496"/>
                  </a:cubicBezTo>
                  <a:lnTo>
                    <a:pt x="0" y="8993"/>
                  </a:lnTo>
                  <a:cubicBezTo>
                    <a:pt x="0" y="6608"/>
                    <a:pt x="948" y="4321"/>
                    <a:pt x="2634" y="2634"/>
                  </a:cubicBezTo>
                  <a:cubicBezTo>
                    <a:pt x="4321" y="948"/>
                    <a:pt x="6608" y="0"/>
                    <a:pt x="8993" y="0"/>
                  </a:cubicBezTo>
                  <a:close/>
                </a:path>
              </a:pathLst>
            </a:custGeom>
            <a:solidFill>
              <a:srgbClr val="DBCAAB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17">
              <a:extLst>
                <a:ext uri="{FF2B5EF4-FFF2-40B4-BE49-F238E27FC236}">
                  <a16:creationId xmlns:a16="http://schemas.microsoft.com/office/drawing/2014/main" id="{74826C5E-690B-6082-7643-4A6F877B2C9E}"/>
                </a:ext>
              </a:extLst>
            </p:cNvPr>
            <p:cNvSpPr txBox="1"/>
            <p:nvPr/>
          </p:nvSpPr>
          <p:spPr>
            <a:xfrm>
              <a:off x="0" y="-38100"/>
              <a:ext cx="4534469" cy="179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Freeform 3">
            <a:extLst>
              <a:ext uri="{FF2B5EF4-FFF2-40B4-BE49-F238E27FC236}">
                <a16:creationId xmlns:a16="http://schemas.microsoft.com/office/drawing/2014/main" id="{926B237F-528B-97F1-037E-210799CECD1A}"/>
              </a:ext>
            </a:extLst>
          </p:cNvPr>
          <p:cNvSpPr/>
          <p:nvPr/>
        </p:nvSpPr>
        <p:spPr>
          <a:xfrm>
            <a:off x="10091250" y="5328711"/>
            <a:ext cx="3461341" cy="4441647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7168B125-79E5-0F9D-D47C-82B1F0CBE3F0}"/>
              </a:ext>
            </a:extLst>
          </p:cNvPr>
          <p:cNvSpPr/>
          <p:nvPr/>
        </p:nvSpPr>
        <p:spPr>
          <a:xfrm>
            <a:off x="7529474" y="5328712"/>
            <a:ext cx="3575820" cy="444164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82B77FD4-C9ED-C4AB-C3AF-8B0A98A79AE5}"/>
              </a:ext>
            </a:extLst>
          </p:cNvPr>
          <p:cNvSpPr/>
          <p:nvPr/>
        </p:nvSpPr>
        <p:spPr>
          <a:xfrm>
            <a:off x="1447800" y="5328712"/>
            <a:ext cx="3575820" cy="444164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CDBC74BE-FD8D-802C-6FAD-2342E5139589}"/>
              </a:ext>
            </a:extLst>
          </p:cNvPr>
          <p:cNvSpPr/>
          <p:nvPr/>
        </p:nvSpPr>
        <p:spPr>
          <a:xfrm>
            <a:off x="14278424" y="1105636"/>
            <a:ext cx="4030721" cy="5138212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7AE7F55B-D0D7-0BC6-F2B4-5C5697FBAA02}"/>
              </a:ext>
            </a:extLst>
          </p:cNvPr>
          <p:cNvSpPr/>
          <p:nvPr/>
        </p:nvSpPr>
        <p:spPr>
          <a:xfrm>
            <a:off x="11585563" y="1290846"/>
            <a:ext cx="3685617" cy="4953002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89ECF9AE-964A-ACE7-DA8D-1A95E1AC5280}"/>
              </a:ext>
            </a:extLst>
          </p:cNvPr>
          <p:cNvSpPr/>
          <p:nvPr/>
        </p:nvSpPr>
        <p:spPr>
          <a:xfrm>
            <a:off x="8377239" y="65095"/>
            <a:ext cx="3461341" cy="4441647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9B3D0096-4C14-09A6-F914-256D0A579757}"/>
              </a:ext>
            </a:extLst>
          </p:cNvPr>
          <p:cNvSpPr/>
          <p:nvPr/>
        </p:nvSpPr>
        <p:spPr>
          <a:xfrm>
            <a:off x="5815463" y="65096"/>
            <a:ext cx="3575820" cy="444164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BFA2E88-8826-4281-E106-2CF2CB340587}"/>
              </a:ext>
            </a:extLst>
          </p:cNvPr>
          <p:cNvSpPr/>
          <p:nvPr/>
        </p:nvSpPr>
        <p:spPr>
          <a:xfrm>
            <a:off x="0" y="190500"/>
            <a:ext cx="3551806" cy="462349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10A564A4-0869-997D-546D-66BCC3CE9A1C}"/>
              </a:ext>
            </a:extLst>
          </p:cNvPr>
          <p:cNvSpPr/>
          <p:nvPr/>
        </p:nvSpPr>
        <p:spPr>
          <a:xfrm>
            <a:off x="2585476" y="190498"/>
            <a:ext cx="3461341" cy="4623499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1328F119-F8F5-B710-7873-3DE63FC363D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6000"/>
          </a:blip>
          <a:srcRect/>
          <a:stretch>
            <a:fillRect/>
          </a:stretch>
        </p:blipFill>
        <p:spPr>
          <a:xfrm rot="9827052">
            <a:off x="14528346" y="9629615"/>
            <a:ext cx="4080651" cy="14537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002" y="546063"/>
            <a:ext cx="27005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(Kim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92398" y="508492"/>
            <a:ext cx="27483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…(Nam Cao)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967217" y="1847450"/>
            <a:ext cx="24393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36841" y="5938390"/>
            <a:ext cx="24833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ạ! (Nam Cao)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93076" y="5609394"/>
            <a:ext cx="28476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799649" y="5894647"/>
            <a:ext cx="24999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67239" y="5961250"/>
            <a:ext cx="24026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23734" y="776242"/>
            <a:ext cx="23317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83881" y="546063"/>
            <a:ext cx="25865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3D675544-A6EF-36B6-47CA-1474CCD05595}"/>
              </a:ext>
            </a:extLst>
          </p:cNvPr>
          <p:cNvSpPr/>
          <p:nvPr/>
        </p:nvSpPr>
        <p:spPr>
          <a:xfrm>
            <a:off x="4009576" y="5328711"/>
            <a:ext cx="3461341" cy="4441647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CF7689C-AA13-1506-DA14-75BB3750CA32}"/>
              </a:ext>
            </a:extLst>
          </p:cNvPr>
          <p:cNvSpPr/>
          <p:nvPr/>
        </p:nvSpPr>
        <p:spPr>
          <a:xfrm>
            <a:off x="15324419" y="1409700"/>
            <a:ext cx="24301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45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/>
          <p:cNvSpPr/>
          <p:nvPr/>
        </p:nvSpPr>
        <p:spPr>
          <a:xfrm>
            <a:off x="-2886129" y="7383981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7" y="0"/>
                </a:lnTo>
                <a:lnTo>
                  <a:pt x="4725317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/>
          <p:cNvSpPr/>
          <p:nvPr/>
        </p:nvSpPr>
        <p:spPr>
          <a:xfrm rot="-10800000">
            <a:off x="15382233" y="-964670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8" y="0"/>
                </a:lnTo>
                <a:lnTo>
                  <a:pt x="4725318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/>
          <p:cNvSpPr/>
          <p:nvPr/>
        </p:nvSpPr>
        <p:spPr>
          <a:xfrm>
            <a:off x="-2266875" y="-700919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/>
          <p:cNvSpPr/>
          <p:nvPr/>
        </p:nvSpPr>
        <p:spPr>
          <a:xfrm rot="-10800000">
            <a:off x="14894250" y="7962420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7"/>
                </a:lnTo>
                <a:lnTo>
                  <a:pt x="0" y="49376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B8AD97-334C-407D-80EE-D787D02DB495}"/>
              </a:ext>
            </a:extLst>
          </p:cNvPr>
          <p:cNvGrpSpPr/>
          <p:nvPr/>
        </p:nvGrpSpPr>
        <p:grpSpPr>
          <a:xfrm>
            <a:off x="3886200" y="647700"/>
            <a:ext cx="10210800" cy="2625719"/>
            <a:chOff x="4114800" y="1409700"/>
            <a:chExt cx="10210800" cy="2625719"/>
          </a:xfrm>
        </p:grpSpPr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CB5975FA-204B-8646-236F-15D7E558E76F}"/>
                </a:ext>
              </a:extLst>
            </p:cNvPr>
            <p:cNvSpPr txBox="1"/>
            <p:nvPr/>
          </p:nvSpPr>
          <p:spPr>
            <a:xfrm>
              <a:off x="6019800" y="1409700"/>
              <a:ext cx="6019800" cy="11926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292"/>
                </a:lnSpc>
              </a:pPr>
              <a:r>
                <a:rPr lang="en-US" sz="11500" b="1" dirty="0" err="1">
                  <a:solidFill>
                    <a:srgbClr val="AE661E"/>
                  </a:solidFill>
                  <a:latin typeface="#9Slide05 Daniela Script" panose="02000503000000020002" pitchFamily="2" charset="0"/>
                  <a:ea typeface="#9Slide05 Daniela Script" panose="02000503000000020002" pitchFamily="2" charset="0"/>
                </a:rPr>
                <a:t>Bài</a:t>
              </a:r>
              <a:r>
                <a:rPr lang="en-US" sz="11500" b="1" dirty="0">
                  <a:solidFill>
                    <a:srgbClr val="AE661E"/>
                  </a:solidFill>
                  <a:latin typeface="#9Slide05 Daniela Script" panose="02000503000000020002" pitchFamily="2" charset="0"/>
                  <a:ea typeface="#9Slide05 Daniela Script" panose="02000503000000020002" pitchFamily="2" charset="0"/>
                </a:rPr>
                <a:t> 10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F1CE4E-BF66-BCCA-45C4-18CC64B7C856}"/>
                </a:ext>
              </a:extLst>
            </p:cNvPr>
            <p:cNvSpPr txBox="1"/>
            <p:nvPr/>
          </p:nvSpPr>
          <p:spPr>
            <a:xfrm>
              <a:off x="4114800" y="2835090"/>
              <a:ext cx="10210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0" i="0" dirty="0">
                  <a:solidFill>
                    <a:srgbClr val="0D0D0D"/>
                  </a:solidFill>
                  <a:effectLst/>
                  <a:latin typeface="#9Slide03 Roboto Slab" pitchFamily="2" charset="0"/>
                  <a:ea typeface="#9Slide03 Roboto Slab" pitchFamily="2" charset="0"/>
                </a:rPr>
                <a:t>VĂN BẢN THÔNG TIN</a:t>
              </a:r>
              <a:endParaRPr lang="en-US" sz="7200" dirty="0">
                <a:latin typeface="#9Slide03 Roboto Slab" pitchFamily="2" charset="0"/>
                <a:ea typeface="#9Slide03 Roboto Slab" pitchFamily="2" charset="0"/>
              </a:endParaRPr>
            </a:p>
          </p:txBody>
        </p:sp>
      </p:grpSp>
      <p:sp>
        <p:nvSpPr>
          <p:cNvPr id="13" name="TextBox 23">
            <a:extLst>
              <a:ext uri="{FF2B5EF4-FFF2-40B4-BE49-F238E27FC236}">
                <a16:creationId xmlns:a16="http://schemas.microsoft.com/office/drawing/2014/main" id="{CB5975FA-204B-8646-236F-15D7E558E76F}"/>
              </a:ext>
            </a:extLst>
          </p:cNvPr>
          <p:cNvSpPr txBox="1"/>
          <p:nvPr/>
        </p:nvSpPr>
        <p:spPr>
          <a:xfrm>
            <a:off x="996053" y="4236717"/>
            <a:ext cx="1622135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b="1" dirty="0" err="1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Thực</a:t>
            </a:r>
            <a:r>
              <a:rPr lang="en-US" sz="19900" b="1" dirty="0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 </a:t>
            </a:r>
            <a:r>
              <a:rPr lang="en-US" sz="19900" b="1" dirty="0" err="1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hành</a:t>
            </a:r>
            <a:r>
              <a:rPr lang="en-US" sz="19900" b="1" dirty="0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 </a:t>
            </a:r>
            <a:r>
              <a:rPr lang="en-US" sz="19900" b="1" dirty="0" err="1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tiếng</a:t>
            </a:r>
            <a:r>
              <a:rPr lang="en-US" sz="19900" b="1" dirty="0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 </a:t>
            </a:r>
            <a:r>
              <a:rPr lang="en-US" sz="19900" b="1" dirty="0" err="1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Việt</a:t>
            </a:r>
            <a:endParaRPr lang="en-US" sz="19900" b="1" dirty="0">
              <a:solidFill>
                <a:srgbClr val="AE661E"/>
              </a:solidFill>
              <a:latin typeface="#9Slide05 Daniela Script" panose="02000503000000020002" pitchFamily="2" charset="0"/>
              <a:ea typeface="#9Slide05 Daniela Script" panose="02000503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50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B9E88558-B81F-E2AE-EF93-E87013EF30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108161">
            <a:off x="-5187212" y="-2637261"/>
            <a:ext cx="10803669" cy="5915009"/>
          </a:xfrm>
          <a:prstGeom prst="rect">
            <a:avLst/>
          </a:prstGeom>
        </p:spPr>
      </p:pic>
      <p:sp>
        <p:nvSpPr>
          <p:cNvPr id="7" name="Freeform 5"/>
          <p:cNvSpPr/>
          <p:nvPr/>
        </p:nvSpPr>
        <p:spPr>
          <a:xfrm>
            <a:off x="10210392" y="9498585"/>
            <a:ext cx="7048908" cy="41148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88803"/>
              </p:ext>
            </p:extLst>
          </p:nvPr>
        </p:nvGraphicFramePr>
        <p:xfrm>
          <a:off x="304800" y="342900"/>
          <a:ext cx="17830801" cy="967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82438856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190110820"/>
                    </a:ext>
                  </a:extLst>
                </a:gridCol>
                <a:gridCol w="8610600">
                  <a:extLst>
                    <a:ext uri="{9D8B030D-6E8A-4147-A177-3AD203B41FA5}">
                      <a16:colId xmlns:a16="http://schemas.microsoft.com/office/drawing/2014/main" val="918433684"/>
                    </a:ext>
                  </a:extLst>
                </a:gridCol>
                <a:gridCol w="2438401">
                  <a:extLst>
                    <a:ext uri="{9D8B030D-6E8A-4147-A177-3AD203B41FA5}">
                      <a16:colId xmlns:a16="http://schemas.microsoft.com/office/drawing/2014/main" val="3467817456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4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709577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/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843991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/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988637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than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hỡi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/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than.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507495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355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6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884ABBC-2349-E1C5-EC27-BA1192ABC1FA}"/>
              </a:ext>
            </a:extLst>
          </p:cNvPr>
          <p:cNvSpPr/>
          <p:nvPr/>
        </p:nvSpPr>
        <p:spPr>
          <a:xfrm rot="10800000">
            <a:off x="-91281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60C0384A-DE80-074E-7B61-AB4C78D79BE6}"/>
              </a:ext>
            </a:extLst>
          </p:cNvPr>
          <p:cNvSpPr/>
          <p:nvPr/>
        </p:nvSpPr>
        <p:spPr>
          <a:xfrm rot="3189989">
            <a:off x="-2433785" y="-3803792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756110" y="2011141"/>
            <a:ext cx="16519721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600" dirty="0"/>
              <a:t>Xác định câu hỏi, câu khiến, câu cảm, câu kể trong những câu dưới đây (trích truyện </a:t>
            </a:r>
            <a:r>
              <a:rPr lang="vi-VN" sz="3600" i="1" dirty="0"/>
              <a:t>Lão Hạc</a:t>
            </a:r>
            <a:r>
              <a:rPr lang="vi-VN" sz="3600" dirty="0"/>
              <a:t> của Nam Cao). Chỉ ra đặc điểm giúp nhận biết mỗi kiểu câu đó.</a:t>
            </a:r>
          </a:p>
          <a:p>
            <a:pPr algn="just"/>
            <a:br>
              <a:rPr lang="vi-VN" sz="3600" dirty="0"/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703113"/>
              </p:ext>
            </p:extLst>
          </p:nvPr>
        </p:nvGraphicFramePr>
        <p:xfrm>
          <a:off x="756110" y="3480442"/>
          <a:ext cx="17150890" cy="6449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18825">
                  <a:extLst>
                    <a:ext uri="{9D8B030D-6E8A-4147-A177-3AD203B41FA5}">
                      <a16:colId xmlns:a16="http://schemas.microsoft.com/office/drawing/2014/main" val="2231760398"/>
                    </a:ext>
                  </a:extLst>
                </a:gridCol>
                <a:gridCol w="1434596">
                  <a:extLst>
                    <a:ext uri="{9D8B030D-6E8A-4147-A177-3AD203B41FA5}">
                      <a16:colId xmlns:a16="http://schemas.microsoft.com/office/drawing/2014/main" val="2471354242"/>
                    </a:ext>
                  </a:extLst>
                </a:gridCol>
                <a:gridCol w="7097469">
                  <a:extLst>
                    <a:ext uri="{9D8B030D-6E8A-4147-A177-3AD203B41FA5}">
                      <a16:colId xmlns:a16="http://schemas.microsoft.com/office/drawing/2014/main" val="3824431767"/>
                    </a:ext>
                  </a:extLst>
                </a:gridCol>
              </a:tblGrid>
              <a:tr h="103581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1841884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Ông giáo hút trước đi.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292670"/>
                  </a:ext>
                </a:extLst>
              </a:tr>
              <a:tr h="1035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Lão hút xong, đặt xe điếu xuống, quay ra ngoài, thở khói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670839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Tôi nghĩ đến mấy quyển sách quý của tôi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233668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Hỡi ơi lão Hạc!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49210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e. Thế nó cho bắt à?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50985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g. Chao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!</a:t>
                      </a:r>
                      <a:endParaRPr kumimoji="0" 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005255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h. Lão đừng lo gì cho cái vườn của lão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63206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F265423-6909-5A0D-B399-F25FF5714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4914900"/>
            <a:ext cx="3968128" cy="56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884ABBC-2349-E1C5-EC27-BA1192ABC1FA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60C0384A-DE80-074E-7B61-AB4C78D79BE6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7391400" y="15621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222102"/>
              </p:ext>
            </p:extLst>
          </p:nvPr>
        </p:nvGraphicFramePr>
        <p:xfrm>
          <a:off x="715054" y="2552700"/>
          <a:ext cx="17068800" cy="7205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8593">
                  <a:extLst>
                    <a:ext uri="{9D8B030D-6E8A-4147-A177-3AD203B41FA5}">
                      <a16:colId xmlns:a16="http://schemas.microsoft.com/office/drawing/2014/main" val="2231760398"/>
                    </a:ext>
                  </a:extLst>
                </a:gridCol>
                <a:gridCol w="2648607">
                  <a:extLst>
                    <a:ext uri="{9D8B030D-6E8A-4147-A177-3AD203B41FA5}">
                      <a16:colId xmlns:a16="http://schemas.microsoft.com/office/drawing/2014/main" val="2471354242"/>
                    </a:ext>
                  </a:extLst>
                </a:gridCol>
                <a:gridCol w="12801600">
                  <a:extLst>
                    <a:ext uri="{9D8B030D-6E8A-4147-A177-3AD203B41FA5}">
                      <a16:colId xmlns:a16="http://schemas.microsoft.com/office/drawing/2014/main" val="3824431767"/>
                    </a:ext>
                  </a:extLst>
                </a:gridCol>
              </a:tblGrid>
              <a:tr h="953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841884"/>
                  </a:ext>
                </a:extLst>
              </a:tr>
              <a:tr h="2241238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292670"/>
                  </a:ext>
                </a:extLst>
              </a:tr>
              <a:tr h="953840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670839"/>
                  </a:ext>
                </a:extLst>
              </a:tr>
              <a:tr h="953840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233668"/>
                  </a:ext>
                </a:extLst>
              </a:tr>
              <a:tr h="1526641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than.</a:t>
                      </a:r>
                    </a:p>
                    <a:p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649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74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884ABBC-2349-E1C5-EC27-BA1192ABC1FA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60C0384A-DE80-074E-7B61-AB4C78D79BE6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7391400" y="15621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790155"/>
              </p:ext>
            </p:extLst>
          </p:nvPr>
        </p:nvGraphicFramePr>
        <p:xfrm>
          <a:off x="381000" y="2476500"/>
          <a:ext cx="17373600" cy="71628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7497">
                  <a:extLst>
                    <a:ext uri="{9D8B030D-6E8A-4147-A177-3AD203B41FA5}">
                      <a16:colId xmlns:a16="http://schemas.microsoft.com/office/drawing/2014/main" val="2231760398"/>
                    </a:ext>
                  </a:extLst>
                </a:gridCol>
                <a:gridCol w="2695903">
                  <a:extLst>
                    <a:ext uri="{9D8B030D-6E8A-4147-A177-3AD203B41FA5}">
                      <a16:colId xmlns:a16="http://schemas.microsoft.com/office/drawing/2014/main" val="2471354242"/>
                    </a:ext>
                  </a:extLst>
                </a:gridCol>
                <a:gridCol w="13030200">
                  <a:extLst>
                    <a:ext uri="{9D8B030D-6E8A-4147-A177-3AD203B41FA5}">
                      <a16:colId xmlns:a16="http://schemas.microsoft.com/office/drawing/2014/main" val="3824431767"/>
                    </a:ext>
                  </a:extLst>
                </a:gridCol>
              </a:tblGrid>
              <a:tr h="1234633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841884"/>
                  </a:ext>
                </a:extLst>
              </a:tr>
              <a:tr h="1976056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“à”,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650985"/>
                  </a:ext>
                </a:extLst>
              </a:tr>
              <a:tr h="1976056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05255"/>
                  </a:ext>
                </a:extLst>
              </a:tr>
              <a:tr h="1976056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632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449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059EAF61-6958-EEE3-CF39-E31AFA0E487F}"/>
              </a:ext>
            </a:extLst>
          </p:cNvPr>
          <p:cNvSpPr/>
          <p:nvPr/>
        </p:nvSpPr>
        <p:spPr>
          <a:xfrm rot="5400000">
            <a:off x="-2170299" y="-2972877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888E9D52-EB1C-BCB6-08D6-76EDDC2351CA}"/>
              </a:ext>
            </a:extLst>
          </p:cNvPr>
          <p:cNvSpPr/>
          <p:nvPr/>
        </p:nvSpPr>
        <p:spPr>
          <a:xfrm rot="-5400000">
            <a:off x="16803176" y="7009324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81CBA-9191-01D0-4A2F-09F6A9F78AD3}"/>
              </a:ext>
            </a:extLst>
          </p:cNvPr>
          <p:cNvSpPr txBox="1"/>
          <p:nvPr/>
        </p:nvSpPr>
        <p:spPr>
          <a:xfrm>
            <a:off x="1143000" y="1805601"/>
            <a:ext cx="15740624" cy="8095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những câu dưới đây (trích truyện 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Lão Hạc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của Nam Cao), câu nào được dùng để hỏi, câu nào được dùng để biểu thị ý phủ định? Vì sao?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R="36195" algn="just" defTabSz="685800"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3886200" y="647361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031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57D295-BDD1-B127-DF13-85982DF1CCB1}"/>
              </a:ext>
            </a:extLst>
          </p:cNvPr>
          <p:cNvGrpSpPr/>
          <p:nvPr/>
        </p:nvGrpSpPr>
        <p:grpSpPr>
          <a:xfrm>
            <a:off x="685800" y="647700"/>
            <a:ext cx="7822954" cy="6705600"/>
            <a:chOff x="669087" y="3131090"/>
            <a:chExt cx="7822954" cy="610403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08923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rgbClr val="BCD4CE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588348"/>
            </a:xfrm>
            <a:prstGeom prst="rect">
              <a:avLst/>
            </a:prstGeom>
            <a:solidFill>
              <a:srgbClr val="BCD4CE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just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chờ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" name="TextBox 12">
            <a:extLst>
              <a:ext uri="{FF2B5EF4-FFF2-40B4-BE49-F238E27FC236}">
                <a16:creationId xmlns:a16="http://schemas.microsoft.com/office/drawing/2014/main" id="{C594F6BE-1D45-AA4C-5B8C-1613A7B14581}"/>
              </a:ext>
            </a:extLst>
          </p:cNvPr>
          <p:cNvSpPr txBox="1"/>
          <p:nvPr/>
        </p:nvSpPr>
        <p:spPr>
          <a:xfrm>
            <a:off x="802888" y="1567577"/>
            <a:ext cx="759582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57D295-BDD1-B127-DF13-85982DF1CCB1}"/>
              </a:ext>
            </a:extLst>
          </p:cNvPr>
          <p:cNvGrpSpPr/>
          <p:nvPr/>
        </p:nvGrpSpPr>
        <p:grpSpPr>
          <a:xfrm>
            <a:off x="8743672" y="647700"/>
            <a:ext cx="8791994" cy="6705600"/>
            <a:chOff x="669087" y="3131090"/>
            <a:chExt cx="7822954" cy="6104030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08923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5">
                <a:extLst>
                  <a:ext uri="{FF2B5EF4-FFF2-40B4-BE49-F238E27FC236}">
                    <a16:creationId xmlns:a16="http://schemas.microsoft.com/office/drawing/2014/main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117669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bây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594F6BE-1D45-AA4C-5B8C-1613A7B14581}"/>
              </a:ext>
            </a:extLst>
          </p:cNvPr>
          <p:cNvSpPr txBox="1"/>
          <p:nvPr/>
        </p:nvSpPr>
        <p:spPr>
          <a:xfrm>
            <a:off x="8964322" y="2100977"/>
            <a:ext cx="841793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57D295-BDD1-B127-DF13-85982DF1CCB1}"/>
              </a:ext>
            </a:extLst>
          </p:cNvPr>
          <p:cNvGrpSpPr/>
          <p:nvPr/>
        </p:nvGrpSpPr>
        <p:grpSpPr>
          <a:xfrm>
            <a:off x="685796" y="5470850"/>
            <a:ext cx="7822954" cy="6705600"/>
            <a:chOff x="669087" y="3131090"/>
            <a:chExt cx="7822954" cy="6104030"/>
          </a:xfrm>
        </p:grpSpPr>
        <p:grpSp>
          <p:nvGrpSpPr>
            <p:cNvPr id="15" name="Group 3">
              <a:extLst>
                <a:ext uri="{FF2B5EF4-FFF2-40B4-BE49-F238E27FC236}">
                  <a16:creationId xmlns:a16="http://schemas.microsoft.com/office/drawing/2014/main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80729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5">
                <a:extLst>
                  <a:ext uri="{FF2B5EF4-FFF2-40B4-BE49-F238E27FC236}">
                    <a16:creationId xmlns:a16="http://schemas.microsoft.com/office/drawing/2014/main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11766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9" name="TextBox 12">
            <a:extLst>
              <a:ext uri="{FF2B5EF4-FFF2-40B4-BE49-F238E27FC236}">
                <a16:creationId xmlns:a16="http://schemas.microsoft.com/office/drawing/2014/main" id="{C594F6BE-1D45-AA4C-5B8C-1613A7B14581}"/>
              </a:ext>
            </a:extLst>
          </p:cNvPr>
          <p:cNvSpPr txBox="1"/>
          <p:nvPr/>
        </p:nvSpPr>
        <p:spPr>
          <a:xfrm>
            <a:off x="802884" y="6864846"/>
            <a:ext cx="7595825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“Ta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57D295-BDD1-B127-DF13-85982DF1CCB1}"/>
              </a:ext>
            </a:extLst>
          </p:cNvPr>
          <p:cNvGrpSpPr/>
          <p:nvPr/>
        </p:nvGrpSpPr>
        <p:grpSpPr>
          <a:xfrm>
            <a:off x="8743668" y="5470850"/>
            <a:ext cx="8791994" cy="6705600"/>
            <a:chOff x="669087" y="3131090"/>
            <a:chExt cx="7822954" cy="6104030"/>
          </a:xfrm>
        </p:grpSpPr>
        <p:grpSp>
          <p:nvGrpSpPr>
            <p:cNvPr id="21" name="Group 3">
              <a:extLst>
                <a:ext uri="{FF2B5EF4-FFF2-40B4-BE49-F238E27FC236}">
                  <a16:creationId xmlns:a16="http://schemas.microsoft.com/office/drawing/2014/main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23" name="Freeform 4">
                <a:extLst>
                  <a:ext uri="{FF2B5EF4-FFF2-40B4-BE49-F238E27FC236}">
                    <a16:creationId xmlns:a16="http://schemas.microsoft.com/office/drawing/2014/main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80729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117669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nhạnh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sp>
        <p:nvSpPr>
          <p:cNvPr id="25" name="TextBox 12">
            <a:extLst>
              <a:ext uri="{FF2B5EF4-FFF2-40B4-BE49-F238E27FC236}">
                <a16:creationId xmlns:a16="http://schemas.microsoft.com/office/drawing/2014/main" id="{C594F6BE-1D45-AA4C-5B8C-1613A7B14581}"/>
              </a:ext>
            </a:extLst>
          </p:cNvPr>
          <p:cNvSpPr txBox="1"/>
          <p:nvPr/>
        </p:nvSpPr>
        <p:spPr>
          <a:xfrm>
            <a:off x="8964318" y="7048500"/>
            <a:ext cx="8417935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49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036383"/>
              </p:ext>
            </p:extLst>
          </p:nvPr>
        </p:nvGraphicFramePr>
        <p:xfrm>
          <a:off x="304800" y="1714501"/>
          <a:ext cx="17678400" cy="82943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1650">
                  <a:extLst>
                    <a:ext uri="{9D8B030D-6E8A-4147-A177-3AD203B41FA5}">
                      <a16:colId xmlns:a16="http://schemas.microsoft.com/office/drawing/2014/main" val="1944681257"/>
                    </a:ext>
                  </a:extLst>
                </a:gridCol>
                <a:gridCol w="2541270">
                  <a:extLst>
                    <a:ext uri="{9D8B030D-6E8A-4147-A177-3AD203B41FA5}">
                      <a16:colId xmlns:a16="http://schemas.microsoft.com/office/drawing/2014/main" val="1031226749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558599117"/>
                    </a:ext>
                  </a:extLst>
                </a:gridCol>
                <a:gridCol w="3093720">
                  <a:extLst>
                    <a:ext uri="{9D8B030D-6E8A-4147-A177-3AD203B41FA5}">
                      <a16:colId xmlns:a16="http://schemas.microsoft.com/office/drawing/2014/main" val="2042148406"/>
                    </a:ext>
                  </a:extLst>
                </a:gridCol>
              </a:tblGrid>
              <a:tr h="10574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783242"/>
                  </a:ext>
                </a:extLst>
              </a:tr>
              <a:tr h="241712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Trên cơ sở một không gian nghệ thuật đầy thi vị – làng Mỹ Lý – ông vẽ những bức tranh thủy mặc về những đêm trăng và mùa gặt; cái nhà ga nhỏ và con đường sắt quạnh hiu thỉnh thoảng vọng lên tiếng còi tàu đêm cô đơn, mơ hồ ngoài quãng đồng xa vắng … (Trần Hữu Tá)</a:t>
                      </a:r>
                      <a:endParaRPr lang="vi-VN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813604"/>
                  </a:ext>
                </a:extLst>
              </a:tr>
              <a:tr h="151070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Bộ phim có những hình ảnh mang sy nghĩa ẩn dụ: con đường, bến sông, bánh xe đạp đều đặn quay tròn,… (Bộ phim “Người cha và con gái”)</a:t>
                      </a:r>
                      <a:endParaRPr lang="vi-VN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453189"/>
                  </a:ext>
                </a:extLst>
              </a:tr>
              <a:tr h="151070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Cảnh vẽ trong phim đơn giản, gợi khung cảnh thời thơ ấu ở một vùng quê ở Hà Lan, quê hương của đạo diễn Mai-cơn Đu-đốc đơ Guýt (Bộ phim “Người cha và con gái”)</a:t>
                      </a:r>
                      <a:endParaRPr lang="vi-VN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180205"/>
                  </a:ext>
                </a:extLst>
              </a:tr>
              <a:tr h="145166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“Người cha và con gái” (Father and Daughter) là một bộ phim hoạt hình ngắn không lời của đạo diễn người Hà Lan Mai-cơn Đu-đốc đơ Guýt thực hiện năm 2000. (Bộ phim “Người cha và con gái”)</a:t>
                      </a:r>
                      <a:endParaRPr lang="vi-VN" sz="2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890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" y="114300"/>
            <a:ext cx="17678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 thành phần phụ chú trong các câu dưới đây. Chỉ ra dấu hiệu hình thức để nhận biết và tác dụng của thành phần đó trong mỗi câu.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03E534-2035-D2D6-0E5D-DA6D5686A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5448300"/>
            <a:ext cx="3600123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97C90-2493-5F47-76A3-C4BDD1518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0800" y="5858745"/>
            <a:ext cx="404979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7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2488</TotalTime>
  <Words>1728</Words>
  <Application>Microsoft Office PowerPoint</Application>
  <PresentationFormat>Custom</PresentationFormat>
  <Paragraphs>166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#9Slide05 Daniela Script</vt:lpstr>
      <vt:lpstr>#9Slide03 Roboto Slab</vt:lpstr>
      <vt:lpstr>Calibri</vt:lpstr>
      <vt:lpstr>Arial</vt:lpstr>
      <vt:lpstr>#9Slide05 SVNTradeMark</vt:lpstr>
      <vt:lpstr>Times New Roman</vt:lpstr>
      <vt:lpstr>Söhne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10.4 Ta đi tới</dc:title>
  <cp:lastModifiedBy>ADMIN</cp:lastModifiedBy>
  <cp:revision>97</cp:revision>
  <dcterms:created xsi:type="dcterms:W3CDTF">2006-08-16T00:00:00Z</dcterms:created>
  <dcterms:modified xsi:type="dcterms:W3CDTF">2024-06-16T02:27:37Z</dcterms:modified>
  <dc:identifier>DAFf3K6x55c</dc:identifier>
</cp:coreProperties>
</file>