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emf" ContentType="image/x-e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4" r:id="rId4"/>
  </p:sldMasterIdLst>
  <p:notesMasterIdLst>
    <p:notesMasterId r:id="rId6"/>
  </p:notesMasterIdLst>
  <p:sldIdLst>
    <p:sldId id="518" r:id="rId5"/>
    <p:sldId id="542" r:id="rId7"/>
    <p:sldId id="543" r:id="rId8"/>
    <p:sldId id="547" r:id="rId9"/>
    <p:sldId id="544" r:id="rId10"/>
    <p:sldId id="551" r:id="rId11"/>
    <p:sldId id="545" r:id="rId12"/>
    <p:sldId id="554" r:id="rId13"/>
    <p:sldId id="555" r:id="rId14"/>
    <p:sldId id="552" r:id="rId15"/>
    <p:sldId id="559" r:id="rId16"/>
    <p:sldId id="587" r:id="rId17"/>
    <p:sldId id="550" r:id="rId18"/>
    <p:sldId id="557" r:id="rId19"/>
    <p:sldId id="589" r:id="rId20"/>
    <p:sldId id="560" r:id="rId21"/>
    <p:sldId id="588" r:id="rId22"/>
    <p:sldId id="556" r:id="rId23"/>
    <p:sldId id="590" r:id="rId24"/>
    <p:sldId id="563" r:id="rId25"/>
    <p:sldId id="561" r:id="rId26"/>
    <p:sldId id="570" r:id="rId27"/>
    <p:sldId id="591" r:id="rId28"/>
    <p:sldId id="579" r:id="rId29"/>
    <p:sldId id="580" r:id="rId30"/>
    <p:sldId id="581" r:id="rId31"/>
    <p:sldId id="582" r:id="rId32"/>
    <p:sldId id="583" r:id="rId33"/>
    <p:sldId id="584" r:id="rId34"/>
    <p:sldId id="585" r:id="rId35"/>
    <p:sldId id="577" r:id="rId36"/>
    <p:sldId id="562" r:id="rId37"/>
    <p:sldId id="572" r:id="rId38"/>
    <p:sldId id="586" r:id="rId39"/>
    <p:sldId id="57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5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02FB8-BFF9-4FCF-A420-6C01BCC4E81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ACD18-9F83-4F13-8F10-8F66BD17715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Vũ Thị Ánh Tuyết- Trường THCS Tô Hiệu- Lê Chân –Hải Phòng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#9Slide05 Brannboll Ny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Vũ Thị Ánh Tuyết- THCS </a:t>
            </a:r>
            <a:r>
              <a:rPr lang="en-US" dirty="0" err="1"/>
              <a:t>Tô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6ACD18-9F83-4F13-8F10-8F66BD17715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7ADC-B548-413B-A17B-8AA750E6297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FD5E2-4626-4E73-91D8-B335E3C9705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6.xml"/><Relationship Id="rId5" Type="http://schemas.openxmlformats.org/officeDocument/2006/relationships/image" Target="../media/image24.jpeg"/><Relationship Id="rId4" Type="http://schemas.microsoft.com/office/2007/relationships/hdphoto" Target="../media/image23.wdp"/><Relationship Id="rId3" Type="http://schemas.openxmlformats.org/officeDocument/2006/relationships/image" Target="../media/image22.png"/><Relationship Id="rId2" Type="http://schemas.openxmlformats.org/officeDocument/2006/relationships/image" Target="NULL" TargetMode="Externa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5.emf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5.emf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image" Target="../media/image5.png"/><Relationship Id="rId7" Type="http://schemas.openxmlformats.org/officeDocument/2006/relationships/image" Target="../media/image7.png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30.GI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30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30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audio1.wav"/><Relationship Id="rId1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25.emf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34.png"/><Relationship Id="rId1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9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jpe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1" Type="http://schemas.openxmlformats.org/officeDocument/2006/relationships/slideLayout" Target="../slideLayouts/slideLayout19.xml"/><Relationship Id="rId10" Type="http://schemas.openxmlformats.org/officeDocument/2006/relationships/image" Target="../media/image19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2932102"/>
            <a:ext cx="3188719" cy="395519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919" y="-494866"/>
            <a:ext cx="3173117" cy="3426967"/>
          </a:xfrm>
          <a:prstGeom prst="rect">
            <a:avLst/>
          </a:prstGeom>
        </p:spPr>
      </p:pic>
      <p:sp>
        <p:nvSpPr>
          <p:cNvPr id="25" name="文本框 7"/>
          <p:cNvSpPr txBox="1">
            <a:spLocks noChangeArrowheads="1"/>
          </p:cNvSpPr>
          <p:nvPr/>
        </p:nvSpPr>
        <p:spPr bwMode="auto">
          <a:xfrm>
            <a:off x="1519817" y="2194507"/>
            <a:ext cx="9152375" cy="10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6000" dirty="0">
                <a:solidFill>
                  <a:srgbClr val="00AF92">
                    <a:lumMod val="75000"/>
                  </a:srgbClr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THỰC HÀNH TIẾNG VIỆT</a:t>
            </a:r>
            <a:endParaRPr lang="en-US" altLang="zh-CN" sz="6000" dirty="0">
              <a:solidFill>
                <a:srgbClr val="00AF92">
                  <a:lumMod val="75000"/>
                </a:srgbClr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46" y="4087383"/>
            <a:ext cx="4693653" cy="27999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192" y="-101482"/>
            <a:ext cx="1694696" cy="2161906"/>
          </a:xfrm>
          <a:prstGeom prst="rect">
            <a:avLst/>
          </a:prstGeom>
        </p:spPr>
      </p:pic>
      <p:sp>
        <p:nvSpPr>
          <p:cNvPr id="14" name="文本框 7"/>
          <p:cNvSpPr txBox="1">
            <a:spLocks noChangeArrowheads="1"/>
          </p:cNvSpPr>
          <p:nvPr/>
        </p:nvSpPr>
        <p:spPr bwMode="auto">
          <a:xfrm>
            <a:off x="6018791" y="3632925"/>
            <a:ext cx="184687" cy="7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endParaRPr lang="en-US" altLang="zh-CN" sz="4000" dirty="0">
              <a:solidFill>
                <a:srgbClr val="00AF92">
                  <a:lumMod val="75000"/>
                </a:srgbClr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3893520" y="3266639"/>
            <a:ext cx="5042278" cy="10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 defTabSz="685800"/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(P)" panose="040B0C00000000000000" pitchFamily="82" charset="-122"/>
                <a:cs typeface="Times New Roman" panose="02020603050405020304" pitchFamily="18" charset="0"/>
              </a:rPr>
              <a:t>TỪ HÁN VIỆT</a:t>
            </a:r>
            <a:endParaRPr lang="en-US" altLang="zh-CN" sz="6000" dirty="0">
              <a:solidFill>
                <a:srgbClr val="FF0000"/>
              </a:solidFill>
              <a:latin typeface="Times New Roman" panose="02020603050405020304" pitchFamily="18" charset="0"/>
              <a:ea typeface="华康海报体W12(P)" panose="040B0C00000000000000" pitchFamily="8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5" y="1714478"/>
            <a:ext cx="9161748" cy="2729577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0" y="4483802"/>
            <a:ext cx="3624121" cy="216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9473" y="2346660"/>
            <a:ext cx="50345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rgbClr val="00AF9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AF9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528" y="73308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802" y="276308"/>
            <a:ext cx="1694696" cy="2161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65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59" y="0"/>
            <a:ext cx="1694696" cy="216190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04" y="428532"/>
            <a:ext cx="9875980" cy="5676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1219200"/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7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(SGK/62)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202177"/>
          <a:ext cx="11734800" cy="4751359"/>
        </p:xfrm>
        <a:graphic>
          <a:graphicData uri="http://schemas.openxmlformats.org/drawingml/2006/table">
            <a:tbl>
              <a:tblPr firstRow="1" firstCol="1" bandRow="1"/>
              <a:tblGrid>
                <a:gridCol w="2520226"/>
                <a:gridCol w="9214574"/>
              </a:tblGrid>
              <a:tr h="16955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“Think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lập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và hoàn thành phiếu bài tập số 1</a:t>
                      </a:r>
                      <a:r>
                        <a:rPr lang="en-US" sz="3200" baseline="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:</a:t>
                      </a:r>
                      <a:endParaRPr lang="en-US" sz="3200" b="0" i="0" kern="1200" dirty="0">
                        <a:solidFill>
                          <a:schemeClr val="tx1"/>
                        </a:solidFill>
                        <a:effectLst/>
                        <a:latin typeface="#9Slide05 Brannboll Ny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0511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thực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hiện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cặp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đôi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“Pair”: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với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suy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nghĩ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của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mình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2594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-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Học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sinh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trình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bày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cá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nhân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hoạt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động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“Share”: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Chia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sẻ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những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điều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vừa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trao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đổi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về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bài tập 1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trước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lớp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.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#9Slide05 Brannboll Ny" panose="02000000000000000000" pitchFamily="2" charset="0"/>
                          <a:ea typeface="DengXian"/>
                        </a:rPr>
                        <a:t> 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#9Slide05 Brannboll Ny" panose="02000000000000000000" pitchFamily="2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 descr="Think, Pair, Share – phương pháp học tốt cho nhóm trẻ - CTH EDU"/>
          <p:cNvPicPr/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0" y="0"/>
            <a:ext cx="3324357" cy="220217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66322" y="714249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Thảo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luận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cặp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uLnTx/>
                <a:uFillTx/>
                <a:latin typeface="#9Slide07 Marbelia Regular" panose="02000500000000000000" pitchFamily="2" charset="0"/>
                <a:ea typeface="Verdana" panose="020B0604030504040204" pitchFamily="34" charset="0"/>
                <a:cs typeface="+mn-cs"/>
              </a:rPr>
              <a:t>đôi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uLnTx/>
              <a:uFillTx/>
              <a:latin typeface="#9Slide07 Marbelia Regular" panose="02000500000000000000" pitchFamily="2" charset="0"/>
              <a:ea typeface="Verdana" panose="020B0604030504040204" pitchFamily="34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 rot="198028">
            <a:off x="3108803" y="-152426"/>
            <a:ext cx="8001285" cy="2113680"/>
            <a:chOff x="5855626" y="-119829"/>
            <a:chExt cx="5927300" cy="3556577"/>
          </a:xfrm>
        </p:grpSpPr>
        <p:sp>
          <p:nvSpPr>
            <p:cNvPr id="16" name="Rectangle 15"/>
            <p:cNvSpPr/>
            <p:nvPr/>
          </p:nvSpPr>
          <p:spPr>
            <a:xfrm rot="21415615">
              <a:off x="6017340" y="626201"/>
              <a:ext cx="5027723" cy="2810547"/>
            </a:xfrm>
            <a:prstGeom prst="rect">
              <a:avLst/>
            </a:prstGeom>
            <a:noFill/>
            <a:ln w="57150" cap="flat" cmpd="sng" algn="ctr">
              <a:solidFill>
                <a:srgbClr val="AFC9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2800" l="46286" r="100000">
                          <a14:foregroundMark x1="4429" y1="30800" x2="4429" y2="30800"/>
                          <a14:foregroundMark x1="5714" y1="52000" x2="5714" y2="52400"/>
                          <a14:foregroundMark x1="6857" y1="64800" x2="6857" y2="64800"/>
                          <a14:foregroundMark x1="5714" y1="79400" x2="5714" y2="79400"/>
                          <a14:foregroundMark x1="16143" y1="79400" x2="16143" y2="79400"/>
                          <a14:foregroundMark x1="9143" y1="62000" x2="9143" y2="62000"/>
                          <a14:foregroundMark x1="9286" y1="62600" x2="5000" y2="65200"/>
                          <a14:foregroundMark x1="5857" y1="41400" x2="5857" y2="41400"/>
                          <a14:foregroundMark x1="3857" y1="19200" x2="3857" y2="19200"/>
                          <a14:foregroundMark x1="2571" y1="12600" x2="2571" y2="12600"/>
                          <a14:foregroundMark x1="5714" y1="71200" x2="5714" y2="71200"/>
                          <a14:foregroundMark x1="50143" y1="61000" x2="50143" y2="61000"/>
                          <a14:foregroundMark x1="41857" y1="78200" x2="41857" y2="78200"/>
                          <a14:foregroundMark x1="40143" y1="96400" x2="40143" y2="96400"/>
                          <a14:foregroundMark x1="51000" y1="62000" x2="51000" y2="62000"/>
                          <a14:foregroundMark x1="58857" y1="55200" x2="58857" y2="55200"/>
                          <a14:foregroundMark x1="70143" y1="57000" x2="70143" y2="57000"/>
                          <a14:foregroundMark x1="78714" y1="66400" x2="78714" y2="66400"/>
                          <a14:foregroundMark x1="84714" y1="78400" x2="84714" y2="78400"/>
                          <a14:foregroundMark x1="84429" y1="96200" x2="84429" y2="96200"/>
                          <a14:foregroundMark x1="43571" y1="71200" x2="43571" y2="71200"/>
                          <a14:foregroundMark x1="42571" y1="74200" x2="45000" y2="69800"/>
                          <a14:foregroundMark x1="45429" y1="64000" x2="45429" y2="64000"/>
                          <a14:foregroundMark x1="46571" y1="58600" x2="46571" y2="58600"/>
                          <a14:foregroundMark x1="44286" y1="55600" x2="44286" y2="55600"/>
                          <a14:foregroundMark x1="79429" y1="65400" x2="79429" y2="65400"/>
                          <a14:foregroundMark x1="75571" y1="61200" x2="75571" y2="61200"/>
                          <a14:foregroundMark x1="74714" y1="60400" x2="74714" y2="60400"/>
                          <a14:foregroundMark x1="76286" y1="62600" x2="76286" y2="62600"/>
                          <a14:foregroundMark x1="71000" y1="59200" x2="71000" y2="59200"/>
                          <a14:foregroundMark x1="73571" y1="60200" x2="73571" y2="60200"/>
                          <a14:foregroundMark x1="49286" y1="6800" x2="49286" y2="6800"/>
                          <a14:foregroundMark x1="54714" y1="7800" x2="54714" y2="7800"/>
                          <a14:foregroundMark x1="49286" y1="8600" x2="49286" y2="8600"/>
                          <a14:foregroundMark x1="59143" y1="6400" x2="59143" y2="6400"/>
                          <a14:foregroundMark x1="60286" y1="6200" x2="60286" y2="6200"/>
                          <a14:foregroundMark x1="65714" y1="6600" x2="65714" y2="6600"/>
                          <a14:foregroundMark x1="56714" y1="6200" x2="56714" y2="6200"/>
                          <a14:foregroundMark x1="53000" y1="6600" x2="53000" y2="6600"/>
                          <a14:foregroundMark x1="48714" y1="13000" x2="48714" y2="13000"/>
                          <a14:foregroundMark x1="48714" y1="14600" x2="48714" y2="14600"/>
                          <a14:foregroundMark x1="48857" y1="16800" x2="48857" y2="16800"/>
                          <a14:foregroundMark x1="48857" y1="19800" x2="48857" y2="19800"/>
                          <a14:foregroundMark x1="49000" y1="22200" x2="49000" y2="22200"/>
                          <a14:foregroundMark x1="49000" y1="24600" x2="49000" y2="24600"/>
                          <a14:foregroundMark x1="49143" y1="26400" x2="49143" y2="26400"/>
                          <a14:foregroundMark x1="49286" y1="29400" x2="49286" y2="29400"/>
                          <a14:foregroundMark x1="49143" y1="31800" x2="49143" y2="31800"/>
                          <a14:foregroundMark x1="49143" y1="34600" x2="49143" y2="35200"/>
                          <a14:foregroundMark x1="49143" y1="38200" x2="49143" y2="38600"/>
                          <a14:foregroundMark x1="49286" y1="40200" x2="49286" y2="40200"/>
                          <a14:foregroundMark x1="49571" y1="43200" x2="49571" y2="43200"/>
                          <a14:foregroundMark x1="49714" y1="45600" x2="49714" y2="45600"/>
                          <a14:foregroundMark x1="48571" y1="19000" x2="48429" y2="18600"/>
                          <a14:foregroundMark x1="48429" y1="14000" x2="48429" y2="14000"/>
                          <a14:foregroundMark x1="48429" y1="12600" x2="48429" y2="12600"/>
                          <a14:foregroundMark x1="48143" y1="10400" x2="48143" y2="10400"/>
                          <a14:foregroundMark x1="49000" y1="36600" x2="49000" y2="37200"/>
                          <a14:foregroundMark x1="49429" y1="40000" x2="49429" y2="40600"/>
                          <a14:foregroundMark x1="49714" y1="47200" x2="49714" y2="47200"/>
                          <a14:foregroundMark x1="49857" y1="49600" x2="49857" y2="49600"/>
                          <a14:foregroundMark x1="49857" y1="55600" x2="49857" y2="55600"/>
                          <a14:foregroundMark x1="80000" y1="65600" x2="80000" y2="65600"/>
                          <a14:foregroundMark x1="82714" y1="73800" x2="82714" y2="73800"/>
                          <a14:foregroundMark x1="83571" y1="79200" x2="83571" y2="79200"/>
                          <a14:foregroundMark x1="81571" y1="72000" x2="81571" y2="72000"/>
                          <a14:foregroundMark x1="81000" y1="69600" x2="81000" y2="69600"/>
                          <a14:foregroundMark x1="84429" y1="84800" x2="84429" y2="84800"/>
                          <a14:foregroundMark x1="84571" y1="90000" x2="84571" y2="90000"/>
                          <a14:foregroundMark x1="81429" y1="5200" x2="81429" y2="5200"/>
                          <a14:foregroundMark x1="88571" y1="4600" x2="88571" y2="4600"/>
                          <a14:foregroundMark x1="93429" y1="3400" x2="93429" y2="3400"/>
                          <a14:foregroundMark x1="94714" y1="4400" x2="94714" y2="4400"/>
                          <a14:foregroundMark x1="77286" y1="4800" x2="77286" y2="4800"/>
                          <a14:foregroundMark x1="76000" y1="5400" x2="76000" y2="5400"/>
                          <a14:foregroundMark x1="72429" y1="5800" x2="72429" y2="5800"/>
                          <a14:foregroundMark x1="68286" y1="5600" x2="68286" y2="5600"/>
                          <a14:foregroundMark x1="79286" y1="4800" x2="79286" y2="4800"/>
                          <a14:foregroundMark x1="89571" y1="4400" x2="89571" y2="4400"/>
                          <a14:foregroundMark x1="94143" y1="8200" x2="94143" y2="8200"/>
                          <a14:foregroundMark x1="51571" y1="60000" x2="51571" y2="60000"/>
                          <a14:foregroundMark x1="8429" y1="76200" x2="8429" y2="76200"/>
                          <a14:foregroundMark x1="3571" y1="65000" x2="3571" y2="65000"/>
                          <a14:foregroundMark x1="8571" y1="69200" x2="8571" y2="69200"/>
                          <a14:foregroundMark x1="8143" y1="70600" x2="8143" y2="70600"/>
                          <a14:foregroundMark x1="3000" y1="69400" x2="3000" y2="69400"/>
                          <a14:foregroundMark x1="4714" y1="76000" x2="4714" y2="76000"/>
                          <a14:foregroundMark x1="7571" y1="81800" x2="7571" y2="81800"/>
                          <a14:foregroundMark x1="7429" y1="83600" x2="7429" y2="83600"/>
                          <a14:foregroundMark x1="2714" y1="79600" x2="2714" y2="79600"/>
                          <a14:foregroundMark x1="3429" y1="83000" x2="3429" y2="83000"/>
                          <a14:foregroundMark x1="10571" y1="84000" x2="10571" y2="84000"/>
                          <a14:foregroundMark x1="11286" y1="78600" x2="11286" y2="78600"/>
                          <a14:foregroundMark x1="10857" y1="74800" x2="10857" y2="74800"/>
                          <a14:foregroundMark x1="6143" y1="55800" x2="6143" y2="55800"/>
                          <a14:foregroundMark x1="5429" y1="46800" x2="5429" y2="46800"/>
                          <a14:foregroundMark x1="5571" y1="56600" x2="5571" y2="56600"/>
                          <a14:foregroundMark x1="16714" y1="80000" x2="16714" y2="80000"/>
                          <a14:foregroundMark x1="40714" y1="85600" x2="40714" y2="85600"/>
                          <a14:foregroundMark x1="40571" y1="90000" x2="40571" y2="90000"/>
                          <a14:foregroundMark x1="41000" y1="82600" x2="41000" y2="82600"/>
                          <a14:foregroundMark x1="40571" y1="86600" x2="40571" y2="86600"/>
                          <a14:foregroundMark x1="40714" y1="89600" x2="40714" y2="89600"/>
                          <a14:foregroundMark x1="40714" y1="83600" x2="40714" y2="83600"/>
                          <a14:foregroundMark x1="17714" y1="77200" x2="17714" y2="77200"/>
                          <a14:foregroundMark x1="87429" y1="4000" x2="87429" y2="4000"/>
                          <a14:foregroundMark x1="86429" y1="4600" x2="86429" y2="4600"/>
                          <a14:foregroundMark x1="85714" y1="5000" x2="85714" y2="5000"/>
                          <a14:foregroundMark x1="64000" y1="5800" x2="64000" y2="5800"/>
                          <a14:backgroundMark x1="47571" y1="4600" x2="49571" y2="2600"/>
                          <a14:backgroundMark x1="50429" y1="3200" x2="51571" y2="3400"/>
                          <a14:backgroundMark x1="53000" y1="3800" x2="53000" y2="3800"/>
                          <a14:backgroundMark x1="61714" y1="1600" x2="61714" y2="1600"/>
                          <a14:backgroundMark x1="65000" y1="2600" x2="65000" y2="2600"/>
                          <a14:backgroundMark x1="74714" y1="1400" x2="74714" y2="1400"/>
                          <a14:backgroundMark x1="76571" y1="1800" x2="76571" y2="1800"/>
                          <a14:backgroundMark x1="75429" y1="3800" x2="75429" y2="3800"/>
                          <a14:backgroundMark x1="77286" y1="1800" x2="77286" y2="1800"/>
                          <a14:backgroundMark x1="78714" y1="2000" x2="78714" y2="2000"/>
                          <a14:backgroundMark x1="78714" y1="2000" x2="78714" y2="2000"/>
                          <a14:backgroundMark x1="84429" y1="1400" x2="84429" y2="1400"/>
                          <a14:backgroundMark x1="86143" y1="1800" x2="86429" y2="2200"/>
                          <a14:backgroundMark x1="87714" y1="2200" x2="87714" y2="2200"/>
                          <a14:backgroundMark x1="86286" y1="4400" x2="86286" y2="4400"/>
                          <a14:backgroundMark x1="88857" y1="1800" x2="88857" y2="1800"/>
                          <a14:backgroundMark x1="95143" y1="1000" x2="95143" y2="1000"/>
                          <a14:backgroundMark x1="97000" y1="3200" x2="97000" y2="3200"/>
                          <a14:backgroundMark x1="96429" y1="6600" x2="96429" y2="6600"/>
                          <a14:backgroundMark x1="97000" y1="7800" x2="97000" y2="7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86" t="-6463" r="-779" b="87337"/>
            <a:stretch>
              <a:fillRect/>
            </a:stretch>
          </p:blipFill>
          <p:spPr>
            <a:xfrm>
              <a:off x="5855626" y="-119829"/>
              <a:ext cx="5927300" cy="1209103"/>
            </a:xfrm>
            <a:prstGeom prst="rect">
              <a:avLst/>
            </a:prstGeom>
          </p:spPr>
        </p:pic>
      </p:grpSp>
      <p:pic>
        <p:nvPicPr>
          <p:cNvPr id="20" name="Picture 12" descr="Ink, Think, Pair Share - Welcome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>
            <a:fillRect/>
          </a:stretch>
        </p:blipFill>
        <p:spPr bwMode="auto">
          <a:xfrm>
            <a:off x="393446" y="2780676"/>
            <a:ext cx="2208127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nk, Think, Pair Share - Welcome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8" b="29105"/>
          <a:stretch>
            <a:fillRect/>
          </a:stretch>
        </p:blipFill>
        <p:spPr bwMode="auto">
          <a:xfrm>
            <a:off x="393446" y="3959289"/>
            <a:ext cx="2208127" cy="85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Ink, Think, Pair Share - Welcome!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9"/>
          <a:stretch>
            <a:fillRect/>
          </a:stretch>
        </p:blipFill>
        <p:spPr bwMode="auto">
          <a:xfrm>
            <a:off x="306472" y="5375988"/>
            <a:ext cx="2084491" cy="13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450" y="2608629"/>
            <a:ext cx="1694696" cy="216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6797" y="0"/>
            <a:ext cx="9211455" cy="6595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37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vi-VN" sz="32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Bài tập 1:</a:t>
            </a:r>
            <a:endParaRPr lang="vi-VN" sz="3200" b="1" u="none" strike="noStrike" spc="0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7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Nam”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a, b: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1,2</a:t>
            </a:r>
            <a:endParaRPr lang="en-US" sz="2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trông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en-US" sz="2400" i="1" dirty="0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giản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dị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… 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ng</a:t>
            </a:r>
            <a:r>
              <a:rPr lang="vi-VN" sz="2400" i="1" dirty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</a:t>
            </a:r>
            <a:r>
              <a:rPr lang="vi-VN" sz="2400" i="1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…ng</a:t>
            </a:r>
            <a:r>
              <a:rPr lang="vi-VN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cày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cửa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vỡ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ruộng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khai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hoang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c, d: </a:t>
            </a:r>
            <a:r>
              <a:rPr lang="en-US" sz="2400" dirty="0" err="1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rgbClr val="00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3,4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ng</a:t>
            </a:r>
            <a:r>
              <a:rPr lang="vi-VN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ời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endParaRPr lang="en-US" sz="2400" i="1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635000" indent="12700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Tr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thắn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lang="en-US" sz="2400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155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02686"/>
            <a:ext cx="1694696" cy="2161906"/>
          </a:xfrm>
          <a:prstGeom prst="rect">
            <a:avLst/>
          </a:prstGeom>
        </p:spPr>
      </p:pic>
      <p:sp>
        <p:nvSpPr>
          <p:cNvPr id="6" name="Google Shape;5447;p37"/>
          <p:cNvSpPr txBox="1"/>
          <p:nvPr/>
        </p:nvSpPr>
        <p:spPr>
          <a:xfrm>
            <a:off x="1533717" y="-102686"/>
            <a:ext cx="9049340" cy="8256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vi-VN" sz="4265" b="1" i="0" u="none" strike="noStrike" kern="0" cap="none" spc="0" normalizeH="0" baseline="0" noProof="0" dirty="0">
                <a:ln>
                  <a:noFill/>
                </a:ln>
                <a:solidFill>
                  <a:srgbClr val="F5AE6C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Bài tập 1</a:t>
            </a:r>
            <a:endParaRPr kumimoji="0" lang="vi-VN" sz="4265" b="1" i="0" u="none" strike="noStrike" kern="0" cap="none" spc="0" normalizeH="0" baseline="0" noProof="0" dirty="0">
              <a:ln>
                <a:noFill/>
              </a:ln>
              <a:solidFill>
                <a:srgbClr val="F5AE6C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318882" y="2716469"/>
          <a:ext cx="9200001" cy="3631420"/>
        </p:xfrm>
        <a:graphic>
          <a:graphicData uri="http://schemas.openxmlformats.org/drawingml/2006/table">
            <a:tbl>
              <a:tblPr firstRow="1" bandRow="1"/>
              <a:tblGrid>
                <a:gridCol w="1142324"/>
                <a:gridCol w="2097436"/>
                <a:gridCol w="2304081"/>
                <a:gridCol w="1828080"/>
                <a:gridCol w="1828080"/>
              </a:tblGrid>
              <a:tr h="768647"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63343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Google Shape;5398;p36"/>
          <p:cNvSpPr txBox="1"/>
          <p:nvPr/>
        </p:nvSpPr>
        <p:spPr>
          <a:xfrm>
            <a:off x="909874" y="2067217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5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4503" y="722948"/>
            <a:ext cx="92114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-155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02686"/>
            <a:ext cx="1694696" cy="2161906"/>
          </a:xfrm>
          <a:prstGeom prst="rect">
            <a:avLst/>
          </a:prstGeom>
        </p:spPr>
      </p:pic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563163" y="1982531"/>
          <a:ext cx="8786182" cy="4513190"/>
        </p:xfrm>
        <a:graphic>
          <a:graphicData uri="http://schemas.openxmlformats.org/drawingml/2006/table">
            <a:tbl>
              <a:tblPr firstRow="1" bandRow="1"/>
              <a:tblGrid>
                <a:gridCol w="1142324"/>
                <a:gridCol w="1771656"/>
                <a:gridCol w="2997384"/>
                <a:gridCol w="1489364"/>
                <a:gridCol w="1385454"/>
              </a:tblGrid>
              <a:tr h="768647"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từ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Hán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Việt</a:t>
                      </a:r>
                      <a:endParaRPr lang="en-US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</a:tr>
              <a:tr h="633433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r>
                        <a:rPr lang="en-US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0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 rowSpan="2"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Thanh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cao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 nhã, cao thượng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nhã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khiết</a:t>
                      </a:r>
                      <a:endParaRPr lang="en-US" sz="2000" dirty="0">
                        <a:latin typeface="Times New Roman" panose="0202060305040502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246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dị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cầu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kỳ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Dễ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dễ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dãi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Khai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phá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Mở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mang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Hoang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dã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vi-VN" sz="2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người lao động cư trú ở nông thôn</a:t>
                      </a:r>
                      <a:endParaRPr lang="en-US" sz="2000" b="0" dirty="0">
                        <a:latin typeface="+mj-lt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thôn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</a:t>
                      </a:r>
                      <a:r>
                        <a:rPr lang="vi-VN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ời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dân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khuất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chịu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khuất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phục</a:t>
                      </a:r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Che </a:t>
                      </a:r>
                      <a:r>
                        <a:rPr lang="en-US" sz="20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lấp</a:t>
                      </a:r>
                      <a:endParaRPr lang="en-US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Google Shape;5398;p36"/>
          <p:cNvSpPr txBox="1"/>
          <p:nvPr/>
        </p:nvSpPr>
        <p:spPr>
          <a:xfrm>
            <a:off x="1235456" y="-22531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5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1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7269" y="649041"/>
            <a:ext cx="9211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  <a:buSzPts val="1100"/>
              <a:tabLst>
                <a:tab pos="847090" algn="l"/>
              </a:tabLst>
            </a:pP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u="none" strike="noStrike" spc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u="none" strike="noStrike" spc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u="none" strike="noStrike" spc="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1648692"/>
            <a:ext cx="3188719" cy="5099444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7" y="97619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889" y="-86256"/>
            <a:ext cx="1694696" cy="216190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257" y="584720"/>
            <a:ext cx="9875980" cy="5676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0954" y="1550156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91" y="87753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36" y="-78729"/>
            <a:ext cx="1694696" cy="2161906"/>
          </a:xfrm>
          <a:prstGeom prst="rect">
            <a:avLst/>
          </a:prstGeom>
        </p:spPr>
      </p:pic>
      <p:grpSp>
        <p:nvGrpSpPr>
          <p:cNvPr id="6" name="组合 2"/>
          <p:cNvGrpSpPr/>
          <p:nvPr/>
        </p:nvGrpSpPr>
        <p:grpSpPr>
          <a:xfrm>
            <a:off x="1782279" y="1555880"/>
            <a:ext cx="3754888" cy="2730533"/>
            <a:chOff x="1949253" y="1627716"/>
            <a:chExt cx="3333391" cy="2309600"/>
          </a:xfrm>
        </p:grpSpPr>
        <p:grpSp>
          <p:nvGrpSpPr>
            <p:cNvPr id="7" name="组合 135"/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9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/>
            <p:cNvSpPr txBox="1">
              <a:spLocks noChangeArrowheads="1"/>
            </p:cNvSpPr>
            <p:nvPr/>
          </p:nvSpPr>
          <p:spPr bwMode="auto">
            <a:xfrm>
              <a:off x="2356736" y="2311022"/>
              <a:ext cx="2925908" cy="1264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phiếu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số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组合 3"/>
          <p:cNvGrpSpPr/>
          <p:nvPr/>
        </p:nvGrpSpPr>
        <p:grpSpPr>
          <a:xfrm>
            <a:off x="7020812" y="2130812"/>
            <a:ext cx="4725711" cy="3051181"/>
            <a:chOff x="7522624" y="1711467"/>
            <a:chExt cx="2728522" cy="1980244"/>
          </a:xfrm>
        </p:grpSpPr>
        <p:grpSp>
          <p:nvGrpSpPr>
            <p:cNvPr id="99" name="组合 225"/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/>
            <p:cNvSpPr txBox="1">
              <a:spLocks noChangeArrowheads="1"/>
            </p:cNvSpPr>
            <p:nvPr/>
          </p:nvSpPr>
          <p:spPr bwMode="auto">
            <a:xfrm>
              <a:off x="7772376" y="2305401"/>
              <a:ext cx="2478770" cy="392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Chia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sẻ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các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#9Slide05 SVNVery Berry" panose="00000500000000000000" pitchFamily="2" charset="0"/>
                  <a:ea typeface="SimSun" panose="02010600030101010101" pitchFamily="2" charset="-122"/>
                  <a:cs typeface="+mn-cs"/>
                </a:rPr>
                <a:t>bạn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190" name="组合 452"/>
          <p:cNvGrpSpPr/>
          <p:nvPr/>
        </p:nvGrpSpPr>
        <p:grpSpPr>
          <a:xfrm>
            <a:off x="4751221" y="3410921"/>
            <a:ext cx="3005355" cy="3217518"/>
            <a:chOff x="4427538" y="954088"/>
            <a:chExt cx="3333750" cy="3729038"/>
          </a:xfrm>
        </p:grpSpPr>
        <p:sp>
          <p:nvSpPr>
            <p:cNvPr id="191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2198770" y="360321"/>
            <a:ext cx="85618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TRÒ CHƠI : AI NHANH  - AI GIỎI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2224579" cy="3955199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0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42658" y="365100"/>
            <a:ext cx="10136724" cy="4413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499745" algn="l"/>
              </a:tabLst>
            </a:pPr>
            <a:r>
              <a:rPr lang="vi-VN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3600" b="1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3600" b="1" u="none" strike="noStrike" spc="0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SzPts val="1100"/>
              <a:tabLst>
                <a:tab pos="499745" algn="l"/>
              </a:tabLst>
            </a:pP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u="none" strike="noStrike" spc="0" dirty="0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u="none" strike="noStrike" spc="0" dirty="0" err="1">
                <a:solidFill>
                  <a:srgbClr val="FF00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800" u="none" strike="noStrike" spc="0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6517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diễm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tráng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none" strike="noStrike" spc="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4612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u="none" strike="noStrike" spc="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u="none" strike="noStrike" spc="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kỉ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đô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i="1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950"/>
              <a:tabLst>
                <a:tab pos="746125" algn="l"/>
              </a:tabLst>
            </a:pP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ca,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phi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quảng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i="1" dirty="0" err="1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2800" i="1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u="none" strike="noStrike" spc="0" dirty="0"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12051"/>
            <a:ext cx="1694696" cy="2161906"/>
          </a:xfrm>
          <a:prstGeom prst="rect">
            <a:avLst/>
          </a:prstGeom>
        </p:spPr>
      </p:pic>
      <p:sp>
        <p:nvSpPr>
          <p:cNvPr id="6" name="Google Shape;5447;p37"/>
          <p:cNvSpPr txBox="1"/>
          <p:nvPr/>
        </p:nvSpPr>
        <p:spPr>
          <a:xfrm>
            <a:off x="1472359" y="1606730"/>
            <a:ext cx="9469064" cy="64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buSzPts val="1100"/>
              <a:tabLst>
                <a:tab pos="499745" algn="l"/>
              </a:tabLst>
            </a:pP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endParaRPr kumimoji="0" lang="vi-VN" sz="1865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320170" y="2564098"/>
          <a:ext cx="9597212" cy="2444165"/>
        </p:xfrm>
        <a:graphic>
          <a:graphicData uri="http://schemas.openxmlformats.org/drawingml/2006/table">
            <a:tbl>
              <a:tblPr firstRow="1" bandRow="1"/>
              <a:tblGrid>
                <a:gridCol w="785721"/>
                <a:gridCol w="1336963"/>
                <a:gridCol w="2230582"/>
                <a:gridCol w="2798618"/>
                <a:gridCol w="2445328"/>
              </a:tblGrid>
              <a:tr h="772160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Thiên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ờng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Google Shape;5398;p36"/>
          <p:cNvSpPr txBox="1"/>
          <p:nvPr/>
        </p:nvSpPr>
        <p:spPr>
          <a:xfrm>
            <a:off x="1070891" y="916749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5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039" y="629949"/>
            <a:ext cx="3809008" cy="2915425"/>
          </a:xfrm>
          <a:prstGeom prst="rect">
            <a:avLst/>
          </a:prstGeom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39" y="4417914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652" y="0"/>
            <a:ext cx="1694696" cy="2161906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9731" y="153674"/>
            <a:ext cx="11552538" cy="14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0000FF"/>
                </a:solidFill>
                <a:latin typeface=".VnCentury Schoolbook" panose="020B7200000000000000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TRÒ CHƠI: </a:t>
            </a:r>
            <a:r>
              <a:rPr lang="en-US" altLang="zh-CN" sz="3200" spc="-300" dirty="0">
                <a:solidFill>
                  <a:srgbClr val="FF0000"/>
                </a:solidFill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TRUYỀN MẬT THƯ</a:t>
            </a:r>
            <a:endParaRPr lang="zh-CN" altLang="en-US" sz="3200" spc="-300" dirty="0">
              <a:solidFill>
                <a:srgbClr val="FF0000"/>
              </a:solidFill>
              <a:latin typeface="Times New Roman" panose="02020603050405020304" pitchFamily="18" charset="0"/>
              <a:ea typeface="【苹果】迟暮朝朝醉晚灯" panose="02000500000000000000"/>
              <a:cs typeface="Times New Roman" panose="02020603050405020304" pitchFamily="18" charset="0"/>
              <a:sym typeface="+mn-lt"/>
            </a:endParaRPr>
          </a:p>
          <a:p>
            <a:pPr algn="ctr" defTabSz="91440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it-IT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7" y="153674"/>
            <a:ext cx="1590260" cy="15236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746" y="1590713"/>
            <a:ext cx="3193825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800" b="1" dirty="0">
                <a:solidFill>
                  <a:srgbClr val="FF0000"/>
                </a:solidFill>
                <a:ea typeface="Microsoft YaHei" panose="020B0503020204020204" pitchFamily="34" charset="-122"/>
                <a:cs typeface="Times New Roman" panose="02020603050405020304" pitchFamily="18" charset="0"/>
              </a:rPr>
              <a:t>AI THÔNG MINH HƠN HỌC SINH LỚP 7</a:t>
            </a:r>
            <a:endParaRPr lang="en-US" sz="2800" b="1" dirty="0">
              <a:solidFill>
                <a:srgbClr val="FF0000"/>
              </a:solidFill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任意多边形: 形状 305"/>
          <p:cNvSpPr/>
          <p:nvPr/>
        </p:nvSpPr>
        <p:spPr>
          <a:xfrm flipH="1">
            <a:off x="3662969" y="1283768"/>
            <a:ext cx="6477000" cy="4724400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-1" fmla="*/ 38100 w 3217073"/>
              <a:gd name="connsiteY0-2" fmla="*/ 139902 h 2197357"/>
              <a:gd name="connsiteX1-3" fmla="*/ 495300 w 3217073"/>
              <a:gd name="connsiteY1-4" fmla="*/ 51002 h 2197357"/>
              <a:gd name="connsiteX2-5" fmla="*/ 1168400 w 3217073"/>
              <a:gd name="connsiteY2-6" fmla="*/ 89102 h 2197357"/>
              <a:gd name="connsiteX3-7" fmla="*/ 1955800 w 3217073"/>
              <a:gd name="connsiteY3-8" fmla="*/ 202 h 2197357"/>
              <a:gd name="connsiteX4-9" fmla="*/ 2844800 w 3217073"/>
              <a:gd name="connsiteY4-10" fmla="*/ 63702 h 2197357"/>
              <a:gd name="connsiteX5-11" fmla="*/ 3136900 w 3217073"/>
              <a:gd name="connsiteY5-12" fmla="*/ 25602 h 2197357"/>
              <a:gd name="connsiteX6-13" fmla="*/ 3136900 w 3217073"/>
              <a:gd name="connsiteY6-14" fmla="*/ 292302 h 2197357"/>
              <a:gd name="connsiteX7-15" fmla="*/ 3162300 w 3217073"/>
              <a:gd name="connsiteY7-16" fmla="*/ 901902 h 2197357"/>
              <a:gd name="connsiteX8-17" fmla="*/ 3098800 w 3217073"/>
              <a:gd name="connsiteY8-18" fmla="*/ 1562302 h 2197357"/>
              <a:gd name="connsiteX9-19" fmla="*/ 3200400 w 3217073"/>
              <a:gd name="connsiteY9-20" fmla="*/ 2032202 h 2197357"/>
              <a:gd name="connsiteX10-21" fmla="*/ 3162300 w 3217073"/>
              <a:gd name="connsiteY10-22" fmla="*/ 2159202 h 2197357"/>
              <a:gd name="connsiteX11-23" fmla="*/ 2692400 w 3217073"/>
              <a:gd name="connsiteY11-24" fmla="*/ 2133802 h 2197357"/>
              <a:gd name="connsiteX12-25" fmla="*/ 1981200 w 3217073"/>
              <a:gd name="connsiteY12-26" fmla="*/ 2197302 h 2197357"/>
              <a:gd name="connsiteX13-27" fmla="*/ 1333500 w 3217073"/>
              <a:gd name="connsiteY13-28" fmla="*/ 2121102 h 2197357"/>
              <a:gd name="connsiteX14-29" fmla="*/ 762000 w 3217073"/>
              <a:gd name="connsiteY14-30" fmla="*/ 2184602 h 2197357"/>
              <a:gd name="connsiteX15-31" fmla="*/ 152400 w 3217073"/>
              <a:gd name="connsiteY15-32" fmla="*/ 2133802 h 2197357"/>
              <a:gd name="connsiteX16-33" fmla="*/ 25400 w 3217073"/>
              <a:gd name="connsiteY16-34" fmla="*/ 2057602 h 2197357"/>
              <a:gd name="connsiteX17-35" fmla="*/ 63500 w 3217073"/>
              <a:gd name="connsiteY17-36" fmla="*/ 1536902 h 2197357"/>
              <a:gd name="connsiteX18-37" fmla="*/ 0 w 3217073"/>
              <a:gd name="connsiteY18-38" fmla="*/ 1054302 h 2197357"/>
              <a:gd name="connsiteX19-39" fmla="*/ 63500 w 3217073"/>
              <a:gd name="connsiteY19-40" fmla="*/ 609802 h 2197357"/>
              <a:gd name="connsiteX20-41" fmla="*/ 38100 w 3217073"/>
              <a:gd name="connsiteY20-42" fmla="*/ 139902 h 2197357"/>
              <a:gd name="connsiteX0-43" fmla="*/ 152400 w 3217073"/>
              <a:gd name="connsiteY0-44" fmla="*/ 2133802 h 2200916"/>
              <a:gd name="connsiteX1-45" fmla="*/ 25400 w 3217073"/>
              <a:gd name="connsiteY1-46" fmla="*/ 2057602 h 2200916"/>
              <a:gd name="connsiteX2-47" fmla="*/ 63500 w 3217073"/>
              <a:gd name="connsiteY2-48" fmla="*/ 1536902 h 2200916"/>
              <a:gd name="connsiteX3-49" fmla="*/ 0 w 3217073"/>
              <a:gd name="connsiteY3-50" fmla="*/ 1054302 h 2200916"/>
              <a:gd name="connsiteX4-51" fmla="*/ 63500 w 3217073"/>
              <a:gd name="connsiteY4-52" fmla="*/ 609802 h 2200916"/>
              <a:gd name="connsiteX5-53" fmla="*/ 38100 w 3217073"/>
              <a:gd name="connsiteY5-54" fmla="*/ 139902 h 2200916"/>
              <a:gd name="connsiteX6-55" fmla="*/ 495300 w 3217073"/>
              <a:gd name="connsiteY6-56" fmla="*/ 51002 h 2200916"/>
              <a:gd name="connsiteX7-57" fmla="*/ 1168400 w 3217073"/>
              <a:gd name="connsiteY7-58" fmla="*/ 89102 h 2200916"/>
              <a:gd name="connsiteX8-59" fmla="*/ 1955800 w 3217073"/>
              <a:gd name="connsiteY8-60" fmla="*/ 202 h 2200916"/>
              <a:gd name="connsiteX9-61" fmla="*/ 2844800 w 3217073"/>
              <a:gd name="connsiteY9-62" fmla="*/ 63702 h 2200916"/>
              <a:gd name="connsiteX10-63" fmla="*/ 3136900 w 3217073"/>
              <a:gd name="connsiteY10-64" fmla="*/ 25602 h 2200916"/>
              <a:gd name="connsiteX11-65" fmla="*/ 3136900 w 3217073"/>
              <a:gd name="connsiteY11-66" fmla="*/ 292302 h 2200916"/>
              <a:gd name="connsiteX12-67" fmla="*/ 3162300 w 3217073"/>
              <a:gd name="connsiteY12-68" fmla="*/ 901902 h 2200916"/>
              <a:gd name="connsiteX13-69" fmla="*/ 3098800 w 3217073"/>
              <a:gd name="connsiteY13-70" fmla="*/ 1562302 h 2200916"/>
              <a:gd name="connsiteX14-71" fmla="*/ 3200400 w 3217073"/>
              <a:gd name="connsiteY14-72" fmla="*/ 2032202 h 2200916"/>
              <a:gd name="connsiteX15-73" fmla="*/ 3162300 w 3217073"/>
              <a:gd name="connsiteY15-74" fmla="*/ 2159202 h 2200916"/>
              <a:gd name="connsiteX16-75" fmla="*/ 2692400 w 3217073"/>
              <a:gd name="connsiteY16-76" fmla="*/ 2133802 h 2200916"/>
              <a:gd name="connsiteX17-77" fmla="*/ 1981200 w 3217073"/>
              <a:gd name="connsiteY17-78" fmla="*/ 2197302 h 2200916"/>
              <a:gd name="connsiteX18-79" fmla="*/ 1333500 w 3217073"/>
              <a:gd name="connsiteY18-80" fmla="*/ 2121102 h 2200916"/>
              <a:gd name="connsiteX19-81" fmla="*/ 762000 w 3217073"/>
              <a:gd name="connsiteY19-82" fmla="*/ 2184602 h 2200916"/>
              <a:gd name="connsiteX20-83" fmla="*/ 212619 w 3217073"/>
              <a:gd name="connsiteY20-84" fmla="*/ 2200916 h 2200916"/>
              <a:gd name="connsiteX0-85" fmla="*/ 25400 w 3217073"/>
              <a:gd name="connsiteY0-86" fmla="*/ 2057602 h 2200916"/>
              <a:gd name="connsiteX1-87" fmla="*/ 63500 w 3217073"/>
              <a:gd name="connsiteY1-88" fmla="*/ 1536902 h 2200916"/>
              <a:gd name="connsiteX2-89" fmla="*/ 0 w 3217073"/>
              <a:gd name="connsiteY2-90" fmla="*/ 1054302 h 2200916"/>
              <a:gd name="connsiteX3-91" fmla="*/ 63500 w 3217073"/>
              <a:gd name="connsiteY3-92" fmla="*/ 609802 h 2200916"/>
              <a:gd name="connsiteX4-93" fmla="*/ 38100 w 3217073"/>
              <a:gd name="connsiteY4-94" fmla="*/ 139902 h 2200916"/>
              <a:gd name="connsiteX5-95" fmla="*/ 495300 w 3217073"/>
              <a:gd name="connsiteY5-96" fmla="*/ 51002 h 2200916"/>
              <a:gd name="connsiteX6-97" fmla="*/ 1168400 w 3217073"/>
              <a:gd name="connsiteY6-98" fmla="*/ 89102 h 2200916"/>
              <a:gd name="connsiteX7-99" fmla="*/ 1955800 w 3217073"/>
              <a:gd name="connsiteY7-100" fmla="*/ 202 h 2200916"/>
              <a:gd name="connsiteX8-101" fmla="*/ 2844800 w 3217073"/>
              <a:gd name="connsiteY8-102" fmla="*/ 63702 h 2200916"/>
              <a:gd name="connsiteX9-103" fmla="*/ 3136900 w 3217073"/>
              <a:gd name="connsiteY9-104" fmla="*/ 25602 h 2200916"/>
              <a:gd name="connsiteX10-105" fmla="*/ 3136900 w 3217073"/>
              <a:gd name="connsiteY10-106" fmla="*/ 292302 h 2200916"/>
              <a:gd name="connsiteX11-107" fmla="*/ 3162300 w 3217073"/>
              <a:gd name="connsiteY11-108" fmla="*/ 901902 h 2200916"/>
              <a:gd name="connsiteX12-109" fmla="*/ 3098800 w 3217073"/>
              <a:gd name="connsiteY12-110" fmla="*/ 1562302 h 2200916"/>
              <a:gd name="connsiteX13-111" fmla="*/ 3200400 w 3217073"/>
              <a:gd name="connsiteY13-112" fmla="*/ 2032202 h 2200916"/>
              <a:gd name="connsiteX14-113" fmla="*/ 3162300 w 3217073"/>
              <a:gd name="connsiteY14-114" fmla="*/ 2159202 h 2200916"/>
              <a:gd name="connsiteX15-115" fmla="*/ 2692400 w 3217073"/>
              <a:gd name="connsiteY15-116" fmla="*/ 2133802 h 2200916"/>
              <a:gd name="connsiteX16-117" fmla="*/ 1981200 w 3217073"/>
              <a:gd name="connsiteY16-118" fmla="*/ 2197302 h 2200916"/>
              <a:gd name="connsiteX17-119" fmla="*/ 1333500 w 3217073"/>
              <a:gd name="connsiteY17-120" fmla="*/ 2121102 h 2200916"/>
              <a:gd name="connsiteX18-121" fmla="*/ 762000 w 3217073"/>
              <a:gd name="connsiteY18-122" fmla="*/ 2184602 h 2200916"/>
              <a:gd name="connsiteX19-123" fmla="*/ 212619 w 3217073"/>
              <a:gd name="connsiteY19-124" fmla="*/ 2200916 h 2200916"/>
              <a:gd name="connsiteX0-125" fmla="*/ 25400 w 3217073"/>
              <a:gd name="connsiteY0-126" fmla="*/ 2057972 h 2201286"/>
              <a:gd name="connsiteX1-127" fmla="*/ 63500 w 3217073"/>
              <a:gd name="connsiteY1-128" fmla="*/ 1537272 h 2201286"/>
              <a:gd name="connsiteX2-129" fmla="*/ 0 w 3217073"/>
              <a:gd name="connsiteY2-130" fmla="*/ 1054672 h 2201286"/>
              <a:gd name="connsiteX3-131" fmla="*/ 63500 w 3217073"/>
              <a:gd name="connsiteY3-132" fmla="*/ 610172 h 2201286"/>
              <a:gd name="connsiteX4-133" fmla="*/ 38100 w 3217073"/>
              <a:gd name="connsiteY4-134" fmla="*/ 140272 h 2201286"/>
              <a:gd name="connsiteX5-135" fmla="*/ 495300 w 3217073"/>
              <a:gd name="connsiteY5-136" fmla="*/ 51372 h 2201286"/>
              <a:gd name="connsiteX6-137" fmla="*/ 1168400 w 3217073"/>
              <a:gd name="connsiteY6-138" fmla="*/ 89472 h 2201286"/>
              <a:gd name="connsiteX7-139" fmla="*/ 1955800 w 3217073"/>
              <a:gd name="connsiteY7-140" fmla="*/ 572 h 2201286"/>
              <a:gd name="connsiteX8-141" fmla="*/ 2844800 w 3217073"/>
              <a:gd name="connsiteY8-142" fmla="*/ 64072 h 2201286"/>
              <a:gd name="connsiteX9-143" fmla="*/ 3136900 w 3217073"/>
              <a:gd name="connsiteY9-144" fmla="*/ 292672 h 2201286"/>
              <a:gd name="connsiteX10-145" fmla="*/ 3162300 w 3217073"/>
              <a:gd name="connsiteY10-146" fmla="*/ 902272 h 2201286"/>
              <a:gd name="connsiteX11-147" fmla="*/ 3098800 w 3217073"/>
              <a:gd name="connsiteY11-148" fmla="*/ 1562672 h 2201286"/>
              <a:gd name="connsiteX12-149" fmla="*/ 3200400 w 3217073"/>
              <a:gd name="connsiteY12-150" fmla="*/ 2032572 h 2201286"/>
              <a:gd name="connsiteX13-151" fmla="*/ 3162300 w 3217073"/>
              <a:gd name="connsiteY13-152" fmla="*/ 2159572 h 2201286"/>
              <a:gd name="connsiteX14-153" fmla="*/ 2692400 w 3217073"/>
              <a:gd name="connsiteY14-154" fmla="*/ 2134172 h 2201286"/>
              <a:gd name="connsiteX15-155" fmla="*/ 1981200 w 3217073"/>
              <a:gd name="connsiteY15-156" fmla="*/ 2197672 h 2201286"/>
              <a:gd name="connsiteX16-157" fmla="*/ 1333500 w 3217073"/>
              <a:gd name="connsiteY16-158" fmla="*/ 2121472 h 2201286"/>
              <a:gd name="connsiteX17-159" fmla="*/ 762000 w 3217073"/>
              <a:gd name="connsiteY17-160" fmla="*/ 2184972 h 2201286"/>
              <a:gd name="connsiteX18-161" fmla="*/ 212619 w 3217073"/>
              <a:gd name="connsiteY18-162" fmla="*/ 2201286 h 2201286"/>
              <a:gd name="connsiteX0-163" fmla="*/ 25400 w 3181715"/>
              <a:gd name="connsiteY0-164" fmla="*/ 2057972 h 2201286"/>
              <a:gd name="connsiteX1-165" fmla="*/ 63500 w 3181715"/>
              <a:gd name="connsiteY1-166" fmla="*/ 1537272 h 2201286"/>
              <a:gd name="connsiteX2-167" fmla="*/ 0 w 3181715"/>
              <a:gd name="connsiteY2-168" fmla="*/ 1054672 h 2201286"/>
              <a:gd name="connsiteX3-169" fmla="*/ 63500 w 3181715"/>
              <a:gd name="connsiteY3-170" fmla="*/ 610172 h 2201286"/>
              <a:gd name="connsiteX4-171" fmla="*/ 38100 w 3181715"/>
              <a:gd name="connsiteY4-172" fmla="*/ 140272 h 2201286"/>
              <a:gd name="connsiteX5-173" fmla="*/ 495300 w 3181715"/>
              <a:gd name="connsiteY5-174" fmla="*/ 51372 h 2201286"/>
              <a:gd name="connsiteX6-175" fmla="*/ 1168400 w 3181715"/>
              <a:gd name="connsiteY6-176" fmla="*/ 89472 h 2201286"/>
              <a:gd name="connsiteX7-177" fmla="*/ 1955800 w 3181715"/>
              <a:gd name="connsiteY7-178" fmla="*/ 572 h 2201286"/>
              <a:gd name="connsiteX8-179" fmla="*/ 2844800 w 3181715"/>
              <a:gd name="connsiteY8-180" fmla="*/ 64072 h 2201286"/>
              <a:gd name="connsiteX9-181" fmla="*/ 3136900 w 3181715"/>
              <a:gd name="connsiteY9-182" fmla="*/ 292672 h 2201286"/>
              <a:gd name="connsiteX10-183" fmla="*/ 3162300 w 3181715"/>
              <a:gd name="connsiteY10-184" fmla="*/ 902272 h 2201286"/>
              <a:gd name="connsiteX11-185" fmla="*/ 3098800 w 3181715"/>
              <a:gd name="connsiteY11-186" fmla="*/ 1562672 h 2201286"/>
              <a:gd name="connsiteX12-187" fmla="*/ 3162300 w 3181715"/>
              <a:gd name="connsiteY12-188" fmla="*/ 2159572 h 2201286"/>
              <a:gd name="connsiteX13-189" fmla="*/ 2692400 w 3181715"/>
              <a:gd name="connsiteY13-190" fmla="*/ 2134172 h 2201286"/>
              <a:gd name="connsiteX14-191" fmla="*/ 1981200 w 3181715"/>
              <a:gd name="connsiteY14-192" fmla="*/ 2197672 h 2201286"/>
              <a:gd name="connsiteX15-193" fmla="*/ 1333500 w 3181715"/>
              <a:gd name="connsiteY15-194" fmla="*/ 2121472 h 2201286"/>
              <a:gd name="connsiteX16-195" fmla="*/ 762000 w 3181715"/>
              <a:gd name="connsiteY16-196" fmla="*/ 2184972 h 2201286"/>
              <a:gd name="connsiteX17-197" fmla="*/ 212619 w 3181715"/>
              <a:gd name="connsiteY17-198" fmla="*/ 2201286 h 2201286"/>
              <a:gd name="connsiteX0-199" fmla="*/ 25400 w 3171853"/>
              <a:gd name="connsiteY0-200" fmla="*/ 2057972 h 2201286"/>
              <a:gd name="connsiteX1-201" fmla="*/ 63500 w 3171853"/>
              <a:gd name="connsiteY1-202" fmla="*/ 1537272 h 2201286"/>
              <a:gd name="connsiteX2-203" fmla="*/ 0 w 3171853"/>
              <a:gd name="connsiteY2-204" fmla="*/ 1054672 h 2201286"/>
              <a:gd name="connsiteX3-205" fmla="*/ 63500 w 3171853"/>
              <a:gd name="connsiteY3-206" fmla="*/ 610172 h 2201286"/>
              <a:gd name="connsiteX4-207" fmla="*/ 38100 w 3171853"/>
              <a:gd name="connsiteY4-208" fmla="*/ 140272 h 2201286"/>
              <a:gd name="connsiteX5-209" fmla="*/ 495300 w 3171853"/>
              <a:gd name="connsiteY5-210" fmla="*/ 51372 h 2201286"/>
              <a:gd name="connsiteX6-211" fmla="*/ 1168400 w 3171853"/>
              <a:gd name="connsiteY6-212" fmla="*/ 89472 h 2201286"/>
              <a:gd name="connsiteX7-213" fmla="*/ 1955800 w 3171853"/>
              <a:gd name="connsiteY7-214" fmla="*/ 572 h 2201286"/>
              <a:gd name="connsiteX8-215" fmla="*/ 2844800 w 3171853"/>
              <a:gd name="connsiteY8-216" fmla="*/ 64072 h 2201286"/>
              <a:gd name="connsiteX9-217" fmla="*/ 3136900 w 3171853"/>
              <a:gd name="connsiteY9-218" fmla="*/ 292672 h 2201286"/>
              <a:gd name="connsiteX10-219" fmla="*/ 3162300 w 3171853"/>
              <a:gd name="connsiteY10-220" fmla="*/ 902272 h 2201286"/>
              <a:gd name="connsiteX11-221" fmla="*/ 3098800 w 3171853"/>
              <a:gd name="connsiteY11-222" fmla="*/ 1562672 h 2201286"/>
              <a:gd name="connsiteX12-223" fmla="*/ 3061935 w 3171853"/>
              <a:gd name="connsiteY12-224" fmla="*/ 2094322 h 2201286"/>
              <a:gd name="connsiteX13-225" fmla="*/ 2692400 w 3171853"/>
              <a:gd name="connsiteY13-226" fmla="*/ 2134172 h 2201286"/>
              <a:gd name="connsiteX14-227" fmla="*/ 1981200 w 3171853"/>
              <a:gd name="connsiteY14-228" fmla="*/ 2197672 h 2201286"/>
              <a:gd name="connsiteX15-229" fmla="*/ 1333500 w 3171853"/>
              <a:gd name="connsiteY15-230" fmla="*/ 2121472 h 2201286"/>
              <a:gd name="connsiteX16-231" fmla="*/ 762000 w 3171853"/>
              <a:gd name="connsiteY16-232" fmla="*/ 2184972 h 2201286"/>
              <a:gd name="connsiteX17-233" fmla="*/ 212619 w 3171853"/>
              <a:gd name="connsiteY17-234" fmla="*/ 2201286 h 2201286"/>
              <a:gd name="connsiteX0-235" fmla="*/ 25400 w 3171853"/>
              <a:gd name="connsiteY0-236" fmla="*/ 2057972 h 2201286"/>
              <a:gd name="connsiteX1-237" fmla="*/ 63500 w 3171853"/>
              <a:gd name="connsiteY1-238" fmla="*/ 1537272 h 2201286"/>
              <a:gd name="connsiteX2-239" fmla="*/ 0 w 3171853"/>
              <a:gd name="connsiteY2-240" fmla="*/ 1054672 h 2201286"/>
              <a:gd name="connsiteX3-241" fmla="*/ 63500 w 3171853"/>
              <a:gd name="connsiteY3-242" fmla="*/ 610172 h 2201286"/>
              <a:gd name="connsiteX4-243" fmla="*/ 46463 w 3171853"/>
              <a:gd name="connsiteY4-244" fmla="*/ 168236 h 2201286"/>
              <a:gd name="connsiteX5-245" fmla="*/ 495300 w 3171853"/>
              <a:gd name="connsiteY5-246" fmla="*/ 51372 h 2201286"/>
              <a:gd name="connsiteX6-247" fmla="*/ 1168400 w 3171853"/>
              <a:gd name="connsiteY6-248" fmla="*/ 89472 h 2201286"/>
              <a:gd name="connsiteX7-249" fmla="*/ 1955800 w 3171853"/>
              <a:gd name="connsiteY7-250" fmla="*/ 572 h 2201286"/>
              <a:gd name="connsiteX8-251" fmla="*/ 2844800 w 3171853"/>
              <a:gd name="connsiteY8-252" fmla="*/ 64072 h 2201286"/>
              <a:gd name="connsiteX9-253" fmla="*/ 3136900 w 3171853"/>
              <a:gd name="connsiteY9-254" fmla="*/ 292672 h 2201286"/>
              <a:gd name="connsiteX10-255" fmla="*/ 3162300 w 3171853"/>
              <a:gd name="connsiteY10-256" fmla="*/ 902272 h 2201286"/>
              <a:gd name="connsiteX11-257" fmla="*/ 3098800 w 3171853"/>
              <a:gd name="connsiteY11-258" fmla="*/ 1562672 h 2201286"/>
              <a:gd name="connsiteX12-259" fmla="*/ 3061935 w 3171853"/>
              <a:gd name="connsiteY12-260" fmla="*/ 2094322 h 2201286"/>
              <a:gd name="connsiteX13-261" fmla="*/ 2692400 w 3171853"/>
              <a:gd name="connsiteY13-262" fmla="*/ 2134172 h 2201286"/>
              <a:gd name="connsiteX14-263" fmla="*/ 1981200 w 3171853"/>
              <a:gd name="connsiteY14-264" fmla="*/ 2197672 h 2201286"/>
              <a:gd name="connsiteX15-265" fmla="*/ 1333500 w 3171853"/>
              <a:gd name="connsiteY15-266" fmla="*/ 2121472 h 2201286"/>
              <a:gd name="connsiteX16-267" fmla="*/ 762000 w 3171853"/>
              <a:gd name="connsiteY16-268" fmla="*/ 2184972 h 2201286"/>
              <a:gd name="connsiteX17-269" fmla="*/ 212619 w 3171853"/>
              <a:gd name="connsiteY17-270" fmla="*/ 2201286 h 2201286"/>
              <a:gd name="connsiteX0-271" fmla="*/ 25400 w 3171853"/>
              <a:gd name="connsiteY0-272" fmla="*/ 2057972 h 2197739"/>
              <a:gd name="connsiteX1-273" fmla="*/ 63500 w 3171853"/>
              <a:gd name="connsiteY1-274" fmla="*/ 1537272 h 2197739"/>
              <a:gd name="connsiteX2-275" fmla="*/ 0 w 3171853"/>
              <a:gd name="connsiteY2-276" fmla="*/ 1054672 h 2197739"/>
              <a:gd name="connsiteX3-277" fmla="*/ 63500 w 3171853"/>
              <a:gd name="connsiteY3-278" fmla="*/ 610172 h 2197739"/>
              <a:gd name="connsiteX4-279" fmla="*/ 46463 w 3171853"/>
              <a:gd name="connsiteY4-280" fmla="*/ 168236 h 2197739"/>
              <a:gd name="connsiteX5-281" fmla="*/ 495300 w 3171853"/>
              <a:gd name="connsiteY5-282" fmla="*/ 51372 h 2197739"/>
              <a:gd name="connsiteX6-283" fmla="*/ 1168400 w 3171853"/>
              <a:gd name="connsiteY6-284" fmla="*/ 89472 h 2197739"/>
              <a:gd name="connsiteX7-285" fmla="*/ 1955800 w 3171853"/>
              <a:gd name="connsiteY7-286" fmla="*/ 572 h 2197739"/>
              <a:gd name="connsiteX8-287" fmla="*/ 2844800 w 3171853"/>
              <a:gd name="connsiteY8-288" fmla="*/ 64072 h 2197739"/>
              <a:gd name="connsiteX9-289" fmla="*/ 3136900 w 3171853"/>
              <a:gd name="connsiteY9-290" fmla="*/ 292672 h 2197739"/>
              <a:gd name="connsiteX10-291" fmla="*/ 3162300 w 3171853"/>
              <a:gd name="connsiteY10-292" fmla="*/ 902272 h 2197739"/>
              <a:gd name="connsiteX11-293" fmla="*/ 3098800 w 3171853"/>
              <a:gd name="connsiteY11-294" fmla="*/ 1562672 h 2197739"/>
              <a:gd name="connsiteX12-295" fmla="*/ 3061935 w 3171853"/>
              <a:gd name="connsiteY12-296" fmla="*/ 2094322 h 2197739"/>
              <a:gd name="connsiteX13-297" fmla="*/ 2692400 w 3171853"/>
              <a:gd name="connsiteY13-298" fmla="*/ 2134172 h 2197739"/>
              <a:gd name="connsiteX14-299" fmla="*/ 1981200 w 3171853"/>
              <a:gd name="connsiteY14-300" fmla="*/ 2197672 h 2197739"/>
              <a:gd name="connsiteX15-301" fmla="*/ 1333500 w 3171853"/>
              <a:gd name="connsiteY15-302" fmla="*/ 2121472 h 2197739"/>
              <a:gd name="connsiteX16-303" fmla="*/ 762000 w 3171853"/>
              <a:gd name="connsiteY16-304" fmla="*/ 2184972 h 2197739"/>
              <a:gd name="connsiteX17-305" fmla="*/ 179164 w 3171853"/>
              <a:gd name="connsiteY17-306" fmla="*/ 2126715 h 21977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 cap="flat" cmpd="sng" algn="ctr">
            <a:solidFill>
              <a:srgbClr val="9BBB5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97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04652" y="1445365"/>
            <a:ext cx="58802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chơi:</a:t>
            </a:r>
            <a:endParaRPr lang="vi-VN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724" y="-112051"/>
            <a:ext cx="1694696" cy="2161906"/>
          </a:xfrm>
          <a:prstGeom prst="rect">
            <a:avLst/>
          </a:prstGeom>
        </p:spPr>
      </p:pic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1320170" y="2564098"/>
          <a:ext cx="9597212" cy="2444165"/>
        </p:xfrm>
        <a:graphic>
          <a:graphicData uri="http://schemas.openxmlformats.org/drawingml/2006/table">
            <a:tbl>
              <a:tblPr firstRow="1" bandRow="1"/>
              <a:tblGrid>
                <a:gridCol w="785721"/>
                <a:gridCol w="1336963"/>
                <a:gridCol w="2230582"/>
                <a:gridCol w="2798618"/>
                <a:gridCol w="2445328"/>
              </a:tblGrid>
              <a:tr h="772160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Yếu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tố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1</a:t>
                      </a:r>
                      <a:endParaRPr lang="en-US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2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Nhóm</a:t>
                      </a:r>
                      <a:r>
                        <a:rPr lang="en-US" sz="21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</a:t>
                      </a:r>
                      <a:endParaRPr lang="vi-VN" sz="21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Tục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lệ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lề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lối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Đẹp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lộng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lẫy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Thiên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Trời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mpd="sng">
                      <a:solidFill>
                        <a:prstClr val="black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Dời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dời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335">
                <a:tc>
                  <a:txBody>
                    <a:bodyPr/>
                    <a:lstStyle>
                      <a:lvl1pPr marL="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6096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21920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8281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4377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30473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656965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42659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875530" algn="l" defTabSz="121920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ư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ờng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Dài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n</a:t>
                      </a:r>
                      <a:r>
                        <a:rPr lang="vi-VN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ơ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50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chốn</a:t>
                      </a:r>
                      <a:r>
                        <a:rPr lang="en-US" sz="25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</a:t>
                      </a:r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prstClr val="black"/>
                      </a:solidFill>
                      <a:prstDash val="soli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prstClr val="black"/>
                      </a:solidFill>
                      <a:prstDash val="soli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Google Shape;5398;p36"/>
          <p:cNvSpPr txBox="1"/>
          <p:nvPr/>
        </p:nvSpPr>
        <p:spPr>
          <a:xfrm>
            <a:off x="1182241" y="750282"/>
            <a:ext cx="10272000" cy="641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4265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Marcellus"/>
              <a:buNone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PHIẾU HỌC TẬP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Marcellus"/>
              </a:rPr>
              <a:t> SỐ 2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Marcellus"/>
            </a:endParaRPr>
          </a:p>
        </p:txBody>
      </p:sp>
      <p:sp>
        <p:nvSpPr>
          <p:cNvPr id="9" name="Google Shape;5447;p37"/>
          <p:cNvSpPr txBox="1"/>
          <p:nvPr/>
        </p:nvSpPr>
        <p:spPr>
          <a:xfrm>
            <a:off x="1509480" y="1408600"/>
            <a:ext cx="9469064" cy="64125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 algn="just">
              <a:buSzPts val="1100"/>
              <a:tabLst>
                <a:tab pos="499745" algn="l"/>
              </a:tabLst>
            </a:pP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endParaRPr kumimoji="0" lang="vi-VN" sz="1865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38" y="-223597"/>
            <a:ext cx="1694696" cy="216190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42" y="259334"/>
            <a:ext cx="9875980" cy="5676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62,63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1" y="-99664"/>
            <a:ext cx="1694696" cy="1346220"/>
          </a:xfrm>
          <a:prstGeom prst="rect">
            <a:avLst/>
          </a:prstGeom>
        </p:spPr>
      </p:pic>
      <p:pic>
        <p:nvPicPr>
          <p:cNvPr id="6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241442" y="1857565"/>
            <a:ext cx="4011903" cy="3250711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DDDDDD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sp>
        <p:nvSpPr>
          <p:cNvPr id="72" name="Rectangle 4"/>
          <p:cNvSpPr>
            <a:spLocks noChangeArrowheads="1"/>
          </p:cNvSpPr>
          <p:nvPr/>
        </p:nvSpPr>
        <p:spPr bwMode="auto">
          <a:xfrm>
            <a:off x="1418070" y="2780521"/>
            <a:ext cx="1931482" cy="146094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9525">
            <a:solidFill>
              <a:srgbClr val="000000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C441B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Ý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kiến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chung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của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cả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nhóm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về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chủ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rPr>
              <a:t>đề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VN-Vanilla Daisy Pro" panose="00000500000000000000" pitchFamily="2" charset="0"/>
              <a:ea typeface="+mn-ea"/>
              <a:cs typeface="+mn-cs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42924" y="1155843"/>
            <a:ext cx="5193683" cy="3978938"/>
            <a:chOff x="8040547" y="1488801"/>
            <a:chExt cx="5193683" cy="3978938"/>
          </a:xfrm>
        </p:grpSpPr>
        <p:sp>
          <p:nvSpPr>
            <p:cNvPr id="74" name="Text Box 5"/>
            <p:cNvSpPr txBox="1">
              <a:spLocks noChangeArrowheads="1"/>
            </p:cNvSpPr>
            <p:nvPr/>
          </p:nvSpPr>
          <p:spPr bwMode="auto">
            <a:xfrm>
              <a:off x="9236075" y="2603499"/>
              <a:ext cx="2110546" cy="4710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kiến cá nhân</a:t>
              </a: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11096206" y="2233638"/>
              <a:ext cx="984320" cy="95239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6" name="Line 7"/>
            <p:cNvSpPr>
              <a:spLocks noChangeShapeType="1"/>
            </p:cNvSpPr>
            <p:nvPr/>
          </p:nvSpPr>
          <p:spPr bwMode="auto">
            <a:xfrm flipH="1">
              <a:off x="8040547" y="4643170"/>
              <a:ext cx="1165461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7" name="Line 8"/>
            <p:cNvSpPr>
              <a:spLocks noChangeShapeType="1"/>
            </p:cNvSpPr>
            <p:nvPr/>
          </p:nvSpPr>
          <p:spPr bwMode="auto">
            <a:xfrm flipH="1" flipV="1">
              <a:off x="8040548" y="2233638"/>
              <a:ext cx="1133156" cy="935530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8" name="Line 9"/>
            <p:cNvSpPr>
              <a:spLocks noChangeShapeType="1"/>
            </p:cNvSpPr>
            <p:nvPr/>
          </p:nvSpPr>
          <p:spPr bwMode="auto">
            <a:xfrm>
              <a:off x="11096205" y="4643170"/>
              <a:ext cx="984320" cy="824569"/>
            </a:xfrm>
            <a:prstGeom prst="line">
              <a:avLst/>
            </a:prstGeom>
            <a:noFill/>
            <a:ln w="38100">
              <a:solidFill>
                <a:srgbClr val="0C441B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en-US" sz="1800" b="0" i="0" u="none" strike="noStrike" kern="120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79" name="Oval 10"/>
            <p:cNvSpPr>
              <a:spLocks noChangeArrowheads="1"/>
            </p:cNvSpPr>
            <p:nvPr/>
          </p:nvSpPr>
          <p:spPr bwMode="auto">
            <a:xfrm>
              <a:off x="9951440" y="2343019"/>
              <a:ext cx="442862" cy="239811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1</a:t>
              </a:r>
              <a:endParaRPr kumimoji="1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0" name="Oval 11"/>
            <p:cNvSpPr>
              <a:spLocks noChangeArrowheads="1"/>
            </p:cNvSpPr>
            <p:nvPr/>
          </p:nvSpPr>
          <p:spPr bwMode="auto">
            <a:xfrm>
              <a:off x="9713167" y="5058345"/>
              <a:ext cx="427164" cy="255176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3</a:t>
              </a:r>
              <a:endParaRPr kumimoji="1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1" name="Oval 12"/>
            <p:cNvSpPr>
              <a:spLocks noChangeArrowheads="1"/>
            </p:cNvSpPr>
            <p:nvPr/>
          </p:nvSpPr>
          <p:spPr bwMode="auto">
            <a:xfrm rot="5400000">
              <a:off x="8643644" y="3758078"/>
              <a:ext cx="480665" cy="276260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4</a:t>
              </a:r>
              <a:endParaRPr kumimoji="1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2" name="Oval 13"/>
            <p:cNvSpPr>
              <a:spLocks noChangeArrowheads="1"/>
            </p:cNvSpPr>
            <p:nvPr/>
          </p:nvSpPr>
          <p:spPr bwMode="auto">
            <a:xfrm>
              <a:off x="11603404" y="3666690"/>
              <a:ext cx="345956" cy="469848"/>
            </a:xfrm>
            <a:prstGeom prst="ellipse">
              <a:avLst/>
            </a:prstGeom>
            <a:solidFill>
              <a:srgbClr val="009999"/>
            </a:solidFill>
            <a:ln w="12700" cap="sq">
              <a:solidFill>
                <a:srgbClr val="DDDDDD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2</a:t>
              </a:r>
              <a:endParaRPr kumimoji="1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3" name="Text Box 14"/>
            <p:cNvSpPr txBox="1">
              <a:spLocks noChangeArrowheads="1"/>
            </p:cNvSpPr>
            <p:nvPr/>
          </p:nvSpPr>
          <p:spPr bwMode="auto">
            <a:xfrm>
              <a:off x="9106610" y="4722106"/>
              <a:ext cx="2110546" cy="2773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4" name="Text Box 15"/>
            <p:cNvSpPr txBox="1">
              <a:spLocks noChangeArrowheads="1"/>
            </p:cNvSpPr>
            <p:nvPr/>
          </p:nvSpPr>
          <p:spPr bwMode="auto">
            <a:xfrm rot="5400000">
              <a:off x="7262911" y="3663731"/>
              <a:ext cx="2276178" cy="51305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5" name="Text Box 16"/>
            <p:cNvSpPr txBox="1">
              <a:spLocks noChangeArrowheads="1"/>
            </p:cNvSpPr>
            <p:nvPr/>
          </p:nvSpPr>
          <p:spPr bwMode="auto">
            <a:xfrm rot="16200000">
              <a:off x="10429518" y="3437221"/>
              <a:ext cx="2186529" cy="519086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Viết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DDDDD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ý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kiến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cá</a:t>
              </a: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 </a:t>
              </a:r>
              <a:r>
                <a:rPr kumimoji="0" lang="en-US" alt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C441B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+mn-ea"/>
                  <a:cs typeface="+mn-cs"/>
                </a:rPr>
                <a:t>nhân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C441B"/>
                </a:solidFill>
                <a:effectLst/>
                <a:uLnTx/>
                <a:uFillTx/>
                <a:latin typeface="SVN-Vanilla Daisy Pro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8265997" y="1488801"/>
              <a:ext cx="49682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Kĩ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 </a:t>
              </a:r>
              <a:r>
                <a:rPr kumimoji="0" lang="en-US" altLang="en-US" sz="2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thuật</a:t>
              </a:r>
              <a:r>
                <a: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 </a:t>
              </a:r>
              <a:r>
                <a:rPr kumimoji="0" lang="nl-NL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“Khăn trải bàn”</a:t>
              </a:r>
              <a:r>
                <a:rPr kumimoji="0" lang="nl-NL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Brannboll Ny" panose="02000000000000000000" pitchFamily="2" charset="0"/>
                </a:rPr>
                <a:t> 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41725" y="988827"/>
            <a:ext cx="8173439" cy="5949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…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-…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….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….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4530639" y="1841100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gray">
          <a:xfrm>
            <a:off x="4593510" y="3233236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(Ph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4675629" y="4852975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1774413" cy="3955199"/>
          </a:xfrm>
          <a:prstGeom prst="rect">
            <a:avLst/>
          </a:prstGeom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111" y="-99664"/>
            <a:ext cx="1694696" cy="1346220"/>
          </a:xfrm>
          <a:prstGeom prst="rect">
            <a:avLst/>
          </a:prstGeom>
        </p:spPr>
      </p:pic>
      <p:pic>
        <p:nvPicPr>
          <p:cNvPr id="6" name="图片 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75" y="-20430"/>
            <a:ext cx="7990800" cy="9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788169" y="154860"/>
            <a:ext cx="5869355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THEO BÀN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1" y="988827"/>
            <a:ext cx="10819764" cy="502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</a:t>
            </a:r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buổi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chiêu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ông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lão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vợ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indent="0" algn="just" defTabSz="914400" rtl="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>
                <a:tab pos="741680" algn="l"/>
              </a:tabLst>
              <a:defRPr/>
            </a:pPr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ữ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khuất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đùa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3400" marR="0" lvl="0" algn="just" defTabSz="914400" rtl="0" eaLnBrk="1" fontAlgn="auto" latinLnBrk="0" hangingPunct="1">
              <a:spcBef>
                <a:spcPts val="0"/>
              </a:spcBef>
              <a:buClrTx/>
              <a:buSzTx/>
              <a:tabLst>
                <a:tab pos="741680" algn="l"/>
              </a:tabLst>
              <a:defRPr/>
            </a:pP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</a:t>
            </a:r>
            <a:r>
              <a:rPr lang="vi-VN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ợc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vũ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1245275" y="1480068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vợ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gray">
          <a:xfrm>
            <a:off x="1308146" y="2872204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(Ph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>
            <a:off x="1390265" y="4491943"/>
            <a:ext cx="2934489" cy="424490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8871" y="196949"/>
            <a:ext cx="4100412" cy="1108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2278" t="22290" r="4343" b="29902"/>
          <a:stretch>
            <a:fillRect/>
          </a:stretch>
        </p:blipFill>
        <p:spPr>
          <a:xfrm>
            <a:off x="1421957" y="1681317"/>
            <a:ext cx="9618439" cy="4576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018" y="1308121"/>
            <a:ext cx="4439265" cy="13484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562653" y="3179951"/>
            <a:ext cx="7905135" cy="255454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200" marR="0" lvl="0" indent="-45720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đỏ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giơ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thẻ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 lvl="0" indent="-45720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4312" y="246804"/>
            <a:ext cx="3313728" cy="83099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</a:rPr>
              <a:t>TRÒ CHƠI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3531644"/>
            <a:ext cx="1788818" cy="3216491"/>
          </a:xfrm>
          <a:prstGeom prst="rect">
            <a:avLst/>
          </a:prstGeom>
        </p:spPr>
      </p:pic>
      <p:pic>
        <p:nvPicPr>
          <p:cNvPr id="9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49" y="412346"/>
            <a:ext cx="1694696" cy="2161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/>
          <p:cNvSpPr/>
          <p:nvPr/>
        </p:nvSpPr>
        <p:spPr>
          <a:xfrm>
            <a:off x="754743" y="146756"/>
            <a:ext cx="10682515" cy="2069971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200">
              <a:tabLst>
                <a:tab pos="1386205" algn="l"/>
              </a:tabLst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vi-VN" sz="3600" b="1" dirty="0"/>
              <a:t>Từ Hán Việt là những từ như thế nào?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/>
          <p:cNvSpPr/>
          <p:nvPr/>
        </p:nvSpPr>
        <p:spPr>
          <a:xfrm>
            <a:off x="1409866" y="2387932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algn="ctr" defTabSz="1219200">
              <a:tabLst>
                <a:tab pos="1386205" algn="l"/>
              </a:tabLst>
              <a:defRPr/>
            </a:pPr>
            <a:r>
              <a:rPr lang="vi-VN" sz="3600" dirty="0"/>
              <a:t>Là từ được mượn từ tiếng Hán, trong đó tiếng để cấu tạo từ Hán Việt được gọi là yếu tố Hán Việt</a:t>
            </a:r>
            <a:r>
              <a:rPr lang="en-US" sz="3600" dirty="0"/>
              <a:t>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33"/>
            <a:ext cx="754744" cy="10450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/>
          <p:cNvSpPr/>
          <p:nvPr/>
        </p:nvSpPr>
        <p:spPr>
          <a:xfrm>
            <a:off x="768598" y="751600"/>
            <a:ext cx="10487879" cy="2670628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</a:t>
            </a:r>
            <a:r>
              <a:rPr lang="vi-VN" sz="3600" b="1" dirty="0"/>
              <a:t>Từ nào trong các câu dưới đây có sử dụng từ Hán Việt?</a:t>
            </a:r>
            <a:endParaRPr lang="en-US" sz="3600" dirty="0"/>
          </a:p>
          <a:p>
            <a:r>
              <a:rPr lang="en-US" sz="3600" i="1" dirty="0"/>
              <a:t>             </a:t>
            </a:r>
            <a:r>
              <a:rPr lang="vi-VN" sz="3600" i="1" dirty="0"/>
              <a:t>Xã tắc hai phen chồn ngựa đá</a:t>
            </a:r>
            <a:endParaRPr lang="vi-VN" sz="3600" dirty="0"/>
          </a:p>
          <a:p>
            <a:pPr algn="ctr"/>
            <a:r>
              <a:rPr lang="vi-VN" sz="3600" i="1" dirty="0"/>
              <a:t>Non sông nghìn thuở vững âu vàng</a:t>
            </a:r>
            <a:endParaRPr lang="vi-VN" sz="3600" dirty="0"/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205" algn="l"/>
              </a:tabLst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Snip Diagonal Corner Rectangle 4"/>
          <p:cNvSpPr/>
          <p:nvPr/>
        </p:nvSpPr>
        <p:spPr>
          <a:xfrm>
            <a:off x="699655" y="3600205"/>
            <a:ext cx="11145981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lang="en-US" sz="3600" dirty="0"/>
              <a:t>- “</a:t>
            </a:r>
            <a:r>
              <a:rPr lang="vi-VN" sz="3600" dirty="0"/>
              <a:t>Xã tắc</a:t>
            </a:r>
            <a:r>
              <a:rPr lang="en-US" sz="3600" dirty="0"/>
              <a:t>”  </a:t>
            </a:r>
            <a:r>
              <a:rPr lang="vi-VN" sz="3600" dirty="0"/>
              <a:t>( non sông, đất nước, quốc gia, dân tộc)</a:t>
            </a:r>
            <a:endParaRPr lang="vi-VN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4892" cy="10997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/>
          <p:cNvSpPr/>
          <p:nvPr/>
        </p:nvSpPr>
        <p:spPr>
          <a:xfrm>
            <a:off x="754745" y="151558"/>
            <a:ext cx="11219543" cy="2586799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200">
              <a:tabLst>
                <a:tab pos="1386205" algn="l"/>
              </a:tabLst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3: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600" b="1" dirty="0" err="1"/>
              <a:t>Nghĩa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từ</a:t>
            </a:r>
            <a:r>
              <a:rPr lang="en-US" sz="3600" b="1" dirty="0"/>
              <a:t> “</a:t>
            </a:r>
            <a:r>
              <a:rPr lang="en-US" sz="3600" b="1" dirty="0" err="1"/>
              <a:t>tân</a:t>
            </a:r>
            <a:r>
              <a:rPr lang="en-US" sz="3600" b="1" dirty="0"/>
              <a:t> </a:t>
            </a:r>
            <a:r>
              <a:rPr lang="en-US" sz="3600" b="1" dirty="0" err="1"/>
              <a:t>binh</a:t>
            </a:r>
            <a:r>
              <a:rPr lang="en-US" sz="3600" b="1" dirty="0"/>
              <a:t>” </a:t>
            </a:r>
            <a:r>
              <a:rPr lang="en-US" sz="3600" b="1" dirty="0" err="1"/>
              <a:t>là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/>
          <p:cNvSpPr/>
          <p:nvPr/>
        </p:nvSpPr>
        <p:spPr>
          <a:xfrm>
            <a:off x="1368303" y="2483944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algn="ctr" defTabSz="1219200">
              <a:tabLst>
                <a:tab pos="1386205" algn="l"/>
              </a:tabLst>
              <a:defRPr/>
            </a:pPr>
            <a:r>
              <a:rPr lang="vi-VN" sz="4800" dirty="0"/>
              <a:t>Người lính mới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57469" cy="1190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/>
          <p:cNvSpPr/>
          <p:nvPr/>
        </p:nvSpPr>
        <p:spPr>
          <a:xfrm>
            <a:off x="754743" y="156755"/>
            <a:ext cx="11219543" cy="2644503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200">
              <a:tabLst>
                <a:tab pos="1386205" algn="l"/>
              </a:tabLst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4: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200" b="1" dirty="0"/>
              <a:t>Khi sử dụng từ mượn Hán Việt cần chú ý tới ngữ cảnh sử dụng, mục đích và đối tượng giao tiếp, tránh việc lạm dụng từ Hán Việt, đúng hay sai?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nip Diagonal Corner Rectangle 4"/>
          <p:cNvSpPr/>
          <p:nvPr/>
        </p:nvSpPr>
        <p:spPr>
          <a:xfrm>
            <a:off x="1299028" y="2799281"/>
            <a:ext cx="9593943" cy="1890111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200">
              <a:tabLst>
                <a:tab pos="1386205" algn="l"/>
              </a:tabLst>
              <a:defRPr/>
            </a:pPr>
            <a:r>
              <a:rPr lang="en-US" sz="3200" dirty="0" err="1"/>
              <a:t>Đúng</a:t>
            </a:r>
            <a:r>
              <a:rPr lang="en-US" sz="3200" dirty="0"/>
              <a:t>.</a:t>
            </a:r>
            <a:endParaRPr lang="en-US" sz="3200" dirty="0"/>
          </a:p>
          <a:p>
            <a:pPr lvl="0" defTabSz="1219200">
              <a:tabLst>
                <a:tab pos="1386205" algn="l"/>
              </a:tabLst>
              <a:defRPr/>
            </a:pPr>
            <a:r>
              <a:rPr lang="vi-VN" sz="3200" dirty="0"/>
              <a:t>Khi sử dụng từ Hán Việt cần chú ý tới hoàn cảnh giao tiếp, đối tượng cũng như mục đích giao tiếp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600"/>
            <a:ext cx="933177" cy="1088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/>
          <p:cNvSpPr/>
          <p:nvPr/>
        </p:nvSpPr>
        <p:spPr>
          <a:xfrm>
            <a:off x="1106893" y="865908"/>
            <a:ext cx="10253834" cy="2563091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lvl="0" defTabSz="1219200">
              <a:tabLst>
                <a:tab pos="1386205" algn="l"/>
              </a:tabLst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5: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3200" b="1" dirty="0" err="1"/>
              <a:t>Chữ</a:t>
            </a:r>
            <a:r>
              <a:rPr lang="en-US" sz="3200" b="1" dirty="0"/>
              <a:t> “</a:t>
            </a:r>
            <a:r>
              <a:rPr lang="en-US" sz="3200" b="1" dirty="0" err="1"/>
              <a:t>thiên</a:t>
            </a:r>
            <a:r>
              <a:rPr lang="en-US" sz="3200" b="1" dirty="0"/>
              <a:t>” </a:t>
            </a:r>
            <a:r>
              <a:rPr lang="en-US" sz="3200" b="1" dirty="0" err="1"/>
              <a:t>trong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nào</a:t>
            </a:r>
            <a:r>
              <a:rPr lang="en-US" sz="3200" b="1" dirty="0"/>
              <a:t> </a:t>
            </a:r>
            <a:r>
              <a:rPr lang="en-US" sz="3200" b="1" dirty="0" err="1"/>
              <a:t>sau</a:t>
            </a:r>
            <a:r>
              <a:rPr lang="en-US" sz="3200" b="1" dirty="0"/>
              <a:t> </a:t>
            </a:r>
            <a:r>
              <a:rPr lang="en-US" sz="3200" b="1" dirty="0" err="1"/>
              <a:t>đây</a:t>
            </a:r>
            <a:r>
              <a:rPr lang="en-US" sz="3200" b="1" dirty="0"/>
              <a:t>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nghĩa</a:t>
            </a:r>
            <a:r>
              <a:rPr lang="en-US" sz="3200" b="1" dirty="0"/>
              <a:t> </a:t>
            </a:r>
            <a:r>
              <a:rPr lang="en-US" sz="3200" b="1" dirty="0" err="1"/>
              <a:t>là</a:t>
            </a:r>
            <a:r>
              <a:rPr lang="en-US" sz="3200" b="1" dirty="0"/>
              <a:t> “</a:t>
            </a:r>
            <a:r>
              <a:rPr lang="en-US" sz="3200" b="1" dirty="0" err="1"/>
              <a:t>trời</a:t>
            </a:r>
            <a:r>
              <a:rPr lang="en-US" sz="3200" b="1" dirty="0"/>
              <a:t>”?</a:t>
            </a:r>
            <a:endParaRPr lang="en-US" sz="3200" b="1" dirty="0"/>
          </a:p>
          <a:p>
            <a:r>
              <a:rPr lang="en-US" sz="3200" dirty="0"/>
              <a:t>                               A.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lí</a:t>
            </a:r>
            <a:endParaRPr lang="en-US" sz="3200" dirty="0"/>
          </a:p>
          <a:p>
            <a:r>
              <a:rPr lang="en-US" sz="3200" dirty="0"/>
              <a:t>                               B.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endParaRPr lang="en-US" sz="3200" dirty="0"/>
          </a:p>
          <a:p>
            <a:r>
              <a:rPr lang="en-US" sz="3200" dirty="0"/>
              <a:t>                               C.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hạ</a:t>
            </a:r>
            <a:endParaRPr lang="en-US" sz="3200" dirty="0"/>
          </a:p>
          <a:p>
            <a:r>
              <a:rPr lang="en-US" sz="3200" dirty="0"/>
              <a:t>                               D.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thanh</a:t>
            </a:r>
            <a:endParaRPr lang="en-US" sz="3200" dirty="0"/>
          </a:p>
          <a:p>
            <a:pPr lvl="0" defTabSz="1219200">
              <a:tabLst>
                <a:tab pos="1386205" algn="l"/>
              </a:tabLst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4"/>
          <p:cNvSpPr/>
          <p:nvPr/>
        </p:nvSpPr>
        <p:spPr>
          <a:xfrm>
            <a:off x="893618" y="3614190"/>
            <a:ext cx="10974629" cy="1595119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án</a:t>
            </a:r>
            <a:r>
              <a:rPr lang="en-US" sz="3600" b="1" dirty="0"/>
              <a:t>: B</a:t>
            </a:r>
            <a:endParaRPr lang="en-US" sz="3600" dirty="0"/>
          </a:p>
          <a:p>
            <a:r>
              <a:rPr lang="en-US" sz="3600" dirty="0"/>
              <a:t>→ 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“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kiến</a:t>
            </a:r>
            <a:r>
              <a:rPr lang="en-US" sz="3600" dirty="0"/>
              <a:t>”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nghĩa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lệch</a:t>
            </a:r>
            <a:r>
              <a:rPr lang="en-US" sz="3600" dirty="0"/>
              <a:t>, </a:t>
            </a:r>
            <a:r>
              <a:rPr lang="en-US" sz="3600" dirty="0" err="1"/>
              <a:t>nghiêng</a:t>
            </a:r>
            <a:r>
              <a:rPr lang="en-US" sz="3600" dirty="0"/>
              <a:t> </a:t>
            </a:r>
            <a:r>
              <a:rPr lang="en-US" sz="3600" dirty="0" err="1"/>
              <a:t>ngả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8" y="943511"/>
            <a:ext cx="928411" cy="124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6" y="6498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934" y="-31094"/>
            <a:ext cx="1694696" cy="2161906"/>
          </a:xfrm>
          <a:prstGeom prst="rect">
            <a:avLst/>
          </a:prstGeom>
        </p:spPr>
      </p:pic>
      <p:grpSp>
        <p:nvGrpSpPr>
          <p:cNvPr id="6" name="组合 2"/>
          <p:cNvGrpSpPr/>
          <p:nvPr/>
        </p:nvGrpSpPr>
        <p:grpSpPr>
          <a:xfrm>
            <a:off x="1780342" y="3675992"/>
            <a:ext cx="3845814" cy="2730533"/>
            <a:chOff x="1949253" y="1627716"/>
            <a:chExt cx="3414111" cy="2309600"/>
          </a:xfrm>
        </p:grpSpPr>
        <p:grpSp>
          <p:nvGrpSpPr>
            <p:cNvPr id="7" name="组合 135"/>
            <p:cNvGrpSpPr/>
            <p:nvPr/>
          </p:nvGrpSpPr>
          <p:grpSpPr>
            <a:xfrm>
              <a:off x="1949253" y="1627716"/>
              <a:ext cx="3271491" cy="2309600"/>
              <a:chOff x="3246438" y="1068387"/>
              <a:chExt cx="5711825" cy="4678364"/>
            </a:xfrm>
            <a:solidFill>
              <a:schemeClr val="tx1"/>
            </a:solidFill>
          </p:grpSpPr>
          <p:sp>
            <p:nvSpPr>
              <p:cNvPr id="9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5292726" y="1068387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6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7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8" name="文本框 49"/>
            <p:cNvSpPr txBox="1">
              <a:spLocks noChangeArrowheads="1"/>
            </p:cNvSpPr>
            <p:nvPr/>
          </p:nvSpPr>
          <p:spPr bwMode="auto">
            <a:xfrm>
              <a:off x="2437456" y="2386454"/>
              <a:ext cx="2925908" cy="13580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sz="3600" dirty="0">
                  <a:latin typeface="#9Slide05 SVNVery Berry" panose="00000500000000000000" pitchFamily="2" charset="0"/>
                </a:rPr>
                <a:t>Ý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nghĩa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của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việc</a:t>
              </a:r>
              <a:r>
                <a:rPr lang="en-US" sz="3600" dirty="0">
                  <a:latin typeface="#9Slide05 SVNVery Berry" panose="00000500000000000000" pitchFamily="2" charset="0"/>
                </a:rPr>
                <a:t> m</a:t>
              </a:r>
              <a:r>
                <a:rPr lang="vi-VN" sz="3600" dirty="0">
                  <a:latin typeface="#9Slide05 SVNVery Berry" panose="00000500000000000000" pitchFamily="2" charset="0"/>
                </a:rPr>
                <a:t>ư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ợn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từ</a:t>
              </a:r>
              <a:r>
                <a:rPr lang="en-US" sz="3600" dirty="0">
                  <a:latin typeface="#9Slide05 SVNVery Berry" panose="00000500000000000000" pitchFamily="2" charset="0"/>
                </a:rPr>
                <a:t>? </a:t>
              </a:r>
              <a:endParaRPr lang="vi-VN" sz="3600" dirty="0"/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8" name="组合 3"/>
          <p:cNvGrpSpPr/>
          <p:nvPr/>
        </p:nvGrpSpPr>
        <p:grpSpPr>
          <a:xfrm>
            <a:off x="6335415" y="751749"/>
            <a:ext cx="4952437" cy="3051181"/>
            <a:chOff x="7522624" y="1711467"/>
            <a:chExt cx="2728522" cy="1980244"/>
          </a:xfrm>
        </p:grpSpPr>
        <p:grpSp>
          <p:nvGrpSpPr>
            <p:cNvPr id="99" name="组合 225"/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1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8" name="组合 2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9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0" name="文本框 49"/>
            <p:cNvSpPr txBox="1">
              <a:spLocks noChangeArrowheads="1"/>
            </p:cNvSpPr>
            <p:nvPr/>
          </p:nvSpPr>
          <p:spPr bwMode="auto">
            <a:xfrm>
              <a:off x="7772376" y="2305401"/>
              <a:ext cx="2478770" cy="374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lang="en-US" sz="3500" dirty="0" err="1">
                  <a:latin typeface="#9Slide05 SVNVery Berry" panose="00000500000000000000" pitchFamily="2" charset="0"/>
                </a:rPr>
                <a:t>Có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mấy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loại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từ</a:t>
              </a:r>
              <a:r>
                <a:rPr lang="en-US" sz="3500" dirty="0">
                  <a:latin typeface="#9Slide05 SVNVery Berry" panose="00000500000000000000" pitchFamily="2" charset="0"/>
                </a:rPr>
                <a:t> </a:t>
              </a:r>
              <a:r>
                <a:rPr lang="en-US" sz="3500" dirty="0" err="1">
                  <a:latin typeface="#9Slide05 SVNVery Berry" panose="00000500000000000000" pitchFamily="2" charset="0"/>
                </a:rPr>
                <a:t>mượn</a:t>
              </a:r>
              <a:r>
                <a:rPr lang="en-US" sz="3500" dirty="0">
                  <a:latin typeface="#9Slide05 SVNVery Berry" panose="00000500000000000000" pitchFamily="2" charset="0"/>
                </a:rPr>
                <a:t>?</a:t>
              </a:r>
              <a:endPara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</a:endParaRPr>
            </a:p>
          </p:txBody>
        </p:sp>
      </p:grpSp>
      <p:grpSp>
        <p:nvGrpSpPr>
          <p:cNvPr id="190" name="组合 452"/>
          <p:cNvGrpSpPr/>
          <p:nvPr/>
        </p:nvGrpSpPr>
        <p:grpSpPr>
          <a:xfrm>
            <a:off x="5180614" y="3347854"/>
            <a:ext cx="3005355" cy="3217518"/>
            <a:chOff x="4427538" y="954088"/>
            <a:chExt cx="3333750" cy="3729038"/>
          </a:xfrm>
        </p:grpSpPr>
        <p:sp>
          <p:nvSpPr>
            <p:cNvPr id="191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2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3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4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5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6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7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8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9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0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1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2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3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4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5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6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7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8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09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0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1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2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3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4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5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6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7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8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19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0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1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2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3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4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5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6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7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8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29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0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1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32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sp>
        <p:nvSpPr>
          <p:cNvPr id="234" name="TextBox 233"/>
          <p:cNvSpPr txBox="1"/>
          <p:nvPr/>
        </p:nvSpPr>
        <p:spPr>
          <a:xfrm>
            <a:off x="4205053" y="233854"/>
            <a:ext cx="34376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【苹果】迟暮朝朝醉晚灯" panose="02000500000000000000"/>
                <a:cs typeface="Times New Roman" panose="02020603050405020304" pitchFamily="18" charset="0"/>
                <a:sym typeface="+mn-lt"/>
              </a:rPr>
              <a:t>TRUYỀN MẬT THƯ</a:t>
            </a:r>
            <a:endParaRPr lang="en-US" b="1" dirty="0"/>
          </a:p>
        </p:txBody>
      </p:sp>
      <p:grpSp>
        <p:nvGrpSpPr>
          <p:cNvPr id="236" name="组合 2"/>
          <p:cNvGrpSpPr/>
          <p:nvPr/>
        </p:nvGrpSpPr>
        <p:grpSpPr>
          <a:xfrm>
            <a:off x="2122824" y="949527"/>
            <a:ext cx="3872097" cy="2730533"/>
            <a:chOff x="1949253" y="1627716"/>
            <a:chExt cx="3437444" cy="2309600"/>
          </a:xfrm>
        </p:grpSpPr>
        <p:grpSp>
          <p:nvGrpSpPr>
            <p:cNvPr id="237" name="组合 135"/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39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0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1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2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3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4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5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46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7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8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9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0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1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2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3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4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5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6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7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8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9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0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1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2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3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4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5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6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7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8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9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0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1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2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3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4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5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6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7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8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9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0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1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2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3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4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5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6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7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8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9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0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1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2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3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4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5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6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7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8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9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0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1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2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3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4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5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6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7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8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9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0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1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2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3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4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5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6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7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8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9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0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1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2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3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4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5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6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7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38" name="文本框 49"/>
            <p:cNvSpPr txBox="1">
              <a:spLocks noChangeArrowheads="1"/>
            </p:cNvSpPr>
            <p:nvPr/>
          </p:nvSpPr>
          <p:spPr bwMode="auto">
            <a:xfrm>
              <a:off x="2460789" y="2410830"/>
              <a:ext cx="2925908" cy="936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>
                <a:buNone/>
              </a:pPr>
              <a:r>
                <a:rPr lang="en-US" sz="3600" dirty="0" err="1">
                  <a:latin typeface="#9Slide05 SVNVery Berry" panose="00000500000000000000" pitchFamily="2" charset="0"/>
                </a:rPr>
                <a:t>Từ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mượn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là</a:t>
              </a:r>
              <a:r>
                <a:rPr lang="en-US" sz="3600" dirty="0">
                  <a:latin typeface="#9Slide05 SVNVery Berry" panose="00000500000000000000" pitchFamily="2" charset="0"/>
                </a:rPr>
                <a:t> </a:t>
              </a:r>
              <a:r>
                <a:rPr lang="en-US" sz="3600" dirty="0" err="1">
                  <a:latin typeface="#9Slide05 SVNVery Berry" panose="00000500000000000000" pitchFamily="2" charset="0"/>
                </a:rPr>
                <a:t>gì</a:t>
              </a:r>
              <a:r>
                <a:rPr lang="en-US" sz="3600" dirty="0">
                  <a:latin typeface="#9Slide05 SVNVery Berry" panose="00000500000000000000" pitchFamily="2" charset="0"/>
                </a:rPr>
                <a:t>? </a:t>
              </a:r>
              <a:endParaRPr lang="vi-VN" sz="3600" dirty="0"/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/>
          <p:cNvSpPr/>
          <p:nvPr/>
        </p:nvSpPr>
        <p:spPr>
          <a:xfrm>
            <a:off x="706252" y="797560"/>
            <a:ext cx="11219543" cy="2631440"/>
          </a:xfrm>
          <a:prstGeom prst="snip2DiagRect">
            <a:avLst/>
          </a:prstGeom>
          <a:solidFill>
            <a:sysClr val="window" lastClr="FFFFFF">
              <a:alpha val="75000"/>
            </a:sys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6: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vi-VN" sz="3200" b="1" dirty="0"/>
              <a:t>Từ nào dưới đây có yếu tố “gia” cùng nghĩa với từ “gia” trong gia đình?</a:t>
            </a:r>
            <a:endParaRPr lang="vi-VN" sz="3200" dirty="0"/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A. Gia vị</a:t>
            </a:r>
            <a:endParaRPr lang="vi-VN" sz="3200" dirty="0"/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B. Gia tăng</a:t>
            </a:r>
            <a:endParaRPr lang="vi-VN" sz="3200" dirty="0"/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C. Gia sản</a:t>
            </a:r>
            <a:endParaRPr lang="vi-VN" sz="3200" dirty="0"/>
          </a:p>
          <a:p>
            <a:r>
              <a:rPr lang="en-US" sz="3200" dirty="0"/>
              <a:t>                                         </a:t>
            </a:r>
            <a:r>
              <a:rPr lang="vi-VN" sz="3200" dirty="0"/>
              <a:t>D. Tham gia</a:t>
            </a:r>
            <a:endParaRPr lang="vi-VN" sz="3200" dirty="0"/>
          </a:p>
          <a:p>
            <a:pPr marL="0" marR="0" lvl="0" indent="0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205" algn="l"/>
              </a:tabLst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nip Diagonal Corner Rectangle 4"/>
          <p:cNvSpPr/>
          <p:nvPr/>
        </p:nvSpPr>
        <p:spPr>
          <a:xfrm>
            <a:off x="1299028" y="3819568"/>
            <a:ext cx="9593943" cy="1953788"/>
          </a:xfrm>
          <a:prstGeom prst="snip2DiagRect">
            <a:avLst/>
          </a:prstGeom>
          <a:solidFill>
            <a:srgbClr val="7030A0">
              <a:alpha val="75000"/>
            </a:srgbClr>
          </a:solidFill>
          <a:ln w="76200" cap="flat" cmpd="sng" algn="ctr">
            <a:noFill/>
            <a:prstDash val="solid"/>
          </a:ln>
          <a:effectLst/>
        </p:spPr>
        <p:txBody>
          <a:bodyPr lIns="91440" tIns="45720" rIns="91440" bIns="45720" rtlCol="0" anchor="ctr"/>
          <a:lstStyle/>
          <a:p>
            <a:pPr algn="ctr"/>
            <a:r>
              <a:rPr lang="en-US" sz="3600" b="1" dirty="0" err="1"/>
              <a:t>Đáp</a:t>
            </a:r>
            <a:r>
              <a:rPr lang="en-US" sz="3600" b="1" dirty="0"/>
              <a:t> </a:t>
            </a:r>
            <a:r>
              <a:rPr lang="en-US" sz="3600" b="1" dirty="0" err="1"/>
              <a:t>án</a:t>
            </a:r>
            <a:r>
              <a:rPr lang="en-US" sz="3600" b="1" dirty="0"/>
              <a:t>: C</a:t>
            </a:r>
            <a:endParaRPr lang="en-US" sz="3600" dirty="0"/>
          </a:p>
          <a:p>
            <a:pPr algn="ctr"/>
            <a:r>
              <a:rPr lang="en-US" sz="3600" dirty="0"/>
              <a:t>→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(</a:t>
            </a:r>
            <a:r>
              <a:rPr lang="en-US" sz="3600" dirty="0" err="1"/>
              <a:t>tài</a:t>
            </a:r>
            <a:r>
              <a:rPr lang="en-US" sz="3600" dirty="0"/>
              <a:t> </a:t>
            </a:r>
            <a:r>
              <a:rPr lang="en-US" sz="3600" dirty="0" err="1"/>
              <a:t>sản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)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420"/>
            <a:ext cx="928411" cy="1246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56659">
            <a:off x="3434584" y="-1664880"/>
            <a:ext cx="5861547" cy="99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5036233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0" y="63602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668" y="160790"/>
            <a:ext cx="1694696" cy="21619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8576" y="2812349"/>
            <a:ext cx="6385479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3: 3 từ khoá kiến thức trong tiết 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2: 2 bài học </a:t>
            </a:r>
            <a:r>
              <a:rPr lang="en-US" sz="2800" b="1" dirty="0" err="1">
                <a:solidFill>
                  <a:prstClr val="black"/>
                </a:solidFill>
                <a:latin typeface="#9Slide05 Brannboll Ny" panose="02000000000000000000" pitchFamily="2" charset="0"/>
                <a:ea typeface="Liberation Serif"/>
                <a:cs typeface="Liberation Serif"/>
              </a:rPr>
              <a:t>em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 học 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  <a:p>
            <a:pPr marL="231140" marR="0" lvl="0" indent="-17399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1: 1 câu hỏi/ thắc mắc cần được giải 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Liberation Serif"/>
                <a:cs typeface="Liberation Serif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Brannboll Ny" panose="02000000000000000000" pitchFamily="2" charset="0"/>
              <a:ea typeface="Liberation Serif"/>
              <a:cs typeface="Liberation Serif"/>
            </a:endParaRPr>
          </a:p>
        </p:txBody>
      </p:sp>
      <p:pic>
        <p:nvPicPr>
          <p:cNvPr id="8" name="图片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473" y="163996"/>
            <a:ext cx="6043430" cy="13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848576" y="621186"/>
            <a:ext cx="7033562" cy="84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Times New Roman" panose="02020603050405020304" pitchFamily="18" charset="0"/>
              </a:rPr>
              <a:t>GÓC CHIA SẺ: Kĩ thuật 3-2-1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204" y="-174426"/>
            <a:ext cx="1694696" cy="216190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10" y="259333"/>
            <a:ext cx="9875980" cy="56763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41303" y="1254621"/>
            <a:ext cx="5762383" cy="233910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(SGK/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en-US" sz="7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93" y="4854694"/>
            <a:ext cx="3624121" cy="2161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" y="92235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679" y="2442374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0497" y="210462"/>
            <a:ext cx="9744193" cy="2174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800"/>
              </a:spcAft>
              <a:tabLst>
                <a:tab pos="746125" algn="l"/>
              </a:tabLst>
            </a:pP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một đoạn văn (khoảng 5 -7 dòng) phát biểu cảm nghĩ của em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sau khi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bản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(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ới</a:t>
            </a:r>
            <a:r>
              <a:rPr lang="en-US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32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đó có sử dụng ít nhất 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iỏi Văn - Tác phẩm: Cây tr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95598"/>
            <a:ext cx="3765840" cy="29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ài 26. Cây tre Việt Nam - Ngữ văn 6 - Cao Thi Mo - Thư viện Bài giảng điện  tử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3" y="2895599"/>
            <a:ext cx="3624121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1" y="2792936"/>
            <a:ext cx="1995412" cy="3955199"/>
          </a:xfrm>
          <a:prstGeom prst="rect">
            <a:avLst/>
          </a:prstGeom>
        </p:spPr>
      </p:pic>
      <p:grpSp>
        <p:nvGrpSpPr>
          <p:cNvPr id="5" name="组合 2"/>
          <p:cNvGrpSpPr/>
          <p:nvPr/>
        </p:nvGrpSpPr>
        <p:grpSpPr>
          <a:xfrm>
            <a:off x="1007368" y="4013288"/>
            <a:ext cx="3685160" cy="2056681"/>
            <a:chOff x="1949253" y="1627716"/>
            <a:chExt cx="3271491" cy="2309600"/>
          </a:xfrm>
        </p:grpSpPr>
        <p:grpSp>
          <p:nvGrpSpPr>
            <p:cNvPr id="6" name="组合 135"/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8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1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4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5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6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7" name="文本框 49"/>
            <p:cNvSpPr txBox="1">
              <a:spLocks noChangeArrowheads="1"/>
            </p:cNvSpPr>
            <p:nvPr/>
          </p:nvSpPr>
          <p:spPr bwMode="auto">
            <a:xfrm>
              <a:off x="1988014" y="2361269"/>
              <a:ext cx="2909328" cy="41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3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endParaRPr lang="vi-V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3"/>
          <p:cNvGrpSpPr/>
          <p:nvPr/>
        </p:nvGrpSpPr>
        <p:grpSpPr>
          <a:xfrm>
            <a:off x="5780516" y="1404608"/>
            <a:ext cx="3944750" cy="2111087"/>
            <a:chOff x="7522624" y="1711467"/>
            <a:chExt cx="2698523" cy="2157017"/>
          </a:xfrm>
        </p:grpSpPr>
        <p:grpSp>
          <p:nvGrpSpPr>
            <p:cNvPr id="98" name="组合 225"/>
            <p:cNvGrpSpPr/>
            <p:nvPr/>
          </p:nvGrpSpPr>
          <p:grpSpPr>
            <a:xfrm flipH="1">
              <a:off x="7522624" y="1711467"/>
              <a:ext cx="2698523" cy="2157017"/>
              <a:chOff x="3246438" y="1068388"/>
              <a:chExt cx="5711825" cy="5095993"/>
            </a:xfrm>
            <a:solidFill>
              <a:schemeClr val="tx1"/>
            </a:solidFill>
          </p:grpSpPr>
          <p:sp>
            <p:nvSpPr>
              <p:cNvPr id="100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2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11"/>
              <p:cNvSpPr/>
              <p:nvPr/>
            </p:nvSpPr>
            <p:spPr bwMode="auto">
              <a:xfrm>
                <a:off x="6142537" y="545794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07" name="组合 2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08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99" name="文本框 49"/>
            <p:cNvSpPr txBox="1">
              <a:spLocks noChangeArrowheads="1"/>
            </p:cNvSpPr>
            <p:nvPr/>
          </p:nvSpPr>
          <p:spPr bwMode="auto">
            <a:xfrm>
              <a:off x="7848015" y="2052728"/>
              <a:ext cx="2095630" cy="107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3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dung: </a:t>
              </a:r>
              <a:endPara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8390">
                <a:buNone/>
                <a:defRPr/>
              </a:pP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tre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9" name="组合 4"/>
          <p:cNvGrpSpPr/>
          <p:nvPr/>
        </p:nvGrpSpPr>
        <p:grpSpPr>
          <a:xfrm>
            <a:off x="6647529" y="3304542"/>
            <a:ext cx="5440561" cy="3002913"/>
            <a:chOff x="8543412" y="3705249"/>
            <a:chExt cx="2506734" cy="1762160"/>
          </a:xfrm>
        </p:grpSpPr>
        <p:grpSp>
          <p:nvGrpSpPr>
            <p:cNvPr id="190" name="组合 315"/>
            <p:cNvGrpSpPr/>
            <p:nvPr/>
          </p:nvGrpSpPr>
          <p:grpSpPr>
            <a:xfrm rot="626096" flipH="1">
              <a:off x="8543412" y="3705249"/>
              <a:ext cx="2506734" cy="176216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92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3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4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5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6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7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8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99" name="组合 32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00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1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2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3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4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5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6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7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8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09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0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1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2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3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4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5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6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7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8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19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0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1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2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3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4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5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6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7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8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29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0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1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2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3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4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5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6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7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8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39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0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1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2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3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4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5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6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7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8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49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0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1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2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3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4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5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6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7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8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9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0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1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2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3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4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5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6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7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8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9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0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1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2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3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4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5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6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7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8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9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0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91" name="文本框 49"/>
            <p:cNvSpPr txBox="1">
              <a:spLocks noChangeArrowheads="1"/>
            </p:cNvSpPr>
            <p:nvPr/>
          </p:nvSpPr>
          <p:spPr bwMode="auto">
            <a:xfrm>
              <a:off x="8725754" y="4134936"/>
              <a:ext cx="2229149" cy="692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3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8390">
                <a:buNone/>
                <a:defRPr/>
              </a:pP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Hán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8390">
                <a:buNone/>
                <a:defRPr/>
              </a:pP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Giải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HV </a:t>
              </a:r>
              <a:r>
                <a:rPr lang="en-US" sz="2000" b="1" i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000" b="1" i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0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1" name="组合 452"/>
          <p:cNvGrpSpPr/>
          <p:nvPr/>
        </p:nvGrpSpPr>
        <p:grpSpPr>
          <a:xfrm>
            <a:off x="4193066" y="3015100"/>
            <a:ext cx="3005355" cy="3217518"/>
            <a:chOff x="4427538" y="954088"/>
            <a:chExt cx="3333750" cy="3729038"/>
          </a:xfrm>
        </p:grpSpPr>
        <p:sp>
          <p:nvSpPr>
            <p:cNvPr id="282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3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4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5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6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7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8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89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0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1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2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3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4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5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6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7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8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299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0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1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2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3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4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5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6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7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8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09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0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1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2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3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4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5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6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7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8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19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0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1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2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323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  <p:grpSp>
        <p:nvGrpSpPr>
          <p:cNvPr id="324" name="组合 2"/>
          <p:cNvGrpSpPr/>
          <p:nvPr/>
        </p:nvGrpSpPr>
        <p:grpSpPr>
          <a:xfrm>
            <a:off x="1538037" y="2042721"/>
            <a:ext cx="3685160" cy="1831537"/>
            <a:chOff x="1949253" y="1627716"/>
            <a:chExt cx="3271491" cy="2309600"/>
          </a:xfrm>
        </p:grpSpPr>
        <p:grpSp>
          <p:nvGrpSpPr>
            <p:cNvPr id="325" name="组合 135"/>
            <p:cNvGrpSpPr/>
            <p:nvPr/>
          </p:nvGrpSpPr>
          <p:grpSpPr>
            <a:xfrm>
              <a:off x="1949253" y="1627716"/>
              <a:ext cx="3271491" cy="2309600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327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8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9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0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1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2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3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334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35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6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7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8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9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0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1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2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3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4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5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6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7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8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9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0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1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2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3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4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5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6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7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8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9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0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1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2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3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4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5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6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7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8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9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0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1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2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3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4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5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6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7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8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9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0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1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2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3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4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5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6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7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8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9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0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1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2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3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4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5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6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7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8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9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0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1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2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3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4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5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6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7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8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9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0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1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2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3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4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5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326" name="文本框 49"/>
            <p:cNvSpPr txBox="1">
              <a:spLocks noChangeArrowheads="1"/>
            </p:cNvSpPr>
            <p:nvPr/>
          </p:nvSpPr>
          <p:spPr bwMode="auto">
            <a:xfrm>
              <a:off x="1988014" y="2361269"/>
              <a:ext cx="2909328" cy="869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088390">
                <a:buNone/>
                <a:defRPr/>
              </a:pPr>
              <a:r>
                <a:rPr lang="vi-VN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en-US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defTabSz="1088390">
                <a:buNone/>
                <a:defRPr/>
              </a:pP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20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vi-VN" sz="20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1496409" y="-1005"/>
            <a:ext cx="10666231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>
              <a:lnSpc>
                <a:spcPct val="107000"/>
              </a:lnSpc>
              <a:spcAft>
                <a:spcPts val="800"/>
              </a:spcAft>
              <a:tabLst>
                <a:tab pos="746125" algn="l"/>
              </a:tabLs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 một đoạn văn (khoảng 5 -7 dòng) phát biểu cảm nghĩ của 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sau khi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ọ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 bản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tre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(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Thép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trong đó có sử dụng ít nhất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8" name="Picture 4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2" y="-5848"/>
            <a:ext cx="1557381" cy="19487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54" y="76279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112692" y="2343653"/>
            <a:ext cx="56234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defRPr/>
            </a:pPr>
            <a:r>
              <a:rPr lang="vi-VN" sz="400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Xin chào và hẹn gặp lại </a:t>
            </a:r>
            <a:r>
              <a:rPr lang="en-US" sz="4000" dirty="0">
                <a:solidFill>
                  <a:srgbClr val="0000FF"/>
                </a:solidFill>
                <a:latin typeface="#9Slide05 Brannboll Ny" panose="02000000000000000000" pitchFamily="2" charset="0"/>
                <a:cs typeface="Times New Roman" panose="02020603050405020304" pitchFamily="18" charset="0"/>
              </a:rPr>
              <a:t>!</a:t>
            </a:r>
            <a:endParaRPr lang="ru-RU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22858PICdbgea5Gz679dY_PIC20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431" y="2269440"/>
            <a:ext cx="2164572" cy="397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8" descr="6fc417983c9675ce1b60e983870aeb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030" y="4154948"/>
            <a:ext cx="3010467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3370889" y="3933894"/>
            <a:ext cx="2687293" cy="1548203"/>
          </a:xfrm>
          <a:prstGeom prst="rect">
            <a:avLst/>
          </a:prstGeom>
        </p:spPr>
      </p:pic>
      <p:grpSp>
        <p:nvGrpSpPr>
          <p:cNvPr id="13" name="组合 2"/>
          <p:cNvGrpSpPr/>
          <p:nvPr/>
        </p:nvGrpSpPr>
        <p:grpSpPr>
          <a:xfrm>
            <a:off x="3539618" y="1421703"/>
            <a:ext cx="6654627" cy="2742465"/>
            <a:chOff x="1949253" y="1617623"/>
            <a:chExt cx="3271491" cy="2319693"/>
          </a:xfrm>
        </p:grpSpPr>
        <p:grpSp>
          <p:nvGrpSpPr>
            <p:cNvPr id="14" name="组合 135"/>
            <p:cNvGrpSpPr/>
            <p:nvPr/>
          </p:nvGrpSpPr>
          <p:grpSpPr>
            <a:xfrm>
              <a:off x="1949253" y="1617623"/>
              <a:ext cx="3271491" cy="2319693"/>
              <a:chOff x="3246438" y="1047943"/>
              <a:chExt cx="5711825" cy="4698808"/>
            </a:xfrm>
            <a:solidFill>
              <a:schemeClr val="tx1"/>
            </a:solidFill>
          </p:grpSpPr>
          <p:sp>
            <p:nvSpPr>
              <p:cNvPr id="1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8" name="Freeform 7"/>
              <p:cNvSpPr/>
              <p:nvPr/>
            </p:nvSpPr>
            <p:spPr bwMode="auto">
              <a:xfrm>
                <a:off x="5124265" y="1047943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23" name="组合 14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2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2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71"/>
                <p:cNvSpPr/>
                <p:nvPr/>
              </p:nvSpPr>
              <p:spPr bwMode="auto">
                <a:xfrm>
                  <a:off x="4145361" y="1703388"/>
                  <a:ext cx="109538" cy="19051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5" name="文本框 49"/>
            <p:cNvSpPr txBox="1">
              <a:spLocks noChangeArrowheads="1"/>
            </p:cNvSpPr>
            <p:nvPr/>
          </p:nvSpPr>
          <p:spPr bwMode="auto">
            <a:xfrm>
              <a:off x="2025013" y="2028013"/>
              <a:ext cx="2909328" cy="312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 bwMode="gray">
          <a:xfrm>
            <a:off x="6930606" y="603957"/>
            <a:ext cx="1466851" cy="195193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0563C1">
                  <a:gamma/>
                  <a:tint val="90980"/>
                  <a:invGamma/>
                  <a:alpha val="32001"/>
                </a:srgbClr>
              </a:gs>
              <a:gs pos="100000">
                <a:srgbClr val="0563C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3875323" y="3229379"/>
            <a:ext cx="4230518" cy="2396395"/>
          </a:xfrm>
          <a:prstGeom prst="roundRect">
            <a:avLst>
              <a:gd name="adj" fmla="val 4690"/>
            </a:avLst>
          </a:prstGeom>
          <a:solidFill>
            <a:srgbClr val="70AD47">
              <a:lumMod val="20000"/>
              <a:lumOff val="80000"/>
            </a:srgbClr>
          </a:solidFill>
          <a:ln w="57150">
            <a:solidFill>
              <a:srgbClr val="ED7D31"/>
            </a:solidFill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4626819" y="2611119"/>
            <a:ext cx="2541439" cy="5720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D7D31">
                  <a:gamma/>
                  <a:shade val="46275"/>
                  <a:invGamma/>
                </a:srgbClr>
              </a:gs>
              <a:gs pos="50000">
                <a:srgbClr val="ED7D31"/>
              </a:gs>
              <a:gs pos="100000">
                <a:srgbClr val="ED7D3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8382786" y="1396132"/>
            <a:ext cx="3686068" cy="3860102"/>
          </a:xfrm>
          <a:prstGeom prst="roundRect">
            <a:avLst>
              <a:gd name="adj" fmla="val 4690"/>
            </a:avLst>
          </a:prstGeom>
          <a:solidFill>
            <a:srgbClr val="FFC000">
              <a:lumMod val="20000"/>
              <a:lumOff val="80000"/>
            </a:srgbClr>
          </a:solidFill>
          <a:ln w="57150">
            <a:solidFill>
              <a:srgbClr val="0563C1"/>
            </a:solidFill>
            <a:rou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gray">
          <a:xfrm>
            <a:off x="8906729" y="1059610"/>
            <a:ext cx="2841455" cy="673043"/>
          </a:xfrm>
          <a:prstGeom prst="roundRect">
            <a:avLst>
              <a:gd name="adj" fmla="val 50000"/>
            </a:avLst>
          </a:prstGeom>
          <a:solidFill>
            <a:srgbClr val="5B9BD5">
              <a:lumMod val="60000"/>
              <a:lumOff val="40000"/>
            </a:srgbClr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Freeform 12"/>
          <p:cNvSpPr/>
          <p:nvPr/>
        </p:nvSpPr>
        <p:spPr bwMode="gray">
          <a:xfrm>
            <a:off x="2767824" y="1476214"/>
            <a:ext cx="1466851" cy="155878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A5A5A5">
              <a:lumMod val="60000"/>
              <a:lumOff val="40000"/>
            </a:srgbClr>
          </a:solidFill>
          <a:ln>
            <a:solidFill>
              <a:srgbClr val="FF66FF"/>
            </a:solidFill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8" name="Group 15"/>
          <p:cNvGrpSpPr/>
          <p:nvPr/>
        </p:nvGrpSpPr>
        <p:grpSpPr bwMode="auto">
          <a:xfrm>
            <a:off x="121890" y="2810377"/>
            <a:ext cx="3511647" cy="4056061"/>
            <a:chOff x="569" y="1596"/>
            <a:chExt cx="1460" cy="2101"/>
          </a:xfrm>
          <a:solidFill>
            <a:srgbClr val="A5A5A5">
              <a:lumMod val="20000"/>
              <a:lumOff val="80000"/>
            </a:srgbClr>
          </a:solidFill>
        </p:grpSpPr>
        <p:sp>
          <p:nvSpPr>
            <p:cNvPr id="9" name="AutoShape 16"/>
            <p:cNvSpPr>
              <a:spLocks noChangeArrowheads="1"/>
            </p:cNvSpPr>
            <p:nvPr/>
          </p:nvSpPr>
          <p:spPr bwMode="auto">
            <a:xfrm>
              <a:off x="569" y="1709"/>
              <a:ext cx="1460" cy="1988"/>
            </a:xfrm>
            <a:prstGeom prst="roundRect">
              <a:avLst>
                <a:gd name="adj" fmla="val 4690"/>
              </a:avLst>
            </a:prstGeom>
            <a:grpFill/>
            <a:ln w="57150">
              <a:solidFill>
                <a:srgbClr val="954F72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17"/>
            <p:cNvSpPr>
              <a:spLocks noChangeArrowheads="1"/>
            </p:cNvSpPr>
            <p:nvPr/>
          </p:nvSpPr>
          <p:spPr bwMode="gray">
            <a:xfrm>
              <a:off x="745" y="1619"/>
              <a:ext cx="1174" cy="245"/>
            </a:xfrm>
            <a:prstGeom prst="roundRect">
              <a:avLst>
                <a:gd name="adj" fmla="val 50000"/>
              </a:avLst>
            </a:prstGeom>
            <a:solidFill>
              <a:srgbClr val="ED7D31">
                <a:lumMod val="20000"/>
                <a:lumOff val="8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gray">
            <a:xfrm>
              <a:off x="985" y="1596"/>
              <a:ext cx="65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 NIỆM</a:t>
              </a:r>
              <a:endParaRPr kumimoji="0" lang="en-US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3936542" y="3333635"/>
            <a:ext cx="404711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gray">
          <a:xfrm>
            <a:off x="5827782" y="203482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gray">
          <a:xfrm>
            <a:off x="9142413" y="1104417"/>
            <a:ext cx="2051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</a:t>
            </a:r>
            <a:endParaRPr lang="en-US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8495169" y="1716804"/>
            <a:ext cx="352544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Mượn từ là một cách làm giàu cho ngôn ngữ dân tộc. Tuy nhiên để bảo vệ sự trong sáng của ngôn ngữ dân 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chỉ nên mượn từ khi thật sự cần 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2668237" y="478712"/>
            <a:ext cx="3291862" cy="574675"/>
          </a:xfrm>
          <a:prstGeom prst="roundRect">
            <a:avLst>
              <a:gd name="adj" fmla="val 50000"/>
            </a:avLst>
          </a:prstGeom>
          <a:solidFill>
            <a:srgbClr val="5B9BD5"/>
          </a:solidFill>
          <a:ln w="38100" algn="ctr">
            <a:noFill/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 MƯỢN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71391" y="3427563"/>
            <a:ext cx="334182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358" y="5077334"/>
            <a:ext cx="2869752" cy="171190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2" y="25960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03" y="-85123"/>
            <a:ext cx="1694696" cy="1620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30" y="3040625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8" y="5434043"/>
            <a:ext cx="2869752" cy="150929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92" y="81282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405" y="-116501"/>
            <a:ext cx="1694696" cy="2161906"/>
          </a:xfrm>
          <a:prstGeom prst="rect">
            <a:avLst/>
          </a:prstGeom>
        </p:spPr>
      </p:pic>
      <p:pic>
        <p:nvPicPr>
          <p:cNvPr id="6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>
          <a:xfrm>
            <a:off x="9413019" y="845455"/>
            <a:ext cx="2372874" cy="1989736"/>
          </a:xfrm>
          <a:custGeom>
            <a:avLst/>
            <a:gdLst>
              <a:gd name="connsiteX0" fmla="*/ 2142595 w 7153387"/>
              <a:gd name="connsiteY0" fmla="*/ 3720080 h 4809108"/>
              <a:gd name="connsiteX1" fmla="*/ 1480457 w 7153387"/>
              <a:gd name="connsiteY1" fmla="*/ 4264366 h 4809108"/>
              <a:gd name="connsiteX2" fmla="*/ 2142595 w 7153387"/>
              <a:gd name="connsiteY2" fmla="*/ 4808652 h 4809108"/>
              <a:gd name="connsiteX3" fmla="*/ 2804733 w 7153387"/>
              <a:gd name="connsiteY3" fmla="*/ 4264366 h 4809108"/>
              <a:gd name="connsiteX4" fmla="*/ 2142595 w 7153387"/>
              <a:gd name="connsiteY4" fmla="*/ 3720080 h 4809108"/>
              <a:gd name="connsiteX5" fmla="*/ 0 w 7153387"/>
              <a:gd name="connsiteY5" fmla="*/ 0 h 4809108"/>
              <a:gd name="connsiteX6" fmla="*/ 7153387 w 7153387"/>
              <a:gd name="connsiteY6" fmla="*/ 0 h 4809108"/>
              <a:gd name="connsiteX7" fmla="*/ 7153387 w 7153387"/>
              <a:gd name="connsiteY7" fmla="*/ 4809108 h 4809108"/>
              <a:gd name="connsiteX8" fmla="*/ 0 w 7153387"/>
              <a:gd name="connsiteY8" fmla="*/ 4809108 h 480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3387" h="4809108">
                <a:moveTo>
                  <a:pt x="2142595" y="3720080"/>
                </a:moveTo>
                <a:cubicBezTo>
                  <a:pt x="1776906" y="3720080"/>
                  <a:pt x="1480457" y="3963765"/>
                  <a:pt x="1480457" y="4264366"/>
                </a:cubicBezTo>
                <a:cubicBezTo>
                  <a:pt x="1480457" y="4564967"/>
                  <a:pt x="1776906" y="4808652"/>
                  <a:pt x="2142595" y="4808652"/>
                </a:cubicBezTo>
                <a:cubicBezTo>
                  <a:pt x="2508284" y="4808652"/>
                  <a:pt x="2804733" y="4564967"/>
                  <a:pt x="2804733" y="4264366"/>
                </a:cubicBezTo>
                <a:cubicBezTo>
                  <a:pt x="2804733" y="3963765"/>
                  <a:pt x="2508284" y="3720080"/>
                  <a:pt x="2142595" y="3720080"/>
                </a:cubicBezTo>
                <a:close/>
                <a:moveTo>
                  <a:pt x="0" y="0"/>
                </a:moveTo>
                <a:lnTo>
                  <a:pt x="7153387" y="0"/>
                </a:lnTo>
                <a:lnTo>
                  <a:pt x="7153387" y="4809108"/>
                </a:lnTo>
                <a:lnTo>
                  <a:pt x="0" y="4809108"/>
                </a:lnTo>
                <a:close/>
              </a:path>
            </a:pathLst>
          </a:custGeom>
        </p:spPr>
      </p:pic>
      <p:sp>
        <p:nvSpPr>
          <p:cNvPr id="10" name="文本框 27"/>
          <p:cNvSpPr txBox="1"/>
          <p:nvPr/>
        </p:nvSpPr>
        <p:spPr>
          <a:xfrm>
            <a:off x="3379304" y="1412573"/>
            <a:ext cx="463973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2400" b="1">
                <a:solidFill>
                  <a:srgbClr val="1C75BC"/>
                </a:solidFill>
                <a:latin typeface="迷你简准圆" panose="03000509000000000000" pitchFamily="65" charset="-122"/>
                <a:ea typeface="迷你简准圆" panose="03000509000000000000" pitchFamily="65" charset="-122"/>
              </a:defRPr>
            </a:lvl1pPr>
          </a:lstStyle>
          <a:p>
            <a:pPr algn="ctr">
              <a:lnSpc>
                <a:spcPct val="100000"/>
              </a:lnSpc>
              <a:defRPr/>
            </a:pPr>
            <a:endParaRPr lang="zh-CN" altLang="en-US" sz="7200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Picture 16" descr="b00f0a891b96caa050f493ee863d966a.png"/>
          <p:cNvPicPr>
            <a:picLocks noChangeAspect="1"/>
          </p:cNvPicPr>
          <p:nvPr/>
        </p:nvPicPr>
        <p:blipFill>
          <a:blip r:embed="rId6" cstate="print"/>
          <a:srcRect l="24314" t="12427" r="9872" b="3660"/>
          <a:stretch>
            <a:fillRect/>
          </a:stretch>
        </p:blipFill>
        <p:spPr>
          <a:xfrm>
            <a:off x="171056" y="1600154"/>
            <a:ext cx="3259866" cy="53949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3019" y="2668769"/>
            <a:ext cx="2455169" cy="3195847"/>
          </a:xfrm>
          <a:prstGeom prst="rect">
            <a:avLst/>
          </a:prstGeom>
        </p:spPr>
      </p:pic>
      <p:grpSp>
        <p:nvGrpSpPr>
          <p:cNvPr id="20" name="组合 3"/>
          <p:cNvGrpSpPr/>
          <p:nvPr/>
        </p:nvGrpSpPr>
        <p:grpSpPr>
          <a:xfrm>
            <a:off x="1941342" y="731520"/>
            <a:ext cx="8133605" cy="3615625"/>
            <a:chOff x="7522624" y="1711467"/>
            <a:chExt cx="2728522" cy="1980244"/>
          </a:xfrm>
        </p:grpSpPr>
        <p:grpSp>
          <p:nvGrpSpPr>
            <p:cNvPr id="21" name="组合 225"/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23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30" name="组合 2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31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2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3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4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5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6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7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8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39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0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1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2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3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4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5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6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7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8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49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0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1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2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3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4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5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6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7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8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59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0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1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2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3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4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5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6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7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8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69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0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1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2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3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4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5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6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7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8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79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0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1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2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3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4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5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6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7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8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89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0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1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2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3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4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5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6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7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8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99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0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1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2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3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4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5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6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7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8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09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0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1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22" name="文本框 49"/>
            <p:cNvSpPr txBox="1">
              <a:spLocks noChangeArrowheads="1"/>
            </p:cNvSpPr>
            <p:nvPr/>
          </p:nvSpPr>
          <p:spPr bwMode="auto">
            <a:xfrm>
              <a:off x="7772376" y="2305401"/>
              <a:ext cx="2478770" cy="3924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1995456" y="1518552"/>
            <a:ext cx="80073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vi-VN" altLang="zh-CN" sz="6600" dirty="0">
                <a:solidFill>
                  <a:srgbClr val="002060"/>
                </a:solidFill>
                <a:latin typeface="#9Slide05 Brannboll Ny" panose="02000000000000000000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 hành tiếng Việt:</a:t>
            </a:r>
            <a:endParaRPr lang="vi-VN" altLang="zh-CN" sz="6600" dirty="0">
              <a:solidFill>
                <a:srgbClr val="002060"/>
              </a:solidFill>
              <a:latin typeface="#9Slide05 Brannboll Ny" panose="02000000000000000000" pitchFamily="2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en-US" altLang="zh-CN" sz="6600" dirty="0">
                <a:solidFill>
                  <a:srgbClr val="FF0000"/>
                </a:solidFill>
                <a:latin typeface="#9Slide05 Brannboll Ny" panose="02000000000000000000" pitchFamily="2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 HÁN VIỆT</a:t>
            </a:r>
            <a:endParaRPr lang="zh-CN" altLang="en-US" sz="6600" dirty="0">
              <a:solidFill>
                <a:srgbClr val="FF0000"/>
              </a:solidFill>
              <a:latin typeface="#9Slide05 Brannboll Ny" panose="02000000000000000000" pitchFamily="2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254" y="1714478"/>
            <a:ext cx="9499373" cy="2729577"/>
          </a:xfrm>
          <a:prstGeom prst="rect">
            <a:avLst/>
          </a:prstGeom>
        </p:spPr>
      </p:pic>
      <p:pic>
        <p:nvPicPr>
          <p:cNvPr id="3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4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880" y="4483802"/>
            <a:ext cx="3624121" cy="2161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57310" y="2331271"/>
            <a:ext cx="7873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AF9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00AF9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THỨC TIẾNG VIỆT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AF9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6" y="2496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305" y="0"/>
            <a:ext cx="1694696" cy="2161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17" y="3158051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72" y="5274731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88" y="1870711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79" y="1735972"/>
            <a:ext cx="1194680" cy="1364624"/>
          </a:xfrm>
          <a:prstGeom prst="rect">
            <a:avLst/>
          </a:prstGeom>
        </p:spPr>
      </p:pic>
      <p:sp>
        <p:nvSpPr>
          <p:cNvPr id="6" name="文本框 41"/>
          <p:cNvSpPr txBox="1"/>
          <p:nvPr/>
        </p:nvSpPr>
        <p:spPr>
          <a:xfrm>
            <a:off x="1378802" y="155628"/>
            <a:ext cx="7469558" cy="83080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4800" b="1" i="0" u="none" strike="noStrike" kern="1200" cap="none" spc="0" normalizeH="0" noProof="0" dirty="0">
                <a:ln w="12700">
                  <a:noFill/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ĐỘNG DỰ ÁN</a:t>
            </a:r>
            <a:endParaRPr kumimoji="0" lang="en-US" altLang="zh-CN" sz="4800" b="1" i="0" u="none" strike="noStrike" kern="1200" cap="none" spc="0" normalizeH="0" baseline="0" noProof="0" dirty="0">
              <a:ln w="12700">
                <a:noFill/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41"/>
          <p:cNvSpPr txBox="1"/>
          <p:nvPr/>
        </p:nvSpPr>
        <p:spPr>
          <a:xfrm>
            <a:off x="324699" y="835994"/>
            <a:ext cx="11076170" cy="10772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Dựa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phần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kiến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thức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ngữ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6,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sơ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tư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duy</a:t>
            </a:r>
            <a:r>
              <a:rPr kumimoji="0" lang="en-US" altLang="zh-CN" sz="3200" b="1" i="0" u="none" strike="noStrike" kern="1200" cap="none" spc="0" normalizeH="0" noProof="0" dirty="0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):</a:t>
            </a:r>
            <a:endParaRPr kumimoji="0" lang="zh-CN" altLang="en-US" sz="3200" b="1" i="0" u="none" strike="noStrike" kern="1200" cap="none" spc="0" normalizeH="0" baseline="0" noProof="0" dirty="0">
              <a:ln w="12700"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" name="组合 135"/>
          <p:cNvGrpSpPr/>
          <p:nvPr/>
        </p:nvGrpSpPr>
        <p:grpSpPr>
          <a:xfrm>
            <a:off x="1209595" y="3399127"/>
            <a:ext cx="3685160" cy="2730533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3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4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5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6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7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18" name="组合 14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9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9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0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1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2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3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4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5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6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7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8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39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0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1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2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3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4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5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6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7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8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49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0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1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2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3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4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5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6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7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8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59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0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1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2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3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4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5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6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7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8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69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0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1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2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3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4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5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6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7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8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79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0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1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4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5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6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7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8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89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0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1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2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3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4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5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6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7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8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99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00" name="组合 3"/>
          <p:cNvGrpSpPr/>
          <p:nvPr/>
        </p:nvGrpSpPr>
        <p:grpSpPr>
          <a:xfrm>
            <a:off x="4750568" y="1698830"/>
            <a:ext cx="2833241" cy="2417481"/>
            <a:chOff x="7522624" y="1711467"/>
            <a:chExt cx="2698523" cy="1980244"/>
          </a:xfrm>
        </p:grpSpPr>
        <p:grpSp>
          <p:nvGrpSpPr>
            <p:cNvPr id="101" name="组合 225"/>
            <p:cNvGrpSpPr/>
            <p:nvPr/>
          </p:nvGrpSpPr>
          <p:grpSpPr>
            <a:xfrm flipH="1">
              <a:off x="7522624" y="1711467"/>
              <a:ext cx="2698523" cy="1980244"/>
              <a:chOff x="3246438" y="1068388"/>
              <a:chExt cx="5711825" cy="4678363"/>
            </a:xfrm>
            <a:solidFill>
              <a:schemeClr val="tx1"/>
            </a:solidFill>
          </p:grpSpPr>
          <p:sp>
            <p:nvSpPr>
              <p:cNvPr id="103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4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5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6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7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8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109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grpSp>
            <p:nvGrpSpPr>
              <p:cNvPr id="110" name="组合 2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11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2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3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4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5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6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7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8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19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0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1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2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3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4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5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6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7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8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29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0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1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2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3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4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5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6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7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8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39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0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1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2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3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4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5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6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7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8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49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0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1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2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3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4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5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6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7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8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59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0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1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2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3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4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5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6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7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8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69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0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1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2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3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4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5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6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7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8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79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0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1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2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3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4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5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6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7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8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89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0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  <p:sp>
              <p:nvSpPr>
                <p:cNvPr id="191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07" tIns="45703" rIns="91407" bIns="45703" numCol="1" anchor="t" anchorCtr="0" compatLnSpc="1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方正静蕾简体" panose="02000000000000000000" pitchFamily="2" charset="-122"/>
                    <a:ea typeface="方正静蕾简体" panose="02000000000000000000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02" name="文本框 49"/>
            <p:cNvSpPr txBox="1">
              <a:spLocks noChangeArrowheads="1"/>
            </p:cNvSpPr>
            <p:nvPr/>
          </p:nvSpPr>
          <p:spPr bwMode="auto">
            <a:xfrm>
              <a:off x="7902428" y="2423369"/>
              <a:ext cx="2095630" cy="393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07" tIns="45703" rIns="91407" bIns="45703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lvl="0" algn="ctr">
                <a:buNone/>
                <a:defRPr/>
              </a:pP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Hán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 dirty="0" err="1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Việt</a:t>
              </a:r>
              <a:r>
                <a:rPr lang="en-US" altLang="zh-CN" b="1" dirty="0">
                  <a:ln w="12700">
                    <a:noFill/>
                  </a:ln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endParaRPr kumimoji="0" lang="en-US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SVNVery Berry" panose="00000500000000000000" pitchFamily="2" charset="0"/>
              </a:endParaRPr>
            </a:p>
          </p:txBody>
        </p:sp>
      </p:grpSp>
      <p:grpSp>
        <p:nvGrpSpPr>
          <p:cNvPr id="193" name="组合 315"/>
          <p:cNvGrpSpPr/>
          <p:nvPr/>
        </p:nvGrpSpPr>
        <p:grpSpPr>
          <a:xfrm rot="626096" flipH="1">
            <a:off x="7304264" y="2965404"/>
            <a:ext cx="4320399" cy="3002913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95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6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7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8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199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0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sp>
          <p:nvSpPr>
            <p:cNvPr id="201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endParaRPr>
            </a:p>
          </p:txBody>
        </p:sp>
        <p:grpSp>
          <p:nvGrpSpPr>
            <p:cNvPr id="202" name="组合 323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03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4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5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6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7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8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09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0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1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2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3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4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5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6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7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8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19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0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1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2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3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4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5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6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7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8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29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0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1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2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3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4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5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6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7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8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39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0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1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2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3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4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5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6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7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8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49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0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1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2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3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4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5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6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7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8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59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0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1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2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3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4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5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6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7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8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69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0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1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2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3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4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5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6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7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8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79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0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1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2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  <p:sp>
            <p:nvSpPr>
              <p:cNvPr id="283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07" tIns="45703" rIns="91407" bIns="45703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静蕾简体" panose="02000000000000000000" pitchFamily="2" charset="-122"/>
                  <a:ea typeface="方正静蕾简体" panose="02000000000000000000" pitchFamily="2" charset="-122"/>
                  <a:cs typeface="+mn-cs"/>
                </a:endParaRPr>
              </a:p>
            </p:txBody>
          </p:sp>
        </p:grpSp>
      </p:grpSp>
      <p:sp>
        <p:nvSpPr>
          <p:cNvPr id="284" name="文本框 49"/>
          <p:cNvSpPr txBox="1">
            <a:spLocks noChangeArrowheads="1"/>
          </p:cNvSpPr>
          <p:nvPr/>
        </p:nvSpPr>
        <p:spPr bwMode="auto">
          <a:xfrm>
            <a:off x="7988547" y="3805544"/>
            <a:ext cx="3277203" cy="86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>
              <a:buNone/>
              <a:defRPr/>
            </a:pP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Công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việc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dùng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Hán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r>
              <a:rPr kumimoji="0" lang="vi-VN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85" name="文本框 49"/>
          <p:cNvSpPr txBox="1">
            <a:spLocks noChangeArrowheads="1"/>
          </p:cNvSpPr>
          <p:nvPr/>
        </p:nvSpPr>
        <p:spPr bwMode="auto">
          <a:xfrm>
            <a:off x="1865097" y="4417621"/>
            <a:ext cx="2200250" cy="48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3" rIns="91407" bIns="45703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lvl="0" algn="ctr">
              <a:buNone/>
              <a:defRPr/>
            </a:pPr>
            <a:r>
              <a:rPr kumimoji="0" lang="en-US" b="1" u="none" strike="noStrike" kern="1200" cap="none" spc="0" normalizeH="0" baseline="0" noProof="0" dirty="0" err="1">
                <a:ln w="127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</a:t>
            </a:r>
            <a:r>
              <a:rPr lang="en-US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ái</a:t>
            </a:r>
            <a:r>
              <a:rPr lang="en-US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b="1" dirty="0">
                <a:ln w="12700">
                  <a:noFill/>
                </a:ln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?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SVNVery Berry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27" y="865909"/>
            <a:ext cx="3188719" cy="625970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80" y="362565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697" y="-74105"/>
            <a:ext cx="1694696" cy="2161906"/>
          </a:xfrm>
          <a:prstGeom prst="rect">
            <a:avLst/>
          </a:prstGeom>
        </p:spPr>
      </p:pic>
      <p:sp>
        <p:nvSpPr>
          <p:cNvPr id="6" name="MMConnector"/>
          <p:cNvSpPr/>
          <p:nvPr/>
        </p:nvSpPr>
        <p:spPr>
          <a:xfrm>
            <a:off x="4570371" y="2792936"/>
            <a:ext cx="1490265" cy="1954806"/>
          </a:xfrm>
          <a:custGeom>
            <a:avLst/>
            <a:gdLst/>
            <a:ahLst/>
            <a:cxnLst/>
            <a:rect l="0" t="0" r="0" b="0"/>
            <a:pathLst>
              <a:path w="776693" h="1468319">
                <a:moveTo>
                  <a:pt x="-261781" y="356289"/>
                </a:moveTo>
                <a:cubicBezTo>
                  <a:pt x="-257527" y="342814"/>
                  <a:pt x="-253364" y="329268"/>
                  <a:pt x="-249255" y="315680"/>
                </a:cubicBezTo>
                <a:cubicBezTo>
                  <a:pt x="-245145" y="302092"/>
                  <a:pt x="-241089" y="288462"/>
                  <a:pt x="-237085" y="274791"/>
                </a:cubicBezTo>
                <a:cubicBezTo>
                  <a:pt x="-233081" y="261120"/>
                  <a:pt x="-229129" y="247408"/>
                  <a:pt x="-225217" y="233662"/>
                </a:cubicBezTo>
                <a:cubicBezTo>
                  <a:pt x="-221306" y="219916"/>
                  <a:pt x="-217435" y="206136"/>
                  <a:pt x="-213597" y="192326"/>
                </a:cubicBezTo>
                <a:cubicBezTo>
                  <a:pt x="-209759" y="178517"/>
                  <a:pt x="-205954" y="164677"/>
                  <a:pt x="-202173" y="150813"/>
                </a:cubicBezTo>
                <a:cubicBezTo>
                  <a:pt x="-198392" y="136948"/>
                  <a:pt x="-194635" y="123058"/>
                  <a:pt x="-190895" y="109147"/>
                </a:cubicBezTo>
                <a:cubicBezTo>
                  <a:pt x="-187155" y="95235"/>
                  <a:pt x="-183431" y="81302"/>
                  <a:pt x="-179715" y="67351"/>
                </a:cubicBezTo>
                <a:cubicBezTo>
                  <a:pt x="-176000" y="53400"/>
                  <a:pt x="-172293" y="39430"/>
                  <a:pt x="-168586" y="25446"/>
                </a:cubicBezTo>
                <a:cubicBezTo>
                  <a:pt x="-164880" y="11461"/>
                  <a:pt x="-161174" y="-2539"/>
                  <a:pt x="-157461" y="-16551"/>
                </a:cubicBezTo>
                <a:cubicBezTo>
                  <a:pt x="-153748" y="-30563"/>
                  <a:pt x="-150028" y="-44587"/>
                  <a:pt x="-146292" y="-58621"/>
                </a:cubicBezTo>
                <a:cubicBezTo>
                  <a:pt x="-142557" y="-72654"/>
                  <a:pt x="-138806" y="-86697"/>
                  <a:pt x="-135033" y="-100747"/>
                </a:cubicBezTo>
                <a:cubicBezTo>
                  <a:pt x="-131259" y="-114797"/>
                  <a:pt x="-127462" y="-128854"/>
                  <a:pt x="-123633" y="-142915"/>
                </a:cubicBezTo>
                <a:cubicBezTo>
                  <a:pt x="-119804" y="-156975"/>
                  <a:pt x="-115944" y="-171040"/>
                  <a:pt x="-112043" y="-185106"/>
                </a:cubicBezTo>
                <a:cubicBezTo>
                  <a:pt x="-108143" y="-199173"/>
                  <a:pt x="-104202" y="-213240"/>
                  <a:pt x="-100211" y="-227306"/>
                </a:cubicBezTo>
                <a:cubicBezTo>
                  <a:pt x="-96221" y="-241372"/>
                  <a:pt x="-92181" y="-255437"/>
                  <a:pt x="-88081" y="-269496"/>
                </a:cubicBezTo>
                <a:cubicBezTo>
                  <a:pt x="-83982" y="-283556"/>
                  <a:pt x="-79823" y="-297611"/>
                  <a:pt x="-75595" y="-311658"/>
                </a:cubicBezTo>
                <a:cubicBezTo>
                  <a:pt x="-71366" y="-325704"/>
                  <a:pt x="-67068" y="-339743"/>
                  <a:pt x="-62688" y="-353769"/>
                </a:cubicBezTo>
                <a:cubicBezTo>
                  <a:pt x="-58309" y="-367795"/>
                  <a:pt x="-53848" y="-381809"/>
                  <a:pt x="-49294" y="-395807"/>
                </a:cubicBezTo>
                <a:cubicBezTo>
                  <a:pt x="-44740" y="-409804"/>
                  <a:pt x="-40092" y="-423785"/>
                  <a:pt x="-35337" y="-437743"/>
                </a:cubicBezTo>
                <a:cubicBezTo>
                  <a:pt x="-30582" y="-451702"/>
                  <a:pt x="-25720" y="-465638"/>
                  <a:pt x="-20736" y="-479546"/>
                </a:cubicBezTo>
                <a:cubicBezTo>
                  <a:pt x="-15751" y="-493454"/>
                  <a:pt x="-10645" y="-507334"/>
                  <a:pt x="-5400" y="-521177"/>
                </a:cubicBezTo>
                <a:cubicBezTo>
                  <a:pt x="-154" y="-535020"/>
                  <a:pt x="5230" y="-548827"/>
                  <a:pt x="10772" y="-562588"/>
                </a:cubicBezTo>
                <a:cubicBezTo>
                  <a:pt x="16315" y="-576349"/>
                  <a:pt x="22014" y="-590065"/>
                  <a:pt x="27893" y="-603723"/>
                </a:cubicBezTo>
                <a:cubicBezTo>
                  <a:pt x="33771" y="-617381"/>
                  <a:pt x="39828" y="-630981"/>
                  <a:pt x="46088" y="-644509"/>
                </a:cubicBezTo>
                <a:cubicBezTo>
                  <a:pt x="52347" y="-658037"/>
                  <a:pt x="58809" y="-671493"/>
                  <a:pt x="65500" y="-684857"/>
                </a:cubicBezTo>
                <a:cubicBezTo>
                  <a:pt x="72190" y="-698222"/>
                  <a:pt x="79109" y="-711496"/>
                  <a:pt x="86286" y="-724655"/>
                </a:cubicBezTo>
                <a:cubicBezTo>
                  <a:pt x="93463" y="-737814"/>
                  <a:pt x="100898" y="-750858"/>
                  <a:pt x="108623" y="-763757"/>
                </a:cubicBezTo>
                <a:cubicBezTo>
                  <a:pt x="116348" y="-776656"/>
                  <a:pt x="124363" y="-789410"/>
                  <a:pt x="132703" y="-801980"/>
                </a:cubicBezTo>
                <a:cubicBezTo>
                  <a:pt x="141042" y="-814550"/>
                  <a:pt x="149706" y="-826935"/>
                  <a:pt x="158730" y="-839088"/>
                </a:cubicBezTo>
                <a:cubicBezTo>
                  <a:pt x="167753" y="-851241"/>
                  <a:pt x="177135" y="-863160"/>
                  <a:pt x="186909" y="-874784"/>
                </a:cubicBezTo>
                <a:cubicBezTo>
                  <a:pt x="196684" y="-886408"/>
                  <a:pt x="206850" y="-897737"/>
                  <a:pt x="217433" y="-908695"/>
                </a:cubicBezTo>
                <a:cubicBezTo>
                  <a:pt x="228017" y="-919654"/>
                  <a:pt x="239018" y="-930242"/>
                  <a:pt x="250449" y="-940372"/>
                </a:cubicBezTo>
                <a:cubicBezTo>
                  <a:pt x="261879" y="-950503"/>
                  <a:pt x="273739" y="-960175"/>
                  <a:pt x="286019" y="-969296"/>
                </a:cubicBezTo>
                <a:cubicBezTo>
                  <a:pt x="298299" y="-978417"/>
                  <a:pt x="311000" y="-986985"/>
                  <a:pt x="324080" y="-994912"/>
                </a:cubicBezTo>
                <a:cubicBezTo>
                  <a:pt x="337159" y="-1002840"/>
                  <a:pt x="350617" y="-1010125"/>
                  <a:pt x="364405" y="-1016697"/>
                </a:cubicBezTo>
                <a:cubicBezTo>
                  <a:pt x="378193" y="-1023269"/>
                  <a:pt x="392311" y="-1029128"/>
                  <a:pt x="406607" y="-1034239"/>
                </a:cubicBezTo>
                <a:cubicBezTo>
                  <a:pt x="420902" y="-1039349"/>
                  <a:pt x="435375" y="-1043713"/>
                  <a:pt x="450179" y="-1047314"/>
                </a:cubicBezTo>
                <a:cubicBezTo>
                  <a:pt x="464983" y="-1050915"/>
                  <a:pt x="480117" y="-1053754"/>
                  <a:pt x="494577" y="-1055924"/>
                </a:cubicBezTo>
                <a:cubicBezTo>
                  <a:pt x="509036" y="-1058094"/>
                  <a:pt x="522820" y="-1059594"/>
                  <a:pt x="539299" y="-1060273"/>
                </a:cubicBezTo>
                <a:cubicBezTo>
                  <a:pt x="555778" y="-1060952"/>
                  <a:pt x="574952" y="-1060810"/>
                  <a:pt x="583943" y="-1060704"/>
                </a:cubicBezTo>
                <a:cubicBezTo>
                  <a:pt x="592934" y="-1060598"/>
                  <a:pt x="591742" y="-1060528"/>
                  <a:pt x="590550" y="-1060458"/>
                </a:cubicBezTo>
                <a:cubicBezTo>
                  <a:pt x="580895" y="-1059893"/>
                  <a:pt x="606670" y="-1054413"/>
                  <a:pt x="606670" y="-1047025"/>
                </a:cubicBezTo>
                <a:cubicBezTo>
                  <a:pt x="606670" y="-1039637"/>
                  <a:pt x="580983" y="-1032168"/>
                  <a:pt x="590550" y="-1033592"/>
                </a:cubicBezTo>
                <a:cubicBezTo>
                  <a:pt x="591658" y="-1033757"/>
                  <a:pt x="592766" y="-1033922"/>
                  <a:pt x="584261" y="-1033272"/>
                </a:cubicBezTo>
                <a:cubicBezTo>
                  <a:pt x="575756" y="-1032622"/>
                  <a:pt x="557638" y="-1031157"/>
                  <a:pt x="542249" y="-1029161"/>
                </a:cubicBezTo>
                <a:cubicBezTo>
                  <a:pt x="526859" y="-1027165"/>
                  <a:pt x="514199" y="-1024637"/>
                  <a:pt x="501042" y="-1021457"/>
                </a:cubicBezTo>
                <a:cubicBezTo>
                  <a:pt x="487885" y="-1018277"/>
                  <a:pt x="474232" y="-1014445"/>
                  <a:pt x="461033" y="-1009974"/>
                </a:cubicBezTo>
                <a:cubicBezTo>
                  <a:pt x="447833" y="-1005503"/>
                  <a:pt x="435088" y="-1000393"/>
                  <a:pt x="422621" y="-994653"/>
                </a:cubicBezTo>
                <a:cubicBezTo>
                  <a:pt x="410154" y="-988912"/>
                  <a:pt x="397965" y="-982541"/>
                  <a:pt x="386164" y="-975581"/>
                </a:cubicBezTo>
                <a:cubicBezTo>
                  <a:pt x="374363" y="-968620"/>
                  <a:pt x="362950" y="-961069"/>
                  <a:pt x="351935" y="-952986"/>
                </a:cubicBezTo>
                <a:cubicBezTo>
                  <a:pt x="340919" y="-944902"/>
                  <a:pt x="330300" y="-936286"/>
                  <a:pt x="320089" y="-927203"/>
                </a:cubicBezTo>
                <a:cubicBezTo>
                  <a:pt x="309879" y="-918121"/>
                  <a:pt x="300077" y="-908573"/>
                  <a:pt x="290672" y="-898628"/>
                </a:cubicBezTo>
                <a:cubicBezTo>
                  <a:pt x="281268" y="-888682"/>
                  <a:pt x="272261" y="-878340"/>
                  <a:pt x="263631" y="-867665"/>
                </a:cubicBezTo>
                <a:cubicBezTo>
                  <a:pt x="255001" y="-856991"/>
                  <a:pt x="246749" y="-845984"/>
                  <a:pt x="238846" y="-834703"/>
                </a:cubicBezTo>
                <a:cubicBezTo>
                  <a:pt x="230944" y="-823421"/>
                  <a:pt x="223391" y="-811865"/>
                  <a:pt x="216157" y="-800083"/>
                </a:cubicBezTo>
                <a:cubicBezTo>
                  <a:pt x="208924" y="-788301"/>
                  <a:pt x="202010" y="-776293"/>
                  <a:pt x="195385" y="-764100"/>
                </a:cubicBezTo>
                <a:cubicBezTo>
                  <a:pt x="188760" y="-751907"/>
                  <a:pt x="182423" y="-739529"/>
                  <a:pt x="176346" y="-726999"/>
                </a:cubicBezTo>
                <a:cubicBezTo>
                  <a:pt x="170269" y="-714469"/>
                  <a:pt x="164451" y="-701787"/>
                  <a:pt x="158865" y="-688980"/>
                </a:cubicBezTo>
                <a:cubicBezTo>
                  <a:pt x="153278" y="-676172"/>
                  <a:pt x="147924" y="-663240"/>
                  <a:pt x="142775" y="-650205"/>
                </a:cubicBezTo>
                <a:cubicBezTo>
                  <a:pt x="137627" y="-637169"/>
                  <a:pt x="132685" y="-624030"/>
                  <a:pt x="127926" y="-610804"/>
                </a:cubicBezTo>
                <a:cubicBezTo>
                  <a:pt x="123167" y="-597579"/>
                  <a:pt x="118592" y="-584268"/>
                  <a:pt x="114179" y="-570884"/>
                </a:cubicBezTo>
                <a:cubicBezTo>
                  <a:pt x="109767" y="-557501"/>
                  <a:pt x="105517" y="-544046"/>
                  <a:pt x="101411" y="-530529"/>
                </a:cubicBezTo>
                <a:cubicBezTo>
                  <a:pt x="97305" y="-517013"/>
                  <a:pt x="93343" y="-503436"/>
                  <a:pt x="89509" y="-489808"/>
                </a:cubicBezTo>
                <a:cubicBezTo>
                  <a:pt x="85674" y="-476179"/>
                  <a:pt x="81967" y="-462499"/>
                  <a:pt x="78372" y="-448775"/>
                </a:cubicBezTo>
                <a:cubicBezTo>
                  <a:pt x="74777" y="-435051"/>
                  <a:pt x="71295" y="-421283"/>
                  <a:pt x="67910" y="-407476"/>
                </a:cubicBezTo>
                <a:cubicBezTo>
                  <a:pt x="64526" y="-393670"/>
                  <a:pt x="61240" y="-379825"/>
                  <a:pt x="58040" y="-365948"/>
                </a:cubicBezTo>
                <a:cubicBezTo>
                  <a:pt x="54839" y="-352071"/>
                  <a:pt x="51725" y="-338160"/>
                  <a:pt x="48685" y="-324220"/>
                </a:cubicBezTo>
                <a:cubicBezTo>
                  <a:pt x="45645" y="-310281"/>
                  <a:pt x="42679" y="-296312"/>
                  <a:pt x="39777" y="-282318"/>
                </a:cubicBezTo>
                <a:cubicBezTo>
                  <a:pt x="36874" y="-268324"/>
                  <a:pt x="34035" y="-254304"/>
                  <a:pt x="31250" y="-240262"/>
                </a:cubicBezTo>
                <a:cubicBezTo>
                  <a:pt x="28465" y="-226219"/>
                  <a:pt x="25733" y="-212154"/>
                  <a:pt x="23046" y="-198067"/>
                </a:cubicBezTo>
                <a:cubicBezTo>
                  <a:pt x="20358" y="-183981"/>
                  <a:pt x="17714" y="-169875"/>
                  <a:pt x="15106" y="-155749"/>
                </a:cubicBezTo>
                <a:cubicBezTo>
                  <a:pt x="12497" y="-141624"/>
                  <a:pt x="9924" y="-127480"/>
                  <a:pt x="7377" y="-113318"/>
                </a:cubicBezTo>
                <a:cubicBezTo>
                  <a:pt x="4830" y="-99157"/>
                  <a:pt x="2310" y="-84978"/>
                  <a:pt x="-193" y="-70784"/>
                </a:cubicBezTo>
                <a:cubicBezTo>
                  <a:pt x="-2696" y="-56589"/>
                  <a:pt x="-5180" y="-42379"/>
                  <a:pt x="-7655" y="-28154"/>
                </a:cubicBezTo>
                <a:cubicBezTo>
                  <a:pt x="-10130" y="-13928"/>
                  <a:pt x="-12595" y="312"/>
                  <a:pt x="-15058" y="14566"/>
                </a:cubicBezTo>
                <a:cubicBezTo>
                  <a:pt x="-17522" y="28821"/>
                  <a:pt x="-19984" y="43089"/>
                  <a:pt x="-22453" y="57371"/>
                </a:cubicBezTo>
                <a:cubicBezTo>
                  <a:pt x="-24922" y="71653"/>
                  <a:pt x="-27398" y="85949"/>
                  <a:pt x="-29889" y="100257"/>
                </a:cubicBezTo>
                <a:cubicBezTo>
                  <a:pt x="-32381" y="114566"/>
                  <a:pt x="-34887" y="128887"/>
                  <a:pt x="-37418" y="143221"/>
                </a:cubicBezTo>
                <a:cubicBezTo>
                  <a:pt x="-39949" y="157555"/>
                  <a:pt x="-42504" y="171902"/>
                  <a:pt x="-45092" y="186261"/>
                </a:cubicBezTo>
                <a:cubicBezTo>
                  <a:pt x="-47680" y="200620"/>
                  <a:pt x="-50302" y="214991"/>
                  <a:pt x="-52966" y="229375"/>
                </a:cubicBezTo>
                <a:cubicBezTo>
                  <a:pt x="-55631" y="243758"/>
                  <a:pt x="-58339" y="258154"/>
                  <a:pt x="-61099" y="272561"/>
                </a:cubicBezTo>
                <a:cubicBezTo>
                  <a:pt x="-63860" y="286969"/>
                  <a:pt x="-66674" y="301388"/>
                  <a:pt x="-69554" y="315819"/>
                </a:cubicBezTo>
                <a:cubicBezTo>
                  <a:pt x="-72434" y="330251"/>
                  <a:pt x="-75382" y="344694"/>
                  <a:pt x="-78398" y="359148"/>
                </a:cubicBezTo>
                <a:cubicBezTo>
                  <a:pt x="-81415" y="373603"/>
                  <a:pt x="-84501" y="388068"/>
                  <a:pt x="-87706" y="402547"/>
                </a:cubicBezTo>
                <a:cubicBezTo>
                  <a:pt x="-90912" y="417027"/>
                  <a:pt x="-94237" y="431521"/>
                  <a:pt x="-97562" y="446015"/>
                </a:cubicBezTo>
                <a:cubicBezTo>
                  <a:pt x="-112366" y="510555"/>
                  <a:pt x="-167088" y="541189"/>
                  <a:pt x="-215808" y="527593"/>
                </a:cubicBezTo>
                <a:cubicBezTo>
                  <a:pt x="-264528" y="513996"/>
                  <a:pt x="-295143" y="459563"/>
                  <a:pt x="-274725" y="396573"/>
                </a:cubicBezTo>
                <a:cubicBezTo>
                  <a:pt x="-270380" y="383169"/>
                  <a:pt x="-266035" y="369765"/>
                  <a:pt x="-261781" y="356289"/>
                </a:cubicBezTo>
                <a:close/>
              </a:path>
            </a:pathLst>
          </a:custGeom>
          <a:solidFill>
            <a:srgbClr val="ECCEFA"/>
          </a:solidFill>
          <a:ln w="6200" cap="rnd">
            <a:noFill/>
            <a:round/>
          </a:ln>
        </p:spPr>
      </p:sp>
      <p:sp>
        <p:nvSpPr>
          <p:cNvPr id="7" name="MMConnector"/>
          <p:cNvSpPr/>
          <p:nvPr/>
        </p:nvSpPr>
        <p:spPr>
          <a:xfrm rot="2351147">
            <a:off x="1739795" y="3616498"/>
            <a:ext cx="1044709" cy="940269"/>
          </a:xfrm>
          <a:custGeom>
            <a:avLst/>
            <a:gdLst/>
            <a:ahLst/>
            <a:cxnLst/>
            <a:rect l="0" t="0" r="0" b="0"/>
            <a:pathLst>
              <a:path w="705084" h="923753">
                <a:moveTo>
                  <a:pt x="-183375" y="77748"/>
                </a:moveTo>
                <a:cubicBezTo>
                  <a:pt x="-177628" y="64660"/>
                  <a:pt x="-171921" y="51500"/>
                  <a:pt x="-166228" y="38300"/>
                </a:cubicBezTo>
                <a:cubicBezTo>
                  <a:pt x="-160535" y="25100"/>
                  <a:pt x="-154855" y="11860"/>
                  <a:pt x="-149179" y="-1417"/>
                </a:cubicBezTo>
                <a:cubicBezTo>
                  <a:pt x="-143502" y="-14693"/>
                  <a:pt x="-137830" y="-28007"/>
                  <a:pt x="-132145" y="-41347"/>
                </a:cubicBezTo>
                <a:cubicBezTo>
                  <a:pt x="-126461" y="-54688"/>
                  <a:pt x="-120765" y="-68055"/>
                  <a:pt x="-115044" y="-81443"/>
                </a:cubicBezTo>
                <a:cubicBezTo>
                  <a:pt x="-109322" y="-94830"/>
                  <a:pt x="-103575" y="-108237"/>
                  <a:pt x="-97788" y="-121655"/>
                </a:cubicBezTo>
                <a:cubicBezTo>
                  <a:pt x="-92000" y="-135074"/>
                  <a:pt x="-86172" y="-148504"/>
                  <a:pt x="-80288" y="-161938"/>
                </a:cubicBezTo>
                <a:cubicBezTo>
                  <a:pt x="-74403" y="-175372"/>
                  <a:pt x="-68462" y="-188810"/>
                  <a:pt x="-62449" y="-202244"/>
                </a:cubicBezTo>
                <a:cubicBezTo>
                  <a:pt x="-56435" y="-215677"/>
                  <a:pt x="-50348" y="-229106"/>
                  <a:pt x="-44170" y="-242521"/>
                </a:cubicBezTo>
                <a:cubicBezTo>
                  <a:pt x="-37992" y="-255936"/>
                  <a:pt x="-31722" y="-269338"/>
                  <a:pt x="-25342" y="-282715"/>
                </a:cubicBezTo>
                <a:cubicBezTo>
                  <a:pt x="-18962" y="-296093"/>
                  <a:pt x="-12471" y="-309446"/>
                  <a:pt x="-5847" y="-322763"/>
                </a:cubicBezTo>
                <a:cubicBezTo>
                  <a:pt x="776" y="-336080"/>
                  <a:pt x="7532" y="-349361"/>
                  <a:pt x="14444" y="-362591"/>
                </a:cubicBezTo>
                <a:cubicBezTo>
                  <a:pt x="21356" y="-375822"/>
                  <a:pt x="28424" y="-389002"/>
                  <a:pt x="35675" y="-402114"/>
                </a:cubicBezTo>
                <a:cubicBezTo>
                  <a:pt x="42925" y="-415226"/>
                  <a:pt x="50358" y="-428269"/>
                  <a:pt x="58002" y="-441224"/>
                </a:cubicBezTo>
                <a:cubicBezTo>
                  <a:pt x="65647" y="-454178"/>
                  <a:pt x="73502" y="-467042"/>
                  <a:pt x="81601" y="-479789"/>
                </a:cubicBezTo>
                <a:cubicBezTo>
                  <a:pt x="89700" y="-492536"/>
                  <a:pt x="98042" y="-505166"/>
                  <a:pt x="106662" y="-517645"/>
                </a:cubicBezTo>
                <a:cubicBezTo>
                  <a:pt x="115281" y="-530123"/>
                  <a:pt x="124178" y="-542450"/>
                  <a:pt x="133388" y="-554580"/>
                </a:cubicBezTo>
                <a:cubicBezTo>
                  <a:pt x="142598" y="-566711"/>
                  <a:pt x="152122" y="-578647"/>
                  <a:pt x="161993" y="-590331"/>
                </a:cubicBezTo>
                <a:cubicBezTo>
                  <a:pt x="171865" y="-602015"/>
                  <a:pt x="182086" y="-613448"/>
                  <a:pt x="192686" y="-624561"/>
                </a:cubicBezTo>
                <a:cubicBezTo>
                  <a:pt x="203286" y="-635674"/>
                  <a:pt x="214266" y="-646467"/>
                  <a:pt x="225647" y="-656858"/>
                </a:cubicBezTo>
                <a:cubicBezTo>
                  <a:pt x="237028" y="-667249"/>
                  <a:pt x="248810" y="-677237"/>
                  <a:pt x="260997" y="-686729"/>
                </a:cubicBezTo>
                <a:cubicBezTo>
                  <a:pt x="273184" y="-696221"/>
                  <a:pt x="285777" y="-705216"/>
                  <a:pt x="298752" y="-713620"/>
                </a:cubicBezTo>
                <a:cubicBezTo>
                  <a:pt x="311727" y="-722023"/>
                  <a:pt x="325084" y="-729833"/>
                  <a:pt x="338779" y="-736963"/>
                </a:cubicBezTo>
                <a:cubicBezTo>
                  <a:pt x="352473" y="-744094"/>
                  <a:pt x="366505" y="-750545"/>
                  <a:pt x="380774" y="-756257"/>
                </a:cubicBezTo>
                <a:cubicBezTo>
                  <a:pt x="395043" y="-761968"/>
                  <a:pt x="409550" y="-766941"/>
                  <a:pt x="424283" y="-771149"/>
                </a:cubicBezTo>
                <a:cubicBezTo>
                  <a:pt x="439017" y="-775358"/>
                  <a:pt x="453977" y="-778803"/>
                  <a:pt x="468764" y="-781511"/>
                </a:cubicBezTo>
                <a:cubicBezTo>
                  <a:pt x="483552" y="-784218"/>
                  <a:pt x="498166" y="-786189"/>
                  <a:pt x="513683" y="-787441"/>
                </a:cubicBezTo>
                <a:cubicBezTo>
                  <a:pt x="529199" y="-788692"/>
                  <a:pt x="545619" y="-789223"/>
                  <a:pt x="558581" y="-789226"/>
                </a:cubicBezTo>
                <a:cubicBezTo>
                  <a:pt x="571543" y="-789228"/>
                  <a:pt x="581047" y="-788702"/>
                  <a:pt x="590550" y="-788175"/>
                </a:cubicBezTo>
                <a:cubicBezTo>
                  <a:pt x="600207" y="-787640"/>
                  <a:pt x="606670" y="-782130"/>
                  <a:pt x="606670" y="-774742"/>
                </a:cubicBezTo>
                <a:cubicBezTo>
                  <a:pt x="606670" y="-767353"/>
                  <a:pt x="600198" y="-761992"/>
                  <a:pt x="590550" y="-761308"/>
                </a:cubicBezTo>
                <a:cubicBezTo>
                  <a:pt x="581508" y="-760667"/>
                  <a:pt x="572466" y="-760026"/>
                  <a:pt x="560352" y="-758491"/>
                </a:cubicBezTo>
                <a:cubicBezTo>
                  <a:pt x="548238" y="-756955"/>
                  <a:pt x="533051" y="-754525"/>
                  <a:pt x="518917" y="-751565"/>
                </a:cubicBezTo>
                <a:cubicBezTo>
                  <a:pt x="504783" y="-748605"/>
                  <a:pt x="491702" y="-745115"/>
                  <a:pt x="478654" y="-740974"/>
                </a:cubicBezTo>
                <a:cubicBezTo>
                  <a:pt x="465606" y="-736833"/>
                  <a:pt x="452591" y="-732041"/>
                  <a:pt x="439962" y="-726635"/>
                </a:cubicBezTo>
                <a:cubicBezTo>
                  <a:pt x="427332" y="-721229"/>
                  <a:pt x="415088" y="-715210"/>
                  <a:pt x="403197" y="-708604"/>
                </a:cubicBezTo>
                <a:cubicBezTo>
                  <a:pt x="391306" y="-701998"/>
                  <a:pt x="379768" y="-694805"/>
                  <a:pt x="368629" y="-687079"/>
                </a:cubicBezTo>
                <a:cubicBezTo>
                  <a:pt x="357491" y="-679353"/>
                  <a:pt x="346753" y="-671094"/>
                  <a:pt x="336413" y="-662365"/>
                </a:cubicBezTo>
                <a:cubicBezTo>
                  <a:pt x="326074" y="-653636"/>
                  <a:pt x="316133" y="-644437"/>
                  <a:pt x="306583" y="-634834"/>
                </a:cubicBezTo>
                <a:cubicBezTo>
                  <a:pt x="297032" y="-625232"/>
                  <a:pt x="287871" y="-615225"/>
                  <a:pt x="279075" y="-604877"/>
                </a:cubicBezTo>
                <a:cubicBezTo>
                  <a:pt x="270280" y="-594530"/>
                  <a:pt x="261851" y="-583842"/>
                  <a:pt x="253759" y="-572870"/>
                </a:cubicBezTo>
                <a:cubicBezTo>
                  <a:pt x="245667" y="-561898"/>
                  <a:pt x="237912" y="-550643"/>
                  <a:pt x="230461" y="-539152"/>
                </a:cubicBezTo>
                <a:cubicBezTo>
                  <a:pt x="223010" y="-527662"/>
                  <a:pt x="215864" y="-515936"/>
                  <a:pt x="208989" y="-504017"/>
                </a:cubicBezTo>
                <a:cubicBezTo>
                  <a:pt x="202114" y="-492098"/>
                  <a:pt x="195510" y="-479985"/>
                  <a:pt x="189146" y="-467712"/>
                </a:cubicBezTo>
                <a:cubicBezTo>
                  <a:pt x="182782" y="-455439"/>
                  <a:pt x="176658" y="-443006"/>
                  <a:pt x="170743" y="-430440"/>
                </a:cubicBezTo>
                <a:cubicBezTo>
                  <a:pt x="164828" y="-417873"/>
                  <a:pt x="159123" y="-405175"/>
                  <a:pt x="153600" y="-392365"/>
                </a:cubicBezTo>
                <a:cubicBezTo>
                  <a:pt x="148077" y="-379556"/>
                  <a:pt x="142736" y="-366635"/>
                  <a:pt x="137552" y="-353622"/>
                </a:cubicBezTo>
                <a:cubicBezTo>
                  <a:pt x="132368" y="-340609"/>
                  <a:pt x="127340" y="-327503"/>
                  <a:pt x="122446" y="-314319"/>
                </a:cubicBezTo>
                <a:cubicBezTo>
                  <a:pt x="117551" y="-301134"/>
                  <a:pt x="112790" y="-287872"/>
                  <a:pt x="108141" y="-274542"/>
                </a:cubicBezTo>
                <a:cubicBezTo>
                  <a:pt x="103492" y="-261212"/>
                  <a:pt x="98954" y="-247815"/>
                  <a:pt x="94509" y="-234360"/>
                </a:cubicBezTo>
                <a:cubicBezTo>
                  <a:pt x="90064" y="-220906"/>
                  <a:pt x="85710" y="-207394"/>
                  <a:pt x="81431" y="-193832"/>
                </a:cubicBezTo>
                <a:cubicBezTo>
                  <a:pt x="77151" y="-180270"/>
                  <a:pt x="72945" y="-166657"/>
                  <a:pt x="68795" y="-153002"/>
                </a:cubicBezTo>
                <a:cubicBezTo>
                  <a:pt x="64645" y="-139346"/>
                  <a:pt x="60551" y="-125646"/>
                  <a:pt x="56496" y="-111907"/>
                </a:cubicBezTo>
                <a:cubicBezTo>
                  <a:pt x="52442" y="-98169"/>
                  <a:pt x="48427" y="-84391"/>
                  <a:pt x="44435" y="-70579"/>
                </a:cubicBezTo>
                <a:cubicBezTo>
                  <a:pt x="40443" y="-56767"/>
                  <a:pt x="36475" y="-42921"/>
                  <a:pt x="32514" y="-29043"/>
                </a:cubicBezTo>
                <a:cubicBezTo>
                  <a:pt x="28553" y="-15165"/>
                  <a:pt x="24600" y="-1255"/>
                  <a:pt x="20638" y="12682"/>
                </a:cubicBezTo>
                <a:cubicBezTo>
                  <a:pt x="16676" y="26620"/>
                  <a:pt x="12707" y="40585"/>
                  <a:pt x="8711" y="54578"/>
                </a:cubicBezTo>
                <a:cubicBezTo>
                  <a:pt x="4715" y="68570"/>
                  <a:pt x="693" y="82588"/>
                  <a:pt x="-3364" y="96629"/>
                </a:cubicBezTo>
                <a:cubicBezTo>
                  <a:pt x="-7422" y="110670"/>
                  <a:pt x="-11515" y="124734"/>
                  <a:pt x="-15688" y="138824"/>
                </a:cubicBezTo>
                <a:cubicBezTo>
                  <a:pt x="-19861" y="152915"/>
                  <a:pt x="-24113" y="167033"/>
                  <a:pt x="-28366" y="181151"/>
                </a:cubicBezTo>
                <a:cubicBezTo>
                  <a:pt x="-47463" y="244553"/>
                  <a:pt x="-105709" y="270089"/>
                  <a:pt x="-153102" y="252412"/>
                </a:cubicBezTo>
                <a:cubicBezTo>
                  <a:pt x="-200494" y="234735"/>
                  <a:pt x="-227609" y="177373"/>
                  <a:pt x="-200701" y="116871"/>
                </a:cubicBezTo>
                <a:cubicBezTo>
                  <a:pt x="-194912" y="103854"/>
                  <a:pt x="-189123" y="90837"/>
                  <a:pt x="-183375" y="77748"/>
                </a:cubicBezTo>
                <a:close/>
              </a:path>
            </a:pathLst>
          </a:custGeom>
          <a:solidFill>
            <a:srgbClr val="E2C0D4"/>
          </a:solidFill>
          <a:ln w="6200" cap="rnd">
            <a:solidFill>
              <a:srgbClr val="ECD8E4"/>
            </a:solidFill>
            <a:round/>
          </a:ln>
        </p:spPr>
      </p:sp>
      <p:pic>
        <p:nvPicPr>
          <p:cNvPr id="9" name="Picture 2" descr="Hồng Màu Tím Bầu Trời - Ảnh miễn phí trên Pixab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9" y="2527006"/>
            <a:ext cx="2298760" cy="2034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ubTopic"/>
          <p:cNvSpPr/>
          <p:nvPr/>
        </p:nvSpPr>
        <p:spPr>
          <a:xfrm>
            <a:off x="5819285" y="404870"/>
            <a:ext cx="6357825" cy="2305024"/>
          </a:xfrm>
          <a:custGeom>
            <a:avLst/>
            <a:gdLst>
              <a:gd name="rtl" fmla="*/ 64893 w 5255307"/>
              <a:gd name="rtt" fmla="*/ 36373 h 411267"/>
              <a:gd name="rtr" fmla="*/ 5187934 w 5255307"/>
              <a:gd name="rtb" fmla="*/ 383573 h 411267"/>
            </a:gdLst>
            <a:ahLst/>
            <a:cxnLst/>
            <a:rect l="rtl" t="rtt" r="rtr" b="rtb"/>
            <a:pathLst>
              <a:path w="5255307" h="411267">
                <a:moveTo>
                  <a:pt x="24800" y="0"/>
                </a:moveTo>
                <a:lnTo>
                  <a:pt x="5230507" y="0"/>
                </a:lnTo>
                <a:cubicBezTo>
                  <a:pt x="5247173" y="0"/>
                  <a:pt x="5255307" y="8134"/>
                  <a:pt x="5255307" y="24800"/>
                </a:cubicBezTo>
                <a:lnTo>
                  <a:pt x="5255307" y="386467"/>
                </a:lnTo>
                <a:cubicBezTo>
                  <a:pt x="5255307" y="403132"/>
                  <a:pt x="5247173" y="411267"/>
                  <a:pt x="5230507" y="411267"/>
                </a:cubicBezTo>
                <a:lnTo>
                  <a:pt x="24800" y="411267"/>
                </a:lnTo>
                <a:cubicBezTo>
                  <a:pt x="8134" y="411267"/>
                  <a:pt x="0" y="403132"/>
                  <a:pt x="0" y="386467"/>
                </a:cubicBezTo>
                <a:lnTo>
                  <a:pt x="0" y="24800"/>
                </a:lnTo>
                <a:cubicBezTo>
                  <a:pt x="0" y="8134"/>
                  <a:pt x="8134" y="0"/>
                  <a:pt x="24800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>
            <a:solidFill>
              <a:srgbClr val="ECCEFA"/>
            </a:solidFill>
            <a:round/>
          </a:ln>
        </p:spPr>
        <p:txBody>
          <a:bodyPr wrap="square" lIns="0" tIns="0" rIns="0" bIns="11000" rtlCol="0" anchor="ctr"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 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7372" y="2738692"/>
            <a:ext cx="2415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#9Slide05 Brannboll Ny" panose="02000000000000000000" pitchFamily="2" charset="0"/>
              </a:rPr>
              <a:t>T</a:t>
            </a: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5 Brannboll Ny" panose="02000000000000000000" pitchFamily="2" charset="0"/>
              </a:rPr>
              <a:t>Ừ </a:t>
            </a:r>
            <a:endParaRPr lang="en-US" sz="3200" b="1" kern="0" dirty="0">
              <a:solidFill>
                <a:schemeClr val="tx1">
                  <a:lumMod val="95000"/>
                  <a:lumOff val="5000"/>
                </a:schemeClr>
              </a:solidFill>
              <a:latin typeface="#9Slide05 Brannboll Ny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5 Brannboll Ny" panose="02000000000000000000" pitchFamily="2" charset="0"/>
              </a:rPr>
              <a:t>HÁN VIỆT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sp>
        <p:nvSpPr>
          <p:cNvPr id="13" name="MMConnector"/>
          <p:cNvSpPr/>
          <p:nvPr/>
        </p:nvSpPr>
        <p:spPr>
          <a:xfrm rot="19848197">
            <a:off x="5208667" y="3842807"/>
            <a:ext cx="1221236" cy="2209801"/>
          </a:xfrm>
          <a:custGeom>
            <a:avLst/>
            <a:gdLst/>
            <a:ahLst/>
            <a:cxnLst/>
            <a:rect l="0" t="0" r="0" b="0"/>
            <a:pathLst>
              <a:path w="824224" h="2170986">
                <a:moveTo>
                  <a:pt x="-135734" y="-749122"/>
                </a:moveTo>
                <a:cubicBezTo>
                  <a:pt x="-133067" y="-734488"/>
                  <a:pt x="-130531" y="-719865"/>
                  <a:pt x="-128077" y="-705250"/>
                </a:cubicBezTo>
                <a:cubicBezTo>
                  <a:pt x="-125623" y="-690636"/>
                  <a:pt x="-123251" y="-676029"/>
                  <a:pt x="-120960" y="-661431"/>
                </a:cubicBezTo>
                <a:cubicBezTo>
                  <a:pt x="-118668" y="-646833"/>
                  <a:pt x="-116459" y="-632244"/>
                  <a:pt x="-114318" y="-617663"/>
                </a:cubicBezTo>
                <a:cubicBezTo>
                  <a:pt x="-112177" y="-603082"/>
                  <a:pt x="-110106" y="-588509"/>
                  <a:pt x="-108096" y="-573944"/>
                </a:cubicBezTo>
                <a:cubicBezTo>
                  <a:pt x="-106087" y="-559379"/>
                  <a:pt x="-104139" y="-544823"/>
                  <a:pt x="-102244" y="-530273"/>
                </a:cubicBezTo>
                <a:cubicBezTo>
                  <a:pt x="-100350" y="-515724"/>
                  <a:pt x="-98510" y="-501183"/>
                  <a:pt x="-96716" y="-486649"/>
                </a:cubicBezTo>
                <a:cubicBezTo>
                  <a:pt x="-94923" y="-472115"/>
                  <a:pt x="-93177" y="-457588"/>
                  <a:pt x="-91472" y="-443069"/>
                </a:cubicBezTo>
                <a:cubicBezTo>
                  <a:pt x="-89766" y="-428550"/>
                  <a:pt x="-88102" y="-414038"/>
                  <a:pt x="-86472" y="-399533"/>
                </a:cubicBezTo>
                <a:cubicBezTo>
                  <a:pt x="-84842" y="-385028"/>
                  <a:pt x="-83248" y="-370530"/>
                  <a:pt x="-81683" y="-356038"/>
                </a:cubicBezTo>
                <a:cubicBezTo>
                  <a:pt x="-80118" y="-341547"/>
                  <a:pt x="-78582" y="-327063"/>
                  <a:pt x="-77071" y="-312585"/>
                </a:cubicBezTo>
                <a:cubicBezTo>
                  <a:pt x="-75560" y="-298108"/>
                  <a:pt x="-74074" y="-283637"/>
                  <a:pt x="-72607" y="-269172"/>
                </a:cubicBezTo>
                <a:cubicBezTo>
                  <a:pt x="-71140" y="-254708"/>
                  <a:pt x="-69693" y="-240250"/>
                  <a:pt x="-68261" y="-225799"/>
                </a:cubicBezTo>
                <a:cubicBezTo>
                  <a:pt x="-66829" y="-211348"/>
                  <a:pt x="-65412" y="-196903"/>
                  <a:pt x="-64006" y="-182464"/>
                </a:cubicBezTo>
                <a:cubicBezTo>
                  <a:pt x="-62600" y="-168026"/>
                  <a:pt x="-61204" y="-153594"/>
                  <a:pt x="-59815" y="-139169"/>
                </a:cubicBezTo>
                <a:cubicBezTo>
                  <a:pt x="-58426" y="-124743"/>
                  <a:pt x="-57044" y="-110324"/>
                  <a:pt x="-55664" y="-95912"/>
                </a:cubicBezTo>
                <a:cubicBezTo>
                  <a:pt x="-54283" y="-81499"/>
                  <a:pt x="-52905" y="-67093"/>
                  <a:pt x="-51526" y="-52693"/>
                </a:cubicBezTo>
                <a:cubicBezTo>
                  <a:pt x="-50146" y="-38294"/>
                  <a:pt x="-48764" y="-23901"/>
                  <a:pt x="-47376" y="-9514"/>
                </a:cubicBezTo>
                <a:cubicBezTo>
                  <a:pt x="-45989" y="4872"/>
                  <a:pt x="-44595" y="19252"/>
                  <a:pt x="-43192" y="33624"/>
                </a:cubicBezTo>
                <a:cubicBezTo>
                  <a:pt x="-41788" y="47997"/>
                  <a:pt x="-40375" y="62363"/>
                  <a:pt x="-38948" y="76721"/>
                </a:cubicBezTo>
                <a:cubicBezTo>
                  <a:pt x="-37520" y="91080"/>
                  <a:pt x="-36078" y="105432"/>
                  <a:pt x="-34619" y="119776"/>
                </a:cubicBezTo>
                <a:cubicBezTo>
                  <a:pt x="-33159" y="134120"/>
                  <a:pt x="-31681" y="148456"/>
                  <a:pt x="-30180" y="162785"/>
                </a:cubicBezTo>
                <a:cubicBezTo>
                  <a:pt x="-28679" y="177113"/>
                  <a:pt x="-27156" y="191434"/>
                  <a:pt x="-25606" y="205746"/>
                </a:cubicBezTo>
                <a:cubicBezTo>
                  <a:pt x="-24056" y="220059"/>
                  <a:pt x="-22479" y="234363"/>
                  <a:pt x="-20870" y="248657"/>
                </a:cubicBezTo>
                <a:cubicBezTo>
                  <a:pt x="-19262" y="262952"/>
                  <a:pt x="-17622" y="277238"/>
                  <a:pt x="-15946" y="291514"/>
                </a:cubicBezTo>
                <a:cubicBezTo>
                  <a:pt x="-14270" y="305790"/>
                  <a:pt x="-12557" y="320056"/>
                  <a:pt x="-10803" y="334312"/>
                </a:cubicBezTo>
                <a:cubicBezTo>
                  <a:pt x="-9050" y="348568"/>
                  <a:pt x="-7255" y="362812"/>
                  <a:pt x="-5413" y="377046"/>
                </a:cubicBezTo>
                <a:cubicBezTo>
                  <a:pt x="-3572" y="391279"/>
                  <a:pt x="-1684" y="405500"/>
                  <a:pt x="256" y="419709"/>
                </a:cubicBezTo>
                <a:cubicBezTo>
                  <a:pt x="2197" y="433917"/>
                  <a:pt x="4189" y="448113"/>
                  <a:pt x="6240" y="462294"/>
                </a:cubicBezTo>
                <a:cubicBezTo>
                  <a:pt x="8290" y="476475"/>
                  <a:pt x="10399" y="490641"/>
                  <a:pt x="12573" y="504791"/>
                </a:cubicBezTo>
                <a:cubicBezTo>
                  <a:pt x="14746" y="518941"/>
                  <a:pt x="16984" y="533075"/>
                  <a:pt x="19294" y="547191"/>
                </a:cubicBezTo>
                <a:cubicBezTo>
                  <a:pt x="21605" y="561307"/>
                  <a:pt x="23986" y="575404"/>
                  <a:pt x="26448" y="589480"/>
                </a:cubicBezTo>
                <a:cubicBezTo>
                  <a:pt x="28909" y="603556"/>
                  <a:pt x="31449" y="617612"/>
                  <a:pt x="34078" y="631643"/>
                </a:cubicBezTo>
                <a:cubicBezTo>
                  <a:pt x="36706" y="645675"/>
                  <a:pt x="39422" y="659682"/>
                  <a:pt x="42236" y="673662"/>
                </a:cubicBezTo>
                <a:cubicBezTo>
                  <a:pt x="45049" y="687642"/>
                  <a:pt x="47959" y="701595"/>
                  <a:pt x="50976" y="715515"/>
                </a:cubicBezTo>
                <a:cubicBezTo>
                  <a:pt x="53994" y="729436"/>
                  <a:pt x="57118" y="743325"/>
                  <a:pt x="60361" y="757177"/>
                </a:cubicBezTo>
                <a:cubicBezTo>
                  <a:pt x="63604" y="771028"/>
                  <a:pt x="66965" y="784843"/>
                  <a:pt x="70458" y="798614"/>
                </a:cubicBezTo>
                <a:cubicBezTo>
                  <a:pt x="73950" y="812386"/>
                  <a:pt x="77573" y="826113"/>
                  <a:pt x="81341" y="839790"/>
                </a:cubicBezTo>
                <a:cubicBezTo>
                  <a:pt x="85109" y="853467"/>
                  <a:pt x="89022" y="867092"/>
                  <a:pt x="93095" y="880657"/>
                </a:cubicBezTo>
                <a:cubicBezTo>
                  <a:pt x="97168" y="894222"/>
                  <a:pt x="101402" y="907727"/>
                  <a:pt x="105813" y="921159"/>
                </a:cubicBezTo>
                <a:cubicBezTo>
                  <a:pt x="110225" y="934591"/>
                  <a:pt x="114814" y="947951"/>
                  <a:pt x="119600" y="961225"/>
                </a:cubicBezTo>
                <a:cubicBezTo>
                  <a:pt x="124387" y="974498"/>
                  <a:pt x="129370" y="987686"/>
                  <a:pt x="134573" y="1000769"/>
                </a:cubicBezTo>
                <a:cubicBezTo>
                  <a:pt x="139775" y="1013852"/>
                  <a:pt x="145196" y="1026831"/>
                  <a:pt x="150860" y="1039684"/>
                </a:cubicBezTo>
                <a:cubicBezTo>
                  <a:pt x="156524" y="1052537"/>
                  <a:pt x="162431" y="1065264"/>
                  <a:pt x="168606" y="1077838"/>
                </a:cubicBezTo>
                <a:cubicBezTo>
                  <a:pt x="174781" y="1090412"/>
                  <a:pt x="181225" y="1102832"/>
                  <a:pt x="187965" y="1115067"/>
                </a:cubicBezTo>
                <a:cubicBezTo>
                  <a:pt x="194705" y="1127301"/>
                  <a:pt x="201742" y="1139349"/>
                  <a:pt x="209104" y="1151170"/>
                </a:cubicBezTo>
                <a:cubicBezTo>
                  <a:pt x="216465" y="1162991"/>
                  <a:pt x="224152" y="1174584"/>
                  <a:pt x="232191" y="1185901"/>
                </a:cubicBezTo>
                <a:cubicBezTo>
                  <a:pt x="240231" y="1197218"/>
                  <a:pt x="248623" y="1208259"/>
                  <a:pt x="257393" y="1218966"/>
                </a:cubicBezTo>
                <a:cubicBezTo>
                  <a:pt x="266162" y="1229672"/>
                  <a:pt x="275310" y="1240044"/>
                  <a:pt x="284852" y="1250018"/>
                </a:cubicBezTo>
                <a:cubicBezTo>
                  <a:pt x="294394" y="1259991"/>
                  <a:pt x="304332" y="1269565"/>
                  <a:pt x="314671" y="1278670"/>
                </a:cubicBezTo>
                <a:cubicBezTo>
                  <a:pt x="325011" y="1287775"/>
                  <a:pt x="335753" y="1296412"/>
                  <a:pt x="346884" y="1304513"/>
                </a:cubicBezTo>
                <a:cubicBezTo>
                  <a:pt x="358015" y="1312613"/>
                  <a:pt x="369535" y="1320178"/>
                  <a:pt x="381431" y="1327148"/>
                </a:cubicBezTo>
                <a:cubicBezTo>
                  <a:pt x="393327" y="1334118"/>
                  <a:pt x="405598" y="1340493"/>
                  <a:pt x="418142" y="1346234"/>
                </a:cubicBezTo>
                <a:cubicBezTo>
                  <a:pt x="430686" y="1351974"/>
                  <a:pt x="443503" y="1357078"/>
                  <a:pt x="456740" y="1361535"/>
                </a:cubicBezTo>
                <a:cubicBezTo>
                  <a:pt x="469977" y="1365992"/>
                  <a:pt x="483635" y="1369801"/>
                  <a:pt x="496866" y="1372956"/>
                </a:cubicBezTo>
                <a:cubicBezTo>
                  <a:pt x="510097" y="1376111"/>
                  <a:pt x="522901" y="1378612"/>
                  <a:pt x="538124" y="1380546"/>
                </a:cubicBezTo>
                <a:cubicBezTo>
                  <a:pt x="553347" y="1382481"/>
                  <a:pt x="570988" y="1383850"/>
                  <a:pt x="580129" y="1384486"/>
                </a:cubicBezTo>
                <a:cubicBezTo>
                  <a:pt x="589270" y="1385121"/>
                  <a:pt x="589910" y="1385023"/>
                  <a:pt x="590550" y="1384925"/>
                </a:cubicBezTo>
                <a:cubicBezTo>
                  <a:pt x="600110" y="1383460"/>
                  <a:pt x="606670" y="1390970"/>
                  <a:pt x="606670" y="1398358"/>
                </a:cubicBezTo>
                <a:cubicBezTo>
                  <a:pt x="606670" y="1405747"/>
                  <a:pt x="599988" y="1409676"/>
                  <a:pt x="590550" y="1411792"/>
                </a:cubicBezTo>
                <a:cubicBezTo>
                  <a:pt x="589902" y="1411937"/>
                  <a:pt x="589254" y="1412082"/>
                  <a:pt x="579591" y="1412023"/>
                </a:cubicBezTo>
                <a:cubicBezTo>
                  <a:pt x="569928" y="1411964"/>
                  <a:pt x="551250" y="1411701"/>
                  <a:pt x="534983" y="1410669"/>
                </a:cubicBezTo>
                <a:cubicBezTo>
                  <a:pt x="518716" y="1409638"/>
                  <a:pt x="504859" y="1407839"/>
                  <a:pt x="490438" y="1405354"/>
                </a:cubicBezTo>
                <a:cubicBezTo>
                  <a:pt x="476016" y="1402868"/>
                  <a:pt x="461028" y="1399696"/>
                  <a:pt x="446378" y="1395775"/>
                </a:cubicBezTo>
                <a:cubicBezTo>
                  <a:pt x="431728" y="1391854"/>
                  <a:pt x="417414" y="1387183"/>
                  <a:pt x="403309" y="1381780"/>
                </a:cubicBezTo>
                <a:cubicBezTo>
                  <a:pt x="389203" y="1376377"/>
                  <a:pt x="375306" y="1370242"/>
                  <a:pt x="361756" y="1363416"/>
                </a:cubicBezTo>
                <a:cubicBezTo>
                  <a:pt x="348206" y="1356589"/>
                  <a:pt x="335003" y="1349071"/>
                  <a:pt x="322190" y="1340935"/>
                </a:cubicBezTo>
                <a:cubicBezTo>
                  <a:pt x="309377" y="1332799"/>
                  <a:pt x="296954" y="1324045"/>
                  <a:pt x="284956" y="1314759"/>
                </a:cubicBezTo>
                <a:cubicBezTo>
                  <a:pt x="272959" y="1305474"/>
                  <a:pt x="261387" y="1295657"/>
                  <a:pt x="250245" y="1285399"/>
                </a:cubicBezTo>
                <a:cubicBezTo>
                  <a:pt x="239103" y="1275141"/>
                  <a:pt x="228392" y="1264441"/>
                  <a:pt x="218098" y="1253383"/>
                </a:cubicBezTo>
                <a:cubicBezTo>
                  <a:pt x="207804" y="1242324"/>
                  <a:pt x="197928" y="1230906"/>
                  <a:pt x="188443" y="1219201"/>
                </a:cubicBezTo>
                <a:cubicBezTo>
                  <a:pt x="178958" y="1207495"/>
                  <a:pt x="169866" y="1195501"/>
                  <a:pt x="161134" y="1183277"/>
                </a:cubicBezTo>
                <a:cubicBezTo>
                  <a:pt x="152402" y="1171053"/>
                  <a:pt x="144031" y="1158600"/>
                  <a:pt x="135987" y="1145963"/>
                </a:cubicBezTo>
                <a:cubicBezTo>
                  <a:pt x="127944" y="1133326"/>
                  <a:pt x="120228" y="1120506"/>
                  <a:pt x="112808" y="1107539"/>
                </a:cubicBezTo>
                <a:cubicBezTo>
                  <a:pt x="105388" y="1094573"/>
                  <a:pt x="98263" y="1081460"/>
                  <a:pt x="91404" y="1068231"/>
                </a:cubicBezTo>
                <a:cubicBezTo>
                  <a:pt x="84545" y="1055001"/>
                  <a:pt x="77951" y="1041654"/>
                  <a:pt x="71595" y="1028213"/>
                </a:cubicBezTo>
                <a:cubicBezTo>
                  <a:pt x="65238" y="1014772"/>
                  <a:pt x="59120" y="1001236"/>
                  <a:pt x="53215" y="987624"/>
                </a:cubicBezTo>
                <a:cubicBezTo>
                  <a:pt x="47310" y="974012"/>
                  <a:pt x="41618" y="960324"/>
                  <a:pt x="36117" y="946574"/>
                </a:cubicBezTo>
                <a:cubicBezTo>
                  <a:pt x="30616" y="932824"/>
                  <a:pt x="25307" y="919011"/>
                  <a:pt x="20168" y="905149"/>
                </a:cubicBezTo>
                <a:cubicBezTo>
                  <a:pt x="15030" y="891286"/>
                  <a:pt x="10064" y="877372"/>
                  <a:pt x="5252" y="863417"/>
                </a:cubicBezTo>
                <a:cubicBezTo>
                  <a:pt x="440" y="849461"/>
                  <a:pt x="-4218" y="835465"/>
                  <a:pt x="-8737" y="821434"/>
                </a:cubicBezTo>
                <a:cubicBezTo>
                  <a:pt x="-13256" y="807403"/>
                  <a:pt x="-17635" y="793338"/>
                  <a:pt x="-21890" y="779244"/>
                </a:cubicBezTo>
                <a:cubicBezTo>
                  <a:pt x="-26145" y="765151"/>
                  <a:pt x="-30274" y="751030"/>
                  <a:pt x="-34290" y="736885"/>
                </a:cubicBezTo>
                <a:cubicBezTo>
                  <a:pt x="-38307" y="722740"/>
                  <a:pt x="-42210" y="708572"/>
                  <a:pt x="-46011" y="694385"/>
                </a:cubicBezTo>
                <a:cubicBezTo>
                  <a:pt x="-49813" y="680198"/>
                  <a:pt x="-53512" y="665992"/>
                  <a:pt x="-57119" y="651770"/>
                </a:cubicBezTo>
                <a:cubicBezTo>
                  <a:pt x="-60726" y="637548"/>
                  <a:pt x="-64241" y="623310"/>
                  <a:pt x="-67672" y="609060"/>
                </a:cubicBezTo>
                <a:cubicBezTo>
                  <a:pt x="-71104" y="594809"/>
                  <a:pt x="-74452" y="580546"/>
                  <a:pt x="-77726" y="566272"/>
                </a:cubicBezTo>
                <a:cubicBezTo>
                  <a:pt x="-80999" y="551998"/>
                  <a:pt x="-84197" y="537713"/>
                  <a:pt x="-87328" y="523421"/>
                </a:cubicBezTo>
                <a:cubicBezTo>
                  <a:pt x="-90458" y="509128"/>
                  <a:pt x="-93521" y="494827"/>
                  <a:pt x="-96523" y="480519"/>
                </a:cubicBezTo>
                <a:cubicBezTo>
                  <a:pt x="-99525" y="466211"/>
                  <a:pt x="-102466" y="451897"/>
                  <a:pt x="-105352" y="437577"/>
                </a:cubicBezTo>
                <a:cubicBezTo>
                  <a:pt x="-108239" y="423258"/>
                  <a:pt x="-111071" y="408933"/>
                  <a:pt x="-113854" y="394605"/>
                </a:cubicBezTo>
                <a:cubicBezTo>
                  <a:pt x="-116638" y="380277"/>
                  <a:pt x="-119372" y="365945"/>
                  <a:pt x="-122064" y="351611"/>
                </a:cubicBezTo>
                <a:cubicBezTo>
                  <a:pt x="-124755" y="337277"/>
                  <a:pt x="-127404" y="322940"/>
                  <a:pt x="-130014" y="308602"/>
                </a:cubicBezTo>
                <a:cubicBezTo>
                  <a:pt x="-132624" y="294264"/>
                  <a:pt x="-135196" y="279924"/>
                  <a:pt x="-137735" y="265585"/>
                </a:cubicBezTo>
                <a:cubicBezTo>
                  <a:pt x="-140274" y="251245"/>
                  <a:pt x="-142780" y="236905"/>
                  <a:pt x="-145258" y="222566"/>
                </a:cubicBezTo>
                <a:cubicBezTo>
                  <a:pt x="-147735" y="208226"/>
                  <a:pt x="-150184" y="193888"/>
                  <a:pt x="-152609" y="179551"/>
                </a:cubicBezTo>
                <a:cubicBezTo>
                  <a:pt x="-155034" y="165213"/>
                  <a:pt x="-157435" y="150878"/>
                  <a:pt x="-159816" y="136545"/>
                </a:cubicBezTo>
                <a:cubicBezTo>
                  <a:pt x="-162197" y="122211"/>
                  <a:pt x="-164559" y="107881"/>
                  <a:pt x="-166905" y="93553"/>
                </a:cubicBezTo>
                <a:cubicBezTo>
                  <a:pt x="-169250" y="79225"/>
                  <a:pt x="-171581" y="64901"/>
                  <a:pt x="-173900" y="50581"/>
                </a:cubicBezTo>
                <a:cubicBezTo>
                  <a:pt x="-176219" y="36261"/>
                  <a:pt x="-178526" y="21945"/>
                  <a:pt x="-180826" y="7634"/>
                </a:cubicBezTo>
                <a:cubicBezTo>
                  <a:pt x="-183126" y="-6677"/>
                  <a:pt x="-185419" y="-20984"/>
                  <a:pt x="-187708" y="-35284"/>
                </a:cubicBezTo>
                <a:cubicBezTo>
                  <a:pt x="-189997" y="-49584"/>
                  <a:pt x="-192283" y="-63878"/>
                  <a:pt x="-194569" y="-78166"/>
                </a:cubicBezTo>
                <a:cubicBezTo>
                  <a:pt x="-196855" y="-92453"/>
                  <a:pt x="-199142" y="-106734"/>
                  <a:pt x="-201433" y="-121007"/>
                </a:cubicBezTo>
                <a:cubicBezTo>
                  <a:pt x="-203725" y="-135279"/>
                  <a:pt x="-206021" y="-149544"/>
                  <a:pt x="-208326" y="-163800"/>
                </a:cubicBezTo>
                <a:cubicBezTo>
                  <a:pt x="-210630" y="-178056"/>
                  <a:pt x="-212944" y="-192303"/>
                  <a:pt x="-215270" y="-206540"/>
                </a:cubicBezTo>
                <a:cubicBezTo>
                  <a:pt x="-217596" y="-220777"/>
                  <a:pt x="-219936" y="-235004"/>
                  <a:pt x="-222292" y="-249219"/>
                </a:cubicBezTo>
                <a:cubicBezTo>
                  <a:pt x="-224648" y="-263435"/>
                  <a:pt x="-227021" y="-277638"/>
                  <a:pt x="-229416" y="-291829"/>
                </a:cubicBezTo>
                <a:cubicBezTo>
                  <a:pt x="-231811" y="-306020"/>
                  <a:pt x="-234228" y="-320198"/>
                  <a:pt x="-236670" y="-334361"/>
                </a:cubicBezTo>
                <a:cubicBezTo>
                  <a:pt x="-239113" y="-348524"/>
                  <a:pt x="-241582" y="-362673"/>
                  <a:pt x="-244082" y="-376805"/>
                </a:cubicBezTo>
                <a:cubicBezTo>
                  <a:pt x="-246582" y="-390937"/>
                  <a:pt x="-249113" y="-405053"/>
                  <a:pt x="-251680" y="-419150"/>
                </a:cubicBezTo>
                <a:cubicBezTo>
                  <a:pt x="-254247" y="-433247"/>
                  <a:pt x="-256850" y="-447325"/>
                  <a:pt x="-259495" y="-461382"/>
                </a:cubicBezTo>
                <a:cubicBezTo>
                  <a:pt x="-262139" y="-475439"/>
                  <a:pt x="-264826" y="-489474"/>
                  <a:pt x="-267559" y="-503486"/>
                </a:cubicBezTo>
                <a:cubicBezTo>
                  <a:pt x="-270293" y="-517498"/>
                  <a:pt x="-273074" y="-531485"/>
                  <a:pt x="-275908" y="-545445"/>
                </a:cubicBezTo>
                <a:cubicBezTo>
                  <a:pt x="-278743" y="-559405"/>
                  <a:pt x="-281632" y="-573338"/>
                  <a:pt x="-284580" y="-587239"/>
                </a:cubicBezTo>
                <a:cubicBezTo>
                  <a:pt x="-287528" y="-601141"/>
                  <a:pt x="-290536" y="-615011"/>
                  <a:pt x="-293613" y="-628844"/>
                </a:cubicBezTo>
                <a:cubicBezTo>
                  <a:pt x="-296691" y="-642677"/>
                  <a:pt x="-299838" y="-656472"/>
                  <a:pt x="-303053" y="-670230"/>
                </a:cubicBezTo>
                <a:cubicBezTo>
                  <a:pt x="-306269" y="-683988"/>
                  <a:pt x="-309553" y="-697709"/>
                  <a:pt x="-312947" y="-711365"/>
                </a:cubicBezTo>
                <a:cubicBezTo>
                  <a:pt x="-316340" y="-725022"/>
                  <a:pt x="-319843" y="-738616"/>
                  <a:pt x="-323346" y="-752209"/>
                </a:cubicBezTo>
                <a:cubicBezTo>
                  <a:pt x="-339869" y="-816330"/>
                  <a:pt x="-307496" y="-869003"/>
                  <a:pt x="-258177" y="-880233"/>
                </a:cubicBezTo>
                <a:cubicBezTo>
                  <a:pt x="-208858" y="-891463"/>
                  <a:pt x="-156439" y="-858084"/>
                  <a:pt x="-144003" y="-793046"/>
                </a:cubicBezTo>
                <a:cubicBezTo>
                  <a:pt x="-141203" y="-778401"/>
                  <a:pt x="-138402" y="-763756"/>
                  <a:pt x="-135734" y="-749122"/>
                </a:cubicBezTo>
                <a:close/>
              </a:path>
            </a:pathLst>
          </a:custGeom>
          <a:solidFill>
            <a:srgbClr val="F7B3B9"/>
          </a:solidFill>
          <a:ln w="6200" cap="rnd">
            <a:noFill/>
            <a:round/>
          </a:ln>
        </p:spPr>
      </p:sp>
      <p:sp>
        <p:nvSpPr>
          <p:cNvPr id="14" name="MainTopic"/>
          <p:cNvSpPr/>
          <p:nvPr/>
        </p:nvSpPr>
        <p:spPr>
          <a:xfrm>
            <a:off x="2569645" y="2237358"/>
            <a:ext cx="2812163" cy="1275756"/>
          </a:xfrm>
          <a:custGeom>
            <a:avLst/>
            <a:gdLst>
              <a:gd name="rtl" fmla="*/ 147947 w 3756933"/>
              <a:gd name="rtt" fmla="*/ 82587 h 359733"/>
              <a:gd name="rtr" fmla="*/ 3605947 w 3756933"/>
              <a:gd name="rtb" fmla="*/ 287787 h 359733"/>
            </a:gdLst>
            <a:ahLst/>
            <a:cxnLst/>
            <a:rect l="rtl" t="rtt" r="rtr" b="rtb"/>
            <a:pathLst>
              <a:path w="3756933" h="359733">
                <a:moveTo>
                  <a:pt x="30400" y="0"/>
                </a:moveTo>
                <a:lnTo>
                  <a:pt x="3726533" y="0"/>
                </a:lnTo>
                <a:cubicBezTo>
                  <a:pt x="3746962" y="0"/>
                  <a:pt x="3756933" y="9971"/>
                  <a:pt x="3756933" y="30400"/>
                </a:cubicBezTo>
                <a:lnTo>
                  <a:pt x="3756933" y="329333"/>
                </a:lnTo>
                <a:cubicBezTo>
                  <a:pt x="3756933" y="349762"/>
                  <a:pt x="3746962" y="359733"/>
                  <a:pt x="3726533" y="359733"/>
                </a:cubicBezTo>
                <a:lnTo>
                  <a:pt x="30400" y="359733"/>
                </a:lnTo>
                <a:cubicBezTo>
                  <a:pt x="9971" y="359733"/>
                  <a:pt x="0" y="349762"/>
                  <a:pt x="0" y="329333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6ECF2"/>
          </a:solidFill>
          <a:ln w="57150" cap="flat">
            <a:solidFill>
              <a:srgbClr val="E2C0D4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ts val="2615"/>
              </a:lnSpc>
            </a:pPr>
            <a:r>
              <a:rPr lang="vi-VN" dirty="0">
                <a:solidFill>
                  <a:srgbClr val="000000"/>
                </a:solidFill>
                <a:latin typeface="Alegreya Sans Regular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</a:t>
            </a:r>
            <a:r>
              <a:rPr lang="vi-V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opic"/>
          <p:cNvSpPr/>
          <p:nvPr/>
        </p:nvSpPr>
        <p:spPr>
          <a:xfrm>
            <a:off x="5836326" y="3770339"/>
            <a:ext cx="6357825" cy="2120118"/>
          </a:xfrm>
          <a:custGeom>
            <a:avLst/>
            <a:gdLst>
              <a:gd name="rtl" fmla="*/ 64893 w 4546667"/>
              <a:gd name="rtt" fmla="*/ 36373 h 237667"/>
              <a:gd name="rtr" fmla="*/ 4479294 w 4546667"/>
              <a:gd name="rtb" fmla="*/ 209973 h 237667"/>
            </a:gdLst>
            <a:ahLst/>
            <a:cxnLst/>
            <a:rect l="rtl" t="rtt" r="rtr" b="rtb"/>
            <a:pathLst>
              <a:path w="4546667" h="237667">
                <a:moveTo>
                  <a:pt x="24800" y="0"/>
                </a:moveTo>
                <a:lnTo>
                  <a:pt x="4521867" y="0"/>
                </a:lnTo>
                <a:cubicBezTo>
                  <a:pt x="4538532" y="0"/>
                  <a:pt x="4546667" y="8134"/>
                  <a:pt x="4546667" y="24800"/>
                </a:cubicBezTo>
                <a:lnTo>
                  <a:pt x="4546667" y="212867"/>
                </a:lnTo>
                <a:cubicBezTo>
                  <a:pt x="4546667" y="229532"/>
                  <a:pt x="4538532" y="237667"/>
                  <a:pt x="4521867" y="237667"/>
                </a:cubicBezTo>
                <a:lnTo>
                  <a:pt x="24800" y="237667"/>
                </a:lnTo>
                <a:cubicBezTo>
                  <a:pt x="8134" y="237667"/>
                  <a:pt x="0" y="229532"/>
                  <a:pt x="0" y="212867"/>
                </a:cubicBezTo>
                <a:lnTo>
                  <a:pt x="0" y="24800"/>
                </a:lnTo>
                <a:cubicBezTo>
                  <a:pt x="0" y="8134"/>
                  <a:pt x="8134" y="0"/>
                  <a:pt x="24800" y="0"/>
                </a:cubicBezTo>
                <a:close/>
              </a:path>
            </a:pathLst>
          </a:custGeom>
          <a:solidFill>
            <a:sysClr val="window" lastClr="FFFFFF"/>
          </a:solidFill>
          <a:ln w="57150" cap="flat">
            <a:solidFill>
              <a:srgbClr val="F7B3B9"/>
            </a:solidFill>
            <a:round/>
          </a:ln>
        </p:spPr>
        <p:txBody>
          <a:bodyPr wrap="square" lIns="0" tIns="0" rIns="0" bIns="11000" rtlCol="0" anchor="ctr"/>
          <a:lstStyle/>
          <a:p>
            <a:pPr marL="0" marR="0" lvl="0" indent="0" defTabSz="914400" eaLnBrk="1" fontAlgn="auto" latinLnBrk="0" hangingPunct="1">
              <a:lnSpc>
                <a:spcPts val="26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5 Brannboll Ny" panose="02000000000000000000" pitchFamily="2" charset="0"/>
              </a:rPr>
              <a:t>Sử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Hán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Việt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tác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dụng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tạo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sắc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thái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trang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trọng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thể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hiện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thái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độ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tôn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kính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trang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nhã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tránh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đ</a:t>
            </a:r>
            <a:r>
              <a:rPr lang="vi-VN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ư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ợc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thô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tục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ghê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#9Slide05 Brannboll Ny" panose="02000000000000000000" pitchFamily="2" charset="0"/>
              </a:rPr>
              <a:t>sợ</a:t>
            </a:r>
            <a:r>
              <a:rPr lang="en-US" sz="2800" kern="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5 Brannboll Ny" panose="02000000000000000000" pitchFamily="2" charset="0"/>
            </a:endParaRPr>
          </a:p>
        </p:txBody>
      </p:sp>
      <p:pic>
        <p:nvPicPr>
          <p:cNvPr id="16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86" y="5739618"/>
            <a:ext cx="2869752" cy="1160719"/>
          </a:xfrm>
          <a:prstGeom prst="rect">
            <a:avLst/>
          </a:prstGeom>
        </p:spPr>
      </p:pic>
      <p:sp>
        <p:nvSpPr>
          <p:cNvPr id="17" name="MainTopic"/>
          <p:cNvSpPr/>
          <p:nvPr/>
        </p:nvSpPr>
        <p:spPr>
          <a:xfrm>
            <a:off x="2577588" y="3635790"/>
            <a:ext cx="2812163" cy="1275756"/>
          </a:xfrm>
          <a:custGeom>
            <a:avLst/>
            <a:gdLst>
              <a:gd name="rtl" fmla="*/ 147947 w 3756933"/>
              <a:gd name="rtt" fmla="*/ 82587 h 359733"/>
              <a:gd name="rtr" fmla="*/ 3605947 w 3756933"/>
              <a:gd name="rtb" fmla="*/ 287787 h 359733"/>
            </a:gdLst>
            <a:ahLst/>
            <a:cxnLst/>
            <a:rect l="rtl" t="rtt" r="rtr" b="rtb"/>
            <a:pathLst>
              <a:path w="3756933" h="359733">
                <a:moveTo>
                  <a:pt x="30400" y="0"/>
                </a:moveTo>
                <a:lnTo>
                  <a:pt x="3726533" y="0"/>
                </a:lnTo>
                <a:cubicBezTo>
                  <a:pt x="3746962" y="0"/>
                  <a:pt x="3756933" y="9971"/>
                  <a:pt x="3756933" y="30400"/>
                </a:cubicBezTo>
                <a:lnTo>
                  <a:pt x="3756933" y="329333"/>
                </a:lnTo>
                <a:cubicBezTo>
                  <a:pt x="3756933" y="349762"/>
                  <a:pt x="3746962" y="359733"/>
                  <a:pt x="3726533" y="359733"/>
                </a:cubicBezTo>
                <a:lnTo>
                  <a:pt x="30400" y="359733"/>
                </a:lnTo>
                <a:cubicBezTo>
                  <a:pt x="9971" y="359733"/>
                  <a:pt x="0" y="349762"/>
                  <a:pt x="0" y="329333"/>
                </a:cubicBezTo>
                <a:lnTo>
                  <a:pt x="0" y="30400"/>
                </a:lnTo>
                <a:cubicBezTo>
                  <a:pt x="0" y="9971"/>
                  <a:pt x="9971" y="0"/>
                  <a:pt x="30400" y="0"/>
                </a:cubicBezTo>
                <a:close/>
              </a:path>
            </a:pathLst>
          </a:custGeom>
          <a:solidFill>
            <a:srgbClr val="F6ECF2"/>
          </a:solidFill>
          <a:ln w="57150" cap="flat">
            <a:solidFill>
              <a:srgbClr val="E2C0D4"/>
            </a:solidFill>
            <a:round/>
          </a:ln>
        </p:spPr>
        <p:txBody>
          <a:bodyPr wrap="none" lIns="0" tIns="0" rIns="0" bIns="11000" rtlCol="0" anchor="ctr"/>
          <a:lstStyle/>
          <a:p>
            <a:pPr algn="ctr">
              <a:lnSpc>
                <a:spcPts val="2615"/>
              </a:lnSpc>
            </a:pPr>
            <a:r>
              <a:rPr lang="vi-VN" dirty="0">
                <a:solidFill>
                  <a:srgbClr val="000000"/>
                </a:solidFill>
                <a:latin typeface="Alegreya Sans Regular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DỤNG</a:t>
            </a:r>
            <a:r>
              <a:rPr lang="vi-VN" sz="2400" dirty="0">
                <a:solidFill>
                  <a:srgbClr val="000000"/>
                </a:solidFill>
                <a:latin typeface="#9Slide05 Brannboll Ny" panose="02000000000000000000" pitchFamily="2" charset="0"/>
              </a:rPr>
              <a:t>:</a:t>
            </a:r>
            <a:endParaRPr lang="vi-VN" sz="2400" dirty="0">
              <a:solidFill>
                <a:srgbClr val="000000"/>
              </a:solidFill>
              <a:latin typeface="#9Slide05 Brannboll Ny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02" y="2792936"/>
            <a:ext cx="3188719" cy="3955199"/>
          </a:xfrm>
          <a:prstGeom prst="rect">
            <a:avLst/>
          </a:prstGeom>
        </p:spPr>
      </p:pic>
      <p:pic>
        <p:nvPicPr>
          <p:cNvPr id="3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775" y="5114726"/>
            <a:ext cx="2869752" cy="17119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183" y="952797"/>
            <a:ext cx="1695058" cy="215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64" y="2348047"/>
            <a:ext cx="1694696" cy="2161906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99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>
          <a:xfrm rot="2700000">
            <a:off x="10091923" y="1710767"/>
            <a:ext cx="2477263" cy="2689024"/>
          </a:xfrm>
          <a:prstGeom prst="rect">
            <a:avLst/>
          </a:prstGeom>
        </p:spPr>
      </p:pic>
      <p:sp>
        <p:nvSpPr>
          <p:cNvPr id="8" name="Freeform 6"/>
          <p:cNvSpPr/>
          <p:nvPr/>
        </p:nvSpPr>
        <p:spPr>
          <a:xfrm rot="21211910">
            <a:off x="6229294" y="3760660"/>
            <a:ext cx="4775442" cy="3324076"/>
          </a:xfrm>
          <a:custGeom>
            <a:avLst/>
            <a:gdLst/>
            <a:ahLst/>
            <a:cxnLst/>
            <a:rect l="l" t="t" r="r" b="b"/>
            <a:pathLst>
              <a:path w="13754100" h="10922000">
                <a:moveTo>
                  <a:pt x="0" y="0"/>
                </a:moveTo>
                <a:lnTo>
                  <a:pt x="13754100" y="0"/>
                </a:lnTo>
                <a:lnTo>
                  <a:pt x="13754100" y="10922000"/>
                </a:lnTo>
                <a:lnTo>
                  <a:pt x="0" y="10922000"/>
                </a:lnTo>
                <a:close/>
              </a:path>
            </a:pathLst>
          </a:custGeom>
          <a:blipFill>
            <a:blip r:embed="rId6"/>
            <a:stretch>
              <a:fillRect l="-179" r="-179"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483">
            <a:off x="10347964" y="3270447"/>
            <a:ext cx="1327734" cy="84681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 rot="21277863">
            <a:off x="5895735" y="292804"/>
            <a:ext cx="4528137" cy="3353941"/>
          </a:xfrm>
          <a:custGeom>
            <a:avLst/>
            <a:gdLst/>
            <a:ahLst/>
            <a:cxnLst/>
            <a:rect l="l" t="t" r="r" b="b"/>
            <a:pathLst>
              <a:path w="13754100" h="10922000">
                <a:moveTo>
                  <a:pt x="0" y="0"/>
                </a:moveTo>
                <a:lnTo>
                  <a:pt x="13754100" y="0"/>
                </a:lnTo>
                <a:lnTo>
                  <a:pt x="13754100" y="10922000"/>
                </a:lnTo>
                <a:lnTo>
                  <a:pt x="0" y="10922000"/>
                </a:lnTo>
                <a:close/>
              </a:path>
            </a:pathLst>
          </a:custGeom>
          <a:blipFill>
            <a:blip r:embed="rId6"/>
            <a:stretch>
              <a:fillRect l="-179" r="-179"/>
            </a:stretch>
          </a:blipFill>
        </p:spPr>
      </p:sp>
      <p:pic>
        <p:nvPicPr>
          <p:cNvPr id="11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03882">
            <a:off x="2868054" y="5222014"/>
            <a:ext cx="5289036" cy="1904053"/>
          </a:xfrm>
          <a:prstGeom prst="rect">
            <a:avLst/>
          </a:prstGeom>
        </p:spPr>
      </p:pic>
      <p:grpSp>
        <p:nvGrpSpPr>
          <p:cNvPr id="12" name="Group 16"/>
          <p:cNvGrpSpPr/>
          <p:nvPr/>
        </p:nvGrpSpPr>
        <p:grpSpPr>
          <a:xfrm>
            <a:off x="968826" y="1444102"/>
            <a:ext cx="4944682" cy="751872"/>
            <a:chOff x="0" y="-38100"/>
            <a:chExt cx="9889365" cy="1503744"/>
          </a:xfrm>
        </p:grpSpPr>
        <p:sp>
          <p:nvSpPr>
            <p:cNvPr id="13" name="TextBox 17"/>
            <p:cNvSpPr txBox="1"/>
            <p:nvPr/>
          </p:nvSpPr>
          <p:spPr>
            <a:xfrm>
              <a:off x="0" y="-38100"/>
              <a:ext cx="9889365" cy="1503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250"/>
                </a:lnSpc>
              </a:pPr>
              <a:endParaRPr lang="en-US" sz="5000" dirty="0">
                <a:solidFill>
                  <a:srgbClr val="000000"/>
                </a:solidFill>
                <a:latin typeface="Anaktoria"/>
              </a:endParaRPr>
            </a:p>
          </p:txBody>
        </p:sp>
        <p:sp>
          <p:nvSpPr>
            <p:cNvPr id="14" name="TextBox 18"/>
            <p:cNvSpPr txBox="1"/>
            <p:nvPr/>
          </p:nvSpPr>
          <p:spPr>
            <a:xfrm>
              <a:off x="525254" y="83362"/>
              <a:ext cx="7795101" cy="13784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15"/>
                </a:lnSpc>
              </a:pP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Tìm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2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từ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Hán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Việt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và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đặt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câu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với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2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từ</a:t>
              </a:r>
              <a:r>
                <a:rPr lang="en-US" sz="3200" b="1" i="1" dirty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en-US" sz="3200" b="1" i="1" dirty="0" err="1">
                  <a:solidFill>
                    <a:srgbClr val="FF0000"/>
                  </a:solidFill>
                  <a:latin typeface="+mj-lt"/>
                </a:rPr>
                <a:t>đó</a:t>
              </a:r>
              <a:r>
                <a:rPr lang="vi-VN" sz="3200" b="1" i="1" dirty="0">
                  <a:solidFill>
                    <a:srgbClr val="FF0000"/>
                  </a:solidFill>
                  <a:latin typeface="+mj-lt"/>
                </a:rPr>
                <a:t>:</a:t>
              </a:r>
              <a:endParaRPr lang="vi-VN" sz="3200" b="1" i="1" dirty="0">
                <a:solidFill>
                  <a:srgbClr val="FF0000"/>
                </a:solidFill>
                <a:latin typeface="+mj-lt"/>
              </a:endParaRPr>
            </a:p>
          </p:txBody>
        </p:sp>
      </p:grpSp>
      <p:pic>
        <p:nvPicPr>
          <p:cNvPr id="15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18444195">
            <a:off x="5140397" y="4652562"/>
            <a:ext cx="1597753" cy="2613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743">
            <a:off x="2840342" y="3420682"/>
            <a:ext cx="2024776" cy="13619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21187796">
            <a:off x="6563820" y="5142390"/>
            <a:ext cx="421294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5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21143885">
            <a:off x="6433867" y="4110088"/>
            <a:ext cx="426767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5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9346" y="755736"/>
            <a:ext cx="5118171" cy="477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615"/>
              </a:lnSpc>
              <a:defRPr/>
            </a:pPr>
            <a:r>
              <a:rPr lang="en-US" sz="4000" b="1" dirty="0">
                <a:solidFill>
                  <a:srgbClr val="000000"/>
                </a:solidFill>
                <a:latin typeface="Alegreya Sans Regular"/>
              </a:rPr>
              <a:t>VÍ DỤ</a:t>
            </a:r>
            <a:endParaRPr lang="vi-VN" sz="4000" b="1" dirty="0">
              <a:solidFill>
                <a:srgbClr val="000000"/>
              </a:solidFill>
              <a:latin typeface="Alegreya Sans Regular"/>
            </a:endParaRPr>
          </a:p>
        </p:txBody>
      </p:sp>
      <p:sp>
        <p:nvSpPr>
          <p:cNvPr id="20" name="TextBox 19"/>
          <p:cNvSpPr txBox="1"/>
          <p:nvPr/>
        </p:nvSpPr>
        <p:spPr>
          <a:xfrm rot="21239303">
            <a:off x="6149516" y="993757"/>
            <a:ext cx="4267670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5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21187796">
            <a:off x="6186476" y="1530337"/>
            <a:ext cx="4212941" cy="42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615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7041</Words>
  <Application>WPS Presentation</Application>
  <PresentationFormat>Widescreen</PresentationFormat>
  <Paragraphs>427</Paragraphs>
  <Slides>35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72" baseType="lpstr">
      <vt:lpstr>Arial</vt:lpstr>
      <vt:lpstr>SimSun</vt:lpstr>
      <vt:lpstr>Wingdings</vt:lpstr>
      <vt:lpstr>Calibri</vt:lpstr>
      <vt:lpstr>ITC Avant Garde Std Bk</vt:lpstr>
      <vt:lpstr>Vogue-ExtraBold</vt:lpstr>
      <vt:lpstr>Calibri</vt:lpstr>
      <vt:lpstr>Times New Roman</vt:lpstr>
      <vt:lpstr>华康海报体W12(P)</vt:lpstr>
      <vt:lpstr>华文琥珀</vt:lpstr>
      <vt:lpstr>等线</vt:lpstr>
      <vt:lpstr>等线</vt:lpstr>
      <vt:lpstr>.VnCentury Schoolbook</vt:lpstr>
      <vt:lpstr>SVN-Riesling</vt:lpstr>
      <vt:lpstr>Microsoft YaHei</vt:lpstr>
      <vt:lpstr>【苹果】迟暮朝朝醉晚灯</vt:lpstr>
      <vt:lpstr>WoodType-Demi</vt:lpstr>
      <vt:lpstr>方正静蕾简体</vt:lpstr>
      <vt:lpstr>#9Slide05 SVNVery Berry</vt:lpstr>
      <vt:lpstr>迷你简准圆</vt:lpstr>
      <vt:lpstr>#9Slide05 Brannboll Ny</vt:lpstr>
      <vt:lpstr>Alegreya Sans Regular</vt:lpstr>
      <vt:lpstr>Anaktoria</vt:lpstr>
      <vt:lpstr>Arial Unicode MS</vt:lpstr>
      <vt:lpstr>DengXian</vt:lpstr>
      <vt:lpstr>#9Slide07 Marbelia Regular</vt:lpstr>
      <vt:lpstr>Verdana</vt:lpstr>
      <vt:lpstr>Arial</vt:lpstr>
      <vt:lpstr>Cambria</vt:lpstr>
      <vt:lpstr>Marcellus</vt:lpstr>
      <vt:lpstr>SVN-Vanilla Daisy Pro</vt:lpstr>
      <vt:lpstr>MS Mincho</vt:lpstr>
      <vt:lpstr>Liberation Serif</vt:lpstr>
      <vt:lpstr>Calibri Light</vt:lpstr>
      <vt:lpstr>Office Theme</vt:lpstr>
      <vt:lpstr>1_Office Theme</vt:lpstr>
      <vt:lpstr>5_Office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Thị Ánh Tuyết</dc:creator>
  <cp:lastModifiedBy>ADMIN</cp:lastModifiedBy>
  <cp:revision>203</cp:revision>
  <dcterms:created xsi:type="dcterms:W3CDTF">2022-03-15T15:40:00Z</dcterms:created>
  <dcterms:modified xsi:type="dcterms:W3CDTF">2024-06-15T16:31:59Z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B84D80F0FE8B409BA82AE4655BAF549E_13</vt:lpwstr>
  </property>
  <property fmtid="{D5CDD505-2E9C-101B-9397-08002B2CF9AE}" pid="3" name="KSOProductBuildVer">
    <vt:lpwstr>1033-12.2.0.17119</vt:lpwstr>
  </property>
</Properties>
</file>