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6"/>
  </p:notesMasterIdLst>
  <p:sldIdLst>
    <p:sldId id="518" r:id="rId5"/>
    <p:sldId id="542" r:id="rId7"/>
    <p:sldId id="543" r:id="rId8"/>
    <p:sldId id="547" r:id="rId9"/>
    <p:sldId id="544" r:id="rId10"/>
    <p:sldId id="551" r:id="rId11"/>
    <p:sldId id="545" r:id="rId12"/>
    <p:sldId id="554" r:id="rId13"/>
    <p:sldId id="555" r:id="rId14"/>
    <p:sldId id="552" r:id="rId15"/>
    <p:sldId id="559" r:id="rId16"/>
    <p:sldId id="587" r:id="rId17"/>
    <p:sldId id="550" r:id="rId18"/>
    <p:sldId id="557" r:id="rId19"/>
    <p:sldId id="558" r:id="rId20"/>
    <p:sldId id="560" r:id="rId21"/>
    <p:sldId id="588" r:id="rId22"/>
    <p:sldId id="556" r:id="rId23"/>
    <p:sldId id="563" r:id="rId24"/>
    <p:sldId id="564" r:id="rId25"/>
    <p:sldId id="561" r:id="rId26"/>
    <p:sldId id="570" r:id="rId27"/>
    <p:sldId id="566" r:id="rId28"/>
    <p:sldId id="568" r:id="rId29"/>
    <p:sldId id="579" r:id="rId30"/>
    <p:sldId id="580" r:id="rId31"/>
    <p:sldId id="581" r:id="rId32"/>
    <p:sldId id="582" r:id="rId33"/>
    <p:sldId id="583" r:id="rId34"/>
    <p:sldId id="584" r:id="rId35"/>
    <p:sldId id="585" r:id="rId36"/>
    <p:sldId id="577" r:id="rId37"/>
    <p:sldId id="5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02FB8-BFF9-4FCF-A420-6C01BCC4E81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ACD18-9F83-4F13-8F10-8F66BD17715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1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Vũ Thị Ánh Tuyết- Trường THCS Tô Hiệu- Lê Chân –Hải Phòng</a:t>
            </a:r>
            <a:endParaRPr kumimoji="0" lang="en-US" sz="1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46ACD18-9F83-4F13-8F10-8F66BD177153}"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fld id="{D46ACD18-9F83-4F13-8F10-8F66BD177153}"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Vũ Thị Ánh Tuyết- THCS </a:t>
            </a:r>
            <a:r>
              <a:rPr lang="en-US" dirty="0" err="1"/>
              <a:t>Tô</a:t>
            </a:r>
            <a:r>
              <a:rPr lang="en-US" dirty="0"/>
              <a:t> </a:t>
            </a:r>
            <a:r>
              <a:rPr lang="en-US" dirty="0" err="1"/>
              <a:t>Hiệu</a:t>
            </a:r>
            <a:r>
              <a:rPr lang="en-US" dirty="0"/>
              <a:t>- </a:t>
            </a:r>
            <a:endParaRPr lang="en-US" dirty="0"/>
          </a:p>
        </p:txBody>
      </p:sp>
      <p:sp>
        <p:nvSpPr>
          <p:cNvPr id="4" name="Slide Number Placeholder 3"/>
          <p:cNvSpPr>
            <a:spLocks noGrp="1"/>
          </p:cNvSpPr>
          <p:nvPr>
            <p:ph type="sldNum" sz="quarter" idx="5"/>
          </p:nvPr>
        </p:nvSpPr>
        <p:spPr/>
        <p:txBody>
          <a:bodyPr/>
          <a:lstStyle/>
          <a:p>
            <a:fld id="{D46ACD18-9F83-4F13-8F10-8F66BD17715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2267ADC-B548-413B-A17B-8AA750E629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2267ADC-B548-413B-A17B-8AA750E629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2267ADC-B548-413B-A17B-8AA750E629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2267ADC-B548-413B-A17B-8AA750E629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267ADC-B548-413B-A17B-8AA750E629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2267ADC-B548-413B-A17B-8AA750E629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2267ADC-B548-413B-A17B-8AA750E6297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2267ADC-B548-413B-A17B-8AA750E6297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67ADC-B548-413B-A17B-8AA750E6297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267ADC-B548-413B-A17B-8AA750E629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267ADC-B548-413B-A17B-8AA750E629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FD5E2-4626-4E73-91D8-B335E3C9705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67ADC-B548-413B-A17B-8AA750E6297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FD5E2-4626-4E73-91D8-B335E3C9705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24.jpeg"/><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image" Target="NULL" TargetMode="Externa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7.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9.xml"/><Relationship Id="rId4" Type="http://schemas.openxmlformats.org/officeDocument/2006/relationships/image" Target="../media/image26.png"/><Relationship Id="rId3" Type="http://schemas.openxmlformats.org/officeDocument/2006/relationships/image" Target="../media/image25.emf"/><Relationship Id="rId2" Type="http://schemas.openxmlformats.org/officeDocument/2006/relationships/image" Target="../media/image5.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5.png"/><Relationship Id="rId7" Type="http://schemas.openxmlformats.org/officeDocument/2006/relationships/image" Target="../media/image7.pn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0.png"/><Relationship Id="rId3" Type="http://schemas.microsoft.com/office/2007/relationships/hdphoto" Target="../media/image29.wdp"/><Relationship Id="rId2" Type="http://schemas.openxmlformats.org/officeDocument/2006/relationships/image" Target="../media/image28.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audio1.wav"/><Relationship Id="rId1"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audio1.wav"/><Relationship Id="rId1" Type="http://schemas.openxmlformats.org/officeDocument/2006/relationships/image" Target="../media/image31.GIF"/></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9.xml"/><Relationship Id="rId2" Type="http://schemas.openxmlformats.org/officeDocument/2006/relationships/audio" Target="../media/audio1.wav"/><Relationship Id="rId1" Type="http://schemas.openxmlformats.org/officeDocument/2006/relationships/image" Target="../media/image31.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audio1.wav"/><Relationship Id="rId1" Type="http://schemas.openxmlformats.org/officeDocument/2006/relationships/image" Target="../media/image31.GI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audio1.wav"/><Relationship Id="rId1" Type="http://schemas.openxmlformats.org/officeDocument/2006/relationships/image" Target="../media/image31.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audio1.wav"/><Relationship Id="rId1" Type="http://schemas.openxmlformats.org/officeDocument/2006/relationships/image" Target="../media/image31.GIF"/></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25.emf"/><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9.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13.jpeg"/><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4.png"/><Relationship Id="rId11" Type="http://schemas.openxmlformats.org/officeDocument/2006/relationships/slideLayout" Target="../slideLayouts/slideLayout19.xml"/><Relationship Id="rId10" Type="http://schemas.openxmlformats.org/officeDocument/2006/relationships/image" Target="../media/image19.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96" y="2932102"/>
            <a:ext cx="3188719" cy="3955199"/>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19" y="-494866"/>
            <a:ext cx="3173117" cy="3426967"/>
          </a:xfrm>
          <a:prstGeom prst="rect">
            <a:avLst/>
          </a:prstGeom>
        </p:spPr>
      </p:pic>
      <p:sp>
        <p:nvSpPr>
          <p:cNvPr id="25" name="文本框 7"/>
          <p:cNvSpPr txBox="1">
            <a:spLocks noChangeArrowheads="1"/>
          </p:cNvSpPr>
          <p:nvPr/>
        </p:nvSpPr>
        <p:spPr bwMode="auto">
          <a:xfrm>
            <a:off x="1519817" y="2194507"/>
            <a:ext cx="9152375" cy="10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defTabSz="685800"/>
            <a:r>
              <a:rPr lang="en-US" altLang="zh-CN" sz="6000">
                <a:solidFill>
                  <a:srgbClr val="00AF92">
                    <a:lumMod val="75000"/>
                  </a:srgbClr>
                </a:solidFill>
                <a:latin typeface="Times New Roman" panose="02020603050405020304" pitchFamily="18" charset="0"/>
                <a:ea typeface="华康海报体W12(P)" panose="040B0C00000000000000" pitchFamily="82" charset="-122"/>
                <a:cs typeface="Times New Roman" panose="02020603050405020304" pitchFamily="18" charset="0"/>
              </a:rPr>
              <a:t>THỰC HÀNH TIẾNG VIỆT</a:t>
            </a:r>
            <a:endParaRPr lang="en-US" altLang="zh-CN" sz="6000" dirty="0">
              <a:solidFill>
                <a:srgbClr val="00AF92">
                  <a:lumMod val="75000"/>
                </a:srgbClr>
              </a:solidFill>
              <a:latin typeface="Times New Roman" panose="02020603050405020304" pitchFamily="18" charset="0"/>
              <a:ea typeface="华康海报体W12(P)" panose="040B0C00000000000000" pitchFamily="82" charset="-122"/>
              <a:cs typeface="Times New Roman" panose="02020603050405020304" pitchFamily="18"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246" y="4087383"/>
            <a:ext cx="4693653" cy="279991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65" y="770195"/>
            <a:ext cx="1694696" cy="2161906"/>
          </a:xfrm>
          <a:prstGeom prst="rect">
            <a:avLst/>
          </a:prstGeom>
        </p:spPr>
      </p:pic>
      <p:sp>
        <p:nvSpPr>
          <p:cNvPr id="14" name="文本框 7"/>
          <p:cNvSpPr txBox="1">
            <a:spLocks noChangeArrowheads="1"/>
          </p:cNvSpPr>
          <p:nvPr/>
        </p:nvSpPr>
        <p:spPr bwMode="auto">
          <a:xfrm>
            <a:off x="6018791" y="3632925"/>
            <a:ext cx="184687"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defTabSz="685800"/>
            <a:endParaRPr lang="en-US" altLang="zh-CN" sz="4000" dirty="0">
              <a:solidFill>
                <a:srgbClr val="00AF92">
                  <a:lumMod val="75000"/>
                </a:srgbClr>
              </a:solidFill>
              <a:latin typeface="Times New Roman" panose="02020603050405020304" pitchFamily="18" charset="0"/>
              <a:ea typeface="华文琥珀" panose="020108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nodePh="1">
                                  <p:stCondLst>
                                    <p:cond delay="0"/>
                                  </p:stCondLst>
                                  <p:endCondLst>
                                    <p:cond evt="begin" delay="0">
                                      <p:tn val="28"/>
                                    </p:cond>
                                  </p:end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3255" y="1714478"/>
            <a:ext cx="9161748" cy="2729577"/>
          </a:xfrm>
          <a:prstGeom prst="rect">
            <a:avLst/>
          </a:prstGeom>
        </p:spPr>
      </p:pic>
      <p:pic>
        <p:nvPicPr>
          <p:cNvPr id="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4079473" y="2346660"/>
            <a:ext cx="503452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600" b="1" i="0" u="none" strike="noStrike" kern="1200" cap="none" spc="0" normalizeH="0" baseline="0" noProof="0" dirty="0">
                <a:ln>
                  <a:noFill/>
                </a:ln>
                <a:solidFill>
                  <a:srgbClr val="00AF92">
                    <a:lumMod val="75000"/>
                  </a:srgbClr>
                </a:solidFill>
                <a:effectLst/>
                <a:uLnTx/>
                <a:uFillTx/>
                <a:latin typeface="Times New Roman" panose="02020603050405020304" pitchFamily="18" charset="0"/>
                <a:ea typeface="+mn-ea"/>
                <a:cs typeface="Times New Roman" panose="02020603050405020304" pitchFamily="18" charset="0"/>
              </a:rPr>
              <a:t>LUYỆN TẬP</a:t>
            </a:r>
            <a:endParaRPr kumimoji="0" lang="en-US" sz="6600" b="1" i="0" u="none" strike="noStrike" kern="1200" cap="none" spc="0" normalizeH="0" baseline="0" noProof="0" dirty="0">
              <a:ln>
                <a:noFill/>
              </a:ln>
              <a:solidFill>
                <a:srgbClr val="00AF92">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528" y="73308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9802" y="276308"/>
            <a:ext cx="1694696" cy="216190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414" y="-158601"/>
            <a:ext cx="1694696" cy="2161906"/>
          </a:xfrm>
          <a:prstGeom prst="rect">
            <a:avLst/>
          </a:prstGeom>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504" y="428532"/>
            <a:ext cx="9875980" cy="5676314"/>
          </a:xfrm>
          <a:prstGeom prst="rect">
            <a:avLst/>
          </a:prstGeom>
        </p:spPr>
      </p:pic>
      <p:sp>
        <p:nvSpPr>
          <p:cNvPr id="10" name="Rectangle 9"/>
          <p:cNvSpPr/>
          <p:nvPr/>
        </p:nvSpPr>
        <p:spPr>
          <a:xfrm>
            <a:off x="3441303" y="1254621"/>
            <a:ext cx="5762383" cy="2339102"/>
          </a:xfrm>
          <a:prstGeom prst="rect">
            <a:avLst/>
          </a:prstGeom>
          <a:noFill/>
        </p:spPr>
        <p:txBody>
          <a:bodyPr wrap="square" lIns="121920" tIns="60960" rIns="121920" bIns="60960">
            <a:spAutoFit/>
          </a:bodyPr>
          <a:lstStyle/>
          <a:p>
            <a:pPr algn="ctr" defTabSz="1219200"/>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Bài </a:t>
            </a:r>
            <a:r>
              <a:rPr lang="en-US" sz="7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tập</a:t>
            </a: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1 (SGK/108)</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626584"/>
        </p:xfrm>
        <a:graphic>
          <a:graphicData uri="http://schemas.openxmlformats.org/drawingml/2006/table">
            <a:tbl>
              <a:tblPr firstRow="1" firstCol="1" bandRow="1"/>
              <a:tblGrid>
                <a:gridCol w="2520226"/>
                <a:gridCol w="9214574"/>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pic>
        <p:nvPicPr>
          <p:cNvPr id="10" name="Picture 9" descr="Think, Pair, Share – phương pháp học tốt cho nhóm trẻ - CTH EDU"/>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566322" y="71424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08803" y="-152426"/>
            <a:ext cx="8001285" cy="2113680"/>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a:fillRect/>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b="67768"/>
          <a:stretch>
            <a:fill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t="35388" b="29105"/>
          <a:stretch>
            <a:fill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t="69639"/>
          <a:stretch>
            <a:fill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034" y="-133675"/>
            <a:ext cx="1694696" cy="2161906"/>
          </a:xfrm>
          <a:prstGeom prst="rect">
            <a:avLst/>
          </a:prstGeom>
        </p:spPr>
      </p:pic>
      <p:sp>
        <p:nvSpPr>
          <p:cNvPr id="7" name="TextBox 6"/>
          <p:cNvSpPr txBox="1"/>
          <p:nvPr/>
        </p:nvSpPr>
        <p:spPr>
          <a:xfrm>
            <a:off x="2169307" y="947278"/>
            <a:ext cx="9211455" cy="5299849"/>
          </a:xfrm>
          <a:prstGeom prst="rect">
            <a:avLst/>
          </a:prstGeom>
          <a:noFill/>
        </p:spPr>
        <p:txBody>
          <a:bodyPr wrap="square">
            <a:spAutoFit/>
          </a:bodyPr>
          <a:lstStyle/>
          <a:p>
            <a:pPr lvl="0" algn="just">
              <a:lnSpc>
                <a:spcPct val="137000"/>
              </a:lnSpc>
              <a:spcAft>
                <a:spcPts val="800"/>
              </a:spcAft>
              <a:buClr>
                <a:srgbClr val="000000"/>
              </a:buClr>
              <a:buSzPts val="1100"/>
              <a:tabLst>
                <a:tab pos="847090" algn="l"/>
              </a:tabLst>
            </a:pPr>
            <a:r>
              <a:rPr lang="vi-VN" sz="3200" b="1" u="none" strike="noStrike" spc="0" dirty="0">
                <a:solidFill>
                  <a:srgbClr val="FF0000"/>
                </a:solidFill>
                <a:effectLst/>
                <a:latin typeface="+mj-lt"/>
                <a:ea typeface="Arial" panose="020B0604020202020204" pitchFamily="34" charset="0"/>
                <a:cs typeface="Times New Roman" panose="02020603050405020304" pitchFamily="18" charset="0"/>
              </a:rPr>
              <a:t>Bài tập 1:</a:t>
            </a:r>
            <a:endParaRPr lang="vi-VN" sz="3200" b="1" u="none" strike="noStrike" spc="0" dirty="0">
              <a:solidFill>
                <a:srgbClr val="FF0000"/>
              </a:solidFill>
              <a:effectLst/>
              <a:latin typeface="+mj-lt"/>
              <a:ea typeface="Arial" panose="020B0604020202020204" pitchFamily="34" charset="0"/>
              <a:cs typeface="Times New Roman" panose="02020603050405020304" pitchFamily="18" charset="0"/>
            </a:endParaRPr>
          </a:p>
          <a:p>
            <a:pPr lvl="0" algn="just">
              <a:lnSpc>
                <a:spcPct val="137000"/>
              </a:lnSpc>
              <a:spcAft>
                <a:spcPts val="800"/>
              </a:spcAft>
              <a:buClr>
                <a:srgbClr val="000000"/>
              </a:buClr>
              <a:buSzPts val="1100"/>
              <a:tabLst>
                <a:tab pos="847090"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a) </a:t>
            </a:r>
            <a:r>
              <a:rPr lang="vi-VN" sz="2400" i="1" dirty="0">
                <a:effectLst/>
                <a:latin typeface="+mj-lt"/>
                <a:ea typeface="Arial" panose="020B0604020202020204" pitchFamily="34" charset="0"/>
                <a:cs typeface="Times New Roman" panose="02020603050405020304" pitchFamily="18" charset="0"/>
              </a:rPr>
              <a:t>V</a:t>
            </a:r>
            <a:r>
              <a:rPr lang="vi-VN" sz="2400" i="1" dirty="0">
                <a:solidFill>
                  <a:srgbClr val="000000"/>
                </a:solidFill>
                <a:effectLst/>
                <a:latin typeface="+mj-lt"/>
                <a:ea typeface="Arial" panose="020B0604020202020204" pitchFamily="34" charset="0"/>
                <a:cs typeface="Times New Roman" panose="02020603050405020304" pitchFamily="18" charset="0"/>
              </a:rPr>
              <a:t>ới hai </a:t>
            </a:r>
            <a:r>
              <a:rPr lang="vi-VN" sz="2400" i="1" dirty="0">
                <a:effectLst/>
                <a:latin typeface="+mj-lt"/>
                <a:ea typeface="Arial" panose="020B0604020202020204" pitchFamily="34" charset="0"/>
                <a:cs typeface="Times New Roman" panose="02020603050405020304" pitchFamily="18" charset="0"/>
              </a:rPr>
              <a:t>lầ</a:t>
            </a:r>
            <a:r>
              <a:rPr lang="vi-VN" sz="2400" i="1" dirty="0">
                <a:solidFill>
                  <a:srgbClr val="000000"/>
                </a:solidFill>
                <a:effectLst/>
                <a:latin typeface="+mj-lt"/>
                <a:ea typeface="Arial" panose="020B0604020202020204" pitchFamily="34" charset="0"/>
                <a:cs typeface="Times New Roman" panose="02020603050405020304" pitchFamily="18" charset="0"/>
              </a:rPr>
              <a:t>n bật cung liên </a:t>
            </a:r>
            <a:r>
              <a:rPr lang="vi-VN" sz="2400" i="1" dirty="0">
                <a:effectLst/>
                <a:latin typeface="+mj-lt"/>
                <a:ea typeface="Arial" panose="020B0604020202020204" pitchFamily="34" charset="0"/>
                <a:cs typeface="Times New Roman" panose="02020603050405020304" pitchFamily="18" charset="0"/>
              </a:rPr>
              <a:t>tiế</a:t>
            </a:r>
            <a:r>
              <a:rPr lang="vi-VN" sz="2400" i="1" dirty="0">
                <a:solidFill>
                  <a:srgbClr val="000000"/>
                </a:solidFill>
                <a:effectLst/>
                <a:latin typeface="+mj-lt"/>
                <a:ea typeface="Arial" panose="020B0604020202020204" pitchFamily="34" charset="0"/>
                <a:cs typeface="Times New Roman" panose="02020603050405020304" pitchFamily="18" charset="0"/>
              </a:rPr>
              <a:t>p, </a:t>
            </a:r>
            <a:r>
              <a:rPr lang="vi-VN" sz="2400" i="1" dirty="0">
                <a:effectLst/>
                <a:latin typeface="+mj-lt"/>
                <a:ea typeface="Arial" panose="020B0604020202020204" pitchFamily="34" charset="0"/>
                <a:cs typeface="Times New Roman" panose="02020603050405020304" pitchFamily="18" charset="0"/>
              </a:rPr>
              <a:t>chú</a:t>
            </a:r>
            <a:r>
              <a:rPr lang="vi-VN" sz="2400" i="1" dirty="0">
                <a:solidFill>
                  <a:srgbClr val="000000"/>
                </a:solidFill>
                <a:effectLst/>
                <a:latin typeface="+mj-lt"/>
                <a:ea typeface="Arial" panose="020B0604020202020204" pitchFamily="34" charset="0"/>
                <a:cs typeface="Times New Roman" panose="02020603050405020304" pitchFamily="18" charset="0"/>
              </a:rPr>
              <a:t> đã </a:t>
            </a:r>
            <a:r>
              <a:rPr lang="vi-VN" sz="2400" i="1" dirty="0">
                <a:effectLst/>
                <a:latin typeface="+mj-lt"/>
                <a:ea typeface="Arial" panose="020B0604020202020204" pitchFamily="34" charset="0"/>
                <a:cs typeface="Times New Roman" panose="02020603050405020304" pitchFamily="18" charset="0"/>
              </a:rPr>
              <a:t>bắ</a:t>
            </a:r>
            <a:r>
              <a:rPr lang="vi-VN" sz="2400" i="1" dirty="0">
                <a:solidFill>
                  <a:srgbClr val="000000"/>
                </a:solidFill>
                <a:effectLst/>
                <a:latin typeface="+mj-lt"/>
                <a:ea typeface="Arial" panose="020B0604020202020204" pitchFamily="34" charset="0"/>
                <a:cs typeface="Times New Roman" panose="02020603050405020304" pitchFamily="18" charset="0"/>
              </a:rPr>
              <a:t>n gục hai tên địch.</a:t>
            </a:r>
            <a:r>
              <a:rPr lang="vi-VN" sz="2400" dirty="0">
                <a:solidFill>
                  <a:srgbClr val="000000"/>
                </a:solidFill>
                <a:effectLst/>
                <a:latin typeface="+mj-lt"/>
                <a:ea typeface="Arial" panose="020B0604020202020204" pitchFamily="34" charset="0"/>
                <a:cs typeface="Times New Roman" panose="02020603050405020304" pitchFamily="18" charset="0"/>
              </a:rPr>
              <a:t> (</a:t>
            </a:r>
            <a:r>
              <a:rPr lang="vi-VN" sz="2400" dirty="0">
                <a:effectLst/>
                <a:latin typeface="+mj-lt"/>
                <a:ea typeface="Arial" panose="020B0604020202020204" pitchFamily="34" charset="0"/>
                <a:cs typeface="Times New Roman" panose="02020603050405020304" pitchFamily="18" charset="0"/>
              </a:rPr>
              <a:t>Bùi</a:t>
            </a:r>
            <a:r>
              <a:rPr lang="vi-VN" sz="2400" dirty="0">
                <a:solidFill>
                  <a:srgbClr val="000000"/>
                </a:solidFill>
                <a:effectLst/>
                <a:latin typeface="+mj-lt"/>
                <a:ea typeface="Arial" panose="020B0604020202020204" pitchFamily="34" charset="0"/>
                <a:cs typeface="Times New Roman" panose="02020603050405020304" pitchFamily="18" charset="0"/>
              </a:rPr>
              <a:t> </a:t>
            </a:r>
            <a:r>
              <a:rPr lang="vi-VN" sz="2400" dirty="0">
                <a:effectLst/>
                <a:latin typeface="+mj-lt"/>
                <a:ea typeface="Arial" panose="020B0604020202020204" pitchFamily="34" charset="0"/>
                <a:cs typeface="Times New Roman" panose="02020603050405020304" pitchFamily="18" charset="0"/>
              </a:rPr>
              <a:t>Hồ</a:t>
            </a:r>
            <a:r>
              <a:rPr lang="vi-VN" sz="2400" dirty="0">
                <a:solidFill>
                  <a:srgbClr val="000000"/>
                </a:solidFill>
                <a:effectLst/>
                <a:latin typeface="+mj-lt"/>
                <a:ea typeface="Arial" panose="020B0604020202020204" pitchFamily="34" charset="0"/>
                <a:cs typeface="Times New Roman" panose="02020603050405020304" pitchFamily="18" charset="0"/>
              </a:rPr>
              <a:t>ng) </a:t>
            </a:r>
            <a:endParaRPr lang="en-US" sz="2400" dirty="0">
              <a:effectLst/>
              <a:latin typeface="+mj-lt"/>
              <a:ea typeface="Calibri" panose="020F0502020204030204" pitchFamily="34"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b) </a:t>
            </a:r>
            <a:r>
              <a:rPr lang="vi-VN" sz="2400" i="1" dirty="0">
                <a:solidFill>
                  <a:srgbClr val="000000"/>
                </a:solidFill>
                <a:effectLst/>
                <a:latin typeface="+mj-lt"/>
                <a:ea typeface="Arial" panose="020B0604020202020204" pitchFamily="34" charset="0"/>
                <a:cs typeface="Times New Roman" panose="02020603050405020304" pitchFamily="18" charset="0"/>
              </a:rPr>
              <a:t>Sau nghi </a:t>
            </a:r>
            <a:r>
              <a:rPr lang="vi-VN" sz="2400" i="1" dirty="0">
                <a:effectLst/>
                <a:latin typeface="+mj-lt"/>
                <a:ea typeface="Arial" panose="020B0604020202020204" pitchFamily="34" charset="0"/>
                <a:cs typeface="Times New Roman" panose="02020603050405020304" pitchFamily="18" charset="0"/>
              </a:rPr>
              <a:t>l</a:t>
            </a:r>
            <a:r>
              <a:rPr lang="vi-VN" sz="2400" i="1" dirty="0">
                <a:solidFill>
                  <a:srgbClr val="000000"/>
                </a:solidFill>
                <a:effectLst/>
                <a:latin typeface="+mj-lt"/>
                <a:ea typeface="Arial" panose="020B0604020202020204" pitchFamily="34" charset="0"/>
                <a:cs typeface="Times New Roman" panose="02020603050405020304" pitchFamily="18" charset="0"/>
              </a:rPr>
              <a:t>ễ bái </a:t>
            </a:r>
            <a:r>
              <a:rPr lang="vi-VN" sz="2400" i="1" dirty="0">
                <a:effectLst/>
                <a:latin typeface="+mj-lt"/>
                <a:ea typeface="Arial" panose="020B0604020202020204" pitchFamily="34" charset="0"/>
                <a:cs typeface="Times New Roman" panose="02020603050405020304" pitchFamily="18" charset="0"/>
              </a:rPr>
              <a:t>tổ</a:t>
            </a:r>
            <a:r>
              <a:rPr lang="vi-VN" sz="2400" i="1" dirty="0">
                <a:solidFill>
                  <a:srgbClr val="000000"/>
                </a:solidFill>
                <a:effectLst/>
                <a:latin typeface="+mj-lt"/>
                <a:ea typeface="Arial" panose="020B0604020202020204" pitchFamily="34" charset="0"/>
                <a:cs typeface="Times New Roman" panose="02020603050405020304" pitchFamily="18" charset="0"/>
              </a:rPr>
              <a:t>, hai đô thực hiện nghi thức xe </a:t>
            </a:r>
            <a:r>
              <a:rPr lang="vi-VN" sz="2400" i="1" dirty="0">
                <a:effectLst/>
                <a:latin typeface="+mj-lt"/>
                <a:ea typeface="Arial" panose="020B0604020202020204" pitchFamily="34" charset="0"/>
                <a:cs typeface="Times New Roman" panose="02020603050405020304" pitchFamily="18" charset="0"/>
              </a:rPr>
              <a:t>đài.</a:t>
            </a:r>
            <a:r>
              <a:rPr lang="vi-VN" sz="2400" dirty="0">
                <a:solidFill>
                  <a:srgbClr val="000000"/>
                </a:solidFill>
                <a:effectLst/>
                <a:latin typeface="+mj-lt"/>
                <a:ea typeface="Arial" panose="020B0604020202020204" pitchFamily="34" charset="0"/>
                <a:cs typeface="Times New Roman" panose="02020603050405020304" pitchFamily="18" charset="0"/>
              </a:rPr>
              <a:t>(</a:t>
            </a:r>
            <a:r>
              <a:rPr lang="vi-VN" sz="2400" dirty="0">
                <a:effectLst/>
                <a:latin typeface="+mj-lt"/>
                <a:ea typeface="Arial" panose="020B0604020202020204" pitchFamily="34" charset="0"/>
                <a:cs typeface="Times New Roman" panose="02020603050405020304" pitchFamily="18" charset="0"/>
              </a:rPr>
              <a:t>Phí</a:t>
            </a:r>
            <a:r>
              <a:rPr lang="vi-VN" sz="2400" dirty="0">
                <a:solidFill>
                  <a:srgbClr val="000000"/>
                </a:solidFill>
                <a:effectLst/>
                <a:latin typeface="+mj-lt"/>
                <a:ea typeface="Arial" panose="020B0604020202020204" pitchFamily="34" charset="0"/>
                <a:cs typeface="Times New Roman" panose="02020603050405020304" pitchFamily="18" charset="0"/>
              </a:rPr>
              <a:t> Trường Giang) </a:t>
            </a:r>
            <a:endParaRPr lang="en-US" sz="2400" dirty="0">
              <a:effectLst/>
              <a:latin typeface="+mj-lt"/>
              <a:ea typeface="Calibri" panose="020F0502020204030204" pitchFamily="34"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c) </a:t>
            </a:r>
            <a:r>
              <a:rPr lang="vi-VN" sz="2400" i="1" dirty="0">
                <a:solidFill>
                  <a:srgbClr val="000000"/>
                </a:solidFill>
                <a:effectLst/>
                <a:latin typeface="+mj-lt"/>
                <a:ea typeface="Arial" panose="020B0604020202020204" pitchFamily="34" charset="0"/>
                <a:cs typeface="Times New Roman" panose="02020603050405020304" pitchFamily="18" charset="0"/>
              </a:rPr>
              <a:t>Sau hồi </a:t>
            </a:r>
            <a:r>
              <a:rPr lang="vi-VN" sz="2400" i="1" dirty="0">
                <a:effectLst/>
                <a:latin typeface="+mj-lt"/>
                <a:ea typeface="Arial" panose="020B0604020202020204" pitchFamily="34" charset="0"/>
                <a:cs typeface="Times New Roman" panose="02020603050405020304" pitchFamily="18" charset="0"/>
              </a:rPr>
              <a:t>trố</a:t>
            </a:r>
            <a:r>
              <a:rPr lang="vi-VN" sz="2400" i="1" dirty="0">
                <a:solidFill>
                  <a:srgbClr val="000000"/>
                </a:solidFill>
                <a:effectLst/>
                <a:latin typeface="+mj-lt"/>
                <a:ea typeface="Arial" panose="020B0604020202020204" pitchFamily="34" charset="0"/>
                <a:cs typeface="Times New Roman" panose="02020603050405020304" pitchFamily="18" charset="0"/>
              </a:rPr>
              <a:t>ng lệnh, các đội </a:t>
            </a:r>
            <a:r>
              <a:rPr lang="vi-VN" sz="2400" i="1" dirty="0">
                <a:effectLst/>
                <a:latin typeface="+mj-lt"/>
                <a:ea typeface="Arial" panose="020B0604020202020204" pitchFamily="34" charset="0"/>
                <a:cs typeface="Times New Roman" panose="02020603050405020304" pitchFamily="18" charset="0"/>
              </a:rPr>
              <a:t>đổ</a:t>
            </a:r>
            <a:r>
              <a:rPr lang="vi-VN" sz="2400" i="1" dirty="0">
                <a:solidFill>
                  <a:srgbClr val="000000"/>
                </a:solidFill>
                <a:effectLst/>
                <a:latin typeface="+mj-lt"/>
                <a:ea typeface="Arial" panose="020B0604020202020204" pitchFamily="34" charset="0"/>
                <a:cs typeface="Times New Roman" panose="02020603050405020304" pitchFamily="18" charset="0"/>
              </a:rPr>
              <a:t> thóc vào xay, </a:t>
            </a:r>
            <a:r>
              <a:rPr lang="vi-VN" sz="2400" i="1" dirty="0">
                <a:effectLst/>
                <a:latin typeface="+mj-lt"/>
                <a:ea typeface="Arial" panose="020B0604020202020204" pitchFamily="34" charset="0"/>
                <a:cs typeface="Times New Roman" panose="02020603050405020304" pitchFamily="18" charset="0"/>
              </a:rPr>
              <a:t>gi</a:t>
            </a:r>
            <a:r>
              <a:rPr lang="vi-VN" sz="2400" i="1" dirty="0">
                <a:solidFill>
                  <a:srgbClr val="000000"/>
                </a:solidFill>
                <a:effectLst/>
                <a:latin typeface="+mj-lt"/>
                <a:ea typeface="Arial" panose="020B0604020202020204" pitchFamily="34" charset="0"/>
                <a:cs typeface="Times New Roman" panose="02020603050405020304" pitchFamily="18" charset="0"/>
              </a:rPr>
              <a:t>ã, giần, sàng. (Hột thi </a:t>
            </a:r>
            <a:r>
              <a:rPr lang="vi-VN" sz="2400" i="1" dirty="0">
                <a:effectLst/>
                <a:latin typeface="+mj-lt"/>
                <a:ea typeface="Arial" panose="020B0604020202020204" pitchFamily="34" charset="0"/>
                <a:cs typeface="Times New Roman" panose="02020603050405020304" pitchFamily="18" charset="0"/>
              </a:rPr>
              <a:t>thổ</a:t>
            </a:r>
            <a:r>
              <a:rPr lang="vi-VN" sz="2400" i="1" dirty="0">
                <a:solidFill>
                  <a:srgbClr val="000000"/>
                </a:solidFill>
                <a:effectLst/>
                <a:latin typeface="+mj-lt"/>
                <a:ea typeface="Arial" panose="020B0604020202020204" pitchFamily="34" charset="0"/>
                <a:cs typeface="Times New Roman" panose="02020603050405020304" pitchFamily="18" charset="0"/>
              </a:rPr>
              <a:t>i cơm)</a:t>
            </a:r>
            <a:endParaRPr lang="en-US" sz="2400" dirty="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320" y="1308458"/>
            <a:ext cx="1694696" cy="2161906"/>
          </a:xfrm>
          <a:prstGeom prst="rect">
            <a:avLst/>
          </a:prstGeom>
        </p:spPr>
      </p:pic>
      <p:sp>
        <p:nvSpPr>
          <p:cNvPr id="6" name="Google Shape;5447;p37"/>
          <p:cNvSpPr txBox="1"/>
          <p:nvPr/>
        </p:nvSpPr>
        <p:spPr>
          <a:xfrm>
            <a:off x="1533717" y="-102686"/>
            <a:ext cx="9049340"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 tập 1</a:t>
            </a:r>
            <a:endParaRPr kumimoji="0" lang="vi-VN"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pPr lvl="0" algn="just">
              <a:lnSpc>
                <a:spcPct val="137000"/>
              </a:lnSpc>
              <a:spcAft>
                <a:spcPts val="800"/>
              </a:spcAft>
              <a:buClr>
                <a:srgbClr val="000000"/>
              </a:buClr>
              <a:buSzPts val="1100"/>
              <a:tabLst>
                <a:tab pos="847090" algn="l"/>
              </a:tabLst>
            </a:pPr>
            <a:r>
              <a:rPr lang="vi-VN" sz="2800" u="none" strike="noStrike" spc="0" dirty="0">
                <a:solidFill>
                  <a:schemeClr val="tx1">
                    <a:lumMod val="85000"/>
                    <a:lumOff val="15000"/>
                  </a:schemeClr>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800" u="none" strike="noStrike" spc="0" dirty="0">
              <a:solidFill>
                <a:schemeClr val="tx1">
                  <a:lumMod val="85000"/>
                  <a:lumOff val="15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7030A0"/>
              </a:solidFill>
              <a:effectLst/>
              <a:uLnTx/>
              <a:uFillTx/>
              <a:latin typeface="Arial" panose="020B0604020202020204"/>
              <a:cs typeface="Arial" panose="020B0604020202020204"/>
              <a:sym typeface="Arial" panose="020B0604020202020204"/>
            </a:endParaRPr>
          </a:p>
        </p:txBody>
      </p:sp>
      <p:graphicFrame>
        <p:nvGraphicFramePr>
          <p:cNvPr id="7" name="Table 7"/>
          <p:cNvGraphicFramePr>
            <a:graphicFrameLocks noGrp="1"/>
          </p:cNvGraphicFramePr>
          <p:nvPr/>
        </p:nvGraphicFramePr>
        <p:xfrm>
          <a:off x="1505918" y="3075989"/>
          <a:ext cx="9200000" cy="2444165"/>
        </p:xfrm>
        <a:graphic>
          <a:graphicData uri="http://schemas.openxmlformats.org/drawingml/2006/table">
            <a:tbl>
              <a:tblPr firstRow="1" bandRow="1"/>
              <a:tblGrid>
                <a:gridCol w="1142324"/>
                <a:gridCol w="2097436"/>
                <a:gridCol w="2304081"/>
                <a:gridCol w="3656159"/>
              </a:tblGrid>
              <a:tr h="772160">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Các thành tố phụ</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
        <p:nvSpPr>
          <p:cNvPr id="8" name="Google Shape;5398;p36"/>
          <p:cNvSpPr txBox="1"/>
          <p:nvPr/>
        </p:nvSpPr>
        <p:spPr>
          <a:xfrm>
            <a:off x="847529" y="2304879"/>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5"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1</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1295" y="1156362"/>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7821" y="929211"/>
            <a:ext cx="1215728" cy="1550891"/>
          </a:xfrm>
          <a:prstGeom prst="rect">
            <a:avLst/>
          </a:prstGeom>
        </p:spPr>
      </p:pic>
      <p:sp>
        <p:nvSpPr>
          <p:cNvPr id="6" name="Google Shape;5447;p37"/>
          <p:cNvSpPr txBox="1"/>
          <p:nvPr/>
        </p:nvSpPr>
        <p:spPr>
          <a:xfrm>
            <a:off x="1339258" y="-120510"/>
            <a:ext cx="9047206"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 tập 1</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pPr lvl="0" algn="just">
              <a:lnSpc>
                <a:spcPct val="137000"/>
              </a:lnSpc>
              <a:spcAft>
                <a:spcPts val="800"/>
              </a:spcAft>
              <a:buClr>
                <a:srgbClr val="000000"/>
              </a:buClr>
              <a:buSzPts val="1100"/>
              <a:tabLst>
                <a:tab pos="847090" algn="l"/>
              </a:tabLst>
            </a:pPr>
            <a:r>
              <a:rPr lang="vi-VN" sz="2400" u="none" strike="noStrike" spc="0" dirty="0">
                <a:solidFill>
                  <a:schemeClr val="tx1">
                    <a:lumMod val="85000"/>
                    <a:lumOff val="15000"/>
                  </a:schemeClr>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400" u="none" strike="noStrike" spc="0" dirty="0">
              <a:solidFill>
                <a:schemeClr val="tx1">
                  <a:lumMod val="85000"/>
                  <a:lumOff val="15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7030A0"/>
              </a:solidFill>
              <a:effectLst/>
              <a:uLnTx/>
              <a:uFillTx/>
              <a:latin typeface="Arial" panose="020B0604020202020204"/>
              <a:cs typeface="Arial" panose="020B0604020202020204"/>
              <a:sym typeface="Arial" panose="020B0604020202020204"/>
            </a:endParaRPr>
          </a:p>
        </p:txBody>
      </p:sp>
      <p:graphicFrame>
        <p:nvGraphicFramePr>
          <p:cNvPr id="7" name="Table 7"/>
          <p:cNvGraphicFramePr>
            <a:graphicFrameLocks noGrp="1"/>
          </p:cNvGraphicFramePr>
          <p:nvPr/>
        </p:nvGraphicFramePr>
        <p:xfrm>
          <a:off x="506280" y="2053732"/>
          <a:ext cx="11189777" cy="3728090"/>
        </p:xfrm>
        <a:graphic>
          <a:graphicData uri="http://schemas.openxmlformats.org/drawingml/2006/table">
            <a:tbl>
              <a:tblPr firstRow="1" bandRow="1"/>
              <a:tblGrid>
                <a:gridCol w="1220705"/>
                <a:gridCol w="2594977"/>
                <a:gridCol w="3485607"/>
                <a:gridCol w="3888488"/>
              </a:tblGrid>
              <a:tr h="853440">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Trạng ngữ</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Danh từ trung tâm</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Các thành tố phụ</a:t>
                      </a:r>
                      <a:endParaRPr lang="vi-VN"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1017714">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647039">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1209897">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
        <p:nvSpPr>
          <p:cNvPr id="8" name="Google Shape;5398;p36"/>
          <p:cNvSpPr txBox="1"/>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9pPr>
          </a:lstStyle>
          <a:p>
            <a:r>
              <a:rPr lang="vi-VN" sz="3200" b="1" kern="0" dirty="0">
                <a:solidFill>
                  <a:srgbClr val="FF0000"/>
                </a:solidFill>
                <a:latin typeface="Cambria" panose="02040503050406030204" pitchFamily="18" charset="0"/>
                <a:ea typeface="Cambria" panose="02040503050406030204" pitchFamily="18" charset="0"/>
              </a:rPr>
              <a:t>PHIẾU HỌC TẬP</a:t>
            </a:r>
            <a:r>
              <a:rPr lang="en-US" sz="3200" b="1" kern="0" dirty="0">
                <a:solidFill>
                  <a:srgbClr val="FF0000"/>
                </a:solidFill>
                <a:latin typeface="Cambria" panose="02040503050406030204" pitchFamily="18" charset="0"/>
                <a:ea typeface="Cambria" panose="02040503050406030204" pitchFamily="18" charset="0"/>
              </a:rPr>
              <a:t> SỐ 1</a:t>
            </a:r>
            <a:endParaRPr lang="vi-VN" sz="3200" b="1" kern="0" dirty="0">
              <a:solidFill>
                <a:srgbClr val="FF0000"/>
              </a:solidFill>
              <a:latin typeface="Cambria" panose="02040503050406030204" pitchFamily="18" charset="0"/>
              <a:ea typeface="Cambria" panose="02040503050406030204" pitchFamily="18" charset="0"/>
            </a:endParaRPr>
          </a:p>
        </p:txBody>
      </p:sp>
      <p:sp>
        <p:nvSpPr>
          <p:cNvPr id="9" name="TextBox 8"/>
          <p:cNvSpPr txBox="1"/>
          <p:nvPr/>
        </p:nvSpPr>
        <p:spPr>
          <a:xfrm>
            <a:off x="1787934" y="2992214"/>
            <a:ext cx="2644078" cy="830997"/>
          </a:xfrm>
          <a:prstGeom prst="rect">
            <a:avLst/>
          </a:prstGeom>
          <a:noFill/>
        </p:spPr>
        <p:txBody>
          <a:bodyPr wrap="square" rtlCol="0">
            <a:spAutoFit/>
          </a:bodyPr>
          <a:lstStyle/>
          <a:p>
            <a:pPr defTabSz="1219200">
              <a:buClr>
                <a:srgbClr val="000000"/>
              </a:buClr>
            </a:pPr>
            <a:r>
              <a:rPr lang="vi-VN" sz="2400" dirty="0">
                <a:latin typeface="#9Slide05 Brannboll Ny" panose="02000000000000000000" pitchFamily="2" charset="0"/>
                <a:ea typeface="Arial" panose="020B0604020202020204" pitchFamily="34" charset="0"/>
                <a:cs typeface="Times New Roman" panose="02020603050405020304" pitchFamily="18" charset="0"/>
              </a:rPr>
              <a:t>V</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ới hai </a:t>
            </a:r>
            <a:r>
              <a:rPr lang="vi-VN" sz="2400" dirty="0">
                <a:latin typeface="#9Slide05 Brannboll Ny" panose="02000000000000000000" pitchFamily="2" charset="0"/>
                <a:ea typeface="Arial" panose="020B0604020202020204" pitchFamily="34" charset="0"/>
                <a:cs typeface="Times New Roman" panose="02020603050405020304" pitchFamily="18" charset="0"/>
              </a:rPr>
              <a:t>lầ</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 bật cung liên </a:t>
            </a:r>
            <a:r>
              <a:rPr lang="vi-VN" sz="2400" dirty="0">
                <a:latin typeface="#9Slide05 Brannboll Ny" panose="02000000000000000000" pitchFamily="2" charset="0"/>
                <a:ea typeface="Arial" panose="020B0604020202020204" pitchFamily="34" charset="0"/>
                <a:cs typeface="Times New Roman" panose="02020603050405020304" pitchFamily="18" charset="0"/>
              </a:rPr>
              <a:t>tiế</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p</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0" name="TextBox 9"/>
          <p:cNvSpPr txBox="1"/>
          <p:nvPr/>
        </p:nvSpPr>
        <p:spPr>
          <a:xfrm>
            <a:off x="4382904" y="3019216"/>
            <a:ext cx="2687889" cy="461665"/>
          </a:xfrm>
          <a:prstGeom prst="rect">
            <a:avLst/>
          </a:prstGeom>
          <a:noFill/>
        </p:spPr>
        <p:txBody>
          <a:bodyPr wrap="square" rtlCol="0">
            <a:spAutoFit/>
          </a:bodyPr>
          <a:lstStyle/>
          <a:p>
            <a:pPr defTabSz="1219200">
              <a:buClr>
                <a:srgbClr val="000000"/>
              </a:buClr>
            </a:pPr>
            <a:r>
              <a:rPr lang="vi-VN" sz="2400" kern="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sym typeface="Arial" panose="020B0604020202020204"/>
              </a:rPr>
              <a:t>lần</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1" name="TextBox 10"/>
          <p:cNvSpPr txBox="1"/>
          <p:nvPr/>
        </p:nvSpPr>
        <p:spPr>
          <a:xfrm>
            <a:off x="8070948" y="3051489"/>
            <a:ext cx="3614772" cy="461665"/>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hai , bật cung liên </a:t>
            </a:r>
            <a:r>
              <a:rPr lang="vi-VN" sz="2400" dirty="0">
                <a:latin typeface="#9Slide05 Brannboll Ny" panose="02000000000000000000" pitchFamily="2" charset="0"/>
                <a:ea typeface="Arial" panose="020B0604020202020204" pitchFamily="34" charset="0"/>
                <a:cs typeface="Times New Roman" panose="02020603050405020304" pitchFamily="18" charset="0"/>
              </a:rPr>
              <a:t>tiế</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p</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2" name="TextBox 11"/>
          <p:cNvSpPr txBox="1"/>
          <p:nvPr/>
        </p:nvSpPr>
        <p:spPr>
          <a:xfrm>
            <a:off x="1902839" y="4099619"/>
            <a:ext cx="2453780" cy="461665"/>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nghi </a:t>
            </a:r>
            <a:r>
              <a:rPr lang="vi-VN" sz="2400" dirty="0">
                <a:latin typeface="#9Slide05 Brannboll Ny" panose="02000000000000000000" pitchFamily="2" charset="0"/>
                <a:ea typeface="Arial" panose="020B0604020202020204" pitchFamily="34" charset="0"/>
                <a:cs typeface="Times New Roman" panose="02020603050405020304" pitchFamily="18" charset="0"/>
              </a:rPr>
              <a:t>l</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ễ bái </a:t>
            </a:r>
            <a:r>
              <a:rPr lang="vi-VN" sz="2400" dirty="0">
                <a:latin typeface="#9Slide05 Brannboll Ny" panose="02000000000000000000" pitchFamily="2" charset="0"/>
                <a:ea typeface="Arial" panose="020B0604020202020204" pitchFamily="34" charset="0"/>
                <a:cs typeface="Times New Roman" panose="02020603050405020304" pitchFamily="18" charset="0"/>
              </a:rPr>
              <a:t>tổ</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3" name="TextBox 12"/>
          <p:cNvSpPr txBox="1"/>
          <p:nvPr/>
        </p:nvSpPr>
        <p:spPr>
          <a:xfrm>
            <a:off x="4600305" y="3933976"/>
            <a:ext cx="2644078" cy="461665"/>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nghi </a:t>
            </a:r>
            <a:r>
              <a:rPr lang="vi-VN" sz="2400" dirty="0">
                <a:latin typeface="#9Slide05 Brannboll Ny" panose="02000000000000000000" pitchFamily="2" charset="0"/>
                <a:ea typeface="Arial" panose="020B0604020202020204" pitchFamily="34" charset="0"/>
                <a:cs typeface="Times New Roman" panose="02020603050405020304" pitchFamily="18" charset="0"/>
              </a:rPr>
              <a:t>l</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ễ </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4" name="TextBox 13"/>
          <p:cNvSpPr txBox="1"/>
          <p:nvPr/>
        </p:nvSpPr>
        <p:spPr>
          <a:xfrm>
            <a:off x="8194020" y="3981517"/>
            <a:ext cx="2192443" cy="461665"/>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bái </a:t>
            </a:r>
            <a:r>
              <a:rPr lang="vi-VN" sz="2400" dirty="0">
                <a:latin typeface="#9Slide05 Brannboll Ny" panose="02000000000000000000" pitchFamily="2" charset="0"/>
                <a:ea typeface="Arial" panose="020B0604020202020204" pitchFamily="34" charset="0"/>
                <a:cs typeface="Times New Roman" panose="02020603050405020304" pitchFamily="18" charset="0"/>
              </a:rPr>
              <a:t>tổ</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5" name="TextBox 14"/>
          <p:cNvSpPr txBox="1"/>
          <p:nvPr/>
        </p:nvSpPr>
        <p:spPr>
          <a:xfrm>
            <a:off x="1929124" y="5114161"/>
            <a:ext cx="2453780" cy="461665"/>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hồi </a:t>
            </a:r>
            <a:r>
              <a:rPr lang="vi-VN" sz="2400" dirty="0">
                <a:latin typeface="#9Slide05 Brannboll Ny" panose="02000000000000000000" pitchFamily="2" charset="0"/>
                <a:ea typeface="Arial" panose="020B0604020202020204" pitchFamily="34" charset="0"/>
                <a:cs typeface="Times New Roman" panose="02020603050405020304" pitchFamily="18" charset="0"/>
              </a:rPr>
              <a:t>trố</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ng lệnh</a:t>
            </a:r>
            <a:endParaRPr lang="en-US" sz="2400" kern="0" dirty="0">
              <a:solidFill>
                <a:srgbClr val="000000"/>
              </a:solidFill>
              <a:latin typeface="#9Slide05 Brannboll Ny" panose="02000000000000000000" pitchFamily="2" charset="0"/>
              <a:ea typeface="Cambria" panose="02040503050406030204" pitchFamily="18" charset="0"/>
              <a:cs typeface="Arial" panose="020B0604020202020204"/>
              <a:sym typeface="Arial" panose="020B0604020202020204"/>
            </a:endParaRPr>
          </a:p>
        </p:txBody>
      </p:sp>
      <p:sp>
        <p:nvSpPr>
          <p:cNvPr id="16" name="TextBox 15"/>
          <p:cNvSpPr txBox="1"/>
          <p:nvPr/>
        </p:nvSpPr>
        <p:spPr>
          <a:xfrm>
            <a:off x="4475823" y="5045530"/>
            <a:ext cx="2687889" cy="748988"/>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hồi</a:t>
            </a:r>
            <a:endParaRPr lang="en-US" sz="2400" kern="0" dirty="0">
              <a:solidFill>
                <a:srgbClr val="000000"/>
              </a:solidFill>
              <a:latin typeface="#9Slide05 Brannboll Ny" panose="02000000000000000000" pitchFamily="2" charset="0"/>
              <a:ea typeface="Cambria" panose="02040503050406030204" pitchFamily="18" charset="0"/>
              <a:cs typeface="Arial" panose="020B0604020202020204"/>
              <a:sym typeface="Arial" panose="020B0604020202020204"/>
            </a:endParaRPr>
          </a:p>
          <a:p>
            <a:pPr defTabSz="1219200">
              <a:buClr>
                <a:srgbClr val="000000"/>
              </a:buClr>
            </a:pPr>
            <a:endParaRPr lang="en-US" sz="1865" kern="0" dirty="0">
              <a:solidFill>
                <a:srgbClr val="000000"/>
              </a:solidFill>
              <a:latin typeface="Arial" panose="020B0604020202020204"/>
              <a:cs typeface="Arial" panose="020B0604020202020204"/>
              <a:sym typeface="Arial" panose="020B0604020202020204"/>
            </a:endParaRPr>
          </a:p>
        </p:txBody>
      </p:sp>
      <p:sp>
        <p:nvSpPr>
          <p:cNvPr id="17" name="TextBox 16"/>
          <p:cNvSpPr txBox="1"/>
          <p:nvPr/>
        </p:nvSpPr>
        <p:spPr>
          <a:xfrm>
            <a:off x="8070948" y="5131106"/>
            <a:ext cx="3323883" cy="461665"/>
          </a:xfrm>
          <a:prstGeom prst="rect">
            <a:avLst/>
          </a:prstGeom>
          <a:noFill/>
        </p:spPr>
        <p:txBody>
          <a:bodyPr wrap="square" rtlCol="0">
            <a:spAutoFit/>
          </a:bodyPr>
          <a:lstStyle/>
          <a:p>
            <a:pPr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a:t>
            </a:r>
            <a:r>
              <a:rPr lang="vi-VN" sz="2400" dirty="0">
                <a:latin typeface="#9Slide05 Brannboll Ny" panose="02000000000000000000" pitchFamily="2" charset="0"/>
                <a:ea typeface="Arial" panose="020B0604020202020204" pitchFamily="34" charset="0"/>
                <a:cs typeface="Times New Roman" panose="02020603050405020304" pitchFamily="18" charset="0"/>
              </a:rPr>
              <a:t>trố</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ng lệnh</a:t>
            </a:r>
            <a:endParaRPr lang="en-US" sz="2400" kern="0" dirty="0">
              <a:solidFill>
                <a:srgbClr val="000000"/>
              </a:solidFill>
              <a:latin typeface="#9Slide05 Brannboll Ny" panose="02000000000000000000" pitchFamily="2" charset="0"/>
              <a:ea typeface="Cambria" panose="02040503050406030204" pitchFamily="18" charset="0"/>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627" y="-93184"/>
            <a:ext cx="1694696" cy="2161906"/>
          </a:xfrm>
          <a:prstGeom prst="rect">
            <a:avLst/>
          </a:prstGeom>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257" y="584720"/>
            <a:ext cx="9875980" cy="5676314"/>
          </a:xfrm>
          <a:prstGeom prst="rect">
            <a:avLst/>
          </a:prstGeom>
        </p:spPr>
      </p:pic>
      <p:sp>
        <p:nvSpPr>
          <p:cNvPr id="10" name="Rectangle 9"/>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2 (SGK/109)</a:t>
            </a:r>
            <a:endPar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76" y="729326"/>
            <a:ext cx="1694696" cy="2161906"/>
          </a:xfrm>
          <a:prstGeom prst="rect">
            <a:avLst/>
          </a:prstGeom>
        </p:spPr>
      </p:pic>
      <p:grpSp>
        <p:nvGrpSpPr>
          <p:cNvPr id="6" name="组合 2"/>
          <p:cNvGrpSpPr/>
          <p:nvPr/>
        </p:nvGrpSpPr>
        <p:grpSpPr>
          <a:xfrm>
            <a:off x="1782279" y="1555880"/>
            <a:ext cx="3845814" cy="2730533"/>
            <a:chOff x="1949253" y="1627716"/>
            <a:chExt cx="341411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p:cNvSpPr txBox="1">
              <a:spLocks noChangeArrowheads="1"/>
            </p:cNvSpPr>
            <p:nvPr/>
          </p:nvSpPr>
          <p:spPr bwMode="auto">
            <a:xfrm>
              <a:off x="2437456" y="2386454"/>
              <a:ext cx="2925908" cy="1358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Hoàn</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thành</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phiếu</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bài</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tập</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số</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2</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8" name="组合 3"/>
          <p:cNvGrpSpPr/>
          <p:nvPr/>
        </p:nvGrpSpPr>
        <p:grpSpPr>
          <a:xfrm>
            <a:off x="7020812" y="2130812"/>
            <a:ext cx="4725711" cy="3051181"/>
            <a:chOff x="7522624" y="1711467"/>
            <a:chExt cx="2728522" cy="1980244"/>
          </a:xfrm>
        </p:grpSpPr>
        <p:grpSp>
          <p:nvGrpSpPr>
            <p:cNvPr id="99"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p:cNvSpPr txBox="1">
              <a:spLocks noChangeArrowheads="1"/>
            </p:cNvSpPr>
            <p:nvPr/>
          </p:nvSpPr>
          <p:spPr bwMode="auto">
            <a:xfrm>
              <a:off x="7772376" y="2305401"/>
              <a:ext cx="2478770" cy="39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Chia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sẻ</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cùng</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các</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bạn</a:t>
              </a: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endParaRPr>
            </a:p>
          </p:txBody>
        </p:sp>
      </p:grpSp>
      <p:grpSp>
        <p:nvGrpSpPr>
          <p:cNvPr id="190" name="组合 452"/>
          <p:cNvGrpSpPr/>
          <p:nvPr/>
        </p:nvGrpSpPr>
        <p:grpSpPr>
          <a:xfrm>
            <a:off x="4751221" y="3410921"/>
            <a:ext cx="3005355"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2198770" y="360321"/>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TRÒ CHƠI AI NHANH AI GIỎI</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2224579" cy="3955199"/>
          </a:xfrm>
          <a:prstGeom prst="rect">
            <a:avLst/>
          </a:prstGeom>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0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95058" y="949716"/>
            <a:ext cx="9476551" cy="5369740"/>
          </a:xfrm>
          <a:prstGeom prst="rect">
            <a:avLst/>
          </a:prstGeom>
          <a:noFill/>
        </p:spPr>
        <p:txBody>
          <a:bodyPr wrap="square">
            <a:spAutoFit/>
          </a:bodyPr>
          <a:lstStyle/>
          <a:p>
            <a:pPr lvl="0">
              <a:lnSpc>
                <a:spcPct val="115000"/>
              </a:lnSpc>
              <a:spcAft>
                <a:spcPts val="800"/>
              </a:spcAft>
              <a:buClr>
                <a:srgbClr val="000000"/>
              </a:buClr>
              <a:buSzPts val="1100"/>
              <a:tabLst>
                <a:tab pos="499745" algn="l"/>
              </a:tabLst>
            </a:pPr>
            <a:r>
              <a:rPr lang="vi-VN" sz="3600" b="1" u="none" strike="noStrike" spc="0" dirty="0">
                <a:solidFill>
                  <a:srgbClr val="FF0000"/>
                </a:solidFill>
                <a:effectLst/>
                <a:latin typeface="+mj-lt"/>
                <a:ea typeface="Arial" panose="020B0604020202020204" pitchFamily="34" charset="0"/>
                <a:cs typeface="Times New Roman" panose="02020603050405020304" pitchFamily="18" charset="0"/>
              </a:rPr>
              <a:t>Bài 2</a:t>
            </a:r>
            <a:endParaRPr lang="vi-VN" sz="3600" b="1" u="none" strike="noStrike" spc="0" dirty="0">
              <a:solidFill>
                <a:srgbClr val="FF0000"/>
              </a:solidFill>
              <a:effectLst/>
              <a:latin typeface="+mj-lt"/>
              <a:ea typeface="Arial" panose="020B0604020202020204" pitchFamily="34" charset="0"/>
              <a:cs typeface="Times New Roman" panose="02020603050405020304" pitchFamily="18" charset="0"/>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lvl="0" algn="just">
              <a:lnSpc>
                <a:spcPct val="107000"/>
              </a:lnSpc>
              <a:spcAft>
                <a:spcPts val="800"/>
              </a:spcAft>
              <a:buClr>
                <a:srgbClr val="000000"/>
              </a:buClr>
              <a:buSzPts val="950"/>
              <a:tabLst>
                <a:tab pos="774700"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a,Từ ngày công chúa bị m</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t tích, nhà vua vô cùng đau đớn (Thạch Sanh)</a:t>
            </a:r>
            <a:endParaRPr lang="en-US" sz="28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65175"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b, Mỗi khi xuân </a:t>
            </a:r>
            <a:r>
              <a:rPr lang="vi-VN" sz="2800" i="1" u="none" strike="noStrike" spc="0" dirty="0">
                <a:effectLst/>
                <a:latin typeface="+mj-lt"/>
                <a:ea typeface="Arial" panose="020B0604020202020204" pitchFamily="34" charset="0"/>
                <a:cs typeface="Arial" panose="020B0604020202020204" pitchFamily="34" charset="0"/>
              </a:rPr>
              <a:t>về</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những vùng </a:t>
            </a:r>
            <a:r>
              <a:rPr lang="vi-VN" sz="2800" i="1" u="none" strike="noStrike" spc="0" dirty="0">
                <a:effectLst/>
                <a:latin typeface="+mj-lt"/>
                <a:ea typeface="Arial" panose="020B0604020202020204" pitchFamily="34" charset="0"/>
                <a:cs typeface="Arial" panose="020B0604020202020204" pitchFamily="34" charset="0"/>
              </a:rPr>
              <a:t>quê</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trên dât Bắc Giang lại rộn ràng </a:t>
            </a:r>
            <a:r>
              <a:rPr lang="vi-VN" sz="2800" i="1" u="none" strike="noStrike" spc="0" dirty="0">
                <a:effectLst/>
                <a:latin typeface="+mj-lt"/>
                <a:ea typeface="Arial" panose="020B0604020202020204" pitchFamily="34" charset="0"/>
                <a:cs typeface="Arial" panose="020B0604020202020204" pitchFamily="34" charset="0"/>
              </a:rPr>
              <a:t>tiế</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trố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vật.</a:t>
            </a:r>
            <a:r>
              <a:rPr lang="vi-VN" sz="2800" u="none" strike="noStrike" spc="0" dirty="0">
                <a:solidFill>
                  <a:srgbClr val="000000"/>
                </a:solidFill>
                <a:effectLst/>
                <a:latin typeface="+mj-lt"/>
                <a:ea typeface="Arial" panose="020B0604020202020204" pitchFamily="34" charset="0"/>
                <a:cs typeface="Arial" panose="020B0604020202020204" pitchFamily="34" charset="0"/>
              </a:rPr>
              <a:t> (</a:t>
            </a:r>
            <a:r>
              <a:rPr lang="vi-VN" sz="2800" u="none" strike="noStrike" spc="0" dirty="0">
                <a:effectLst/>
                <a:latin typeface="+mj-lt"/>
                <a:ea typeface="Arial" panose="020B0604020202020204" pitchFamily="34" charset="0"/>
                <a:cs typeface="Arial" panose="020B0604020202020204" pitchFamily="34" charset="0"/>
              </a:rPr>
              <a:t>Phí</a:t>
            </a:r>
            <a:r>
              <a:rPr lang="vi-VN" sz="2800" u="none" strike="noStrike" spc="0" dirty="0">
                <a:solidFill>
                  <a:srgbClr val="000000"/>
                </a:solidFill>
                <a:effectLst/>
                <a:latin typeface="+mj-lt"/>
                <a:ea typeface="Arial" panose="020B0604020202020204" pitchFamily="34" charset="0"/>
                <a:cs typeface="Arial" panose="020B0604020202020204" pitchFamily="34" charset="0"/>
              </a:rPr>
              <a:t> Trường Giang)</a:t>
            </a:r>
            <a:endParaRPr lang="en-US" sz="28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46125"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c, Khi </a:t>
            </a:r>
            <a:r>
              <a:rPr lang="vi-VN" sz="2800" i="1" u="none" strike="noStrike" spc="0" dirty="0">
                <a:effectLst/>
                <a:latin typeface="+mj-lt"/>
                <a:ea typeface="Arial" panose="020B0604020202020204" pitchFamily="34" charset="0"/>
                <a:cs typeface="Arial" panose="020B0604020202020204" pitchFamily="34" charset="0"/>
              </a:rPr>
              <a:t>tiế</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trố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chầ</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u vang lên, hai đô vật "mình </a:t>
            </a:r>
            <a:r>
              <a:rPr lang="vi-VN" sz="2800" i="1" u="none" strike="noStrike" spc="0" dirty="0">
                <a:effectLst/>
                <a:latin typeface="+mj-lt"/>
                <a:ea typeface="Arial" panose="020B0604020202020204" pitchFamily="34" charset="0"/>
                <a:cs typeface="Arial" panose="020B0604020202020204" pitchFamily="34" charset="0"/>
              </a:rPr>
              <a:t>trầ</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 đóng </a:t>
            </a:r>
            <a:r>
              <a:rPr lang="vi-VN" sz="2800" i="1" u="none" strike="noStrike" spc="0" dirty="0">
                <a:effectLst/>
                <a:latin typeface="+mj-lt"/>
                <a:ea typeface="Arial" panose="020B0604020202020204" pitchFamily="34" charset="0"/>
                <a:cs typeface="Arial" panose="020B0604020202020204" pitchFamily="34" charset="0"/>
              </a:rPr>
              <a:t>khố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chân quỳ vai sánh, hai tay </a:t>
            </a:r>
            <a:r>
              <a:rPr lang="vi-VN" sz="2800" i="1" u="none" strike="noStrike" spc="0" dirty="0">
                <a:effectLst/>
                <a:latin typeface="+mj-lt"/>
                <a:ea typeface="Arial" panose="020B0604020202020204" pitchFamily="34" charset="0"/>
                <a:cs typeface="Arial" panose="020B0604020202020204" pitchFamily="34" charset="0"/>
              </a:rPr>
              <a:t>chắ</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p sườn.</a:t>
            </a:r>
            <a:r>
              <a:rPr lang="vi-VN" sz="2800" u="none" strike="noStrike" spc="0" dirty="0">
                <a:solidFill>
                  <a:srgbClr val="000000"/>
                </a:solidFill>
                <a:effectLst/>
                <a:latin typeface="+mj-lt"/>
                <a:ea typeface="Arial" panose="020B0604020202020204" pitchFamily="34" charset="0"/>
                <a:cs typeface="Arial" panose="020B0604020202020204" pitchFamily="34" charset="0"/>
              </a:rPr>
              <a:t> (</a:t>
            </a:r>
            <a:r>
              <a:rPr lang="vi-VN" sz="2800" u="none" strike="noStrike" spc="0" dirty="0">
                <a:effectLst/>
                <a:latin typeface="+mj-lt"/>
                <a:ea typeface="Arial" panose="020B0604020202020204" pitchFamily="34" charset="0"/>
                <a:cs typeface="Arial" panose="020B0604020202020204" pitchFamily="34" charset="0"/>
              </a:rPr>
              <a:t>Phí </a:t>
            </a:r>
            <a:r>
              <a:rPr lang="vi-VN" sz="2800" u="none" strike="noStrike" spc="0" dirty="0">
                <a:solidFill>
                  <a:srgbClr val="000000"/>
                </a:solidFill>
                <a:effectLst/>
                <a:latin typeface="+mj-lt"/>
                <a:ea typeface="Arial" panose="020B0604020202020204" pitchFamily="34" charset="0"/>
                <a:cs typeface="Arial" panose="020B0604020202020204" pitchFamily="34" charset="0"/>
              </a:rPr>
              <a:t>Trường Giang)</a:t>
            </a:r>
            <a:endParaRPr lang="en-US" sz="2800" u="none" strike="noStrike" spc="0" dirty="0">
              <a:effectLst/>
              <a:latin typeface="+mj-lt"/>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320" y="1471314"/>
            <a:ext cx="1694696" cy="2161906"/>
          </a:xfrm>
          <a:prstGeom prst="rect">
            <a:avLst/>
          </a:prstGeom>
        </p:spPr>
      </p:pic>
      <p:sp>
        <p:nvSpPr>
          <p:cNvPr id="6" name="Google Shape;5447;p37"/>
          <p:cNvSpPr txBox="1"/>
          <p:nvPr/>
        </p:nvSpPr>
        <p:spPr>
          <a:xfrm>
            <a:off x="1487554" y="212658"/>
            <a:ext cx="946906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 tập </a:t>
            </a:r>
            <a:r>
              <a:rPr kumimoji="0" lang="en-US"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2</a:t>
            </a:r>
            <a:endParaRPr kumimoji="0" lang="vi-VN"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7030A0"/>
              </a:solidFill>
              <a:effectLst/>
              <a:uLnTx/>
              <a:uFillTx/>
              <a:latin typeface="Arial" panose="020B0604020202020204"/>
              <a:cs typeface="Arial" panose="020B0604020202020204"/>
              <a:sym typeface="Arial" panose="020B0604020202020204"/>
            </a:endParaRPr>
          </a:p>
        </p:txBody>
      </p:sp>
      <p:graphicFrame>
        <p:nvGraphicFramePr>
          <p:cNvPr id="7" name="Table 7"/>
          <p:cNvGraphicFramePr>
            <a:graphicFrameLocks noGrp="1"/>
          </p:cNvGraphicFramePr>
          <p:nvPr/>
        </p:nvGraphicFramePr>
        <p:xfrm>
          <a:off x="1400786" y="3045314"/>
          <a:ext cx="10008111" cy="2444165"/>
        </p:xfrm>
        <a:graphic>
          <a:graphicData uri="http://schemas.openxmlformats.org/drawingml/2006/table">
            <a:tbl>
              <a:tblPr firstRow="1" bandRow="1"/>
              <a:tblGrid>
                <a:gridCol w="1242663"/>
                <a:gridCol w="2281671"/>
                <a:gridCol w="2506467"/>
                <a:gridCol w="3977310"/>
              </a:tblGrid>
              <a:tr h="772160">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Các thành tố phụ</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
        <p:nvSpPr>
          <p:cNvPr id="8" name="Google Shape;5398;p36"/>
          <p:cNvSpPr txBox="1"/>
          <p:nvPr/>
        </p:nvSpPr>
        <p:spPr>
          <a:xfrm>
            <a:off x="960000" y="2047528"/>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5"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2</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039" y="629949"/>
            <a:ext cx="3809008" cy="2915425"/>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039" y="441791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209" y="109866"/>
            <a:ext cx="1694696" cy="2161906"/>
          </a:xfrm>
          <a:prstGeom prst="rect">
            <a:avLst/>
          </a:prstGeom>
        </p:spPr>
      </p:pic>
      <p:sp>
        <p:nvSpPr>
          <p:cNvPr id="7" name="TextBox 6"/>
          <p:cNvSpPr txBox="1">
            <a:spLocks noChangeArrowheads="1"/>
          </p:cNvSpPr>
          <p:nvPr/>
        </p:nvSpPr>
        <p:spPr bwMode="auto">
          <a:xfrm>
            <a:off x="-573994" y="2771"/>
            <a:ext cx="11552538" cy="14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hangingPunct="1"/>
            <a:r>
              <a:rPr lang="en-US" altLang="en-US" sz="4400"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a:t>
            </a:r>
            <a:r>
              <a:rPr lang="en-US" altLang="zh-CN" sz="3200" spc="-300" dirty="0">
                <a:solidFill>
                  <a:srgbClr val="FF0000"/>
                </a:solidFill>
                <a:latin typeface="Times New Roman" panose="02020603050405020304" pitchFamily="18" charset="0"/>
                <a:ea typeface="【苹果】迟暮朝朝醉晚灯" panose="02000500000000000000"/>
                <a:cs typeface="Times New Roman" panose="02020603050405020304" pitchFamily="18" charset="0"/>
                <a:sym typeface="+mn-lt"/>
              </a:rPr>
              <a:t>TRUYỀN MẬT THƯ</a:t>
            </a:r>
            <a:endParaRPr lang="zh-CN" altLang="en-US" sz="3200" spc="-300" dirty="0">
              <a:solidFill>
                <a:srgbClr val="FF0000"/>
              </a:solidFill>
              <a:latin typeface="Times New Roman" panose="02020603050405020304" pitchFamily="18" charset="0"/>
              <a:ea typeface="【苹果】迟暮朝朝醉晚灯" panose="02000500000000000000"/>
              <a:cs typeface="Times New Roman" panose="02020603050405020304" pitchFamily="18" charset="0"/>
              <a:sym typeface="+mn-lt"/>
            </a:endParaRPr>
          </a:p>
          <a:p>
            <a:pPr algn="ctr" defTabSz="914400" eaLnBrk="1" fontAlgn="base" hangingPunct="1">
              <a:lnSpc>
                <a:spcPct val="150000"/>
              </a:lnSpc>
              <a:spcBef>
                <a:spcPct val="0"/>
              </a:spcBef>
              <a:spcAft>
                <a:spcPct val="0"/>
              </a:spcAft>
            </a:pPr>
            <a:endParaRPr lang="it-IT" sz="3200" dirty="0">
              <a:solidFill>
                <a:srgbClr val="FF0000"/>
              </a:solidFill>
              <a:latin typeface="Times New Roman" panose="02020603050405020304" pitchFamily="18" charset="0"/>
              <a:cs typeface="Times New Roman" panose="02020603050405020304" pitchFamily="18" charset="0"/>
            </a:endParaRPr>
          </a:p>
        </p:txBody>
      </p:sp>
      <p:pic>
        <p:nvPicPr>
          <p:cNvPr id="8"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127" y="153674"/>
            <a:ext cx="1590260" cy="1523603"/>
          </a:xfrm>
          <a:prstGeom prst="rect">
            <a:avLst/>
          </a:prstGeom>
        </p:spPr>
      </p:pic>
      <p:sp>
        <p:nvSpPr>
          <p:cNvPr id="9" name="Rectangle 8"/>
          <p:cNvSpPr/>
          <p:nvPr/>
        </p:nvSpPr>
        <p:spPr>
          <a:xfrm>
            <a:off x="76746" y="1590713"/>
            <a:ext cx="3193825" cy="1384610"/>
          </a:xfrm>
          <a:prstGeom prst="rect">
            <a:avLst/>
          </a:prstGeom>
        </p:spPr>
        <p:txBody>
          <a:bodyPr wrap="square">
            <a:spAutoFit/>
          </a:bodyPr>
          <a:lstStyle/>
          <a:p>
            <a:pPr algn="ctr" defTabSz="457200"/>
            <a:r>
              <a:rPr lang="en-US" sz="2800" b="1" dirty="0">
                <a:solidFill>
                  <a:srgbClr val="FF0000"/>
                </a:solidFill>
                <a:ea typeface="Microsoft YaHei" panose="020B0503020204020204" pitchFamily="34" charset="-122"/>
                <a:cs typeface="Times New Roman" panose="02020603050405020304" pitchFamily="18" charset="0"/>
              </a:rPr>
              <a:t>AI THÔNG MINH HƠN HỌC SINH LỚP 7</a:t>
            </a:r>
            <a:endParaRPr lang="en-US" sz="2800" b="1" dirty="0">
              <a:solidFill>
                <a:srgbClr val="FF0000"/>
              </a:solidFill>
              <a:ea typeface="Microsoft YaHei" panose="020B0503020204020204" pitchFamily="34" charset="-122"/>
              <a:cs typeface="Times New Roman" panose="02020603050405020304" pitchFamily="18" charset="0"/>
            </a:endParaRPr>
          </a:p>
        </p:txBody>
      </p:sp>
      <p:sp>
        <p:nvSpPr>
          <p:cNvPr id="10" name="任意多边形: 形状 305"/>
          <p:cNvSpPr/>
          <p:nvPr/>
        </p:nvSpPr>
        <p:spPr>
          <a:xfrm flipH="1">
            <a:off x="3662969" y="1283768"/>
            <a:ext cx="6477000" cy="472440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75" b="0" i="0" u="none" strike="noStrike" kern="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1" name="TextBox 10"/>
          <p:cNvSpPr txBox="1"/>
          <p:nvPr/>
        </p:nvSpPr>
        <p:spPr>
          <a:xfrm>
            <a:off x="4104652" y="1445365"/>
            <a:ext cx="5880253" cy="4401205"/>
          </a:xfrm>
          <a:prstGeom prst="rect">
            <a:avLst/>
          </a:prstGeom>
          <a:noFill/>
        </p:spPr>
        <p:txBody>
          <a:bodyPr wrap="square" rtlCol="0">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Luật chơi:</a:t>
            </a:r>
            <a:endParaRPr lang="vi-VN" sz="4000" b="1" dirty="0">
              <a:solidFill>
                <a:srgbClr val="000000"/>
              </a:solidFill>
              <a:latin typeface="Times New Roman" panose="02020603050405020304" pitchFamily="18" charset="0"/>
              <a:cs typeface="Times New Roman" panose="02020603050405020304" pitchFamily="18" charset="0"/>
            </a:endParaRPr>
          </a:p>
          <a:p>
            <a:pPr algn="just"/>
            <a:r>
              <a:rPr lang="en-US" sz="4000" dirty="0" err="1">
                <a:solidFill>
                  <a:srgbClr val="000000"/>
                </a:solidFill>
                <a:latin typeface="Times New Roman" panose="02020603050405020304" pitchFamily="18" charset="0"/>
                <a:cs typeface="Times New Roman" panose="02020603050405020304" pitchFamily="18" charset="0"/>
              </a:rPr>
              <a:t>Cả</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lớp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cùng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hát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bài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hát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vừa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hát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vừa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truyền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mật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thư</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hết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bài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hát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mật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tay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bạn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thì</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bạn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sẽ</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trả</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hỏi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mật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thư</a:t>
            </a:r>
            <a:endParaRPr lang="en-US" sz="4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par>
                                <p:cTn id="37" presetID="3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1295" y="1156362"/>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025" y="1156362"/>
            <a:ext cx="1215728" cy="1550891"/>
          </a:xfrm>
          <a:prstGeom prst="rect">
            <a:avLst/>
          </a:prstGeom>
        </p:spPr>
      </p:pic>
      <p:sp>
        <p:nvSpPr>
          <p:cNvPr id="6" name="Google Shape;5447;p37"/>
          <p:cNvSpPr txBox="1"/>
          <p:nvPr/>
        </p:nvSpPr>
        <p:spPr>
          <a:xfrm>
            <a:off x="506280" y="-134588"/>
            <a:ext cx="10663468"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 tập </a:t>
            </a:r>
            <a:r>
              <a:rPr kumimoji="0" lang="en-US"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2</a:t>
            </a:r>
            <a:endPar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7030A0"/>
              </a:solidFill>
              <a:effectLst/>
              <a:uLnTx/>
              <a:uFillTx/>
              <a:latin typeface="Arial" panose="020B0604020202020204"/>
              <a:cs typeface="Arial" panose="020B0604020202020204"/>
              <a:sym typeface="Arial" panose="020B0604020202020204"/>
            </a:endParaRPr>
          </a:p>
        </p:txBody>
      </p:sp>
      <p:graphicFrame>
        <p:nvGraphicFramePr>
          <p:cNvPr id="7" name="Table 7"/>
          <p:cNvGraphicFramePr>
            <a:graphicFrameLocks noGrp="1"/>
          </p:cNvGraphicFramePr>
          <p:nvPr/>
        </p:nvGraphicFramePr>
        <p:xfrm>
          <a:off x="298262" y="2117472"/>
          <a:ext cx="11434194" cy="3728090"/>
        </p:xfrm>
        <a:graphic>
          <a:graphicData uri="http://schemas.openxmlformats.org/drawingml/2006/table">
            <a:tbl>
              <a:tblPr firstRow="1" bandRow="1"/>
              <a:tblGrid>
                <a:gridCol w="1038577"/>
                <a:gridCol w="2860451"/>
                <a:gridCol w="3245493"/>
                <a:gridCol w="4289673"/>
              </a:tblGrid>
              <a:tr h="853440">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Trạng ngữ</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Danh từ trung tâm</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Các thành tố phụ</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a:t>
                      </a:r>
                      <a:r>
                        <a:rPr lang="en-US" sz="2400" b="1" dirty="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lgn="ctr"/>
                      <a:r>
                        <a:rPr lang="en-US" sz="2400" b="1" dirty="0" err="1">
                          <a:latin typeface="Cambria" panose="02040503050406030204" pitchFamily="18" charset="0"/>
                          <a:ea typeface="Cambria" panose="02040503050406030204" pitchFamily="18" charset="0"/>
                        </a:rPr>
                        <a:t>cụm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chủ</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vị</a:t>
                      </a:r>
                      <a:endParaRPr lang="vi-VN"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1017714">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647039">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1209897">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
        <p:nvSpPr>
          <p:cNvPr id="8" name="Google Shape;5398;p36"/>
          <p:cNvSpPr txBox="1"/>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2</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p:cNvSpPr txBox="1"/>
          <p:nvPr/>
        </p:nvSpPr>
        <p:spPr>
          <a:xfrm>
            <a:off x="1476973" y="3003539"/>
            <a:ext cx="2644078" cy="830997"/>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Từ ngày công chúa bị m</a:t>
            </a:r>
            <a:r>
              <a:rPr lang="en-US"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ấ</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 tích</a:t>
            </a:r>
            <a:endParaRPr kumimoji="0" lang="en-US" sz="1865" b="0" u="none" strike="noStrike" kern="0" cap="none" spc="0" normalizeH="0" baseline="0" noProof="0" dirty="0">
              <a:ln>
                <a:noFill/>
              </a:ln>
              <a:solidFill>
                <a:srgbClr val="000000"/>
              </a:solidFill>
              <a:effectLst/>
              <a:uLnTx/>
              <a:uFillTx/>
              <a:latin typeface="#9Slide05 Brannboll Ny" panose="02000000000000000000" pitchFamily="2" charset="0"/>
              <a:cs typeface="Arial" panose="020B0604020202020204"/>
              <a:sym typeface="Arial" panose="020B0604020202020204"/>
            </a:endParaRPr>
          </a:p>
        </p:txBody>
      </p:sp>
      <p:sp>
        <p:nvSpPr>
          <p:cNvPr id="10" name="TextBox 9"/>
          <p:cNvSpPr txBox="1"/>
          <p:nvPr/>
        </p:nvSpPr>
        <p:spPr>
          <a:xfrm>
            <a:off x="4752055" y="3046215"/>
            <a:ext cx="2687889" cy="461665"/>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ngày</a:t>
            </a:r>
            <a:endParaRPr kumimoji="0" lang="en-US" sz="1865" b="0" i="0" u="none" strike="noStrike" kern="0" cap="none" spc="0" normalizeH="0" baseline="0" noProof="0" dirty="0">
              <a:ln>
                <a:noFill/>
              </a:ln>
              <a:solidFill>
                <a:srgbClr val="000000"/>
              </a:solidFill>
              <a:effectLst/>
              <a:uLnTx/>
              <a:uFillTx/>
              <a:latin typeface="#9Slide05 Brannboll Ny" panose="02000000000000000000" pitchFamily="2" charset="0"/>
              <a:ea typeface="+mn-ea"/>
              <a:cs typeface="Arial" panose="020B0604020202020204"/>
              <a:sym typeface="Arial" panose="020B0604020202020204"/>
            </a:endParaRPr>
          </a:p>
        </p:txBody>
      </p:sp>
      <p:sp>
        <p:nvSpPr>
          <p:cNvPr id="11" name="TextBox 10"/>
          <p:cNvSpPr txBox="1"/>
          <p:nvPr/>
        </p:nvSpPr>
        <p:spPr>
          <a:xfrm>
            <a:off x="7554976" y="3230789"/>
            <a:ext cx="3614772" cy="461665"/>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công chúa</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bị m</a:t>
            </a:r>
            <a:r>
              <a:rPr lang="en-US"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ấ</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 tích</a:t>
            </a:r>
            <a:endParaRPr kumimoji="0" lang="en-US" sz="1865" b="0" i="0" u="none" strike="noStrike" kern="0" cap="none" spc="0" normalizeH="0" baseline="0" noProof="0" dirty="0">
              <a:ln>
                <a:noFill/>
              </a:ln>
              <a:solidFill>
                <a:srgbClr val="000000"/>
              </a:solidFill>
              <a:effectLst/>
              <a:uLnTx/>
              <a:uFillTx/>
              <a:latin typeface="#9Slide05 Brannboll Ny" panose="02000000000000000000" pitchFamily="2" charset="0"/>
              <a:ea typeface="+mn-ea"/>
              <a:cs typeface="Arial" panose="020B0604020202020204"/>
              <a:sym typeface="Arial" panose="020B0604020202020204"/>
            </a:endParaRPr>
          </a:p>
        </p:txBody>
      </p:sp>
      <p:sp>
        <p:nvSpPr>
          <p:cNvPr id="12" name="TextBox 11"/>
          <p:cNvSpPr txBox="1"/>
          <p:nvPr/>
        </p:nvSpPr>
        <p:spPr>
          <a:xfrm>
            <a:off x="1667271" y="4067749"/>
            <a:ext cx="2453780" cy="461665"/>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Mỗi khi xuân </a:t>
            </a:r>
            <a:r>
              <a:rPr lang="vi-VN" sz="2400" dirty="0">
                <a:latin typeface="#9Slide05 Brannboll Ny" panose="02000000000000000000" pitchFamily="2" charset="0"/>
                <a:ea typeface="Arial" panose="020B0604020202020204" pitchFamily="34" charset="0"/>
                <a:cs typeface="Arial" panose="020B0604020202020204" pitchFamily="34" charset="0"/>
              </a:rPr>
              <a:t>về</a:t>
            </a:r>
            <a:endParaRPr kumimoji="0" lang="en-US" sz="1865" b="0" u="none" strike="noStrike" kern="0" cap="none" spc="0" normalizeH="0" baseline="0" noProof="0" dirty="0">
              <a:ln>
                <a:noFill/>
              </a:ln>
              <a:solidFill>
                <a:srgbClr val="000000"/>
              </a:solidFill>
              <a:effectLst/>
              <a:uLnTx/>
              <a:uFillTx/>
              <a:latin typeface="#9Slide05 Brannboll Ny" panose="02000000000000000000" pitchFamily="2" charset="0"/>
              <a:cs typeface="Arial" panose="020B0604020202020204"/>
              <a:sym typeface="Arial" panose="020B0604020202020204"/>
            </a:endParaRPr>
          </a:p>
        </p:txBody>
      </p:sp>
      <p:sp>
        <p:nvSpPr>
          <p:cNvPr id="13" name="TextBox 12"/>
          <p:cNvSpPr txBox="1"/>
          <p:nvPr/>
        </p:nvSpPr>
        <p:spPr>
          <a:xfrm>
            <a:off x="4673202" y="4067748"/>
            <a:ext cx="2644078" cy="461665"/>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4" name="TextBox 13"/>
          <p:cNvSpPr txBox="1"/>
          <p:nvPr/>
        </p:nvSpPr>
        <p:spPr>
          <a:xfrm>
            <a:off x="8194020" y="3981517"/>
            <a:ext cx="2192443" cy="461665"/>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xuân</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a:t>
            </a:r>
            <a:r>
              <a:rPr lang="vi-VN" sz="2400" dirty="0">
                <a:latin typeface="#9Slide05 Brannboll Ny" panose="02000000000000000000" pitchFamily="2" charset="0"/>
                <a:ea typeface="Arial" panose="020B0604020202020204" pitchFamily="34" charset="0"/>
                <a:cs typeface="Arial" panose="020B0604020202020204" pitchFamily="34" charset="0"/>
              </a:rPr>
              <a:t>về</a:t>
            </a:r>
            <a:endParaRPr lang="en-US" sz="1865" kern="0" dirty="0">
              <a:solidFill>
                <a:srgbClr val="000000"/>
              </a:solidFill>
              <a:latin typeface="#9Slide05 Brannboll Ny" panose="02000000000000000000" pitchFamily="2" charset="0"/>
              <a:cs typeface="Arial" panose="020B0604020202020204"/>
              <a:sym typeface="Arial" panose="020B0604020202020204"/>
            </a:endParaRPr>
          </a:p>
        </p:txBody>
      </p:sp>
      <p:sp>
        <p:nvSpPr>
          <p:cNvPr id="15" name="TextBox 14"/>
          <p:cNvSpPr txBox="1"/>
          <p:nvPr/>
        </p:nvSpPr>
        <p:spPr>
          <a:xfrm>
            <a:off x="1667271" y="4867911"/>
            <a:ext cx="2453780" cy="830997"/>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 </a:t>
            </a:r>
            <a:r>
              <a:rPr lang="vi-VN" sz="2400" dirty="0">
                <a:latin typeface="#9Slide05 Brannboll Ny" panose="02000000000000000000" pitchFamily="2" charset="0"/>
                <a:ea typeface="Arial" panose="020B0604020202020204" pitchFamily="34" charset="0"/>
                <a:cs typeface="Arial" panose="020B0604020202020204" pitchFamily="34" charset="0"/>
              </a:rPr>
              <a:t>tiế</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trố</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chầ</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u vang lên</a:t>
            </a:r>
            <a:endParaRPr kumimoji="0" lang="en-US" sz="2400" b="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panose="020B0604020202020204"/>
              <a:sym typeface="Arial" panose="020B0604020202020204"/>
            </a:endParaRPr>
          </a:p>
        </p:txBody>
      </p:sp>
      <p:sp>
        <p:nvSpPr>
          <p:cNvPr id="16" name="TextBox 15"/>
          <p:cNvSpPr txBox="1"/>
          <p:nvPr/>
        </p:nvSpPr>
        <p:spPr>
          <a:xfrm>
            <a:off x="4475823" y="5045530"/>
            <a:ext cx="2687889" cy="748988"/>
          </a:xfrm>
          <a:prstGeom prst="rect">
            <a:avLst/>
          </a:prstGeom>
          <a:noFill/>
        </p:spPr>
        <p:txBody>
          <a:bodyPr wrap="square" rtlCol="0">
            <a:spAutoFit/>
          </a:bodyPr>
          <a:lstStyle/>
          <a:p>
            <a:pPr lvl="0" defTabSz="121920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a:t>
            </a:r>
            <a:endParaRPr lang="en-US" sz="2400" kern="0" dirty="0">
              <a:solidFill>
                <a:srgbClr val="000000"/>
              </a:solidFill>
              <a:latin typeface="#9Slide05 Brannboll Ny" panose="02000000000000000000" pitchFamily="2" charset="0"/>
              <a:ea typeface="Cambria" panose="02040503050406030204" pitchFamily="18" charset="0"/>
              <a:cs typeface="Arial" panose="020B0604020202020204"/>
              <a:sym typeface="Arial" panose="020B0604020202020204"/>
            </a:endParaRPr>
          </a:p>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TextBox 16"/>
          <p:cNvSpPr txBox="1"/>
          <p:nvPr/>
        </p:nvSpPr>
        <p:spPr>
          <a:xfrm>
            <a:off x="8070948" y="5131106"/>
            <a:ext cx="3323883" cy="461665"/>
          </a:xfrm>
          <a:prstGeom prst="rect">
            <a:avLst/>
          </a:prstGeom>
          <a:noFill/>
        </p:spPr>
        <p:txBody>
          <a:bodyPr wrap="square" rtlCol="0">
            <a:spAutoFit/>
          </a:bodyPr>
          <a:lstStyle/>
          <a:p>
            <a:pPr lvl="0" defTabSz="1219200">
              <a:buClr>
                <a:srgbClr val="000000"/>
              </a:buClr>
            </a:pPr>
            <a:r>
              <a:rPr lang="vi-VN" sz="2400" dirty="0">
                <a:latin typeface="#9Slide05 Brannboll Ny" panose="02000000000000000000" pitchFamily="2" charset="0"/>
                <a:ea typeface="Arial" panose="020B0604020202020204" pitchFamily="34" charset="0"/>
                <a:cs typeface="Arial" panose="020B0604020202020204" pitchFamily="34" charset="0"/>
              </a:rPr>
              <a:t>tiế</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trố</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chầ</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u </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vang lên</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6338" y="-223597"/>
            <a:ext cx="1694696" cy="2161906"/>
          </a:xfrm>
          <a:prstGeom prst="rect">
            <a:avLst/>
          </a:prstGeom>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7042" y="259334"/>
            <a:ext cx="9875980" cy="5676314"/>
          </a:xfrm>
          <a:prstGeom prst="rect">
            <a:avLst/>
          </a:prstGeom>
        </p:spPr>
      </p:pic>
      <p:sp>
        <p:nvSpPr>
          <p:cNvPr id="10" name="Rectangle 9"/>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3 (SGK/109)</a:t>
            </a:r>
            <a:endPar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endPar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endParaRP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endPar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ndParaRPr>
            </a:p>
          </p:txBody>
        </p:sp>
      </p:grpSp>
      <p:sp>
        <p:nvSpPr>
          <p:cNvPr id="23" name="TextBox 22"/>
          <p:cNvSpPr txBox="1"/>
          <p:nvPr/>
        </p:nvSpPr>
        <p:spPr>
          <a:xfrm>
            <a:off x="4991541" y="2832110"/>
            <a:ext cx="7016088" cy="3830729"/>
          </a:xfrm>
          <a:prstGeom prst="rect">
            <a:avLst/>
          </a:prstGeom>
          <a:noFill/>
        </p:spPr>
        <p:txBody>
          <a:bodyPr wrap="square">
            <a:spAutoFit/>
          </a:bodyPr>
          <a:lstStyle/>
          <a:p>
            <a:pPr lvl="0">
              <a:lnSpc>
                <a:spcPct val="107000"/>
              </a:lnSpc>
              <a:spcAft>
                <a:spcPts val="800"/>
              </a:spcAft>
              <a:buClr>
                <a:srgbClr val="000000"/>
              </a:buClr>
              <a:buSzPts val="950"/>
              <a:tabLst>
                <a:tab pos="774700"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Tôi cũng đỡ phần nào áy náy vì chắc Trũi được vô sự</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(Tô Ho</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à</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6517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Dù có vấp phái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cái</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gì, ta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cũ</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không ngại vì tàu đang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ở</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chỗ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nước trong.</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(Véc-nơ)</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5120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ấy,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thiết hai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đô</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phải dừng trận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cụ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cầ</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 chầu phán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xử</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theo đúng luật lệ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vật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dâ</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tộc</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Phí</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Trường Giang)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533400">
              <a:lnSpc>
                <a:spcPct val="107000"/>
              </a:lnSpc>
              <a:spcAft>
                <a:spcPts val="800"/>
              </a:spcAft>
              <a:tabLst>
                <a:tab pos="746125" algn="l"/>
              </a:tabLst>
            </a:pPr>
            <a:r>
              <a:rPr lang="vi-VN" sz="13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8982" y="4840276"/>
            <a:ext cx="1551799" cy="2017724"/>
          </a:xfrm>
          <a:prstGeom prst="rect">
            <a:avLst/>
          </a:prstGeom>
        </p:spPr>
      </p:pic>
      <p:sp>
        <p:nvSpPr>
          <p:cNvPr id="25" name="TextBox 24"/>
          <p:cNvSpPr txBox="1"/>
          <p:nvPr/>
        </p:nvSpPr>
        <p:spPr>
          <a:xfrm>
            <a:off x="4302746" y="1436012"/>
            <a:ext cx="7655105" cy="1444306"/>
          </a:xfrm>
          <a:prstGeom prst="rect">
            <a:avLst/>
          </a:prstGeom>
          <a:noFill/>
        </p:spPr>
        <p:txBody>
          <a:bodyPr wrap="square">
            <a:spAutoFit/>
          </a:bodyPr>
          <a:lstStyle/>
          <a:p>
            <a:pPr marL="533400" marR="0" lvl="0" indent="0" algn="just" defTabSz="914400" rtl="0" eaLnBrk="1" fontAlgn="auto" latinLnBrk="0" hangingPunct="1">
              <a:lnSpc>
                <a:spcPct val="107000"/>
              </a:lnSpc>
              <a:spcBef>
                <a:spcPts val="0"/>
              </a:spcBef>
              <a:spcAft>
                <a:spcPts val="800"/>
              </a:spcAft>
              <a:buClrTx/>
              <a:buSzTx/>
              <a:buFontTx/>
              <a:buNone/>
              <a:tabLst>
                <a:tab pos="741680" algn="l"/>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3: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Tìm trạng ngữ là cụm chủ vị trong những câu dưới đây. Chỉ ra các kết 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ừ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 dùng để nối trạng ngữ với vị ngữ.</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571" y="1223926"/>
            <a:ext cx="1694696" cy="2161906"/>
          </a:xfrm>
          <a:prstGeom prst="rect">
            <a:avLst/>
          </a:prstGeom>
        </p:spPr>
      </p:pic>
      <p:sp>
        <p:nvSpPr>
          <p:cNvPr id="6" name="Google Shape;5447;p37"/>
          <p:cNvSpPr txBox="1"/>
          <p:nvPr/>
        </p:nvSpPr>
        <p:spPr>
          <a:xfrm>
            <a:off x="1533717" y="-102686"/>
            <a:ext cx="929412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 tập </a:t>
            </a:r>
            <a:r>
              <a:rPr kumimoji="0" lang="en-US"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3</a:t>
            </a:r>
            <a:endParaRPr kumimoji="0" lang="vi-VN" sz="4265"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pPr marL="533400">
              <a:lnSpc>
                <a:spcPct val="107000"/>
              </a:lnSpc>
              <a:spcAft>
                <a:spcPts val="800"/>
              </a:spcAft>
              <a:tabLst>
                <a:tab pos="741680" algn="l"/>
              </a:tabLst>
            </a:pPr>
            <a:r>
              <a:rPr lang="vi-VN" sz="280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chủ vị trong những câu dưới đây. Chỉ ra các kết t</a:t>
            </a:r>
            <a:r>
              <a:rPr lang="en-US" sz="280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ừ </a:t>
            </a:r>
            <a:r>
              <a:rPr lang="vi-VN" sz="280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được dùng để nối trạng ngữ với vị ngữ.</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7030A0"/>
              </a:solidFill>
              <a:effectLst/>
              <a:uLnTx/>
              <a:uFillTx/>
              <a:latin typeface="Arial" panose="020B0604020202020204"/>
              <a:cs typeface="Arial" panose="020B0604020202020204"/>
              <a:sym typeface="Arial" panose="020B0604020202020204"/>
            </a:endParaRPr>
          </a:p>
        </p:txBody>
      </p:sp>
      <p:graphicFrame>
        <p:nvGraphicFramePr>
          <p:cNvPr id="7" name="Table 7"/>
          <p:cNvGraphicFramePr>
            <a:graphicFrameLocks noGrp="1"/>
          </p:cNvGraphicFramePr>
          <p:nvPr/>
        </p:nvGraphicFramePr>
        <p:xfrm>
          <a:off x="1400786" y="3045314"/>
          <a:ext cx="9718743" cy="2444165"/>
        </p:xfrm>
        <a:graphic>
          <a:graphicData uri="http://schemas.openxmlformats.org/drawingml/2006/table">
            <a:tbl>
              <a:tblPr firstRow="1" bandRow="1"/>
              <a:tblGrid>
                <a:gridCol w="1563090"/>
                <a:gridCol w="3823753"/>
                <a:gridCol w="4331900"/>
              </a:tblGrid>
              <a:tr h="772160">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dung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57335">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
        <p:nvSpPr>
          <p:cNvPr id="8" name="Google Shape;5398;p36"/>
          <p:cNvSpPr txBox="1"/>
          <p:nvPr/>
        </p:nvSpPr>
        <p:spPr>
          <a:xfrm>
            <a:off x="847529" y="2304879"/>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5"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0612" y="1589887"/>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560" y="1324999"/>
            <a:ext cx="1215728" cy="1550891"/>
          </a:xfrm>
          <a:prstGeom prst="rect">
            <a:avLst/>
          </a:prstGeom>
        </p:spPr>
      </p:pic>
      <p:sp>
        <p:nvSpPr>
          <p:cNvPr id="6" name="Google Shape;5447;p37"/>
          <p:cNvSpPr txBox="1"/>
          <p:nvPr/>
        </p:nvSpPr>
        <p:spPr>
          <a:xfrm>
            <a:off x="506280" y="-134588"/>
            <a:ext cx="10663468"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 tập </a:t>
            </a:r>
            <a:r>
              <a:rPr kumimoji="0" lang="en-US"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3</a:t>
            </a:r>
            <a:endPar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pPr marL="0" marR="0" lvl="0" indent="0" algn="just" defTabSz="914400" rtl="0" eaLnBrk="1" fontAlgn="auto" latinLnBrk="0" hangingPunct="1">
              <a:lnSpc>
                <a:spcPct val="115000"/>
              </a:lnSpc>
              <a:spcBef>
                <a:spcPts val="0"/>
              </a:spcBef>
              <a:spcAft>
                <a:spcPts val="800"/>
              </a:spcAft>
              <a:buClr>
                <a:srgbClr val="000000"/>
              </a:buClr>
              <a:buSzPts val="1100"/>
              <a:buFont typeface="Arial" panose="020B0604020202020204"/>
              <a:buNone/>
              <a:tabLst>
                <a:tab pos="499745" algn="l"/>
              </a:tabLst>
              <a:defRPr/>
            </a:pPr>
            <a:r>
              <a:rPr kumimoji="0" lang="vi-VN" sz="2800" b="0"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sym typeface="Arial" panose="020B0604020202020204"/>
              </a:rPr>
              <a:t>Tìm trạng ngữ là cụm danh từ trong những câu dưới đây. Xác định danh từ trung tâm và thành tố phụ là cụm chủ vị trong mỗi cụm danh từ đó.</a:t>
            </a:r>
            <a:endParaRPr kumimoji="0" lang="en-US" sz="28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sym typeface="Arial" panose="020B0604020202020204"/>
            </a:endParaRPr>
          </a:p>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7030A0"/>
              </a:solidFill>
              <a:effectLst/>
              <a:uLnTx/>
              <a:uFillTx/>
              <a:latin typeface="Arial" panose="020B0604020202020204"/>
              <a:cs typeface="Arial" panose="020B0604020202020204"/>
              <a:sym typeface="Arial" panose="020B0604020202020204"/>
            </a:endParaRPr>
          </a:p>
        </p:txBody>
      </p:sp>
      <p:graphicFrame>
        <p:nvGraphicFramePr>
          <p:cNvPr id="7" name="Table 7"/>
          <p:cNvGraphicFramePr>
            <a:graphicFrameLocks noGrp="1"/>
          </p:cNvGraphicFramePr>
          <p:nvPr/>
        </p:nvGraphicFramePr>
        <p:xfrm>
          <a:off x="903561" y="2434535"/>
          <a:ext cx="10555934" cy="3728090"/>
        </p:xfrm>
        <a:graphic>
          <a:graphicData uri="http://schemas.openxmlformats.org/drawingml/2006/table">
            <a:tbl>
              <a:tblPr firstRow="1" bandRow="1"/>
              <a:tblGrid>
                <a:gridCol w="1534483"/>
                <a:gridCol w="4226278"/>
                <a:gridCol w="4795173"/>
              </a:tblGrid>
              <a:tr h="853440">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dùng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1017714">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r>
              <a:tr h="647039">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1209897">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9200" rtl="0" eaLnBrk="1" latinLnBrk="0" hangingPunct="1">
                        <a:defRPr sz="2400" kern="1200">
                          <a:solidFill>
                            <a:schemeClr val="tx1"/>
                          </a:solidFill>
                          <a:latin typeface="Arial" panose="020B0604020202020204"/>
                        </a:defRPr>
                      </a:lvl1pPr>
                      <a:lvl2pPr marL="609600" algn="l" defTabSz="1219200" rtl="0" eaLnBrk="1" latinLnBrk="0" hangingPunct="1">
                        <a:defRPr sz="2400" kern="1200">
                          <a:solidFill>
                            <a:schemeClr val="tx1"/>
                          </a:solidFill>
                          <a:latin typeface="Arial" panose="020B0604020202020204"/>
                        </a:defRPr>
                      </a:lvl2pPr>
                      <a:lvl3pPr marL="1219200" algn="l" defTabSz="1219200" rtl="0" eaLnBrk="1" latinLnBrk="0" hangingPunct="1">
                        <a:defRPr sz="2400" kern="1200">
                          <a:solidFill>
                            <a:schemeClr val="tx1"/>
                          </a:solidFill>
                          <a:latin typeface="Arial" panose="020B0604020202020204"/>
                        </a:defRPr>
                      </a:lvl3pPr>
                      <a:lvl4pPr marL="1828165" algn="l" defTabSz="1219200" rtl="0" eaLnBrk="1" latinLnBrk="0" hangingPunct="1">
                        <a:defRPr sz="2400" kern="1200">
                          <a:solidFill>
                            <a:schemeClr val="tx1"/>
                          </a:solidFill>
                          <a:latin typeface="Arial" panose="020B0604020202020204"/>
                        </a:defRPr>
                      </a:lvl4pPr>
                      <a:lvl5pPr marL="2437765" algn="l" defTabSz="1219200" rtl="0" eaLnBrk="1" latinLnBrk="0" hangingPunct="1">
                        <a:defRPr sz="2400" kern="1200">
                          <a:solidFill>
                            <a:schemeClr val="tx1"/>
                          </a:solidFill>
                          <a:latin typeface="Arial" panose="020B0604020202020204"/>
                        </a:defRPr>
                      </a:lvl5pPr>
                      <a:lvl6pPr marL="3047365" algn="l" defTabSz="1219200" rtl="0" eaLnBrk="1" latinLnBrk="0" hangingPunct="1">
                        <a:defRPr sz="2400" kern="1200">
                          <a:solidFill>
                            <a:schemeClr val="tx1"/>
                          </a:solidFill>
                          <a:latin typeface="Arial" panose="020B0604020202020204"/>
                        </a:defRPr>
                      </a:lvl6pPr>
                      <a:lvl7pPr marL="3656965" algn="l" defTabSz="1219200" rtl="0" eaLnBrk="1" latinLnBrk="0" hangingPunct="1">
                        <a:defRPr sz="2400" kern="1200">
                          <a:solidFill>
                            <a:schemeClr val="tx1"/>
                          </a:solidFill>
                          <a:latin typeface="Arial" panose="020B0604020202020204"/>
                        </a:defRPr>
                      </a:lvl7pPr>
                      <a:lvl8pPr marL="4265930" algn="l" defTabSz="1219200" rtl="0" eaLnBrk="1" latinLnBrk="0" hangingPunct="1">
                        <a:defRPr sz="2400" kern="1200">
                          <a:solidFill>
                            <a:schemeClr val="tx1"/>
                          </a:solidFill>
                          <a:latin typeface="Arial" panose="020B0604020202020204"/>
                        </a:defRPr>
                      </a:lvl8pPr>
                      <a:lvl9pPr marL="4875530" algn="l" defTabSz="1219200" rtl="0" eaLnBrk="1" latinLnBrk="0" hangingPunct="1">
                        <a:defRPr sz="2400" kern="1200">
                          <a:solidFill>
                            <a:schemeClr val="tx1"/>
                          </a:solidFill>
                          <a:latin typeface="Arial" panose="020B0604020202020204"/>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
        <p:nvSpPr>
          <p:cNvPr id="8" name="Google Shape;5398;p36"/>
          <p:cNvSpPr txBox="1"/>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5"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p:cNvSpPr txBox="1"/>
          <p:nvPr/>
        </p:nvSpPr>
        <p:spPr>
          <a:xfrm>
            <a:off x="3193936" y="3475166"/>
            <a:ext cx="2644078"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Trũi</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 được vô sự </a:t>
            </a:r>
            <a:endParaRPr lang="en-US" sz="2400" dirty="0">
              <a:latin typeface="#9Slide05 Brannboll Ny" panose="02000000000000000000" pitchFamily="2" charset="0"/>
              <a:ea typeface="Cambria" panose="02040503050406030204" pitchFamily="18" charset="0"/>
            </a:endParaRPr>
          </a:p>
        </p:txBody>
      </p:sp>
      <p:sp>
        <p:nvSpPr>
          <p:cNvPr id="10" name="TextBox 9"/>
          <p:cNvSpPr txBox="1"/>
          <p:nvPr/>
        </p:nvSpPr>
        <p:spPr>
          <a:xfrm>
            <a:off x="7908210" y="3429000"/>
            <a:ext cx="2687889"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vì</a:t>
            </a:r>
            <a:endParaRPr lang="en-US" sz="2400" dirty="0">
              <a:latin typeface="#9Slide05 Brannboll Ny" panose="02000000000000000000" pitchFamily="2" charset="0"/>
              <a:ea typeface="Cambria" panose="02040503050406030204" pitchFamily="18" charset="0"/>
            </a:endParaRPr>
          </a:p>
        </p:txBody>
      </p:sp>
      <p:sp>
        <p:nvSpPr>
          <p:cNvPr id="12" name="TextBox 11"/>
          <p:cNvSpPr txBox="1"/>
          <p:nvPr/>
        </p:nvSpPr>
        <p:spPr>
          <a:xfrm>
            <a:off x="3034996" y="4371021"/>
            <a:ext cx="3675520"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tàu </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đang đỗ ở chỗ nước trong</a:t>
            </a:r>
            <a:endParaRPr lang="en-US" sz="2400" dirty="0">
              <a:latin typeface="#9Slide05 Brannboll Ny" panose="02000000000000000000" pitchFamily="2" charset="0"/>
              <a:ea typeface="Cambria" panose="02040503050406030204" pitchFamily="18" charset="0"/>
            </a:endParaRPr>
          </a:p>
        </p:txBody>
      </p:sp>
      <p:sp>
        <p:nvSpPr>
          <p:cNvPr id="13" name="TextBox 12"/>
          <p:cNvSpPr txBox="1"/>
          <p:nvPr/>
        </p:nvSpPr>
        <p:spPr>
          <a:xfrm>
            <a:off x="7930115" y="4406246"/>
            <a:ext cx="2644078"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vì</a:t>
            </a:r>
            <a:endParaRPr lang="en-US" sz="2400" dirty="0">
              <a:latin typeface="#9Slide05 Brannboll Ny" panose="02000000000000000000" pitchFamily="2" charset="0"/>
              <a:ea typeface="Cambria" panose="02040503050406030204" pitchFamily="18" charset="0"/>
            </a:endParaRPr>
          </a:p>
        </p:txBody>
      </p:sp>
      <p:sp>
        <p:nvSpPr>
          <p:cNvPr id="15" name="TextBox 14"/>
          <p:cNvSpPr txBox="1"/>
          <p:nvPr/>
        </p:nvSpPr>
        <p:spPr>
          <a:xfrm>
            <a:off x="2871425" y="5153559"/>
            <a:ext cx="3310103" cy="830997"/>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cụ </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cầm chầu phán xử theo đúng luật lệ của vật dân tộc</a:t>
            </a:r>
            <a:endParaRPr lang="en-US" sz="2400" dirty="0">
              <a:latin typeface="#9Slide05 Brannboll Ny" panose="02000000000000000000" pitchFamily="2" charset="0"/>
              <a:ea typeface="Cambria" panose="02040503050406030204" pitchFamily="18" charset="0"/>
            </a:endParaRPr>
          </a:p>
        </p:txBody>
      </p:sp>
      <p:sp>
        <p:nvSpPr>
          <p:cNvPr id="16" name="TextBox 15"/>
          <p:cNvSpPr txBox="1"/>
          <p:nvPr/>
        </p:nvSpPr>
        <p:spPr>
          <a:xfrm>
            <a:off x="8481859" y="5161034"/>
            <a:ext cx="2687889" cy="748988"/>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lang="en-US" sz="2400" dirty="0" err="1">
                <a:solidFill>
                  <a:srgbClr val="000000"/>
                </a:solidFill>
                <a:latin typeface="#9Slide05 Brannboll Ny" panose="02000000000000000000" pitchFamily="2" charset="0"/>
                <a:ea typeface="Cambria" panose="02040503050406030204" pitchFamily="18" charset="0"/>
                <a:cs typeface="Arial" panose="020B0604020202020204" pitchFamily="34" charset="0"/>
                <a:sym typeface="Arial" panose="020B0604020202020204"/>
              </a:rPr>
              <a:t>để</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panose="020B0604020202020204"/>
              <a:sym typeface="Arial" panose="020B0604020202020204"/>
            </a:endParaRPr>
          </a:p>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208871" y="196949"/>
            <a:ext cx="4100412" cy="1108332"/>
          </a:xfrm>
          <a:prstGeom prst="rect">
            <a:avLst/>
          </a:prstGeom>
        </p:spPr>
      </p:pic>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278" t="22290" r="4343" b="29902"/>
          <a:stretch>
            <a:fillRect/>
          </a:stretch>
        </p:blipFill>
        <p:spPr>
          <a:xfrm>
            <a:off x="1421957" y="1681317"/>
            <a:ext cx="9618439" cy="4576609"/>
          </a:xfrm>
          <a:prstGeom prst="rect">
            <a:avLst/>
          </a:prstGeom>
        </p:spPr>
      </p:pic>
      <p:pic>
        <p:nvPicPr>
          <p:cNvPr id="5" name="Picture 4"/>
          <p:cNvPicPr>
            <a:picLocks noChangeAspect="1"/>
          </p:cNvPicPr>
          <p:nvPr/>
        </p:nvPicPr>
        <p:blipFill>
          <a:blip r:embed="rId4"/>
          <a:stretch>
            <a:fillRect/>
          </a:stretch>
        </p:blipFill>
        <p:spPr>
          <a:xfrm>
            <a:off x="3870018" y="1308121"/>
            <a:ext cx="4439265" cy="134840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562653" y="3179951"/>
            <a:ext cx="7905135" cy="2554545"/>
          </a:xfrm>
          <a:prstGeom prst="rect">
            <a:avLst/>
          </a:prstGeom>
        </p:spPr>
        <p:txBody>
          <a:bodyPr wrap="square" lIns="91440" tIns="45720" rIns="91440" bIns="45720">
            <a:spAutoFit/>
          </a:bodyPr>
          <a:lstStyle/>
          <a:p>
            <a:pPr marL="457200" marR="0" lvl="0" indent="-457200" defTabSz="12192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Mỗi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em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được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phát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một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tấm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thẻ</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màu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đỏ</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457200" marR="0" lvl="0" indent="-457200" defTabSz="12192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GV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đọc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hỏi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ai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có</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trả</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sẽ</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giơ</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thẻ</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bạn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nào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nhanh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nhất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sẽ</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được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gọi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457200" marR="0" lvl="0" indent="-457200" defTabSz="12192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chiến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thắng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là</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HS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có</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trả</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chính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xác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nhanh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rõ</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endParaRPr>
          </a:p>
        </p:txBody>
      </p:sp>
      <p:sp>
        <p:nvSpPr>
          <p:cNvPr id="7" name="Rectangle 6"/>
          <p:cNvSpPr/>
          <p:nvPr/>
        </p:nvSpPr>
        <p:spPr>
          <a:xfrm>
            <a:off x="4574312" y="246804"/>
            <a:ext cx="3313728" cy="830997"/>
          </a:xfrm>
          <a:prstGeom prst="rect">
            <a:avLst/>
          </a:prstGeom>
        </p:spPr>
        <p:txBody>
          <a:bodyPr wrap="none" lIns="91440" tIns="45720" rIns="91440" bIns="4572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pt-BR" sz="4800" b="1" i="0" u="none" strike="noStrike" kern="0" cap="none" spc="0" normalizeH="0" baseline="0" noProof="0" dirty="0">
                <a:ln>
                  <a:noFill/>
                </a:ln>
                <a:solidFill>
                  <a:srgbClr val="0000FF"/>
                </a:solidFill>
                <a:effectLst/>
                <a:uLnTx/>
                <a:uFillTx/>
                <a:latin typeface="Times New Roman" panose="02020603050405020304" pitchFamily="18" charset="0"/>
                <a:ea typeface="MS Mincho"/>
              </a:rPr>
              <a:t>TRÒ CHƠI</a:t>
            </a:r>
            <a:endParaRPr kumimoji="0" lang="en-US" sz="4800" b="0" i="0" u="none" strike="noStrike" kern="0" cap="none" spc="0" normalizeH="0" baseline="0" noProof="0" dirty="0">
              <a:ln>
                <a:noFill/>
              </a:ln>
              <a:solidFill>
                <a:prstClr val="black"/>
              </a:solidFill>
              <a:effectLst/>
              <a:uLnTx/>
              <a:uFillTx/>
            </a:endParaRPr>
          </a:p>
        </p:txBody>
      </p:sp>
      <p:pic>
        <p:nvPicPr>
          <p:cNvPr id="8"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9"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2649" y="412346"/>
            <a:ext cx="1694696" cy="216190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p:cNvSpPr/>
          <p:nvPr/>
        </p:nvSpPr>
        <p:spPr>
          <a:xfrm>
            <a:off x="754743" y="146756"/>
            <a:ext cx="10682515" cy="2654501"/>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tabLst>
                <a:tab pos="1386205" algn="l"/>
              </a:tabLst>
              <a:defRPr/>
            </a:pP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Xét</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cấu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tạo</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pháp</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Việt</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hai</a:t>
            </a:r>
            <a:r>
              <a:rPr kumimoji="0" lang="en-US" sz="3200" b="0"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chính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chủ</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ngữ</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vị</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ngữ</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78933"/>
            <a:ext cx="754744" cy="104506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p:cNvSpPr/>
          <p:nvPr/>
        </p:nvSpPr>
        <p:spPr>
          <a:xfrm>
            <a:off x="754744" y="130631"/>
            <a:ext cx="10487879" cy="2670628"/>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hay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tabLst>
                <a:tab pos="1386205" algn="l"/>
              </a:tabLst>
              <a:defRPr/>
            </a:pP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Trạng</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phụ</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225" y="751600"/>
            <a:ext cx="934892" cy="109977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p:cNvSpPr/>
          <p:nvPr/>
        </p:nvSpPr>
        <p:spPr>
          <a:xfrm>
            <a:off x="754745" y="151558"/>
            <a:ext cx="11219543" cy="2586799"/>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Trạng ngữ là thành ph</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ầ</a:t>
            </a: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n phụ trong câu chỉ bối cảnh (thời gian, vị trí, nguyên nhân, mục đích, phương tiện, tính chất,..) của sự việc nêu trong câu</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225" y="751600"/>
            <a:ext cx="957469" cy="119009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p:cNvSpPr/>
          <p:nvPr/>
        </p:nvSpPr>
        <p:spPr>
          <a:xfrm>
            <a:off x="754743" y="156755"/>
            <a:ext cx="11219543" cy="2644503"/>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40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nằm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vị</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Trạng</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đứng</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ở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cuối</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hay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giữa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endPar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225" y="751600"/>
            <a:ext cx="933177" cy="108877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28" y="318058"/>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181" y="848428"/>
            <a:ext cx="1694696" cy="2161906"/>
          </a:xfrm>
          <a:prstGeom prst="rect">
            <a:avLst/>
          </a:prstGeom>
        </p:spPr>
      </p:pic>
      <p:grpSp>
        <p:nvGrpSpPr>
          <p:cNvPr id="6" name="组合 2"/>
          <p:cNvGrpSpPr/>
          <p:nvPr/>
        </p:nvGrpSpPr>
        <p:grpSpPr>
          <a:xfrm>
            <a:off x="1782279" y="1555880"/>
            <a:ext cx="3845814" cy="2730533"/>
            <a:chOff x="1949253" y="1627716"/>
            <a:chExt cx="341411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p:cNvSpPr txBox="1">
              <a:spLocks noChangeArrowheads="1"/>
            </p:cNvSpPr>
            <p:nvPr/>
          </p:nvSpPr>
          <p:spPr bwMode="auto">
            <a:xfrm>
              <a:off x="2437456" y="2386454"/>
              <a:ext cx="2925908" cy="93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pPr>
              <a:r>
                <a:rPr lang="en-US" sz="3600" dirty="0" err="1">
                  <a:latin typeface="#9Slide05 SVNVery Berry" panose="00000500000000000000" pitchFamily="2" charset="0"/>
                </a:rPr>
                <a:t>Trạng</a:t>
              </a:r>
              <a:r>
                <a:rPr lang="en-US" sz="3600" dirty="0">
                  <a:latin typeface="#9Slide05 SVNVery Berry" panose="00000500000000000000" pitchFamily="2" charset="0"/>
                </a:rPr>
                <a:t> </a:t>
              </a:r>
              <a:r>
                <a:rPr lang="en-US" sz="3600" dirty="0" err="1">
                  <a:latin typeface="#9Slide05 SVNVery Berry" panose="00000500000000000000" pitchFamily="2" charset="0"/>
                </a:rPr>
                <a:t>ngữ</a:t>
              </a:r>
              <a:r>
                <a:rPr lang="en-US" sz="3600" dirty="0">
                  <a:latin typeface="#9Slide05 SVNVery Berry" panose="00000500000000000000" pitchFamily="2" charset="0"/>
                </a:rPr>
                <a:t> </a:t>
              </a:r>
              <a:r>
                <a:rPr lang="en-US" sz="3600" dirty="0" err="1">
                  <a:latin typeface="#9Slide05 SVNVery Berry" panose="00000500000000000000" pitchFamily="2" charset="0"/>
                </a:rPr>
                <a:t>là</a:t>
              </a:r>
              <a:r>
                <a:rPr lang="en-US" sz="3600" dirty="0">
                  <a:latin typeface="#9Slide05 SVNVery Berry" panose="00000500000000000000" pitchFamily="2" charset="0"/>
                </a:rPr>
                <a:t> </a:t>
              </a:r>
              <a:r>
                <a:rPr lang="en-US" sz="3600" dirty="0" err="1">
                  <a:latin typeface="#9Slide05 SVNVery Berry" panose="00000500000000000000" pitchFamily="2" charset="0"/>
                </a:rPr>
                <a:t>gì</a:t>
              </a:r>
              <a:r>
                <a:rPr lang="en-US" sz="3600" dirty="0">
                  <a:latin typeface="#9Slide05 SVNVery Berry" panose="00000500000000000000" pitchFamily="2" charset="0"/>
                </a:rPr>
                <a:t>? </a:t>
              </a:r>
              <a:endParaRPr lang="vi-VN" sz="36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8" name="组合 3"/>
          <p:cNvGrpSpPr/>
          <p:nvPr/>
        </p:nvGrpSpPr>
        <p:grpSpPr>
          <a:xfrm>
            <a:off x="7020812" y="2130812"/>
            <a:ext cx="4725711" cy="3051181"/>
            <a:chOff x="7522624" y="1711467"/>
            <a:chExt cx="2728522" cy="1980244"/>
          </a:xfrm>
        </p:grpSpPr>
        <p:grpSp>
          <p:nvGrpSpPr>
            <p:cNvPr id="99"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p:cNvSpPr txBox="1">
              <a:spLocks noChangeArrowheads="1"/>
            </p:cNvSpPr>
            <p:nvPr/>
          </p:nvSpPr>
          <p:spPr bwMode="auto">
            <a:xfrm>
              <a:off x="7772376" y="2305401"/>
              <a:ext cx="2478770" cy="1228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sz="3600" dirty="0" err="1">
                  <a:latin typeface="#9Slide05 SVNVery Berry" panose="00000500000000000000" pitchFamily="2" charset="0"/>
                </a:rPr>
                <a:t>Nêu</a:t>
              </a:r>
              <a:r>
                <a:rPr lang="en-US" sz="3600" dirty="0">
                  <a:latin typeface="#9Slide05 SVNVery Berry" panose="00000500000000000000" pitchFamily="2" charset="0"/>
                </a:rPr>
                <a:t> </a:t>
              </a:r>
              <a:r>
                <a:rPr lang="en-US" sz="3600" dirty="0" err="1">
                  <a:latin typeface="#9Slide05 SVNVery Berry" panose="00000500000000000000" pitchFamily="2" charset="0"/>
                </a:rPr>
                <a:t>đặc</a:t>
              </a:r>
              <a:r>
                <a:rPr lang="en-US" sz="3600" dirty="0">
                  <a:latin typeface="#9Slide05 SVNVery Berry" panose="00000500000000000000" pitchFamily="2" charset="0"/>
                </a:rPr>
                <a:t> </a:t>
              </a:r>
              <a:r>
                <a:rPr lang="en-US" sz="3600" dirty="0" err="1">
                  <a:latin typeface="#9Slide05 SVNVery Berry" panose="00000500000000000000" pitchFamily="2" charset="0"/>
                </a:rPr>
                <a:t>điểm</a:t>
              </a:r>
              <a:r>
                <a:rPr lang="en-US" sz="3600" dirty="0">
                  <a:latin typeface="#9Slide05 SVNVery Berry" panose="00000500000000000000" pitchFamily="2" charset="0"/>
                </a:rPr>
                <a:t>, </a:t>
              </a:r>
              <a:r>
                <a:rPr lang="en-US" sz="3600" dirty="0" err="1">
                  <a:latin typeface="#9Slide05 SVNVery Berry" panose="00000500000000000000" pitchFamily="2" charset="0"/>
                </a:rPr>
                <a:t>vai</a:t>
              </a:r>
              <a:r>
                <a:rPr lang="en-US" sz="3600" dirty="0">
                  <a:latin typeface="#9Slide05 SVNVery Berry" panose="00000500000000000000" pitchFamily="2" charset="0"/>
                </a:rPr>
                <a:t> </a:t>
              </a:r>
              <a:r>
                <a:rPr lang="en-US" sz="3600" dirty="0" err="1">
                  <a:latin typeface="#9Slide05 SVNVery Berry" panose="00000500000000000000" pitchFamily="2" charset="0"/>
                </a:rPr>
                <a:t>trò</a:t>
              </a:r>
              <a:r>
                <a:rPr lang="en-US" sz="3600" dirty="0">
                  <a:latin typeface="#9Slide05 SVNVery Berry" panose="00000500000000000000" pitchFamily="2" charset="0"/>
                </a:rPr>
                <a:t> </a:t>
              </a:r>
              <a:r>
                <a:rPr lang="en-US" sz="3600" dirty="0" err="1">
                  <a:latin typeface="#9Slide05 SVNVery Berry" panose="00000500000000000000" pitchFamily="2" charset="0"/>
                </a:rPr>
                <a:t>của</a:t>
              </a:r>
              <a:r>
                <a:rPr lang="en-US" sz="3600" dirty="0">
                  <a:latin typeface="#9Slide05 SVNVery Berry" panose="00000500000000000000" pitchFamily="2" charset="0"/>
                </a:rPr>
                <a:t> </a:t>
              </a:r>
              <a:r>
                <a:rPr lang="en-US" sz="3600" dirty="0" err="1">
                  <a:latin typeface="#9Slide05 SVNVery Berry" panose="00000500000000000000" pitchFamily="2" charset="0"/>
                </a:rPr>
                <a:t>trạng</a:t>
              </a:r>
              <a:r>
                <a:rPr lang="en-US" sz="3600" dirty="0">
                  <a:latin typeface="#9Slide05 SVNVery Berry" panose="00000500000000000000" pitchFamily="2" charset="0"/>
                </a:rPr>
                <a:t> </a:t>
              </a:r>
              <a:r>
                <a:rPr lang="en-US" sz="3600" dirty="0" err="1">
                  <a:latin typeface="#9Slide05 SVNVery Berry" panose="00000500000000000000" pitchFamily="2" charset="0"/>
                </a:rPr>
                <a:t>ngữ</a:t>
              </a:r>
              <a:r>
                <a:rPr lang="en-US" sz="3600" dirty="0">
                  <a:latin typeface="#9Slide05 SVNVery Berry" panose="00000500000000000000" pitchFamily="2" charset="0"/>
                </a:rPr>
                <a:t>?</a:t>
              </a: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grpSp>
        <p:nvGrpSpPr>
          <p:cNvPr id="190" name="组合 452"/>
          <p:cNvGrpSpPr/>
          <p:nvPr/>
        </p:nvGrpSpPr>
        <p:grpSpPr>
          <a:xfrm>
            <a:off x="4751221" y="3410921"/>
            <a:ext cx="3005355"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4474849" y="712546"/>
            <a:ext cx="3437617" cy="584775"/>
          </a:xfrm>
          <a:prstGeom prst="rect">
            <a:avLst/>
          </a:prstGeom>
          <a:noFill/>
        </p:spPr>
        <p:txBody>
          <a:bodyPr wrap="square">
            <a:spAutoFit/>
          </a:bodyPr>
          <a:lstStyle/>
          <a:p>
            <a:r>
              <a:rPr kumimoji="0" lang="en-US" altLang="zh-CN" sz="32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TRUYỀN MẬT THƯ</a:t>
            </a:r>
            <a:endParaRPr lang="en-US"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p:cNvSpPr/>
          <p:nvPr/>
        </p:nvSpPr>
        <p:spPr>
          <a:xfrm>
            <a:off x="754744" y="169819"/>
            <a:ext cx="9978214" cy="2631440"/>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Việc mở rộng trạng ngữ thường được thực hiện bằng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mấy</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cách</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nip Diagonal Corner Rectangle 4"/>
          <p:cNvSpPr/>
          <p:nvPr/>
        </p:nvSpPr>
        <p:spPr>
          <a:xfrm>
            <a:off x="1299028" y="2291081"/>
            <a:ext cx="9593943" cy="3531322"/>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Việc mở rộng trạng ngữ thường được thực hiện bằng một trong hai cách sau:</a:t>
            </a:r>
            <a:endParaRPr kumimoji="0" lang="en-US" sz="3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a:t>
            </a:r>
            <a:r>
              <a:rPr kumimoji="0" lang="vi-VN"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Dùng từ hoặc cụm từ chính phụ (cụm danh từ, cụm động từ. cụm tính từ) bổ sung cho từ làm trạng ngữ. </a:t>
            </a: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a:t>
            </a:r>
            <a:r>
              <a:rPr kumimoji="0" lang="vi-VN"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Dùng cụm chủ vị bổ sung cho từ làm trạng ngữ hoặc trực tiếp cấu tạo trạng ngữ. </a:t>
            </a: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3668" y="943511"/>
            <a:ext cx="928411" cy="12465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p:cNvSpPr/>
          <p:nvPr/>
        </p:nvSpPr>
        <p:spPr>
          <a:xfrm>
            <a:off x="754743" y="169819"/>
            <a:ext cx="11219543" cy="2631440"/>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200" eaLnBrk="1" fontAlgn="auto" latinLnBrk="0" hangingPunct="1">
              <a:lnSpc>
                <a:spcPct val="100000"/>
              </a:lnSpc>
              <a:spcBef>
                <a:spcPts val="0"/>
              </a:spcBef>
              <a:spcAft>
                <a:spcPts val="0"/>
              </a:spcAft>
              <a:buClrTx/>
              <a:buSzTx/>
              <a:buFontTx/>
              <a:buNone/>
              <a:tabLst>
                <a:tab pos="13862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6:</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Đặt</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có</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tr</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nip Diagonal Corner Rectangle 4"/>
          <p:cNvSpPr/>
          <p:nvPr/>
        </p:nvSpPr>
        <p:spPr>
          <a:xfrm>
            <a:off x="1299028" y="2801259"/>
            <a:ext cx="9593943" cy="1953788"/>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Xuân</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về</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muôn</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hoa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khoe</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sắc</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tỏa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hương</a:t>
            </a:r>
            <a:endParaRPr kumimoji="0" lang="en-US" sz="3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3668" y="943511"/>
            <a:ext cx="928411" cy="12465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16356659">
            <a:off x="3437792" y="-1685516"/>
            <a:ext cx="5861547" cy="99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75" y="163996"/>
            <a:ext cx="1694696" cy="2161906"/>
          </a:xfrm>
          <a:prstGeom prst="rect">
            <a:avLst/>
          </a:prstGeom>
        </p:spPr>
      </p:pic>
      <p:sp>
        <p:nvSpPr>
          <p:cNvPr id="7" name="TextBox 6"/>
          <p:cNvSpPr txBox="1"/>
          <p:nvPr/>
        </p:nvSpPr>
        <p:spPr>
          <a:xfrm>
            <a:off x="2941154" y="2680589"/>
            <a:ext cx="6329455" cy="2219838"/>
          </a:xfrm>
          <a:prstGeom prst="rect">
            <a:avLst/>
          </a:prstGeom>
          <a:noFill/>
        </p:spPr>
        <p:txBody>
          <a:bodyPr wrap="square" rtlCol="0">
            <a:spAutoFit/>
          </a:bodyPr>
          <a:lstStyle/>
          <a:p>
            <a:pPr marL="231140" marR="0" lvl="0" indent="-17399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3: 3 từ khoá kiến thức trong tiết học</a:t>
            </a:r>
            <a:endPar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endParaRPr>
          </a:p>
          <a:p>
            <a:pPr marL="231140" marR="0" lvl="0" indent="-17399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2: 2 bài học con học được</a:t>
            </a:r>
            <a:endPar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endParaRPr>
          </a:p>
          <a:p>
            <a:pPr marL="231140" marR="0" lvl="0" indent="-17399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1: 1 câu hỏi/ thắc mắc cần được giải đáp</a:t>
            </a:r>
            <a:endPar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endParaRPr>
          </a:p>
        </p:txBody>
      </p:sp>
      <p:pic>
        <p:nvPicPr>
          <p:cNvPr id="8"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473" y="163996"/>
            <a:ext cx="6043430" cy="13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2848576" y="621186"/>
            <a:ext cx="7033562" cy="8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altLang="en-US" sz="3600" b="1"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rPr>
              <a:t>GÓC CHIA SẺ: Kĩ thuật 3-2-1</a:t>
            </a:r>
            <a:endParaRPr kumimoji="0" lang="en-US" altLang="en-US" sz="3600" b="0" i="0" u="none" strike="noStrike" kern="1200" cap="none" spc="0" normalizeH="0" baseline="0" noProof="0" dirty="0">
              <a:ln>
                <a:noFill/>
              </a:ln>
              <a:solidFill>
                <a:srgbClr val="5F5F5F"/>
              </a:solidFill>
              <a:effectLst/>
              <a:uLnTx/>
              <a:uFillTx/>
              <a:latin typeface="#9Slide05 Brannboll Ny" panose="02000000000000000000" pitchFamily="2"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1" y="2792936"/>
            <a:ext cx="1995412" cy="3955199"/>
          </a:xfrm>
          <a:prstGeom prst="rect">
            <a:avLst/>
          </a:prstGeom>
        </p:spPr>
      </p:pic>
      <p:grpSp>
        <p:nvGrpSpPr>
          <p:cNvPr id="5" name="组合 2"/>
          <p:cNvGrpSpPr/>
          <p:nvPr/>
        </p:nvGrpSpPr>
        <p:grpSpPr>
          <a:xfrm>
            <a:off x="849995" y="3390742"/>
            <a:ext cx="3685160" cy="2056681"/>
            <a:chOff x="1949253" y="1627716"/>
            <a:chExt cx="3271491" cy="2309600"/>
          </a:xfrm>
        </p:grpSpPr>
        <p:grpSp>
          <p:nvGrpSpPr>
            <p:cNvPr id="6" name="组合 135"/>
            <p:cNvGrpSpPr/>
            <p:nvPr/>
          </p:nvGrpSpPr>
          <p:grpSpPr>
            <a:xfrm>
              <a:off x="1949253" y="1627716"/>
              <a:ext cx="3271491" cy="2309600"/>
              <a:chOff x="3246438" y="1068388"/>
              <a:chExt cx="5711825" cy="4678363"/>
            </a:xfrm>
            <a:solidFill>
              <a:schemeClr val="tx1"/>
            </a:solidFill>
          </p:grpSpPr>
          <p:sp>
            <p:nvSpPr>
              <p:cNvPr id="8"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5" name="组合 143"/>
              <p:cNvGrpSpPr/>
              <p:nvPr/>
            </p:nvGrpSpPr>
            <p:grpSpPr>
              <a:xfrm>
                <a:off x="3517901" y="1225551"/>
                <a:ext cx="5260975" cy="4090987"/>
                <a:chOff x="3517901" y="1225551"/>
                <a:chExt cx="5260975" cy="4090987"/>
              </a:xfrm>
              <a:grpFill/>
            </p:grpSpPr>
            <p:sp>
              <p:nvSpPr>
                <p:cNvPr id="16"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7" name="文本框 49"/>
            <p:cNvSpPr txBox="1">
              <a:spLocks noChangeArrowheads="1"/>
            </p:cNvSpPr>
            <p:nvPr/>
          </p:nvSpPr>
          <p:spPr bwMode="auto">
            <a:xfrm>
              <a:off x="1988014" y="2361269"/>
              <a:ext cx="2909328" cy="41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390">
                <a:buNone/>
                <a:defRPr/>
              </a:pPr>
              <a:r>
                <a:rPr lang="vi-VN" sz="2000" b="1" dirty="0">
                  <a:solidFill>
                    <a:srgbClr val="006600"/>
                  </a:solidFill>
                  <a:latin typeface="Times New Roman" panose="02020603050405020304" pitchFamily="18" charset="0"/>
                  <a:cs typeface="Times New Roman" panose="02020603050405020304" pitchFamily="18" charset="0"/>
                </a:rPr>
                <a:t>*</a:t>
              </a:r>
              <a:r>
                <a:rPr lang="en-US" sz="2000" b="1" dirty="0" err="1">
                  <a:solidFill>
                    <a:srgbClr val="006600"/>
                  </a:solidFill>
                  <a:latin typeface="Times New Roman" panose="02020603050405020304" pitchFamily="18" charset="0"/>
                  <a:cs typeface="Times New Roman" panose="02020603050405020304" pitchFamily="18" charset="0"/>
                </a:rPr>
                <a:t>Hình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thức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Đoạn</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văn</a:t>
              </a:r>
              <a:endParaRPr lang="vi-VN" sz="2000" b="1" dirty="0">
                <a:solidFill>
                  <a:srgbClr val="006600"/>
                </a:solidFill>
                <a:latin typeface="Times New Roman" panose="02020603050405020304" pitchFamily="18" charset="0"/>
                <a:cs typeface="Times New Roman" panose="02020603050405020304" pitchFamily="18" charset="0"/>
              </a:endParaRPr>
            </a:p>
          </p:txBody>
        </p:sp>
      </p:grpSp>
      <p:grpSp>
        <p:nvGrpSpPr>
          <p:cNvPr id="97" name="组合 3"/>
          <p:cNvGrpSpPr/>
          <p:nvPr/>
        </p:nvGrpSpPr>
        <p:grpSpPr>
          <a:xfrm>
            <a:off x="5780516" y="1404608"/>
            <a:ext cx="3944750" cy="1938078"/>
            <a:chOff x="7522624" y="1711467"/>
            <a:chExt cx="2698523" cy="1980244"/>
          </a:xfrm>
        </p:grpSpPr>
        <p:grpSp>
          <p:nvGrpSpPr>
            <p:cNvPr id="98" name="组合 225"/>
            <p:cNvGrpSpPr/>
            <p:nvPr/>
          </p:nvGrpSpPr>
          <p:grpSpPr>
            <a:xfrm flipH="1">
              <a:off x="7522624" y="1711467"/>
              <a:ext cx="2698523" cy="1980244"/>
              <a:chOff x="3246438" y="1068388"/>
              <a:chExt cx="5711825" cy="4678363"/>
            </a:xfrm>
            <a:solidFill>
              <a:schemeClr val="tx1"/>
            </a:solidFill>
          </p:grpSpPr>
          <p:sp>
            <p:nvSpPr>
              <p:cNvPr id="100"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7" name="组合 233"/>
              <p:cNvGrpSpPr/>
              <p:nvPr/>
            </p:nvGrpSpPr>
            <p:grpSpPr>
              <a:xfrm>
                <a:off x="3517901" y="1225551"/>
                <a:ext cx="5260975" cy="4090987"/>
                <a:chOff x="3517901" y="1225551"/>
                <a:chExt cx="5260975" cy="4090987"/>
              </a:xfrm>
              <a:grpFill/>
            </p:grpSpPr>
            <p:sp>
              <p:nvSpPr>
                <p:cNvPr id="108"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99" name="文本框 49"/>
            <p:cNvSpPr txBox="1">
              <a:spLocks noChangeArrowheads="1"/>
            </p:cNvSpPr>
            <p:nvPr/>
          </p:nvSpPr>
          <p:spPr bwMode="auto">
            <a:xfrm>
              <a:off x="7848015" y="2052728"/>
              <a:ext cx="2095630" cy="1088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390">
                <a:buNone/>
                <a:defRPr/>
              </a:pPr>
              <a:r>
                <a:rPr lang="vi-VN" sz="2000" b="1" dirty="0">
                  <a:solidFill>
                    <a:srgbClr val="006600"/>
                  </a:solidFill>
                  <a:latin typeface="Times New Roman" panose="02020603050405020304" pitchFamily="18" charset="0"/>
                  <a:cs typeface="Times New Roman" panose="02020603050405020304" pitchFamily="18" charset="0"/>
                </a:rPr>
                <a:t>*</a:t>
              </a:r>
              <a:r>
                <a:rPr lang="en-US" sz="2000" b="1" dirty="0" err="1">
                  <a:solidFill>
                    <a:srgbClr val="006600"/>
                  </a:solidFill>
                  <a:latin typeface="Times New Roman" panose="02020603050405020304" pitchFamily="18" charset="0"/>
                  <a:cs typeface="Times New Roman" panose="02020603050405020304" pitchFamily="18" charset="0"/>
                </a:rPr>
                <a:t>Nội</a:t>
              </a:r>
              <a:r>
                <a:rPr lang="en-US" sz="2000" b="1" dirty="0">
                  <a:solidFill>
                    <a:srgbClr val="006600"/>
                  </a:solidFill>
                  <a:latin typeface="Times New Roman" panose="02020603050405020304" pitchFamily="18" charset="0"/>
                  <a:cs typeface="Times New Roman" panose="02020603050405020304" pitchFamily="18" charset="0"/>
                </a:rPr>
                <a:t> dung: </a:t>
              </a:r>
              <a:endParaRPr lang="en-US" sz="2000" b="1" dirty="0">
                <a:solidFill>
                  <a:srgbClr val="006600"/>
                </a:solidFill>
                <a:latin typeface="Times New Roman" panose="02020603050405020304" pitchFamily="18" charset="0"/>
                <a:cs typeface="Times New Roman" panose="02020603050405020304" pitchFamily="18" charset="0"/>
              </a:endParaRPr>
            </a:p>
            <a:p>
              <a:pPr algn="ctr" defTabSz="1088390">
                <a:buNone/>
                <a:defRPr/>
              </a:pPr>
              <a:r>
                <a:rPr lang="en-US" sz="2000" b="1" dirty="0" err="1">
                  <a:solidFill>
                    <a:srgbClr val="006600"/>
                  </a:solidFill>
                  <a:latin typeface="Times New Roman" panose="02020603050405020304" pitchFamily="18" charset="0"/>
                  <a:cs typeface="Times New Roman" panose="02020603050405020304" pitchFamily="18" charset="0"/>
                </a:rPr>
                <a:t>Cảm</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nghĩ</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của</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em</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sau</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học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xong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văn</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bản</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i="1" dirty="0">
                  <a:solidFill>
                    <a:srgbClr val="006600"/>
                  </a:solidFill>
                  <a:latin typeface="Times New Roman" panose="02020603050405020304" pitchFamily="18" charset="0"/>
                  <a:cs typeface="Times New Roman" panose="02020603050405020304" pitchFamily="18" charset="0"/>
                </a:rPr>
                <a:t>Ca </a:t>
              </a:r>
              <a:r>
                <a:rPr lang="en-US" sz="2000" b="1" i="1" dirty="0" err="1">
                  <a:solidFill>
                    <a:srgbClr val="006600"/>
                  </a:solidFill>
                  <a:latin typeface="Times New Roman" panose="02020603050405020304" pitchFamily="18" charset="0"/>
                  <a:cs typeface="Times New Roman" panose="02020603050405020304" pitchFamily="18" charset="0"/>
                </a:rPr>
                <a:t>Huế</a:t>
              </a:r>
              <a:endParaRPr lang="vi-VN" sz="2000" b="1" i="1" dirty="0">
                <a:solidFill>
                  <a:srgbClr val="006600"/>
                </a:solidFill>
                <a:latin typeface="Times New Roman" panose="02020603050405020304" pitchFamily="18" charset="0"/>
                <a:cs typeface="Times New Roman" panose="02020603050405020304" pitchFamily="18" charset="0"/>
              </a:endParaRPr>
            </a:p>
          </p:txBody>
        </p:sp>
      </p:grpSp>
      <p:grpSp>
        <p:nvGrpSpPr>
          <p:cNvPr id="189" name="组合 4"/>
          <p:cNvGrpSpPr/>
          <p:nvPr/>
        </p:nvGrpSpPr>
        <p:grpSpPr>
          <a:xfrm>
            <a:off x="7360546" y="3105424"/>
            <a:ext cx="4320399" cy="3002913"/>
            <a:chOff x="8543412" y="3705249"/>
            <a:chExt cx="2506734" cy="1762160"/>
          </a:xfrm>
        </p:grpSpPr>
        <p:grpSp>
          <p:nvGrpSpPr>
            <p:cNvPr id="190" name="组合 315"/>
            <p:cNvGrpSpPr/>
            <p:nvPr/>
          </p:nvGrpSpPr>
          <p:grpSpPr>
            <a:xfrm rot="626096" flipH="1">
              <a:off x="8543412" y="3705249"/>
              <a:ext cx="2506734" cy="1762160"/>
              <a:chOff x="3246438" y="1068388"/>
              <a:chExt cx="5711825" cy="4678363"/>
            </a:xfrm>
            <a:solidFill>
              <a:schemeClr val="tx1"/>
            </a:solidFill>
          </p:grpSpPr>
          <p:sp>
            <p:nvSpPr>
              <p:cNvPr id="192"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99" name="组合 323"/>
              <p:cNvGrpSpPr/>
              <p:nvPr/>
            </p:nvGrpSpPr>
            <p:grpSpPr>
              <a:xfrm>
                <a:off x="3517901" y="1225551"/>
                <a:ext cx="5260975" cy="4090987"/>
                <a:chOff x="3517901" y="1225551"/>
                <a:chExt cx="5260975" cy="4090987"/>
              </a:xfrm>
              <a:grpFill/>
            </p:grpSpPr>
            <p:sp>
              <p:nvSpPr>
                <p:cNvPr id="200"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1" name="文本框 49"/>
            <p:cNvSpPr txBox="1">
              <a:spLocks noChangeArrowheads="1"/>
            </p:cNvSpPr>
            <p:nvPr/>
          </p:nvSpPr>
          <p:spPr bwMode="auto">
            <a:xfrm>
              <a:off x="8817954" y="4134936"/>
              <a:ext cx="2035090" cy="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390">
                <a:buNone/>
                <a:defRPr/>
              </a:pPr>
              <a:r>
                <a:rPr lang="vi-VN" sz="2000" b="1" dirty="0">
                  <a:solidFill>
                    <a:srgbClr val="006600"/>
                  </a:solidFill>
                  <a:latin typeface="Times New Roman" panose="02020603050405020304" pitchFamily="18" charset="0"/>
                  <a:cs typeface="Times New Roman" panose="02020603050405020304" pitchFamily="18" charset="0"/>
                </a:rPr>
                <a:t>*</a:t>
              </a:r>
              <a:r>
                <a:rPr lang="en-US" sz="2000" b="1" dirty="0" err="1">
                  <a:solidFill>
                    <a:srgbClr val="006600"/>
                  </a:solidFill>
                  <a:latin typeface="Times New Roman" panose="02020603050405020304" pitchFamily="18" charset="0"/>
                  <a:cs typeface="Times New Roman" panose="02020603050405020304" pitchFamily="18" charset="0"/>
                </a:rPr>
                <a:t>Yêu</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cầu</a:t>
              </a:r>
              <a:r>
                <a:rPr lang="en-US" sz="2000" b="1" dirty="0">
                  <a:solidFill>
                    <a:srgbClr val="006600"/>
                  </a:solidFill>
                  <a:latin typeface="Times New Roman" panose="02020603050405020304" pitchFamily="18" charset="0"/>
                  <a:cs typeface="Times New Roman" panose="02020603050405020304" pitchFamily="18" charset="0"/>
                </a:rPr>
                <a:t>:</a:t>
              </a:r>
              <a:endParaRPr lang="en-US" sz="2000" b="1" dirty="0">
                <a:solidFill>
                  <a:srgbClr val="006600"/>
                </a:solidFill>
                <a:latin typeface="Times New Roman" panose="02020603050405020304" pitchFamily="18" charset="0"/>
                <a:cs typeface="Times New Roman" panose="02020603050405020304" pitchFamily="18" charset="0"/>
              </a:endParaRPr>
            </a:p>
            <a:p>
              <a:pPr algn="ctr" defTabSz="1088390">
                <a:buNone/>
                <a:defRPr/>
              </a:pPr>
              <a:r>
                <a:rPr lang="en-US" sz="2000" b="1" i="1" dirty="0" err="1">
                  <a:solidFill>
                    <a:srgbClr val="006600"/>
                  </a:solidFill>
                  <a:latin typeface="Times New Roman" panose="02020603050405020304" pitchFamily="18" charset="0"/>
                  <a:cs typeface="Times New Roman" panose="02020603050405020304" pitchFamily="18" charset="0"/>
                </a:rPr>
                <a:t>Có</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sử</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dụng</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trạng</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ngữ</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là</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cụm</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chủ</a:t>
              </a:r>
              <a:r>
                <a:rPr lang="en-US" sz="2000" b="1" i="1" dirty="0">
                  <a:solidFill>
                    <a:srgbClr val="006600"/>
                  </a:solidFill>
                  <a:latin typeface="Times New Roman" panose="02020603050405020304" pitchFamily="18" charset="0"/>
                  <a:cs typeface="Times New Roman" panose="02020603050405020304" pitchFamily="18" charset="0"/>
                </a:rPr>
                <a:t> </a:t>
              </a:r>
              <a:r>
                <a:rPr lang="en-US" sz="2000" b="1" i="1" dirty="0" err="1">
                  <a:solidFill>
                    <a:srgbClr val="006600"/>
                  </a:solidFill>
                  <a:latin typeface="Times New Roman" panose="02020603050405020304" pitchFamily="18" charset="0"/>
                  <a:cs typeface="Times New Roman" panose="02020603050405020304" pitchFamily="18" charset="0"/>
                </a:rPr>
                <a:t>vị</a:t>
              </a:r>
              <a:endParaRPr lang="vi-VN" sz="2000" b="1" i="1" dirty="0">
                <a:solidFill>
                  <a:srgbClr val="006600"/>
                </a:solidFill>
                <a:latin typeface="Times New Roman" panose="02020603050405020304" pitchFamily="18" charset="0"/>
                <a:cs typeface="Times New Roman" panose="02020603050405020304" pitchFamily="18" charset="0"/>
              </a:endParaRPr>
            </a:p>
          </p:txBody>
        </p:sp>
      </p:grpSp>
      <p:grpSp>
        <p:nvGrpSpPr>
          <p:cNvPr id="281" name="组合 452"/>
          <p:cNvGrpSpPr/>
          <p:nvPr/>
        </p:nvGrpSpPr>
        <p:grpSpPr>
          <a:xfrm>
            <a:off x="4193066" y="3015100"/>
            <a:ext cx="3005355" cy="3217518"/>
            <a:chOff x="4427538" y="954088"/>
            <a:chExt cx="3333750" cy="3729038"/>
          </a:xfrm>
        </p:grpSpPr>
        <p:sp>
          <p:nvSpPr>
            <p:cNvPr id="282"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283"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4"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5"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6"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7"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8"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9"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0"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1"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2"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3"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4"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5"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6"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7"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8"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9"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0"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1"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2"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3"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4"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5"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6"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7"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8"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9"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8"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9"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0"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1"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2"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3"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grpSp>
        <p:nvGrpSpPr>
          <p:cNvPr id="324" name="组合 2"/>
          <p:cNvGrpSpPr/>
          <p:nvPr/>
        </p:nvGrpSpPr>
        <p:grpSpPr>
          <a:xfrm>
            <a:off x="1496409" y="1502597"/>
            <a:ext cx="3685160" cy="1831537"/>
            <a:chOff x="1949253" y="1627716"/>
            <a:chExt cx="3271491" cy="2309600"/>
          </a:xfrm>
        </p:grpSpPr>
        <p:grpSp>
          <p:nvGrpSpPr>
            <p:cNvPr id="325" name="组合 135"/>
            <p:cNvGrpSpPr/>
            <p:nvPr/>
          </p:nvGrpSpPr>
          <p:grpSpPr>
            <a:xfrm>
              <a:off x="1949253" y="1627716"/>
              <a:ext cx="3271491" cy="2309600"/>
              <a:chOff x="3246438" y="1068388"/>
              <a:chExt cx="5711825" cy="4678363"/>
            </a:xfrm>
            <a:solidFill>
              <a:schemeClr val="tx1"/>
            </a:solidFill>
          </p:grpSpPr>
          <p:sp>
            <p:nvSpPr>
              <p:cNvPr id="32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34" name="组合 143"/>
              <p:cNvGrpSpPr/>
              <p:nvPr/>
            </p:nvGrpSpPr>
            <p:grpSpPr>
              <a:xfrm>
                <a:off x="3517901" y="1225551"/>
                <a:ext cx="5260975" cy="4090987"/>
                <a:chOff x="3517901" y="1225551"/>
                <a:chExt cx="5260975" cy="4090987"/>
              </a:xfrm>
              <a:grpFill/>
            </p:grpSpPr>
            <p:sp>
              <p:nvSpPr>
                <p:cNvPr id="33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6" name="文本框 49"/>
            <p:cNvSpPr txBox="1">
              <a:spLocks noChangeArrowheads="1"/>
            </p:cNvSpPr>
            <p:nvPr/>
          </p:nvSpPr>
          <p:spPr bwMode="auto">
            <a:xfrm>
              <a:off x="1988014" y="2361269"/>
              <a:ext cx="2909328" cy="869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390">
                <a:buNone/>
                <a:defRPr/>
              </a:pPr>
              <a:r>
                <a:rPr lang="vi-VN" sz="2000" b="1" dirty="0">
                  <a:solidFill>
                    <a:srgbClr val="006600"/>
                  </a:solidFill>
                  <a:latin typeface="Times New Roman" panose="02020603050405020304" pitchFamily="18" charset="0"/>
                  <a:cs typeface="Times New Roman" panose="02020603050405020304" pitchFamily="18" charset="0"/>
                </a:rPr>
                <a:t>*</a:t>
              </a:r>
              <a:r>
                <a:rPr lang="en-US" sz="2000" b="1" dirty="0" err="1">
                  <a:solidFill>
                    <a:srgbClr val="006600"/>
                  </a:solidFill>
                  <a:latin typeface="Times New Roman" panose="02020603050405020304" pitchFamily="18" charset="0"/>
                  <a:cs typeface="Times New Roman" panose="02020603050405020304" pitchFamily="18" charset="0"/>
                </a:rPr>
                <a:t>Phương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thức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biểu</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đạt</a:t>
              </a:r>
              <a:r>
                <a:rPr lang="en-US" sz="2000" b="1" dirty="0">
                  <a:solidFill>
                    <a:srgbClr val="006600"/>
                  </a:solidFill>
                  <a:latin typeface="Times New Roman" panose="02020603050405020304" pitchFamily="18" charset="0"/>
                  <a:cs typeface="Times New Roman" panose="02020603050405020304" pitchFamily="18" charset="0"/>
                </a:rPr>
                <a:t>: </a:t>
              </a:r>
              <a:endParaRPr lang="en-US" sz="2000" b="1" dirty="0">
                <a:solidFill>
                  <a:srgbClr val="006600"/>
                </a:solidFill>
                <a:latin typeface="Times New Roman" panose="02020603050405020304" pitchFamily="18" charset="0"/>
                <a:cs typeface="Times New Roman" panose="02020603050405020304" pitchFamily="18" charset="0"/>
              </a:endParaRPr>
            </a:p>
            <a:p>
              <a:pPr algn="ctr" defTabSz="1088390">
                <a:buNone/>
                <a:defRPr/>
              </a:pPr>
              <a:r>
                <a:rPr lang="en-US" sz="2000" b="1" dirty="0" err="1">
                  <a:solidFill>
                    <a:srgbClr val="006600"/>
                  </a:solidFill>
                  <a:latin typeface="Times New Roman" panose="02020603050405020304" pitchFamily="18" charset="0"/>
                  <a:cs typeface="Times New Roman" panose="02020603050405020304" pitchFamily="18" charset="0"/>
                </a:rPr>
                <a:t>Biểu</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cảm</a:t>
              </a:r>
              <a:endParaRPr lang="vi-VN" sz="2000" b="1" dirty="0">
                <a:solidFill>
                  <a:srgbClr val="006600"/>
                </a:solidFill>
                <a:latin typeface="Times New Roman" panose="02020603050405020304" pitchFamily="18" charset="0"/>
                <a:cs typeface="Times New Roman" panose="02020603050405020304" pitchFamily="18" charset="0"/>
              </a:endParaRPr>
            </a:p>
          </p:txBody>
        </p:sp>
      </p:grpSp>
      <p:sp>
        <p:nvSpPr>
          <p:cNvPr id="416" name="TextBox 415"/>
          <p:cNvSpPr txBox="1"/>
          <p:nvPr/>
        </p:nvSpPr>
        <p:spPr>
          <a:xfrm>
            <a:off x="1496409" y="-1005"/>
            <a:ext cx="10666231" cy="1452642"/>
          </a:xfrm>
          <a:prstGeom prst="rect">
            <a:avLst/>
          </a:prstGeom>
          <a:noFill/>
        </p:spPr>
        <p:txBody>
          <a:bodyPr wrap="square">
            <a:spAutoFit/>
          </a:bodyPr>
          <a:lstStyle/>
          <a:p>
            <a:pPr marL="266700" marR="0" lvl="0" indent="0" algn="just" defTabSz="914400" rtl="0" eaLnBrk="1" fontAlgn="auto" latinLnBrk="0" hangingPunct="1">
              <a:lnSpc>
                <a:spcPct val="107000"/>
              </a:lnSpc>
              <a:spcBef>
                <a:spcPts val="0"/>
              </a:spcBef>
              <a:spcAft>
                <a:spcPts val="800"/>
              </a:spcAft>
              <a:buClrTx/>
              <a:buSzTx/>
              <a:buFontTx/>
              <a:buNone/>
              <a:tabLst>
                <a:tab pos="746125" algn="l"/>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ọ</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văn bản </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Ca Huế,</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17" name="Picture 416"/>
          <p:cNvPicPr>
            <a:picLocks noChangeAspect="1"/>
          </p:cNvPicPr>
          <p:nvPr/>
        </p:nvPicPr>
        <p:blipFill>
          <a:blip r:embed="rId2"/>
          <a:stretch>
            <a:fillRect/>
          </a:stretch>
        </p:blipFill>
        <p:spPr>
          <a:xfrm>
            <a:off x="77877" y="109866"/>
            <a:ext cx="1567374" cy="1885594"/>
          </a:xfrm>
          <a:prstGeom prst="rect">
            <a:avLst/>
          </a:prstGeom>
        </p:spPr>
      </p:pic>
      <p:pic>
        <p:nvPicPr>
          <p:cNvPr id="418" name="Picture 417"/>
          <p:cNvPicPr>
            <a:picLocks noChangeAspect="1"/>
          </p:cNvPicPr>
          <p:nvPr/>
        </p:nvPicPr>
        <p:blipFill>
          <a:blip r:embed="rId3"/>
          <a:stretch>
            <a:fillRect/>
          </a:stretch>
        </p:blipFill>
        <p:spPr>
          <a:xfrm>
            <a:off x="9994974" y="1045815"/>
            <a:ext cx="1868530" cy="233811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randombar(horizontal)">
                                      <p:cBhvr>
                                        <p:cTn id="12" dur="75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bwMode="gray">
          <a:xfrm>
            <a:off x="6930606" y="603957"/>
            <a:ext cx="1466851" cy="195193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563C1">
                  <a:gamma/>
                  <a:tint val="90980"/>
                  <a:invGamma/>
                  <a:alpha val="32001"/>
                </a:srgbClr>
              </a:gs>
              <a:gs pos="100000">
                <a:srgbClr val="0563C1"/>
              </a:gs>
            </a:gsLst>
            <a:lin ang="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3" name="AutoShape 4"/>
          <p:cNvSpPr>
            <a:spLocks noChangeArrowheads="1"/>
          </p:cNvSpPr>
          <p:nvPr/>
        </p:nvSpPr>
        <p:spPr bwMode="auto">
          <a:xfrm>
            <a:off x="3825900" y="2265660"/>
            <a:ext cx="4130983" cy="4447961"/>
          </a:xfrm>
          <a:prstGeom prst="roundRect">
            <a:avLst>
              <a:gd name="adj" fmla="val 4690"/>
            </a:avLst>
          </a:prstGeom>
          <a:solidFill>
            <a:srgbClr val="70AD47">
              <a:lumMod val="20000"/>
              <a:lumOff val="80000"/>
            </a:srgbClr>
          </a:solidFill>
          <a:ln w="57150">
            <a:solidFill>
              <a:srgbClr val="ED7D31"/>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4" name="AutoShape 5"/>
          <p:cNvSpPr>
            <a:spLocks noChangeArrowheads="1"/>
          </p:cNvSpPr>
          <p:nvPr/>
        </p:nvSpPr>
        <p:spPr bwMode="gray">
          <a:xfrm>
            <a:off x="4511491" y="2031113"/>
            <a:ext cx="2541439" cy="572087"/>
          </a:xfrm>
          <a:prstGeom prst="roundRect">
            <a:avLst>
              <a:gd name="adj" fmla="val 50000"/>
            </a:avLst>
          </a:prstGeom>
          <a:gradFill rotWithShape="1">
            <a:gsLst>
              <a:gs pos="0">
                <a:srgbClr val="ED7D31">
                  <a:gamma/>
                  <a:shade val="46275"/>
                  <a:invGamma/>
                </a:srgbClr>
              </a:gs>
              <a:gs pos="50000">
                <a:srgbClr val="ED7D31"/>
              </a:gs>
              <a:gs pos="100000">
                <a:srgbClr val="ED7D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 name="AutoShape 8"/>
          <p:cNvSpPr>
            <a:spLocks noChangeArrowheads="1"/>
          </p:cNvSpPr>
          <p:nvPr/>
        </p:nvSpPr>
        <p:spPr bwMode="auto">
          <a:xfrm>
            <a:off x="8382786" y="1396132"/>
            <a:ext cx="3686068" cy="3619640"/>
          </a:xfrm>
          <a:prstGeom prst="roundRect">
            <a:avLst>
              <a:gd name="adj" fmla="val 4690"/>
            </a:avLst>
          </a:prstGeom>
          <a:solidFill>
            <a:srgbClr val="FFC000">
              <a:lumMod val="20000"/>
              <a:lumOff val="80000"/>
            </a:srgbClr>
          </a:solidFill>
          <a:ln w="57150">
            <a:solidFill>
              <a:srgbClr val="0563C1"/>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6" name="AutoShape 9"/>
          <p:cNvSpPr>
            <a:spLocks noChangeArrowheads="1"/>
          </p:cNvSpPr>
          <p:nvPr/>
        </p:nvSpPr>
        <p:spPr bwMode="gray">
          <a:xfrm>
            <a:off x="8906729" y="1059610"/>
            <a:ext cx="2841455" cy="673043"/>
          </a:xfrm>
          <a:prstGeom prst="roundRect">
            <a:avLst>
              <a:gd name="adj" fmla="val 50000"/>
            </a:avLst>
          </a:prstGeom>
          <a:solidFill>
            <a:srgbClr val="5B9BD5">
              <a:lumMod val="60000"/>
              <a:lumOff val="4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7" name="Freeform 12"/>
          <p:cNvSpPr/>
          <p:nvPr/>
        </p:nvSpPr>
        <p:spPr bwMode="gray">
          <a:xfrm>
            <a:off x="2767824" y="1476214"/>
            <a:ext cx="1466851" cy="155878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A5A5A5">
              <a:lumMod val="60000"/>
              <a:lumOff val="40000"/>
            </a:srgbClr>
          </a:solidFill>
          <a:ln>
            <a:solidFill>
              <a:srgbClr val="FF66FF"/>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nvGrpSpPr>
          <p:cNvPr id="8" name="Group 15"/>
          <p:cNvGrpSpPr/>
          <p:nvPr/>
        </p:nvGrpSpPr>
        <p:grpSpPr bwMode="auto">
          <a:xfrm>
            <a:off x="121890" y="2810377"/>
            <a:ext cx="3511647" cy="4056061"/>
            <a:chOff x="569" y="1596"/>
            <a:chExt cx="1460" cy="2101"/>
          </a:xfrm>
          <a:solidFill>
            <a:srgbClr val="A5A5A5">
              <a:lumMod val="20000"/>
              <a:lumOff val="80000"/>
            </a:srgbClr>
          </a:solidFill>
        </p:grpSpPr>
        <p:sp>
          <p:nvSpPr>
            <p:cNvPr id="9" name="AutoShape 16"/>
            <p:cNvSpPr>
              <a:spLocks noChangeArrowheads="1"/>
            </p:cNvSpPr>
            <p:nvPr/>
          </p:nvSpPr>
          <p:spPr bwMode="auto">
            <a:xfrm>
              <a:off x="569" y="1709"/>
              <a:ext cx="1460" cy="1988"/>
            </a:xfrm>
            <a:prstGeom prst="roundRect">
              <a:avLst>
                <a:gd name="adj" fmla="val 4690"/>
              </a:avLst>
            </a:prstGeom>
            <a:grpFill/>
            <a:ln w="57150">
              <a:solidFill>
                <a:srgbClr val="954F7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10" name="AutoShape 17"/>
            <p:cNvSpPr>
              <a:spLocks noChangeArrowheads="1"/>
            </p:cNvSpPr>
            <p:nvPr/>
          </p:nvSpPr>
          <p:spPr bwMode="gray">
            <a:xfrm>
              <a:off x="745" y="1619"/>
              <a:ext cx="1174" cy="245"/>
            </a:xfrm>
            <a:prstGeom prst="roundRect">
              <a:avLst>
                <a:gd name="adj" fmla="val 50000"/>
              </a:avLst>
            </a:prstGeom>
            <a:solidFill>
              <a:srgbClr val="ED7D31">
                <a:lumMod val="20000"/>
                <a:lumOff val="80000"/>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11" name="Text Box 20"/>
            <p:cNvSpPr txBox="1">
              <a:spLocks noChangeArrowheads="1"/>
            </p:cNvSpPr>
            <p:nvPr/>
          </p:nvSpPr>
          <p:spPr bwMode="gray">
            <a:xfrm>
              <a:off x="985" y="1596"/>
              <a:ext cx="652" cy="23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KHÁI NIỆM</a:t>
              </a:r>
              <a:endPar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2" name="Text Box 22"/>
          <p:cNvSpPr txBox="1">
            <a:spLocks noChangeArrowheads="1"/>
          </p:cNvSpPr>
          <p:nvPr/>
        </p:nvSpPr>
        <p:spPr bwMode="auto">
          <a:xfrm>
            <a:off x="3825901" y="2522913"/>
            <a:ext cx="404711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a:t>
            </a:r>
            <a:r>
              <a:rPr lang="vi-VN" sz="2400" dirty="0">
                <a:solidFill>
                  <a:prstClr val="black"/>
                </a:solidFill>
                <a:latin typeface="Times New Roman" panose="02020603050405020304" pitchFamily="18" charset="0"/>
                <a:ea typeface="Times New Roman" panose="02020603050405020304" pitchFamily="18" charset="0"/>
              </a:rPr>
              <a:t>Trạng ngữ có thể được biểu hiện bằng từ, cụm từ và thường trả lời cho các câu hỏi: </a:t>
            </a:r>
            <a:r>
              <a:rPr lang="vi-VN" sz="2400" i="1" dirty="0">
                <a:solidFill>
                  <a:prstClr val="black"/>
                </a:solidFill>
                <a:latin typeface="Times New Roman" panose="02020603050405020304" pitchFamily="18" charset="0"/>
                <a:ea typeface="Times New Roman" panose="02020603050405020304" pitchFamily="18" charset="0"/>
              </a:rPr>
              <a:t>Khi nào?, </a:t>
            </a:r>
            <a:r>
              <a:rPr lang="en-US" sz="2400" i="1" dirty="0">
                <a:solidFill>
                  <a:prstClr val="black"/>
                </a:solidFill>
                <a:latin typeface="Times New Roman" panose="02020603050405020304" pitchFamily="18" charset="0"/>
                <a:ea typeface="Times New Roman" panose="02020603050405020304" pitchFamily="18" charset="0"/>
              </a:rPr>
              <a:t>Ở</a:t>
            </a:r>
            <a:r>
              <a:rPr lang="vi-VN" sz="2400" i="1" dirty="0">
                <a:solidFill>
                  <a:prstClr val="black"/>
                </a:solidFill>
                <a:latin typeface="Times New Roman" panose="02020603050405020304" pitchFamily="18" charset="0"/>
                <a:ea typeface="Times New Roman" panose="02020603050405020304" pitchFamily="18" charset="0"/>
              </a:rPr>
              <a:t> đâu?, Vì sao?, Để làm gì?, Bằng gì?, Như thế nào?,</a:t>
            </a:r>
            <a:endParaRPr lang="en-US" sz="2400" i="1" dirty="0">
              <a:solidFill>
                <a:prstClr val="black"/>
              </a:solidFill>
              <a:latin typeface="Times New Roman" panose="02020603050405020304" pitchFamily="18" charset="0"/>
              <a:ea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Trạng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đứng</a:t>
            </a:r>
            <a:r>
              <a:rPr lang="en-US" sz="2400" dirty="0">
                <a:solidFill>
                  <a:prstClr val="black"/>
                </a:solidFill>
                <a:latin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cs typeface="Times New Roman" panose="02020603050405020304" pitchFamily="18" charset="0"/>
              </a:rPr>
              <a:t>đầu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nói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phẩy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3" name="Text Box 20"/>
          <p:cNvSpPr txBox="1">
            <a:spLocks noChangeArrowheads="1"/>
          </p:cNvSpPr>
          <p:nvPr/>
        </p:nvSpPr>
        <p:spPr bwMode="gray">
          <a:xfrm>
            <a:off x="5035932" y="2034827"/>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ĐẶC ĐIỂM</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14" name="Text Box 20"/>
          <p:cNvSpPr txBox="1">
            <a:spLocks noChangeArrowheads="1"/>
          </p:cNvSpPr>
          <p:nvPr/>
        </p:nvSpPr>
        <p:spPr bwMode="gray">
          <a:xfrm>
            <a:off x="9142413" y="1104417"/>
            <a:ext cx="2051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VAI TRÒ</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15" name="Text Box 22"/>
          <p:cNvSpPr txBox="1">
            <a:spLocks noChangeArrowheads="1"/>
          </p:cNvSpPr>
          <p:nvPr/>
        </p:nvSpPr>
        <p:spPr bwMode="auto">
          <a:xfrm>
            <a:off x="8495169" y="1716804"/>
            <a:ext cx="34432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 </a:t>
            </a:r>
            <a:r>
              <a:rPr lang="vi-VN" sz="2400" dirty="0">
                <a:solidFill>
                  <a:prstClr val="black"/>
                </a:solidFill>
                <a:latin typeface="Times New Roman" panose="02020603050405020304" pitchFamily="18" charset="0"/>
                <a:ea typeface="Times New Roman" panose="02020603050405020304" pitchFamily="18" charset="0"/>
              </a:rPr>
              <a:t>Trạng ngữ không phải là thành ph</a:t>
            </a:r>
            <a:r>
              <a:rPr lang="en-US" sz="2400" dirty="0">
                <a:solidFill>
                  <a:prstClr val="black"/>
                </a:solidFill>
                <a:latin typeface="Times New Roman" panose="02020603050405020304" pitchFamily="18" charset="0"/>
                <a:ea typeface="Times New Roman" panose="02020603050405020304" pitchFamily="18" charset="0"/>
              </a:rPr>
              <a:t>ầ</a:t>
            </a:r>
            <a:r>
              <a:rPr lang="vi-VN" sz="2400" dirty="0">
                <a:solidFill>
                  <a:prstClr val="black"/>
                </a:solidFill>
                <a:latin typeface="Times New Roman" panose="02020603050405020304" pitchFamily="18" charset="0"/>
                <a:ea typeface="Times New Roman" panose="02020603050405020304" pitchFamily="18" charset="0"/>
              </a:rPr>
              <a:t>n bắt buộc trong câu. Nhưng trong giao tiếp, ở những câu cụ thể, việc lược bỏ trạng ngữ sẽ làm cho câu thiếu thông tin, thậm ch</a:t>
            </a:r>
            <a:r>
              <a:rPr lang="en-US" sz="2400" dirty="0">
                <a:solidFill>
                  <a:prstClr val="black"/>
                </a:solidFill>
                <a:latin typeface="Times New Roman" panose="02020603050405020304" pitchFamily="18" charset="0"/>
                <a:ea typeface="Times New Roman" panose="02020603050405020304" pitchFamily="18" charset="0"/>
              </a:rPr>
              <a:t>í</a:t>
            </a:r>
            <a:r>
              <a:rPr lang="vi-VN" sz="2400" dirty="0">
                <a:solidFill>
                  <a:prstClr val="black"/>
                </a:solidFill>
                <a:latin typeface="Times New Roman" panose="02020603050405020304" pitchFamily="18" charset="0"/>
                <a:ea typeface="Times New Roman" panose="02020603050405020304" pitchFamily="18" charset="0"/>
              </a:rPr>
              <a:t> thiếu thông tin chính hoặc không liên kết được với các câu khác.</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16" name="AutoShape 3"/>
          <p:cNvSpPr>
            <a:spLocks noChangeArrowheads="1"/>
          </p:cNvSpPr>
          <p:nvPr/>
        </p:nvSpPr>
        <p:spPr bwMode="gray">
          <a:xfrm>
            <a:off x="712102" y="252780"/>
            <a:ext cx="5473548" cy="574675"/>
          </a:xfrm>
          <a:prstGeom prst="roundRect">
            <a:avLst>
              <a:gd name="adj" fmla="val 50000"/>
            </a:avLst>
          </a:prstGeom>
          <a:solidFill>
            <a:srgbClr val="5B9BD5"/>
          </a:solidFill>
          <a:ln w="38100" algn="ctr">
            <a:noFill/>
            <a:round/>
          </a:ln>
          <a:effectLst>
            <a:outerShdw dist="63500" dir="3187806" algn="ctr" rotWithShape="0">
              <a:srgbClr val="001D3A"/>
            </a:outerShdw>
          </a:effectLst>
        </p:spPr>
        <p:txBody>
          <a:bodyPr wrap="none" anchor="ctr"/>
          <a:lstStyle/>
          <a:p>
            <a:pPr marL="0" marR="0" lvl="0" indent="0" algn="ctr" defTabSz="914400" eaLnBrk="1" fontAlgn="auto" latinLnBrk="0" hangingPunct="1">
              <a:lnSpc>
                <a:spcPct val="100000"/>
              </a:lnSpc>
              <a:spcBef>
                <a:spcPct val="20000"/>
              </a:spcBef>
              <a:spcAft>
                <a:spcPct val="20000"/>
              </a:spcAft>
              <a:buClrTx/>
              <a:buSzTx/>
              <a:buFontTx/>
              <a:buNone/>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TRẠNG NGỮ</a:t>
            </a:r>
            <a:endPar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7" name="Text Box 21"/>
          <p:cNvSpPr txBox="1">
            <a:spLocks noChangeArrowheads="1"/>
          </p:cNvSpPr>
          <p:nvPr/>
        </p:nvSpPr>
        <p:spPr bwMode="auto">
          <a:xfrm>
            <a:off x="171391" y="3427563"/>
            <a:ext cx="33418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prstClr val="black"/>
                </a:solidFill>
                <a:latin typeface="Times New Roman" panose="02020603050405020304" pitchFamily="18" charset="0"/>
                <a:cs typeface="Times New Roman" panose="02020603050405020304" pitchFamily="18" charset="0"/>
              </a:rPr>
              <a:t> </a:t>
            </a:r>
            <a:r>
              <a:rPr lang="vi-VN" sz="2400" b="1" dirty="0">
                <a:solidFill>
                  <a:srgbClr val="4F4E3A"/>
                </a:solidFill>
                <a:latin typeface="Times New Roman" panose="02020603050405020304" pitchFamily="18" charset="0"/>
                <a:ea typeface="Times New Roman" panose="02020603050405020304" pitchFamily="18" charset="0"/>
              </a:rPr>
              <a:t>Trạng ngữ là thành </a:t>
            </a:r>
            <a:r>
              <a:rPr lang="vi-VN" sz="2400" b="1" dirty="0">
                <a:solidFill>
                  <a:srgbClr val="15383E"/>
                </a:solidFill>
                <a:latin typeface="Times New Roman" panose="02020603050405020304" pitchFamily="18" charset="0"/>
                <a:ea typeface="Times New Roman" panose="02020603050405020304" pitchFamily="18" charset="0"/>
              </a:rPr>
              <a:t>ph</a:t>
            </a:r>
            <a:r>
              <a:rPr lang="en-US" sz="2400" b="1" dirty="0">
                <a:solidFill>
                  <a:srgbClr val="15383E"/>
                </a:solidFill>
                <a:latin typeface="Times New Roman" panose="02020603050405020304" pitchFamily="18" charset="0"/>
                <a:ea typeface="Times New Roman" panose="02020603050405020304" pitchFamily="18" charset="0"/>
              </a:rPr>
              <a:t>ầ</a:t>
            </a:r>
            <a:r>
              <a:rPr lang="vi-VN" sz="2400" b="1" dirty="0">
                <a:solidFill>
                  <a:srgbClr val="15383E"/>
                </a:solidFill>
                <a:latin typeface="Times New Roman" panose="02020603050405020304" pitchFamily="18" charset="0"/>
                <a:ea typeface="Times New Roman" panose="02020603050405020304" pitchFamily="18" charset="0"/>
              </a:rPr>
              <a:t>n phụ trong </a:t>
            </a:r>
            <a:r>
              <a:rPr lang="vi-VN" sz="2400" b="1" dirty="0">
                <a:solidFill>
                  <a:srgbClr val="4F4E3A"/>
                </a:solidFill>
                <a:latin typeface="Times New Roman" panose="02020603050405020304" pitchFamily="18" charset="0"/>
                <a:ea typeface="Times New Roman" panose="02020603050405020304" pitchFamily="18" charset="0"/>
              </a:rPr>
              <a:t>câu chỉ bối cảnh (thời gian, vị trí, nguyên </a:t>
            </a:r>
            <a:r>
              <a:rPr lang="vi-VN" sz="2400" b="1" dirty="0">
                <a:solidFill>
                  <a:srgbClr val="15383E"/>
                </a:solidFill>
                <a:latin typeface="Times New Roman" panose="02020603050405020304" pitchFamily="18" charset="0"/>
                <a:ea typeface="Times New Roman" panose="02020603050405020304" pitchFamily="18" charset="0"/>
              </a:rPr>
              <a:t>nhân, </a:t>
            </a:r>
            <a:r>
              <a:rPr lang="vi-VN" sz="2400" b="1" dirty="0">
                <a:solidFill>
                  <a:srgbClr val="4F4E3A"/>
                </a:solidFill>
                <a:latin typeface="Times New Roman" panose="02020603050405020304" pitchFamily="18" charset="0"/>
                <a:ea typeface="Times New Roman" panose="02020603050405020304" pitchFamily="18" charset="0"/>
              </a:rPr>
              <a:t>mục </a:t>
            </a:r>
            <a:r>
              <a:rPr lang="vi-VN" sz="2400" b="1" dirty="0">
                <a:solidFill>
                  <a:srgbClr val="15383E"/>
                </a:solidFill>
                <a:latin typeface="Times New Roman" panose="02020603050405020304" pitchFamily="18" charset="0"/>
                <a:ea typeface="Times New Roman" panose="02020603050405020304" pitchFamily="18" charset="0"/>
              </a:rPr>
              <a:t>đích, </a:t>
            </a:r>
            <a:r>
              <a:rPr lang="vi-VN" sz="2400" b="1" dirty="0">
                <a:solidFill>
                  <a:srgbClr val="4F4E3A"/>
                </a:solidFill>
                <a:latin typeface="Times New Roman" panose="02020603050405020304" pitchFamily="18" charset="0"/>
                <a:ea typeface="Times New Roman" panose="02020603050405020304" pitchFamily="18" charset="0"/>
              </a:rPr>
              <a:t>phương tiện, tính chất,..) của sự </a:t>
            </a:r>
            <a:r>
              <a:rPr lang="vi-VN" sz="2400" b="1" dirty="0">
                <a:solidFill>
                  <a:srgbClr val="15383E"/>
                </a:solidFill>
                <a:latin typeface="Times New Roman" panose="02020603050405020304" pitchFamily="18" charset="0"/>
                <a:ea typeface="Times New Roman" panose="02020603050405020304" pitchFamily="18" charset="0"/>
              </a:rPr>
              <a:t>việc </a:t>
            </a:r>
            <a:r>
              <a:rPr lang="vi-VN" sz="2400" b="1" dirty="0">
                <a:solidFill>
                  <a:srgbClr val="4F4E3A"/>
                </a:solidFill>
                <a:latin typeface="Times New Roman" panose="02020603050405020304" pitchFamily="18" charset="0"/>
                <a:ea typeface="Times New Roman" panose="02020603050405020304" pitchFamily="18" charset="0"/>
              </a:rPr>
              <a:t>nêu trong câu</a:t>
            </a:r>
            <a:endParaRPr lang="vi-VN" sz="2400" b="1" dirty="0">
              <a:solidFill>
                <a:prstClr val="black"/>
              </a:solidFill>
              <a:latin typeface="Times New Roman" panose="02020603050405020304" pitchFamily="18" charset="0"/>
              <a:cs typeface="Times New Roman" panose="02020603050405020304" pitchFamily="18" charset="0"/>
            </a:endParaRPr>
          </a:p>
        </p:txBody>
      </p:sp>
      <p:pic>
        <p:nvPicPr>
          <p:cNvPr id="18"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00358" y="5077334"/>
            <a:ext cx="2869752" cy="1711901"/>
          </a:xfrm>
          <a:prstGeom prst="rect">
            <a:avLst/>
          </a:prstGeom>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8" y="95576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654" y="605290"/>
            <a:ext cx="1694696" cy="162021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7130" y="3040625"/>
            <a:ext cx="3188719" cy="3955199"/>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0958" y="5434043"/>
            <a:ext cx="2869752" cy="1509292"/>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492" y="8128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406" y="-295367"/>
            <a:ext cx="1694696" cy="2161906"/>
          </a:xfrm>
          <a:prstGeom prst="rect">
            <a:avLst/>
          </a:prstGeom>
        </p:spPr>
      </p:pic>
      <p:pic>
        <p:nvPicPr>
          <p:cNvPr id="6"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50168" t="20952" r="548" b="27864"/>
          <a:stretch>
            <a:fillRect/>
          </a:stretch>
        </p:blipFill>
        <p:spPr>
          <a:xfrm>
            <a:off x="9413019" y="845455"/>
            <a:ext cx="2372874" cy="1989736"/>
          </a:xfrm>
          <a:custGeom>
            <a:avLst/>
            <a:gdLst>
              <a:gd name="connsiteX0" fmla="*/ 2142595 w 7153387"/>
              <a:gd name="connsiteY0" fmla="*/ 3720080 h 4809108"/>
              <a:gd name="connsiteX1" fmla="*/ 1480457 w 7153387"/>
              <a:gd name="connsiteY1" fmla="*/ 4264366 h 4809108"/>
              <a:gd name="connsiteX2" fmla="*/ 2142595 w 7153387"/>
              <a:gd name="connsiteY2" fmla="*/ 4808652 h 4809108"/>
              <a:gd name="connsiteX3" fmla="*/ 2804733 w 7153387"/>
              <a:gd name="connsiteY3" fmla="*/ 4264366 h 4809108"/>
              <a:gd name="connsiteX4" fmla="*/ 2142595 w 7153387"/>
              <a:gd name="connsiteY4" fmla="*/ 3720080 h 4809108"/>
              <a:gd name="connsiteX5" fmla="*/ 0 w 7153387"/>
              <a:gd name="connsiteY5" fmla="*/ 0 h 4809108"/>
              <a:gd name="connsiteX6" fmla="*/ 7153387 w 7153387"/>
              <a:gd name="connsiteY6" fmla="*/ 0 h 4809108"/>
              <a:gd name="connsiteX7" fmla="*/ 7153387 w 7153387"/>
              <a:gd name="connsiteY7" fmla="*/ 4809108 h 4809108"/>
              <a:gd name="connsiteX8" fmla="*/ 0 w 7153387"/>
              <a:gd name="connsiteY8" fmla="*/ 4809108 h 48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3387" h="4809108">
                <a:moveTo>
                  <a:pt x="2142595" y="3720080"/>
                </a:moveTo>
                <a:cubicBezTo>
                  <a:pt x="1776906" y="3720080"/>
                  <a:pt x="1480457" y="3963765"/>
                  <a:pt x="1480457" y="4264366"/>
                </a:cubicBezTo>
                <a:cubicBezTo>
                  <a:pt x="1480457" y="4564967"/>
                  <a:pt x="1776906" y="4808652"/>
                  <a:pt x="2142595" y="4808652"/>
                </a:cubicBezTo>
                <a:cubicBezTo>
                  <a:pt x="2508284" y="4808652"/>
                  <a:pt x="2804733" y="4564967"/>
                  <a:pt x="2804733" y="4264366"/>
                </a:cubicBezTo>
                <a:cubicBezTo>
                  <a:pt x="2804733" y="3963765"/>
                  <a:pt x="2508284" y="3720080"/>
                  <a:pt x="2142595" y="3720080"/>
                </a:cubicBezTo>
                <a:close/>
                <a:moveTo>
                  <a:pt x="0" y="0"/>
                </a:moveTo>
                <a:lnTo>
                  <a:pt x="7153387" y="0"/>
                </a:lnTo>
                <a:lnTo>
                  <a:pt x="7153387" y="4809108"/>
                </a:lnTo>
                <a:lnTo>
                  <a:pt x="0" y="4809108"/>
                </a:lnTo>
                <a:close/>
              </a:path>
            </a:pathLst>
          </a:custGeom>
        </p:spPr>
      </p:pic>
      <p:sp>
        <p:nvSpPr>
          <p:cNvPr id="10" name="文本框 27"/>
          <p:cNvSpPr txBox="1"/>
          <p:nvPr/>
        </p:nvSpPr>
        <p:spPr>
          <a:xfrm>
            <a:off x="3379304" y="1412573"/>
            <a:ext cx="4639734" cy="120032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lnSpc>
                <a:spcPct val="100000"/>
              </a:lnSpc>
              <a:defRPr/>
            </a:pPr>
            <a:endParaRPr lang="zh-CN" altLang="en-US" sz="7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7" name="Picture 16" descr="b00f0a891b96caa050f493ee863d966a.png"/>
          <p:cNvPicPr>
            <a:picLocks noChangeAspect="1"/>
          </p:cNvPicPr>
          <p:nvPr/>
        </p:nvPicPr>
        <p:blipFill>
          <a:blip r:embed="rId6" cstate="print"/>
          <a:srcRect l="24314" t="12427" r="9872" b="3660"/>
          <a:stretch>
            <a:fillRect/>
          </a:stretch>
        </p:blipFill>
        <p:spPr>
          <a:xfrm>
            <a:off x="171056" y="1600154"/>
            <a:ext cx="3259866" cy="5394960"/>
          </a:xfrm>
          <a:prstGeom prst="rect">
            <a:avLst/>
          </a:prstGeom>
        </p:spPr>
      </p:pic>
      <p:pic>
        <p:nvPicPr>
          <p:cNvPr id="19" name="Picture 18"/>
          <p:cNvPicPr>
            <a:picLocks noChangeAspect="1"/>
          </p:cNvPicPr>
          <p:nvPr/>
        </p:nvPicPr>
        <p:blipFill>
          <a:blip r:embed="rId7"/>
          <a:stretch>
            <a:fillRect/>
          </a:stretch>
        </p:blipFill>
        <p:spPr>
          <a:xfrm>
            <a:off x="9413019" y="2668769"/>
            <a:ext cx="2455169" cy="3195847"/>
          </a:xfrm>
          <a:prstGeom prst="rect">
            <a:avLst/>
          </a:prstGeom>
        </p:spPr>
      </p:pic>
      <p:grpSp>
        <p:nvGrpSpPr>
          <p:cNvPr id="20" name="组合 3"/>
          <p:cNvGrpSpPr/>
          <p:nvPr/>
        </p:nvGrpSpPr>
        <p:grpSpPr>
          <a:xfrm>
            <a:off x="1941342" y="731520"/>
            <a:ext cx="8133605" cy="3615625"/>
            <a:chOff x="7522624" y="1711467"/>
            <a:chExt cx="2728522" cy="1980244"/>
          </a:xfrm>
        </p:grpSpPr>
        <p:grpSp>
          <p:nvGrpSpPr>
            <p:cNvPr id="21" name="组合 225"/>
            <p:cNvGrpSpPr/>
            <p:nvPr/>
          </p:nvGrpSpPr>
          <p:grpSpPr>
            <a:xfrm flipH="1">
              <a:off x="7522624" y="1711467"/>
              <a:ext cx="2698523" cy="1980244"/>
              <a:chOff x="3246438" y="1068388"/>
              <a:chExt cx="5711825" cy="4678363"/>
            </a:xfrm>
            <a:solidFill>
              <a:schemeClr val="tx1"/>
            </a:solidFill>
          </p:grpSpPr>
          <p:sp>
            <p:nvSpPr>
              <p:cNvPr id="2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233"/>
              <p:cNvGrpSpPr/>
              <p:nvPr/>
            </p:nvGrpSpPr>
            <p:grpSpPr>
              <a:xfrm>
                <a:off x="3517901" y="1225551"/>
                <a:ext cx="5260975" cy="4090987"/>
                <a:chOff x="3517901" y="1225551"/>
                <a:chExt cx="5260975" cy="4090987"/>
              </a:xfrm>
              <a:grpFill/>
            </p:grpSpPr>
            <p:sp>
              <p:nvSpPr>
                <p:cNvPr id="3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p:cNvSpPr txBox="1">
              <a:spLocks noChangeArrowheads="1"/>
            </p:cNvSpPr>
            <p:nvPr/>
          </p:nvSpPr>
          <p:spPr bwMode="auto">
            <a:xfrm>
              <a:off x="7772376" y="2305401"/>
              <a:ext cx="2478770" cy="39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sp>
        <p:nvSpPr>
          <p:cNvPr id="113" name="TextBox 112"/>
          <p:cNvSpPr txBox="1"/>
          <p:nvPr/>
        </p:nvSpPr>
        <p:spPr>
          <a:xfrm>
            <a:off x="1995456" y="1518552"/>
            <a:ext cx="8007353" cy="2123658"/>
          </a:xfrm>
          <a:prstGeom prst="rect">
            <a:avLst/>
          </a:prstGeom>
          <a:noFill/>
        </p:spPr>
        <p:txBody>
          <a:bodyPr wrap="square">
            <a:spAutoFit/>
          </a:bodyPr>
          <a:lstStyle/>
          <a:p>
            <a:pPr algn="ctr">
              <a:lnSpc>
                <a:spcPct val="100000"/>
              </a:lnSpc>
              <a:defRPr/>
            </a:pPr>
            <a:r>
              <a:rPr lang="vi-VN" altLang="zh-CN" sz="6600" dirty="0">
                <a:solidFill>
                  <a:srgbClr val="002060"/>
                </a:solidFill>
                <a:latin typeface="#9Slide05 Brannboll Ny" panose="02000000000000000000" pitchFamily="2" charset="0"/>
                <a:ea typeface="Microsoft YaHei" panose="020B0503020204020204" pitchFamily="34" charset="-122"/>
                <a:cs typeface="Times New Roman" panose="02020603050405020304" pitchFamily="18" charset="0"/>
              </a:rPr>
              <a:t>Thực hành tiếng Việt:</a:t>
            </a:r>
            <a:endParaRPr lang="vi-VN" altLang="zh-CN" sz="6600" dirty="0">
              <a:solidFill>
                <a:srgbClr val="002060"/>
              </a:solidFill>
              <a:latin typeface="#9Slide05 Brannboll Ny" panose="02000000000000000000" pitchFamily="2" charset="0"/>
              <a:ea typeface="Microsoft YaHei" panose="020B0503020204020204" pitchFamily="34" charset="-122"/>
              <a:cs typeface="Times New Roman" panose="02020603050405020304" pitchFamily="18" charset="0"/>
            </a:endParaRPr>
          </a:p>
          <a:p>
            <a:pPr algn="ctr">
              <a:lnSpc>
                <a:spcPct val="100000"/>
              </a:lnSpc>
              <a:defRPr/>
            </a:pPr>
            <a:r>
              <a:rPr lang="vi-VN" altLang="zh-CN" sz="6600" dirty="0">
                <a:solidFill>
                  <a:srgbClr val="FF0000"/>
                </a:solidFill>
                <a:latin typeface="#9Slide05 Brannboll Ny" panose="02000000000000000000" pitchFamily="2" charset="0"/>
                <a:ea typeface="Microsoft YaHei" panose="020B0503020204020204" pitchFamily="34" charset="-122"/>
                <a:cs typeface="Times New Roman" panose="02020603050405020304" pitchFamily="18" charset="0"/>
              </a:rPr>
              <a:t>Mở rộng tr</a:t>
            </a:r>
            <a:r>
              <a:rPr lang="en-US" altLang="zh-CN" sz="6600" dirty="0" err="1">
                <a:solidFill>
                  <a:srgbClr val="FF0000"/>
                </a:solidFill>
                <a:latin typeface="#9Slide05 Brannboll Ny" panose="02000000000000000000" pitchFamily="2" charset="0"/>
                <a:ea typeface="Microsoft YaHei" panose="020B0503020204020204" pitchFamily="34" charset="-122"/>
                <a:cs typeface="Times New Roman" panose="02020603050405020304" pitchFamily="18" charset="0"/>
              </a:rPr>
              <a:t>ạng</a:t>
            </a:r>
            <a:r>
              <a:rPr lang="en-US" altLang="zh-CN" sz="6600" dirty="0">
                <a:solidFill>
                  <a:srgbClr val="FF0000"/>
                </a:solidFill>
                <a:latin typeface="#9Slide05 Brannboll Ny" panose="02000000000000000000" pitchFamily="2" charset="0"/>
                <a:ea typeface="Microsoft YaHei" panose="020B0503020204020204" pitchFamily="34" charset="-122"/>
                <a:cs typeface="Times New Roman" panose="02020603050405020304" pitchFamily="18" charset="0"/>
              </a:rPr>
              <a:t> </a:t>
            </a:r>
            <a:r>
              <a:rPr lang="en-US" altLang="zh-CN" sz="6600" dirty="0" err="1">
                <a:solidFill>
                  <a:srgbClr val="FF0000"/>
                </a:solidFill>
                <a:latin typeface="#9Slide05 Brannboll Ny" panose="02000000000000000000" pitchFamily="2" charset="0"/>
                <a:ea typeface="Microsoft YaHei" panose="020B0503020204020204" pitchFamily="34" charset="-122"/>
                <a:cs typeface="Times New Roman" panose="02020603050405020304" pitchFamily="18" charset="0"/>
              </a:rPr>
              <a:t>ngữ</a:t>
            </a:r>
            <a:endParaRPr lang="zh-CN" altLang="en-US" sz="6600" dirty="0">
              <a:solidFill>
                <a:srgbClr val="FF0000"/>
              </a:solidFill>
              <a:latin typeface="#9Slide05 Brannboll Ny" panose="02000000000000000000" pitchFamily="2"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500" fill="hold"/>
                                        <p:tgtEl>
                                          <p:spTgt spid="3"/>
                                        </p:tgtEl>
                                        <p:attrNameLst>
                                          <p:attrName>ppt_x</p:attrName>
                                        </p:attrNameLst>
                                      </p:cBhvr>
                                      <p:tavLst>
                                        <p:tav tm="0">
                                          <p:val>
                                            <p:strVal val="1+#ppt_w/2"/>
                                          </p:val>
                                        </p:tav>
                                        <p:tav tm="100000">
                                          <p:val>
                                            <p:strVal val="#ppt_x"/>
                                          </p:val>
                                        </p:tav>
                                      </p:tavLst>
                                    </p:anim>
                                    <p:anim calcmode="lin" valueType="num">
                                      <p:cBhvr additive="base">
                                        <p:cTn id="15" dur="1500" fill="hold"/>
                                        <p:tgtEl>
                                          <p:spTgt spid="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3254" y="1714478"/>
            <a:ext cx="9499373" cy="2729577"/>
          </a:xfrm>
          <a:prstGeom prst="rect">
            <a:avLst/>
          </a:prstGeom>
        </p:spPr>
      </p:pic>
      <p:pic>
        <p:nvPicPr>
          <p:cNvPr id="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2757310" y="2331271"/>
            <a:ext cx="787363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00AF92">
                    <a:lumMod val="75000"/>
                  </a:srgbClr>
                </a:solidFill>
                <a:effectLst/>
                <a:uLnTx/>
                <a:uFillTx/>
                <a:latin typeface="Times New Roman" panose="02020603050405020304" pitchFamily="18" charset="0"/>
                <a:ea typeface="+mn-ea"/>
                <a:cs typeface="Times New Roman" panose="02020603050405020304" pitchFamily="18" charset="0"/>
              </a:rPr>
              <a:t>TRI</a:t>
            </a:r>
            <a:r>
              <a:rPr kumimoji="0" lang="en-US" sz="5400" b="1" i="0" u="none" strike="noStrike" kern="1200" cap="none" spc="0" normalizeH="0" noProof="0" dirty="0">
                <a:ln>
                  <a:noFill/>
                </a:ln>
                <a:solidFill>
                  <a:srgbClr val="00AF92">
                    <a:lumMod val="75000"/>
                  </a:srgbClr>
                </a:solidFill>
                <a:effectLst/>
                <a:uLnTx/>
                <a:uFillTx/>
                <a:latin typeface="Times New Roman" panose="02020603050405020304" pitchFamily="18" charset="0"/>
                <a:ea typeface="+mn-ea"/>
                <a:cs typeface="Times New Roman" panose="02020603050405020304" pitchFamily="18" charset="0"/>
              </a:rPr>
              <a:t> THỨC TIẾNG VIỆT</a:t>
            </a:r>
            <a:endParaRPr kumimoji="0" lang="en-US" sz="5400" b="1" i="0" u="none" strike="noStrike" kern="1200" cap="none" spc="0" normalizeH="0" baseline="0" noProof="0" dirty="0">
              <a:ln>
                <a:noFill/>
              </a:ln>
              <a:solidFill>
                <a:srgbClr val="00AF92">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618" y="23746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184" y="237462"/>
            <a:ext cx="1694696" cy="216190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30717" y="3158051"/>
            <a:ext cx="3188719" cy="3955199"/>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72" y="5274731"/>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88" y="187071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5849" y="1887914"/>
            <a:ext cx="1194680" cy="1364624"/>
          </a:xfrm>
          <a:prstGeom prst="rect">
            <a:avLst/>
          </a:prstGeom>
        </p:spPr>
      </p:pic>
      <p:sp>
        <p:nvSpPr>
          <p:cNvPr id="6" name="文本框 41"/>
          <p:cNvSpPr txBox="1"/>
          <p:nvPr/>
        </p:nvSpPr>
        <p:spPr>
          <a:xfrm>
            <a:off x="1378802" y="155628"/>
            <a:ext cx="7469558" cy="83080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HOẠT</a:t>
            </a:r>
            <a:r>
              <a:rPr kumimoji="0" lang="en-US" altLang="zh-CN" sz="4800"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ĐỘNG DỰ ÁN</a:t>
            </a:r>
            <a:endParaRPr kumimoji="0" lang="en-US" altLang="zh-CN" sz="48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文本框 41"/>
          <p:cNvSpPr txBox="1"/>
          <p:nvPr/>
        </p:nvSpPr>
        <p:spPr>
          <a:xfrm>
            <a:off x="324699" y="835994"/>
            <a:ext cx="11076170" cy="1077218"/>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Dựa</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vào</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phần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kiến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thức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ngữ</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văn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hãy</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trả</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lời</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câu</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hỏi</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Việc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mở</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rộng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trạng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ngữ</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thường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được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thực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hiện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bằng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những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cách</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nào</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endParaRPr kumimoji="0" lang="zh-CN" altLang="en-US" sz="3200" b="1" i="0" u="none" strike="noStrike" kern="1200" cap="none" spc="0" normalizeH="0" baseline="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8" name="组合 2"/>
          <p:cNvGrpSpPr/>
          <p:nvPr/>
        </p:nvGrpSpPr>
        <p:grpSpPr>
          <a:xfrm>
            <a:off x="1209595" y="3399127"/>
            <a:ext cx="3698785" cy="2730533"/>
            <a:chOff x="1949253" y="1627716"/>
            <a:chExt cx="3283587" cy="2309600"/>
          </a:xfrm>
        </p:grpSpPr>
        <p:grpSp>
          <p:nvGrpSpPr>
            <p:cNvPr id="9" name="组合 135"/>
            <p:cNvGrpSpPr/>
            <p:nvPr/>
          </p:nvGrpSpPr>
          <p:grpSpPr>
            <a:xfrm>
              <a:off x="1949253" y="1627716"/>
              <a:ext cx="3271491" cy="2309600"/>
              <a:chOff x="3246438" y="1068388"/>
              <a:chExt cx="5711825" cy="4678363"/>
            </a:xfrm>
            <a:solidFill>
              <a:schemeClr val="tx1"/>
            </a:solidFill>
          </p:grpSpPr>
          <p:sp>
            <p:nvSpPr>
              <p:cNvPr id="1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8" name="组合 143"/>
              <p:cNvGrpSpPr/>
              <p:nvPr/>
            </p:nvGrpSpPr>
            <p:grpSpPr>
              <a:xfrm>
                <a:off x="3517901" y="1225551"/>
                <a:ext cx="5260975" cy="4090987"/>
                <a:chOff x="3517901" y="1225551"/>
                <a:chExt cx="5260975" cy="4090987"/>
              </a:xfrm>
              <a:grpFill/>
            </p:grpSpPr>
            <p:sp>
              <p:nvSpPr>
                <p:cNvPr id="1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 name="文本框 49"/>
            <p:cNvSpPr txBox="1">
              <a:spLocks noChangeArrowheads="1"/>
            </p:cNvSpPr>
            <p:nvPr/>
          </p:nvSpPr>
          <p:spPr bwMode="auto">
            <a:xfrm>
              <a:off x="2323512" y="2480394"/>
              <a:ext cx="2909328" cy="415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Kiến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thức</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chính</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xác</a:t>
              </a:r>
              <a:r>
                <a:rPr kumimoji="0" lang="vi-VN" b="0"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t>
              </a:r>
              <a:endParaRPr kumimoji="0" lang="en-US"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grpSp>
        <p:nvGrpSpPr>
          <p:cNvPr id="100" name="组合 3"/>
          <p:cNvGrpSpPr/>
          <p:nvPr/>
        </p:nvGrpSpPr>
        <p:grpSpPr>
          <a:xfrm>
            <a:off x="4750568" y="1698830"/>
            <a:ext cx="2833241" cy="2417481"/>
            <a:chOff x="7522624" y="1711467"/>
            <a:chExt cx="2698523" cy="1980244"/>
          </a:xfrm>
        </p:grpSpPr>
        <p:grpSp>
          <p:nvGrpSpPr>
            <p:cNvPr id="101" name="组合 225"/>
            <p:cNvGrpSpPr/>
            <p:nvPr/>
          </p:nvGrpSpPr>
          <p:grpSpPr>
            <a:xfrm flipH="1">
              <a:off x="7522624" y="1711467"/>
              <a:ext cx="2698523" cy="1980244"/>
              <a:chOff x="3246438" y="1068388"/>
              <a:chExt cx="5711825" cy="4678363"/>
            </a:xfrm>
            <a:solidFill>
              <a:schemeClr val="tx1"/>
            </a:solidFill>
          </p:grpSpPr>
          <p:sp>
            <p:nvSpPr>
              <p:cNvPr id="10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0" name="组合 233"/>
              <p:cNvGrpSpPr/>
              <p:nvPr/>
            </p:nvGrpSpPr>
            <p:grpSpPr>
              <a:xfrm>
                <a:off x="3517901" y="1225551"/>
                <a:ext cx="5260975" cy="4090987"/>
                <a:chOff x="3517901" y="1225551"/>
                <a:chExt cx="5260975" cy="4090987"/>
              </a:xfrm>
              <a:grpFill/>
            </p:grpSpPr>
            <p:sp>
              <p:nvSpPr>
                <p:cNvPr id="1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2" name="文本框 49"/>
            <p:cNvSpPr txBox="1">
              <a:spLocks noChangeArrowheads="1"/>
            </p:cNvSpPr>
            <p:nvPr/>
          </p:nvSpPr>
          <p:spPr bwMode="auto">
            <a:xfrm>
              <a:off x="7861626" y="2213415"/>
              <a:ext cx="2095630" cy="719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b="1" dirty="0" err="1">
                  <a:solidFill>
                    <a:srgbClr val="000000"/>
                  </a:solidFill>
                  <a:latin typeface="#9Slide05 SVNVery Berry" panose="00000500000000000000" pitchFamily="2" charset="0"/>
                </a:rPr>
                <a:t>Hình</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thức</a:t>
              </a:r>
              <a:r>
                <a:rPr lang="en-US" b="1" dirty="0">
                  <a:solidFill>
                    <a:srgbClr val="000000"/>
                  </a:solidFill>
                  <a:latin typeface="#9Slide05 SVNVery Berry" panose="00000500000000000000" pitchFamily="2" charset="0"/>
                </a:rPr>
                <a:t>: khoa </a:t>
              </a:r>
              <a:r>
                <a:rPr lang="en-US" b="1" dirty="0" err="1">
                  <a:solidFill>
                    <a:srgbClr val="000000"/>
                  </a:solidFill>
                  <a:latin typeface="#9Slide05 SVNVery Berry" panose="00000500000000000000" pitchFamily="2" charset="0"/>
                </a:rPr>
                <a:t>học</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sáng</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tạo</a:t>
              </a:r>
              <a:endPar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grpSp>
        <p:nvGrpSpPr>
          <p:cNvPr id="192" name="组合 4"/>
          <p:cNvGrpSpPr/>
          <p:nvPr/>
        </p:nvGrpSpPr>
        <p:grpSpPr>
          <a:xfrm>
            <a:off x="7304264" y="2965404"/>
            <a:ext cx="4320399" cy="3002913"/>
            <a:chOff x="8543412" y="3705249"/>
            <a:chExt cx="2506734" cy="1762160"/>
          </a:xfrm>
        </p:grpSpPr>
        <p:grpSp>
          <p:nvGrpSpPr>
            <p:cNvPr id="193" name="组合 315"/>
            <p:cNvGrpSpPr/>
            <p:nvPr/>
          </p:nvGrpSpPr>
          <p:grpSpPr>
            <a:xfrm rot="626096" flipH="1">
              <a:off x="8543412" y="3705249"/>
              <a:ext cx="2506734" cy="1762160"/>
              <a:chOff x="3246438" y="1068388"/>
              <a:chExt cx="5711825" cy="4678363"/>
            </a:xfrm>
            <a:solidFill>
              <a:schemeClr val="tx1"/>
            </a:solidFill>
          </p:grpSpPr>
          <p:sp>
            <p:nvSpPr>
              <p:cNvPr id="195"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2" name="组合 323"/>
              <p:cNvGrpSpPr/>
              <p:nvPr/>
            </p:nvGrpSpPr>
            <p:grpSpPr>
              <a:xfrm>
                <a:off x="3517901" y="1225551"/>
                <a:ext cx="5260975" cy="4090987"/>
                <a:chOff x="3517901" y="1225551"/>
                <a:chExt cx="5260975" cy="4090987"/>
              </a:xfrm>
              <a:grpFill/>
            </p:grpSpPr>
            <p:sp>
              <p:nvSpPr>
                <p:cNvPr id="20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4" name="文本框 49"/>
            <p:cNvSpPr txBox="1">
              <a:spLocks noChangeArrowheads="1"/>
            </p:cNvSpPr>
            <p:nvPr/>
          </p:nvSpPr>
          <p:spPr bwMode="auto">
            <a:xfrm>
              <a:off x="8899471" y="4333504"/>
              <a:ext cx="2035090" cy="354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800"/>
                </a:lnSpc>
                <a:spcBef>
                  <a:spcPts val="1000"/>
                </a:spcBef>
                <a:spcAft>
                  <a:spcPts val="0"/>
                </a:spcAft>
                <a:buClrTx/>
                <a:buSzTx/>
                <a:buFont typeface="Arial" panose="020B0604020202020204" pitchFamily="34" charset="0"/>
                <a:buNone/>
                <a:defRPr/>
              </a:pP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Thời</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gian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nộp</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gắn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trên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padlet</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nhanh</a:t>
              </a:r>
              <a:endParaRPr kumimoji="0" lang="en-US" altLang="zh-CN" b="1" u="none" strike="noStrike" kern="1200" cap="none" spc="0" normalizeH="0" baseline="0" noProof="0" dirty="0">
                <a:ln>
                  <a:noFill/>
                </a:ln>
                <a:solidFill>
                  <a:prstClr val="black"/>
                </a:solidFill>
                <a:effectLst/>
                <a:uLnTx/>
                <a:uFillTx/>
                <a:latin typeface="#9Slide05 SVNVery Berry" panose="00000500000000000000" pitchFamily="2" charset="0"/>
                <a:ea typeface="方正静蕾简体" panose="02000000000000000000"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2"/>
                                        </p:tgtEl>
                                        <p:attrNameLst>
                                          <p:attrName>style.visibility</p:attrName>
                                        </p:attrNameLst>
                                      </p:cBhvr>
                                      <p:to>
                                        <p:strVal val="visible"/>
                                      </p:to>
                                    </p:set>
                                    <p:animEffect transition="in" filter="fade">
                                      <p:cBhvr>
                                        <p:cTn id="4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26027" y="3170413"/>
            <a:ext cx="3188719" cy="3955199"/>
          </a:xfrm>
          <a:prstGeom prst="rect">
            <a:avLst/>
          </a:prstGeom>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607" y="842165"/>
            <a:ext cx="1694696" cy="2161906"/>
          </a:xfrm>
          <a:prstGeom prst="rect">
            <a:avLst/>
          </a:prstGeom>
        </p:spPr>
      </p:pic>
      <p:sp>
        <p:nvSpPr>
          <p:cNvPr id="6" name="MMConnector"/>
          <p:cNvSpPr/>
          <p:nvPr/>
        </p:nvSpPr>
        <p:spPr>
          <a:xfrm>
            <a:off x="4570371" y="2792936"/>
            <a:ext cx="1490265" cy="1954806"/>
          </a:xfrm>
          <a:custGeom>
            <a:avLst/>
            <a:gdLst/>
            <a:ahLst/>
            <a:cxnLst/>
            <a:rect l="0" t="0" r="0" b="0"/>
            <a:pathLst>
              <a:path w="776693" h="1468319">
                <a:moveTo>
                  <a:pt x="-261781" y="356289"/>
                </a:moveTo>
                <a:cubicBezTo>
                  <a:pt x="-257527" y="342814"/>
                  <a:pt x="-253364" y="329268"/>
                  <a:pt x="-249255" y="315680"/>
                </a:cubicBezTo>
                <a:cubicBezTo>
                  <a:pt x="-245145" y="302092"/>
                  <a:pt x="-241089" y="288462"/>
                  <a:pt x="-237085" y="274791"/>
                </a:cubicBezTo>
                <a:cubicBezTo>
                  <a:pt x="-233081" y="261120"/>
                  <a:pt x="-229129" y="247408"/>
                  <a:pt x="-225217" y="233662"/>
                </a:cubicBezTo>
                <a:cubicBezTo>
                  <a:pt x="-221306" y="219916"/>
                  <a:pt x="-217435" y="206136"/>
                  <a:pt x="-213597" y="192326"/>
                </a:cubicBezTo>
                <a:cubicBezTo>
                  <a:pt x="-209759" y="178517"/>
                  <a:pt x="-205954" y="164677"/>
                  <a:pt x="-202173" y="150813"/>
                </a:cubicBezTo>
                <a:cubicBezTo>
                  <a:pt x="-198392" y="136948"/>
                  <a:pt x="-194635" y="123058"/>
                  <a:pt x="-190895" y="109147"/>
                </a:cubicBezTo>
                <a:cubicBezTo>
                  <a:pt x="-187155" y="95235"/>
                  <a:pt x="-183431" y="81302"/>
                  <a:pt x="-179715" y="67351"/>
                </a:cubicBezTo>
                <a:cubicBezTo>
                  <a:pt x="-176000" y="53400"/>
                  <a:pt x="-172293" y="39430"/>
                  <a:pt x="-168586" y="25446"/>
                </a:cubicBezTo>
                <a:cubicBezTo>
                  <a:pt x="-164880" y="11461"/>
                  <a:pt x="-161174" y="-2539"/>
                  <a:pt x="-157461" y="-16551"/>
                </a:cubicBezTo>
                <a:cubicBezTo>
                  <a:pt x="-153748" y="-30563"/>
                  <a:pt x="-150028" y="-44587"/>
                  <a:pt x="-146292" y="-58621"/>
                </a:cubicBezTo>
                <a:cubicBezTo>
                  <a:pt x="-142557" y="-72654"/>
                  <a:pt x="-138806" y="-86697"/>
                  <a:pt x="-135033" y="-100747"/>
                </a:cubicBezTo>
                <a:cubicBezTo>
                  <a:pt x="-131259" y="-114797"/>
                  <a:pt x="-127462" y="-128854"/>
                  <a:pt x="-123633" y="-142915"/>
                </a:cubicBezTo>
                <a:cubicBezTo>
                  <a:pt x="-119804" y="-156975"/>
                  <a:pt x="-115944" y="-171040"/>
                  <a:pt x="-112043" y="-185106"/>
                </a:cubicBezTo>
                <a:cubicBezTo>
                  <a:pt x="-108143" y="-199173"/>
                  <a:pt x="-104202" y="-213240"/>
                  <a:pt x="-100211" y="-227306"/>
                </a:cubicBezTo>
                <a:cubicBezTo>
                  <a:pt x="-96221" y="-241372"/>
                  <a:pt x="-92181" y="-255437"/>
                  <a:pt x="-88081" y="-269496"/>
                </a:cubicBezTo>
                <a:cubicBezTo>
                  <a:pt x="-83982" y="-283556"/>
                  <a:pt x="-79823" y="-297611"/>
                  <a:pt x="-75595" y="-311658"/>
                </a:cubicBezTo>
                <a:cubicBezTo>
                  <a:pt x="-71366" y="-325704"/>
                  <a:pt x="-67068" y="-339743"/>
                  <a:pt x="-62688" y="-353769"/>
                </a:cubicBezTo>
                <a:cubicBezTo>
                  <a:pt x="-58309" y="-367795"/>
                  <a:pt x="-53848" y="-381809"/>
                  <a:pt x="-49294" y="-395807"/>
                </a:cubicBezTo>
                <a:cubicBezTo>
                  <a:pt x="-44740" y="-409804"/>
                  <a:pt x="-40092" y="-423785"/>
                  <a:pt x="-35337" y="-437743"/>
                </a:cubicBezTo>
                <a:cubicBezTo>
                  <a:pt x="-30582" y="-451702"/>
                  <a:pt x="-25720" y="-465638"/>
                  <a:pt x="-20736" y="-479546"/>
                </a:cubicBezTo>
                <a:cubicBezTo>
                  <a:pt x="-15751" y="-493454"/>
                  <a:pt x="-10645" y="-507334"/>
                  <a:pt x="-5400" y="-521177"/>
                </a:cubicBezTo>
                <a:cubicBezTo>
                  <a:pt x="-154" y="-535020"/>
                  <a:pt x="5230" y="-548827"/>
                  <a:pt x="10772" y="-562588"/>
                </a:cubicBezTo>
                <a:cubicBezTo>
                  <a:pt x="16315" y="-576349"/>
                  <a:pt x="22014" y="-590065"/>
                  <a:pt x="27893" y="-603723"/>
                </a:cubicBezTo>
                <a:cubicBezTo>
                  <a:pt x="33771" y="-617381"/>
                  <a:pt x="39828" y="-630981"/>
                  <a:pt x="46088" y="-644509"/>
                </a:cubicBezTo>
                <a:cubicBezTo>
                  <a:pt x="52347" y="-658037"/>
                  <a:pt x="58809" y="-671493"/>
                  <a:pt x="65500" y="-684857"/>
                </a:cubicBezTo>
                <a:cubicBezTo>
                  <a:pt x="72190" y="-698222"/>
                  <a:pt x="79109" y="-711496"/>
                  <a:pt x="86286" y="-724655"/>
                </a:cubicBezTo>
                <a:cubicBezTo>
                  <a:pt x="93463" y="-737814"/>
                  <a:pt x="100898" y="-750858"/>
                  <a:pt x="108623" y="-763757"/>
                </a:cubicBezTo>
                <a:cubicBezTo>
                  <a:pt x="116348" y="-776656"/>
                  <a:pt x="124363" y="-789410"/>
                  <a:pt x="132703" y="-801980"/>
                </a:cubicBezTo>
                <a:cubicBezTo>
                  <a:pt x="141042" y="-814550"/>
                  <a:pt x="149706" y="-826935"/>
                  <a:pt x="158730" y="-839088"/>
                </a:cubicBezTo>
                <a:cubicBezTo>
                  <a:pt x="167753" y="-851241"/>
                  <a:pt x="177135" y="-863160"/>
                  <a:pt x="186909" y="-874784"/>
                </a:cubicBezTo>
                <a:cubicBezTo>
                  <a:pt x="196684" y="-886408"/>
                  <a:pt x="206850" y="-897737"/>
                  <a:pt x="217433" y="-908695"/>
                </a:cubicBezTo>
                <a:cubicBezTo>
                  <a:pt x="228017" y="-919654"/>
                  <a:pt x="239018" y="-930242"/>
                  <a:pt x="250449" y="-940372"/>
                </a:cubicBezTo>
                <a:cubicBezTo>
                  <a:pt x="261879" y="-950503"/>
                  <a:pt x="273739" y="-960175"/>
                  <a:pt x="286019" y="-969296"/>
                </a:cubicBezTo>
                <a:cubicBezTo>
                  <a:pt x="298299" y="-978417"/>
                  <a:pt x="311000" y="-986985"/>
                  <a:pt x="324080" y="-994912"/>
                </a:cubicBezTo>
                <a:cubicBezTo>
                  <a:pt x="337159" y="-1002840"/>
                  <a:pt x="350617" y="-1010125"/>
                  <a:pt x="364405" y="-1016697"/>
                </a:cubicBezTo>
                <a:cubicBezTo>
                  <a:pt x="378193" y="-1023269"/>
                  <a:pt x="392311" y="-1029128"/>
                  <a:pt x="406607" y="-1034239"/>
                </a:cubicBezTo>
                <a:cubicBezTo>
                  <a:pt x="420902" y="-1039349"/>
                  <a:pt x="435375" y="-1043713"/>
                  <a:pt x="450179" y="-1047314"/>
                </a:cubicBezTo>
                <a:cubicBezTo>
                  <a:pt x="464983" y="-1050915"/>
                  <a:pt x="480117" y="-1053754"/>
                  <a:pt x="494577" y="-1055924"/>
                </a:cubicBezTo>
                <a:cubicBezTo>
                  <a:pt x="509036" y="-1058094"/>
                  <a:pt x="522820" y="-1059594"/>
                  <a:pt x="539299" y="-1060273"/>
                </a:cubicBezTo>
                <a:cubicBezTo>
                  <a:pt x="555778" y="-1060952"/>
                  <a:pt x="574952" y="-1060810"/>
                  <a:pt x="583943" y="-1060704"/>
                </a:cubicBezTo>
                <a:cubicBezTo>
                  <a:pt x="592934" y="-1060598"/>
                  <a:pt x="591742" y="-1060528"/>
                  <a:pt x="590550" y="-1060458"/>
                </a:cubicBezTo>
                <a:cubicBezTo>
                  <a:pt x="580895" y="-1059893"/>
                  <a:pt x="606670" y="-1054413"/>
                  <a:pt x="606670" y="-1047025"/>
                </a:cubicBezTo>
                <a:cubicBezTo>
                  <a:pt x="606670" y="-1039637"/>
                  <a:pt x="580983" y="-1032168"/>
                  <a:pt x="590550" y="-1033592"/>
                </a:cubicBezTo>
                <a:cubicBezTo>
                  <a:pt x="591658" y="-1033757"/>
                  <a:pt x="592766" y="-1033922"/>
                  <a:pt x="584261" y="-1033272"/>
                </a:cubicBezTo>
                <a:cubicBezTo>
                  <a:pt x="575756" y="-1032622"/>
                  <a:pt x="557638" y="-1031157"/>
                  <a:pt x="542249" y="-1029161"/>
                </a:cubicBezTo>
                <a:cubicBezTo>
                  <a:pt x="526859" y="-1027165"/>
                  <a:pt x="514199" y="-1024637"/>
                  <a:pt x="501042" y="-1021457"/>
                </a:cubicBezTo>
                <a:cubicBezTo>
                  <a:pt x="487885" y="-1018277"/>
                  <a:pt x="474232" y="-1014445"/>
                  <a:pt x="461033" y="-1009974"/>
                </a:cubicBezTo>
                <a:cubicBezTo>
                  <a:pt x="447833" y="-1005503"/>
                  <a:pt x="435088" y="-1000393"/>
                  <a:pt x="422621" y="-994653"/>
                </a:cubicBezTo>
                <a:cubicBezTo>
                  <a:pt x="410154" y="-988912"/>
                  <a:pt x="397965" y="-982541"/>
                  <a:pt x="386164" y="-975581"/>
                </a:cubicBezTo>
                <a:cubicBezTo>
                  <a:pt x="374363" y="-968620"/>
                  <a:pt x="362950" y="-961069"/>
                  <a:pt x="351935" y="-952986"/>
                </a:cubicBezTo>
                <a:cubicBezTo>
                  <a:pt x="340919" y="-944902"/>
                  <a:pt x="330300" y="-936286"/>
                  <a:pt x="320089" y="-927203"/>
                </a:cubicBezTo>
                <a:cubicBezTo>
                  <a:pt x="309879" y="-918121"/>
                  <a:pt x="300077" y="-908573"/>
                  <a:pt x="290672" y="-898628"/>
                </a:cubicBezTo>
                <a:cubicBezTo>
                  <a:pt x="281268" y="-888682"/>
                  <a:pt x="272261" y="-878340"/>
                  <a:pt x="263631" y="-867665"/>
                </a:cubicBezTo>
                <a:cubicBezTo>
                  <a:pt x="255001" y="-856991"/>
                  <a:pt x="246749" y="-845984"/>
                  <a:pt x="238846" y="-834703"/>
                </a:cubicBezTo>
                <a:cubicBezTo>
                  <a:pt x="230944" y="-823421"/>
                  <a:pt x="223391" y="-811865"/>
                  <a:pt x="216157" y="-800083"/>
                </a:cubicBezTo>
                <a:cubicBezTo>
                  <a:pt x="208924" y="-788301"/>
                  <a:pt x="202010" y="-776293"/>
                  <a:pt x="195385" y="-764100"/>
                </a:cubicBezTo>
                <a:cubicBezTo>
                  <a:pt x="188760" y="-751907"/>
                  <a:pt x="182423" y="-739529"/>
                  <a:pt x="176346" y="-726999"/>
                </a:cubicBezTo>
                <a:cubicBezTo>
                  <a:pt x="170269" y="-714469"/>
                  <a:pt x="164451" y="-701787"/>
                  <a:pt x="158865" y="-688980"/>
                </a:cubicBezTo>
                <a:cubicBezTo>
                  <a:pt x="153278" y="-676172"/>
                  <a:pt x="147924" y="-663240"/>
                  <a:pt x="142775" y="-650205"/>
                </a:cubicBezTo>
                <a:cubicBezTo>
                  <a:pt x="137627" y="-637169"/>
                  <a:pt x="132685" y="-624030"/>
                  <a:pt x="127926" y="-610804"/>
                </a:cubicBezTo>
                <a:cubicBezTo>
                  <a:pt x="123167" y="-597579"/>
                  <a:pt x="118592" y="-584268"/>
                  <a:pt x="114179" y="-570884"/>
                </a:cubicBezTo>
                <a:cubicBezTo>
                  <a:pt x="109767" y="-557501"/>
                  <a:pt x="105517" y="-544046"/>
                  <a:pt x="101411" y="-530529"/>
                </a:cubicBezTo>
                <a:cubicBezTo>
                  <a:pt x="97305" y="-517013"/>
                  <a:pt x="93343" y="-503436"/>
                  <a:pt x="89509" y="-489808"/>
                </a:cubicBezTo>
                <a:cubicBezTo>
                  <a:pt x="85674" y="-476179"/>
                  <a:pt x="81967" y="-462499"/>
                  <a:pt x="78372" y="-448775"/>
                </a:cubicBezTo>
                <a:cubicBezTo>
                  <a:pt x="74777" y="-435051"/>
                  <a:pt x="71295" y="-421283"/>
                  <a:pt x="67910" y="-407476"/>
                </a:cubicBezTo>
                <a:cubicBezTo>
                  <a:pt x="64526" y="-393670"/>
                  <a:pt x="61240" y="-379825"/>
                  <a:pt x="58040" y="-365948"/>
                </a:cubicBezTo>
                <a:cubicBezTo>
                  <a:pt x="54839" y="-352071"/>
                  <a:pt x="51725" y="-338160"/>
                  <a:pt x="48685" y="-324220"/>
                </a:cubicBezTo>
                <a:cubicBezTo>
                  <a:pt x="45645" y="-310281"/>
                  <a:pt x="42679" y="-296312"/>
                  <a:pt x="39777" y="-282318"/>
                </a:cubicBezTo>
                <a:cubicBezTo>
                  <a:pt x="36874" y="-268324"/>
                  <a:pt x="34035" y="-254304"/>
                  <a:pt x="31250" y="-240262"/>
                </a:cubicBezTo>
                <a:cubicBezTo>
                  <a:pt x="28465" y="-226219"/>
                  <a:pt x="25733" y="-212154"/>
                  <a:pt x="23046" y="-198067"/>
                </a:cubicBezTo>
                <a:cubicBezTo>
                  <a:pt x="20358" y="-183981"/>
                  <a:pt x="17714" y="-169875"/>
                  <a:pt x="15106" y="-155749"/>
                </a:cubicBezTo>
                <a:cubicBezTo>
                  <a:pt x="12497" y="-141624"/>
                  <a:pt x="9924" y="-127480"/>
                  <a:pt x="7377" y="-113318"/>
                </a:cubicBezTo>
                <a:cubicBezTo>
                  <a:pt x="4830" y="-99157"/>
                  <a:pt x="2310" y="-84978"/>
                  <a:pt x="-193" y="-70784"/>
                </a:cubicBezTo>
                <a:cubicBezTo>
                  <a:pt x="-2696" y="-56589"/>
                  <a:pt x="-5180" y="-42379"/>
                  <a:pt x="-7655" y="-28154"/>
                </a:cubicBezTo>
                <a:cubicBezTo>
                  <a:pt x="-10130" y="-13928"/>
                  <a:pt x="-12595" y="312"/>
                  <a:pt x="-15058" y="14566"/>
                </a:cubicBezTo>
                <a:cubicBezTo>
                  <a:pt x="-17522" y="28821"/>
                  <a:pt x="-19984" y="43089"/>
                  <a:pt x="-22453" y="57371"/>
                </a:cubicBezTo>
                <a:cubicBezTo>
                  <a:pt x="-24922" y="71653"/>
                  <a:pt x="-27398" y="85949"/>
                  <a:pt x="-29889" y="100257"/>
                </a:cubicBezTo>
                <a:cubicBezTo>
                  <a:pt x="-32381" y="114566"/>
                  <a:pt x="-34887" y="128887"/>
                  <a:pt x="-37418" y="143221"/>
                </a:cubicBezTo>
                <a:cubicBezTo>
                  <a:pt x="-39949" y="157555"/>
                  <a:pt x="-42504" y="171902"/>
                  <a:pt x="-45092" y="186261"/>
                </a:cubicBezTo>
                <a:cubicBezTo>
                  <a:pt x="-47680" y="200620"/>
                  <a:pt x="-50302" y="214991"/>
                  <a:pt x="-52966" y="229375"/>
                </a:cubicBezTo>
                <a:cubicBezTo>
                  <a:pt x="-55631" y="243758"/>
                  <a:pt x="-58339" y="258154"/>
                  <a:pt x="-61099" y="272561"/>
                </a:cubicBezTo>
                <a:cubicBezTo>
                  <a:pt x="-63860" y="286969"/>
                  <a:pt x="-66674" y="301388"/>
                  <a:pt x="-69554" y="315819"/>
                </a:cubicBezTo>
                <a:cubicBezTo>
                  <a:pt x="-72434" y="330251"/>
                  <a:pt x="-75382" y="344694"/>
                  <a:pt x="-78398" y="359148"/>
                </a:cubicBezTo>
                <a:cubicBezTo>
                  <a:pt x="-81415" y="373603"/>
                  <a:pt x="-84501" y="388068"/>
                  <a:pt x="-87706" y="402547"/>
                </a:cubicBezTo>
                <a:cubicBezTo>
                  <a:pt x="-90912" y="417027"/>
                  <a:pt x="-94237" y="431521"/>
                  <a:pt x="-97562" y="446015"/>
                </a:cubicBezTo>
                <a:cubicBezTo>
                  <a:pt x="-112366" y="510555"/>
                  <a:pt x="-167088" y="541189"/>
                  <a:pt x="-215808" y="527593"/>
                </a:cubicBezTo>
                <a:cubicBezTo>
                  <a:pt x="-264528" y="513996"/>
                  <a:pt x="-295143" y="459563"/>
                  <a:pt x="-274725" y="396573"/>
                </a:cubicBezTo>
                <a:cubicBezTo>
                  <a:pt x="-270380" y="383169"/>
                  <a:pt x="-266035" y="369765"/>
                  <a:pt x="-261781" y="356289"/>
                </a:cubicBezTo>
                <a:close/>
              </a:path>
            </a:pathLst>
          </a:custGeom>
          <a:solidFill>
            <a:srgbClr val="ECCEFA"/>
          </a:solidFill>
          <a:ln w="6200" cap="rnd">
            <a:noFill/>
            <a:round/>
          </a:ln>
        </p:spPr>
      </p:sp>
      <p:sp>
        <p:nvSpPr>
          <p:cNvPr id="7" name="MMConnector"/>
          <p:cNvSpPr/>
          <p:nvPr/>
        </p:nvSpPr>
        <p:spPr>
          <a:xfrm rot="2351147">
            <a:off x="1739795" y="3616498"/>
            <a:ext cx="1044709" cy="940269"/>
          </a:xfrm>
          <a:custGeom>
            <a:avLst/>
            <a:gdLst/>
            <a:ahLst/>
            <a:cxnLst/>
            <a:rect l="0" t="0" r="0" b="0"/>
            <a:pathLst>
              <a:path w="705084" h="923753">
                <a:moveTo>
                  <a:pt x="-183375" y="77748"/>
                </a:moveTo>
                <a:cubicBezTo>
                  <a:pt x="-177628" y="64660"/>
                  <a:pt x="-171921" y="51500"/>
                  <a:pt x="-166228" y="38300"/>
                </a:cubicBezTo>
                <a:cubicBezTo>
                  <a:pt x="-160535" y="25100"/>
                  <a:pt x="-154855" y="11860"/>
                  <a:pt x="-149179" y="-1417"/>
                </a:cubicBezTo>
                <a:cubicBezTo>
                  <a:pt x="-143502" y="-14693"/>
                  <a:pt x="-137830" y="-28007"/>
                  <a:pt x="-132145" y="-41347"/>
                </a:cubicBezTo>
                <a:cubicBezTo>
                  <a:pt x="-126461" y="-54688"/>
                  <a:pt x="-120765" y="-68055"/>
                  <a:pt x="-115044" y="-81443"/>
                </a:cubicBezTo>
                <a:cubicBezTo>
                  <a:pt x="-109322" y="-94830"/>
                  <a:pt x="-103575" y="-108237"/>
                  <a:pt x="-97788" y="-121655"/>
                </a:cubicBezTo>
                <a:cubicBezTo>
                  <a:pt x="-92000" y="-135074"/>
                  <a:pt x="-86172" y="-148504"/>
                  <a:pt x="-80288" y="-161938"/>
                </a:cubicBezTo>
                <a:cubicBezTo>
                  <a:pt x="-74403" y="-175372"/>
                  <a:pt x="-68462" y="-188810"/>
                  <a:pt x="-62449" y="-202244"/>
                </a:cubicBezTo>
                <a:cubicBezTo>
                  <a:pt x="-56435" y="-215677"/>
                  <a:pt x="-50348" y="-229106"/>
                  <a:pt x="-44170" y="-242521"/>
                </a:cubicBezTo>
                <a:cubicBezTo>
                  <a:pt x="-37992" y="-255936"/>
                  <a:pt x="-31722" y="-269338"/>
                  <a:pt x="-25342" y="-282715"/>
                </a:cubicBezTo>
                <a:cubicBezTo>
                  <a:pt x="-18962" y="-296093"/>
                  <a:pt x="-12471" y="-309446"/>
                  <a:pt x="-5847" y="-322763"/>
                </a:cubicBezTo>
                <a:cubicBezTo>
                  <a:pt x="776" y="-336080"/>
                  <a:pt x="7532" y="-349361"/>
                  <a:pt x="14444" y="-362591"/>
                </a:cubicBezTo>
                <a:cubicBezTo>
                  <a:pt x="21356" y="-375822"/>
                  <a:pt x="28424" y="-389002"/>
                  <a:pt x="35675" y="-402114"/>
                </a:cubicBezTo>
                <a:cubicBezTo>
                  <a:pt x="42925" y="-415226"/>
                  <a:pt x="50358" y="-428269"/>
                  <a:pt x="58002" y="-441224"/>
                </a:cubicBezTo>
                <a:cubicBezTo>
                  <a:pt x="65647" y="-454178"/>
                  <a:pt x="73502" y="-467042"/>
                  <a:pt x="81601" y="-479789"/>
                </a:cubicBezTo>
                <a:cubicBezTo>
                  <a:pt x="89700" y="-492536"/>
                  <a:pt x="98042" y="-505166"/>
                  <a:pt x="106662" y="-517645"/>
                </a:cubicBezTo>
                <a:cubicBezTo>
                  <a:pt x="115281" y="-530123"/>
                  <a:pt x="124178" y="-542450"/>
                  <a:pt x="133388" y="-554580"/>
                </a:cubicBezTo>
                <a:cubicBezTo>
                  <a:pt x="142598" y="-566711"/>
                  <a:pt x="152122" y="-578647"/>
                  <a:pt x="161993" y="-590331"/>
                </a:cubicBezTo>
                <a:cubicBezTo>
                  <a:pt x="171865" y="-602015"/>
                  <a:pt x="182086" y="-613448"/>
                  <a:pt x="192686" y="-624561"/>
                </a:cubicBezTo>
                <a:cubicBezTo>
                  <a:pt x="203286" y="-635674"/>
                  <a:pt x="214266" y="-646467"/>
                  <a:pt x="225647" y="-656858"/>
                </a:cubicBezTo>
                <a:cubicBezTo>
                  <a:pt x="237028" y="-667249"/>
                  <a:pt x="248810" y="-677237"/>
                  <a:pt x="260997" y="-686729"/>
                </a:cubicBezTo>
                <a:cubicBezTo>
                  <a:pt x="273184" y="-696221"/>
                  <a:pt x="285777" y="-705216"/>
                  <a:pt x="298752" y="-713620"/>
                </a:cubicBezTo>
                <a:cubicBezTo>
                  <a:pt x="311727" y="-722023"/>
                  <a:pt x="325084" y="-729833"/>
                  <a:pt x="338779" y="-736963"/>
                </a:cubicBezTo>
                <a:cubicBezTo>
                  <a:pt x="352473" y="-744094"/>
                  <a:pt x="366505" y="-750545"/>
                  <a:pt x="380774" y="-756257"/>
                </a:cubicBezTo>
                <a:cubicBezTo>
                  <a:pt x="395043" y="-761968"/>
                  <a:pt x="409550" y="-766941"/>
                  <a:pt x="424283" y="-771149"/>
                </a:cubicBezTo>
                <a:cubicBezTo>
                  <a:pt x="439017" y="-775358"/>
                  <a:pt x="453977" y="-778803"/>
                  <a:pt x="468764" y="-781511"/>
                </a:cubicBezTo>
                <a:cubicBezTo>
                  <a:pt x="483552" y="-784218"/>
                  <a:pt x="498166" y="-786189"/>
                  <a:pt x="513683" y="-787441"/>
                </a:cubicBezTo>
                <a:cubicBezTo>
                  <a:pt x="529199" y="-788692"/>
                  <a:pt x="545619" y="-789223"/>
                  <a:pt x="558581" y="-789226"/>
                </a:cubicBezTo>
                <a:cubicBezTo>
                  <a:pt x="571543" y="-789228"/>
                  <a:pt x="581047" y="-788702"/>
                  <a:pt x="590550" y="-788175"/>
                </a:cubicBezTo>
                <a:cubicBezTo>
                  <a:pt x="600207" y="-787640"/>
                  <a:pt x="606670" y="-782130"/>
                  <a:pt x="606670" y="-774742"/>
                </a:cubicBezTo>
                <a:cubicBezTo>
                  <a:pt x="606670" y="-767353"/>
                  <a:pt x="600198" y="-761992"/>
                  <a:pt x="590550" y="-761308"/>
                </a:cubicBezTo>
                <a:cubicBezTo>
                  <a:pt x="581508" y="-760667"/>
                  <a:pt x="572466" y="-760026"/>
                  <a:pt x="560352" y="-758491"/>
                </a:cubicBezTo>
                <a:cubicBezTo>
                  <a:pt x="548238" y="-756955"/>
                  <a:pt x="533051" y="-754525"/>
                  <a:pt x="518917" y="-751565"/>
                </a:cubicBezTo>
                <a:cubicBezTo>
                  <a:pt x="504783" y="-748605"/>
                  <a:pt x="491702" y="-745115"/>
                  <a:pt x="478654" y="-740974"/>
                </a:cubicBezTo>
                <a:cubicBezTo>
                  <a:pt x="465606" y="-736833"/>
                  <a:pt x="452591" y="-732041"/>
                  <a:pt x="439962" y="-726635"/>
                </a:cubicBezTo>
                <a:cubicBezTo>
                  <a:pt x="427332" y="-721229"/>
                  <a:pt x="415088" y="-715210"/>
                  <a:pt x="403197" y="-708604"/>
                </a:cubicBezTo>
                <a:cubicBezTo>
                  <a:pt x="391306" y="-701998"/>
                  <a:pt x="379768" y="-694805"/>
                  <a:pt x="368629" y="-687079"/>
                </a:cubicBezTo>
                <a:cubicBezTo>
                  <a:pt x="357491" y="-679353"/>
                  <a:pt x="346753" y="-671094"/>
                  <a:pt x="336413" y="-662365"/>
                </a:cubicBezTo>
                <a:cubicBezTo>
                  <a:pt x="326074" y="-653636"/>
                  <a:pt x="316133" y="-644437"/>
                  <a:pt x="306583" y="-634834"/>
                </a:cubicBezTo>
                <a:cubicBezTo>
                  <a:pt x="297032" y="-625232"/>
                  <a:pt x="287871" y="-615225"/>
                  <a:pt x="279075" y="-604877"/>
                </a:cubicBezTo>
                <a:cubicBezTo>
                  <a:pt x="270280" y="-594530"/>
                  <a:pt x="261851" y="-583842"/>
                  <a:pt x="253759" y="-572870"/>
                </a:cubicBezTo>
                <a:cubicBezTo>
                  <a:pt x="245667" y="-561898"/>
                  <a:pt x="237912" y="-550643"/>
                  <a:pt x="230461" y="-539152"/>
                </a:cubicBezTo>
                <a:cubicBezTo>
                  <a:pt x="223010" y="-527662"/>
                  <a:pt x="215864" y="-515936"/>
                  <a:pt x="208989" y="-504017"/>
                </a:cubicBezTo>
                <a:cubicBezTo>
                  <a:pt x="202114" y="-492098"/>
                  <a:pt x="195510" y="-479985"/>
                  <a:pt x="189146" y="-467712"/>
                </a:cubicBezTo>
                <a:cubicBezTo>
                  <a:pt x="182782" y="-455439"/>
                  <a:pt x="176658" y="-443006"/>
                  <a:pt x="170743" y="-430440"/>
                </a:cubicBezTo>
                <a:cubicBezTo>
                  <a:pt x="164828" y="-417873"/>
                  <a:pt x="159123" y="-405175"/>
                  <a:pt x="153600" y="-392365"/>
                </a:cubicBezTo>
                <a:cubicBezTo>
                  <a:pt x="148077" y="-379556"/>
                  <a:pt x="142736" y="-366635"/>
                  <a:pt x="137552" y="-353622"/>
                </a:cubicBezTo>
                <a:cubicBezTo>
                  <a:pt x="132368" y="-340609"/>
                  <a:pt x="127340" y="-327503"/>
                  <a:pt x="122446" y="-314319"/>
                </a:cubicBezTo>
                <a:cubicBezTo>
                  <a:pt x="117551" y="-301134"/>
                  <a:pt x="112790" y="-287872"/>
                  <a:pt x="108141" y="-274542"/>
                </a:cubicBezTo>
                <a:cubicBezTo>
                  <a:pt x="103492" y="-261212"/>
                  <a:pt x="98954" y="-247815"/>
                  <a:pt x="94509" y="-234360"/>
                </a:cubicBezTo>
                <a:cubicBezTo>
                  <a:pt x="90064" y="-220906"/>
                  <a:pt x="85710" y="-207394"/>
                  <a:pt x="81431" y="-193832"/>
                </a:cubicBezTo>
                <a:cubicBezTo>
                  <a:pt x="77151" y="-180270"/>
                  <a:pt x="72945" y="-166657"/>
                  <a:pt x="68795" y="-153002"/>
                </a:cubicBezTo>
                <a:cubicBezTo>
                  <a:pt x="64645" y="-139346"/>
                  <a:pt x="60551" y="-125646"/>
                  <a:pt x="56496" y="-111907"/>
                </a:cubicBezTo>
                <a:cubicBezTo>
                  <a:pt x="52442" y="-98169"/>
                  <a:pt x="48427" y="-84391"/>
                  <a:pt x="44435" y="-70579"/>
                </a:cubicBezTo>
                <a:cubicBezTo>
                  <a:pt x="40443" y="-56767"/>
                  <a:pt x="36475" y="-42921"/>
                  <a:pt x="32514" y="-29043"/>
                </a:cubicBezTo>
                <a:cubicBezTo>
                  <a:pt x="28553" y="-15165"/>
                  <a:pt x="24600" y="-1255"/>
                  <a:pt x="20638" y="12682"/>
                </a:cubicBezTo>
                <a:cubicBezTo>
                  <a:pt x="16676" y="26620"/>
                  <a:pt x="12707" y="40585"/>
                  <a:pt x="8711" y="54578"/>
                </a:cubicBezTo>
                <a:cubicBezTo>
                  <a:pt x="4715" y="68570"/>
                  <a:pt x="693" y="82588"/>
                  <a:pt x="-3364" y="96629"/>
                </a:cubicBezTo>
                <a:cubicBezTo>
                  <a:pt x="-7422" y="110670"/>
                  <a:pt x="-11515" y="124734"/>
                  <a:pt x="-15688" y="138824"/>
                </a:cubicBezTo>
                <a:cubicBezTo>
                  <a:pt x="-19861" y="152915"/>
                  <a:pt x="-24113" y="167033"/>
                  <a:pt x="-28366" y="181151"/>
                </a:cubicBezTo>
                <a:cubicBezTo>
                  <a:pt x="-47463" y="244553"/>
                  <a:pt x="-105709" y="270089"/>
                  <a:pt x="-153102" y="252412"/>
                </a:cubicBezTo>
                <a:cubicBezTo>
                  <a:pt x="-200494" y="234735"/>
                  <a:pt x="-227609" y="177373"/>
                  <a:pt x="-200701" y="116871"/>
                </a:cubicBezTo>
                <a:cubicBezTo>
                  <a:pt x="-194912" y="103854"/>
                  <a:pt x="-189123" y="90837"/>
                  <a:pt x="-183375" y="77748"/>
                </a:cubicBezTo>
                <a:close/>
              </a:path>
            </a:pathLst>
          </a:custGeom>
          <a:solidFill>
            <a:srgbClr val="E2C0D4"/>
          </a:solidFill>
          <a:ln w="6200" cap="rnd">
            <a:solidFill>
              <a:srgbClr val="ECD8E4"/>
            </a:solidFill>
            <a:round/>
          </a:ln>
        </p:spPr>
      </p:sp>
      <p:pic>
        <p:nvPicPr>
          <p:cNvPr id="9" name="Picture 2" descr="Hồng Màu Tím Bầu Trời - Ảnh miễn phí trê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429" y="2527006"/>
            <a:ext cx="2298760" cy="2034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ubTopic"/>
          <p:cNvSpPr/>
          <p:nvPr/>
        </p:nvSpPr>
        <p:spPr>
          <a:xfrm>
            <a:off x="5614746" y="1031909"/>
            <a:ext cx="6357825" cy="2305024"/>
          </a:xfrm>
          <a:custGeom>
            <a:avLst/>
            <a:gdLst>
              <a:gd name="rtl" fmla="*/ 64893 w 5255307"/>
              <a:gd name="rtt" fmla="*/ 36373 h 411267"/>
              <a:gd name="rtr" fmla="*/ 5187934 w 5255307"/>
              <a:gd name="rtb" fmla="*/ 383573 h 411267"/>
            </a:gdLst>
            <a:ahLst/>
            <a:cxnLst/>
            <a:rect l="rtl" t="rtt" r="rtr" b="rtb"/>
            <a:pathLst>
              <a:path w="5255307" h="411267">
                <a:moveTo>
                  <a:pt x="24800" y="0"/>
                </a:moveTo>
                <a:lnTo>
                  <a:pt x="5230507" y="0"/>
                </a:lnTo>
                <a:cubicBezTo>
                  <a:pt x="5247173" y="0"/>
                  <a:pt x="5255307" y="8134"/>
                  <a:pt x="5255307" y="24800"/>
                </a:cubicBezTo>
                <a:lnTo>
                  <a:pt x="5255307" y="386467"/>
                </a:lnTo>
                <a:cubicBezTo>
                  <a:pt x="5255307" y="403132"/>
                  <a:pt x="5247173" y="411267"/>
                  <a:pt x="5230507" y="411267"/>
                </a:cubicBezTo>
                <a:lnTo>
                  <a:pt x="24800" y="411267"/>
                </a:lnTo>
                <a:cubicBezTo>
                  <a:pt x="8134" y="411267"/>
                  <a:pt x="0" y="403132"/>
                  <a:pt x="0" y="386467"/>
                </a:cubicBezTo>
                <a:lnTo>
                  <a:pt x="0" y="24800"/>
                </a:lnTo>
                <a:cubicBezTo>
                  <a:pt x="0" y="8134"/>
                  <a:pt x="8134" y="0"/>
                  <a:pt x="24800" y="0"/>
                </a:cubicBezTo>
                <a:close/>
              </a:path>
            </a:pathLst>
          </a:custGeom>
          <a:solidFill>
            <a:sysClr val="window" lastClr="FFFFFF"/>
          </a:solidFill>
          <a:ln w="57150" cap="flat">
            <a:solidFill>
              <a:srgbClr val="ECCEFA"/>
            </a:solidFill>
            <a:round/>
          </a:ln>
        </p:spPr>
        <p:txBody>
          <a:bodyPr wrap="square" lIns="0" tIns="0" rIns="0" bIns="11000" rtlCol="0" anchor="ctr"/>
          <a:lstStyle/>
          <a:p>
            <a:pPr marL="0" marR="0" lvl="0" indent="0" algn="ctr" defTabSz="914400" eaLnBrk="1" fontAlgn="auto" latinLnBrk="0" hangingPunct="1">
              <a:lnSpc>
                <a:spcPts val="2615"/>
              </a:lnSpc>
              <a:spcBef>
                <a:spcPts val="0"/>
              </a:spcBef>
              <a:spcAft>
                <a:spcPts val="0"/>
              </a:spcAft>
              <a:buClrTx/>
              <a:buSzTx/>
              <a:buFontTx/>
              <a:buNone/>
              <a:defRPr/>
            </a:pPr>
            <a:r>
              <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rPr>
              <a:t>Dùng từ hoặc cụm từ chính phụ (cụm danh từ, cụm động từ. cụm tính từ) bổ sung cho từ làm trạng ngữ. Ví dụ: “Hồi ấy, rừng này còn nhiều hổ lắm." (Đoàn Giỏi); “Trong chuyến đi về Hà Tĩnh, quan Phó bảng Sắc lưu lại huyện Đức Thọ một thời gian." (Sơn Tùng).</a:t>
            </a:r>
            <a:endPar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endParaRPr>
          </a:p>
        </p:txBody>
      </p:sp>
      <p:sp>
        <p:nvSpPr>
          <p:cNvPr id="12" name="TextBox 11"/>
          <p:cNvSpPr txBox="1"/>
          <p:nvPr/>
        </p:nvSpPr>
        <p:spPr>
          <a:xfrm>
            <a:off x="227372" y="2738692"/>
            <a:ext cx="241550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chemeClr val="tx1">
                    <a:lumMod val="95000"/>
                    <a:lumOff val="5000"/>
                  </a:schemeClr>
                </a:solidFill>
                <a:effectLst/>
                <a:uLnTx/>
                <a:uFillTx/>
                <a:latin typeface="#9Slide05 Brannboll Ny" panose="02000000000000000000" pitchFamily="2" charset="0"/>
              </a:rPr>
              <a:t>Mở rộng</a:t>
            </a:r>
            <a:endParaRPr kumimoji="0" lang="vi-VN" sz="3200" b="1" i="0" u="none" strike="noStrike" kern="0" cap="none" spc="0" normalizeH="0" baseline="0" noProof="0" dirty="0">
              <a:ln>
                <a:noFill/>
              </a:ln>
              <a:solidFill>
                <a:schemeClr val="tx1">
                  <a:lumMod val="95000"/>
                  <a:lumOff val="5000"/>
                </a:schemeClr>
              </a:solidFill>
              <a:effectLst/>
              <a:uLnTx/>
              <a:uFillTx/>
              <a:latin typeface="#9Slide05 Brannboll Ny"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chemeClr val="tx1">
                    <a:lumMod val="95000"/>
                    <a:lumOff val="5000"/>
                  </a:schemeClr>
                </a:solidFill>
                <a:effectLst/>
                <a:uLnTx/>
                <a:uFillTx/>
                <a:latin typeface="#9Slide05 Brannboll Ny" panose="02000000000000000000" pitchFamily="2" charset="0"/>
              </a:rPr>
              <a:t> trạng ngữ</a:t>
            </a:r>
            <a:endParaRPr kumimoji="0" lang="vi-VN" sz="3200" b="1" i="0" u="none" strike="noStrike" kern="0" cap="none" spc="0" normalizeH="0" baseline="0" noProof="0" dirty="0">
              <a:ln>
                <a:noFill/>
              </a:ln>
              <a:solidFill>
                <a:schemeClr val="tx1">
                  <a:lumMod val="95000"/>
                  <a:lumOff val="5000"/>
                </a:schemeClr>
              </a:solidFill>
              <a:effectLst/>
              <a:uLnTx/>
              <a:uFillTx/>
              <a:latin typeface="#9Slide05 Brannboll Ny" panose="02000000000000000000" pitchFamily="2" charset="0"/>
            </a:endParaRPr>
          </a:p>
        </p:txBody>
      </p:sp>
      <p:sp>
        <p:nvSpPr>
          <p:cNvPr id="13" name="MMConnector"/>
          <p:cNvSpPr/>
          <p:nvPr/>
        </p:nvSpPr>
        <p:spPr>
          <a:xfrm rot="19848197">
            <a:off x="5208667" y="3842807"/>
            <a:ext cx="1221236" cy="2209801"/>
          </a:xfrm>
          <a:custGeom>
            <a:avLst/>
            <a:gdLst/>
            <a:ahLst/>
            <a:cxnLst/>
            <a:rect l="0" t="0" r="0" b="0"/>
            <a:pathLst>
              <a:path w="824224" h="2170986">
                <a:moveTo>
                  <a:pt x="-135734" y="-749122"/>
                </a:moveTo>
                <a:cubicBezTo>
                  <a:pt x="-133067" y="-734488"/>
                  <a:pt x="-130531" y="-719865"/>
                  <a:pt x="-128077" y="-705250"/>
                </a:cubicBezTo>
                <a:cubicBezTo>
                  <a:pt x="-125623" y="-690636"/>
                  <a:pt x="-123251" y="-676029"/>
                  <a:pt x="-120960" y="-661431"/>
                </a:cubicBezTo>
                <a:cubicBezTo>
                  <a:pt x="-118668" y="-646833"/>
                  <a:pt x="-116459" y="-632244"/>
                  <a:pt x="-114318" y="-617663"/>
                </a:cubicBezTo>
                <a:cubicBezTo>
                  <a:pt x="-112177" y="-603082"/>
                  <a:pt x="-110106" y="-588509"/>
                  <a:pt x="-108096" y="-573944"/>
                </a:cubicBezTo>
                <a:cubicBezTo>
                  <a:pt x="-106087" y="-559379"/>
                  <a:pt x="-104139" y="-544823"/>
                  <a:pt x="-102244" y="-530273"/>
                </a:cubicBezTo>
                <a:cubicBezTo>
                  <a:pt x="-100350" y="-515724"/>
                  <a:pt x="-98510" y="-501183"/>
                  <a:pt x="-96716" y="-486649"/>
                </a:cubicBezTo>
                <a:cubicBezTo>
                  <a:pt x="-94923" y="-472115"/>
                  <a:pt x="-93177" y="-457588"/>
                  <a:pt x="-91472" y="-443069"/>
                </a:cubicBezTo>
                <a:cubicBezTo>
                  <a:pt x="-89766" y="-428550"/>
                  <a:pt x="-88102" y="-414038"/>
                  <a:pt x="-86472" y="-399533"/>
                </a:cubicBezTo>
                <a:cubicBezTo>
                  <a:pt x="-84842" y="-385028"/>
                  <a:pt x="-83248" y="-370530"/>
                  <a:pt x="-81683" y="-356038"/>
                </a:cubicBezTo>
                <a:cubicBezTo>
                  <a:pt x="-80118" y="-341547"/>
                  <a:pt x="-78582" y="-327063"/>
                  <a:pt x="-77071" y="-312585"/>
                </a:cubicBezTo>
                <a:cubicBezTo>
                  <a:pt x="-75560" y="-298108"/>
                  <a:pt x="-74074" y="-283637"/>
                  <a:pt x="-72607" y="-269172"/>
                </a:cubicBezTo>
                <a:cubicBezTo>
                  <a:pt x="-71140" y="-254708"/>
                  <a:pt x="-69693" y="-240250"/>
                  <a:pt x="-68261" y="-225799"/>
                </a:cubicBezTo>
                <a:cubicBezTo>
                  <a:pt x="-66829" y="-211348"/>
                  <a:pt x="-65412" y="-196903"/>
                  <a:pt x="-64006" y="-182464"/>
                </a:cubicBezTo>
                <a:cubicBezTo>
                  <a:pt x="-62600" y="-168026"/>
                  <a:pt x="-61204" y="-153594"/>
                  <a:pt x="-59815" y="-139169"/>
                </a:cubicBezTo>
                <a:cubicBezTo>
                  <a:pt x="-58426" y="-124743"/>
                  <a:pt x="-57044" y="-110324"/>
                  <a:pt x="-55664" y="-95912"/>
                </a:cubicBezTo>
                <a:cubicBezTo>
                  <a:pt x="-54283" y="-81499"/>
                  <a:pt x="-52905" y="-67093"/>
                  <a:pt x="-51526" y="-52693"/>
                </a:cubicBezTo>
                <a:cubicBezTo>
                  <a:pt x="-50146" y="-38294"/>
                  <a:pt x="-48764" y="-23901"/>
                  <a:pt x="-47376" y="-9514"/>
                </a:cubicBezTo>
                <a:cubicBezTo>
                  <a:pt x="-45989" y="4872"/>
                  <a:pt x="-44595" y="19252"/>
                  <a:pt x="-43192" y="33624"/>
                </a:cubicBezTo>
                <a:cubicBezTo>
                  <a:pt x="-41788" y="47997"/>
                  <a:pt x="-40375" y="62363"/>
                  <a:pt x="-38948" y="76721"/>
                </a:cubicBezTo>
                <a:cubicBezTo>
                  <a:pt x="-37520" y="91080"/>
                  <a:pt x="-36078" y="105432"/>
                  <a:pt x="-34619" y="119776"/>
                </a:cubicBezTo>
                <a:cubicBezTo>
                  <a:pt x="-33159" y="134120"/>
                  <a:pt x="-31681" y="148456"/>
                  <a:pt x="-30180" y="162785"/>
                </a:cubicBezTo>
                <a:cubicBezTo>
                  <a:pt x="-28679" y="177113"/>
                  <a:pt x="-27156" y="191434"/>
                  <a:pt x="-25606" y="205746"/>
                </a:cubicBezTo>
                <a:cubicBezTo>
                  <a:pt x="-24056" y="220059"/>
                  <a:pt x="-22479" y="234363"/>
                  <a:pt x="-20870" y="248657"/>
                </a:cubicBezTo>
                <a:cubicBezTo>
                  <a:pt x="-19262" y="262952"/>
                  <a:pt x="-17622" y="277238"/>
                  <a:pt x="-15946" y="291514"/>
                </a:cubicBezTo>
                <a:cubicBezTo>
                  <a:pt x="-14270" y="305790"/>
                  <a:pt x="-12557" y="320056"/>
                  <a:pt x="-10803" y="334312"/>
                </a:cubicBezTo>
                <a:cubicBezTo>
                  <a:pt x="-9050" y="348568"/>
                  <a:pt x="-7255" y="362812"/>
                  <a:pt x="-5413" y="377046"/>
                </a:cubicBezTo>
                <a:cubicBezTo>
                  <a:pt x="-3572" y="391279"/>
                  <a:pt x="-1684" y="405500"/>
                  <a:pt x="256" y="419709"/>
                </a:cubicBezTo>
                <a:cubicBezTo>
                  <a:pt x="2197" y="433917"/>
                  <a:pt x="4189" y="448113"/>
                  <a:pt x="6240" y="462294"/>
                </a:cubicBezTo>
                <a:cubicBezTo>
                  <a:pt x="8290" y="476475"/>
                  <a:pt x="10399" y="490641"/>
                  <a:pt x="12573" y="504791"/>
                </a:cubicBezTo>
                <a:cubicBezTo>
                  <a:pt x="14746" y="518941"/>
                  <a:pt x="16984" y="533075"/>
                  <a:pt x="19294" y="547191"/>
                </a:cubicBezTo>
                <a:cubicBezTo>
                  <a:pt x="21605" y="561307"/>
                  <a:pt x="23986" y="575404"/>
                  <a:pt x="26448" y="589480"/>
                </a:cubicBezTo>
                <a:cubicBezTo>
                  <a:pt x="28909" y="603556"/>
                  <a:pt x="31449" y="617612"/>
                  <a:pt x="34078" y="631643"/>
                </a:cubicBezTo>
                <a:cubicBezTo>
                  <a:pt x="36706" y="645675"/>
                  <a:pt x="39422" y="659682"/>
                  <a:pt x="42236" y="673662"/>
                </a:cubicBezTo>
                <a:cubicBezTo>
                  <a:pt x="45049" y="687642"/>
                  <a:pt x="47959" y="701595"/>
                  <a:pt x="50976" y="715515"/>
                </a:cubicBezTo>
                <a:cubicBezTo>
                  <a:pt x="53994" y="729436"/>
                  <a:pt x="57118" y="743325"/>
                  <a:pt x="60361" y="757177"/>
                </a:cubicBezTo>
                <a:cubicBezTo>
                  <a:pt x="63604" y="771028"/>
                  <a:pt x="66965" y="784843"/>
                  <a:pt x="70458" y="798614"/>
                </a:cubicBezTo>
                <a:cubicBezTo>
                  <a:pt x="73950" y="812386"/>
                  <a:pt x="77573" y="826113"/>
                  <a:pt x="81341" y="839790"/>
                </a:cubicBezTo>
                <a:cubicBezTo>
                  <a:pt x="85109" y="853467"/>
                  <a:pt x="89022" y="867092"/>
                  <a:pt x="93095" y="880657"/>
                </a:cubicBezTo>
                <a:cubicBezTo>
                  <a:pt x="97168" y="894222"/>
                  <a:pt x="101402" y="907727"/>
                  <a:pt x="105813" y="921159"/>
                </a:cubicBezTo>
                <a:cubicBezTo>
                  <a:pt x="110225" y="934591"/>
                  <a:pt x="114814" y="947951"/>
                  <a:pt x="119600" y="961225"/>
                </a:cubicBezTo>
                <a:cubicBezTo>
                  <a:pt x="124387" y="974498"/>
                  <a:pt x="129370" y="987686"/>
                  <a:pt x="134573" y="1000769"/>
                </a:cubicBezTo>
                <a:cubicBezTo>
                  <a:pt x="139775" y="1013852"/>
                  <a:pt x="145196" y="1026831"/>
                  <a:pt x="150860" y="1039684"/>
                </a:cubicBezTo>
                <a:cubicBezTo>
                  <a:pt x="156524" y="1052537"/>
                  <a:pt x="162431" y="1065264"/>
                  <a:pt x="168606" y="1077838"/>
                </a:cubicBezTo>
                <a:cubicBezTo>
                  <a:pt x="174781" y="1090412"/>
                  <a:pt x="181225" y="1102832"/>
                  <a:pt x="187965" y="1115067"/>
                </a:cubicBezTo>
                <a:cubicBezTo>
                  <a:pt x="194705" y="1127301"/>
                  <a:pt x="201742" y="1139349"/>
                  <a:pt x="209104" y="1151170"/>
                </a:cubicBezTo>
                <a:cubicBezTo>
                  <a:pt x="216465" y="1162991"/>
                  <a:pt x="224152" y="1174584"/>
                  <a:pt x="232191" y="1185901"/>
                </a:cubicBezTo>
                <a:cubicBezTo>
                  <a:pt x="240231" y="1197218"/>
                  <a:pt x="248623" y="1208259"/>
                  <a:pt x="257393" y="1218966"/>
                </a:cubicBezTo>
                <a:cubicBezTo>
                  <a:pt x="266162" y="1229672"/>
                  <a:pt x="275310" y="1240044"/>
                  <a:pt x="284852" y="1250018"/>
                </a:cubicBezTo>
                <a:cubicBezTo>
                  <a:pt x="294394" y="1259991"/>
                  <a:pt x="304332" y="1269565"/>
                  <a:pt x="314671" y="1278670"/>
                </a:cubicBezTo>
                <a:cubicBezTo>
                  <a:pt x="325011" y="1287775"/>
                  <a:pt x="335753" y="1296412"/>
                  <a:pt x="346884" y="1304513"/>
                </a:cubicBezTo>
                <a:cubicBezTo>
                  <a:pt x="358015" y="1312613"/>
                  <a:pt x="369535" y="1320178"/>
                  <a:pt x="381431" y="1327148"/>
                </a:cubicBezTo>
                <a:cubicBezTo>
                  <a:pt x="393327" y="1334118"/>
                  <a:pt x="405598" y="1340493"/>
                  <a:pt x="418142" y="1346234"/>
                </a:cubicBezTo>
                <a:cubicBezTo>
                  <a:pt x="430686" y="1351974"/>
                  <a:pt x="443503" y="1357078"/>
                  <a:pt x="456740" y="1361535"/>
                </a:cubicBezTo>
                <a:cubicBezTo>
                  <a:pt x="469977" y="1365992"/>
                  <a:pt x="483635" y="1369801"/>
                  <a:pt x="496866" y="1372956"/>
                </a:cubicBezTo>
                <a:cubicBezTo>
                  <a:pt x="510097" y="1376111"/>
                  <a:pt x="522901" y="1378612"/>
                  <a:pt x="538124" y="1380546"/>
                </a:cubicBezTo>
                <a:cubicBezTo>
                  <a:pt x="553347" y="1382481"/>
                  <a:pt x="570988" y="1383850"/>
                  <a:pt x="580129" y="1384486"/>
                </a:cubicBezTo>
                <a:cubicBezTo>
                  <a:pt x="589270" y="1385121"/>
                  <a:pt x="589910" y="1385023"/>
                  <a:pt x="590550" y="1384925"/>
                </a:cubicBezTo>
                <a:cubicBezTo>
                  <a:pt x="600110" y="1383460"/>
                  <a:pt x="606670" y="1390970"/>
                  <a:pt x="606670" y="1398358"/>
                </a:cubicBezTo>
                <a:cubicBezTo>
                  <a:pt x="606670" y="1405747"/>
                  <a:pt x="599988" y="1409676"/>
                  <a:pt x="590550" y="1411792"/>
                </a:cubicBezTo>
                <a:cubicBezTo>
                  <a:pt x="589902" y="1411937"/>
                  <a:pt x="589254" y="1412082"/>
                  <a:pt x="579591" y="1412023"/>
                </a:cubicBezTo>
                <a:cubicBezTo>
                  <a:pt x="569928" y="1411964"/>
                  <a:pt x="551250" y="1411701"/>
                  <a:pt x="534983" y="1410669"/>
                </a:cubicBezTo>
                <a:cubicBezTo>
                  <a:pt x="518716" y="1409638"/>
                  <a:pt x="504859" y="1407839"/>
                  <a:pt x="490438" y="1405354"/>
                </a:cubicBezTo>
                <a:cubicBezTo>
                  <a:pt x="476016" y="1402868"/>
                  <a:pt x="461028" y="1399696"/>
                  <a:pt x="446378" y="1395775"/>
                </a:cubicBezTo>
                <a:cubicBezTo>
                  <a:pt x="431728" y="1391854"/>
                  <a:pt x="417414" y="1387183"/>
                  <a:pt x="403309" y="1381780"/>
                </a:cubicBezTo>
                <a:cubicBezTo>
                  <a:pt x="389203" y="1376377"/>
                  <a:pt x="375306" y="1370242"/>
                  <a:pt x="361756" y="1363416"/>
                </a:cubicBezTo>
                <a:cubicBezTo>
                  <a:pt x="348206" y="1356589"/>
                  <a:pt x="335003" y="1349071"/>
                  <a:pt x="322190" y="1340935"/>
                </a:cubicBezTo>
                <a:cubicBezTo>
                  <a:pt x="309377" y="1332799"/>
                  <a:pt x="296954" y="1324045"/>
                  <a:pt x="284956" y="1314759"/>
                </a:cubicBezTo>
                <a:cubicBezTo>
                  <a:pt x="272959" y="1305474"/>
                  <a:pt x="261387" y="1295657"/>
                  <a:pt x="250245" y="1285399"/>
                </a:cubicBezTo>
                <a:cubicBezTo>
                  <a:pt x="239103" y="1275141"/>
                  <a:pt x="228392" y="1264441"/>
                  <a:pt x="218098" y="1253383"/>
                </a:cubicBezTo>
                <a:cubicBezTo>
                  <a:pt x="207804" y="1242324"/>
                  <a:pt x="197928" y="1230906"/>
                  <a:pt x="188443" y="1219201"/>
                </a:cubicBezTo>
                <a:cubicBezTo>
                  <a:pt x="178958" y="1207495"/>
                  <a:pt x="169866" y="1195501"/>
                  <a:pt x="161134" y="1183277"/>
                </a:cubicBezTo>
                <a:cubicBezTo>
                  <a:pt x="152402" y="1171053"/>
                  <a:pt x="144031" y="1158600"/>
                  <a:pt x="135987" y="1145963"/>
                </a:cubicBezTo>
                <a:cubicBezTo>
                  <a:pt x="127944" y="1133326"/>
                  <a:pt x="120228" y="1120506"/>
                  <a:pt x="112808" y="1107539"/>
                </a:cubicBezTo>
                <a:cubicBezTo>
                  <a:pt x="105388" y="1094573"/>
                  <a:pt x="98263" y="1081460"/>
                  <a:pt x="91404" y="1068231"/>
                </a:cubicBezTo>
                <a:cubicBezTo>
                  <a:pt x="84545" y="1055001"/>
                  <a:pt x="77951" y="1041654"/>
                  <a:pt x="71595" y="1028213"/>
                </a:cubicBezTo>
                <a:cubicBezTo>
                  <a:pt x="65238" y="1014772"/>
                  <a:pt x="59120" y="1001236"/>
                  <a:pt x="53215" y="987624"/>
                </a:cubicBezTo>
                <a:cubicBezTo>
                  <a:pt x="47310" y="974012"/>
                  <a:pt x="41618" y="960324"/>
                  <a:pt x="36117" y="946574"/>
                </a:cubicBezTo>
                <a:cubicBezTo>
                  <a:pt x="30616" y="932824"/>
                  <a:pt x="25307" y="919011"/>
                  <a:pt x="20168" y="905149"/>
                </a:cubicBezTo>
                <a:cubicBezTo>
                  <a:pt x="15030" y="891286"/>
                  <a:pt x="10064" y="877372"/>
                  <a:pt x="5252" y="863417"/>
                </a:cubicBezTo>
                <a:cubicBezTo>
                  <a:pt x="440" y="849461"/>
                  <a:pt x="-4218" y="835465"/>
                  <a:pt x="-8737" y="821434"/>
                </a:cubicBezTo>
                <a:cubicBezTo>
                  <a:pt x="-13256" y="807403"/>
                  <a:pt x="-17635" y="793338"/>
                  <a:pt x="-21890" y="779244"/>
                </a:cubicBezTo>
                <a:cubicBezTo>
                  <a:pt x="-26145" y="765151"/>
                  <a:pt x="-30274" y="751030"/>
                  <a:pt x="-34290" y="736885"/>
                </a:cubicBezTo>
                <a:cubicBezTo>
                  <a:pt x="-38307" y="722740"/>
                  <a:pt x="-42210" y="708572"/>
                  <a:pt x="-46011" y="694385"/>
                </a:cubicBezTo>
                <a:cubicBezTo>
                  <a:pt x="-49813" y="680198"/>
                  <a:pt x="-53512" y="665992"/>
                  <a:pt x="-57119" y="651770"/>
                </a:cubicBezTo>
                <a:cubicBezTo>
                  <a:pt x="-60726" y="637548"/>
                  <a:pt x="-64241" y="623310"/>
                  <a:pt x="-67672" y="609060"/>
                </a:cubicBezTo>
                <a:cubicBezTo>
                  <a:pt x="-71104" y="594809"/>
                  <a:pt x="-74452" y="580546"/>
                  <a:pt x="-77726" y="566272"/>
                </a:cubicBezTo>
                <a:cubicBezTo>
                  <a:pt x="-80999" y="551998"/>
                  <a:pt x="-84197" y="537713"/>
                  <a:pt x="-87328" y="523421"/>
                </a:cubicBezTo>
                <a:cubicBezTo>
                  <a:pt x="-90458" y="509128"/>
                  <a:pt x="-93521" y="494827"/>
                  <a:pt x="-96523" y="480519"/>
                </a:cubicBezTo>
                <a:cubicBezTo>
                  <a:pt x="-99525" y="466211"/>
                  <a:pt x="-102466" y="451897"/>
                  <a:pt x="-105352" y="437577"/>
                </a:cubicBezTo>
                <a:cubicBezTo>
                  <a:pt x="-108239" y="423258"/>
                  <a:pt x="-111071" y="408933"/>
                  <a:pt x="-113854" y="394605"/>
                </a:cubicBezTo>
                <a:cubicBezTo>
                  <a:pt x="-116638" y="380277"/>
                  <a:pt x="-119372" y="365945"/>
                  <a:pt x="-122064" y="351611"/>
                </a:cubicBezTo>
                <a:cubicBezTo>
                  <a:pt x="-124755" y="337277"/>
                  <a:pt x="-127404" y="322940"/>
                  <a:pt x="-130014" y="308602"/>
                </a:cubicBezTo>
                <a:cubicBezTo>
                  <a:pt x="-132624" y="294264"/>
                  <a:pt x="-135196" y="279924"/>
                  <a:pt x="-137735" y="265585"/>
                </a:cubicBezTo>
                <a:cubicBezTo>
                  <a:pt x="-140274" y="251245"/>
                  <a:pt x="-142780" y="236905"/>
                  <a:pt x="-145258" y="222566"/>
                </a:cubicBezTo>
                <a:cubicBezTo>
                  <a:pt x="-147735" y="208226"/>
                  <a:pt x="-150184" y="193888"/>
                  <a:pt x="-152609" y="179551"/>
                </a:cubicBezTo>
                <a:cubicBezTo>
                  <a:pt x="-155034" y="165213"/>
                  <a:pt x="-157435" y="150878"/>
                  <a:pt x="-159816" y="136545"/>
                </a:cubicBezTo>
                <a:cubicBezTo>
                  <a:pt x="-162197" y="122211"/>
                  <a:pt x="-164559" y="107881"/>
                  <a:pt x="-166905" y="93553"/>
                </a:cubicBezTo>
                <a:cubicBezTo>
                  <a:pt x="-169250" y="79225"/>
                  <a:pt x="-171581" y="64901"/>
                  <a:pt x="-173900" y="50581"/>
                </a:cubicBezTo>
                <a:cubicBezTo>
                  <a:pt x="-176219" y="36261"/>
                  <a:pt x="-178526" y="21945"/>
                  <a:pt x="-180826" y="7634"/>
                </a:cubicBezTo>
                <a:cubicBezTo>
                  <a:pt x="-183126" y="-6677"/>
                  <a:pt x="-185419" y="-20984"/>
                  <a:pt x="-187708" y="-35284"/>
                </a:cubicBezTo>
                <a:cubicBezTo>
                  <a:pt x="-189997" y="-49584"/>
                  <a:pt x="-192283" y="-63878"/>
                  <a:pt x="-194569" y="-78166"/>
                </a:cubicBezTo>
                <a:cubicBezTo>
                  <a:pt x="-196855" y="-92453"/>
                  <a:pt x="-199142" y="-106734"/>
                  <a:pt x="-201433" y="-121007"/>
                </a:cubicBezTo>
                <a:cubicBezTo>
                  <a:pt x="-203725" y="-135279"/>
                  <a:pt x="-206021" y="-149544"/>
                  <a:pt x="-208326" y="-163800"/>
                </a:cubicBezTo>
                <a:cubicBezTo>
                  <a:pt x="-210630" y="-178056"/>
                  <a:pt x="-212944" y="-192303"/>
                  <a:pt x="-215270" y="-206540"/>
                </a:cubicBezTo>
                <a:cubicBezTo>
                  <a:pt x="-217596" y="-220777"/>
                  <a:pt x="-219936" y="-235004"/>
                  <a:pt x="-222292" y="-249219"/>
                </a:cubicBezTo>
                <a:cubicBezTo>
                  <a:pt x="-224648" y="-263435"/>
                  <a:pt x="-227021" y="-277638"/>
                  <a:pt x="-229416" y="-291829"/>
                </a:cubicBezTo>
                <a:cubicBezTo>
                  <a:pt x="-231811" y="-306020"/>
                  <a:pt x="-234228" y="-320198"/>
                  <a:pt x="-236670" y="-334361"/>
                </a:cubicBezTo>
                <a:cubicBezTo>
                  <a:pt x="-239113" y="-348524"/>
                  <a:pt x="-241582" y="-362673"/>
                  <a:pt x="-244082" y="-376805"/>
                </a:cubicBezTo>
                <a:cubicBezTo>
                  <a:pt x="-246582" y="-390937"/>
                  <a:pt x="-249113" y="-405053"/>
                  <a:pt x="-251680" y="-419150"/>
                </a:cubicBezTo>
                <a:cubicBezTo>
                  <a:pt x="-254247" y="-433247"/>
                  <a:pt x="-256850" y="-447325"/>
                  <a:pt x="-259495" y="-461382"/>
                </a:cubicBezTo>
                <a:cubicBezTo>
                  <a:pt x="-262139" y="-475439"/>
                  <a:pt x="-264826" y="-489474"/>
                  <a:pt x="-267559" y="-503486"/>
                </a:cubicBezTo>
                <a:cubicBezTo>
                  <a:pt x="-270293" y="-517498"/>
                  <a:pt x="-273074" y="-531485"/>
                  <a:pt x="-275908" y="-545445"/>
                </a:cubicBezTo>
                <a:cubicBezTo>
                  <a:pt x="-278743" y="-559405"/>
                  <a:pt x="-281632" y="-573338"/>
                  <a:pt x="-284580" y="-587239"/>
                </a:cubicBezTo>
                <a:cubicBezTo>
                  <a:pt x="-287528" y="-601141"/>
                  <a:pt x="-290536" y="-615011"/>
                  <a:pt x="-293613" y="-628844"/>
                </a:cubicBezTo>
                <a:cubicBezTo>
                  <a:pt x="-296691" y="-642677"/>
                  <a:pt x="-299838" y="-656472"/>
                  <a:pt x="-303053" y="-670230"/>
                </a:cubicBezTo>
                <a:cubicBezTo>
                  <a:pt x="-306269" y="-683988"/>
                  <a:pt x="-309553" y="-697709"/>
                  <a:pt x="-312947" y="-711365"/>
                </a:cubicBezTo>
                <a:cubicBezTo>
                  <a:pt x="-316340" y="-725022"/>
                  <a:pt x="-319843" y="-738616"/>
                  <a:pt x="-323346" y="-752209"/>
                </a:cubicBezTo>
                <a:cubicBezTo>
                  <a:pt x="-339869" y="-816330"/>
                  <a:pt x="-307496" y="-869003"/>
                  <a:pt x="-258177" y="-880233"/>
                </a:cubicBezTo>
                <a:cubicBezTo>
                  <a:pt x="-208858" y="-891463"/>
                  <a:pt x="-156439" y="-858084"/>
                  <a:pt x="-144003" y="-793046"/>
                </a:cubicBezTo>
                <a:cubicBezTo>
                  <a:pt x="-141203" y="-778401"/>
                  <a:pt x="-138402" y="-763756"/>
                  <a:pt x="-135734" y="-749122"/>
                </a:cubicBezTo>
                <a:close/>
              </a:path>
            </a:pathLst>
          </a:custGeom>
          <a:solidFill>
            <a:srgbClr val="F7B3B9"/>
          </a:solidFill>
          <a:ln w="6200" cap="rnd">
            <a:noFill/>
            <a:round/>
          </a:ln>
        </p:spPr>
      </p:sp>
      <p:sp>
        <p:nvSpPr>
          <p:cNvPr id="14" name="MainTopic"/>
          <p:cNvSpPr/>
          <p:nvPr/>
        </p:nvSpPr>
        <p:spPr>
          <a:xfrm>
            <a:off x="2720084" y="2858703"/>
            <a:ext cx="2812163" cy="1275756"/>
          </a:xfrm>
          <a:custGeom>
            <a:avLst/>
            <a:gdLst>
              <a:gd name="rtl" fmla="*/ 147947 w 3756933"/>
              <a:gd name="rtt" fmla="*/ 82587 h 359733"/>
              <a:gd name="rtr" fmla="*/ 3605947 w 3756933"/>
              <a:gd name="rtb" fmla="*/ 287787 h 359733"/>
            </a:gdLst>
            <a:ahLst/>
            <a:cxnLst/>
            <a:rect l="rtl" t="rtt" r="rtr" b="rtb"/>
            <a:pathLst>
              <a:path w="3756933" h="359733">
                <a:moveTo>
                  <a:pt x="30400" y="0"/>
                </a:moveTo>
                <a:lnTo>
                  <a:pt x="3726533" y="0"/>
                </a:lnTo>
                <a:cubicBezTo>
                  <a:pt x="3746962" y="0"/>
                  <a:pt x="3756933" y="9971"/>
                  <a:pt x="3756933" y="30400"/>
                </a:cubicBezTo>
                <a:lnTo>
                  <a:pt x="3756933" y="329333"/>
                </a:lnTo>
                <a:cubicBezTo>
                  <a:pt x="3756933" y="349762"/>
                  <a:pt x="3746962" y="359733"/>
                  <a:pt x="3726533" y="359733"/>
                </a:cubicBezTo>
                <a:lnTo>
                  <a:pt x="30400" y="359733"/>
                </a:lnTo>
                <a:cubicBezTo>
                  <a:pt x="9971" y="359733"/>
                  <a:pt x="0" y="349762"/>
                  <a:pt x="0" y="329333"/>
                </a:cubicBezTo>
                <a:lnTo>
                  <a:pt x="0" y="30400"/>
                </a:lnTo>
                <a:cubicBezTo>
                  <a:pt x="0" y="9971"/>
                  <a:pt x="9971" y="0"/>
                  <a:pt x="30400" y="0"/>
                </a:cubicBezTo>
                <a:close/>
              </a:path>
            </a:pathLst>
          </a:custGeom>
          <a:solidFill>
            <a:srgbClr val="F6ECF2"/>
          </a:solidFill>
          <a:ln w="57150" cap="flat">
            <a:solidFill>
              <a:srgbClr val="E2C0D4"/>
            </a:solidFill>
            <a:round/>
          </a:ln>
        </p:spPr>
        <p:txBody>
          <a:bodyPr wrap="none" lIns="0" tIns="0" rIns="0" bIns="11000" rtlCol="0" anchor="ctr"/>
          <a:lstStyle/>
          <a:p>
            <a:pPr algn="ctr">
              <a:lnSpc>
                <a:spcPts val="2615"/>
              </a:lnSpc>
            </a:pPr>
            <a:r>
              <a:rPr lang="vi-VN" dirty="0">
                <a:solidFill>
                  <a:srgbClr val="000000"/>
                </a:solidFill>
                <a:latin typeface="Alegreya Sans Regular"/>
              </a:rPr>
              <a:t> </a:t>
            </a:r>
            <a:r>
              <a:rPr lang="vi-VN" sz="2400" dirty="0">
                <a:solidFill>
                  <a:srgbClr val="000000"/>
                </a:solidFill>
                <a:latin typeface="#9Slide05 Brannboll Ny" panose="02000000000000000000" pitchFamily="2" charset="0"/>
              </a:rPr>
              <a:t>Thực hiện bằng</a:t>
            </a:r>
            <a:endParaRPr lang="vi-VN" sz="2400" dirty="0">
              <a:solidFill>
                <a:srgbClr val="000000"/>
              </a:solidFill>
              <a:latin typeface="#9Slide05 Brannboll Ny" panose="02000000000000000000" pitchFamily="2" charset="0"/>
            </a:endParaRPr>
          </a:p>
          <a:p>
            <a:pPr algn="ctr">
              <a:lnSpc>
                <a:spcPts val="2615"/>
              </a:lnSpc>
            </a:pPr>
            <a:r>
              <a:rPr lang="vi-VN" sz="2400" dirty="0">
                <a:solidFill>
                  <a:srgbClr val="000000"/>
                </a:solidFill>
                <a:latin typeface="#9Slide05 Brannboll Ny" panose="02000000000000000000" pitchFamily="2" charset="0"/>
              </a:rPr>
              <a:t>một trong </a:t>
            </a:r>
            <a:endParaRPr lang="vi-VN" sz="2400" dirty="0">
              <a:solidFill>
                <a:srgbClr val="000000"/>
              </a:solidFill>
              <a:latin typeface="#9Slide05 Brannboll Ny" panose="02000000000000000000" pitchFamily="2" charset="0"/>
            </a:endParaRPr>
          </a:p>
          <a:p>
            <a:pPr algn="ctr">
              <a:lnSpc>
                <a:spcPts val="2615"/>
              </a:lnSpc>
            </a:pPr>
            <a:r>
              <a:rPr lang="vi-VN" sz="2400" dirty="0">
                <a:solidFill>
                  <a:srgbClr val="000000"/>
                </a:solidFill>
                <a:latin typeface="#9Slide05 Brannboll Ny" panose="02000000000000000000" pitchFamily="2" charset="0"/>
              </a:rPr>
              <a:t>hai cách sau:</a:t>
            </a:r>
            <a:endParaRPr lang="vi-VN" sz="2400" dirty="0">
              <a:solidFill>
                <a:srgbClr val="000000"/>
              </a:solidFill>
              <a:latin typeface="#9Slide05 Brannboll Ny" panose="02000000000000000000" pitchFamily="2" charset="0"/>
            </a:endParaRPr>
          </a:p>
        </p:txBody>
      </p:sp>
      <p:sp>
        <p:nvSpPr>
          <p:cNvPr id="15" name="SubTopic"/>
          <p:cNvSpPr/>
          <p:nvPr/>
        </p:nvSpPr>
        <p:spPr>
          <a:xfrm>
            <a:off x="5614745" y="3804794"/>
            <a:ext cx="6357825" cy="2120118"/>
          </a:xfrm>
          <a:custGeom>
            <a:avLst/>
            <a:gdLst>
              <a:gd name="rtl" fmla="*/ 64893 w 4546667"/>
              <a:gd name="rtt" fmla="*/ 36373 h 237667"/>
              <a:gd name="rtr" fmla="*/ 4479294 w 4546667"/>
              <a:gd name="rtb" fmla="*/ 209973 h 237667"/>
            </a:gdLst>
            <a:ahLst/>
            <a:cxnLst/>
            <a:rect l="rtl" t="rtt" r="rtr" b="rtb"/>
            <a:pathLst>
              <a:path w="4546667" h="237667">
                <a:moveTo>
                  <a:pt x="24800" y="0"/>
                </a:moveTo>
                <a:lnTo>
                  <a:pt x="4521867" y="0"/>
                </a:lnTo>
                <a:cubicBezTo>
                  <a:pt x="4538532" y="0"/>
                  <a:pt x="4546667" y="8134"/>
                  <a:pt x="4546667" y="24800"/>
                </a:cubicBezTo>
                <a:lnTo>
                  <a:pt x="4546667" y="212867"/>
                </a:lnTo>
                <a:cubicBezTo>
                  <a:pt x="4546667" y="229532"/>
                  <a:pt x="4538532" y="237667"/>
                  <a:pt x="4521867" y="237667"/>
                </a:cubicBezTo>
                <a:lnTo>
                  <a:pt x="24800" y="237667"/>
                </a:lnTo>
                <a:cubicBezTo>
                  <a:pt x="8134" y="237667"/>
                  <a:pt x="0" y="229532"/>
                  <a:pt x="0" y="212867"/>
                </a:cubicBezTo>
                <a:lnTo>
                  <a:pt x="0" y="24800"/>
                </a:lnTo>
                <a:cubicBezTo>
                  <a:pt x="0" y="8134"/>
                  <a:pt x="8134" y="0"/>
                  <a:pt x="24800" y="0"/>
                </a:cubicBezTo>
                <a:close/>
              </a:path>
            </a:pathLst>
          </a:custGeom>
          <a:solidFill>
            <a:sysClr val="window" lastClr="FFFFFF"/>
          </a:solidFill>
          <a:ln w="57150" cap="flat">
            <a:solidFill>
              <a:srgbClr val="F7B3B9"/>
            </a:solidFill>
            <a:round/>
          </a:ln>
        </p:spPr>
        <p:txBody>
          <a:bodyPr wrap="square" lIns="0" tIns="0" rIns="0" bIns="11000" rtlCol="0" anchor="ctr"/>
          <a:lstStyle/>
          <a:p>
            <a:pPr marL="0" marR="0" lvl="0" indent="0" algn="ctr" defTabSz="914400" eaLnBrk="1" fontAlgn="auto" latinLnBrk="0" hangingPunct="1">
              <a:lnSpc>
                <a:spcPts val="2615"/>
              </a:lnSpc>
              <a:spcBef>
                <a:spcPts val="0"/>
              </a:spcBef>
              <a:spcAft>
                <a:spcPts val="0"/>
              </a:spcAft>
              <a:buClrTx/>
              <a:buSzTx/>
              <a:buFontTx/>
              <a:buNone/>
              <a:defRPr/>
            </a:pPr>
            <a:r>
              <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rPr>
              <a:t>Dùng cụm chủ vị bổ sung cho từ làm trạng ngữ hoặc trực tiếp cấu tạo trạng ngữ. Ví dụ: “Khi tôi cầm lọ muối lên thì thấy chú đã ngổi xổm xuống cạnh bếp." (Đoàn Giỏi); “Tôi không trả lời mẹ vì tôi muốn khóc quá." </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ndParaRPr>
          </a:p>
          <a:p>
            <a:pPr marL="0" marR="0" lvl="0" indent="0" algn="ctr" defTabSz="914400" eaLnBrk="1" fontAlgn="auto" latinLnBrk="0" hangingPunct="1">
              <a:lnSpc>
                <a:spcPts val="2615"/>
              </a:lnSpc>
              <a:spcBef>
                <a:spcPts val="0"/>
              </a:spcBef>
              <a:spcAft>
                <a:spcPts val="0"/>
              </a:spcAft>
              <a:buClrTx/>
              <a:buSzTx/>
              <a:buFontTx/>
              <a:buNone/>
              <a:defRPr/>
            </a:pPr>
            <a:r>
              <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rPr>
              <a:t>(Tạ Duy Anh).</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ndParaRPr>
          </a:p>
        </p:txBody>
      </p:sp>
      <p:pic>
        <p:nvPicPr>
          <p:cNvPr id="16"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486" y="5739618"/>
            <a:ext cx="2869752" cy="116071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500" fill="hold"/>
                                        <p:tgtEl>
                                          <p:spTgt spid="16"/>
                                        </p:tgtEl>
                                        <p:attrNameLst>
                                          <p:attrName>ppt_x</p:attrName>
                                        </p:attrNameLst>
                                      </p:cBhvr>
                                      <p:tavLst>
                                        <p:tav tm="0">
                                          <p:val>
                                            <p:strVal val="1+#ppt_w/2"/>
                                          </p:val>
                                        </p:tav>
                                        <p:tav tm="100000">
                                          <p:val>
                                            <p:strVal val="#ppt_x"/>
                                          </p:val>
                                        </p:tav>
                                      </p:tavLst>
                                    </p:anim>
                                    <p:anim calcmode="lin" valueType="num">
                                      <p:cBhvr additive="base">
                                        <p:cTn id="17"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775" y="5114726"/>
            <a:ext cx="2869752" cy="17119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83" y="952797"/>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064" y="2348047"/>
            <a:ext cx="1694696" cy="2161906"/>
          </a:xfrm>
          <a:prstGeom prst="rect">
            <a:avLst/>
          </a:prstGeom>
        </p:spPr>
      </p:pic>
      <p:pic>
        <p:nvPicPr>
          <p:cNvPr id="7" name="Picture 3"/>
          <p:cNvPicPr>
            <a:picLocks noChangeAspect="1"/>
          </p:cNvPicPr>
          <p:nvPr/>
        </p:nvPicPr>
        <p:blipFill>
          <a:blip r:embed="rId5">
            <a:duotone>
              <a:prstClr val="black"/>
              <a:srgbClr val="CC99FF">
                <a:tint val="45000"/>
                <a:satMod val="400000"/>
              </a:srgbClr>
            </a:duotone>
          </a:blip>
          <a:srcRect/>
          <a:stretch>
            <a:fillRect/>
          </a:stretch>
        </p:blipFill>
        <p:spPr>
          <a:xfrm rot="2700000">
            <a:off x="10091923" y="1710767"/>
            <a:ext cx="2477263" cy="2689024"/>
          </a:xfrm>
          <a:prstGeom prst="rect">
            <a:avLst/>
          </a:prstGeom>
        </p:spPr>
      </p:pic>
      <p:sp>
        <p:nvSpPr>
          <p:cNvPr id="8" name="Freeform 6"/>
          <p:cNvSpPr/>
          <p:nvPr/>
        </p:nvSpPr>
        <p:spPr>
          <a:xfrm rot="21211910">
            <a:off x="6229294" y="3760660"/>
            <a:ext cx="4775442" cy="3324076"/>
          </a:xfrm>
          <a:custGeom>
            <a:avLst/>
            <a:gdLst/>
            <a:ahLst/>
            <a:cxnLst/>
            <a:rect l="l" t="t" r="r" b="b"/>
            <a:pathLst>
              <a:path w="13754100" h="10922000">
                <a:moveTo>
                  <a:pt x="0" y="0"/>
                </a:moveTo>
                <a:lnTo>
                  <a:pt x="13754100" y="0"/>
                </a:lnTo>
                <a:lnTo>
                  <a:pt x="13754100" y="10922000"/>
                </a:lnTo>
                <a:lnTo>
                  <a:pt x="0" y="10922000"/>
                </a:lnTo>
                <a:close/>
              </a:path>
            </a:pathLst>
          </a:custGeom>
          <a:blipFill>
            <a:blip r:embed="rId6"/>
            <a:stretch>
              <a:fillRect l="-179" r="-179"/>
            </a:stretch>
          </a:blipFill>
        </p:spPr>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67483">
            <a:off x="10347964" y="3270447"/>
            <a:ext cx="1327734" cy="846818"/>
          </a:xfrm>
          <a:prstGeom prst="rect">
            <a:avLst/>
          </a:prstGeom>
        </p:spPr>
      </p:pic>
      <p:sp>
        <p:nvSpPr>
          <p:cNvPr id="10" name="Freeform 10"/>
          <p:cNvSpPr/>
          <p:nvPr/>
        </p:nvSpPr>
        <p:spPr>
          <a:xfrm rot="21277863">
            <a:off x="6008429" y="83048"/>
            <a:ext cx="4528137" cy="3353941"/>
          </a:xfrm>
          <a:custGeom>
            <a:avLst/>
            <a:gdLst/>
            <a:ahLst/>
            <a:cxnLst/>
            <a:rect l="l" t="t" r="r" b="b"/>
            <a:pathLst>
              <a:path w="13754100" h="10922000">
                <a:moveTo>
                  <a:pt x="0" y="0"/>
                </a:moveTo>
                <a:lnTo>
                  <a:pt x="13754100" y="0"/>
                </a:lnTo>
                <a:lnTo>
                  <a:pt x="13754100" y="10922000"/>
                </a:lnTo>
                <a:lnTo>
                  <a:pt x="0" y="10922000"/>
                </a:lnTo>
                <a:close/>
              </a:path>
            </a:pathLst>
          </a:custGeom>
          <a:blipFill>
            <a:blip r:embed="rId6"/>
            <a:stretch>
              <a:fillRect l="-179" r="-179"/>
            </a:stretch>
          </a:blipFill>
        </p:spPr>
      </p:sp>
      <p:pic>
        <p:nvPicPr>
          <p:cNvPr id="11" name="Picture 12"/>
          <p:cNvPicPr>
            <a:picLocks noChangeAspect="1"/>
          </p:cNvPicPr>
          <p:nvPr/>
        </p:nvPicPr>
        <p:blipFill>
          <a:blip r:embed="rId8"/>
          <a:srcRect/>
          <a:stretch>
            <a:fillRect/>
          </a:stretch>
        </p:blipFill>
        <p:spPr>
          <a:xfrm rot="503882">
            <a:off x="2868054" y="5222014"/>
            <a:ext cx="5289036" cy="1904053"/>
          </a:xfrm>
          <a:prstGeom prst="rect">
            <a:avLst/>
          </a:prstGeom>
        </p:spPr>
      </p:pic>
      <p:grpSp>
        <p:nvGrpSpPr>
          <p:cNvPr id="12" name="Group 16"/>
          <p:cNvGrpSpPr/>
          <p:nvPr/>
        </p:nvGrpSpPr>
        <p:grpSpPr>
          <a:xfrm>
            <a:off x="968826" y="1444102"/>
            <a:ext cx="4944682" cy="1419436"/>
            <a:chOff x="0" y="-38100"/>
            <a:chExt cx="9889365" cy="2838872"/>
          </a:xfrm>
        </p:grpSpPr>
        <p:sp>
          <p:nvSpPr>
            <p:cNvPr id="13" name="TextBox 17"/>
            <p:cNvSpPr txBox="1"/>
            <p:nvPr/>
          </p:nvSpPr>
          <p:spPr>
            <a:xfrm>
              <a:off x="0" y="-38100"/>
              <a:ext cx="9889365" cy="1503744"/>
            </a:xfrm>
            <a:prstGeom prst="rect">
              <a:avLst/>
            </a:prstGeom>
          </p:spPr>
          <p:txBody>
            <a:bodyPr lIns="0" tIns="0" rIns="0" bIns="0" rtlCol="0" anchor="t">
              <a:spAutoFit/>
            </a:bodyPr>
            <a:lstStyle/>
            <a:p>
              <a:pPr algn="ctr">
                <a:lnSpc>
                  <a:spcPts val="6250"/>
                </a:lnSpc>
              </a:pPr>
              <a:endParaRPr lang="en-US" sz="5000" dirty="0">
                <a:solidFill>
                  <a:srgbClr val="000000"/>
                </a:solidFill>
                <a:latin typeface="Anaktoria"/>
              </a:endParaRPr>
            </a:p>
          </p:txBody>
        </p:sp>
        <p:sp>
          <p:nvSpPr>
            <p:cNvPr id="14" name="TextBox 18"/>
            <p:cNvSpPr txBox="1"/>
            <p:nvPr/>
          </p:nvSpPr>
          <p:spPr>
            <a:xfrm>
              <a:off x="525254" y="83362"/>
              <a:ext cx="7795101" cy="2717410"/>
            </a:xfrm>
            <a:prstGeom prst="rect">
              <a:avLst/>
            </a:prstGeom>
          </p:spPr>
          <p:txBody>
            <a:bodyPr wrap="square" lIns="0" tIns="0" rIns="0" bIns="0" rtlCol="0" anchor="t">
              <a:spAutoFit/>
            </a:bodyPr>
            <a:lstStyle/>
            <a:p>
              <a:pPr algn="ctr">
                <a:lnSpc>
                  <a:spcPts val="2615"/>
                </a:lnSpc>
              </a:pPr>
              <a:r>
                <a:rPr lang="vi-VN" sz="3200" b="1" i="1" dirty="0">
                  <a:solidFill>
                    <a:srgbClr val="FF0000"/>
                  </a:solidFill>
                  <a:latin typeface="+mj-lt"/>
                </a:rPr>
                <a:t>Việc mở rộng trạng ngữ thường được thực hiện bằng một trong hai cách sau:</a:t>
              </a:r>
              <a:endParaRPr lang="vi-VN" sz="3200" b="1" i="1" dirty="0">
                <a:solidFill>
                  <a:srgbClr val="FF0000"/>
                </a:solidFill>
                <a:latin typeface="+mj-lt"/>
              </a:endParaRPr>
            </a:p>
          </p:txBody>
        </p:sp>
      </p:grpSp>
      <p:pic>
        <p:nvPicPr>
          <p:cNvPr id="15" name="Picture 7"/>
          <p:cNvPicPr>
            <a:picLocks noChangeAspect="1"/>
          </p:cNvPicPr>
          <p:nvPr/>
        </p:nvPicPr>
        <p:blipFill>
          <a:blip r:embed="rId9"/>
          <a:srcRect/>
          <a:stretch>
            <a:fillRect/>
          </a:stretch>
        </p:blipFill>
        <p:spPr>
          <a:xfrm rot="18444195">
            <a:off x="5140397" y="4652562"/>
            <a:ext cx="1597753" cy="261391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266743">
            <a:off x="2840342" y="3420682"/>
            <a:ext cx="2024776" cy="1361949"/>
          </a:xfrm>
          <a:prstGeom prst="rect">
            <a:avLst/>
          </a:prstGeom>
        </p:spPr>
      </p:pic>
      <p:sp>
        <p:nvSpPr>
          <p:cNvPr id="17" name="TextBox 16"/>
          <p:cNvSpPr txBox="1"/>
          <p:nvPr/>
        </p:nvSpPr>
        <p:spPr>
          <a:xfrm rot="21259771">
            <a:off x="6139061" y="527934"/>
            <a:ext cx="4212941" cy="2406108"/>
          </a:xfrm>
          <a:prstGeom prst="rect">
            <a:avLst/>
          </a:prstGeom>
          <a:noFill/>
        </p:spPr>
        <p:txBody>
          <a:bodyPr wrap="square">
            <a:spAutoFit/>
          </a:bodyPr>
          <a:lstStyle/>
          <a:p>
            <a:pPr algn="just">
              <a:lnSpc>
                <a:spcPts val="2615"/>
              </a:lnSpc>
              <a:defRPr/>
            </a:pPr>
            <a:r>
              <a:rPr lang="vi-VN" sz="1865" b="1" i="1" dirty="0">
                <a:solidFill>
                  <a:srgbClr val="FF0000"/>
                </a:solidFill>
                <a:latin typeface="Alegreya Sans Regular"/>
              </a:rPr>
              <a:t>- </a:t>
            </a:r>
            <a:r>
              <a:rPr lang="vi-VN" sz="1865" b="1" i="1" dirty="0">
                <a:solidFill>
                  <a:srgbClr val="FF0000"/>
                </a:solidFill>
                <a:latin typeface="+mj-lt"/>
              </a:rPr>
              <a:t>Dùng từ hoặc cụm từ chính phụ (cụm danh từ, cụm động từ. cụm tính từ) bổ sung cho từ làm trạng ngữ. Ví dụ: “Hồi ấy, rừng này còn nhiều hổ lắm." (Đoàn Giỏi); “Trong chuyến đi về Hà Tĩnh, quan Phó bảng Sắc lưu lại huyện Đức Thọ một thời gian." (Sơn Tùng).</a:t>
            </a:r>
            <a:endParaRPr lang="vi-VN" sz="1865" b="1" i="1" dirty="0">
              <a:solidFill>
                <a:srgbClr val="FF0000"/>
              </a:solidFill>
              <a:latin typeface="+mj-lt"/>
            </a:endParaRPr>
          </a:p>
        </p:txBody>
      </p:sp>
      <p:sp>
        <p:nvSpPr>
          <p:cNvPr id="18" name="TextBox 17"/>
          <p:cNvSpPr txBox="1"/>
          <p:nvPr/>
        </p:nvSpPr>
        <p:spPr>
          <a:xfrm rot="21143885">
            <a:off x="6483180" y="4162866"/>
            <a:ext cx="4267670" cy="2072683"/>
          </a:xfrm>
          <a:prstGeom prst="rect">
            <a:avLst/>
          </a:prstGeom>
          <a:noFill/>
        </p:spPr>
        <p:txBody>
          <a:bodyPr wrap="square">
            <a:spAutoFit/>
          </a:bodyPr>
          <a:lstStyle/>
          <a:p>
            <a:pPr algn="just">
              <a:lnSpc>
                <a:spcPts val="2615"/>
              </a:lnSpc>
              <a:defRPr/>
            </a:pPr>
            <a:r>
              <a:rPr lang="vi-VN" sz="1865" b="1" i="1" dirty="0">
                <a:solidFill>
                  <a:srgbClr val="002060"/>
                </a:solidFill>
                <a:latin typeface="+mj-lt"/>
              </a:rPr>
              <a:t>- Dùng cụm chủ vị bổ sung cho từ làm trạng ngữ hoặc trực tiếp cấu tạo trạng ngữ. Ví dụ: “Khi tôi cầm lọ muối lên thì thấy chú đã ngổi xổm xuống cạnh bếp." (Đoàn Giỏi); “Tôi không trả lời mẹ vì tôi muốn khóc quá." (Tạ Duy Anh).</a:t>
            </a:r>
            <a:endParaRPr lang="en-US" sz="1865" b="1" i="1" dirty="0">
              <a:solidFill>
                <a:srgbClr val="002060"/>
              </a:solidFill>
              <a:latin typeface="+mj-lt"/>
            </a:endParaRPr>
          </a:p>
        </p:txBody>
      </p:sp>
      <p:sp>
        <p:nvSpPr>
          <p:cNvPr id="19" name="TextBox 18"/>
          <p:cNvSpPr txBox="1"/>
          <p:nvPr/>
        </p:nvSpPr>
        <p:spPr>
          <a:xfrm>
            <a:off x="689346" y="755736"/>
            <a:ext cx="5118171" cy="477823"/>
          </a:xfrm>
          <a:prstGeom prst="rect">
            <a:avLst/>
          </a:prstGeom>
          <a:noFill/>
        </p:spPr>
        <p:txBody>
          <a:bodyPr wrap="square">
            <a:spAutoFit/>
          </a:bodyPr>
          <a:lstStyle/>
          <a:p>
            <a:pPr algn="ctr">
              <a:lnSpc>
                <a:spcPts val="2615"/>
              </a:lnSpc>
              <a:defRPr/>
            </a:pPr>
            <a:r>
              <a:rPr lang="vi-VN" sz="4000" b="1" dirty="0">
                <a:solidFill>
                  <a:srgbClr val="000000"/>
                </a:solidFill>
                <a:latin typeface="Alegreya Sans Regular"/>
              </a:rPr>
              <a:t>1. Mở rộng trạng ngữ</a:t>
            </a:r>
            <a:endParaRPr lang="vi-VN" sz="4000" b="1" dirty="0">
              <a:solidFill>
                <a:srgbClr val="000000"/>
              </a:solidFill>
              <a:latin typeface="Alegreya Sans Regula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7454</Words>
  <Application>WPS Presentation</Application>
  <PresentationFormat>Widescreen</PresentationFormat>
  <Paragraphs>352</Paragraphs>
  <Slides>33</Slides>
  <Notes>4</Notes>
  <HiddenSlides>0</HiddenSlides>
  <MMClips>1</MMClips>
  <ScaleCrop>false</ScaleCrop>
  <HeadingPairs>
    <vt:vector size="6" baseType="variant">
      <vt:variant>
        <vt:lpstr>已用的字体</vt:lpstr>
      </vt:variant>
      <vt:variant>
        <vt:i4>34</vt:i4>
      </vt:variant>
      <vt:variant>
        <vt:lpstr>主题</vt:lpstr>
      </vt:variant>
      <vt:variant>
        <vt:i4>3</vt:i4>
      </vt:variant>
      <vt:variant>
        <vt:lpstr>幻灯片标题</vt:lpstr>
      </vt:variant>
      <vt:variant>
        <vt:i4>33</vt:i4>
      </vt:variant>
    </vt:vector>
  </HeadingPairs>
  <TitlesOfParts>
    <vt:vector size="70" baseType="lpstr">
      <vt:lpstr>Arial</vt:lpstr>
      <vt:lpstr>SimSun</vt:lpstr>
      <vt:lpstr>Wingdings</vt:lpstr>
      <vt:lpstr>Calibri</vt:lpstr>
      <vt:lpstr>ITC Avant Garde Std Bk</vt:lpstr>
      <vt:lpstr>Vogue-ExtraBold</vt:lpstr>
      <vt:lpstr>Calibri</vt:lpstr>
      <vt:lpstr>Times New Roman</vt:lpstr>
      <vt:lpstr>华康海报体W12(P)</vt:lpstr>
      <vt:lpstr>华文琥珀</vt:lpstr>
      <vt:lpstr>等线</vt:lpstr>
      <vt:lpstr>等线</vt:lpstr>
      <vt:lpstr>.VnCentury Schoolbook</vt:lpstr>
      <vt:lpstr>SVN-Riesling</vt:lpstr>
      <vt:lpstr>Microsoft YaHei</vt:lpstr>
      <vt:lpstr>【苹果】迟暮朝朝醉晚灯</vt:lpstr>
      <vt:lpstr>WoodType-Demi</vt:lpstr>
      <vt:lpstr>方正静蕾简体</vt:lpstr>
      <vt:lpstr>#9Slide05 SVNVery Berry</vt:lpstr>
      <vt:lpstr>迷你简准圆</vt:lpstr>
      <vt:lpstr>#9Slide05 Brannboll Ny</vt:lpstr>
      <vt:lpstr>Alegreya Sans Regular</vt:lpstr>
      <vt:lpstr>Anaktoria</vt:lpstr>
      <vt:lpstr>Arial Unicode MS</vt:lpstr>
      <vt:lpstr>DengXian</vt:lpstr>
      <vt:lpstr>#9Slide07 Marbelia Regular</vt:lpstr>
      <vt:lpstr>Verdana</vt:lpstr>
      <vt:lpstr>Arial</vt:lpstr>
      <vt:lpstr>Cambria</vt:lpstr>
      <vt:lpstr>Marcellus</vt:lpstr>
      <vt:lpstr>SVN-Vanilla Daisy Pro</vt:lpstr>
      <vt:lpstr>MS Mincho</vt:lpstr>
      <vt:lpstr>Liberation Serif</vt:lpstr>
      <vt:lpstr>Calibri Light</vt:lpstr>
      <vt:lpstr>Office Theme</vt:lpstr>
      <vt:lpstr>1_Office Theme</vt:lpstr>
      <vt:lpstr>5_Office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ADMIN</cp:lastModifiedBy>
  <cp:revision>123</cp:revision>
  <dcterms:created xsi:type="dcterms:W3CDTF">2022-03-15T15:40:00Z</dcterms:created>
  <dcterms:modified xsi:type="dcterms:W3CDTF">2024-06-15T16:19:39Z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A914C18124DE4E19B4E4D90DD82F5855_13</vt:lpwstr>
  </property>
  <property fmtid="{D5CDD505-2E9C-101B-9397-08002B2CF9AE}" pid="3" name="KSOProductBuildVer">
    <vt:lpwstr>1033-12.2.0.17119</vt:lpwstr>
  </property>
</Properties>
</file>