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7" r:id="rId5"/>
  </p:sldMasterIdLst>
  <p:notesMasterIdLst>
    <p:notesMasterId r:id="rId7"/>
  </p:notesMasterIdLst>
  <p:handoutMasterIdLst>
    <p:handoutMasterId r:id="rId42"/>
  </p:handoutMasterIdLst>
  <p:sldIdLst>
    <p:sldId id="404" r:id="rId6"/>
    <p:sldId id="442" r:id="rId8"/>
    <p:sldId id="449" r:id="rId9"/>
    <p:sldId id="448" r:id="rId10"/>
    <p:sldId id="407" r:id="rId11"/>
    <p:sldId id="429" r:id="rId12"/>
    <p:sldId id="414" r:id="rId13"/>
    <p:sldId id="415" r:id="rId14"/>
    <p:sldId id="450" r:id="rId15"/>
    <p:sldId id="451" r:id="rId16"/>
    <p:sldId id="430" r:id="rId17"/>
    <p:sldId id="419" r:id="rId18"/>
    <p:sldId id="431" r:id="rId19"/>
    <p:sldId id="452" r:id="rId20"/>
    <p:sldId id="439" r:id="rId21"/>
    <p:sldId id="423" r:id="rId22"/>
    <p:sldId id="424" r:id="rId23"/>
    <p:sldId id="425" r:id="rId24"/>
    <p:sldId id="426" r:id="rId25"/>
    <p:sldId id="440" r:id="rId26"/>
    <p:sldId id="441" r:id="rId27"/>
    <p:sldId id="438" r:id="rId28"/>
    <p:sldId id="434" r:id="rId29"/>
    <p:sldId id="374" r:id="rId30"/>
    <p:sldId id="432" r:id="rId31"/>
    <p:sldId id="433" r:id="rId32"/>
    <p:sldId id="444" r:id="rId33"/>
    <p:sldId id="443" r:id="rId34"/>
    <p:sldId id="445" r:id="rId35"/>
    <p:sldId id="446" r:id="rId36"/>
    <p:sldId id="387" r:id="rId37"/>
    <p:sldId id="392" r:id="rId38"/>
    <p:sldId id="394" r:id="rId39"/>
    <p:sldId id="395" r:id="rId40"/>
    <p:sldId id="396" r:id="rId41"/>
  </p:sldIdLst>
  <p:sldSz cx="9144000" cy="6858000" type="screen4x3"/>
  <p:notesSz cx="9144000" cy="6858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CC3399"/>
    <a:srgbClr val="CC3300"/>
    <a:srgbClr val="FF0000"/>
    <a:srgbClr val="7239E5"/>
    <a:srgbClr val="FFFFFF"/>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65"/>
    <p:restoredTop sz="94798"/>
  </p:normalViewPr>
  <p:slideViewPr>
    <p:cSldViewPr showGuides="1">
      <p:cViewPr>
        <p:scale>
          <a:sx n="69" d="100"/>
          <a:sy n="69" d="100"/>
        </p:scale>
        <p:origin x="1398" y="4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91439" cy="91439"/>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4754"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4755" name="Rectangle 3"/>
          <p:cNvSpPr>
            <a:spLocks noGrp="1" noChangeArrowheads="1"/>
          </p:cNvSpPr>
          <p:nvPr>
            <p:ph type="dt" sz="quarter"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E22CCA2-2674-415A-A374-88A6DDFBE309}" type="datetime1">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4756" name="Rectangle 4"/>
          <p:cNvSpPr>
            <a:spLocks noGrp="1" noChangeArrowheads="1"/>
          </p:cNvSpPr>
          <p:nvPr>
            <p:ph type="ftr" sz="quarter" idx="2"/>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4757" name="Rectangle 5"/>
          <p:cNvSpPr>
            <a:spLocks noGrp="1" noChangeArrowheads="1"/>
          </p:cNvSpPr>
          <p:nvPr>
            <p:ph type="sldNum" sz="quarter" idx="3"/>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8FDF6C0-484F-4E63-AA63-8B74EC027AF1}"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7380754-3000-4DD6-B2E2-CAAB04D9172A}" type="datetime1">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24" name="Rectangle 4"/>
          <p:cNvSpPr>
            <a:spLocks noGrp="1" noRot="1" noChangeAspect="1" noTextEdit="1"/>
          </p:cNvSpPr>
          <p:nvPr>
            <p:ph type="sldImg" idx="2"/>
          </p:nvPr>
        </p:nvSpPr>
        <p:spPr>
          <a:xfrm>
            <a:off x="2857500" y="514350"/>
            <a:ext cx="3429000" cy="257175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914400" y="3257550"/>
            <a:ext cx="7315200" cy="30861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102" name="Rectangle 6"/>
          <p:cNvSpPr>
            <a:spLocks noGrp="1" noChangeArrowheads="1"/>
          </p:cNvSpPr>
          <p:nvPr>
            <p:ph type="ftr" sz="quarter" idx="4"/>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34BBFE3-92F2-4E6A-8148-21394E3D2BF4}"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10243" name="Rectangle 2"/>
          <p:cNvSpPr>
            <a:spLocks noGrp="1" noRot="1" noChangeAspect="1" noTextEdit="1"/>
          </p:cNvSpPr>
          <p:nvPr>
            <p:ph type="sldImg"/>
          </p:nvPr>
        </p:nvSpPr>
        <p:spPr>
          <a:ln/>
        </p:spPr>
      </p:sp>
      <p:sp>
        <p:nvSpPr>
          <p:cNvPr id="10244" name="Rectangle 3"/>
          <p:cNvSpPr>
            <a:spLocks noGrp="1"/>
          </p:cNvSpPr>
          <p:nvPr>
            <p:ph type="body" idx="1"/>
          </p:nvPr>
        </p:nvSpPr>
        <p:spPr>
          <a:ln/>
        </p:spPr>
        <p:txBody>
          <a:bodyPr wrap="square" lIns="91440" tIns="45720" rIns="91440" bIns="45720" anchor="t" anchorCtr="0"/>
          <a:p>
            <a:pPr lvl="0" eaLnBrk="1" hangingPunct="1"/>
            <a:r>
              <a:rPr lang="en-US" altLang="en-US" dirty="0"/>
              <a:t>Chµo mõng</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45059" name="Rectangle 2"/>
          <p:cNvSpPr>
            <a:spLocks noGrp="1" noRot="1" noChangeAspect="1" noTextEdit="1"/>
          </p:cNvSpPr>
          <p:nvPr>
            <p:ph type="sldImg"/>
          </p:nvPr>
        </p:nvSpPr>
        <p:spPr>
          <a:ln/>
        </p:spPr>
      </p:sp>
      <p:sp>
        <p:nvSpPr>
          <p:cNvPr id="45060" name="Rectangle 3"/>
          <p:cNvSpPr>
            <a:spLocks noGrp="1"/>
          </p:cNvSpPr>
          <p:nvPr>
            <p:ph type="body" idx="1"/>
          </p:nvPr>
        </p:nvSpPr>
        <p:spPr>
          <a:ln/>
        </p:spPr>
        <p:txBody>
          <a:bodyPr wrap="square" lIns="91440" tIns="45720" rIns="91440" bIns="45720" anchor="t" anchorCtr="0"/>
          <a:p>
            <a:pPr lvl="0" eaLnBrk="1" hangingPunct="1"/>
            <a:endParaRPr lang="vi-V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Rot="1" noChangeAspect="1" noTextEdit="1"/>
          </p:cNvSpPr>
          <p:nvPr>
            <p:ph type="sldImg"/>
          </p:nvPr>
        </p:nvSpPr>
        <p:spPr>
          <a:ln/>
        </p:spPr>
      </p:sp>
      <p:sp>
        <p:nvSpPr>
          <p:cNvPr id="17411"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buNone/>
            </a:pPr>
            <a:fld id="{9A0DB2DC-4C9A-4742-B13C-FB6460FD3503}" type="slidenum">
              <a:rPr lang="en-US" altLang="en-US" sz="1200" dirty="0">
                <a:solidFill>
                  <a:srgbClr val="000000"/>
                </a:solidFill>
                <a:latin typeface="Arial" panose="020B0604020202020204" pitchFamily="34" charset="0"/>
              </a:rPr>
            </a:fld>
            <a:endParaRPr lang="en-US" altLang="en-US" sz="1200" dirty="0">
              <a:solidFill>
                <a:srgbClr val="000000"/>
              </a:solidFill>
              <a:latin typeface="Arial" panose="020B0604020202020204" pitchFamily="34" charset="0"/>
            </a:endParaRPr>
          </a:p>
        </p:txBody>
      </p:sp>
      <p:sp>
        <p:nvSpPr>
          <p:cNvPr id="20483" name="Rectangle 2"/>
          <p:cNvSpPr>
            <a:spLocks noGrp="1" noRot="1" noChangeAspect="1" noTextEdit="1"/>
          </p:cNvSpPr>
          <p:nvPr>
            <p:ph type="sldImg"/>
          </p:nvPr>
        </p:nvSpPr>
        <p:spPr>
          <a:ln/>
        </p:spPr>
      </p:sp>
      <p:sp>
        <p:nvSpPr>
          <p:cNvPr id="20484"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28675" name="Rectangle 2"/>
          <p:cNvSpPr>
            <a:spLocks noGrp="1" noRot="1" noChangeAspect="1" noTextEdit="1"/>
          </p:cNvSpPr>
          <p:nvPr>
            <p:ph type="sldImg"/>
          </p:nvPr>
        </p:nvSpPr>
        <p:spPr>
          <a:ln/>
        </p:spPr>
      </p:sp>
      <p:sp>
        <p:nvSpPr>
          <p:cNvPr id="28676"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30723" name="Rectangle 2"/>
          <p:cNvSpPr>
            <a:spLocks noGrp="1" noRot="1" noChangeAspect="1" noTextEdit="1"/>
          </p:cNvSpPr>
          <p:nvPr>
            <p:ph type="sldImg"/>
          </p:nvPr>
        </p:nvSpPr>
        <p:spPr>
          <a:ln/>
        </p:spPr>
      </p:sp>
      <p:sp>
        <p:nvSpPr>
          <p:cNvPr id="30724"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32771" name="Rectangle 2"/>
          <p:cNvSpPr>
            <a:spLocks noGrp="1" noRot="1" noChangeAspect="1" noTextEdit="1"/>
          </p:cNvSpPr>
          <p:nvPr>
            <p:ph type="sldImg"/>
          </p:nvPr>
        </p:nvSpPr>
        <p:spPr>
          <a:ln/>
        </p:spPr>
      </p:sp>
      <p:sp>
        <p:nvSpPr>
          <p:cNvPr id="32772"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34819" name="Rectangle 2"/>
          <p:cNvSpPr>
            <a:spLocks noGrp="1" noRot="1" noChangeAspect="1" noTextEdit="1"/>
          </p:cNvSpPr>
          <p:nvPr>
            <p:ph type="sldImg"/>
          </p:nvPr>
        </p:nvSpPr>
        <p:spPr>
          <a:ln/>
        </p:spPr>
      </p:sp>
      <p:sp>
        <p:nvSpPr>
          <p:cNvPr id="34820"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39939" name="Rectangle 2"/>
          <p:cNvSpPr>
            <a:spLocks noGrp="1" noRot="1" noChangeAspect="1" noTextEdit="1"/>
          </p:cNvSpPr>
          <p:nvPr>
            <p:ph type="sldImg"/>
          </p:nvPr>
        </p:nvSpPr>
        <p:spPr>
          <a:ln/>
        </p:spPr>
      </p:sp>
      <p:sp>
        <p:nvSpPr>
          <p:cNvPr id="39940" name="Rectangle 3"/>
          <p:cNvSpPr>
            <a:spLocks noGrp="1"/>
          </p:cNvSpPr>
          <p:nvPr>
            <p:ph type="body" idx="1"/>
          </p:nvPr>
        </p:nvSpPr>
        <p:spPr>
          <a:ln/>
        </p:spPr>
        <p:txBody>
          <a:bodyPr wrap="square" lIns="91440" tIns="45720" rIns="91440" bIns="45720" anchor="t" anchorCtr="0"/>
          <a:p>
            <a:pPr lvl="0" eaLnBrk="1" hangingPunct="1"/>
            <a:endParaRPr lang="vi-V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43011" name="Rectangle 2"/>
          <p:cNvSpPr>
            <a:spLocks noGrp="1" noRot="1" noChangeAspect="1" noTextEdit="1"/>
          </p:cNvSpPr>
          <p:nvPr>
            <p:ph type="sldImg"/>
          </p:nvPr>
        </p:nvSpPr>
        <p:spPr>
          <a:ln/>
        </p:spPr>
      </p:sp>
      <p:sp>
        <p:nvSpPr>
          <p:cNvPr id="43012" name="Rectangle 3"/>
          <p:cNvSpPr>
            <a:spLocks noGrp="1"/>
          </p:cNvSpPr>
          <p:nvPr>
            <p:ph type="body" idx="1"/>
          </p:nvPr>
        </p:nvSpPr>
        <p:spPr>
          <a:ln/>
        </p:spPr>
        <p:txBody>
          <a:bodyPr wrap="square" lIns="91440" tIns="45720" rIns="91440" bIns="45720" anchor="t" anchorCtr="0"/>
          <a:p>
            <a:pPr lvl="0" eaLnBrk="1" hangingPunct="1"/>
            <a:endParaRPr lang="vi-V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vert="horz" wrap="square" lIns="91440" tIns="45720" rIns="91440" bIns="45720" numCol="1" anchor="t" anchorCtr="0" compatLnSpc="1"/>
          <a:lstStyle/>
          <a:p>
            <a:pPr marL="257175" marR="0" lvl="0" indent="-257175" algn="l" defTabSz="914400" rtl="0" eaLnBrk="1" fontAlgn="base" latinLnBrk="0" hangingPunct="1">
              <a:lnSpc>
                <a:spcPct val="100000"/>
              </a:lnSpc>
              <a:spcBef>
                <a:spcPct val="20000"/>
              </a:spcBef>
              <a:spcAft>
                <a:spcPct val="0"/>
              </a:spcAft>
              <a:buClrTx/>
              <a:buSzTx/>
              <a:buFontTx/>
              <a:buChar char="•"/>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4" Type="http://schemas.openxmlformats.org/officeDocument/2006/relationships/theme" Target="../theme/theme4.xml"/><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AC436A-21A3-4889-A10C-8E02A85AFC70}"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blipFill>
        <a:effectLst/>
      </p:bgPr>
    </p:bg>
    <p:spTree>
      <p:nvGrpSpPr>
        <p:cNvPr id="1" name=""/>
        <p:cNvGrpSpPr/>
        <p:nvPr/>
      </p:nvGrpSpPr>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2" name="Straight Connector 11"/>
          <p:cNvCxnSpPr/>
          <p:nvPr/>
        </p:nvCxnSpPr>
        <p:spPr>
          <a:xfrm>
            <a:off x="0" y="0"/>
            <a:ext cx="9144000" cy="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858000"/>
            <a:ext cx="9144000" cy="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0"/>
            <a:ext cx="0" cy="685800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0" y="0"/>
            <a:ext cx="0" cy="685800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2058" name="Picture 6"/>
          <p:cNvPicPr>
            <a:picLocks noChangeAspect="1"/>
          </p:cNvPicPr>
          <p:nvPr userDrawn="1"/>
        </p:nvPicPr>
        <p:blipFill>
          <a:blip r:embed="rId13"/>
          <a:stretch>
            <a:fillRect/>
          </a:stretch>
        </p:blipFill>
        <p:spPr>
          <a:xfrm>
            <a:off x="52388" y="0"/>
            <a:ext cx="9091612" cy="67897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CC"/>
            </a:gs>
            <a:gs pos="50000">
              <a:schemeClr val="bg1"/>
            </a:gs>
            <a:gs pos="100000">
              <a:srgbClr val="CCFFCC"/>
            </a:gs>
          </a:gsLst>
          <a:lin ang="2700000" scaled="1"/>
        </a:gra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50">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50">
                <a:latin typeface="+mn-lt"/>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50">
                <a:latin typeface="+mn-lt"/>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A1B3268-8EE0-4951-BD93-4BFACEEE077D}" type="slidenum">
              <a:rPr kumimoji="0" lang="en-US" altLang="en-US" sz="1050" b="0" i="0" u="none" strike="noStrike" kern="1200" cap="none" spc="0" normalizeH="0" baseline="0" noProof="0" smtClean="0">
                <a:ln>
                  <a:noFill/>
                </a:ln>
                <a:solidFill>
                  <a:srgbClr val="000000"/>
                </a:solidFill>
                <a:effectLst/>
                <a:uLnTx/>
                <a:uFillTx/>
                <a:latin typeface="+mn-lt"/>
                <a:ea typeface="+mn-ea"/>
                <a:cs typeface="+mn-cs"/>
              </a:rPr>
            </a:fld>
            <a:endParaRPr kumimoji="0" lang="en-US" altLang="en-US" sz="1050" b="0" i="0" u="none" strike="noStrike" kern="1200" cap="none" spc="0" normalizeH="0" baseline="0" noProof="0">
              <a:ln>
                <a:noFill/>
              </a:ln>
              <a:solidFill>
                <a:srgbClr val="0000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530" indent="-214630"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2"/>
        </a:blipFill>
        <a:effectLst/>
      </p:bgPr>
    </p:bg>
    <p:spTree>
      <p:nvGrpSpPr>
        <p:cNvPr id="1" name=""/>
        <p:cNvGrpSpPr/>
        <p:nvPr/>
      </p:nvGrpSpPr>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2" name="Straight Connector 11"/>
          <p:cNvCxnSpPr/>
          <p:nvPr/>
        </p:nvCxnSpPr>
        <p:spPr>
          <a:xfrm>
            <a:off x="0" y="0"/>
            <a:ext cx="9144000" cy="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858000"/>
            <a:ext cx="9144000" cy="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0"/>
            <a:ext cx="0" cy="685800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0" y="0"/>
            <a:ext cx="0" cy="685800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4106" name="Picture 6"/>
          <p:cNvPicPr>
            <a:picLocks noChangeAspect="1"/>
          </p:cNvPicPr>
          <p:nvPr userDrawn="1"/>
        </p:nvPicPr>
        <p:blipFill>
          <a:blip r:embed="rId13"/>
          <a:stretch>
            <a:fillRect/>
          </a:stretch>
        </p:blipFill>
        <p:spPr>
          <a:xfrm>
            <a:off x="52388" y="0"/>
            <a:ext cx="9091612" cy="67897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tags" Target="../tags/tag1.xml"/><Relationship Id="rId4" Type="http://schemas.openxmlformats.org/officeDocument/2006/relationships/image" Target="../media/image7.wmf"/><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hyperlink" Target="http://images.google.com.vn/imgres?imgurl=http://www.baotuyenquang.com.vn/images_upload/small_13856.jpg&amp;imgrefurl=http://www.baotuyenquang.com.vn/?lang=V&amp;func=newsdetail&amp;newsid=2239&amp;CatID=142&amp;MN=142&amp;usg=__WmOQdW1tzEfkVck1G1ppIIfg7yo=&amp;h=307&amp;w=400&amp;sz=44&amp;hl=vi&amp;start=1&amp;sig2=ACGOcvujwKnBE3CGSxXG0A&amp;tbnid=wj2bQoUTXUaAKM:&amp;tbnh=95&amp;tbnw=124&amp;ei=tCSQSdrGE4nPkAWUwri8DA&amp;prev=/images?q=bua+com+cua+bac+ho&amp;gbv=2&amp;hl=vi&amp;sa=G" TargetMode="Externa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png"/><Relationship Id="rId2" Type="http://schemas.microsoft.com/office/2007/relationships/media" Target="file:///G:\Duc%20tinh%20gian%20di%20cua%20Bac%20Ho\Giuong%20bac.mpg" TargetMode="External"/><Relationship Id="rId1" Type="http://schemas.openxmlformats.org/officeDocument/2006/relationships/video" Target="file:///G:\Duc%20tinh%20gian%20di%20cua%20Bac%20Ho\Giuong%20bac.mpg" TargetMode="Externa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4.png"/><Relationship Id="rId2" Type="http://schemas.microsoft.com/office/2007/relationships/media" Target="file:///G:\Duc%20tinh%20gian%20di%20cua%20Bac%20Ho\HCT%20chong%20han.MPG" TargetMode="External"/><Relationship Id="rId1" Type="http://schemas.openxmlformats.org/officeDocument/2006/relationships/video" Target="file:///G:\Duc%20tinh%20gian%20di%20cua%20Bac%20Ho\HCT%20chong%20han.MPG"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w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5.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Slide Number Placeholder 4"/>
          <p:cNvSpPr txBox="1">
            <a:spLocks noGrp="1"/>
          </p:cNvSpPr>
          <p:nvPr/>
        </p:nvSpPr>
        <p:spPr bwMode="auto">
          <a:xfrm>
            <a:off x="6553200" y="6245225"/>
            <a:ext cx="2133600" cy="476250"/>
          </a:xfrm>
          <a:prstGeom prst="rect">
            <a:avLst/>
          </a:prstGeom>
          <a:noFill/>
          <a:ln>
            <a:miter lim="800000"/>
          </a:ln>
        </p:spPr>
        <p:txBody>
          <a:bodyPr anchor="b"/>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DC56C12-89B2-423B-8B68-573E456AF6CA}" type="slidenum">
              <a:rPr kumimoji="0" lang="en-US" sz="1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pic>
        <p:nvPicPr>
          <p:cNvPr id="9219" name="Picture 2" descr="800landscape09"/>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6739" name="Rectangle 3"/>
          <p:cNvSpPr>
            <a:spLocks noChangeArrowheads="1"/>
          </p:cNvSpPr>
          <p:nvPr/>
        </p:nvSpPr>
        <p:spPr bwMode="auto">
          <a:xfrm>
            <a:off x="914400" y="2149475"/>
            <a:ext cx="3840163" cy="914400"/>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defRPr/>
            </a:pPr>
            <a:endParaRPr kumimoji="0" lang="en-US" sz="4000" b="1" i="0" u="none" strike="noStrike" kern="1200" cap="none" spc="0" normalizeH="0" baseline="0" noProof="0">
              <a:ln>
                <a:noFill/>
              </a:ln>
              <a:solidFill>
                <a:srgbClr val="FFFF66"/>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9221" name="Picture 10" descr="DSTARS-P"/>
          <p:cNvPicPr>
            <a:picLocks noChangeAspect="1"/>
          </p:cNvPicPr>
          <p:nvPr/>
        </p:nvPicPr>
        <p:blipFill>
          <a:blip r:embed="rId2"/>
          <a:stretch>
            <a:fillRect/>
          </a:stretch>
        </p:blipFill>
        <p:spPr>
          <a:xfrm>
            <a:off x="1536700" y="4862513"/>
            <a:ext cx="1152525" cy="1020762"/>
          </a:xfrm>
          <a:prstGeom prst="rect">
            <a:avLst/>
          </a:prstGeom>
          <a:noFill/>
          <a:ln w="9525">
            <a:noFill/>
          </a:ln>
        </p:spPr>
      </p:pic>
      <p:pic>
        <p:nvPicPr>
          <p:cNvPr id="9222" name="Picture 12" descr="DSTARS-P"/>
          <p:cNvPicPr>
            <a:picLocks noChangeAspect="1"/>
          </p:cNvPicPr>
          <p:nvPr/>
        </p:nvPicPr>
        <p:blipFill>
          <a:blip r:embed="rId2"/>
          <a:stretch>
            <a:fillRect/>
          </a:stretch>
        </p:blipFill>
        <p:spPr>
          <a:xfrm>
            <a:off x="8470900" y="5365750"/>
            <a:ext cx="1152525" cy="1020763"/>
          </a:xfrm>
          <a:prstGeom prst="rect">
            <a:avLst/>
          </a:prstGeom>
          <a:noFill/>
          <a:ln w="9525">
            <a:noFill/>
          </a:ln>
        </p:spPr>
      </p:pic>
      <p:pic>
        <p:nvPicPr>
          <p:cNvPr id="9223" name="Picture 13" descr="DSTARS-P"/>
          <p:cNvPicPr>
            <a:picLocks noChangeAspect="1"/>
          </p:cNvPicPr>
          <p:nvPr/>
        </p:nvPicPr>
        <p:blipFill>
          <a:blip r:embed="rId2"/>
          <a:stretch>
            <a:fillRect/>
          </a:stretch>
        </p:blipFill>
        <p:spPr>
          <a:xfrm>
            <a:off x="8766175" y="3719513"/>
            <a:ext cx="1152525" cy="1020762"/>
          </a:xfrm>
          <a:prstGeom prst="rect">
            <a:avLst/>
          </a:prstGeom>
          <a:noFill/>
          <a:ln w="9525">
            <a:noFill/>
          </a:ln>
        </p:spPr>
      </p:pic>
      <p:pic>
        <p:nvPicPr>
          <p:cNvPr id="9224" name="Picture 15" descr="DSTARS-P"/>
          <p:cNvPicPr>
            <a:picLocks noChangeAspect="1"/>
          </p:cNvPicPr>
          <p:nvPr/>
        </p:nvPicPr>
        <p:blipFill>
          <a:blip r:embed="rId2"/>
          <a:stretch>
            <a:fillRect/>
          </a:stretch>
        </p:blipFill>
        <p:spPr>
          <a:xfrm>
            <a:off x="0" y="0"/>
            <a:ext cx="1152525" cy="1020763"/>
          </a:xfrm>
          <a:prstGeom prst="rect">
            <a:avLst/>
          </a:prstGeom>
          <a:noFill/>
          <a:ln w="9525">
            <a:noFill/>
          </a:ln>
        </p:spPr>
      </p:pic>
      <p:pic>
        <p:nvPicPr>
          <p:cNvPr id="9225" name="Picture 16" descr="DSTARS-P"/>
          <p:cNvPicPr>
            <a:picLocks noChangeAspect="1"/>
          </p:cNvPicPr>
          <p:nvPr/>
        </p:nvPicPr>
        <p:blipFill>
          <a:blip r:embed="rId2"/>
          <a:stretch>
            <a:fillRect/>
          </a:stretch>
        </p:blipFill>
        <p:spPr>
          <a:xfrm>
            <a:off x="3975100" y="5137150"/>
            <a:ext cx="1152525" cy="1020763"/>
          </a:xfrm>
          <a:prstGeom prst="rect">
            <a:avLst/>
          </a:prstGeom>
          <a:noFill/>
          <a:ln w="9525">
            <a:noFill/>
          </a:ln>
        </p:spPr>
      </p:pic>
      <p:pic>
        <p:nvPicPr>
          <p:cNvPr id="9226" name="Picture 18" descr="vn_flag2"/>
          <p:cNvPicPr>
            <a:picLocks noChangeAspect="1"/>
          </p:cNvPicPr>
          <p:nvPr/>
        </p:nvPicPr>
        <p:blipFill>
          <a:blip r:embed="rId3"/>
          <a:stretch>
            <a:fillRect/>
          </a:stretch>
        </p:blipFill>
        <p:spPr>
          <a:xfrm>
            <a:off x="1189038" y="-14287"/>
            <a:ext cx="1066800" cy="762000"/>
          </a:xfrm>
          <a:prstGeom prst="rect">
            <a:avLst/>
          </a:prstGeom>
          <a:noFill/>
          <a:ln w="9525">
            <a:noFill/>
          </a:ln>
        </p:spPr>
      </p:pic>
      <p:sp>
        <p:nvSpPr>
          <p:cNvPr id="116755" name="Rectangle 19"/>
          <p:cNvSpPr/>
          <p:nvPr/>
        </p:nvSpPr>
        <p:spPr>
          <a:xfrm>
            <a:off x="3581400" y="4786313"/>
            <a:ext cx="5715000" cy="990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2200" dirty="0">
              <a:solidFill>
                <a:srgbClr val="FFFF00"/>
              </a:solidFill>
              <a:latin typeface=".VnAristote"/>
            </a:endParaRPr>
          </a:p>
        </p:txBody>
      </p:sp>
      <p:pic>
        <p:nvPicPr>
          <p:cNvPr id="9228" name="Picture 23"/>
          <p:cNvPicPr>
            <a:picLocks noChangeAspect="1"/>
          </p:cNvPicPr>
          <p:nvPr/>
        </p:nvPicPr>
        <p:blipFill>
          <a:blip r:embed="rId4"/>
          <a:stretch>
            <a:fillRect/>
          </a:stretch>
        </p:blipFill>
        <p:spPr>
          <a:xfrm rot="-10725948" flipV="1">
            <a:off x="363538" y="5084763"/>
            <a:ext cx="3841750" cy="1768475"/>
          </a:xfrm>
          <a:prstGeom prst="rect">
            <a:avLst/>
          </a:prstGeom>
          <a:noFill/>
          <a:ln w="9525">
            <a:noFill/>
          </a:ln>
        </p:spPr>
      </p:pic>
      <p:pic>
        <p:nvPicPr>
          <p:cNvPr id="9229" name="Picture 24" descr="DSTARS-P"/>
          <p:cNvPicPr>
            <a:picLocks noChangeAspect="1"/>
          </p:cNvPicPr>
          <p:nvPr/>
        </p:nvPicPr>
        <p:blipFill>
          <a:blip r:embed="rId2"/>
          <a:stretch>
            <a:fillRect/>
          </a:stretch>
        </p:blipFill>
        <p:spPr>
          <a:xfrm>
            <a:off x="7620000" y="0"/>
            <a:ext cx="1524000" cy="1349375"/>
          </a:xfrm>
          <a:prstGeom prst="rect">
            <a:avLst/>
          </a:prstGeom>
          <a:noFill/>
          <a:ln w="9525">
            <a:noFill/>
          </a:ln>
        </p:spPr>
      </p:pic>
      <p:pic>
        <p:nvPicPr>
          <p:cNvPr id="9230" name="Picture 25" descr="DSTARS-P"/>
          <p:cNvPicPr>
            <a:picLocks noChangeAspect="1"/>
          </p:cNvPicPr>
          <p:nvPr/>
        </p:nvPicPr>
        <p:blipFill>
          <a:blip r:embed="rId2"/>
          <a:stretch>
            <a:fillRect/>
          </a:stretch>
        </p:blipFill>
        <p:spPr>
          <a:xfrm>
            <a:off x="0" y="4251325"/>
            <a:ext cx="1524000" cy="1349375"/>
          </a:xfrm>
          <a:prstGeom prst="rect">
            <a:avLst/>
          </a:prstGeom>
          <a:noFill/>
          <a:ln w="9525">
            <a:noFill/>
          </a:ln>
        </p:spPr>
      </p:pic>
      <p:sp>
        <p:nvSpPr>
          <p:cNvPr id="9231" name="Text Box 31"/>
          <p:cNvSpPr txBox="1"/>
          <p:nvPr/>
        </p:nvSpPr>
        <p:spPr>
          <a:xfrm>
            <a:off x="2286000" y="1874838"/>
            <a:ext cx="255905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FF66"/>
                </a:solidFill>
                <a:latin typeface="Times New Roman" panose="02020603050405020304" pitchFamily="18" charset="0"/>
              </a:rPr>
              <a:t>Ngữ Văn 7</a:t>
            </a:r>
            <a:endParaRPr lang="en-US" altLang="en-US" b="1" dirty="0">
              <a:solidFill>
                <a:srgbClr val="FFFF66"/>
              </a:solidFill>
              <a:latin typeface="Times New Roman" panose="02020603050405020304" pitchFamily="18" charset="0"/>
            </a:endParaRPr>
          </a:p>
        </p:txBody>
      </p:sp>
      <p:sp>
        <p:nvSpPr>
          <p:cNvPr id="9232" name="WordArt 18" descr="Shingle"/>
          <p:cNvSpPr>
            <a:spLocks noTextEdit="1"/>
          </p:cNvSpPr>
          <p:nvPr/>
        </p:nvSpPr>
        <p:spPr>
          <a:xfrm>
            <a:off x="2011363" y="3063875"/>
            <a:ext cx="6219825" cy="1187450"/>
          </a:xfrm>
          <a:prstGeom prst="rect">
            <a:avLst/>
          </a:prstGeom>
        </p:spPr>
        <p:txBody>
          <a:bodyPr wrap="none" fromWordArt="1">
            <a:prstTxWarp prst="textPlain">
              <a:avLst>
                <a:gd name="adj" fmla="val 50000"/>
              </a:avLst>
            </a:prstTxWarp>
            <a:normAutofit/>
          </a:bodyPr>
          <a:p>
            <a:pPr algn="ctr"/>
            <a:r>
              <a:rPr lang="en-US" sz="3600" b="1">
                <a:ln w="19050" cap="flat" cmpd="sng">
                  <a:solidFill>
                    <a:schemeClr val="bg1"/>
                  </a:solidFill>
                  <a:prstDash val="solid"/>
                  <a:headEnd type="none" w="med" len="med"/>
                  <a:tailEnd type="none" w="med" len="med"/>
                </a:ln>
                <a:solidFill>
                  <a:srgbClr val="FF00FF"/>
                </a:solidFill>
                <a:latin typeface="Times New Roman" panose="02020603050405020304" pitchFamily="18" charset="0"/>
                <a:ea typeface="Times New Roman" panose="02020603050405020304" pitchFamily="18" charset="0"/>
              </a:rPr>
              <a:t>ĐỨC TÍNH GIẢN DỊ CỦA BÁC HỒ</a:t>
            </a:r>
            <a:endParaRPr lang="en-US" sz="3600" b="1">
              <a:ln w="19050" cap="flat" cmpd="sng">
                <a:solidFill>
                  <a:schemeClr val="bg1"/>
                </a:solidFill>
                <a:prstDash val="solid"/>
                <a:headEnd type="none" w="med" len="med"/>
                <a:tailEnd type="none" w="med" len="med"/>
              </a:ln>
              <a:solidFill>
                <a:srgbClr val="FF00FF"/>
              </a:solidFill>
              <a:latin typeface="Times New Roman" panose="02020603050405020304" pitchFamily="18" charset="0"/>
              <a:ea typeface="Times New Roman" panose="02020603050405020304" pitchFamily="18" charset="0"/>
            </a:endParaRPr>
          </a:p>
        </p:txBody>
      </p:sp>
      <p:sp>
        <p:nvSpPr>
          <p:cNvPr id="9233" name="Text Box 33"/>
          <p:cNvSpPr txBox="1"/>
          <p:nvPr/>
        </p:nvSpPr>
        <p:spPr>
          <a:xfrm>
            <a:off x="5761038" y="4525963"/>
            <a:ext cx="3109912" cy="528637"/>
          </a:xfrm>
          <a:prstGeom prst="rect">
            <a:avLst/>
          </a:prstGeom>
          <a:solidFill>
            <a:srgbClr val="CCFFCC"/>
          </a:solidFill>
          <a:ln w="9525"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chemeClr val="bg1"/>
                </a:solidFill>
                <a:latin typeface="Times New Roman" panose="02020603050405020304" pitchFamily="18" charset="0"/>
              </a:rPr>
              <a:t>   </a:t>
            </a:r>
            <a:r>
              <a:rPr lang="en-US" altLang="en-US" sz="2800" b="1" dirty="0">
                <a:solidFill>
                  <a:srgbClr val="FF0066"/>
                </a:solidFill>
                <a:latin typeface="Times New Roman" panose="02020603050405020304" pitchFamily="18" charset="0"/>
              </a:rPr>
              <a:t>Phạm Văn Đồng</a:t>
            </a:r>
            <a:endParaRPr lang="en-US" altLang="en-US" sz="2800" b="1" dirty="0">
              <a:solidFill>
                <a:srgbClr val="FF0066"/>
              </a:solidFill>
              <a:latin typeface="Times New Roman" panose="02020603050405020304" pitchFamily="18" charset="0"/>
            </a:endParaRPr>
          </a:p>
        </p:txBody>
      </p:sp>
      <p:sp>
        <p:nvSpPr>
          <p:cNvPr id="9234" name="Text Box 34"/>
          <p:cNvSpPr txBox="1"/>
          <p:nvPr/>
        </p:nvSpPr>
        <p:spPr>
          <a:xfrm>
            <a:off x="549275" y="2422525"/>
            <a:ext cx="2103438"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chemeClr val="bg1"/>
                </a:solidFill>
                <a:latin typeface="Times New Roman" panose="02020603050405020304" pitchFamily="18" charset="0"/>
              </a:rPr>
              <a:t> </a:t>
            </a:r>
            <a:endParaRPr lang="en-US" altLang="en-US" b="1" dirty="0">
              <a:solidFill>
                <a:schemeClr val="bg1"/>
              </a:solidFill>
              <a:latin typeface="Times New Roman" panose="02020603050405020304" pitchFamily="18"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nodePh="1">
                                  <p:stCondLst>
                                    <p:cond delay="0"/>
                                  </p:stCondLst>
                                  <p:endCondLst>
                                    <p:cond evt="onNext" delay="0">
                                      <p:tgtEl>
                                        <p:sldTgt/>
                                      </p:tgtEl>
                                    </p:cond>
                                    <p:cond evt="begin" delay="0">
                                      <p:tn val="5"/>
                                    </p:cond>
                                  </p:endCondLst>
                                  <p:childTnLst>
                                    <p:animClr clrSpc="hsl" dir="cw">
                                      <p:cBhvr override="childStyle">
                                        <p:cTn id="6" dur="2000" fill="hold"/>
                                        <p:tgtEl>
                                          <p:spTgt spid="116739"/>
                                        </p:tgtEl>
                                        <p:attrNameLst>
                                          <p:attrName>style.color</p:attrName>
                                        </p:attrNameLst>
                                      </p:cBhvr>
                                      <p:by>
                                        <p:hsl h="-7199925" s="0" l="0"/>
                                      </p:by>
                                    </p:animClr>
                                    <p:animClr clrSpc="hsl" dir="cw">
                                      <p:cBhvr>
                                        <p:cTn id="7" dur="2000" fill="hold"/>
                                        <p:tgtEl>
                                          <p:spTgt spid="116739"/>
                                        </p:tgtEl>
                                        <p:attrNameLst>
                                          <p:attrName>fillcolor</p:attrName>
                                        </p:attrNameLst>
                                      </p:cBhvr>
                                      <p:by>
                                        <p:hsl h="-7199925" s="0" l="0"/>
                                      </p:by>
                                    </p:animClr>
                                    <p:animClr clrSpc="hsl" dir="cw">
                                      <p:cBhvr>
                                        <p:cTn id="8" dur="2000" fill="hold"/>
                                        <p:tgtEl>
                                          <p:spTgt spid="116739"/>
                                        </p:tgtEl>
                                        <p:attrNameLst>
                                          <p:attrName>stroke.color</p:attrName>
                                        </p:attrNameLst>
                                      </p:cBhvr>
                                      <p:by>
                                        <p:hsl h="-7199925" s="0" l="0"/>
                                      </p:by>
                                    </p:animClr>
                                    <p:set>
                                      <p:cBhvr>
                                        <p:cTn id="9" dur="2000" fill="hold"/>
                                        <p:tgtEl>
                                          <p:spTgt spid="116739"/>
                                        </p:tgtEl>
                                        <p:attrNameLst>
                                          <p:attrName>fill.type</p:attrName>
                                        </p:attrNameLst>
                                      </p:cBhvr>
                                      <p:to>
                                        <p:strVal val="solid"/>
                                      </p:to>
                                    </p:set>
                                  </p:childTnLst>
                                </p:cTn>
                              </p:par>
                            </p:childTnLst>
                          </p:cTn>
                        </p:par>
                        <p:par>
                          <p:cTn id="10" fill="hold">
                            <p:stCondLst>
                              <p:cond delay="2000"/>
                            </p:stCondLst>
                            <p:childTnLst>
                              <p:par>
                                <p:cTn id="11" presetID="22" presetClass="emph" presetSubtype="0" repeatCount="indefinite" fill="hold" grpId="1" nodeType="afterEffect" nodePh="1">
                                  <p:stCondLst>
                                    <p:cond delay="0"/>
                                  </p:stCondLst>
                                  <p:endCondLst>
                                    <p:cond evt="onNext" delay="0">
                                      <p:tgtEl>
                                        <p:sldTgt/>
                                      </p:tgtEl>
                                    </p:cond>
                                    <p:cond evt="begin" delay="0">
                                      <p:tn val="11"/>
                                    </p:cond>
                                  </p:endCondLst>
                                  <p:childTnLst>
                                    <p:animClr clrSpc="hsl" dir="cw">
                                      <p:cBhvr override="childStyle">
                                        <p:cTn id="12" dur="2000" fill="hold"/>
                                        <p:tgtEl>
                                          <p:spTgt spid="116739"/>
                                        </p:tgtEl>
                                        <p:attrNameLst>
                                          <p:attrName>style.color</p:attrName>
                                        </p:attrNameLst>
                                      </p:cBhvr>
                                      <p:by>
                                        <p:hsl h="-7199925" s="0" l="0"/>
                                      </p:by>
                                    </p:animClr>
                                    <p:animClr clrSpc="hsl" dir="cw">
                                      <p:cBhvr>
                                        <p:cTn id="13" dur="2000" fill="hold"/>
                                        <p:tgtEl>
                                          <p:spTgt spid="116739"/>
                                        </p:tgtEl>
                                        <p:attrNameLst>
                                          <p:attrName>fillcolor</p:attrName>
                                        </p:attrNameLst>
                                      </p:cBhvr>
                                      <p:by>
                                        <p:hsl h="-7199925" s="0" l="0"/>
                                      </p:by>
                                    </p:animClr>
                                    <p:animClr clrSpc="hsl" dir="cw">
                                      <p:cBhvr>
                                        <p:cTn id="14" dur="2000" fill="hold"/>
                                        <p:tgtEl>
                                          <p:spTgt spid="116739"/>
                                        </p:tgtEl>
                                        <p:attrNameLst>
                                          <p:attrName>stroke.color</p:attrName>
                                        </p:attrNameLst>
                                      </p:cBhvr>
                                      <p:by>
                                        <p:hsl h="-7199925" s="0" l="0"/>
                                      </p:by>
                                    </p:animClr>
                                    <p:set>
                                      <p:cBhvr>
                                        <p:cTn id="15" dur="2000" fill="hold"/>
                                        <p:tgtEl>
                                          <p:spTgt spid="116739"/>
                                        </p:tgtEl>
                                        <p:attrNameLst>
                                          <p:attrName>fill.type</p:attrName>
                                        </p:attrNameLst>
                                      </p:cBhvr>
                                      <p:to>
                                        <p:strVal val="solid"/>
                                      </p:to>
                                    </p:set>
                                  </p:childTnLst>
                                </p:cTn>
                              </p:par>
                            </p:childTnLst>
                          </p:cTn>
                        </p:par>
                        <p:par>
                          <p:cTn id="16" fill="hold">
                            <p:stCondLst>
                              <p:cond delay="4000"/>
                            </p:stCondLst>
                            <p:childTnLst>
                              <p:par>
                                <p:cTn id="17" presetID="22" presetClass="emph" presetSubtype="0" repeatCount="indefinite" fill="hold" grpId="0" nodeType="afterEffect" nodePh="1">
                                  <p:stCondLst>
                                    <p:cond delay="0"/>
                                  </p:stCondLst>
                                  <p:endCondLst>
                                    <p:cond evt="onNext" delay="0">
                                      <p:tgtEl>
                                        <p:sldTgt/>
                                      </p:tgtEl>
                                    </p:cond>
                                    <p:cond evt="begin" delay="0">
                                      <p:tn val="17"/>
                                    </p:cond>
                                  </p:endCondLst>
                                  <p:childTnLst>
                                    <p:animClr clrSpc="hsl" dir="cw">
                                      <p:cBhvr override="childStyle">
                                        <p:cTn id="18" dur="2000" fill="hold"/>
                                        <p:tgtEl>
                                          <p:spTgt spid="116755"/>
                                        </p:tgtEl>
                                        <p:attrNameLst>
                                          <p:attrName>style.color</p:attrName>
                                        </p:attrNameLst>
                                      </p:cBhvr>
                                      <p:by>
                                        <p:hsl h="-7199925" s="0" l="0"/>
                                      </p:by>
                                    </p:animClr>
                                    <p:animClr clrSpc="hsl" dir="cw">
                                      <p:cBhvr>
                                        <p:cTn id="19" dur="2000" fill="hold"/>
                                        <p:tgtEl>
                                          <p:spTgt spid="116755"/>
                                        </p:tgtEl>
                                        <p:attrNameLst>
                                          <p:attrName>fillcolor</p:attrName>
                                        </p:attrNameLst>
                                      </p:cBhvr>
                                      <p:by>
                                        <p:hsl h="-7199925" s="0" l="0"/>
                                      </p:by>
                                    </p:animClr>
                                    <p:animClr clrSpc="hsl" dir="cw">
                                      <p:cBhvr>
                                        <p:cTn id="20" dur="2000" fill="hold"/>
                                        <p:tgtEl>
                                          <p:spTgt spid="116755"/>
                                        </p:tgtEl>
                                        <p:attrNameLst>
                                          <p:attrName>stroke.color</p:attrName>
                                        </p:attrNameLst>
                                      </p:cBhvr>
                                      <p:by>
                                        <p:hsl h="-7199925" s="0" l="0"/>
                                      </p:by>
                                    </p:animClr>
                                    <p:set>
                                      <p:cBhvr>
                                        <p:cTn id="21" dur="2000" fill="hold"/>
                                        <p:tgtEl>
                                          <p:spTgt spid="11675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iterate type="lt">
                                    <p:tmPct val="0"/>
                                  </p:iterate>
                                  <p:childTnLst>
                                    <p:set>
                                      <p:cBhvr>
                                        <p:cTn id="25" dur="1" fill="hold">
                                          <p:stCondLst>
                                            <p:cond delay="0"/>
                                          </p:stCondLst>
                                        </p:cTn>
                                        <p:tgtEl>
                                          <p:spTgt spid="9232"/>
                                        </p:tgtEl>
                                        <p:attrNameLst>
                                          <p:attrName>style.visibility</p:attrName>
                                        </p:attrNameLst>
                                      </p:cBhvr>
                                      <p:to>
                                        <p:strVal val="visible"/>
                                      </p:to>
                                    </p:set>
                                    <p:anim calcmode="lin" valueType="num">
                                      <p:cBhvr>
                                        <p:cTn id="26" dur="500" fill="hold"/>
                                        <p:tgtEl>
                                          <p:spTgt spid="9232"/>
                                        </p:tgtEl>
                                        <p:attrNameLst>
                                          <p:attrName>ppt_w</p:attrName>
                                        </p:attrNameLst>
                                      </p:cBhvr>
                                      <p:tavLst>
                                        <p:tav tm="0">
                                          <p:val>
                                            <p:fltVal val="0.000000"/>
                                          </p:val>
                                        </p:tav>
                                        <p:tav tm="100000">
                                          <p:val>
                                            <p:strVal val="#ppt_w"/>
                                          </p:val>
                                        </p:tav>
                                      </p:tavLst>
                                    </p:anim>
                                    <p:anim calcmode="lin" valueType="num">
                                      <p:cBhvr>
                                        <p:cTn id="27" dur="500" fill="hold"/>
                                        <p:tgtEl>
                                          <p:spTgt spid="9232"/>
                                        </p:tgtEl>
                                        <p:attrNameLst>
                                          <p:attrName>ppt_h</p:attrName>
                                        </p:attrNameLst>
                                      </p:cBhvr>
                                      <p:tavLst>
                                        <p:tav tm="0">
                                          <p:val>
                                            <p:fltVal val="0.000000"/>
                                          </p:val>
                                        </p:tav>
                                        <p:tav tm="100000">
                                          <p:val>
                                            <p:strVal val="#ppt_h"/>
                                          </p:val>
                                        </p:tav>
                                      </p:tavLst>
                                    </p:anim>
                                    <p:animEffect transition="in" filter="fade">
                                      <p:cBhvr>
                                        <p:cTn id="28" dur="500"/>
                                        <p:tgtEl>
                                          <p:spTgt spid="9232"/>
                                        </p:tgtEl>
                                      </p:cBhvr>
                                    </p:animEffect>
                                  </p:childTnLst>
                                  <p:subTnLst>
                                    <p:audio>
                                      <p:cMediaNode>
                                        <p:cTn display="0" masterRel="sameClick">
                                          <p:stCondLst>
                                            <p:cond evt="begin" delay="0">
                                              <p:tn val="24"/>
                                            </p:cond>
                                          </p:stCondLst>
                                          <p:endCondLst>
                                            <p:cond evt="onStopAudio" delay="0">
                                              <p:tgtEl>
                                                <p:sldTgt/>
                                              </p:tgtEl>
                                            </p:cond>
                                          </p:endCondLst>
                                        </p:cTn>
                                        <p:tgtEl>
                                          <p:sndTgt r:embed="rId6" name="Op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39" grpId="1"/>
      <p:bldP spid="1167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6" descr="WINEB002"/>
          <p:cNvPicPr>
            <a:picLocks noChangeAspect="1"/>
          </p:cNvPicPr>
          <p:nvPr/>
        </p:nvPicPr>
        <p:blipFill>
          <a:blip r:embed="rId1"/>
          <a:stretch>
            <a:fillRect/>
          </a:stretch>
        </p:blipFill>
        <p:spPr>
          <a:xfrm rot="-254745">
            <a:off x="-19050" y="1588"/>
            <a:ext cx="857250" cy="914400"/>
          </a:xfrm>
          <a:prstGeom prst="rect">
            <a:avLst/>
          </a:prstGeom>
          <a:noFill/>
          <a:ln w="9525">
            <a:noFill/>
          </a:ln>
        </p:spPr>
      </p:pic>
      <p:pic>
        <p:nvPicPr>
          <p:cNvPr id="21507" name="Picture 5" descr="untitled ho"/>
          <p:cNvPicPr>
            <a:picLocks noChangeAspect="1"/>
          </p:cNvPicPr>
          <p:nvPr/>
        </p:nvPicPr>
        <p:blipFill>
          <a:blip r:embed="rId2">
            <a:clrChange>
              <a:clrFrom>
                <a:srgbClr val="FFFFFF"/>
              </a:clrFrom>
              <a:clrTo>
                <a:srgbClr val="FFFFFF">
                  <a:alpha val="0"/>
                </a:srgbClr>
              </a:clrTo>
            </a:clrChange>
          </a:blip>
          <a:stretch>
            <a:fillRect/>
          </a:stretch>
        </p:blipFill>
        <p:spPr>
          <a:xfrm>
            <a:off x="8058150" y="0"/>
            <a:ext cx="1085850" cy="938213"/>
          </a:xfrm>
          <a:prstGeom prst="rect">
            <a:avLst/>
          </a:prstGeom>
          <a:noFill/>
          <a:ln w="9525">
            <a:noFill/>
          </a:ln>
        </p:spPr>
      </p:pic>
      <p:sp>
        <p:nvSpPr>
          <p:cNvPr id="67605" name="Text Box 21"/>
          <p:cNvSpPr txBox="1"/>
          <p:nvPr/>
        </p:nvSpPr>
        <p:spPr>
          <a:xfrm>
            <a:off x="0" y="1401763"/>
            <a:ext cx="9144000" cy="1323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66FF33"/>
                </a:solidFill>
                <a:latin typeface="Times New Roman" panose="02020603050405020304" pitchFamily="18" charset="0"/>
              </a:rPr>
              <a:t>   </a:t>
            </a:r>
            <a:r>
              <a:rPr lang="en-US" altLang="en-US" sz="2400" b="1" dirty="0">
                <a:solidFill>
                  <a:srgbClr val="000000"/>
                </a:solidFill>
                <a:latin typeface="Times New Roman" panose="02020603050405020304" pitchFamily="18" charset="0"/>
                <a:cs typeface="Times New Roman" panose="02020603050405020304" pitchFamily="18" charset="0"/>
              </a:rPr>
              <a:t>Điều rất quan trọng cần phải l</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m nổi bật l</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 sự nhất quán giữa đời hoạt động chính trị lay trời chuyển đất với đời sống bình thường vô cùng giản dị v</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 khiêm tốn của Hồ Chủ tịch. </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67609" name="Text Box 25"/>
          <p:cNvSpPr txBox="1"/>
          <p:nvPr/>
        </p:nvSpPr>
        <p:spPr>
          <a:xfrm>
            <a:off x="293688" y="4146550"/>
            <a:ext cx="8763000"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FF66"/>
                </a:solidFill>
                <a:latin typeface="VNI-Times"/>
              </a:rPr>
              <a:t>   </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67616" name="Rectangle 32"/>
          <p:cNvSpPr/>
          <p:nvPr/>
        </p:nvSpPr>
        <p:spPr>
          <a:xfrm>
            <a:off x="6007100" y="1492250"/>
            <a:ext cx="2392363"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sự nhất quán</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67618" name="Line 34"/>
          <p:cNvSpPr/>
          <p:nvPr/>
        </p:nvSpPr>
        <p:spPr>
          <a:xfrm flipV="1">
            <a:off x="409575" y="2300288"/>
            <a:ext cx="3200400" cy="15875"/>
          </a:xfrm>
          <a:prstGeom prst="line">
            <a:avLst/>
          </a:prstGeom>
          <a:ln w="57150" cap="flat" cmpd="sng">
            <a:solidFill>
              <a:srgbClr val="FF0000"/>
            </a:solidFill>
            <a:prstDash val="solid"/>
            <a:headEnd type="none" w="med" len="med"/>
            <a:tailEnd type="none" w="med" len="med"/>
          </a:ln>
        </p:spPr>
      </p:sp>
      <p:sp>
        <p:nvSpPr>
          <p:cNvPr id="67620" name="Line 36"/>
          <p:cNvSpPr/>
          <p:nvPr/>
        </p:nvSpPr>
        <p:spPr>
          <a:xfrm flipV="1">
            <a:off x="5211763" y="2273300"/>
            <a:ext cx="366712" cy="15875"/>
          </a:xfrm>
          <a:prstGeom prst="line">
            <a:avLst/>
          </a:prstGeom>
          <a:ln w="57150" cap="flat" cmpd="sng">
            <a:solidFill>
              <a:srgbClr val="FF0000"/>
            </a:solidFill>
            <a:prstDash val="solid"/>
            <a:headEnd type="none" w="med" len="med"/>
            <a:tailEnd type="none" w="med" len="med"/>
          </a:ln>
        </p:spPr>
      </p:sp>
      <p:sp>
        <p:nvSpPr>
          <p:cNvPr id="67622" name="Line 38"/>
          <p:cNvSpPr/>
          <p:nvPr/>
        </p:nvSpPr>
        <p:spPr>
          <a:xfrm flipV="1">
            <a:off x="5818188" y="2271713"/>
            <a:ext cx="2560637" cy="15875"/>
          </a:xfrm>
          <a:prstGeom prst="line">
            <a:avLst/>
          </a:prstGeom>
          <a:ln w="57150" cap="flat" cmpd="sng">
            <a:solidFill>
              <a:srgbClr val="FF0000"/>
            </a:solidFill>
            <a:prstDash val="solid"/>
            <a:headEnd type="none" w="med" len="med"/>
            <a:tailEnd type="none" w="med" len="med"/>
          </a:ln>
        </p:spPr>
      </p:sp>
      <p:sp>
        <p:nvSpPr>
          <p:cNvPr id="21514" name="TextBox 1"/>
          <p:cNvSpPr txBox="1"/>
          <p:nvPr/>
        </p:nvSpPr>
        <p:spPr>
          <a:xfrm>
            <a:off x="1393825" y="61913"/>
            <a:ext cx="5357813" cy="646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dirty="0">
                <a:solidFill>
                  <a:srgbClr val="000000"/>
                </a:solidFill>
                <a:latin typeface="Times New Roman" panose="02020603050405020304" pitchFamily="18" charset="0"/>
              </a:rPr>
              <a:t>II. </a:t>
            </a:r>
            <a:r>
              <a:rPr lang="en-US" altLang="en-US" sz="3600" u="sng" dirty="0">
                <a:solidFill>
                  <a:srgbClr val="000000"/>
                </a:solidFill>
                <a:latin typeface="Times New Roman" panose="02020603050405020304" pitchFamily="18" charset="0"/>
              </a:rPr>
              <a:t>ĐỌC, HIỂU VĂN BẢN</a:t>
            </a:r>
            <a:r>
              <a:rPr lang="en-US" altLang="en-US" sz="3600" dirty="0">
                <a:solidFill>
                  <a:srgbClr val="000000"/>
                </a:solidFill>
                <a:latin typeface="Times New Roman" panose="02020603050405020304" pitchFamily="18" charset="0"/>
              </a:rPr>
              <a:t>:</a:t>
            </a:r>
            <a:endParaRPr lang="en-US" altLang="en-US" sz="3600" dirty="0">
              <a:solidFill>
                <a:srgbClr val="000000"/>
              </a:solidFill>
              <a:latin typeface="Times New Roman" panose="02020603050405020304" pitchFamily="18" charset="0"/>
            </a:endParaRPr>
          </a:p>
        </p:txBody>
      </p:sp>
      <p:sp>
        <p:nvSpPr>
          <p:cNvPr id="21515" name="TextBox 2"/>
          <p:cNvSpPr txBox="1"/>
          <p:nvPr/>
        </p:nvSpPr>
        <p:spPr>
          <a:xfrm>
            <a:off x="0" y="820738"/>
            <a:ext cx="6348413" cy="10160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514350" lvl="0" indent="-514350" eaLnBrk="1" hangingPunct="1">
              <a:spcBef>
                <a:spcPct val="0"/>
              </a:spcBef>
              <a:buAutoNum type="arabicPeriod"/>
            </a:pPr>
            <a:r>
              <a:rPr b="1" dirty="0"/>
              <a:t> Nêu vấn đề. (Đoạn 1)</a:t>
            </a:r>
            <a:r>
              <a:rPr dirty="0"/>
              <a:t> </a:t>
            </a:r>
            <a:r>
              <a:rPr lang="en-US" altLang="en-US" sz="2800" u="sng" dirty="0">
                <a:solidFill>
                  <a:srgbClr val="000000"/>
                </a:solidFill>
                <a:latin typeface="Times New Roman" panose="02020603050405020304" pitchFamily="18" charset="0"/>
              </a:rPr>
              <a:t>(Mở bài).</a:t>
            </a:r>
            <a:endParaRPr lang="en-US" altLang="en-US" sz="2800" u="sng" dirty="0">
              <a:solidFill>
                <a:srgbClr val="000000"/>
              </a:solidFill>
              <a:latin typeface="Times New Roman" panose="02020603050405020304" pitchFamily="18" charset="0"/>
            </a:endParaRPr>
          </a:p>
          <a:p>
            <a:pPr marL="514350" lvl="0" indent="-514350" eaLnBrk="1" hangingPunct="1">
              <a:spcBef>
                <a:spcPct val="0"/>
              </a:spcBef>
              <a:buAutoNum type="arabicPeriod"/>
            </a:pPr>
            <a:endParaRPr lang="en-US" altLang="en-US" sz="2800" dirty="0">
              <a:solidFill>
                <a:srgbClr val="000000"/>
              </a:solidFill>
              <a:latin typeface="Times New Roman" panose="02020603050405020304" pitchFamily="18" charset="0"/>
            </a:endParaRPr>
          </a:p>
        </p:txBody>
      </p:sp>
      <p:sp>
        <p:nvSpPr>
          <p:cNvPr id="6" name="TextBox 5"/>
          <p:cNvSpPr txBox="1"/>
          <p:nvPr/>
        </p:nvSpPr>
        <p:spPr>
          <a:xfrm>
            <a:off x="293688" y="2955925"/>
            <a:ext cx="7646988" cy="1814513"/>
          </a:xfrm>
          <a:prstGeom prst="rect">
            <a:avLst/>
          </a:prstGeom>
          <a:noFill/>
        </p:spPr>
        <p:txBody>
          <a:bodyPr wrap="none">
            <a:spAutoFit/>
          </a:bodyPr>
          <a:lstStyle/>
          <a:p>
            <a:pPr marL="457200" marR="0" indent="-457200" defTabSz="914400" eaLnBrk="1" hangingPunct="1">
              <a:buClrTx/>
              <a:buSzTx/>
              <a:buFontTx/>
              <a:buChar char="-"/>
              <a:defRPr/>
            </a:pPr>
            <a:r>
              <a:rPr kumimoji="0" lang="en-US" kern="1200" cap="none" spc="0" normalizeH="0" baseline="0" noProof="0" dirty="0">
                <a:solidFill>
                  <a:srgbClr val="000000"/>
                </a:solidFill>
                <a:latin typeface="Times New Roman" panose="02020603050405020304" pitchFamily="18" charset="0"/>
                <a:ea typeface="+mn-ea"/>
                <a:cs typeface="+mn-cs"/>
              </a:rPr>
              <a:t>Nghệ thuật lập luận: Nêu trực tiếp vấn đề.</a:t>
            </a:r>
            <a:endParaRPr kumimoji="0" lang="en-US"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eaLnBrk="1" hangingPunct="1">
              <a:buClrTx/>
              <a:buSzTx/>
              <a:buFont typeface="Symbol" panose="05050102010706020507" pitchFamily="18" charset="2"/>
              <a:buChar char="Þ"/>
              <a:defRPr/>
            </a:pPr>
            <a:r>
              <a:rPr kumimoji="0" lang="en-US" kern="1200" cap="none" spc="0" normalizeH="0" baseline="0" noProof="0" dirty="0">
                <a:solidFill>
                  <a:srgbClr val="000000"/>
                </a:solidFill>
                <a:latin typeface="Times New Roman" panose="02020603050405020304" pitchFamily="18" charset="0"/>
                <a:ea typeface="+mn-ea"/>
                <a:cs typeface="+mn-cs"/>
              </a:rPr>
              <a:t>Khẳng định nét nổi bật trong nhân cách của Bác:</a:t>
            </a:r>
            <a:endParaRPr kumimoji="0" lang="en-US" kern="1200" cap="none" spc="0" normalizeH="0" baseline="0" noProof="0" dirty="0">
              <a:solidFill>
                <a:srgbClr val="000000"/>
              </a:solidFill>
              <a:latin typeface="Times New Roman" panose="02020603050405020304" pitchFamily="18" charset="0"/>
              <a:ea typeface="+mn-ea"/>
              <a:cs typeface="+mn-cs"/>
            </a:endParaRPr>
          </a:p>
          <a:p>
            <a:pPr marR="0" defTabSz="914400" eaLnBrk="1" hangingPunct="1">
              <a:buClrTx/>
              <a:buSzTx/>
              <a:buFontTx/>
              <a:buNone/>
              <a:defRPr/>
            </a:pPr>
            <a:r>
              <a:rPr kumimoji="0" lang="en-US" kern="1200" cap="none" spc="0" normalizeH="0" baseline="0" noProof="0" dirty="0">
                <a:solidFill>
                  <a:srgbClr val="000000"/>
                </a:solidFill>
                <a:latin typeface="Times New Roman" panose="02020603050405020304" pitchFamily="18" charset="0"/>
                <a:ea typeface="+mn-ea"/>
                <a:cs typeface="+mn-cs"/>
              </a:rPr>
              <a:t>+ Là bậc vĩ nhân lỗi lạc, phi thường.</a:t>
            </a:r>
            <a:endParaRPr kumimoji="0" lang="en-US" kern="1200" cap="none" spc="0" normalizeH="0" baseline="0" noProof="0" dirty="0">
              <a:solidFill>
                <a:srgbClr val="000000"/>
              </a:solidFill>
              <a:latin typeface="Times New Roman" panose="02020603050405020304" pitchFamily="18" charset="0"/>
              <a:ea typeface="+mn-ea"/>
              <a:cs typeface="+mn-cs"/>
            </a:endParaRPr>
          </a:p>
          <a:p>
            <a:pPr marR="0" defTabSz="914400" eaLnBrk="1" hangingPunct="1">
              <a:buClrTx/>
              <a:buSzTx/>
              <a:buFontTx/>
              <a:buNone/>
              <a:defRPr/>
            </a:pPr>
            <a:r>
              <a:rPr kumimoji="0" lang="en-US" kern="1200" cap="none" spc="0" normalizeH="0" baseline="0" noProof="0" dirty="0">
                <a:solidFill>
                  <a:srgbClr val="000000"/>
                </a:solidFill>
                <a:latin typeface="Times New Roman" panose="02020603050405020304" pitchFamily="18" charset="0"/>
                <a:ea typeface="+mn-ea"/>
                <a:cs typeface="+mn-cs"/>
              </a:rPr>
              <a:t>+ Là người </a:t>
            </a:r>
            <a:r>
              <a:rPr kumimoji="0" lang="en-US" kern="1200" cap="none" spc="0" normalizeH="0" baseline="0" noProof="0" dirty="0" err="1">
                <a:solidFill>
                  <a:srgbClr val="000000"/>
                </a:solidFill>
                <a:latin typeface="Times New Roman" panose="02020603050405020304" pitchFamily="18" charset="0"/>
                <a:ea typeface="+mn-ea"/>
                <a:cs typeface="+mn-cs"/>
              </a:rPr>
              <a:t>thật</a:t>
            </a:r>
            <a:r>
              <a:rPr kumimoji="0" lang="en-US" kern="1200" cap="none" spc="0" normalizeH="0" baseline="0" noProof="0" dirty="0">
                <a:solidFill>
                  <a:srgbClr val="000000"/>
                </a:solidFill>
                <a:latin typeface="Times New Roman" panose="02020603050405020304" pitchFamily="18" charset="0"/>
                <a:ea typeface="+mn-ea"/>
                <a:cs typeface="+mn-cs"/>
              </a:rPr>
              <a:t> </a:t>
            </a:r>
            <a:r>
              <a:rPr kumimoji="0" lang="en-US" kern="1200" cap="none" spc="0" normalizeH="0" baseline="0" noProof="0" dirty="0" err="1">
                <a:solidFill>
                  <a:srgbClr val="000000"/>
                </a:solidFill>
                <a:latin typeface="Times New Roman" panose="02020603050405020304" pitchFamily="18" charset="0"/>
                <a:ea typeface="+mn-ea"/>
                <a:cs typeface="+mn-cs"/>
              </a:rPr>
              <a:t>bình</a:t>
            </a:r>
            <a:r>
              <a:rPr kumimoji="0" lang="en-US" kern="1200" cap="none" spc="0" normalizeH="0" baseline="0" noProof="0" dirty="0">
                <a:solidFill>
                  <a:srgbClr val="000000"/>
                </a:solidFill>
                <a:latin typeface="Times New Roman" panose="02020603050405020304" pitchFamily="18" charset="0"/>
                <a:ea typeface="+mn-ea"/>
                <a:cs typeface="+mn-cs"/>
              </a:rPr>
              <a:t> dị, gần gũi.</a:t>
            </a:r>
            <a:endParaRPr kumimoji="0" lang="en-US" kern="1200" cap="none" spc="0" normalizeH="0" baseline="0" noProof="0" dirty="0">
              <a:solidFill>
                <a:srgbClr val="000000"/>
              </a:solidFill>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605"/>
                                        </p:tgtEl>
                                        <p:attrNameLst>
                                          <p:attrName>style.visibility</p:attrName>
                                        </p:attrNameLst>
                                      </p:cBhvr>
                                      <p:to>
                                        <p:strVal val="visible"/>
                                      </p:to>
                                    </p:set>
                                    <p:animEffect transition="in" filter="checkerboard(across)">
                                      <p:cBhvr>
                                        <p:cTn id="7" dur="500"/>
                                        <p:tgtEl>
                                          <p:spTgt spid="676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609"/>
                                        </p:tgtEl>
                                        <p:attrNameLst>
                                          <p:attrName>style.visibility</p:attrName>
                                        </p:attrNameLst>
                                      </p:cBhvr>
                                      <p:to>
                                        <p:strVal val="visible"/>
                                      </p:to>
                                    </p:set>
                                    <p:animEffect transition="in" filter="dissolve">
                                      <p:cBhvr>
                                        <p:cTn id="10" dur="500"/>
                                        <p:tgtEl>
                                          <p:spTgt spid="6760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67605"/>
                                        </p:tgtEl>
                                        <p:attrNameLst>
                                          <p:attrName>fillcolor</p:attrName>
                                        </p:attrNameLst>
                                      </p:cBhvr>
                                      <p:to>
                                        <a:srgbClr val="FFFF66"/>
                                      </p:to>
                                    </p:animClr>
                                    <p:set>
                                      <p:cBhvr>
                                        <p:cTn id="15" dur="2000" fill="hold"/>
                                        <p:tgtEl>
                                          <p:spTgt spid="67605"/>
                                        </p:tgtEl>
                                        <p:attrNameLst>
                                          <p:attrName>fill.type</p:attrName>
                                        </p:attrNameLst>
                                      </p:cBhvr>
                                      <p:to>
                                        <p:strVal val="solid"/>
                                      </p:to>
                                    </p:set>
                                    <p:set>
                                      <p:cBhvr>
                                        <p:cTn id="16" dur="2000" fill="hold"/>
                                        <p:tgtEl>
                                          <p:spTgt spid="6760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67618"/>
                                        </p:tgtEl>
                                        <p:attrNameLst>
                                          <p:attrName>style.visibility</p:attrName>
                                        </p:attrNameLst>
                                      </p:cBhvr>
                                      <p:to>
                                        <p:strVal val="visible"/>
                                      </p:to>
                                    </p:set>
                                    <p:anim calcmode="lin" valueType="num">
                                      <p:cBhvr>
                                        <p:cTn id="21" dur="500" decel="50000" fill="hold">
                                          <p:stCondLst>
                                            <p:cond delay="0"/>
                                          </p:stCondLst>
                                        </p:cTn>
                                        <p:tgtEl>
                                          <p:spTgt spid="67618"/>
                                        </p:tgtEl>
                                        <p:attrNameLst>
                                          <p:attrName>style.rotation</p:attrName>
                                        </p:attrNameLst>
                                      </p:cBhvr>
                                      <p:tavLst>
                                        <p:tav tm="0">
                                          <p:val>
                                            <p:fltVal val="-90.000000"/>
                                          </p:val>
                                        </p:tav>
                                        <p:tav tm="100000">
                                          <p:val>
                                            <p:fltVal val="0.000000"/>
                                          </p:val>
                                        </p:tav>
                                      </p:tavLst>
                                    </p:anim>
                                    <p:anim calcmode="lin" valueType="num">
                                      <p:cBhvr>
                                        <p:cTn id="22" dur="500" decel="50000" fill="hold">
                                          <p:stCondLst>
                                            <p:cond delay="0"/>
                                          </p:stCondLst>
                                        </p:cTn>
                                        <p:tgtEl>
                                          <p:spTgt spid="6761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7618"/>
                                        </p:tgtEl>
                                        <p:attrNameLst>
                                          <p:attrName>ppt_w</p:attrName>
                                        </p:attrNameLst>
                                      </p:cBhvr>
                                      <p:tavLst>
                                        <p:tav tm="0">
                                          <p:val>
                                            <p:strVal val="#ppt_w*.05"/>
                                          </p:val>
                                        </p:tav>
                                        <p:tav tm="100000">
                                          <p:val>
                                            <p:strVal val="#ppt_w"/>
                                          </p:val>
                                        </p:tav>
                                      </p:tavLst>
                                    </p:anim>
                                    <p:anim calcmode="lin" valueType="num">
                                      <p:cBhvr>
                                        <p:cTn id="24" dur="1000" fill="hold"/>
                                        <p:tgtEl>
                                          <p:spTgt spid="6761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761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761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761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7618"/>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67620"/>
                                        </p:tgtEl>
                                        <p:attrNameLst>
                                          <p:attrName>style.visibility</p:attrName>
                                        </p:attrNameLst>
                                      </p:cBhvr>
                                      <p:to>
                                        <p:strVal val="visible"/>
                                      </p:to>
                                    </p:set>
                                    <p:anim calcmode="lin" valueType="num">
                                      <p:cBhvr>
                                        <p:cTn id="33" dur="500" decel="50000" fill="hold">
                                          <p:stCondLst>
                                            <p:cond delay="0"/>
                                          </p:stCondLst>
                                        </p:cTn>
                                        <p:tgtEl>
                                          <p:spTgt spid="67620"/>
                                        </p:tgtEl>
                                        <p:attrNameLst>
                                          <p:attrName>style.rotation</p:attrName>
                                        </p:attrNameLst>
                                      </p:cBhvr>
                                      <p:tavLst>
                                        <p:tav tm="0">
                                          <p:val>
                                            <p:fltVal val="-90.000000"/>
                                          </p:val>
                                        </p:tav>
                                        <p:tav tm="100000">
                                          <p:val>
                                            <p:fltVal val="0.000000"/>
                                          </p:val>
                                        </p:tav>
                                      </p:tavLst>
                                    </p:anim>
                                    <p:anim calcmode="lin" valueType="num">
                                      <p:cBhvr>
                                        <p:cTn id="34" dur="500" decel="50000" fill="hold">
                                          <p:stCondLst>
                                            <p:cond delay="0"/>
                                          </p:stCondLst>
                                        </p:cTn>
                                        <p:tgtEl>
                                          <p:spTgt spid="6762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7620"/>
                                        </p:tgtEl>
                                        <p:attrNameLst>
                                          <p:attrName>ppt_w</p:attrName>
                                        </p:attrNameLst>
                                      </p:cBhvr>
                                      <p:tavLst>
                                        <p:tav tm="0">
                                          <p:val>
                                            <p:strVal val="#ppt_w*.05"/>
                                          </p:val>
                                        </p:tav>
                                        <p:tav tm="100000">
                                          <p:val>
                                            <p:strVal val="#ppt_w"/>
                                          </p:val>
                                        </p:tav>
                                      </p:tavLst>
                                    </p:anim>
                                    <p:anim calcmode="lin" valueType="num">
                                      <p:cBhvr>
                                        <p:cTn id="36" dur="1000" fill="hold"/>
                                        <p:tgtEl>
                                          <p:spTgt spid="6762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762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762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762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67620"/>
                                        </p:tgtEl>
                                      </p:cBhvr>
                                    </p:animEffect>
                                  </p:childTnLst>
                                </p:cTn>
                              </p:par>
                              <p:par>
                                <p:cTn id="41" presetID="25" presetClass="entr" presetSubtype="0" fill="hold" nodeType="withEffect">
                                  <p:stCondLst>
                                    <p:cond delay="0"/>
                                  </p:stCondLst>
                                  <p:childTnLst>
                                    <p:set>
                                      <p:cBhvr>
                                        <p:cTn id="42" dur="1" fill="hold">
                                          <p:stCondLst>
                                            <p:cond delay="0"/>
                                          </p:stCondLst>
                                        </p:cTn>
                                        <p:tgtEl>
                                          <p:spTgt spid="67622"/>
                                        </p:tgtEl>
                                        <p:attrNameLst>
                                          <p:attrName>style.visibility</p:attrName>
                                        </p:attrNameLst>
                                      </p:cBhvr>
                                      <p:to>
                                        <p:strVal val="visible"/>
                                      </p:to>
                                    </p:set>
                                    <p:anim calcmode="lin" valueType="num">
                                      <p:cBhvr>
                                        <p:cTn id="43" dur="500" decel="50000" fill="hold">
                                          <p:stCondLst>
                                            <p:cond delay="0"/>
                                          </p:stCondLst>
                                        </p:cTn>
                                        <p:tgtEl>
                                          <p:spTgt spid="67622"/>
                                        </p:tgtEl>
                                        <p:attrNameLst>
                                          <p:attrName>style.rotation</p:attrName>
                                        </p:attrNameLst>
                                      </p:cBhvr>
                                      <p:tavLst>
                                        <p:tav tm="0">
                                          <p:val>
                                            <p:fltVal val="-90.000000"/>
                                          </p:val>
                                        </p:tav>
                                        <p:tav tm="100000">
                                          <p:val>
                                            <p:fltVal val="0.000000"/>
                                          </p:val>
                                        </p:tav>
                                      </p:tavLst>
                                    </p:anim>
                                    <p:anim calcmode="lin" valueType="num">
                                      <p:cBhvr>
                                        <p:cTn id="44" dur="500" decel="50000" fill="hold">
                                          <p:stCondLst>
                                            <p:cond delay="0"/>
                                          </p:stCondLst>
                                        </p:cTn>
                                        <p:tgtEl>
                                          <p:spTgt spid="6762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7622"/>
                                        </p:tgtEl>
                                        <p:attrNameLst>
                                          <p:attrName>ppt_w</p:attrName>
                                        </p:attrNameLst>
                                      </p:cBhvr>
                                      <p:tavLst>
                                        <p:tav tm="0">
                                          <p:val>
                                            <p:strVal val="#ppt_w*.05"/>
                                          </p:val>
                                        </p:tav>
                                        <p:tav tm="100000">
                                          <p:val>
                                            <p:strVal val="#ppt_w"/>
                                          </p:val>
                                        </p:tav>
                                      </p:tavLst>
                                    </p:anim>
                                    <p:anim calcmode="lin" valueType="num">
                                      <p:cBhvr>
                                        <p:cTn id="46" dur="1000" fill="hold"/>
                                        <p:tgtEl>
                                          <p:spTgt spid="6762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762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762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762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7622"/>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7616"/>
                                        </p:tgtEl>
                                        <p:attrNameLst>
                                          <p:attrName>style.visibility</p:attrName>
                                        </p:attrNameLst>
                                      </p:cBhvr>
                                      <p:to>
                                        <p:strVal val="visible"/>
                                      </p:to>
                                    </p:set>
                                    <p:anim calcmode="lin" valueType="num">
                                      <p:cBhvr>
                                        <p:cTn id="55" dur="500" fill="hold"/>
                                        <p:tgtEl>
                                          <p:spTgt spid="67616"/>
                                        </p:tgtEl>
                                        <p:attrNameLst>
                                          <p:attrName>ppt_w</p:attrName>
                                        </p:attrNameLst>
                                      </p:cBhvr>
                                      <p:tavLst>
                                        <p:tav tm="0">
                                          <p:val>
                                            <p:fltVal val="0.000000"/>
                                          </p:val>
                                        </p:tav>
                                        <p:tav tm="100000">
                                          <p:val>
                                            <p:strVal val="#ppt_w"/>
                                          </p:val>
                                        </p:tav>
                                      </p:tavLst>
                                    </p:anim>
                                    <p:anim calcmode="lin" valueType="num">
                                      <p:cBhvr>
                                        <p:cTn id="56" dur="500" fill="hold"/>
                                        <p:tgtEl>
                                          <p:spTgt spid="676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5" grpId="0"/>
      <p:bldP spid="67609" grpId="0"/>
      <p:bldP spid="676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Number Placeholder 1"/>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22531" name="TextBox 2"/>
          <p:cNvSpPr txBox="1"/>
          <p:nvPr/>
        </p:nvSpPr>
        <p:spPr>
          <a:xfrm>
            <a:off x="365125" y="806450"/>
            <a:ext cx="8596313" cy="267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cs typeface="Times New Roman" panose="02020603050405020304" pitchFamily="18" charset="0"/>
              </a:rPr>
              <a:t> Rất lạ lùng, rất kì diệu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trong 60 năm của một cuộc đời đầy sóng gió diễn ra ở rất nhiều nơi trên thế giới cũng  như ở nước ta, Bác Hồ vẫn giữ nguyên phẩm chất cao quý của một người chiến sĩ cách mạng, tất cả vì nước, vì dân, vì sự nghiệp lớn, trong sáng, thanh bạch, tuyệt đẹp.</a:t>
            </a:r>
            <a:endParaRPr lang="en-US" altLang="en-US" sz="2800" b="1" dirty="0">
              <a:latin typeface="Times New Roman" panose="02020603050405020304" pitchFamily="18" charset="0"/>
              <a:ea typeface="Times New Roman" panose="02020603050405020304" pitchFamily="18" charset="0"/>
            </a:endParaRPr>
          </a:p>
        </p:txBody>
      </p:sp>
      <p:sp>
        <p:nvSpPr>
          <p:cNvPr id="22532" name="TextBox 3"/>
          <p:cNvSpPr txBox="1"/>
          <p:nvPr/>
        </p:nvSpPr>
        <p:spPr>
          <a:xfrm>
            <a:off x="992188" y="136525"/>
            <a:ext cx="5561012" cy="5857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latin typeface="Times New Roman" panose="02020603050405020304" pitchFamily="18" charset="0"/>
              </a:rPr>
              <a:t>? Đoạn văn thứ hai có vai trò gì?</a:t>
            </a:r>
            <a:endParaRPr lang="en-US" altLang="en-US" dirty="0">
              <a:latin typeface="Times New Roman" panose="02020603050405020304" pitchFamily="18" charset="0"/>
            </a:endParaRPr>
          </a:p>
        </p:txBody>
      </p:sp>
      <p:sp>
        <p:nvSpPr>
          <p:cNvPr id="5" name="TextBox 4"/>
          <p:cNvSpPr txBox="1"/>
          <p:nvPr/>
        </p:nvSpPr>
        <p:spPr>
          <a:xfrm>
            <a:off x="100013" y="4341813"/>
            <a:ext cx="9083675" cy="954088"/>
          </a:xfrm>
          <a:prstGeom prst="rect">
            <a:avLst/>
          </a:prstGeom>
          <a:noFill/>
        </p:spPr>
        <p:txBody>
          <a:bodyPr wrap="none">
            <a:spAutoFit/>
          </a:bodyPr>
          <a:lstStyle/>
          <a:p>
            <a:pPr marL="457200" marR="0" indent="-457200" defTabSz="914400" eaLnBrk="1" hangingPunct="1">
              <a:buClrTx/>
              <a:buSzTx/>
              <a:buFontTx/>
              <a:buChar char="-"/>
              <a:defRPr/>
            </a:pPr>
            <a:r>
              <a:rPr kumimoji="0" lang="en-US" kern="1200" cap="none" spc="0" normalizeH="0" baseline="0" noProof="0" dirty="0">
                <a:latin typeface="Times New Roman" panose="02020603050405020304" pitchFamily="18" charset="0"/>
                <a:ea typeface="+mn-ea"/>
                <a:cs typeface="+mn-cs"/>
              </a:rPr>
              <a:t>Giải thích, bình luận, mở rộng vấn đề làm rõ hơn cho luận </a:t>
            </a:r>
            <a:endParaRPr kumimoji="0" lang="en-US" kern="1200" cap="none" spc="0" normalizeH="0" baseline="0" noProof="0" dirty="0">
              <a:latin typeface="Times New Roman" panose="02020603050405020304" pitchFamily="18" charset="0"/>
              <a:ea typeface="+mn-ea"/>
              <a:cs typeface="+mn-cs"/>
            </a:endParaRPr>
          </a:p>
          <a:p>
            <a:pPr marR="0" defTabSz="914400" eaLnBrk="1" hangingPunct="1">
              <a:buClrTx/>
              <a:buSzTx/>
              <a:buFontTx/>
              <a:buNone/>
              <a:defRPr/>
            </a:pPr>
            <a:r>
              <a:rPr kumimoji="0" lang="en-US" kern="1200" cap="none" spc="0" normalizeH="0" baseline="0" noProof="0" dirty="0">
                <a:latin typeface="Times New Roman" panose="02020603050405020304" pitchFamily="18" charset="0"/>
                <a:ea typeface="+mn-ea"/>
                <a:cs typeface="+mn-cs"/>
              </a:rPr>
              <a:t>điểm chính.</a:t>
            </a:r>
            <a:endParaRPr kumimoji="0" lang="en-US" kern="1200" cap="none" spc="0" normalizeH="0" baseline="0" noProof="0" dirty="0">
              <a:latin typeface="Times New Roman" panose="02020603050405020304" pitchFamily="18"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6" descr="WINEB002"/>
          <p:cNvPicPr>
            <a:picLocks noChangeAspect="1"/>
          </p:cNvPicPr>
          <p:nvPr/>
        </p:nvPicPr>
        <p:blipFill>
          <a:blip r:embed="rId1"/>
          <a:stretch>
            <a:fillRect/>
          </a:stretch>
        </p:blipFill>
        <p:spPr>
          <a:xfrm rot="-254745">
            <a:off x="-19050" y="1588"/>
            <a:ext cx="857250" cy="914400"/>
          </a:xfrm>
          <a:prstGeom prst="rect">
            <a:avLst/>
          </a:prstGeom>
          <a:noFill/>
          <a:ln w="9525">
            <a:noFill/>
          </a:ln>
        </p:spPr>
      </p:pic>
      <p:pic>
        <p:nvPicPr>
          <p:cNvPr id="23555" name="Picture 5" descr="untitled ho"/>
          <p:cNvPicPr>
            <a:picLocks noChangeAspect="1"/>
          </p:cNvPicPr>
          <p:nvPr/>
        </p:nvPicPr>
        <p:blipFill>
          <a:blip r:embed="rId2">
            <a:clrChange>
              <a:clrFrom>
                <a:srgbClr val="FFFFFF"/>
              </a:clrFrom>
              <a:clrTo>
                <a:srgbClr val="FFFFFF">
                  <a:alpha val="0"/>
                </a:srgbClr>
              </a:clrTo>
            </a:clrChange>
          </a:blip>
          <a:stretch>
            <a:fillRect/>
          </a:stretch>
        </p:blipFill>
        <p:spPr>
          <a:xfrm>
            <a:off x="8058150" y="0"/>
            <a:ext cx="1085850" cy="938213"/>
          </a:xfrm>
          <a:prstGeom prst="rect">
            <a:avLst/>
          </a:prstGeom>
          <a:noFill/>
          <a:ln w="9525">
            <a:noFill/>
          </a:ln>
        </p:spPr>
      </p:pic>
      <p:sp>
        <p:nvSpPr>
          <p:cNvPr id="23556" name="Text Box 16"/>
          <p:cNvSpPr txBox="1"/>
          <p:nvPr/>
        </p:nvSpPr>
        <p:spPr>
          <a:xfrm>
            <a:off x="0" y="217488"/>
            <a:ext cx="9144000"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	“ </a:t>
            </a:r>
            <a:r>
              <a:rPr lang="en-US" altLang="en-US" sz="2800" b="1" dirty="0">
                <a:latin typeface="Times New Roman" panose="02020603050405020304" pitchFamily="18" charset="0"/>
              </a:rPr>
              <a:t>Sự nhất quán giữa đời hoạt động chính trị với đời sống bình thường vô cùng giản dị và khiêm tốn của Hồ Chủ tịch. </a:t>
            </a:r>
            <a:endParaRPr lang="en-US" altLang="en-US" sz="2800" b="1" dirty="0">
              <a:latin typeface="Times New Roman" panose="02020603050405020304" pitchFamily="18" charset="0"/>
            </a:endParaRPr>
          </a:p>
          <a:p>
            <a:pPr marL="0" lvl="0" indent="0" eaLnBrk="1" hangingPunct="1">
              <a:spcBef>
                <a:spcPct val="50000"/>
              </a:spcBef>
              <a:buNone/>
            </a:pPr>
            <a:r>
              <a:rPr lang="en-US" altLang="en-US" sz="24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Rất lạ lùng, rất kì diệu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trong 60 năm của một cuộc đời đầy sóng gió diễn ra ở rất nhiều nơi trên thế giới cũng  như ở nước ta, Bác Hồ vẫn giữ nguyên phẩm chất cao quý của một người chiến sĩ cách mạng, tất cả vì nước, vì dân, vì sự nghiệp lớn, trong sáng, thanh bạch, tuyệt đẹp.”</a:t>
            </a:r>
            <a:endParaRPr lang="en-US" altLang="en-US" sz="2800" b="1" dirty="0">
              <a:latin typeface="Times New Roman" panose="02020603050405020304" pitchFamily="18" charset="0"/>
              <a:cs typeface="Times New Roman" panose="02020603050405020304" pitchFamily="18" charset="0"/>
            </a:endParaRPr>
          </a:p>
          <a:p>
            <a:pPr marL="0" lvl="0" indent="0" eaLnBrk="1" hangingPunct="1">
              <a:spcBef>
                <a:spcPct val="50000"/>
              </a:spcBef>
              <a:buNone/>
            </a:pPr>
            <a:endParaRPr lang="en-US" altLang="en-US" sz="2800" dirty="0">
              <a:latin typeface="Times New Roman" panose="02020603050405020304" pitchFamily="18" charset="0"/>
            </a:endParaRPr>
          </a:p>
        </p:txBody>
      </p:sp>
      <p:sp>
        <p:nvSpPr>
          <p:cNvPr id="23557" name="TextBox 1"/>
          <p:cNvSpPr txBox="1"/>
          <p:nvPr/>
        </p:nvSpPr>
        <p:spPr>
          <a:xfrm>
            <a:off x="182563" y="4251325"/>
            <a:ext cx="8924925" cy="22463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rPr>
              <a:t>=&gt;Cách nêu mở bài: trực tiếp, ngắn gọn, sâu sắc, làm nổi bật đức tính giản dị của Bác Hồ.</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Giọng văn sôi nổi, trang trọng.</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Ngôn ngữ chuẩn mực, biểu cảm.</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Cảm xúc của tác giả ngưỡng mộ, trân trọng , tự hào.</a:t>
            </a:r>
            <a:endParaRPr lang="en-US" altLang="en-US" sz="2800" dirty="0">
              <a:latin typeface="Times New Roman" panose="02020603050405020304" pitchFamily="18" charset="0"/>
            </a:endParaRPr>
          </a:p>
        </p:txBody>
      </p:sp>
      <p:sp>
        <p:nvSpPr>
          <p:cNvPr id="23558" name="TextBox 2"/>
          <p:cNvSpPr txBox="1"/>
          <p:nvPr/>
        </p:nvSpPr>
        <p:spPr>
          <a:xfrm>
            <a:off x="381000" y="3833813"/>
            <a:ext cx="872648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solidFill>
                  <a:srgbClr val="FF0000"/>
                </a:solidFill>
                <a:latin typeface="Times New Roman" panose="02020603050405020304" pitchFamily="18" charset="0"/>
              </a:rPr>
              <a:t>? Em có nhận xét gì về cách nêu vấn đề của tác giả?</a:t>
            </a:r>
            <a:endParaRPr lang="en-US" altLang="en-US" dirty="0">
              <a:solidFill>
                <a:srgbClr val="FF0000"/>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Number Placeholder 1"/>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24579" name="TextBox 2"/>
          <p:cNvSpPr txBox="1"/>
          <p:nvPr/>
        </p:nvSpPr>
        <p:spPr>
          <a:xfrm>
            <a:off x="0" y="-65087"/>
            <a:ext cx="8961438" cy="1077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latin typeface="Times New Roman" panose="02020603050405020304" pitchFamily="18" charset="0"/>
              </a:rPr>
              <a:t>2. </a:t>
            </a:r>
            <a:r>
              <a:rPr dirty="0"/>
              <a:t>Giải quyết vấn đề (</a:t>
            </a:r>
            <a:r>
              <a:rPr lang="en-US" altLang="en-US" dirty="0">
                <a:latin typeface="Times New Roman" panose="02020603050405020304" pitchFamily="18" charset="0"/>
              </a:rPr>
              <a:t>Chứng minh đức tính giản </a:t>
            </a:r>
            <a:endParaRPr lang="en-US" altLang="en-US" dirty="0">
              <a:latin typeface="Times New Roman" panose="02020603050405020304" pitchFamily="18" charset="0"/>
            </a:endParaRPr>
          </a:p>
          <a:p>
            <a:pPr marL="0" lvl="0" indent="0" eaLnBrk="1" hangingPunct="1">
              <a:spcBef>
                <a:spcPct val="0"/>
              </a:spcBef>
              <a:buNone/>
            </a:pPr>
            <a:r>
              <a:rPr lang="en-US" altLang="en-US" dirty="0">
                <a:latin typeface="Times New Roman" panose="02020603050405020304" pitchFamily="18" charset="0"/>
              </a:rPr>
              <a:t>dị của Bác Hồ) (Thân bài)</a:t>
            </a:r>
            <a:endParaRPr lang="en-US" altLang="en-US" dirty="0">
              <a:latin typeface="Times New Roman" panose="02020603050405020304" pitchFamily="18" charset="0"/>
            </a:endParaRPr>
          </a:p>
        </p:txBody>
      </p:sp>
      <p:sp>
        <p:nvSpPr>
          <p:cNvPr id="24580" name="TextBox 3"/>
          <p:cNvSpPr txBox="1"/>
          <p:nvPr/>
        </p:nvSpPr>
        <p:spPr>
          <a:xfrm>
            <a:off x="92075" y="1012825"/>
            <a:ext cx="8959850" cy="61976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dirty="0"/>
              <a:t>? Ở phần giải quyết vấn đề tác giả triển khai những nội dung gì? Cách triển khai những nội dung ấy có gì đặc sắc? </a:t>
            </a:r>
            <a:endParaRPr dirty="0"/>
          </a:p>
          <a:p>
            <a:pPr marL="0" lvl="0" indent="0">
              <a:buNone/>
            </a:pPr>
            <a:r>
              <a:rPr dirty="0"/>
              <a:t>?</a:t>
            </a:r>
            <a:r>
              <a:rPr b="1" dirty="0"/>
              <a:t> </a:t>
            </a:r>
            <a:r>
              <a:rPr dirty="0"/>
              <a:t>Nhận xét về cách viết nghị luận của tác giả ở phần 2? Điều gì làm nên sức thuyết phục ở phần này?</a:t>
            </a:r>
            <a:endParaRPr dirty="0"/>
          </a:p>
          <a:p>
            <a:pPr marL="0" lvl="0" indent="0">
              <a:buNone/>
            </a:pPr>
            <a:r>
              <a:rPr dirty="0"/>
              <a:t>? Trong phần 3, cách nghị luận có gì khác? Trong phần 4, để người đọc hiểu sâu sắc hơn về đức tính giản dị của Bác và sức mạnh của phẩm chất cao quý đó, người viết đã thuyết phục như thế nào?</a:t>
            </a:r>
            <a:endParaRPr dirty="0"/>
          </a:p>
          <a:p>
            <a:pPr marL="0" lvl="0" indent="0" eaLnBrk="1" hangingPunct="1">
              <a:spcBef>
                <a:spcPct val="0"/>
              </a:spcBef>
              <a:buNone/>
            </a:pPr>
            <a:endParaRPr lang="vi-VN" altLang="en-US" dirty="0">
              <a:solidFill>
                <a:srgbClr val="FF0000"/>
              </a:solidFill>
              <a:latin typeface="Times New Roman" panose="02020603050405020304" pitchFamily="18" charset="0"/>
            </a:endParaRPr>
          </a:p>
        </p:txBody>
      </p:sp>
      <p:sp>
        <p:nvSpPr>
          <p:cNvPr id="24581" name="Rectangle 4"/>
          <p:cNvSpPr/>
          <p:nvPr/>
        </p:nvSpPr>
        <p:spPr>
          <a:xfrm>
            <a:off x="2286000" y="2951163"/>
            <a:ext cx="4572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har char="-"/>
            </a:pPr>
            <a:r>
              <a:rPr lang="en-US" altLang="en-US" sz="2800" dirty="0">
                <a:latin typeface="Times New Roman" panose="02020603050405020304" pitchFamily="18" charset="0"/>
              </a:rPr>
              <a:t> </a:t>
            </a:r>
            <a:endParaRPr lang="en-US" altLang="en-US" sz="2800" dirty="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25603" name="TextBox 3"/>
          <p:cNvSpPr txBox="1"/>
          <p:nvPr/>
        </p:nvSpPr>
        <p:spPr>
          <a:xfrm>
            <a:off x="2241550" y="3740150"/>
            <a:ext cx="2278063" cy="323850"/>
          </a:xfrm>
          <a:prstGeom prst="rect">
            <a:avLst/>
          </a:prstGeom>
          <a:noFill/>
          <a:ln w="9525">
            <a:noFill/>
          </a:ln>
        </p:spPr>
        <p:txBody>
          <a:bodyPr>
            <a:spAutoFit/>
          </a:bodyPr>
          <a:p>
            <a:pPr algn="ctr" defTabSz="685800" eaLnBrk="1" hangingPunct="1">
              <a:buNone/>
            </a:pPr>
            <a:r>
              <a:rPr sz="1500" b="1" dirty="0">
                <a:solidFill>
                  <a:srgbClr val="000000"/>
                </a:solidFill>
                <a:latin typeface="Times New Roman" panose="02020603050405020304" pitchFamily="18" charset="0"/>
                <a:cs typeface="Times New Roman" panose="02020603050405020304" pitchFamily="18" charset="0"/>
              </a:rPr>
              <a:t>SUY NGẪM</a:t>
            </a:r>
            <a:endParaRPr sz="1500" b="1" dirty="0">
              <a:solidFill>
                <a:srgbClr val="000000"/>
              </a:solidFill>
              <a:latin typeface="Times New Roman" panose="02020603050405020304" pitchFamily="18" charset="0"/>
              <a:ea typeface="Times New Roman" panose="02020603050405020304" pitchFamily="18" charset="0"/>
            </a:endParaRPr>
          </a:p>
        </p:txBody>
      </p:sp>
      <p:sp>
        <p:nvSpPr>
          <p:cNvPr id="25604" name="TextBox 4"/>
          <p:cNvSpPr txBox="1"/>
          <p:nvPr/>
        </p:nvSpPr>
        <p:spPr>
          <a:xfrm>
            <a:off x="4021138" y="3740150"/>
            <a:ext cx="2278062" cy="323850"/>
          </a:xfrm>
          <a:prstGeom prst="rect">
            <a:avLst/>
          </a:prstGeom>
          <a:noFill/>
          <a:ln w="9525">
            <a:noFill/>
          </a:ln>
        </p:spPr>
        <p:txBody>
          <a:bodyPr>
            <a:spAutoFit/>
          </a:bodyPr>
          <a:p>
            <a:pPr algn="ctr" defTabSz="685800" eaLnBrk="1" hangingPunct="1">
              <a:buNone/>
            </a:pPr>
            <a:r>
              <a:rPr sz="1500" b="1" dirty="0">
                <a:solidFill>
                  <a:srgbClr val="000000"/>
                </a:solidFill>
                <a:latin typeface="Times New Roman" panose="02020603050405020304" pitchFamily="18" charset="0"/>
                <a:cs typeface="Times New Roman" panose="02020603050405020304" pitchFamily="18" charset="0"/>
              </a:rPr>
              <a:t>VÀ PHẢN HỒI</a:t>
            </a:r>
            <a:endParaRPr sz="15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Number Placeholder 1"/>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26627" name="TextBox 2"/>
          <p:cNvSpPr txBox="1"/>
          <p:nvPr/>
        </p:nvSpPr>
        <p:spPr>
          <a:xfrm>
            <a:off x="252413" y="1092200"/>
            <a:ext cx="8891587" cy="35385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 </a:t>
            </a:r>
            <a:r>
              <a:rPr lang="en-US" altLang="en-US" sz="2800" dirty="0">
                <a:solidFill>
                  <a:srgbClr val="FF0000"/>
                </a:solidFill>
                <a:latin typeface="Times New Roman" panose="02020603050405020304" pitchFamily="18" charset="0"/>
              </a:rPr>
              <a:t>Con người của Bác, đời sống của Bác giản dị như thế nào, </a:t>
            </a:r>
            <a:endParaRPr lang="en-US" altLang="en-US" sz="2800" dirty="0">
              <a:solidFill>
                <a:srgbClr val="FF0000"/>
              </a:solidFill>
              <a:latin typeface="Times New Roman" panose="02020603050405020304" pitchFamily="18" charset="0"/>
            </a:endParaRPr>
          </a:p>
          <a:p>
            <a:pPr marL="0" lvl="0" indent="0">
              <a:spcBef>
                <a:spcPct val="0"/>
              </a:spcBef>
              <a:buNone/>
            </a:pPr>
            <a:r>
              <a:rPr lang="en-US" altLang="en-US" sz="2800" dirty="0">
                <a:solidFill>
                  <a:srgbClr val="FF0000"/>
                </a:solidFill>
                <a:latin typeface="Times New Roman" panose="02020603050405020304" pitchFamily="18" charset="0"/>
              </a:rPr>
              <a:t>mọi người chúng ta đều biết: bữa cơm, đồ dùng, cái nhà, lối sống</a:t>
            </a:r>
            <a:r>
              <a:rPr lang="en-US" altLang="en-US" sz="2800" dirty="0">
                <a:latin typeface="Times New Roman" panose="02020603050405020304" pitchFamily="18" charset="0"/>
              </a:rPr>
              <a:t>. Bữa cơm chỉ có vài ba món rất giản đơn, lúc ăn Bác không để rơi vãi một hột cơm, ăn xong, cái bát bao giờ cũng sạch và thức ăn còn lại thì được sắp sếp tươm tất. </a:t>
            </a:r>
            <a:r>
              <a:rPr lang="en-US" altLang="en-US" sz="2800" u="sng" dirty="0">
                <a:solidFill>
                  <a:srgbClr val="FF0000"/>
                </a:solidFill>
                <a:latin typeface="Times New Roman" panose="02020603050405020304" pitchFamily="18" charset="0"/>
              </a:rPr>
              <a:t>Ở việc làm nhỏ đó, chúng ta càng thấy Bác quý trọng biết bao kết quả sản xuất của con người và kính trọng như thế nào người phục vụ.” </a:t>
            </a:r>
            <a:endParaRPr lang="en-US" altLang="en-US" sz="2800" u="sng" dirty="0">
              <a:solidFill>
                <a:srgbClr val="FF0000"/>
              </a:solidFill>
              <a:latin typeface="Times New Roman" panose="02020603050405020304" pitchFamily="18" charset="0"/>
            </a:endParaRPr>
          </a:p>
        </p:txBody>
      </p:sp>
      <p:sp>
        <p:nvSpPr>
          <p:cNvPr id="26628" name="TextBox 3"/>
          <p:cNvSpPr txBox="1"/>
          <p:nvPr/>
        </p:nvSpPr>
        <p:spPr>
          <a:xfrm>
            <a:off x="914400" y="503238"/>
            <a:ext cx="1495425"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dirty="0">
                <a:latin typeface="Times New Roman" panose="02020603050405020304" pitchFamily="18" charset="0"/>
              </a:rPr>
              <a:t>Đoạn 2:</a:t>
            </a:r>
            <a:endParaRPr lang="en-US" altLang="en-US"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cabg006"/>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7651" name="Text Box 3"/>
          <p:cNvSpPr txBox="1"/>
          <p:nvPr/>
        </p:nvSpPr>
        <p:spPr>
          <a:xfrm>
            <a:off x="4251325" y="838200"/>
            <a:ext cx="396875"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800" dirty="0">
              <a:latin typeface="Times New Roman" panose="02020603050405020304" pitchFamily="18" charset="0"/>
            </a:endParaRPr>
          </a:p>
        </p:txBody>
      </p:sp>
      <p:pic>
        <p:nvPicPr>
          <p:cNvPr id="26628" name="Picture 4" descr="small_13856">
            <a:hlinkClick r:id="rId2"/>
          </p:cNvPr>
          <p:cNvPicPr>
            <a:picLocks noChangeAspect="1"/>
          </p:cNvPicPr>
          <p:nvPr/>
        </p:nvPicPr>
        <p:blipFill>
          <a:blip r:embed="rId3"/>
          <a:stretch>
            <a:fillRect/>
          </a:stretch>
        </p:blipFill>
        <p:spPr>
          <a:xfrm>
            <a:off x="4191000" y="2590800"/>
            <a:ext cx="4267200" cy="4267200"/>
          </a:xfrm>
          <a:prstGeom prst="rect">
            <a:avLst/>
          </a:prstGeom>
          <a:noFill/>
          <a:ln w="9525">
            <a:noFill/>
          </a:ln>
        </p:spPr>
      </p:pic>
      <p:sp>
        <p:nvSpPr>
          <p:cNvPr id="27653" name="Text Box 5"/>
          <p:cNvSpPr txBox="1"/>
          <p:nvPr/>
        </p:nvSpPr>
        <p:spPr>
          <a:xfrm>
            <a:off x="2590800" y="1782763"/>
            <a:ext cx="1066800" cy="461962"/>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27654" name="Text Box 6"/>
          <p:cNvSpPr txBox="1"/>
          <p:nvPr/>
        </p:nvSpPr>
        <p:spPr>
          <a:xfrm>
            <a:off x="3886200" y="1800225"/>
            <a:ext cx="19812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27655" name="Text Box 7"/>
          <p:cNvSpPr txBox="1"/>
          <p:nvPr/>
        </p:nvSpPr>
        <p:spPr>
          <a:xfrm>
            <a:off x="6172200" y="1828800"/>
            <a:ext cx="2697163"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27656" name="Text Box 8"/>
          <p:cNvSpPr txBox="1"/>
          <p:nvPr/>
        </p:nvSpPr>
        <p:spPr>
          <a:xfrm>
            <a:off x="1447800" y="381000"/>
            <a:ext cx="60198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27657" name="Text Box 9"/>
          <p:cNvSpPr txBox="1"/>
          <p:nvPr/>
        </p:nvSpPr>
        <p:spPr>
          <a:xfrm>
            <a:off x="533400" y="1752600"/>
            <a:ext cx="10668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27658" name="Line 10"/>
          <p:cNvSpPr/>
          <p:nvPr/>
        </p:nvSpPr>
        <p:spPr>
          <a:xfrm flipH="1">
            <a:off x="1066800" y="838200"/>
            <a:ext cx="2895600" cy="914400"/>
          </a:xfrm>
          <a:prstGeom prst="line">
            <a:avLst/>
          </a:prstGeom>
          <a:ln w="28575" cap="flat" cmpd="sng">
            <a:solidFill>
              <a:srgbClr val="FF0000"/>
            </a:solidFill>
            <a:prstDash val="solid"/>
            <a:headEnd type="none" w="med" len="med"/>
            <a:tailEnd type="triangle" w="med" len="med"/>
          </a:ln>
        </p:spPr>
      </p:sp>
      <p:sp>
        <p:nvSpPr>
          <p:cNvPr id="27659" name="Line 11"/>
          <p:cNvSpPr/>
          <p:nvPr/>
        </p:nvSpPr>
        <p:spPr>
          <a:xfrm flipH="1">
            <a:off x="3124200" y="838200"/>
            <a:ext cx="838200" cy="914400"/>
          </a:xfrm>
          <a:prstGeom prst="line">
            <a:avLst/>
          </a:prstGeom>
          <a:ln w="28575" cap="flat" cmpd="sng">
            <a:solidFill>
              <a:srgbClr val="FF0000"/>
            </a:solidFill>
            <a:prstDash val="solid"/>
            <a:headEnd type="none" w="med" len="med"/>
            <a:tailEnd type="triangle" w="med" len="med"/>
          </a:ln>
        </p:spPr>
      </p:sp>
      <p:sp>
        <p:nvSpPr>
          <p:cNvPr id="27660" name="Line 13"/>
          <p:cNvSpPr/>
          <p:nvPr/>
        </p:nvSpPr>
        <p:spPr>
          <a:xfrm>
            <a:off x="3886200" y="838200"/>
            <a:ext cx="1066800" cy="990600"/>
          </a:xfrm>
          <a:prstGeom prst="line">
            <a:avLst/>
          </a:prstGeom>
          <a:ln w="28575" cap="flat" cmpd="sng">
            <a:solidFill>
              <a:srgbClr val="FF0000"/>
            </a:solidFill>
            <a:prstDash val="solid"/>
            <a:headEnd type="none" w="med" len="med"/>
            <a:tailEnd type="triangle" w="med" len="med"/>
          </a:ln>
        </p:spPr>
      </p:sp>
      <p:sp>
        <p:nvSpPr>
          <p:cNvPr id="27661" name="Line 14"/>
          <p:cNvSpPr/>
          <p:nvPr/>
        </p:nvSpPr>
        <p:spPr>
          <a:xfrm>
            <a:off x="3886200" y="838200"/>
            <a:ext cx="3733800" cy="990600"/>
          </a:xfrm>
          <a:prstGeom prst="line">
            <a:avLst/>
          </a:prstGeom>
          <a:ln w="28575" cap="flat" cmpd="sng">
            <a:solidFill>
              <a:srgbClr val="FF0000"/>
            </a:solidFill>
            <a:prstDash val="solid"/>
            <a:headEnd type="none" w="med" len="med"/>
            <a:tailEnd type="triangle" w="med" len="med"/>
          </a:ln>
        </p:spPr>
      </p:sp>
      <p:sp>
        <p:nvSpPr>
          <p:cNvPr id="26639" name="Line 15"/>
          <p:cNvSpPr/>
          <p:nvPr/>
        </p:nvSpPr>
        <p:spPr>
          <a:xfrm>
            <a:off x="1066800" y="2209800"/>
            <a:ext cx="0" cy="300038"/>
          </a:xfrm>
          <a:prstGeom prst="line">
            <a:avLst/>
          </a:prstGeom>
          <a:ln w="38100" cap="flat" cmpd="sng">
            <a:solidFill>
              <a:srgbClr val="FF0000"/>
            </a:solidFill>
            <a:prstDash val="solid"/>
            <a:headEnd type="none" w="med" len="med"/>
            <a:tailEnd type="triangle" w="med" len="med"/>
          </a:ln>
        </p:spPr>
      </p:sp>
      <p:sp>
        <p:nvSpPr>
          <p:cNvPr id="26644" name="Text Box 20"/>
          <p:cNvSpPr txBox="1"/>
          <p:nvPr/>
        </p:nvSpPr>
        <p:spPr>
          <a:xfrm>
            <a:off x="228600" y="5867400"/>
            <a:ext cx="1752600" cy="1016000"/>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en-US" altLang="en-US" sz="2000" dirty="0"/>
              <a:t>Đạm bạc, tiết kiệm, dân dã.</a:t>
            </a:r>
            <a:endParaRPr lang="en-US" altLang="en-US" sz="2000" dirty="0"/>
          </a:p>
        </p:txBody>
      </p:sp>
      <p:sp>
        <p:nvSpPr>
          <p:cNvPr id="26647" name="Line 23"/>
          <p:cNvSpPr/>
          <p:nvPr/>
        </p:nvSpPr>
        <p:spPr>
          <a:xfrm>
            <a:off x="1066800" y="5257800"/>
            <a:ext cx="0" cy="609600"/>
          </a:xfrm>
          <a:prstGeom prst="line">
            <a:avLst/>
          </a:prstGeom>
          <a:ln w="38100" cap="flat" cmpd="sng">
            <a:solidFill>
              <a:srgbClr val="FF0000"/>
            </a:solidFill>
            <a:prstDash val="solid"/>
            <a:headEnd type="none" w="med" len="med"/>
            <a:tailEnd type="triangle" w="med" len="med"/>
          </a:ln>
        </p:spPr>
      </p:sp>
      <p:sp>
        <p:nvSpPr>
          <p:cNvPr id="27665" name="Rectangle 19"/>
          <p:cNvSpPr/>
          <p:nvPr/>
        </p:nvSpPr>
        <p:spPr>
          <a:xfrm>
            <a:off x="1828800" y="381000"/>
            <a:ext cx="4908550"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Giản dị trong lối sống hằng ng</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y</a:t>
            </a:r>
            <a:endParaRPr lang="en-US" altLang="en-US" sz="2800" dirty="0">
              <a:latin typeface="Times New Roman" panose="02020603050405020304" pitchFamily="18" charset="0"/>
              <a:ea typeface="Times New Roman" panose="02020603050405020304" pitchFamily="18" charset="0"/>
            </a:endParaRPr>
          </a:p>
        </p:txBody>
      </p:sp>
      <p:sp>
        <p:nvSpPr>
          <p:cNvPr id="27666" name="Rectangle 20"/>
          <p:cNvSpPr/>
          <p:nvPr/>
        </p:nvSpPr>
        <p:spPr>
          <a:xfrm>
            <a:off x="533400" y="1752600"/>
            <a:ext cx="1204913"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800" dirty="0">
                <a:latin typeface="Times New Roman" panose="02020603050405020304" pitchFamily="18" charset="0"/>
                <a:cs typeface="Times New Roman" panose="02020603050405020304" pitchFamily="18" charset="0"/>
              </a:rPr>
              <a:t>Bữa ăn</a:t>
            </a:r>
            <a:endParaRPr lang="vi-VN" altLang="en-US" sz="2800" dirty="0">
              <a:latin typeface="Times New Roman" panose="02020603050405020304" pitchFamily="18" charset="0"/>
              <a:ea typeface="Times New Roman" panose="02020603050405020304" pitchFamily="18" charset="0"/>
            </a:endParaRPr>
          </a:p>
        </p:txBody>
      </p:sp>
      <p:sp>
        <p:nvSpPr>
          <p:cNvPr id="27667" name="Rectangle 21"/>
          <p:cNvSpPr/>
          <p:nvPr/>
        </p:nvSpPr>
        <p:spPr>
          <a:xfrm>
            <a:off x="2667000" y="1752600"/>
            <a:ext cx="1011238"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800" dirty="0">
                <a:latin typeface="Times New Roman" panose="02020603050405020304" pitchFamily="18" charset="0"/>
                <a:cs typeface="Times New Roman" panose="02020603050405020304" pitchFamily="18" charset="0"/>
              </a:rPr>
              <a:t>Nơi ở</a:t>
            </a:r>
            <a:endParaRPr lang="vi-VN" altLang="en-US" sz="2800" dirty="0">
              <a:latin typeface="Times New Roman" panose="02020603050405020304" pitchFamily="18" charset="0"/>
              <a:ea typeface="Times New Roman" panose="02020603050405020304" pitchFamily="18" charset="0"/>
            </a:endParaRPr>
          </a:p>
        </p:txBody>
      </p:sp>
      <p:sp>
        <p:nvSpPr>
          <p:cNvPr id="27668" name="Rectangle 22"/>
          <p:cNvSpPr/>
          <p:nvPr/>
        </p:nvSpPr>
        <p:spPr>
          <a:xfrm>
            <a:off x="3733800" y="1752600"/>
            <a:ext cx="1976438"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việc</a:t>
            </a:r>
            <a:endParaRPr lang="en-US" altLang="en-US" sz="2800" dirty="0">
              <a:latin typeface="Times New Roman" panose="02020603050405020304" pitchFamily="18" charset="0"/>
              <a:ea typeface="Times New Roman" panose="02020603050405020304" pitchFamily="18" charset="0"/>
            </a:endParaRPr>
          </a:p>
        </p:txBody>
      </p:sp>
      <p:sp>
        <p:nvSpPr>
          <p:cNvPr id="27669" name="Rectangle 23"/>
          <p:cNvSpPr/>
          <p:nvPr/>
        </p:nvSpPr>
        <p:spPr>
          <a:xfrm>
            <a:off x="6096000" y="1828800"/>
            <a:ext cx="295592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800" dirty="0">
                <a:latin typeface="Times New Roman" panose="02020603050405020304" pitchFamily="18" charset="0"/>
                <a:cs typeface="Times New Roman" panose="02020603050405020304" pitchFamily="18" charset="0"/>
              </a:rPr>
              <a:t>QH với mọi người</a:t>
            </a:r>
            <a:endParaRPr lang="vi-VN" altLang="en-US" sz="2800" dirty="0">
              <a:latin typeface="Times New Roman" panose="02020603050405020304" pitchFamily="18" charset="0"/>
              <a:ea typeface="Times New Roman" panose="02020603050405020304" pitchFamily="18" charset="0"/>
            </a:endParaRPr>
          </a:p>
        </p:txBody>
      </p:sp>
      <p:sp>
        <p:nvSpPr>
          <p:cNvPr id="25" name="Rectangle 24"/>
          <p:cNvSpPr/>
          <p:nvPr/>
        </p:nvSpPr>
        <p:spPr>
          <a:xfrm>
            <a:off x="228600" y="2487613"/>
            <a:ext cx="1866900" cy="2862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Times New Roman" panose="02020603050405020304" pitchFamily="18" charset="0"/>
                <a:cs typeface="Times New Roman" panose="02020603050405020304" pitchFamily="18" charset="0"/>
              </a:rPr>
              <a:t>DC: Chỉ v</a:t>
            </a:r>
            <a:r>
              <a:rPr sz="2000" dirty="0">
                <a:solidFill>
                  <a:srgbClr val="000000"/>
                </a:solidFill>
                <a:latin typeface="Times New Roman" panose="02020603050405020304" pitchFamily="18" charset="0"/>
                <a:ea typeface="Times New Roman" panose="02020603050405020304" pitchFamily="18" charset="0"/>
              </a:rPr>
              <a:t>à</a:t>
            </a:r>
            <a:r>
              <a:rPr sz="2000" dirty="0">
                <a:solidFill>
                  <a:srgbClr val="000000"/>
                </a:solidFill>
                <a:latin typeface="Times New Roman" panose="02020603050405020304" pitchFamily="18" charset="0"/>
                <a:cs typeface="Times New Roman" panose="02020603050405020304" pitchFamily="18" charset="0"/>
              </a:rPr>
              <a:t>i ba món. </a:t>
            </a:r>
            <a:r>
              <a:rPr lang="vi-VN" altLang="x-none" sz="2000" dirty="0">
                <a:solidFill>
                  <a:srgbClr val="000000"/>
                </a:solidFill>
                <a:latin typeface="Times New Roman" panose="02020603050405020304" pitchFamily="18" charset="0"/>
                <a:cs typeface="Times New Roman" panose="02020603050405020304" pitchFamily="18" charset="0"/>
              </a:rPr>
              <a:t>Khi ăn không để rơi vãi, ăn xong cái bát bao giờ cũng sạch</a:t>
            </a:r>
            <a:r>
              <a:rPr sz="2000" dirty="0">
                <a:solidFill>
                  <a:srgbClr val="000000"/>
                </a:solidFill>
                <a:latin typeface="Times New Roman" panose="02020603050405020304" pitchFamily="18" charset="0"/>
                <a:cs typeface="Times New Roman" panose="02020603050405020304" pitchFamily="18" charset="0"/>
              </a:rPr>
              <a:t>, thức ăn còn lại được sắp sếp tươm tất...</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16" presetClass="entr" presetSubtype="26" fill="hold" nodeType="withEffect">
                                  <p:stCondLst>
                                    <p:cond delay="0"/>
                                  </p:stCondLst>
                                  <p:childTnLst>
                                    <p:set>
                                      <p:cBhvr>
                                        <p:cTn id="9" dur="1" fill="hold">
                                          <p:stCondLst>
                                            <p:cond delay="0"/>
                                          </p:stCondLst>
                                        </p:cTn>
                                        <p:tgtEl>
                                          <p:spTgt spid="26639"/>
                                        </p:tgtEl>
                                        <p:attrNameLst>
                                          <p:attrName>style.visibility</p:attrName>
                                        </p:attrNameLst>
                                      </p:cBhvr>
                                      <p:to>
                                        <p:strVal val="visible"/>
                                      </p:to>
                                    </p:set>
                                    <p:animEffect transition="in" filter="barn(inHorizontal)">
                                      <p:cBhvr>
                                        <p:cTn id="10" dur="500"/>
                                        <p:tgtEl>
                                          <p:spTgt spid="2663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box(in)">
                                      <p:cBhvr>
                                        <p:cTn id="15" dur="500"/>
                                        <p:tgtEl>
                                          <p:spTgt spid="266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6644"/>
                                        </p:tgtEl>
                                        <p:attrNameLst>
                                          <p:attrName>style.visibility</p:attrName>
                                        </p:attrNameLst>
                                      </p:cBhvr>
                                      <p:to>
                                        <p:strVal val="visible"/>
                                      </p:to>
                                    </p:set>
                                    <p:animEffect transition="in" filter="barn(inHorizontal)">
                                      <p:cBhvr>
                                        <p:cTn id="20" dur="500"/>
                                        <p:tgtEl>
                                          <p:spTgt spid="26644"/>
                                        </p:tgtEl>
                                      </p:cBhvr>
                                    </p:animEffect>
                                  </p:childTnLst>
                                </p:cTn>
                              </p:par>
                              <p:par>
                                <p:cTn id="21" presetID="16" presetClass="entr" presetSubtype="26" fill="hold" nodeType="withEffect">
                                  <p:stCondLst>
                                    <p:cond delay="0"/>
                                  </p:stCondLst>
                                  <p:childTnLst>
                                    <p:set>
                                      <p:cBhvr>
                                        <p:cTn id="22" dur="1" fill="hold">
                                          <p:stCondLst>
                                            <p:cond delay="0"/>
                                          </p:stCondLst>
                                        </p:cTn>
                                        <p:tgtEl>
                                          <p:spTgt spid="26647"/>
                                        </p:tgtEl>
                                        <p:attrNameLst>
                                          <p:attrName>style.visibility</p:attrName>
                                        </p:attrNameLst>
                                      </p:cBhvr>
                                      <p:to>
                                        <p:strVal val="visible"/>
                                      </p:to>
                                    </p:set>
                                    <p:animEffect transition="in" filter="barn(inHorizontal)">
                                      <p:cBhvr>
                                        <p:cTn id="23" dur="500"/>
                                        <p:tgtEl>
                                          <p:spTgt spid="2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2339975" y="1609725"/>
            <a:ext cx="1066800" cy="523875"/>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en-US" sz="2800" dirty="0">
                <a:latin typeface="Times New Roman" panose="02020603050405020304" pitchFamily="18" charset="0"/>
              </a:rPr>
              <a:t>Nơi ở</a:t>
            </a:r>
            <a:endParaRPr lang="vi-VN" altLang="en-US" sz="2800" dirty="0">
              <a:latin typeface="Times New Roman" panose="02020603050405020304" pitchFamily="18" charset="0"/>
            </a:endParaRPr>
          </a:p>
        </p:txBody>
      </p:sp>
      <p:sp>
        <p:nvSpPr>
          <p:cNvPr id="28675" name="Text Box 3"/>
          <p:cNvSpPr txBox="1"/>
          <p:nvPr/>
        </p:nvSpPr>
        <p:spPr>
          <a:xfrm>
            <a:off x="3694113" y="1647825"/>
            <a:ext cx="2325687" cy="523875"/>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    Làm việc</a:t>
            </a:r>
            <a:endParaRPr lang="en-US" altLang="en-US" sz="2800" dirty="0">
              <a:latin typeface="Times New Roman" panose="02020603050405020304" pitchFamily="18" charset="0"/>
            </a:endParaRPr>
          </a:p>
        </p:txBody>
      </p:sp>
      <p:sp>
        <p:nvSpPr>
          <p:cNvPr id="28676" name="Text Box 4"/>
          <p:cNvSpPr txBox="1"/>
          <p:nvPr/>
        </p:nvSpPr>
        <p:spPr>
          <a:xfrm>
            <a:off x="6135688" y="1676400"/>
            <a:ext cx="2916237" cy="523875"/>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en-US" sz="2800" dirty="0">
                <a:latin typeface="Times New Roman" panose="02020603050405020304" pitchFamily="18" charset="0"/>
              </a:rPr>
              <a:t>QH với mọi người</a:t>
            </a:r>
            <a:endParaRPr lang="vi-VN" altLang="en-US" sz="2800" dirty="0">
              <a:latin typeface="Times New Roman" panose="02020603050405020304" pitchFamily="18" charset="0"/>
            </a:endParaRPr>
          </a:p>
        </p:txBody>
      </p:sp>
      <p:sp>
        <p:nvSpPr>
          <p:cNvPr id="28677" name="Line 5"/>
          <p:cNvSpPr/>
          <p:nvPr/>
        </p:nvSpPr>
        <p:spPr>
          <a:xfrm>
            <a:off x="3886200" y="685800"/>
            <a:ext cx="1066800" cy="990600"/>
          </a:xfrm>
          <a:prstGeom prst="line">
            <a:avLst/>
          </a:prstGeom>
          <a:ln w="28575" cap="flat" cmpd="sng">
            <a:solidFill>
              <a:srgbClr val="FF0000"/>
            </a:solidFill>
            <a:prstDash val="solid"/>
            <a:headEnd type="none" w="med" len="med"/>
            <a:tailEnd type="triangle" w="med" len="med"/>
          </a:ln>
        </p:spPr>
      </p:sp>
      <p:sp>
        <p:nvSpPr>
          <p:cNvPr id="28678" name="Text Box 6"/>
          <p:cNvSpPr txBox="1"/>
          <p:nvPr/>
        </p:nvSpPr>
        <p:spPr>
          <a:xfrm>
            <a:off x="1600200" y="103188"/>
            <a:ext cx="6019800" cy="584200"/>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dirty="0">
                <a:latin typeface="Times New Roman" panose="02020603050405020304" pitchFamily="18" charset="0"/>
              </a:rPr>
              <a:t>Giản dị trong lối sống hằng ngày</a:t>
            </a:r>
            <a:endParaRPr lang="en-US" altLang="en-US" dirty="0">
              <a:latin typeface="Times New Roman" panose="02020603050405020304" pitchFamily="18" charset="0"/>
            </a:endParaRPr>
          </a:p>
        </p:txBody>
      </p:sp>
      <p:sp>
        <p:nvSpPr>
          <p:cNvPr id="28679" name="Text Box 7"/>
          <p:cNvSpPr txBox="1"/>
          <p:nvPr/>
        </p:nvSpPr>
        <p:spPr>
          <a:xfrm>
            <a:off x="457200" y="1600200"/>
            <a:ext cx="1371600" cy="523875"/>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 Bữa ăn</a:t>
            </a:r>
            <a:endParaRPr lang="en-US" altLang="en-US" sz="2800" dirty="0">
              <a:latin typeface="Times New Roman" panose="02020603050405020304" pitchFamily="18" charset="0"/>
            </a:endParaRPr>
          </a:p>
        </p:txBody>
      </p:sp>
      <p:sp>
        <p:nvSpPr>
          <p:cNvPr id="28680" name="Line 8"/>
          <p:cNvSpPr/>
          <p:nvPr/>
        </p:nvSpPr>
        <p:spPr>
          <a:xfrm>
            <a:off x="3810000" y="685800"/>
            <a:ext cx="3733800" cy="990600"/>
          </a:xfrm>
          <a:prstGeom prst="line">
            <a:avLst/>
          </a:prstGeom>
          <a:ln w="28575" cap="flat" cmpd="sng">
            <a:solidFill>
              <a:srgbClr val="FF0000"/>
            </a:solidFill>
            <a:prstDash val="solid"/>
            <a:headEnd type="none" w="med" len="med"/>
            <a:tailEnd type="triangle" w="med" len="med"/>
          </a:ln>
        </p:spPr>
      </p:sp>
      <p:sp>
        <p:nvSpPr>
          <p:cNvPr id="28681" name="Line 9"/>
          <p:cNvSpPr/>
          <p:nvPr/>
        </p:nvSpPr>
        <p:spPr>
          <a:xfrm flipH="1">
            <a:off x="990600" y="685800"/>
            <a:ext cx="2895600" cy="914400"/>
          </a:xfrm>
          <a:prstGeom prst="line">
            <a:avLst/>
          </a:prstGeom>
          <a:ln w="28575" cap="flat" cmpd="sng">
            <a:solidFill>
              <a:srgbClr val="FF0000"/>
            </a:solidFill>
            <a:prstDash val="solid"/>
            <a:headEnd type="none" w="med" len="med"/>
            <a:tailEnd type="triangle" w="med" len="med"/>
          </a:ln>
        </p:spPr>
      </p:sp>
      <p:sp>
        <p:nvSpPr>
          <p:cNvPr id="28682" name="Line 10"/>
          <p:cNvSpPr/>
          <p:nvPr/>
        </p:nvSpPr>
        <p:spPr>
          <a:xfrm flipH="1">
            <a:off x="3048000" y="685800"/>
            <a:ext cx="838200" cy="914400"/>
          </a:xfrm>
          <a:prstGeom prst="line">
            <a:avLst/>
          </a:prstGeom>
          <a:ln w="28575" cap="flat" cmpd="sng">
            <a:solidFill>
              <a:srgbClr val="FF0000"/>
            </a:solidFill>
            <a:prstDash val="solid"/>
            <a:headEnd type="none" w="med" len="med"/>
            <a:tailEnd type="triangle" w="med" len="med"/>
          </a:ln>
        </p:spPr>
      </p:sp>
      <p:sp>
        <p:nvSpPr>
          <p:cNvPr id="28683" name="Line 11"/>
          <p:cNvSpPr/>
          <p:nvPr/>
        </p:nvSpPr>
        <p:spPr>
          <a:xfrm>
            <a:off x="2913063" y="2124075"/>
            <a:ext cx="0" cy="609600"/>
          </a:xfrm>
          <a:prstGeom prst="line">
            <a:avLst/>
          </a:prstGeom>
          <a:ln w="38100" cap="flat" cmpd="sng">
            <a:solidFill>
              <a:srgbClr val="FF0000"/>
            </a:solidFill>
            <a:prstDash val="solid"/>
            <a:headEnd type="none" w="med" len="med"/>
            <a:tailEnd type="triangle" w="med" len="med"/>
          </a:ln>
        </p:spPr>
      </p:sp>
      <p:sp>
        <p:nvSpPr>
          <p:cNvPr id="28685" name="Line 13"/>
          <p:cNvSpPr/>
          <p:nvPr/>
        </p:nvSpPr>
        <p:spPr>
          <a:xfrm>
            <a:off x="1066800" y="2057400"/>
            <a:ext cx="0" cy="455613"/>
          </a:xfrm>
          <a:prstGeom prst="line">
            <a:avLst/>
          </a:prstGeom>
          <a:ln w="38100" cap="flat" cmpd="sng">
            <a:solidFill>
              <a:srgbClr val="FF0000"/>
            </a:solidFill>
            <a:prstDash val="solid"/>
            <a:headEnd type="none" w="med" len="med"/>
            <a:tailEnd type="triangle" w="med" len="med"/>
          </a:ln>
        </p:spPr>
      </p:sp>
      <p:sp>
        <p:nvSpPr>
          <p:cNvPr id="28686" name="Text Box 14"/>
          <p:cNvSpPr txBox="1"/>
          <p:nvPr/>
        </p:nvSpPr>
        <p:spPr>
          <a:xfrm>
            <a:off x="228600" y="2538413"/>
            <a:ext cx="1965325" cy="2554287"/>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dirty="0">
                <a:latin typeface="Times New Roman" panose="02020603050405020304" pitchFamily="18" charset="0"/>
              </a:rPr>
              <a:t>DC: Chỉ vài ba món. </a:t>
            </a:r>
            <a:r>
              <a:rPr lang="vi-VN" altLang="en-US" sz="2000" dirty="0">
                <a:latin typeface="Times New Roman" panose="02020603050405020304" pitchFamily="18" charset="0"/>
              </a:rPr>
              <a:t>Khi ăn không để rơi vãi, ăn xong cái bát bao giờ cũng sạch</a:t>
            </a:r>
            <a:r>
              <a:rPr lang="en-US" altLang="en-US" sz="2000" dirty="0">
                <a:latin typeface="Times New Roman" panose="02020603050405020304" pitchFamily="18" charset="0"/>
                <a:cs typeface="Times New Roman" panose="02020603050405020304" pitchFamily="18" charset="0"/>
              </a:rPr>
              <a:t>, thức ăn còn lại được sắp sếp tươm tất...</a:t>
            </a:r>
            <a:endParaRPr lang="vi-VN" altLang="en-US" sz="2000" dirty="0">
              <a:latin typeface="Times New Roman" panose="02020603050405020304" pitchFamily="18" charset="0"/>
              <a:ea typeface="Times New Roman" panose="02020603050405020304" pitchFamily="18" charset="0"/>
            </a:endParaRPr>
          </a:p>
        </p:txBody>
      </p:sp>
      <p:pic>
        <p:nvPicPr>
          <p:cNvPr id="29710" name="Picture 15" descr="Clip 2"/>
          <p:cNvPicPr>
            <a:picLocks noChangeAspect="1"/>
          </p:cNvPicPr>
          <p:nvPr/>
        </p:nvPicPr>
        <p:blipFill>
          <a:blip r:embed="rId1"/>
          <a:stretch>
            <a:fillRect/>
          </a:stretch>
        </p:blipFill>
        <p:spPr>
          <a:xfrm>
            <a:off x="4419600" y="2667000"/>
            <a:ext cx="4724400" cy="4191000"/>
          </a:xfrm>
          <a:prstGeom prst="rect">
            <a:avLst/>
          </a:prstGeom>
          <a:noFill/>
          <a:ln w="9525">
            <a:noFill/>
          </a:ln>
        </p:spPr>
      </p:pic>
      <p:sp>
        <p:nvSpPr>
          <p:cNvPr id="28690" name="Line 18"/>
          <p:cNvSpPr/>
          <p:nvPr/>
        </p:nvSpPr>
        <p:spPr>
          <a:xfrm>
            <a:off x="3200400" y="4953000"/>
            <a:ext cx="0" cy="762000"/>
          </a:xfrm>
          <a:prstGeom prst="line">
            <a:avLst/>
          </a:prstGeom>
          <a:ln w="38100" cap="flat" cmpd="sng">
            <a:solidFill>
              <a:srgbClr val="FF0000"/>
            </a:solidFill>
            <a:prstDash val="solid"/>
            <a:headEnd type="none" w="med" len="med"/>
            <a:tailEnd type="triangle" w="med" len="med"/>
          </a:ln>
        </p:spPr>
      </p:sp>
      <p:sp>
        <p:nvSpPr>
          <p:cNvPr id="28695" name="Line 23"/>
          <p:cNvSpPr/>
          <p:nvPr/>
        </p:nvSpPr>
        <p:spPr>
          <a:xfrm>
            <a:off x="1066800" y="5105400"/>
            <a:ext cx="0" cy="609600"/>
          </a:xfrm>
          <a:prstGeom prst="line">
            <a:avLst/>
          </a:prstGeom>
          <a:ln w="38100" cap="flat" cmpd="sng">
            <a:solidFill>
              <a:srgbClr val="FF0000"/>
            </a:solidFill>
            <a:prstDash val="solid"/>
            <a:headEnd type="none" w="med" len="med"/>
            <a:tailEnd type="triangle" w="med" len="med"/>
          </a:ln>
        </p:spPr>
      </p:sp>
      <p:sp>
        <p:nvSpPr>
          <p:cNvPr id="23" name="Rectangle 22"/>
          <p:cNvSpPr/>
          <p:nvPr/>
        </p:nvSpPr>
        <p:spPr>
          <a:xfrm>
            <a:off x="228600" y="5791200"/>
            <a:ext cx="17526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Times New Roman" panose="02020603050405020304" pitchFamily="18" charset="0"/>
                <a:cs typeface="Times New Roman" panose="02020603050405020304" pitchFamily="18" charset="0"/>
              </a:rPr>
              <a:t>Đạm bạc, tiết kiệm, dân dã.</a:t>
            </a:r>
            <a:endParaRPr sz="2000" dirty="0">
              <a:solidFill>
                <a:srgbClr val="000000"/>
              </a:solidFill>
              <a:latin typeface="Times New Roman" panose="02020603050405020304" pitchFamily="18" charset="0"/>
              <a:ea typeface="Times New Roman" panose="02020603050405020304" pitchFamily="18" charset="0"/>
            </a:endParaRPr>
          </a:p>
        </p:txBody>
      </p:sp>
      <p:sp>
        <p:nvSpPr>
          <p:cNvPr id="24" name="Rectangle 23"/>
          <p:cNvSpPr/>
          <p:nvPr/>
        </p:nvSpPr>
        <p:spPr>
          <a:xfrm>
            <a:off x="2362200" y="2667000"/>
            <a:ext cx="1828800"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Cái nh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chỉ vẻn vẹn có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i ba phòng, luôn lộng gió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phảng phất hương thơm của hoa vườn.</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
        <p:nvSpPr>
          <p:cNvPr id="25" name="Rectangle 24"/>
          <p:cNvSpPr/>
          <p:nvPr/>
        </p:nvSpPr>
        <p:spPr>
          <a:xfrm>
            <a:off x="2362200" y="5791200"/>
            <a:ext cx="16764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Đơn sơ, thanh bạch, tao nhã.</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blinds(horizontal)">
                                      <p:cBhvr>
                                        <p:cTn id="10" dur="500"/>
                                        <p:tgtEl>
                                          <p:spTgt spid="286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blinds(horizontal)">
                                      <p:cBhvr>
                                        <p:cTn id="13" dur="500"/>
                                        <p:tgtEl>
                                          <p:spTgt spid="28676"/>
                                        </p:tgtEl>
                                      </p:cBhvr>
                                    </p:animEffect>
                                  </p:childTnLst>
                                </p:cTn>
                              </p:par>
                              <p:par>
                                <p:cTn id="14" presetID="3" presetClass="entr" presetSubtype="10" fill="hold" nodeType="with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blinds(horizontal)">
                                      <p:cBhvr>
                                        <p:cTn id="16" dur="500"/>
                                        <p:tgtEl>
                                          <p:spTgt spid="2867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678"/>
                                        </p:tgtEl>
                                        <p:attrNameLst>
                                          <p:attrName>style.visibility</p:attrName>
                                        </p:attrNameLst>
                                      </p:cBhvr>
                                      <p:to>
                                        <p:strVal val="visible"/>
                                      </p:to>
                                    </p:set>
                                    <p:animEffect transition="in" filter="blinds(horizontal)">
                                      <p:cBhvr>
                                        <p:cTn id="19" dur="500"/>
                                        <p:tgtEl>
                                          <p:spTgt spid="2867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linds(horizontal)">
                                      <p:cBhvr>
                                        <p:cTn id="22" dur="500"/>
                                        <p:tgtEl>
                                          <p:spTgt spid="28679"/>
                                        </p:tgtEl>
                                      </p:cBhvr>
                                    </p:animEffect>
                                  </p:childTnLst>
                                </p:cTn>
                              </p:par>
                              <p:par>
                                <p:cTn id="23" presetID="3" presetClass="entr" presetSubtype="10" fill="hold" nodeType="withEffect">
                                  <p:stCondLst>
                                    <p:cond delay="0"/>
                                  </p:stCondLst>
                                  <p:childTnLst>
                                    <p:set>
                                      <p:cBhvr>
                                        <p:cTn id="24" dur="1" fill="hold">
                                          <p:stCondLst>
                                            <p:cond delay="0"/>
                                          </p:stCondLst>
                                        </p:cTn>
                                        <p:tgtEl>
                                          <p:spTgt spid="28680"/>
                                        </p:tgtEl>
                                        <p:attrNameLst>
                                          <p:attrName>style.visibility</p:attrName>
                                        </p:attrNameLst>
                                      </p:cBhvr>
                                      <p:to>
                                        <p:strVal val="visible"/>
                                      </p:to>
                                    </p:set>
                                    <p:animEffect transition="in" filter="blinds(horizontal)">
                                      <p:cBhvr>
                                        <p:cTn id="25" dur="500"/>
                                        <p:tgtEl>
                                          <p:spTgt spid="28680"/>
                                        </p:tgtEl>
                                      </p:cBhvr>
                                    </p:animEffect>
                                  </p:childTnLst>
                                </p:cTn>
                              </p:par>
                              <p:par>
                                <p:cTn id="26" presetID="3" presetClass="entr" presetSubtype="10" fill="hold" nodeType="withEffect">
                                  <p:stCondLst>
                                    <p:cond delay="0"/>
                                  </p:stCondLst>
                                  <p:childTnLst>
                                    <p:set>
                                      <p:cBhvr>
                                        <p:cTn id="27" dur="1" fill="hold">
                                          <p:stCondLst>
                                            <p:cond delay="0"/>
                                          </p:stCondLst>
                                        </p:cTn>
                                        <p:tgtEl>
                                          <p:spTgt spid="28681"/>
                                        </p:tgtEl>
                                        <p:attrNameLst>
                                          <p:attrName>style.visibility</p:attrName>
                                        </p:attrNameLst>
                                      </p:cBhvr>
                                      <p:to>
                                        <p:strVal val="visible"/>
                                      </p:to>
                                    </p:set>
                                    <p:animEffect transition="in" filter="blinds(horizontal)">
                                      <p:cBhvr>
                                        <p:cTn id="28" dur="500"/>
                                        <p:tgtEl>
                                          <p:spTgt spid="28681"/>
                                        </p:tgtEl>
                                      </p:cBhvr>
                                    </p:animEffect>
                                  </p:childTnLst>
                                </p:cTn>
                              </p:par>
                              <p:par>
                                <p:cTn id="29" presetID="3" presetClass="entr" presetSubtype="10" fill="hold" nodeType="withEffect">
                                  <p:stCondLst>
                                    <p:cond delay="0"/>
                                  </p:stCondLst>
                                  <p:childTnLst>
                                    <p:set>
                                      <p:cBhvr>
                                        <p:cTn id="30" dur="1" fill="hold">
                                          <p:stCondLst>
                                            <p:cond delay="0"/>
                                          </p:stCondLst>
                                        </p:cTn>
                                        <p:tgtEl>
                                          <p:spTgt spid="28682"/>
                                        </p:tgtEl>
                                        <p:attrNameLst>
                                          <p:attrName>style.visibility</p:attrName>
                                        </p:attrNameLst>
                                      </p:cBhvr>
                                      <p:to>
                                        <p:strVal val="visible"/>
                                      </p:to>
                                    </p:set>
                                    <p:animEffect transition="in" filter="blinds(horizontal)">
                                      <p:cBhvr>
                                        <p:cTn id="31" dur="500"/>
                                        <p:tgtEl>
                                          <p:spTgt spid="28682"/>
                                        </p:tgtEl>
                                      </p:cBhvr>
                                    </p:animEffect>
                                  </p:childTnLst>
                                </p:cTn>
                              </p:par>
                              <p:par>
                                <p:cTn id="32" presetID="3" presetClass="entr" presetSubtype="10" fill="hold" nodeType="withEffect">
                                  <p:stCondLst>
                                    <p:cond delay="0"/>
                                  </p:stCondLst>
                                  <p:childTnLst>
                                    <p:set>
                                      <p:cBhvr>
                                        <p:cTn id="33" dur="1" fill="hold">
                                          <p:stCondLst>
                                            <p:cond delay="0"/>
                                          </p:stCondLst>
                                        </p:cTn>
                                        <p:tgtEl>
                                          <p:spTgt spid="28683"/>
                                        </p:tgtEl>
                                        <p:attrNameLst>
                                          <p:attrName>style.visibility</p:attrName>
                                        </p:attrNameLst>
                                      </p:cBhvr>
                                      <p:to>
                                        <p:strVal val="visible"/>
                                      </p:to>
                                    </p:set>
                                    <p:animEffect transition="in" filter="blinds(horizontal)">
                                      <p:cBhvr>
                                        <p:cTn id="34" dur="500"/>
                                        <p:tgtEl>
                                          <p:spTgt spid="28683"/>
                                        </p:tgtEl>
                                      </p:cBhvr>
                                    </p:animEffect>
                                  </p:childTnLst>
                                </p:cTn>
                              </p:par>
                              <p:par>
                                <p:cTn id="35" presetID="3" presetClass="entr" presetSubtype="10" fill="hold" nodeType="withEffect">
                                  <p:stCondLst>
                                    <p:cond delay="0"/>
                                  </p:stCondLst>
                                  <p:childTnLst>
                                    <p:set>
                                      <p:cBhvr>
                                        <p:cTn id="36" dur="1" fill="hold">
                                          <p:stCondLst>
                                            <p:cond delay="0"/>
                                          </p:stCondLst>
                                        </p:cTn>
                                        <p:tgtEl>
                                          <p:spTgt spid="28685"/>
                                        </p:tgtEl>
                                        <p:attrNameLst>
                                          <p:attrName>style.visibility</p:attrName>
                                        </p:attrNameLst>
                                      </p:cBhvr>
                                      <p:to>
                                        <p:strVal val="visible"/>
                                      </p:to>
                                    </p:set>
                                    <p:animEffect transition="in" filter="blinds(horizontal)">
                                      <p:cBhvr>
                                        <p:cTn id="37" dur="500"/>
                                        <p:tgtEl>
                                          <p:spTgt spid="2868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686"/>
                                        </p:tgtEl>
                                        <p:attrNameLst>
                                          <p:attrName>style.visibility</p:attrName>
                                        </p:attrNameLst>
                                      </p:cBhvr>
                                      <p:to>
                                        <p:strVal val="visible"/>
                                      </p:to>
                                    </p:set>
                                    <p:animEffect transition="in" filter="box(in)">
                                      <p:cBhvr>
                                        <p:cTn id="42" dur="500"/>
                                        <p:tgtEl>
                                          <p:spTgt spid="2868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8695"/>
                                        </p:tgtEl>
                                        <p:attrNameLst>
                                          <p:attrName>style.visibility</p:attrName>
                                        </p:attrNameLst>
                                      </p:cBhvr>
                                      <p:to>
                                        <p:strVal val="visible"/>
                                      </p:to>
                                    </p:set>
                                    <p:animEffect transition="in" filter="box(in)">
                                      <p:cBhvr>
                                        <p:cTn id="47" dur="500"/>
                                        <p:tgtEl>
                                          <p:spTgt spid="2869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8690"/>
                                        </p:tgtEl>
                                        <p:attrNameLst>
                                          <p:attrName>style.visibility</p:attrName>
                                        </p:attrNameLst>
                                      </p:cBhvr>
                                      <p:to>
                                        <p:strVal val="visible"/>
                                      </p:to>
                                    </p:set>
                                    <p:animEffect transition="in" filter="box(in)">
                                      <p:cBhvr>
                                        <p:cTn id="62" dur="500"/>
                                        <p:tgtEl>
                                          <p:spTgt spid="2869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in)">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8" grpId="0" animBg="1"/>
      <p:bldP spid="28679" grpId="0" animBg="1"/>
      <p:bldP spid="28686"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2"/>
          <p:cNvSpPr txBox="1"/>
          <p:nvPr/>
        </p:nvSpPr>
        <p:spPr>
          <a:xfrm>
            <a:off x="2514600" y="1600200"/>
            <a:ext cx="10668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57347" name="Text Box 3"/>
          <p:cNvSpPr txBox="1"/>
          <p:nvPr/>
        </p:nvSpPr>
        <p:spPr>
          <a:xfrm>
            <a:off x="4038600" y="1647825"/>
            <a:ext cx="19812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57348" name="Text Box 4"/>
          <p:cNvSpPr txBox="1"/>
          <p:nvPr/>
        </p:nvSpPr>
        <p:spPr>
          <a:xfrm>
            <a:off x="6324600" y="1676400"/>
            <a:ext cx="25908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pitchFamily="18" charset="0"/>
                <a:cs typeface="Times New Roman" panose="02020603050405020304" pitchFamily="18" charset="0"/>
              </a:rPr>
              <a:t>QH với mọi người</a:t>
            </a:r>
            <a:endParaRPr lang="vi-VN" altLang="en-US" sz="2400" dirty="0">
              <a:latin typeface="Times New Roman" panose="02020603050405020304" pitchFamily="18" charset="0"/>
              <a:ea typeface="Times New Roman" panose="02020603050405020304" pitchFamily="18" charset="0"/>
            </a:endParaRPr>
          </a:p>
        </p:txBody>
      </p:sp>
      <p:sp>
        <p:nvSpPr>
          <p:cNvPr id="57349" name="Line 5"/>
          <p:cNvSpPr/>
          <p:nvPr/>
        </p:nvSpPr>
        <p:spPr>
          <a:xfrm>
            <a:off x="3886200" y="685800"/>
            <a:ext cx="1066800" cy="990600"/>
          </a:xfrm>
          <a:prstGeom prst="line">
            <a:avLst/>
          </a:prstGeom>
          <a:ln w="28575" cap="flat" cmpd="sng">
            <a:solidFill>
              <a:srgbClr val="FF0000"/>
            </a:solidFill>
            <a:prstDash val="solid"/>
            <a:headEnd type="none" w="med" len="med"/>
            <a:tailEnd type="triangle" w="med" len="med"/>
          </a:ln>
        </p:spPr>
      </p:sp>
      <p:sp>
        <p:nvSpPr>
          <p:cNvPr id="57350" name="Text Box 6"/>
          <p:cNvSpPr txBox="1"/>
          <p:nvPr/>
        </p:nvSpPr>
        <p:spPr>
          <a:xfrm>
            <a:off x="1600200" y="228600"/>
            <a:ext cx="60198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57351" name="Text Box 7"/>
          <p:cNvSpPr txBox="1"/>
          <p:nvPr/>
        </p:nvSpPr>
        <p:spPr>
          <a:xfrm>
            <a:off x="457200" y="1600200"/>
            <a:ext cx="10668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57352" name="Line 8"/>
          <p:cNvSpPr/>
          <p:nvPr/>
        </p:nvSpPr>
        <p:spPr>
          <a:xfrm>
            <a:off x="3810000" y="685800"/>
            <a:ext cx="3733800" cy="990600"/>
          </a:xfrm>
          <a:prstGeom prst="line">
            <a:avLst/>
          </a:prstGeom>
          <a:ln w="28575" cap="flat" cmpd="sng">
            <a:solidFill>
              <a:srgbClr val="FF0000"/>
            </a:solidFill>
            <a:prstDash val="solid"/>
            <a:headEnd type="none" w="med" len="med"/>
            <a:tailEnd type="triangle" w="med" len="med"/>
          </a:ln>
        </p:spPr>
      </p:sp>
      <p:sp>
        <p:nvSpPr>
          <p:cNvPr id="57353" name="Line 9"/>
          <p:cNvSpPr/>
          <p:nvPr/>
        </p:nvSpPr>
        <p:spPr>
          <a:xfrm flipH="1">
            <a:off x="990600" y="685800"/>
            <a:ext cx="2895600" cy="914400"/>
          </a:xfrm>
          <a:prstGeom prst="line">
            <a:avLst/>
          </a:prstGeom>
          <a:ln w="28575" cap="flat" cmpd="sng">
            <a:solidFill>
              <a:srgbClr val="FF0000"/>
            </a:solidFill>
            <a:prstDash val="solid"/>
            <a:headEnd type="none" w="med" len="med"/>
            <a:tailEnd type="triangle" w="med" len="med"/>
          </a:ln>
        </p:spPr>
      </p:sp>
      <p:sp>
        <p:nvSpPr>
          <p:cNvPr id="57356" name="Line 12"/>
          <p:cNvSpPr/>
          <p:nvPr/>
        </p:nvSpPr>
        <p:spPr>
          <a:xfrm>
            <a:off x="5105400" y="2133600"/>
            <a:ext cx="0" cy="533400"/>
          </a:xfrm>
          <a:prstGeom prst="line">
            <a:avLst/>
          </a:prstGeom>
          <a:ln w="38100" cap="flat" cmpd="sng">
            <a:solidFill>
              <a:srgbClr val="FF0000"/>
            </a:solidFill>
            <a:prstDash val="solid"/>
            <a:headEnd type="none" w="med" len="med"/>
            <a:tailEnd type="triangle" w="med" len="med"/>
          </a:ln>
        </p:spPr>
      </p:sp>
      <p:sp>
        <p:nvSpPr>
          <p:cNvPr id="57358" name="Line 14"/>
          <p:cNvSpPr/>
          <p:nvPr/>
        </p:nvSpPr>
        <p:spPr>
          <a:xfrm flipH="1">
            <a:off x="3048000" y="685800"/>
            <a:ext cx="838200" cy="914400"/>
          </a:xfrm>
          <a:prstGeom prst="line">
            <a:avLst/>
          </a:prstGeom>
          <a:ln w="28575" cap="flat" cmpd="sng">
            <a:solidFill>
              <a:srgbClr val="FF0000"/>
            </a:solidFill>
            <a:prstDash val="solid"/>
            <a:headEnd type="none" w="med" len="med"/>
            <a:tailEnd type="triangle" w="med" len="med"/>
          </a:ln>
        </p:spPr>
      </p:sp>
      <p:sp>
        <p:nvSpPr>
          <p:cNvPr id="57359" name="Line 15"/>
          <p:cNvSpPr/>
          <p:nvPr/>
        </p:nvSpPr>
        <p:spPr>
          <a:xfrm>
            <a:off x="3124200" y="2057400"/>
            <a:ext cx="0" cy="609600"/>
          </a:xfrm>
          <a:prstGeom prst="line">
            <a:avLst/>
          </a:prstGeom>
          <a:ln w="38100" cap="flat" cmpd="sng">
            <a:solidFill>
              <a:srgbClr val="FF0000"/>
            </a:solidFill>
            <a:prstDash val="solid"/>
            <a:headEnd type="none" w="med" len="med"/>
            <a:tailEnd type="triangle" w="med" len="med"/>
          </a:ln>
        </p:spPr>
      </p:sp>
      <p:sp>
        <p:nvSpPr>
          <p:cNvPr id="31757" name="Text Box 16"/>
          <p:cNvSpPr txBox="1"/>
          <p:nvPr/>
        </p:nvSpPr>
        <p:spPr>
          <a:xfrm>
            <a:off x="2362200" y="2667000"/>
            <a:ext cx="1600200" cy="400050"/>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000" dirty="0">
              <a:solidFill>
                <a:srgbClr val="0000FF"/>
              </a:solidFill>
              <a:latin typeface=".VnTime"/>
            </a:endParaRPr>
          </a:p>
        </p:txBody>
      </p:sp>
      <p:sp>
        <p:nvSpPr>
          <p:cNvPr id="57361" name="Line 17"/>
          <p:cNvSpPr/>
          <p:nvPr/>
        </p:nvSpPr>
        <p:spPr>
          <a:xfrm>
            <a:off x="1066800" y="2057400"/>
            <a:ext cx="0" cy="609600"/>
          </a:xfrm>
          <a:prstGeom prst="line">
            <a:avLst/>
          </a:prstGeom>
          <a:ln w="38100" cap="flat" cmpd="sng">
            <a:solidFill>
              <a:srgbClr val="FF0000"/>
            </a:solidFill>
            <a:prstDash val="solid"/>
            <a:headEnd type="none" w="med" len="med"/>
            <a:tailEnd type="triangle" w="med" len="med"/>
          </a:ln>
        </p:spPr>
      </p:sp>
      <p:sp>
        <p:nvSpPr>
          <p:cNvPr id="57362" name="Text Box 18"/>
          <p:cNvSpPr txBox="1"/>
          <p:nvPr/>
        </p:nvSpPr>
        <p:spPr>
          <a:xfrm>
            <a:off x="381000" y="2667000"/>
            <a:ext cx="1752600" cy="3324225"/>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latin typeface="Times New Roman" panose="02020603050405020304" pitchFamily="18" charset="0"/>
                <a:cs typeface="Times New Roman" panose="02020603050405020304" pitchFamily="18" charset="0"/>
              </a:rPr>
              <a:t>DC: Chỉ v</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ba món. </a:t>
            </a:r>
            <a:r>
              <a:rPr lang="vi-VN" altLang="en-US" sz="2000" dirty="0">
                <a:latin typeface="Times New Roman" panose="02020603050405020304" pitchFamily="18" charset="0"/>
                <a:cs typeface="Times New Roman" panose="02020603050405020304" pitchFamily="18" charset="0"/>
              </a:rPr>
              <a:t>Khi ăn không để rơi vãi, ăn xong cái bát bao giờ cũng sạch</a:t>
            </a:r>
            <a:r>
              <a:rPr lang="en-US" altLang="en-US" sz="2000" dirty="0">
                <a:latin typeface="Times New Roman" panose="02020603050405020304" pitchFamily="18" charset="0"/>
                <a:cs typeface="Times New Roman" panose="02020603050405020304" pitchFamily="18" charset="0"/>
              </a:rPr>
              <a:t>, thức ăn còn lại được sắp sếp tươm tất...</a:t>
            </a:r>
            <a:endParaRPr lang="vi-VN" altLang="en-US" sz="2000" dirty="0">
              <a:latin typeface="Times New Roman" panose="02020603050405020304" pitchFamily="18" charset="0"/>
              <a:cs typeface="Times New Roman" panose="02020603050405020304" pitchFamily="18" charset="0"/>
            </a:endParaRPr>
          </a:p>
          <a:p>
            <a:pPr marL="0" lvl="0" indent="0" eaLnBrk="1" hangingPunct="1">
              <a:spcBef>
                <a:spcPct val="50000"/>
              </a:spcBef>
              <a:buNone/>
            </a:pPr>
            <a:endParaRPr lang="en-US" altLang="en-US" sz="2000" dirty="0">
              <a:solidFill>
                <a:srgbClr val="0000FF"/>
              </a:solidFill>
              <a:latin typeface=".VnTime"/>
            </a:endParaRPr>
          </a:p>
        </p:txBody>
      </p:sp>
      <p:sp>
        <p:nvSpPr>
          <p:cNvPr id="31760" name="Line 25"/>
          <p:cNvSpPr/>
          <p:nvPr/>
        </p:nvSpPr>
        <p:spPr>
          <a:xfrm>
            <a:off x="7620000" y="2209800"/>
            <a:ext cx="0" cy="533400"/>
          </a:xfrm>
          <a:prstGeom prst="line">
            <a:avLst/>
          </a:prstGeom>
          <a:ln w="38100" cap="flat" cmpd="sng">
            <a:solidFill>
              <a:srgbClr val="FF0000"/>
            </a:solidFill>
            <a:prstDash val="solid"/>
            <a:headEnd type="none" w="med" len="med"/>
            <a:tailEnd type="triangle" w="med" len="med"/>
          </a:ln>
        </p:spPr>
      </p:sp>
      <p:sp>
        <p:nvSpPr>
          <p:cNvPr id="21" name="Rectangle 20"/>
          <p:cNvSpPr/>
          <p:nvPr/>
        </p:nvSpPr>
        <p:spPr>
          <a:xfrm>
            <a:off x="2133600" y="228600"/>
            <a:ext cx="4908550"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Giản dị trong lối sống hằng ng</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y</a:t>
            </a:r>
            <a:endParaRPr lang="en-US" altLang="en-US" sz="2800" dirty="0">
              <a:latin typeface="Times New Roman" panose="02020603050405020304" pitchFamily="18" charset="0"/>
              <a:ea typeface="Times New Roman" panose="02020603050405020304" pitchFamily="18" charset="0"/>
            </a:endParaRPr>
          </a:p>
        </p:txBody>
      </p:sp>
      <p:sp>
        <p:nvSpPr>
          <p:cNvPr id="22" name="Rectangle 21"/>
          <p:cNvSpPr/>
          <p:nvPr/>
        </p:nvSpPr>
        <p:spPr>
          <a:xfrm>
            <a:off x="533400" y="1600200"/>
            <a:ext cx="1060450"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pitchFamily="18" charset="0"/>
                <a:cs typeface="Times New Roman" panose="02020603050405020304" pitchFamily="18" charset="0"/>
              </a:rPr>
              <a:t>Bữa ăn</a:t>
            </a:r>
            <a:endParaRPr lang="vi-VN" altLang="en-US" sz="2400" dirty="0">
              <a:latin typeface="Times New Roman" panose="02020603050405020304" pitchFamily="18" charset="0"/>
              <a:ea typeface="Times New Roman" panose="02020603050405020304" pitchFamily="18" charset="0"/>
            </a:endParaRPr>
          </a:p>
        </p:txBody>
      </p:sp>
      <p:sp>
        <p:nvSpPr>
          <p:cNvPr id="23" name="Rectangle 22"/>
          <p:cNvSpPr/>
          <p:nvPr/>
        </p:nvSpPr>
        <p:spPr>
          <a:xfrm>
            <a:off x="2590800" y="1600200"/>
            <a:ext cx="896938"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pitchFamily="18" charset="0"/>
                <a:cs typeface="Times New Roman" panose="02020603050405020304" pitchFamily="18" charset="0"/>
              </a:rPr>
              <a:t>Nơi ở</a:t>
            </a:r>
            <a:endParaRPr lang="vi-VN" altLang="en-US" sz="2400" dirty="0">
              <a:latin typeface="Times New Roman" panose="02020603050405020304" pitchFamily="18" charset="0"/>
              <a:ea typeface="Times New Roman" panose="02020603050405020304" pitchFamily="18" charset="0"/>
            </a:endParaRPr>
          </a:p>
        </p:txBody>
      </p:sp>
      <p:sp>
        <p:nvSpPr>
          <p:cNvPr id="24" name="Rectangle 23"/>
          <p:cNvSpPr/>
          <p:nvPr/>
        </p:nvSpPr>
        <p:spPr>
          <a:xfrm>
            <a:off x="4038600" y="1676400"/>
            <a:ext cx="1643063"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việc</a:t>
            </a:r>
            <a:endParaRPr lang="en-US" altLang="en-US" sz="2400" dirty="0">
              <a:latin typeface="Times New Roman" panose="02020603050405020304" pitchFamily="18" charset="0"/>
              <a:ea typeface="Times New Roman" panose="02020603050405020304" pitchFamily="18" charset="0"/>
            </a:endParaRPr>
          </a:p>
        </p:txBody>
      </p:sp>
      <p:sp>
        <p:nvSpPr>
          <p:cNvPr id="25" name="Rectangle 24"/>
          <p:cNvSpPr/>
          <p:nvPr/>
        </p:nvSpPr>
        <p:spPr>
          <a:xfrm>
            <a:off x="2362200" y="2667000"/>
            <a:ext cx="1600200" cy="2554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Cái nh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chỉ vẻn vẹn có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i ba phòng, luôn lộng gió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phảng phất hương thơm của hoa vườn</a:t>
            </a:r>
            <a:r>
              <a:rPr lang="vi-VN" altLang="x-none" sz="2000" dirty="0">
                <a:solidFill>
                  <a:srgbClr val="000000"/>
                </a:solidFill>
                <a:latin typeface="Arial" panose="020B0604020202020204" pitchFamily="34" charset="0"/>
              </a:rPr>
              <a:t>.</a:t>
            </a:r>
            <a:endParaRPr lang="vi-VN" altLang="x-none" sz="2000" dirty="0">
              <a:solidFill>
                <a:srgbClr val="000000"/>
              </a:solidFill>
              <a:latin typeface="Arial" panose="020B0604020202020204" pitchFamily="34" charset="0"/>
            </a:endParaRPr>
          </a:p>
        </p:txBody>
      </p:sp>
      <p:sp>
        <p:nvSpPr>
          <p:cNvPr id="26" name="Rectangle 25"/>
          <p:cNvSpPr/>
          <p:nvPr/>
        </p:nvSpPr>
        <p:spPr>
          <a:xfrm>
            <a:off x="4114800" y="2667000"/>
            <a:ext cx="2362200"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Suốt đời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m việc, suốt ng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y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m việc, từ việc lớn</a:t>
            </a:r>
            <a:r>
              <a:rPr sz="2000" dirty="0">
                <a:solidFill>
                  <a:srgbClr val="000000"/>
                </a:solidFill>
                <a:latin typeface="Times New Roman" panose="02020603050405020304" pitchFamily="18" charset="0"/>
                <a:cs typeface="Times New Roman" panose="02020603050405020304" pitchFamily="18" charset="0"/>
              </a:rPr>
              <a:t> cứu nước, cứu dân</a:t>
            </a:r>
            <a:r>
              <a:rPr lang="vi-VN" altLang="x-none" sz="2000" dirty="0">
                <a:solidFill>
                  <a:srgbClr val="000000"/>
                </a:solidFill>
                <a:latin typeface="Times New Roman" panose="02020603050405020304" pitchFamily="18" charset="0"/>
                <a:cs typeface="Times New Roman" panose="02020603050405020304" pitchFamily="18" charset="0"/>
              </a:rPr>
              <a:t> đến việ</a:t>
            </a:r>
            <a:r>
              <a:rPr sz="2000" dirty="0">
                <a:solidFill>
                  <a:srgbClr val="000000"/>
                </a:solidFill>
                <a:latin typeface="Times New Roman" panose="02020603050405020304" pitchFamily="18" charset="0"/>
                <a:cs typeface="Times New Roman" panose="02020603050405020304" pitchFamily="18" charset="0"/>
              </a:rPr>
              <a:t>c rất </a:t>
            </a:r>
            <a:r>
              <a:rPr lang="vi-VN" altLang="x-none" sz="2000" dirty="0">
                <a:solidFill>
                  <a:srgbClr val="000000"/>
                </a:solidFill>
                <a:latin typeface="Times New Roman" panose="02020603050405020304" pitchFamily="18" charset="0"/>
                <a:cs typeface="Times New Roman" panose="02020603050405020304" pitchFamily="18" charset="0"/>
              </a:rPr>
              <a:t>nhỏ trồng cây</a:t>
            </a:r>
            <a:r>
              <a:rPr sz="2000" dirty="0">
                <a:solidFill>
                  <a:srgbClr val="000000"/>
                </a:solidFill>
                <a:latin typeface="Times New Roman" panose="02020603050405020304" pitchFamily="18" charset="0"/>
                <a:cs typeface="Times New Roman" panose="02020603050405020304" pitchFamily="18" charset="0"/>
              </a:rPr>
              <a:t> trong vườn...</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
        <p:nvSpPr>
          <p:cNvPr id="27" name="Rectangle 26"/>
          <p:cNvSpPr/>
          <p:nvPr/>
        </p:nvSpPr>
        <p:spPr>
          <a:xfrm>
            <a:off x="6553200" y="2743200"/>
            <a:ext cx="2209800" cy="2554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Viết thư cho một đồng chí, nói chuyện với các cháu thiếu nhi đi thăm nh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ăn của công nhân, đặt tên cho người giúp việc </a:t>
            </a:r>
            <a:r>
              <a:rPr lang="vi-VN" altLang="x-none" dirty="0">
                <a:solidFill>
                  <a:srgbClr val="000000"/>
                </a:solidFill>
                <a:latin typeface="Arial" panose="020B0604020202020204" pitchFamily="34" charset="0"/>
              </a:rPr>
              <a:t>..</a:t>
            </a:r>
            <a:endParaRPr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ox(in)">
                                      <p:cBhvr>
                                        <p:cTn id="7" dur="500"/>
                                        <p:tgtEl>
                                          <p:spTgt spid="573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box(in)">
                                      <p:cBhvr>
                                        <p:cTn id="10" dur="500"/>
                                        <p:tgtEl>
                                          <p:spTgt spid="573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7348"/>
                                        </p:tgtEl>
                                        <p:attrNameLst>
                                          <p:attrName>style.visibility</p:attrName>
                                        </p:attrNameLst>
                                      </p:cBhvr>
                                      <p:to>
                                        <p:strVal val="visible"/>
                                      </p:to>
                                    </p:set>
                                    <p:animEffect transition="in" filter="box(in)">
                                      <p:cBhvr>
                                        <p:cTn id="13" dur="500"/>
                                        <p:tgtEl>
                                          <p:spTgt spid="57348"/>
                                        </p:tgtEl>
                                      </p:cBhvr>
                                    </p:animEffect>
                                  </p:childTnLst>
                                </p:cTn>
                              </p:par>
                              <p:par>
                                <p:cTn id="14" presetID="4" presetClass="entr" presetSubtype="16" fill="hold" nodeType="withEffect">
                                  <p:stCondLst>
                                    <p:cond delay="0"/>
                                  </p:stCondLst>
                                  <p:childTnLst>
                                    <p:set>
                                      <p:cBhvr>
                                        <p:cTn id="15" dur="1" fill="hold">
                                          <p:stCondLst>
                                            <p:cond delay="0"/>
                                          </p:stCondLst>
                                        </p:cTn>
                                        <p:tgtEl>
                                          <p:spTgt spid="57349"/>
                                        </p:tgtEl>
                                        <p:attrNameLst>
                                          <p:attrName>style.visibility</p:attrName>
                                        </p:attrNameLst>
                                      </p:cBhvr>
                                      <p:to>
                                        <p:strVal val="visible"/>
                                      </p:to>
                                    </p:set>
                                    <p:animEffect transition="in" filter="box(in)">
                                      <p:cBhvr>
                                        <p:cTn id="16" dur="500"/>
                                        <p:tgtEl>
                                          <p:spTgt spid="5734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7350"/>
                                        </p:tgtEl>
                                        <p:attrNameLst>
                                          <p:attrName>style.visibility</p:attrName>
                                        </p:attrNameLst>
                                      </p:cBhvr>
                                      <p:to>
                                        <p:strVal val="visible"/>
                                      </p:to>
                                    </p:set>
                                    <p:animEffect transition="in" filter="box(in)">
                                      <p:cBhvr>
                                        <p:cTn id="19" dur="500"/>
                                        <p:tgtEl>
                                          <p:spTgt spid="5735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7351"/>
                                        </p:tgtEl>
                                        <p:attrNameLst>
                                          <p:attrName>style.visibility</p:attrName>
                                        </p:attrNameLst>
                                      </p:cBhvr>
                                      <p:to>
                                        <p:strVal val="visible"/>
                                      </p:to>
                                    </p:set>
                                    <p:animEffect transition="in" filter="box(in)">
                                      <p:cBhvr>
                                        <p:cTn id="22" dur="500"/>
                                        <p:tgtEl>
                                          <p:spTgt spid="57351"/>
                                        </p:tgtEl>
                                      </p:cBhvr>
                                    </p:animEffect>
                                  </p:childTnLst>
                                </p:cTn>
                              </p:par>
                              <p:par>
                                <p:cTn id="23" presetID="4" presetClass="entr" presetSubtype="16" fill="hold" nodeType="withEffect">
                                  <p:stCondLst>
                                    <p:cond delay="0"/>
                                  </p:stCondLst>
                                  <p:childTnLst>
                                    <p:set>
                                      <p:cBhvr>
                                        <p:cTn id="24" dur="1" fill="hold">
                                          <p:stCondLst>
                                            <p:cond delay="0"/>
                                          </p:stCondLst>
                                        </p:cTn>
                                        <p:tgtEl>
                                          <p:spTgt spid="57352"/>
                                        </p:tgtEl>
                                        <p:attrNameLst>
                                          <p:attrName>style.visibility</p:attrName>
                                        </p:attrNameLst>
                                      </p:cBhvr>
                                      <p:to>
                                        <p:strVal val="visible"/>
                                      </p:to>
                                    </p:set>
                                    <p:animEffect transition="in" filter="box(in)">
                                      <p:cBhvr>
                                        <p:cTn id="25" dur="500"/>
                                        <p:tgtEl>
                                          <p:spTgt spid="57352"/>
                                        </p:tgtEl>
                                      </p:cBhvr>
                                    </p:animEffect>
                                  </p:childTnLst>
                                </p:cTn>
                              </p:par>
                              <p:par>
                                <p:cTn id="26" presetID="4" presetClass="entr" presetSubtype="16" fill="hold" nodeType="withEffect">
                                  <p:stCondLst>
                                    <p:cond delay="0"/>
                                  </p:stCondLst>
                                  <p:childTnLst>
                                    <p:set>
                                      <p:cBhvr>
                                        <p:cTn id="27" dur="1" fill="hold">
                                          <p:stCondLst>
                                            <p:cond delay="0"/>
                                          </p:stCondLst>
                                        </p:cTn>
                                        <p:tgtEl>
                                          <p:spTgt spid="57353"/>
                                        </p:tgtEl>
                                        <p:attrNameLst>
                                          <p:attrName>style.visibility</p:attrName>
                                        </p:attrNameLst>
                                      </p:cBhvr>
                                      <p:to>
                                        <p:strVal val="visible"/>
                                      </p:to>
                                    </p:set>
                                    <p:animEffect transition="in" filter="box(in)">
                                      <p:cBhvr>
                                        <p:cTn id="28" dur="500"/>
                                        <p:tgtEl>
                                          <p:spTgt spid="57353"/>
                                        </p:tgtEl>
                                      </p:cBhvr>
                                    </p:animEffect>
                                  </p:childTnLst>
                                </p:cTn>
                              </p:par>
                              <p:par>
                                <p:cTn id="29" presetID="4" presetClass="entr" presetSubtype="16" fill="hold" nodeType="withEffect">
                                  <p:stCondLst>
                                    <p:cond delay="0"/>
                                  </p:stCondLst>
                                  <p:childTnLst>
                                    <p:set>
                                      <p:cBhvr>
                                        <p:cTn id="30" dur="1" fill="hold">
                                          <p:stCondLst>
                                            <p:cond delay="0"/>
                                          </p:stCondLst>
                                        </p:cTn>
                                        <p:tgtEl>
                                          <p:spTgt spid="57356"/>
                                        </p:tgtEl>
                                        <p:attrNameLst>
                                          <p:attrName>style.visibility</p:attrName>
                                        </p:attrNameLst>
                                      </p:cBhvr>
                                      <p:to>
                                        <p:strVal val="visible"/>
                                      </p:to>
                                    </p:set>
                                    <p:animEffect transition="in" filter="box(in)">
                                      <p:cBhvr>
                                        <p:cTn id="31" dur="500"/>
                                        <p:tgtEl>
                                          <p:spTgt spid="57356"/>
                                        </p:tgtEl>
                                      </p:cBhvr>
                                    </p:animEffect>
                                  </p:childTnLst>
                                </p:cTn>
                              </p:par>
                              <p:par>
                                <p:cTn id="32" presetID="4" presetClass="entr" presetSubtype="16" fill="hold" nodeType="withEffect">
                                  <p:stCondLst>
                                    <p:cond delay="0"/>
                                  </p:stCondLst>
                                  <p:childTnLst>
                                    <p:set>
                                      <p:cBhvr>
                                        <p:cTn id="33" dur="1" fill="hold">
                                          <p:stCondLst>
                                            <p:cond delay="0"/>
                                          </p:stCondLst>
                                        </p:cTn>
                                        <p:tgtEl>
                                          <p:spTgt spid="57358"/>
                                        </p:tgtEl>
                                        <p:attrNameLst>
                                          <p:attrName>style.visibility</p:attrName>
                                        </p:attrNameLst>
                                      </p:cBhvr>
                                      <p:to>
                                        <p:strVal val="visible"/>
                                      </p:to>
                                    </p:set>
                                    <p:animEffect transition="in" filter="box(in)">
                                      <p:cBhvr>
                                        <p:cTn id="34" dur="500"/>
                                        <p:tgtEl>
                                          <p:spTgt spid="57358"/>
                                        </p:tgtEl>
                                      </p:cBhvr>
                                    </p:animEffect>
                                  </p:childTnLst>
                                </p:cTn>
                              </p:par>
                              <p:par>
                                <p:cTn id="35" presetID="4" presetClass="entr" presetSubtype="16" fill="hold" nodeType="withEffect">
                                  <p:stCondLst>
                                    <p:cond delay="0"/>
                                  </p:stCondLst>
                                  <p:childTnLst>
                                    <p:set>
                                      <p:cBhvr>
                                        <p:cTn id="36" dur="1" fill="hold">
                                          <p:stCondLst>
                                            <p:cond delay="0"/>
                                          </p:stCondLst>
                                        </p:cTn>
                                        <p:tgtEl>
                                          <p:spTgt spid="57359"/>
                                        </p:tgtEl>
                                        <p:attrNameLst>
                                          <p:attrName>style.visibility</p:attrName>
                                        </p:attrNameLst>
                                      </p:cBhvr>
                                      <p:to>
                                        <p:strVal val="visible"/>
                                      </p:to>
                                    </p:set>
                                    <p:animEffect transition="in" filter="box(in)">
                                      <p:cBhvr>
                                        <p:cTn id="37" dur="500"/>
                                        <p:tgtEl>
                                          <p:spTgt spid="57359"/>
                                        </p:tgtEl>
                                      </p:cBhvr>
                                    </p:animEffect>
                                  </p:childTnLst>
                                </p:cTn>
                              </p:par>
                              <p:par>
                                <p:cTn id="38" presetID="4" presetClass="entr" presetSubtype="16" fill="hold" nodeType="withEffect">
                                  <p:stCondLst>
                                    <p:cond delay="0"/>
                                  </p:stCondLst>
                                  <p:childTnLst>
                                    <p:set>
                                      <p:cBhvr>
                                        <p:cTn id="39" dur="1" fill="hold">
                                          <p:stCondLst>
                                            <p:cond delay="0"/>
                                          </p:stCondLst>
                                        </p:cTn>
                                        <p:tgtEl>
                                          <p:spTgt spid="57361"/>
                                        </p:tgtEl>
                                        <p:attrNameLst>
                                          <p:attrName>style.visibility</p:attrName>
                                        </p:attrNameLst>
                                      </p:cBhvr>
                                      <p:to>
                                        <p:strVal val="visible"/>
                                      </p:to>
                                    </p:set>
                                    <p:animEffect transition="in" filter="box(in)">
                                      <p:cBhvr>
                                        <p:cTn id="40" dur="500"/>
                                        <p:tgtEl>
                                          <p:spTgt spid="5736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ox(in)">
                                      <p:cBhvr>
                                        <p:cTn id="43" dur="500"/>
                                        <p:tgtEl>
                                          <p:spTgt spid="2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ox(in)">
                                      <p:cBhvr>
                                        <p:cTn id="49" dur="500"/>
                                        <p:tgtEl>
                                          <p:spTgt spid="2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7362"/>
                                        </p:tgtEl>
                                        <p:attrNameLst>
                                          <p:attrName>style.visibility</p:attrName>
                                        </p:attrNameLst>
                                      </p:cBhvr>
                                      <p:to>
                                        <p:strVal val="visible"/>
                                      </p:to>
                                    </p:set>
                                    <p:animEffect transition="in" filter="box(in)">
                                      <p:cBhvr>
                                        <p:cTn id="57" dur="500"/>
                                        <p:tgtEl>
                                          <p:spTgt spid="5736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ox(i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ox(in)">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48" grpId="0" animBg="1"/>
      <p:bldP spid="57350" grpId="0" animBg="1"/>
      <p:bldP spid="57351" grpId="0" animBg="1"/>
      <p:bldP spid="57362" grpId="0" animBg="1"/>
      <p:bldP spid="21" grpId="0"/>
      <p:bldP spid="22" grpId="0"/>
      <p:bldP spid="23" grpId="0"/>
      <p:bldP spid="24" grpId="0"/>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2209800" y="1219200"/>
            <a:ext cx="1066800" cy="400050"/>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000" dirty="0">
              <a:solidFill>
                <a:srgbClr val="0000FF"/>
              </a:solidFill>
              <a:latin typeface=".VnTime"/>
            </a:endParaRPr>
          </a:p>
        </p:txBody>
      </p:sp>
      <p:sp>
        <p:nvSpPr>
          <p:cNvPr id="36867" name="Text Box 3"/>
          <p:cNvSpPr txBox="1"/>
          <p:nvPr/>
        </p:nvSpPr>
        <p:spPr>
          <a:xfrm>
            <a:off x="3733800" y="1143000"/>
            <a:ext cx="1676400" cy="369888"/>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800" dirty="0">
              <a:solidFill>
                <a:srgbClr val="0000FF"/>
              </a:solidFill>
              <a:latin typeface=".VnTime"/>
            </a:endParaRPr>
          </a:p>
        </p:txBody>
      </p:sp>
      <p:sp>
        <p:nvSpPr>
          <p:cNvPr id="36868" name="Text Box 4"/>
          <p:cNvSpPr txBox="1"/>
          <p:nvPr/>
        </p:nvSpPr>
        <p:spPr>
          <a:xfrm>
            <a:off x="6248400" y="1219200"/>
            <a:ext cx="2590800" cy="400050"/>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000" dirty="0">
              <a:solidFill>
                <a:srgbClr val="0000FF"/>
              </a:solidFill>
              <a:latin typeface=".VnTime"/>
            </a:endParaRPr>
          </a:p>
        </p:txBody>
      </p:sp>
      <p:sp>
        <p:nvSpPr>
          <p:cNvPr id="36869" name="Line 5"/>
          <p:cNvSpPr/>
          <p:nvPr/>
        </p:nvSpPr>
        <p:spPr>
          <a:xfrm>
            <a:off x="3810000" y="685800"/>
            <a:ext cx="838200" cy="457200"/>
          </a:xfrm>
          <a:prstGeom prst="line">
            <a:avLst/>
          </a:prstGeom>
          <a:ln w="28575" cap="flat" cmpd="sng">
            <a:solidFill>
              <a:srgbClr val="FF0000"/>
            </a:solidFill>
            <a:prstDash val="solid"/>
            <a:headEnd type="none" w="med" len="med"/>
            <a:tailEnd type="triangle" w="med" len="med"/>
          </a:ln>
        </p:spPr>
      </p:sp>
      <p:sp>
        <p:nvSpPr>
          <p:cNvPr id="36870" name="Text Box 6"/>
          <p:cNvSpPr txBox="1"/>
          <p:nvPr/>
        </p:nvSpPr>
        <p:spPr>
          <a:xfrm>
            <a:off x="1600200" y="228600"/>
            <a:ext cx="6019800" cy="46196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400" dirty="0">
              <a:solidFill>
                <a:srgbClr val="0000FF"/>
              </a:solidFill>
              <a:latin typeface=".VnTime"/>
            </a:endParaRPr>
          </a:p>
        </p:txBody>
      </p:sp>
      <p:sp>
        <p:nvSpPr>
          <p:cNvPr id="36871" name="Text Box 7"/>
          <p:cNvSpPr txBox="1"/>
          <p:nvPr/>
        </p:nvSpPr>
        <p:spPr>
          <a:xfrm>
            <a:off x="381000" y="1143000"/>
            <a:ext cx="1066800" cy="400050"/>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000" dirty="0">
              <a:solidFill>
                <a:srgbClr val="0000FF"/>
              </a:solidFill>
              <a:latin typeface=".VnTime"/>
            </a:endParaRPr>
          </a:p>
        </p:txBody>
      </p:sp>
      <p:sp>
        <p:nvSpPr>
          <p:cNvPr id="36872" name="Line 8"/>
          <p:cNvSpPr/>
          <p:nvPr/>
        </p:nvSpPr>
        <p:spPr>
          <a:xfrm>
            <a:off x="3810000" y="685800"/>
            <a:ext cx="3733800" cy="533400"/>
          </a:xfrm>
          <a:prstGeom prst="line">
            <a:avLst/>
          </a:prstGeom>
          <a:ln w="28575" cap="flat" cmpd="sng">
            <a:solidFill>
              <a:srgbClr val="FF0000"/>
            </a:solidFill>
            <a:prstDash val="solid"/>
            <a:headEnd type="none" w="med" len="med"/>
            <a:tailEnd type="triangle" w="med" len="med"/>
          </a:ln>
        </p:spPr>
      </p:sp>
      <p:sp>
        <p:nvSpPr>
          <p:cNvPr id="36873" name="Line 9"/>
          <p:cNvSpPr/>
          <p:nvPr/>
        </p:nvSpPr>
        <p:spPr>
          <a:xfrm flipH="1">
            <a:off x="1447800" y="685800"/>
            <a:ext cx="2438400" cy="381000"/>
          </a:xfrm>
          <a:prstGeom prst="line">
            <a:avLst/>
          </a:prstGeom>
          <a:ln w="28575" cap="flat" cmpd="sng">
            <a:solidFill>
              <a:srgbClr val="FF0000"/>
            </a:solidFill>
            <a:prstDash val="solid"/>
            <a:headEnd type="none" w="med" len="med"/>
            <a:tailEnd type="triangle" w="med" len="med"/>
          </a:ln>
        </p:spPr>
      </p:sp>
      <p:sp>
        <p:nvSpPr>
          <p:cNvPr id="36874" name="Line 10"/>
          <p:cNvSpPr/>
          <p:nvPr/>
        </p:nvSpPr>
        <p:spPr>
          <a:xfrm>
            <a:off x="7620000" y="1676400"/>
            <a:ext cx="0" cy="381000"/>
          </a:xfrm>
          <a:prstGeom prst="line">
            <a:avLst/>
          </a:prstGeom>
          <a:ln w="38100" cap="flat" cmpd="sng">
            <a:solidFill>
              <a:srgbClr val="FF0000"/>
            </a:solidFill>
            <a:prstDash val="solid"/>
            <a:headEnd type="none" w="med" len="med"/>
            <a:tailEnd type="triangle" w="med" len="med"/>
          </a:ln>
        </p:spPr>
      </p:sp>
      <p:sp>
        <p:nvSpPr>
          <p:cNvPr id="36876" name="Line 12"/>
          <p:cNvSpPr/>
          <p:nvPr/>
        </p:nvSpPr>
        <p:spPr>
          <a:xfrm>
            <a:off x="4800600" y="1524000"/>
            <a:ext cx="0" cy="457200"/>
          </a:xfrm>
          <a:prstGeom prst="line">
            <a:avLst/>
          </a:prstGeom>
          <a:ln w="38100" cap="flat" cmpd="sng">
            <a:solidFill>
              <a:srgbClr val="FF0000"/>
            </a:solidFill>
            <a:prstDash val="solid"/>
            <a:headEnd type="none" w="med" len="med"/>
            <a:tailEnd type="triangle" w="med" len="med"/>
          </a:ln>
        </p:spPr>
      </p:sp>
      <p:sp>
        <p:nvSpPr>
          <p:cNvPr id="36878" name="Line 14"/>
          <p:cNvSpPr/>
          <p:nvPr/>
        </p:nvSpPr>
        <p:spPr>
          <a:xfrm flipH="1">
            <a:off x="2819400" y="685800"/>
            <a:ext cx="1066800" cy="533400"/>
          </a:xfrm>
          <a:prstGeom prst="line">
            <a:avLst/>
          </a:prstGeom>
          <a:ln w="28575" cap="flat" cmpd="sng">
            <a:solidFill>
              <a:srgbClr val="FF0000"/>
            </a:solidFill>
            <a:prstDash val="solid"/>
            <a:headEnd type="none" w="med" len="med"/>
            <a:tailEnd type="triangle" w="med" len="med"/>
          </a:ln>
        </p:spPr>
      </p:sp>
      <p:sp>
        <p:nvSpPr>
          <p:cNvPr id="33805" name="Line 15"/>
          <p:cNvSpPr/>
          <p:nvPr/>
        </p:nvSpPr>
        <p:spPr>
          <a:xfrm>
            <a:off x="2819400" y="1555750"/>
            <a:ext cx="0" cy="457200"/>
          </a:xfrm>
          <a:prstGeom prst="line">
            <a:avLst/>
          </a:prstGeom>
          <a:ln w="38100" cap="flat" cmpd="sng">
            <a:solidFill>
              <a:srgbClr val="FF0000"/>
            </a:solidFill>
            <a:prstDash val="solid"/>
            <a:headEnd type="none" w="med" len="med"/>
            <a:tailEnd type="triangle" w="med" len="med"/>
          </a:ln>
        </p:spPr>
      </p:sp>
      <p:sp>
        <p:nvSpPr>
          <p:cNvPr id="36880" name="Text Box 16"/>
          <p:cNvSpPr txBox="1"/>
          <p:nvPr/>
        </p:nvSpPr>
        <p:spPr>
          <a:xfrm>
            <a:off x="2249488" y="2038350"/>
            <a:ext cx="1712912" cy="2246313"/>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000" dirty="0">
                <a:latin typeface="Times New Roman" panose="02020603050405020304" pitchFamily="18" charset="0"/>
                <a:cs typeface="Times New Roman" panose="02020603050405020304" pitchFamily="18" charset="0"/>
              </a:rPr>
              <a:t>Cái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chỉ vẻn vẹn có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i ba phòng, luôn lộng gió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phảng phất hương thơm của hoa vườn</a:t>
            </a:r>
            <a:endParaRPr lang="en-US" altLang="en-US" sz="2000" dirty="0">
              <a:solidFill>
                <a:srgbClr val="0000FF"/>
              </a:solidFill>
              <a:latin typeface="Times New Roman" panose="02020603050405020304" pitchFamily="18" charset="0"/>
              <a:ea typeface="Times New Roman" panose="02020603050405020304" pitchFamily="18" charset="0"/>
            </a:endParaRPr>
          </a:p>
        </p:txBody>
      </p:sp>
      <p:sp>
        <p:nvSpPr>
          <p:cNvPr id="33807" name="Line 17"/>
          <p:cNvSpPr/>
          <p:nvPr/>
        </p:nvSpPr>
        <p:spPr>
          <a:xfrm>
            <a:off x="906463" y="1622425"/>
            <a:ext cx="7937" cy="274638"/>
          </a:xfrm>
          <a:prstGeom prst="line">
            <a:avLst/>
          </a:prstGeom>
          <a:ln w="38100" cap="flat" cmpd="sng">
            <a:solidFill>
              <a:srgbClr val="FF0000"/>
            </a:solidFill>
            <a:prstDash val="solid"/>
            <a:headEnd type="none" w="med" len="med"/>
            <a:tailEnd type="triangle" w="med" len="med"/>
          </a:ln>
        </p:spPr>
      </p:sp>
      <p:sp>
        <p:nvSpPr>
          <p:cNvPr id="36882" name="Text Box 18"/>
          <p:cNvSpPr txBox="1"/>
          <p:nvPr/>
        </p:nvSpPr>
        <p:spPr>
          <a:xfrm>
            <a:off x="228600" y="2133600"/>
            <a:ext cx="1752600" cy="369888"/>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2800" dirty="0">
              <a:solidFill>
                <a:srgbClr val="0000FF"/>
              </a:solidFill>
              <a:latin typeface=".VnTime"/>
            </a:endParaRPr>
          </a:p>
        </p:txBody>
      </p:sp>
      <p:sp>
        <p:nvSpPr>
          <p:cNvPr id="36884" name="Line 20"/>
          <p:cNvSpPr/>
          <p:nvPr/>
        </p:nvSpPr>
        <p:spPr>
          <a:xfrm>
            <a:off x="1143000" y="5486400"/>
            <a:ext cx="2971800" cy="609600"/>
          </a:xfrm>
          <a:prstGeom prst="line">
            <a:avLst/>
          </a:prstGeom>
          <a:ln w="38100" cap="flat" cmpd="sng">
            <a:solidFill>
              <a:srgbClr val="FF0000"/>
            </a:solidFill>
            <a:prstDash val="solid"/>
            <a:headEnd type="none" w="med" len="med"/>
            <a:tailEnd type="triangle" w="med" len="med"/>
          </a:ln>
        </p:spPr>
      </p:sp>
      <p:sp>
        <p:nvSpPr>
          <p:cNvPr id="36885" name="Line 21"/>
          <p:cNvSpPr/>
          <p:nvPr/>
        </p:nvSpPr>
        <p:spPr>
          <a:xfrm>
            <a:off x="3200400" y="5562600"/>
            <a:ext cx="1066800" cy="533400"/>
          </a:xfrm>
          <a:prstGeom prst="line">
            <a:avLst/>
          </a:prstGeom>
          <a:ln w="38100" cap="flat" cmpd="sng">
            <a:solidFill>
              <a:srgbClr val="FF0000"/>
            </a:solidFill>
            <a:prstDash val="solid"/>
            <a:headEnd type="none" w="med" len="med"/>
            <a:tailEnd type="triangle" w="med" len="med"/>
          </a:ln>
        </p:spPr>
      </p:sp>
      <p:sp>
        <p:nvSpPr>
          <p:cNvPr id="36886" name="Line 22"/>
          <p:cNvSpPr/>
          <p:nvPr/>
        </p:nvSpPr>
        <p:spPr>
          <a:xfrm flipH="1">
            <a:off x="4343400" y="5410200"/>
            <a:ext cx="1371600" cy="685800"/>
          </a:xfrm>
          <a:prstGeom prst="line">
            <a:avLst/>
          </a:prstGeom>
          <a:ln w="38100" cap="flat" cmpd="sng">
            <a:solidFill>
              <a:srgbClr val="FF0000"/>
            </a:solidFill>
            <a:prstDash val="solid"/>
            <a:headEnd type="none" w="med" len="med"/>
            <a:tailEnd type="triangle" w="med" len="med"/>
          </a:ln>
        </p:spPr>
      </p:sp>
      <p:sp>
        <p:nvSpPr>
          <p:cNvPr id="36887" name="Line 23"/>
          <p:cNvSpPr/>
          <p:nvPr/>
        </p:nvSpPr>
        <p:spPr>
          <a:xfrm flipH="1">
            <a:off x="4572000" y="5257800"/>
            <a:ext cx="2895600" cy="838200"/>
          </a:xfrm>
          <a:prstGeom prst="line">
            <a:avLst/>
          </a:prstGeom>
          <a:ln w="38100" cap="flat" cmpd="sng">
            <a:solidFill>
              <a:srgbClr val="FF0000"/>
            </a:solidFill>
            <a:prstDash val="solid"/>
            <a:headEnd type="none" w="med" len="med"/>
            <a:tailEnd type="triangle" w="med" len="med"/>
          </a:ln>
        </p:spPr>
      </p:sp>
      <p:sp>
        <p:nvSpPr>
          <p:cNvPr id="36890" name="Line 26"/>
          <p:cNvSpPr/>
          <p:nvPr/>
        </p:nvSpPr>
        <p:spPr>
          <a:xfrm>
            <a:off x="2914650" y="4349750"/>
            <a:ext cx="57150" cy="374650"/>
          </a:xfrm>
          <a:prstGeom prst="line">
            <a:avLst/>
          </a:prstGeom>
          <a:ln w="38100" cap="flat" cmpd="sng">
            <a:solidFill>
              <a:srgbClr val="FF0000"/>
            </a:solidFill>
            <a:prstDash val="solid"/>
            <a:headEnd type="none" w="med" len="med"/>
            <a:tailEnd type="triangle" w="med" len="med"/>
          </a:ln>
        </p:spPr>
      </p:sp>
      <p:sp>
        <p:nvSpPr>
          <p:cNvPr id="36891" name="Text Box 27"/>
          <p:cNvSpPr txBox="1"/>
          <p:nvPr/>
        </p:nvSpPr>
        <p:spPr>
          <a:xfrm>
            <a:off x="228600" y="4724400"/>
            <a:ext cx="1752600" cy="1169988"/>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dirty="0">
                <a:latin typeface="Times New Roman" panose="02020603050405020304" pitchFamily="18" charset="0"/>
                <a:cs typeface="Times New Roman" panose="02020603050405020304" pitchFamily="18" charset="0"/>
              </a:rPr>
              <a:t>Đạm bạc, tiết kiệm, dân dã</a:t>
            </a:r>
            <a:r>
              <a:rPr lang="en-US" altLang="en-US" sz="2000" dirty="0">
                <a:latin typeface="Times New Roman" panose="02020603050405020304" pitchFamily="18" charset="0"/>
              </a:rPr>
              <a:t>.</a:t>
            </a:r>
            <a:endParaRPr lang="en-US" altLang="en-US" sz="2000" dirty="0">
              <a:latin typeface="Times New Roman" panose="02020603050405020304" pitchFamily="18" charset="0"/>
            </a:endParaRPr>
          </a:p>
          <a:p>
            <a:pPr marL="0" lvl="0" indent="0" eaLnBrk="1" hangingPunct="1">
              <a:spcBef>
                <a:spcPct val="50000"/>
              </a:spcBef>
              <a:buNone/>
            </a:pPr>
            <a:endParaRPr lang="en-US" altLang="en-US" sz="2000" dirty="0">
              <a:solidFill>
                <a:srgbClr val="0000FF"/>
              </a:solidFill>
              <a:latin typeface=".VnTime"/>
            </a:endParaRPr>
          </a:p>
        </p:txBody>
      </p:sp>
      <p:sp>
        <p:nvSpPr>
          <p:cNvPr id="36892" name="Line 28"/>
          <p:cNvSpPr/>
          <p:nvPr/>
        </p:nvSpPr>
        <p:spPr>
          <a:xfrm>
            <a:off x="914400" y="3962400"/>
            <a:ext cx="0" cy="685800"/>
          </a:xfrm>
          <a:prstGeom prst="line">
            <a:avLst/>
          </a:prstGeom>
          <a:ln w="38100" cap="flat" cmpd="sng">
            <a:solidFill>
              <a:srgbClr val="FF0000"/>
            </a:solidFill>
            <a:prstDash val="solid"/>
            <a:headEnd type="none" w="med" len="med"/>
            <a:tailEnd type="triangle" w="med" len="med"/>
          </a:ln>
        </p:spPr>
      </p:sp>
      <p:sp>
        <p:nvSpPr>
          <p:cNvPr id="36895" name="Line 31"/>
          <p:cNvSpPr/>
          <p:nvPr/>
        </p:nvSpPr>
        <p:spPr>
          <a:xfrm>
            <a:off x="7467600" y="4038600"/>
            <a:ext cx="0" cy="533400"/>
          </a:xfrm>
          <a:prstGeom prst="line">
            <a:avLst/>
          </a:prstGeom>
          <a:ln w="38100" cap="flat" cmpd="sng">
            <a:solidFill>
              <a:srgbClr val="FF0000"/>
            </a:solidFill>
            <a:prstDash val="solid"/>
            <a:headEnd type="none" w="med" len="med"/>
            <a:tailEnd type="triangle" w="med" len="med"/>
          </a:ln>
        </p:spPr>
      </p:sp>
      <p:sp>
        <p:nvSpPr>
          <p:cNvPr id="36896" name="Line 32"/>
          <p:cNvSpPr/>
          <p:nvPr/>
        </p:nvSpPr>
        <p:spPr>
          <a:xfrm>
            <a:off x="5216525" y="4257675"/>
            <a:ext cx="46038" cy="368300"/>
          </a:xfrm>
          <a:prstGeom prst="line">
            <a:avLst/>
          </a:prstGeom>
          <a:ln w="38100" cap="flat" cmpd="sng">
            <a:solidFill>
              <a:srgbClr val="FF0000"/>
            </a:solidFill>
            <a:prstDash val="solid"/>
            <a:headEnd type="none" w="med" len="med"/>
            <a:tailEnd type="triangle" w="med" len="med"/>
          </a:ln>
        </p:spPr>
      </p:sp>
      <p:sp>
        <p:nvSpPr>
          <p:cNvPr id="35" name="Rectangle 34"/>
          <p:cNvSpPr/>
          <p:nvPr/>
        </p:nvSpPr>
        <p:spPr>
          <a:xfrm>
            <a:off x="2209800" y="228600"/>
            <a:ext cx="4908550"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Giản dị trong lối sống hằng ng</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y</a:t>
            </a:r>
            <a:endParaRPr lang="en-US" altLang="en-US" sz="2800" dirty="0">
              <a:latin typeface="Times New Roman" panose="02020603050405020304" pitchFamily="18" charset="0"/>
              <a:ea typeface="Times New Roman" panose="02020603050405020304" pitchFamily="18" charset="0"/>
            </a:endParaRPr>
          </a:p>
        </p:txBody>
      </p:sp>
      <p:sp>
        <p:nvSpPr>
          <p:cNvPr id="36" name="Rectangle 35"/>
          <p:cNvSpPr/>
          <p:nvPr/>
        </p:nvSpPr>
        <p:spPr>
          <a:xfrm>
            <a:off x="381000" y="1143000"/>
            <a:ext cx="1060450"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pitchFamily="18" charset="0"/>
                <a:cs typeface="Times New Roman" panose="02020603050405020304" pitchFamily="18" charset="0"/>
              </a:rPr>
              <a:t>Bữa ăn</a:t>
            </a:r>
            <a:endParaRPr lang="vi-VN" altLang="en-US" sz="2400" dirty="0">
              <a:latin typeface="Times New Roman" panose="02020603050405020304" pitchFamily="18" charset="0"/>
              <a:ea typeface="Times New Roman" panose="02020603050405020304" pitchFamily="18" charset="0"/>
            </a:endParaRPr>
          </a:p>
        </p:txBody>
      </p:sp>
      <p:sp>
        <p:nvSpPr>
          <p:cNvPr id="37" name="Rectangle 36"/>
          <p:cNvSpPr/>
          <p:nvPr/>
        </p:nvSpPr>
        <p:spPr>
          <a:xfrm>
            <a:off x="2286000" y="1219200"/>
            <a:ext cx="896938"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pitchFamily="18" charset="0"/>
                <a:cs typeface="Times New Roman" panose="02020603050405020304" pitchFamily="18" charset="0"/>
              </a:rPr>
              <a:t>Nơi ở</a:t>
            </a:r>
            <a:endParaRPr lang="vi-VN" altLang="en-US" sz="2400" dirty="0">
              <a:latin typeface="Times New Roman" panose="02020603050405020304" pitchFamily="18" charset="0"/>
              <a:ea typeface="Times New Roman" panose="02020603050405020304" pitchFamily="18" charset="0"/>
            </a:endParaRPr>
          </a:p>
        </p:txBody>
      </p:sp>
      <p:sp>
        <p:nvSpPr>
          <p:cNvPr id="38" name="Rectangle 37"/>
          <p:cNvSpPr/>
          <p:nvPr/>
        </p:nvSpPr>
        <p:spPr>
          <a:xfrm>
            <a:off x="3581400" y="1143000"/>
            <a:ext cx="1797050"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việc</a:t>
            </a:r>
            <a:endParaRPr lang="en-US" altLang="en-US" sz="2400" dirty="0">
              <a:latin typeface="Times New Roman" panose="02020603050405020304" pitchFamily="18" charset="0"/>
              <a:ea typeface="Times New Roman" panose="02020603050405020304" pitchFamily="18" charset="0"/>
            </a:endParaRPr>
          </a:p>
        </p:txBody>
      </p:sp>
      <p:sp>
        <p:nvSpPr>
          <p:cNvPr id="39" name="Rectangle 38"/>
          <p:cNvSpPr/>
          <p:nvPr/>
        </p:nvSpPr>
        <p:spPr>
          <a:xfrm>
            <a:off x="6248400" y="1219200"/>
            <a:ext cx="2463800"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pitchFamily="18" charset="0"/>
                <a:cs typeface="Times New Roman" panose="02020603050405020304" pitchFamily="18" charset="0"/>
              </a:rPr>
              <a:t>QH với mọi người</a:t>
            </a:r>
            <a:endParaRPr lang="vi-VN" altLang="en-US" sz="2400" dirty="0">
              <a:latin typeface="Times New Roman" panose="02020603050405020304" pitchFamily="18" charset="0"/>
              <a:ea typeface="Times New Roman" panose="02020603050405020304" pitchFamily="18" charset="0"/>
            </a:endParaRPr>
          </a:p>
        </p:txBody>
      </p:sp>
      <p:sp>
        <p:nvSpPr>
          <p:cNvPr id="40" name="Rectangle 39"/>
          <p:cNvSpPr/>
          <p:nvPr/>
        </p:nvSpPr>
        <p:spPr>
          <a:xfrm>
            <a:off x="0" y="2012950"/>
            <a:ext cx="2178050"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DC: Chỉ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i ba món. Khi ăn không để rơi vãi, ăn xong cái bát bao giờ cũng sạch</a:t>
            </a:r>
            <a:r>
              <a:rPr sz="2000" dirty="0">
                <a:solidFill>
                  <a:srgbClr val="000000"/>
                </a:solidFill>
                <a:latin typeface="Times New Roman" panose="02020603050405020304" pitchFamily="18" charset="0"/>
                <a:cs typeface="Times New Roman" panose="02020603050405020304" pitchFamily="18" charset="0"/>
              </a:rPr>
              <a:t> thức ăn còn lại được sắp sếp tươm tất...</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
        <p:nvSpPr>
          <p:cNvPr id="41" name="Rectangle 40"/>
          <p:cNvSpPr/>
          <p:nvPr/>
        </p:nvSpPr>
        <p:spPr>
          <a:xfrm>
            <a:off x="4111625" y="2047875"/>
            <a:ext cx="2416175"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Suốt đời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m việc, suốt ng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y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m việc, từ việc lớn </a:t>
            </a:r>
            <a:r>
              <a:rPr sz="2000" dirty="0">
                <a:solidFill>
                  <a:srgbClr val="000000"/>
                </a:solidFill>
                <a:latin typeface="Times New Roman" panose="02020603050405020304" pitchFamily="18" charset="0"/>
                <a:cs typeface="Times New Roman" panose="02020603050405020304" pitchFamily="18" charset="0"/>
              </a:rPr>
              <a:t>cứu nước, cứu dân</a:t>
            </a:r>
            <a:r>
              <a:rPr lang="vi-VN" altLang="x-none" sz="2000" dirty="0">
                <a:solidFill>
                  <a:srgbClr val="000000"/>
                </a:solidFill>
                <a:latin typeface="Times New Roman" panose="02020603050405020304" pitchFamily="18" charset="0"/>
                <a:cs typeface="Times New Roman" panose="02020603050405020304" pitchFamily="18" charset="0"/>
              </a:rPr>
              <a:t> đến việ</a:t>
            </a:r>
            <a:r>
              <a:rPr sz="2000" dirty="0">
                <a:solidFill>
                  <a:srgbClr val="000000"/>
                </a:solidFill>
                <a:latin typeface="Times New Roman" panose="02020603050405020304" pitchFamily="18" charset="0"/>
                <a:cs typeface="Times New Roman" panose="02020603050405020304" pitchFamily="18" charset="0"/>
              </a:rPr>
              <a:t>c rất </a:t>
            </a:r>
            <a:r>
              <a:rPr lang="vi-VN" altLang="x-none" sz="2000" dirty="0">
                <a:solidFill>
                  <a:srgbClr val="000000"/>
                </a:solidFill>
                <a:latin typeface="Times New Roman" panose="02020603050405020304" pitchFamily="18" charset="0"/>
                <a:cs typeface="Times New Roman" panose="02020603050405020304" pitchFamily="18" charset="0"/>
              </a:rPr>
              <a:t>nhỏ trồng cây</a:t>
            </a:r>
            <a:r>
              <a:rPr sz="2000" dirty="0">
                <a:solidFill>
                  <a:srgbClr val="000000"/>
                </a:solidFill>
                <a:latin typeface="Times New Roman" panose="02020603050405020304" pitchFamily="18" charset="0"/>
                <a:cs typeface="Times New Roman" panose="02020603050405020304" pitchFamily="18" charset="0"/>
              </a:rPr>
              <a:t> trong vườn.....</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
        <p:nvSpPr>
          <p:cNvPr id="42" name="Rectangle 41"/>
          <p:cNvSpPr/>
          <p:nvPr/>
        </p:nvSpPr>
        <p:spPr>
          <a:xfrm>
            <a:off x="6597650" y="2047875"/>
            <a:ext cx="2286000"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Viết thư cho một đồng chí, nói chuyện với các cháu thiếu nhi đi thăm nh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ăn của công nhân, đặt tên cho người giúp việc ..</a:t>
            </a:r>
            <a:endParaRPr sz="2000" dirty="0">
              <a:solidFill>
                <a:srgbClr val="000000"/>
              </a:solidFill>
              <a:latin typeface="Times New Roman" panose="02020603050405020304" pitchFamily="18" charset="0"/>
              <a:ea typeface="Times New Roman" panose="02020603050405020304" pitchFamily="18" charset="0"/>
            </a:endParaRPr>
          </a:p>
        </p:txBody>
      </p:sp>
      <p:sp>
        <p:nvSpPr>
          <p:cNvPr id="43" name="Rectangle 42"/>
          <p:cNvSpPr/>
          <p:nvPr/>
        </p:nvSpPr>
        <p:spPr>
          <a:xfrm>
            <a:off x="2178050" y="4718050"/>
            <a:ext cx="17526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Đơn sơ, thanh bạch, tao nhã.</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
        <p:nvSpPr>
          <p:cNvPr id="44" name="Rectangle 43"/>
          <p:cNvSpPr/>
          <p:nvPr/>
        </p:nvSpPr>
        <p:spPr>
          <a:xfrm>
            <a:off x="4111625" y="4625975"/>
            <a:ext cx="2066925"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Khoa học, ngăn nắp, tận tâm, tận lực</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
        <p:nvSpPr>
          <p:cNvPr id="45" name="Rectangle 44"/>
          <p:cNvSpPr/>
          <p:nvPr/>
        </p:nvSpPr>
        <p:spPr>
          <a:xfrm>
            <a:off x="6781800" y="4625975"/>
            <a:ext cx="21336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Gần gũi, yêu thương, quan tâm</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
        <p:nvSpPr>
          <p:cNvPr id="46" name="Rectangle 45"/>
          <p:cNvSpPr/>
          <p:nvPr/>
        </p:nvSpPr>
        <p:spPr>
          <a:xfrm>
            <a:off x="0" y="5934075"/>
            <a:ext cx="9144000"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000" dirty="0">
                <a:solidFill>
                  <a:srgbClr val="000000"/>
                </a:solidFill>
                <a:latin typeface="Times New Roman" panose="02020603050405020304" pitchFamily="18" charset="0"/>
                <a:cs typeface="Times New Roman" panose="02020603050405020304" pitchFamily="18" charset="0"/>
              </a:rPr>
              <a:t>Dẫn chứng tiêu biểu, chọn lọc , gi</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u sức thuyết phục .Giải thích, bình luận    -&gt; Khẳng định lối sống giản dị của Bác. Đó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biểu hiện của một đời sống thực sự văn minh m</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mọi người cần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m theo.</a:t>
            </a:r>
            <a:endParaRPr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ox(in)">
                                      <p:cBhvr>
                                        <p:cTn id="7" dur="500"/>
                                        <p:tgtEl>
                                          <p:spTgt spid="3686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867"/>
                                        </p:tgtEl>
                                        <p:attrNameLst>
                                          <p:attrName>style.visibility</p:attrName>
                                        </p:attrNameLst>
                                      </p:cBhvr>
                                      <p:to>
                                        <p:strVal val="visible"/>
                                      </p:to>
                                    </p:set>
                                    <p:animEffect transition="in" filter="box(in)">
                                      <p:cBhvr>
                                        <p:cTn id="10" dur="500"/>
                                        <p:tgtEl>
                                          <p:spTgt spid="3686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6868"/>
                                        </p:tgtEl>
                                        <p:attrNameLst>
                                          <p:attrName>style.visibility</p:attrName>
                                        </p:attrNameLst>
                                      </p:cBhvr>
                                      <p:to>
                                        <p:strVal val="visible"/>
                                      </p:to>
                                    </p:set>
                                    <p:animEffect transition="in" filter="box(in)">
                                      <p:cBhvr>
                                        <p:cTn id="13" dur="500"/>
                                        <p:tgtEl>
                                          <p:spTgt spid="36868"/>
                                        </p:tgtEl>
                                      </p:cBhvr>
                                    </p:animEffect>
                                  </p:childTnLst>
                                </p:cTn>
                              </p:par>
                              <p:par>
                                <p:cTn id="14" presetID="4" presetClass="entr" presetSubtype="16" fill="hold" nodeType="withEffect">
                                  <p:stCondLst>
                                    <p:cond delay="0"/>
                                  </p:stCondLst>
                                  <p:childTnLst>
                                    <p:set>
                                      <p:cBhvr>
                                        <p:cTn id="15" dur="1" fill="hold">
                                          <p:stCondLst>
                                            <p:cond delay="0"/>
                                          </p:stCondLst>
                                        </p:cTn>
                                        <p:tgtEl>
                                          <p:spTgt spid="36869"/>
                                        </p:tgtEl>
                                        <p:attrNameLst>
                                          <p:attrName>style.visibility</p:attrName>
                                        </p:attrNameLst>
                                      </p:cBhvr>
                                      <p:to>
                                        <p:strVal val="visible"/>
                                      </p:to>
                                    </p:set>
                                    <p:animEffect transition="in" filter="box(in)">
                                      <p:cBhvr>
                                        <p:cTn id="16" dur="500"/>
                                        <p:tgtEl>
                                          <p:spTgt spid="3686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6870"/>
                                        </p:tgtEl>
                                        <p:attrNameLst>
                                          <p:attrName>style.visibility</p:attrName>
                                        </p:attrNameLst>
                                      </p:cBhvr>
                                      <p:to>
                                        <p:strVal val="visible"/>
                                      </p:to>
                                    </p:set>
                                    <p:animEffect transition="in" filter="box(in)">
                                      <p:cBhvr>
                                        <p:cTn id="19" dur="500"/>
                                        <p:tgtEl>
                                          <p:spTgt spid="3687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box(in)">
                                      <p:cBhvr>
                                        <p:cTn id="22" dur="500"/>
                                        <p:tgtEl>
                                          <p:spTgt spid="36871"/>
                                        </p:tgtEl>
                                      </p:cBhvr>
                                    </p:animEffect>
                                  </p:childTnLst>
                                </p:cTn>
                              </p:par>
                              <p:par>
                                <p:cTn id="23" presetID="4" presetClass="entr" presetSubtype="16" fill="hold" nodeType="withEffect">
                                  <p:stCondLst>
                                    <p:cond delay="0"/>
                                  </p:stCondLst>
                                  <p:childTnLst>
                                    <p:set>
                                      <p:cBhvr>
                                        <p:cTn id="24" dur="1" fill="hold">
                                          <p:stCondLst>
                                            <p:cond delay="0"/>
                                          </p:stCondLst>
                                        </p:cTn>
                                        <p:tgtEl>
                                          <p:spTgt spid="36872"/>
                                        </p:tgtEl>
                                        <p:attrNameLst>
                                          <p:attrName>style.visibility</p:attrName>
                                        </p:attrNameLst>
                                      </p:cBhvr>
                                      <p:to>
                                        <p:strVal val="visible"/>
                                      </p:to>
                                    </p:set>
                                    <p:animEffect transition="in" filter="box(in)">
                                      <p:cBhvr>
                                        <p:cTn id="25" dur="500"/>
                                        <p:tgtEl>
                                          <p:spTgt spid="36872"/>
                                        </p:tgtEl>
                                      </p:cBhvr>
                                    </p:animEffect>
                                  </p:childTnLst>
                                </p:cTn>
                              </p:par>
                              <p:par>
                                <p:cTn id="26" presetID="4" presetClass="entr" presetSubtype="16" fill="hold" nodeType="withEffect">
                                  <p:stCondLst>
                                    <p:cond delay="0"/>
                                  </p:stCondLst>
                                  <p:childTnLst>
                                    <p:set>
                                      <p:cBhvr>
                                        <p:cTn id="27" dur="1" fill="hold">
                                          <p:stCondLst>
                                            <p:cond delay="0"/>
                                          </p:stCondLst>
                                        </p:cTn>
                                        <p:tgtEl>
                                          <p:spTgt spid="36873"/>
                                        </p:tgtEl>
                                        <p:attrNameLst>
                                          <p:attrName>style.visibility</p:attrName>
                                        </p:attrNameLst>
                                      </p:cBhvr>
                                      <p:to>
                                        <p:strVal val="visible"/>
                                      </p:to>
                                    </p:set>
                                    <p:animEffect transition="in" filter="box(in)">
                                      <p:cBhvr>
                                        <p:cTn id="28" dur="500"/>
                                        <p:tgtEl>
                                          <p:spTgt spid="36873"/>
                                        </p:tgtEl>
                                      </p:cBhvr>
                                    </p:animEffect>
                                  </p:childTnLst>
                                </p:cTn>
                              </p:par>
                              <p:par>
                                <p:cTn id="29" presetID="4" presetClass="entr" presetSubtype="16" fill="hold" nodeType="withEffect">
                                  <p:stCondLst>
                                    <p:cond delay="0"/>
                                  </p:stCondLst>
                                  <p:childTnLst>
                                    <p:set>
                                      <p:cBhvr>
                                        <p:cTn id="30" dur="1" fill="hold">
                                          <p:stCondLst>
                                            <p:cond delay="0"/>
                                          </p:stCondLst>
                                        </p:cTn>
                                        <p:tgtEl>
                                          <p:spTgt spid="36874"/>
                                        </p:tgtEl>
                                        <p:attrNameLst>
                                          <p:attrName>style.visibility</p:attrName>
                                        </p:attrNameLst>
                                      </p:cBhvr>
                                      <p:to>
                                        <p:strVal val="visible"/>
                                      </p:to>
                                    </p:set>
                                    <p:animEffect transition="in" filter="box(in)">
                                      <p:cBhvr>
                                        <p:cTn id="31" dur="500"/>
                                        <p:tgtEl>
                                          <p:spTgt spid="36874"/>
                                        </p:tgtEl>
                                      </p:cBhvr>
                                    </p:animEffect>
                                  </p:childTnLst>
                                </p:cTn>
                              </p:par>
                              <p:par>
                                <p:cTn id="32" presetID="4" presetClass="entr" presetSubtype="16" fill="hold" nodeType="withEffect">
                                  <p:stCondLst>
                                    <p:cond delay="0"/>
                                  </p:stCondLst>
                                  <p:childTnLst>
                                    <p:set>
                                      <p:cBhvr>
                                        <p:cTn id="33" dur="1" fill="hold">
                                          <p:stCondLst>
                                            <p:cond delay="0"/>
                                          </p:stCondLst>
                                        </p:cTn>
                                        <p:tgtEl>
                                          <p:spTgt spid="36876"/>
                                        </p:tgtEl>
                                        <p:attrNameLst>
                                          <p:attrName>style.visibility</p:attrName>
                                        </p:attrNameLst>
                                      </p:cBhvr>
                                      <p:to>
                                        <p:strVal val="visible"/>
                                      </p:to>
                                    </p:set>
                                    <p:animEffect transition="in" filter="box(in)">
                                      <p:cBhvr>
                                        <p:cTn id="34" dur="500"/>
                                        <p:tgtEl>
                                          <p:spTgt spid="36876"/>
                                        </p:tgtEl>
                                      </p:cBhvr>
                                    </p:animEffect>
                                  </p:childTnLst>
                                </p:cTn>
                              </p:par>
                              <p:par>
                                <p:cTn id="35" presetID="4" presetClass="entr" presetSubtype="16" fill="hold" nodeType="withEffect">
                                  <p:stCondLst>
                                    <p:cond delay="0"/>
                                  </p:stCondLst>
                                  <p:childTnLst>
                                    <p:set>
                                      <p:cBhvr>
                                        <p:cTn id="36" dur="1" fill="hold">
                                          <p:stCondLst>
                                            <p:cond delay="0"/>
                                          </p:stCondLst>
                                        </p:cTn>
                                        <p:tgtEl>
                                          <p:spTgt spid="36878"/>
                                        </p:tgtEl>
                                        <p:attrNameLst>
                                          <p:attrName>style.visibility</p:attrName>
                                        </p:attrNameLst>
                                      </p:cBhvr>
                                      <p:to>
                                        <p:strVal val="visible"/>
                                      </p:to>
                                    </p:set>
                                    <p:animEffect transition="in" filter="box(in)">
                                      <p:cBhvr>
                                        <p:cTn id="37" dur="500"/>
                                        <p:tgtEl>
                                          <p:spTgt spid="3687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ox(in)">
                                      <p:cBhvr>
                                        <p:cTn id="40" dur="500"/>
                                        <p:tgtEl>
                                          <p:spTgt spid="3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ox(in)">
                                      <p:cBhvr>
                                        <p:cTn id="43" dur="500"/>
                                        <p:tgtEl>
                                          <p:spTgt spid="3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ox(in)">
                                      <p:cBhvr>
                                        <p:cTn id="46" dur="500"/>
                                        <p:tgtEl>
                                          <p:spTgt spid="3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ox(in)">
                                      <p:cBhvr>
                                        <p:cTn id="49" dur="500"/>
                                        <p:tgtEl>
                                          <p:spTgt spid="38"/>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ox(i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6880"/>
                                        </p:tgtEl>
                                        <p:attrNameLst>
                                          <p:attrName>style.visibility</p:attrName>
                                        </p:attrNameLst>
                                      </p:cBhvr>
                                      <p:to>
                                        <p:strVal val="visible"/>
                                      </p:to>
                                    </p:set>
                                    <p:animEffect transition="in" filter="box(in)">
                                      <p:cBhvr>
                                        <p:cTn id="57" dur="500"/>
                                        <p:tgtEl>
                                          <p:spTgt spid="36880"/>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6882"/>
                                        </p:tgtEl>
                                        <p:attrNameLst>
                                          <p:attrName>style.visibility</p:attrName>
                                        </p:attrNameLst>
                                      </p:cBhvr>
                                      <p:to>
                                        <p:strVal val="visible"/>
                                      </p:to>
                                    </p:set>
                                    <p:animEffect transition="in" filter="box(in)">
                                      <p:cBhvr>
                                        <p:cTn id="60" dur="500"/>
                                        <p:tgtEl>
                                          <p:spTgt spid="36882"/>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ox(in)">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ox(in)">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2">
                                            <p:txEl>
                                              <p:charRg st="0" end="122"/>
                                            </p:txEl>
                                          </p:spTgt>
                                        </p:tgtEl>
                                        <p:attrNameLst>
                                          <p:attrName>style.visibility</p:attrName>
                                        </p:attrNameLst>
                                      </p:cBhvr>
                                      <p:to>
                                        <p:strVal val="visible"/>
                                      </p:to>
                                    </p:set>
                                    <p:animEffect transition="in" filter="box(in)">
                                      <p:cBhvr>
                                        <p:cTn id="73" dur="500"/>
                                        <p:tgtEl>
                                          <p:spTgt spid="42">
                                            <p:txEl>
                                              <p:charRg st="0" end="12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36892"/>
                                        </p:tgtEl>
                                        <p:attrNameLst>
                                          <p:attrName>style.visibility</p:attrName>
                                        </p:attrNameLst>
                                      </p:cBhvr>
                                      <p:to>
                                        <p:strVal val="visible"/>
                                      </p:to>
                                    </p:set>
                                    <p:animEffect transition="in" filter="box(in)">
                                      <p:cBhvr>
                                        <p:cTn id="78" dur="500"/>
                                        <p:tgtEl>
                                          <p:spTgt spid="36892"/>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36890"/>
                                        </p:tgtEl>
                                        <p:attrNameLst>
                                          <p:attrName>style.visibility</p:attrName>
                                        </p:attrNameLst>
                                      </p:cBhvr>
                                      <p:to>
                                        <p:strVal val="visible"/>
                                      </p:to>
                                    </p:set>
                                    <p:animEffect transition="in" filter="box(in)">
                                      <p:cBhvr>
                                        <p:cTn id="83" dur="500"/>
                                        <p:tgtEl>
                                          <p:spTgt spid="36890"/>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nodeType="clickEffect">
                                  <p:stCondLst>
                                    <p:cond delay="0"/>
                                  </p:stCondLst>
                                  <p:childTnLst>
                                    <p:set>
                                      <p:cBhvr>
                                        <p:cTn id="87" dur="1" fill="hold">
                                          <p:stCondLst>
                                            <p:cond delay="0"/>
                                          </p:stCondLst>
                                        </p:cTn>
                                        <p:tgtEl>
                                          <p:spTgt spid="36896"/>
                                        </p:tgtEl>
                                        <p:attrNameLst>
                                          <p:attrName>style.visibility</p:attrName>
                                        </p:attrNameLst>
                                      </p:cBhvr>
                                      <p:to>
                                        <p:strVal val="visible"/>
                                      </p:to>
                                    </p:set>
                                    <p:animEffect transition="in" filter="box(in)">
                                      <p:cBhvr>
                                        <p:cTn id="88" dur="500"/>
                                        <p:tgtEl>
                                          <p:spTgt spid="36896"/>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nodeType="clickEffect">
                                  <p:stCondLst>
                                    <p:cond delay="0"/>
                                  </p:stCondLst>
                                  <p:childTnLst>
                                    <p:set>
                                      <p:cBhvr>
                                        <p:cTn id="92" dur="1" fill="hold">
                                          <p:stCondLst>
                                            <p:cond delay="0"/>
                                          </p:stCondLst>
                                        </p:cTn>
                                        <p:tgtEl>
                                          <p:spTgt spid="36895"/>
                                        </p:tgtEl>
                                        <p:attrNameLst>
                                          <p:attrName>style.visibility</p:attrName>
                                        </p:attrNameLst>
                                      </p:cBhvr>
                                      <p:to>
                                        <p:strVal val="visible"/>
                                      </p:to>
                                    </p:set>
                                    <p:animEffect transition="in" filter="box(in)">
                                      <p:cBhvr>
                                        <p:cTn id="93" dur="500"/>
                                        <p:tgtEl>
                                          <p:spTgt spid="36895"/>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36891"/>
                                        </p:tgtEl>
                                        <p:attrNameLst>
                                          <p:attrName>style.visibility</p:attrName>
                                        </p:attrNameLst>
                                      </p:cBhvr>
                                      <p:to>
                                        <p:strVal val="visible"/>
                                      </p:to>
                                    </p:set>
                                    <p:animEffect transition="in" filter="box(in)">
                                      <p:cBhvr>
                                        <p:cTn id="98" dur="500"/>
                                        <p:tgtEl>
                                          <p:spTgt spid="36891"/>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box(in)">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box(in)">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box(in)">
                                      <p:cBhvr>
                                        <p:cTn id="113" dur="500"/>
                                        <p:tgtEl>
                                          <p:spTgt spid="45"/>
                                        </p:tgtEl>
                                      </p:cBhvr>
                                    </p:animEffect>
                                  </p:childTnLst>
                                </p:cTn>
                              </p:par>
                            </p:childTnLst>
                          </p:cTn>
                        </p:par>
                      </p:childTnLst>
                    </p:cTn>
                  </p:par>
                  <p:par>
                    <p:cTn id="114" fill="hold">
                      <p:stCondLst>
                        <p:cond delay="indefinite"/>
                      </p:stCondLst>
                      <p:childTnLst>
                        <p:par>
                          <p:cTn id="115" fill="hold">
                            <p:stCondLst>
                              <p:cond delay="0"/>
                            </p:stCondLst>
                            <p:childTnLst>
                              <p:par>
                                <p:cTn id="116" presetID="4" presetClass="entr" presetSubtype="16" fill="hold" nodeType="clickEffect">
                                  <p:stCondLst>
                                    <p:cond delay="0"/>
                                  </p:stCondLst>
                                  <p:childTnLst>
                                    <p:set>
                                      <p:cBhvr>
                                        <p:cTn id="117" dur="1" fill="hold">
                                          <p:stCondLst>
                                            <p:cond delay="0"/>
                                          </p:stCondLst>
                                        </p:cTn>
                                        <p:tgtEl>
                                          <p:spTgt spid="36884"/>
                                        </p:tgtEl>
                                        <p:attrNameLst>
                                          <p:attrName>style.visibility</p:attrName>
                                        </p:attrNameLst>
                                      </p:cBhvr>
                                      <p:to>
                                        <p:strVal val="visible"/>
                                      </p:to>
                                    </p:set>
                                    <p:animEffect transition="in" filter="box(in)">
                                      <p:cBhvr>
                                        <p:cTn id="118" dur="500"/>
                                        <p:tgtEl>
                                          <p:spTgt spid="3688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36885"/>
                                        </p:tgtEl>
                                        <p:attrNameLst>
                                          <p:attrName>style.visibility</p:attrName>
                                        </p:attrNameLst>
                                      </p:cBhvr>
                                      <p:to>
                                        <p:strVal val="visible"/>
                                      </p:to>
                                    </p:set>
                                    <p:animEffect transition="in" filter="blinds(horizontal)">
                                      <p:cBhvr>
                                        <p:cTn id="123" dur="500"/>
                                        <p:tgtEl>
                                          <p:spTgt spid="36885"/>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childTnLst>
                                    <p:set>
                                      <p:cBhvr>
                                        <p:cTn id="127" dur="1" fill="hold">
                                          <p:stCondLst>
                                            <p:cond delay="0"/>
                                          </p:stCondLst>
                                        </p:cTn>
                                        <p:tgtEl>
                                          <p:spTgt spid="36886"/>
                                        </p:tgtEl>
                                        <p:attrNameLst>
                                          <p:attrName>style.visibility</p:attrName>
                                        </p:attrNameLst>
                                      </p:cBhvr>
                                      <p:to>
                                        <p:strVal val="visible"/>
                                      </p:to>
                                    </p:set>
                                    <p:animEffect transition="in" filter="box(in)">
                                      <p:cBhvr>
                                        <p:cTn id="128" dur="500"/>
                                        <p:tgtEl>
                                          <p:spTgt spid="36886"/>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nodeType="clickEffect">
                                  <p:stCondLst>
                                    <p:cond delay="0"/>
                                  </p:stCondLst>
                                  <p:childTnLst>
                                    <p:set>
                                      <p:cBhvr>
                                        <p:cTn id="132" dur="1" fill="hold">
                                          <p:stCondLst>
                                            <p:cond delay="0"/>
                                          </p:stCondLst>
                                        </p:cTn>
                                        <p:tgtEl>
                                          <p:spTgt spid="36887"/>
                                        </p:tgtEl>
                                        <p:attrNameLst>
                                          <p:attrName>style.visibility</p:attrName>
                                        </p:attrNameLst>
                                      </p:cBhvr>
                                      <p:to>
                                        <p:strVal val="visible"/>
                                      </p:to>
                                    </p:set>
                                    <p:animEffect transition="in" filter="box(in)">
                                      <p:cBhvr>
                                        <p:cTn id="133" dur="500"/>
                                        <p:tgtEl>
                                          <p:spTgt spid="36887"/>
                                        </p:tgtEl>
                                      </p:cBhvr>
                                    </p:animEffec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box(in)">
                                      <p:cBhvr>
                                        <p:cTn id="1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P spid="36870" grpId="0" animBg="1"/>
      <p:bldP spid="36871" grpId="0" animBg="1"/>
      <p:bldP spid="36880" grpId="0" animBg="1"/>
      <p:bldP spid="36882" grpId="0" animBg="1"/>
      <p:bldP spid="36891" grpId="0" animBg="1"/>
      <p:bldP spid="35" grpId="0"/>
      <p:bldP spid="36" grpId="0"/>
      <p:bldP spid="37" grpId="0"/>
      <p:bldP spid="38" grpId="0"/>
      <p:bldP spid="39" grpId="0"/>
      <p:bldP spid="40" grpId="0" animBg="1"/>
      <p:bldP spid="41" grpId="0" animBg="1"/>
      <p:bldP spid="43"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1"/>
          <p:cNvSpPr/>
          <p:nvPr/>
        </p:nvSpPr>
        <p:spPr>
          <a:xfrm>
            <a:off x="0" y="639763"/>
            <a:ext cx="9144000" cy="5632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s-ES" altLang="en-US" sz="2400" b="1" dirty="0">
                <a:latin typeface="Times New Roman" panose="02020603050405020304" pitchFamily="18" charset="0"/>
                <a:cs typeface="Times New Roman" panose="02020603050405020304" pitchFamily="18" charset="0"/>
              </a:rPr>
              <a:t>  Mục tiêu b</a:t>
            </a:r>
            <a:r>
              <a:rPr lang="es-ES" altLang="en-US" sz="2400" b="1" dirty="0">
                <a:latin typeface="Times New Roman" panose="02020603050405020304" pitchFamily="18" charset="0"/>
                <a:ea typeface="Times New Roman" panose="02020603050405020304" pitchFamily="18" charset="0"/>
              </a:rPr>
              <a:t>à</a:t>
            </a:r>
            <a:r>
              <a:rPr lang="es-ES" altLang="en-US" sz="2400" b="1" dirty="0">
                <a:latin typeface="Times New Roman" panose="02020603050405020304" pitchFamily="18" charset="0"/>
                <a:cs typeface="Times New Roman" panose="02020603050405020304" pitchFamily="18" charset="0"/>
              </a:rPr>
              <a:t>i học</a:t>
            </a:r>
            <a:endParaRPr lang="es-ES" altLang="en-US" sz="2400" b="1" dirty="0">
              <a:latin typeface="Times New Roman" panose="02020603050405020304" pitchFamily="18" charset="0"/>
              <a:cs typeface="Times New Roman" panose="02020603050405020304" pitchFamily="18" charset="0"/>
            </a:endParaRPr>
          </a:p>
          <a:p>
            <a:pPr marL="0" lvl="0" indent="0" algn="just">
              <a:buNone/>
            </a:pPr>
            <a:r>
              <a:rPr sz="2800" b="1" dirty="0">
                <a:latin typeface="Times New Roman" panose="02020603050405020304" pitchFamily="18" charset="0"/>
                <a:cs typeface="Times New Roman" panose="02020603050405020304" pitchFamily="18" charset="0"/>
              </a:rPr>
              <a:t>1</a:t>
            </a:r>
            <a:r>
              <a:rPr lang="vi-VN" altLang="x-none" sz="2800" b="1"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N</a:t>
            </a:r>
            <a:r>
              <a:rPr lang="vi-VN" altLang="x-none" sz="2800" b="1" dirty="0">
                <a:latin typeface="Times New Roman" panose="02020603050405020304" pitchFamily="18" charset="0"/>
                <a:cs typeface="Times New Roman" panose="02020603050405020304" pitchFamily="18" charset="0"/>
              </a:rPr>
              <a:t>ăng lực</a:t>
            </a:r>
            <a:r>
              <a:rPr sz="2800" b="1"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0" lvl="0" indent="0" algn="just">
              <a:buNone/>
            </a:pPr>
            <a:r>
              <a:rPr sz="2800" b="1" dirty="0">
                <a:latin typeface="Times New Roman" panose="02020603050405020304" pitchFamily="18" charset="0"/>
                <a:cs typeface="Times New Roman" panose="02020603050405020304" pitchFamily="18" charset="0"/>
              </a:rPr>
              <a:t>* Năng lực riêng.</a:t>
            </a:r>
            <a:endParaRPr sz="28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s-ES" altLang="en-US" sz="2400" dirty="0">
                <a:solidFill>
                  <a:srgbClr val="000000"/>
                </a:solidFill>
                <a:latin typeface="Times New Roman" panose="02020603050405020304" pitchFamily="18" charset="0"/>
                <a:cs typeface="Times New Roman" panose="02020603050405020304" pitchFamily="18" charset="0"/>
              </a:rPr>
              <a:t>- Nhận biết được đặc điểm của văn bản nghị luận xã hội: mục đích, nội dung chính, ý kiến. Lí lẽ, bằng chứng v</a:t>
            </a:r>
            <a:r>
              <a:rPr lang="es-ES" altLang="en-US" sz="2400" dirty="0">
                <a:solidFill>
                  <a:srgbClr val="000000"/>
                </a:solidFill>
                <a:latin typeface="Times New Roman" panose="02020603050405020304" pitchFamily="18" charset="0"/>
                <a:ea typeface="Times New Roman" panose="02020603050405020304" pitchFamily="18" charset="0"/>
              </a:rPr>
              <a:t>à</a:t>
            </a:r>
            <a:r>
              <a:rPr lang="es-ES" altLang="en-US" sz="2400" dirty="0">
                <a:solidFill>
                  <a:srgbClr val="000000"/>
                </a:solidFill>
                <a:latin typeface="Times New Roman" panose="02020603050405020304" pitchFamily="18" charset="0"/>
                <a:cs typeface="Times New Roman" panose="02020603050405020304" pitchFamily="18" charset="0"/>
              </a:rPr>
              <a:t> mối quan hệ của chúng. </a:t>
            </a:r>
            <a:endParaRPr sz="2800" dirty="0">
              <a:latin typeface="Times New Roman" panose="02020603050405020304" pitchFamily="18" charset="0"/>
              <a:cs typeface="Times New Roman" panose="02020603050405020304" pitchFamily="18" charset="0"/>
            </a:endParaRPr>
          </a:p>
          <a:p>
            <a:pPr marL="0" lvl="0" indent="0" algn="just">
              <a:buNone/>
            </a:pPr>
            <a:r>
              <a:rPr sz="280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Năng lực chung</a:t>
            </a:r>
            <a:r>
              <a:rPr sz="2800"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a:p>
            <a:pPr marL="0" lvl="0" indent="0" algn="just">
              <a:buNone/>
            </a:pPr>
            <a:r>
              <a:rPr sz="2400" dirty="0">
                <a:latin typeface="Times New Roman" panose="02020603050405020304" pitchFamily="18" charset="0"/>
                <a:cs typeface="Calibri" panose="020F0502020204030204" pitchFamily="34" charset="0"/>
              </a:rPr>
              <a:t>+ Phát triển năng lực tự học v</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tự chủ thông qua tìm kiếm tư liệu</a:t>
            </a:r>
            <a:endParaRPr sz="2800" dirty="0">
              <a:latin typeface="Times New Roman" panose="02020603050405020304" pitchFamily="18" charset="0"/>
              <a:cs typeface="Times New Roman" panose="02020603050405020304" pitchFamily="18" charset="0"/>
            </a:endParaRPr>
          </a:p>
          <a:p>
            <a:pPr marL="0" lvl="0" indent="0" algn="just">
              <a:buNone/>
            </a:pPr>
            <a:r>
              <a:rPr sz="2400" dirty="0">
                <a:latin typeface="Times New Roman" panose="02020603050405020304" pitchFamily="18" charset="0"/>
                <a:cs typeface="Calibri" panose="020F0502020204030204" pitchFamily="34" charset="0"/>
              </a:rPr>
              <a:t>+ Năng lực giải quyết vấn đề v</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sáng tạo thông qua tìm kiếm thông tin, giải quyết các nhiệm vụ học tập</a:t>
            </a:r>
            <a:endParaRPr sz="2800" dirty="0">
              <a:latin typeface="Times New Roman" panose="02020603050405020304" pitchFamily="18" charset="0"/>
              <a:cs typeface="Times New Roman" panose="02020603050405020304" pitchFamily="18" charset="0"/>
            </a:endParaRPr>
          </a:p>
          <a:p>
            <a:pPr marL="0" lvl="0" indent="0" algn="just">
              <a:buNone/>
            </a:pPr>
            <a:r>
              <a:rPr sz="2400" dirty="0">
                <a:latin typeface="Times New Roman" panose="02020603050405020304" pitchFamily="18" charset="0"/>
                <a:cs typeface="Calibri" panose="020F0502020204030204" pitchFamily="34" charset="0"/>
              </a:rPr>
              <a:t>+ Năng lực giao tiếp v</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hợp tác thông qua chia sẻ, l</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m việc nhóm</a:t>
            </a:r>
            <a:r>
              <a:rPr sz="2800" b="1"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s-ES" altLang="en-US" sz="2400" b="1" dirty="0">
                <a:latin typeface="Times New Roman" panose="02020603050405020304" pitchFamily="18" charset="0"/>
                <a:cs typeface="Times New Roman" panose="02020603050405020304" pitchFamily="18" charset="0"/>
              </a:rPr>
              <a:t>2. </a:t>
            </a:r>
            <a:r>
              <a:rPr lang="en-US" altLang="en-US" sz="2400" b="1" dirty="0">
                <a:latin typeface="Times New Roman" panose="02020603050405020304" pitchFamily="18" charset="0"/>
                <a:cs typeface="Times New Roman" panose="02020603050405020304" pitchFamily="18" charset="0"/>
              </a:rPr>
              <a:t>Phẩm chất: </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 Có ý thức rèn luyện, học tập Bác để thực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lối sống giản dị trong đời sống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ng</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a:t>
            </a:r>
            <a:endParaRPr lang="en-US" altLang="en-US" sz="2400" dirty="0">
              <a:latin typeface="Times New Roman" panose="02020603050405020304" pitchFamily="18" charset="0"/>
              <a:ea typeface="Times New Roman" panose="02020603050405020304" pitchFamily="18" charset="0"/>
            </a:endParaRPr>
          </a:p>
        </p:txBody>
      </p:sp>
      <p:sp>
        <p:nvSpPr>
          <p:cNvPr id="11267" name="TextBox 2"/>
          <p:cNvSpPr txBox="1"/>
          <p:nvPr/>
        </p:nvSpPr>
        <p:spPr>
          <a:xfrm>
            <a:off x="1609725" y="141288"/>
            <a:ext cx="7264400"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b="1" dirty="0">
                <a:latin typeface="Times New Roman" panose="02020603050405020304" pitchFamily="18" charset="0"/>
                <a:cs typeface="Times New Roman" panose="02020603050405020304" pitchFamily="18" charset="0"/>
              </a:rPr>
              <a:t>ĐỨC TÍNH GIẢN DỊ CỦA BÁC HỒ</a:t>
            </a:r>
            <a:endParaRPr lang="en-US" altLang="en-US"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Slide Number Placeholder 1"/>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35843" name="TextBox 2"/>
          <p:cNvSpPr txBox="1"/>
          <p:nvPr/>
        </p:nvSpPr>
        <p:spPr>
          <a:xfrm>
            <a:off x="182563" y="-136525"/>
            <a:ext cx="2468562"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dirty="0">
                <a:latin typeface="Times New Roman" panose="02020603050405020304" pitchFamily="18" charset="0"/>
              </a:rPr>
              <a:t>Đoạn 3:</a:t>
            </a:r>
            <a:endParaRPr lang="en-US" altLang="en-US" dirty="0">
              <a:latin typeface="Times New Roman" panose="02020603050405020304" pitchFamily="18" charset="0"/>
            </a:endParaRPr>
          </a:p>
        </p:txBody>
      </p:sp>
      <p:sp>
        <p:nvSpPr>
          <p:cNvPr id="35844" name="TextBox 3"/>
          <p:cNvSpPr txBox="1"/>
          <p:nvPr/>
        </p:nvSpPr>
        <p:spPr>
          <a:xfrm>
            <a:off x="0" y="352425"/>
            <a:ext cx="3840163" cy="6802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dirty="0">
                <a:latin typeface="Times New Roman" panose="02020603050405020304" pitchFamily="18" charset="0"/>
              </a:rPr>
              <a:t>   </a:t>
            </a:r>
            <a:r>
              <a:rPr lang="en-US" altLang="en-US" sz="2400" dirty="0">
                <a:solidFill>
                  <a:srgbClr val="FF0000"/>
                </a:solidFill>
                <a:latin typeface="Times New Roman" panose="02020603050405020304" pitchFamily="18" charset="0"/>
              </a:rPr>
              <a:t>Nhưng chớ hiểu lầm rằng Bắc sống khắc khổ theo lối nhà tu hành, thanh cao theo kiểu nhà hiền triết ẩn dật. </a:t>
            </a:r>
            <a:r>
              <a:rPr lang="en-US" altLang="en-US" sz="2400" dirty="0">
                <a:latin typeface="Times New Roman" panose="02020603050405020304" pitchFamily="18" charset="0"/>
              </a:rPr>
              <a:t>Bác sống đời sống giản dị, thanh bạch như vậy, bởi vì Người sống sôi nổi, phong phú đời sống và cuộc đấu tranh gian khổ và ác liệt của quần chúng nhân dân. </a:t>
            </a:r>
            <a:r>
              <a:rPr lang="en-US" altLang="en-US" sz="2400" dirty="0">
                <a:solidFill>
                  <a:srgbClr val="0000FF"/>
                </a:solidFill>
                <a:latin typeface="Times New Roman" panose="02020603050405020304" pitchFamily="18" charset="0"/>
              </a:rPr>
              <a:t>Đời sống vật chất giản dị càng hòa hợp với đời sống tâm hồn phong phú với những tư tưởng, tình cảm, những giá trị tinh thần cao đẹp nhất.</a:t>
            </a:r>
            <a:r>
              <a:rPr lang="en-US" altLang="en-US" sz="2400" u="sng" dirty="0">
                <a:solidFill>
                  <a:srgbClr val="0000FF"/>
                </a:solidFill>
                <a:latin typeface="Times New Roman" panose="02020603050405020304" pitchFamily="18" charset="0"/>
              </a:rPr>
              <a:t>Đó là đời sống thực sự văn minh mà Bác Hồ nêu gương sáng trong thế giới ngày nay.</a:t>
            </a:r>
            <a:endParaRPr lang="en-US" altLang="en-US" sz="2400" u="sng" dirty="0">
              <a:solidFill>
                <a:srgbClr val="0000FF"/>
              </a:solidFill>
              <a:latin typeface="Times New Roman" panose="02020603050405020304" pitchFamily="18" charset="0"/>
            </a:endParaRPr>
          </a:p>
        </p:txBody>
      </p:sp>
      <p:sp>
        <p:nvSpPr>
          <p:cNvPr id="35845" name="TextBox 4"/>
          <p:cNvSpPr txBox="1"/>
          <p:nvPr/>
        </p:nvSpPr>
        <p:spPr>
          <a:xfrm>
            <a:off x="4914900" y="742950"/>
            <a:ext cx="1555750"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Lập luận phản bác</a:t>
            </a:r>
            <a:endParaRPr lang="en-US" altLang="en-US" sz="2800" dirty="0">
              <a:latin typeface="Times New Roman" panose="02020603050405020304" pitchFamily="18" charset="0"/>
            </a:endParaRPr>
          </a:p>
        </p:txBody>
      </p:sp>
      <p:sp>
        <p:nvSpPr>
          <p:cNvPr id="35846" name="TextBox 5"/>
          <p:cNvSpPr txBox="1"/>
          <p:nvPr/>
        </p:nvSpPr>
        <p:spPr>
          <a:xfrm>
            <a:off x="4979988" y="2089150"/>
            <a:ext cx="1692275"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Lập luận nhân quả</a:t>
            </a:r>
            <a:endParaRPr lang="en-US" altLang="en-US" sz="2800" dirty="0">
              <a:latin typeface="Times New Roman" panose="02020603050405020304" pitchFamily="18" charset="0"/>
            </a:endParaRPr>
          </a:p>
        </p:txBody>
      </p:sp>
      <p:sp>
        <p:nvSpPr>
          <p:cNvPr id="35847" name="TextBox 6"/>
          <p:cNvSpPr txBox="1"/>
          <p:nvPr/>
        </p:nvSpPr>
        <p:spPr>
          <a:xfrm>
            <a:off x="5122863" y="5694363"/>
            <a:ext cx="1965325"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Lập luận tương đồng</a:t>
            </a:r>
            <a:endParaRPr lang="en-US" altLang="en-US" sz="2800" dirty="0">
              <a:latin typeface="Times New Roman" panose="02020603050405020304" pitchFamily="18" charset="0"/>
            </a:endParaRPr>
          </a:p>
        </p:txBody>
      </p:sp>
      <p:cxnSp>
        <p:nvCxnSpPr>
          <p:cNvPr id="9" name="Straight Arrow Connector 8"/>
          <p:cNvCxnSpPr/>
          <p:nvPr/>
        </p:nvCxnSpPr>
        <p:spPr>
          <a:xfrm>
            <a:off x="4019550" y="1209675"/>
            <a:ext cx="827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044950" y="2565400"/>
            <a:ext cx="869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857625" y="6172200"/>
            <a:ext cx="11223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851" name="TextBox 13"/>
          <p:cNvSpPr txBox="1"/>
          <p:nvPr/>
        </p:nvSpPr>
        <p:spPr>
          <a:xfrm>
            <a:off x="7407275" y="2239963"/>
            <a:ext cx="1625600" cy="22463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Lí lẽ, lập luận chặt chẽ,bình luận sắc sảo</a:t>
            </a:r>
            <a:endParaRPr lang="en-US" altLang="en-US" sz="2800" dirty="0">
              <a:latin typeface="Times New Roman" panose="02020603050405020304" pitchFamily="18" charset="0"/>
            </a:endParaRPr>
          </a:p>
        </p:txBody>
      </p:sp>
      <p:cxnSp>
        <p:nvCxnSpPr>
          <p:cNvPr id="19" name="Straight Arrow Connector 18"/>
          <p:cNvCxnSpPr>
            <a:stCxn id="35845" idx="3"/>
          </p:cNvCxnSpPr>
          <p:nvPr/>
        </p:nvCxnSpPr>
        <p:spPr>
          <a:xfrm>
            <a:off x="6470650" y="1220788"/>
            <a:ext cx="936625" cy="2028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534150" y="2921000"/>
            <a:ext cx="873125" cy="325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5692775" y="5821363"/>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08813" y="3225800"/>
            <a:ext cx="365125" cy="2808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lide Number Placeholder 1"/>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36867" name="TextBox 2"/>
          <p:cNvSpPr txBox="1"/>
          <p:nvPr/>
        </p:nvSpPr>
        <p:spPr>
          <a:xfrm>
            <a:off x="274638" y="136525"/>
            <a:ext cx="22399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Đoạn 4</a:t>
            </a:r>
            <a:endParaRPr lang="en-US" altLang="en-US" sz="2800" dirty="0">
              <a:latin typeface="Times New Roman" panose="02020603050405020304" pitchFamily="18" charset="0"/>
            </a:endParaRPr>
          </a:p>
        </p:txBody>
      </p:sp>
      <p:sp>
        <p:nvSpPr>
          <p:cNvPr id="36868" name="TextBox 3"/>
          <p:cNvSpPr txBox="1"/>
          <p:nvPr/>
        </p:nvSpPr>
        <p:spPr>
          <a:xfrm>
            <a:off x="53975" y="660400"/>
            <a:ext cx="9090025" cy="4832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      </a:t>
            </a:r>
            <a:r>
              <a:rPr lang="en-US" altLang="en-US" sz="2800" dirty="0">
                <a:solidFill>
                  <a:srgbClr val="0000FF"/>
                </a:solidFill>
                <a:latin typeface="Times New Roman" panose="02020603050405020304" pitchFamily="18" charset="0"/>
              </a:rPr>
              <a:t>Giản dị trong đời sống, trong quan hệ với mọi người, trong tác phong, Hồ Chủ Tịch cũng rất giản dị trong lời nói và </a:t>
            </a:r>
            <a:endParaRPr lang="en-US" altLang="en-US" sz="2800" dirty="0">
              <a:solidFill>
                <a:srgbClr val="0000FF"/>
              </a:solidFill>
              <a:latin typeface="Times New Roman" panose="02020603050405020304" pitchFamily="18" charset="0"/>
            </a:endParaRPr>
          </a:p>
          <a:p>
            <a:pPr marL="0" lvl="0" indent="0">
              <a:spcBef>
                <a:spcPct val="0"/>
              </a:spcBef>
              <a:buNone/>
            </a:pPr>
            <a:r>
              <a:rPr lang="en-US" altLang="en-US" sz="2800" dirty="0">
                <a:solidFill>
                  <a:srgbClr val="0000FF"/>
                </a:solidFill>
                <a:latin typeface="Times New Roman" panose="02020603050405020304" pitchFamily="18" charset="0"/>
              </a:rPr>
              <a:t>bài viết, vì muốn cho quần chúng nhân dân hiểu được, nói được, làm được. </a:t>
            </a:r>
            <a:r>
              <a:rPr lang="en-US" altLang="en-US" sz="2800" dirty="0">
                <a:latin typeface="Times New Roman" panose="02020603050405020304" pitchFamily="18" charset="0"/>
              </a:rPr>
              <a:t>Suy cho cùng, chân lí, những chân lí lớn của nhân dân ta cũng như của thời đại là giản dị: “</a:t>
            </a:r>
            <a:r>
              <a:rPr lang="en-US" altLang="en-US" sz="2800" u="sng" dirty="0">
                <a:latin typeface="Times New Roman" panose="02020603050405020304" pitchFamily="18" charset="0"/>
              </a:rPr>
              <a:t>Không có gì quý hơn độc lập tự do.”, “Nước Việt Nam là một, dân tộc Việt Nam là một, sông có thể cạn, núi có thể mòn, song chân lí ấy không bao giờ thay đổi.</a:t>
            </a:r>
            <a:r>
              <a:rPr lang="en-US" altLang="en-US" sz="2800" dirty="0">
                <a:latin typeface="Times New Roman" panose="02020603050405020304" pitchFamily="18" charset="0"/>
              </a:rPr>
              <a:t>” </a:t>
            </a:r>
            <a:r>
              <a:rPr lang="en-US" altLang="en-US" sz="2800" dirty="0">
                <a:solidFill>
                  <a:srgbClr val="FF0000"/>
                </a:solidFill>
                <a:latin typeface="Times New Roman" panose="02020603050405020304" pitchFamily="18" charset="0"/>
              </a:rPr>
              <a:t>Những chân lí giản dị sâu sắc đó lúc thâm nhập vào quả tim và bộ óc của hàng triệu con người đang chờ đợi nó thì đó là sức mạnh vô địch đó là chủ nghĩa anh hùng cách mạng.</a:t>
            </a:r>
            <a:endParaRPr lang="en-US" altLang="en-US" sz="2800" dirty="0">
              <a:solidFill>
                <a:srgbClr val="FF0000"/>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Line 8"/>
          <p:cNvSpPr/>
          <p:nvPr/>
        </p:nvSpPr>
        <p:spPr>
          <a:xfrm>
            <a:off x="4648200" y="838200"/>
            <a:ext cx="0" cy="6019800"/>
          </a:xfrm>
          <a:prstGeom prst="line">
            <a:avLst/>
          </a:prstGeom>
          <a:ln w="12700" cap="flat" cmpd="sng">
            <a:solidFill>
              <a:schemeClr val="tx1"/>
            </a:solidFill>
            <a:prstDash val="solid"/>
            <a:headEnd type="none" w="med" len="med"/>
            <a:tailEnd type="none" w="med" len="med"/>
          </a:ln>
        </p:spPr>
      </p:sp>
      <p:sp>
        <p:nvSpPr>
          <p:cNvPr id="37891" name="Rectangle 9"/>
          <p:cNvSpPr/>
          <p:nvPr/>
        </p:nvSpPr>
        <p:spPr>
          <a:xfrm>
            <a:off x="0" y="3249613"/>
            <a:ext cx="4343400" cy="46196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None/>
            </a:pPr>
            <a:r>
              <a:rPr lang="en-US" altLang="en-US" sz="2400" dirty="0">
                <a:solidFill>
                  <a:srgbClr val="0000FF"/>
                </a:solidFill>
                <a:latin typeface="Times New Roman" panose="02020603050405020304" pitchFamily="18" charset="0"/>
                <a:cs typeface="Times New Roman" panose="02020603050405020304" pitchFamily="18" charset="0"/>
              </a:rPr>
              <a:t> </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37892" name="Text Box 10"/>
          <p:cNvSpPr txBox="1"/>
          <p:nvPr/>
        </p:nvSpPr>
        <p:spPr>
          <a:xfrm>
            <a:off x="685800" y="3352800"/>
            <a:ext cx="3505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2800" dirty="0">
              <a:latin typeface="Times New Roman" panose="02020603050405020304" pitchFamily="18" charset="0"/>
              <a:ea typeface="Times New Roman" panose="02020603050405020304" pitchFamily="18" charset="0"/>
            </a:endParaRPr>
          </a:p>
        </p:txBody>
      </p:sp>
      <p:sp>
        <p:nvSpPr>
          <p:cNvPr id="37893" name="Text Box 11"/>
          <p:cNvSpPr txBox="1"/>
          <p:nvPr/>
        </p:nvSpPr>
        <p:spPr>
          <a:xfrm>
            <a:off x="990600" y="3733800"/>
            <a:ext cx="2209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2800" dirty="0">
              <a:latin typeface="Times New Roman" panose="02020603050405020304" pitchFamily="18" charset="0"/>
              <a:ea typeface="Times New Roman" panose="02020603050405020304" pitchFamily="18" charset="0"/>
            </a:endParaRPr>
          </a:p>
        </p:txBody>
      </p:sp>
      <p:sp>
        <p:nvSpPr>
          <p:cNvPr id="37894" name="Text Box 12"/>
          <p:cNvSpPr txBox="1"/>
          <p:nvPr/>
        </p:nvSpPr>
        <p:spPr>
          <a:xfrm>
            <a:off x="762000" y="685800"/>
            <a:ext cx="2819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2800" dirty="0">
              <a:latin typeface="Times New Roman" panose="02020603050405020304" pitchFamily="18" charset="0"/>
              <a:ea typeface="Times New Roman" panose="02020603050405020304" pitchFamily="18" charset="0"/>
            </a:endParaRPr>
          </a:p>
        </p:txBody>
      </p:sp>
      <p:sp>
        <p:nvSpPr>
          <p:cNvPr id="92174" name="Text Box 14"/>
          <p:cNvSpPr txBox="1"/>
          <p:nvPr/>
        </p:nvSpPr>
        <p:spPr>
          <a:xfrm>
            <a:off x="4976813" y="2046288"/>
            <a:ext cx="4191000" cy="1570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vi-VN" altLang="en-US" sz="2400" dirty="0"/>
              <a:t>Em hãy kể thêm một số câu nói hoặc câu thơ của Bác để thấy được Bác nói và viết giản dị?</a:t>
            </a:r>
            <a:endParaRPr lang="vi-VN" altLang="en-US" sz="2400" dirty="0"/>
          </a:p>
        </p:txBody>
      </p:sp>
      <p:sp>
        <p:nvSpPr>
          <p:cNvPr id="37896" name="Text Box 15"/>
          <p:cNvSpPr txBox="1"/>
          <p:nvPr/>
        </p:nvSpPr>
        <p:spPr>
          <a:xfrm>
            <a:off x="2971800" y="4419600"/>
            <a:ext cx="1219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2800" dirty="0">
              <a:latin typeface="Times New Roman" panose="02020603050405020304" pitchFamily="18" charset="0"/>
              <a:ea typeface="Times New Roman" panose="02020603050405020304" pitchFamily="18" charset="0"/>
            </a:endParaRPr>
          </a:p>
        </p:txBody>
      </p:sp>
      <p:sp>
        <p:nvSpPr>
          <p:cNvPr id="37897" name="Text Box 18"/>
          <p:cNvSpPr txBox="1"/>
          <p:nvPr/>
        </p:nvSpPr>
        <p:spPr>
          <a:xfrm>
            <a:off x="4724400" y="4038600"/>
            <a:ext cx="4419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2800" dirty="0">
              <a:latin typeface="Times New Roman" panose="02020603050405020304" pitchFamily="18" charset="0"/>
              <a:ea typeface="Times New Roman" panose="02020603050405020304" pitchFamily="18" charset="0"/>
            </a:endParaRPr>
          </a:p>
        </p:txBody>
      </p:sp>
      <p:sp>
        <p:nvSpPr>
          <p:cNvPr id="92181" name="AutoShape 21"/>
          <p:cNvSpPr/>
          <p:nvPr/>
        </p:nvSpPr>
        <p:spPr>
          <a:xfrm>
            <a:off x="4729163" y="492125"/>
            <a:ext cx="4419600" cy="2438400"/>
          </a:xfrm>
          <a:prstGeom prst="wedgeRoundRectCallout">
            <a:avLst>
              <a:gd name="adj1" fmla="val -46588"/>
              <a:gd name="adj2" fmla="val 75431"/>
              <a:gd name="adj3" fmla="val 16667"/>
            </a:avLst>
          </a:prstGeom>
          <a:solidFill>
            <a:schemeClr val="accent1"/>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en-US" altLang="en-US" sz="2400" dirty="0"/>
              <a:t>Để làm sáng tỏ sự giản dị trong lời nói và bài viết của Bác, tác giả đã dẫn chứng bằng những câu nói nào? Em nhận xét gì về cách lựa chọn dẫn chứng ấy? </a:t>
            </a:r>
            <a:endParaRPr lang="en-US" altLang="en-US" sz="2400" dirty="0"/>
          </a:p>
        </p:txBody>
      </p:sp>
      <p:sp>
        <p:nvSpPr>
          <p:cNvPr id="92182" name="Text Box 22"/>
          <p:cNvSpPr txBox="1"/>
          <p:nvPr/>
        </p:nvSpPr>
        <p:spPr>
          <a:xfrm>
            <a:off x="152400" y="493713"/>
            <a:ext cx="4267200" cy="27511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vi-VN" altLang="en-US" sz="2400" dirty="0"/>
              <a:t>“Không có gì quý hơn độc lập,tự do.”         </a:t>
            </a:r>
            <a:endParaRPr lang="vi-VN" altLang="en-US" sz="2400" dirty="0"/>
          </a:p>
          <a:p>
            <a:pPr marL="0" lvl="0" indent="0"/>
            <a:r>
              <a:rPr lang="vi-VN" altLang="en-US" sz="2400" dirty="0"/>
              <a:t>  “Nước Việt Nam là một, dân tộc Việt Nam là một, sông có thể cạn, núi có thể mòn, song chân lí ấy không bao giờ thay đổi.”</a:t>
            </a:r>
            <a:endParaRPr lang="vi-VN" altLang="en-US" sz="2400" dirty="0"/>
          </a:p>
        </p:txBody>
      </p:sp>
      <p:sp>
        <p:nvSpPr>
          <p:cNvPr id="37900" name="Text Box 29"/>
          <p:cNvSpPr txBox="1"/>
          <p:nvPr/>
        </p:nvSpPr>
        <p:spPr>
          <a:xfrm>
            <a:off x="4800600" y="5637213"/>
            <a:ext cx="25304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2800" dirty="0">
              <a:latin typeface="Times New Roman" panose="02020603050405020304" pitchFamily="18" charset="0"/>
              <a:ea typeface="Times New Roman" panose="02020603050405020304" pitchFamily="18" charset="0"/>
            </a:endParaRPr>
          </a:p>
        </p:txBody>
      </p:sp>
      <p:sp>
        <p:nvSpPr>
          <p:cNvPr id="92191" name="Text Box 31"/>
          <p:cNvSpPr txBox="1"/>
          <p:nvPr/>
        </p:nvSpPr>
        <p:spPr>
          <a:xfrm>
            <a:off x="228600" y="4495800"/>
            <a:ext cx="4419600" cy="12747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lang="en-US" altLang="en-US" sz="2400" dirty="0"/>
              <a:t>- Bác nói, viết dễ hiểu, dễ nhớ, dễ làm theo.</a:t>
            </a:r>
            <a:endParaRPr lang="en-US" altLang="en-US" sz="2400" dirty="0"/>
          </a:p>
          <a:p>
            <a:pPr marL="0" lvl="0" indent="0"/>
            <a:endParaRPr lang="en-US" altLang="en-US" sz="2400" dirty="0"/>
          </a:p>
        </p:txBody>
      </p:sp>
      <p:sp>
        <p:nvSpPr>
          <p:cNvPr id="92193" name="Text Box 33"/>
          <p:cNvSpPr txBox="1"/>
          <p:nvPr/>
        </p:nvSpPr>
        <p:spPr>
          <a:xfrm>
            <a:off x="4800600" y="3541713"/>
            <a:ext cx="4038600" cy="3048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vi-VN" altLang="en-US" sz="2400" dirty="0"/>
              <a:t>Những chân lí giản dị mà sâu sắc đó lúc thâm nhập vào quả tim và bộ óc của hàng triệu con người đang chờ đợi nó, thì đó là sức mạnh vô địch, đó là chủ nghĩa anh hùng cách mạng”.</a:t>
            </a:r>
            <a:endParaRPr lang="vi-VN" altLang="en-US" sz="2400" dirty="0"/>
          </a:p>
        </p:txBody>
      </p:sp>
      <p:sp>
        <p:nvSpPr>
          <p:cNvPr id="92194" name="AutoShape 34"/>
          <p:cNvSpPr/>
          <p:nvPr/>
        </p:nvSpPr>
        <p:spPr>
          <a:xfrm>
            <a:off x="5084763" y="615950"/>
            <a:ext cx="3754437" cy="1371600"/>
          </a:xfrm>
          <a:prstGeom prst="wedgeRectCallout">
            <a:avLst>
              <a:gd name="adj1" fmla="val -46403"/>
              <a:gd name="adj2" fmla="val 77546"/>
            </a:avLst>
          </a:prstGeom>
          <a:solidFill>
            <a:schemeClr val="accent1"/>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vi-VN" altLang="en-US" sz="2800" dirty="0">
                <a:latin typeface="Times New Roman" panose="02020603050405020304" pitchFamily="18" charset="0"/>
                <a:cs typeface="Times New Roman" panose="02020603050405020304" pitchFamily="18" charset="0"/>
              </a:rPr>
              <a:t>Tác giả bình luận như thế n</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 về tác dụng lối nói giản dị  của Bác Hồ?</a:t>
            </a:r>
            <a:endParaRPr lang="vi-VN" altLang="en-US" sz="2800" dirty="0">
              <a:latin typeface="Times New Roman" panose="02020603050405020304" pitchFamily="18" charset="0"/>
              <a:ea typeface="Times New Roman" panose="02020603050405020304" pitchFamily="18" charset="0"/>
            </a:endParaRPr>
          </a:p>
        </p:txBody>
      </p:sp>
      <p:sp>
        <p:nvSpPr>
          <p:cNvPr id="92196" name="Text Box 36"/>
          <p:cNvSpPr txBox="1"/>
          <p:nvPr/>
        </p:nvSpPr>
        <p:spPr>
          <a:xfrm>
            <a:off x="152400" y="5334000"/>
            <a:ext cx="41148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lang="en-US" altLang="en-US" sz="2400" dirty="0"/>
              <a:t> - Dẫn chứng tiêu biểu.</a:t>
            </a:r>
            <a:endParaRPr lang="en-US" altLang="en-US" sz="2400" dirty="0"/>
          </a:p>
        </p:txBody>
      </p:sp>
      <p:sp>
        <p:nvSpPr>
          <p:cNvPr id="92198" name="Text Box 38"/>
          <p:cNvSpPr txBox="1"/>
          <p:nvPr/>
        </p:nvSpPr>
        <p:spPr>
          <a:xfrm>
            <a:off x="228600" y="5867400"/>
            <a:ext cx="2927350"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lang="en-US" altLang="en-US" sz="2400" dirty="0"/>
              <a:t>- Bình luận sâu sắc</a:t>
            </a:r>
            <a:endParaRPr lang="en-US" altLang="en-US" sz="2400" dirty="0"/>
          </a:p>
        </p:txBody>
      </p:sp>
      <p:sp>
        <p:nvSpPr>
          <p:cNvPr id="92199" name="AutoShape 39"/>
          <p:cNvSpPr/>
          <p:nvPr/>
        </p:nvSpPr>
        <p:spPr>
          <a:xfrm>
            <a:off x="5300663" y="1941513"/>
            <a:ext cx="2743200" cy="1371600"/>
          </a:xfrm>
          <a:prstGeom prst="wedgeRoundRectCallout">
            <a:avLst>
              <a:gd name="adj1" fmla="val -46528"/>
              <a:gd name="adj2" fmla="val 68866"/>
              <a:gd name="adj3" fmla="val 16667"/>
            </a:avLst>
          </a:prstGeom>
          <a:solidFill>
            <a:schemeClr val="accent1"/>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vi-VN" altLang="en-US" sz="2400" dirty="0"/>
              <a:t>Vì sao Bác lại nói và viết giản dị như vậy?</a:t>
            </a:r>
            <a:endParaRPr lang="vi-VN" altLang="en-US" sz="2400" dirty="0"/>
          </a:p>
        </p:txBody>
      </p:sp>
      <p:sp>
        <p:nvSpPr>
          <p:cNvPr id="92200" name="Text Box 40"/>
          <p:cNvSpPr txBox="1"/>
          <p:nvPr/>
        </p:nvSpPr>
        <p:spPr>
          <a:xfrm>
            <a:off x="92075" y="3165475"/>
            <a:ext cx="40386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vi-VN" altLang="en-US" sz="2400" dirty="0"/>
              <a:t>Vì Bác muốn cho quần chúng  nhân dân hiểu được, nhớ được, làm được.</a:t>
            </a:r>
            <a:endParaRPr lang="vi-VN" altLang="en-US" sz="2400" dirty="0"/>
          </a:p>
        </p:txBody>
      </p:sp>
      <p:sp>
        <p:nvSpPr>
          <p:cNvPr id="37908" name="Text Box 43"/>
          <p:cNvSpPr txBox="1"/>
          <p:nvPr/>
        </p:nvSpPr>
        <p:spPr>
          <a:xfrm>
            <a:off x="2740025" y="5662613"/>
            <a:ext cx="2454275" cy="522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2800" dirty="0">
              <a:latin typeface="Times New Roman" panose="02020603050405020304" pitchFamily="18" charset="0"/>
              <a:ea typeface="Times New Roman" panose="02020603050405020304" pitchFamily="18" charset="0"/>
            </a:endParaRPr>
          </a:p>
        </p:txBody>
      </p:sp>
      <p:sp>
        <p:nvSpPr>
          <p:cNvPr id="92204" name="Rectangle 44"/>
          <p:cNvSpPr/>
          <p:nvPr/>
        </p:nvSpPr>
        <p:spPr>
          <a:xfrm>
            <a:off x="5105400" y="874713"/>
            <a:ext cx="3733800" cy="762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vi-VN" altLang="en-US" sz="2400" dirty="0"/>
              <a:t>Em học được điều gì qua</a:t>
            </a:r>
            <a:endParaRPr lang="vi-VN" altLang="en-US" sz="2400" dirty="0"/>
          </a:p>
          <a:p>
            <a:pPr marL="0" lvl="0" indent="0">
              <a:buNone/>
            </a:pPr>
            <a:r>
              <a:rPr lang="en-US" altLang="en-US" sz="2400" dirty="0"/>
              <a:t> lối nói và viết của Bác?</a:t>
            </a:r>
            <a:endParaRPr lang="en-US" altLang="en-US" sz="2400" dirty="0"/>
          </a:p>
        </p:txBody>
      </p:sp>
      <p:sp>
        <p:nvSpPr>
          <p:cNvPr id="2" name="Rectangle 1"/>
          <p:cNvSpPr/>
          <p:nvPr/>
        </p:nvSpPr>
        <p:spPr>
          <a:xfrm>
            <a:off x="1295400" y="82550"/>
            <a:ext cx="6019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Giản dị trong lời nói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 b</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i viết </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218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21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219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1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219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1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9220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21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19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2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4" grpId="0"/>
      <p:bldP spid="92174" grpId="1"/>
      <p:bldP spid="92181" grpId="0" animBg="1"/>
      <p:bldP spid="92181" grpId="1" animBg="1"/>
      <p:bldP spid="92182" grpId="0"/>
      <p:bldP spid="92191" grpId="0"/>
      <p:bldP spid="92193" grpId="0"/>
      <p:bldP spid="92194" grpId="0" animBg="1"/>
      <p:bldP spid="92194" grpId="1" animBg="1"/>
      <p:bldP spid="92196" grpId="0"/>
      <p:bldP spid="92198" grpId="0"/>
      <p:bldP spid="92199" grpId="0" animBg="1"/>
      <p:bldP spid="92199" grpId="1" animBg="1"/>
      <p:bldP spid="92200" grpId="0"/>
      <p:bldP spid="92204" grpId="0" animBg="1"/>
      <p:bldP spid="92204" grpId="1"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Text Box 2"/>
          <p:cNvSpPr txBox="1"/>
          <p:nvPr/>
        </p:nvSpPr>
        <p:spPr>
          <a:xfrm>
            <a:off x="374650" y="1660525"/>
            <a:ext cx="3889375" cy="400050"/>
          </a:xfrm>
          <a:prstGeom prst="rect">
            <a:avLst/>
          </a:prstGeom>
          <a:noFill/>
          <a:ln w="9525" cap="flat" cmpd="sng">
            <a:solidFill>
              <a:srgbClr val="D6009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000" dirty="0">
                <a:solidFill>
                  <a:srgbClr val="FF0066"/>
                </a:solidFill>
                <a:latin typeface="Times New Roman" panose="02020603050405020304" pitchFamily="18" charset="0"/>
                <a:cs typeface="Times New Roman" panose="02020603050405020304" pitchFamily="18" charset="0"/>
              </a:rPr>
              <a:t>Hình thức</a:t>
            </a:r>
            <a:endParaRPr lang="en-US" altLang="en-US" sz="2000" dirty="0">
              <a:solidFill>
                <a:srgbClr val="FF0066"/>
              </a:solidFill>
              <a:latin typeface="Times New Roman" panose="02020603050405020304" pitchFamily="18" charset="0"/>
              <a:ea typeface="Times New Roman" panose="02020603050405020304" pitchFamily="18" charset="0"/>
            </a:endParaRPr>
          </a:p>
        </p:txBody>
      </p:sp>
      <p:sp>
        <p:nvSpPr>
          <p:cNvPr id="104451" name="Text Box 3"/>
          <p:cNvSpPr txBox="1"/>
          <p:nvPr/>
        </p:nvSpPr>
        <p:spPr>
          <a:xfrm>
            <a:off x="5829300" y="1660525"/>
            <a:ext cx="3124200" cy="400050"/>
          </a:xfrm>
          <a:prstGeom prst="rect">
            <a:avLst/>
          </a:prstGeom>
          <a:noFill/>
          <a:ln w="9525" cap="flat" cmpd="sng">
            <a:solidFill>
              <a:srgbClr val="D6009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000" dirty="0">
                <a:solidFill>
                  <a:srgbClr val="FF0066"/>
                </a:solidFill>
                <a:latin typeface="Times New Roman" panose="02020603050405020304" pitchFamily="18" charset="0"/>
                <a:cs typeface="Times New Roman" panose="02020603050405020304" pitchFamily="18" charset="0"/>
              </a:rPr>
              <a:t>Nội dung</a:t>
            </a:r>
            <a:endParaRPr lang="en-US" altLang="en-US" sz="2000" dirty="0">
              <a:solidFill>
                <a:srgbClr val="FF0066"/>
              </a:solidFill>
              <a:latin typeface="Times New Roman" panose="02020603050405020304" pitchFamily="18" charset="0"/>
              <a:ea typeface="Times New Roman" panose="02020603050405020304" pitchFamily="18" charset="0"/>
            </a:endParaRPr>
          </a:p>
        </p:txBody>
      </p:sp>
      <p:sp>
        <p:nvSpPr>
          <p:cNvPr id="104452" name="Text Box 4"/>
          <p:cNvSpPr txBox="1"/>
          <p:nvPr/>
        </p:nvSpPr>
        <p:spPr>
          <a:xfrm>
            <a:off x="1798638" y="119063"/>
            <a:ext cx="4419600" cy="590550"/>
          </a:xfrm>
          <a:prstGeom prst="rect">
            <a:avLst/>
          </a:prstGeom>
          <a:noFill/>
          <a:ln w="9525" cap="flat" cmpd="sng">
            <a:solidFill>
              <a:srgbClr val="FF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66"/>
                </a:solidFill>
                <a:latin typeface="Times New Roman" panose="02020603050405020304" pitchFamily="18" charset="0"/>
                <a:cs typeface="Times New Roman" panose="02020603050405020304" pitchFamily="18" charset="0"/>
              </a:rPr>
              <a:t>Lời nói, b</a:t>
            </a:r>
            <a:r>
              <a:rPr lang="en-US" altLang="en-US" b="1" dirty="0">
                <a:solidFill>
                  <a:srgbClr val="FF0066"/>
                </a:solidFill>
                <a:latin typeface="Times New Roman" panose="02020603050405020304" pitchFamily="18" charset="0"/>
                <a:ea typeface="Times New Roman" panose="02020603050405020304" pitchFamily="18" charset="0"/>
              </a:rPr>
              <a:t>à</a:t>
            </a:r>
            <a:r>
              <a:rPr lang="en-US" altLang="en-US" b="1" dirty="0">
                <a:solidFill>
                  <a:srgbClr val="FF0066"/>
                </a:solidFill>
                <a:latin typeface="Times New Roman" panose="02020603050405020304" pitchFamily="18" charset="0"/>
                <a:cs typeface="Times New Roman" panose="02020603050405020304" pitchFamily="18" charset="0"/>
              </a:rPr>
              <a:t>i viết của Bác</a:t>
            </a:r>
            <a:endParaRPr lang="en-US" altLang="en-US" b="1" dirty="0">
              <a:solidFill>
                <a:srgbClr val="FF0066"/>
              </a:solidFill>
              <a:latin typeface="Times New Roman" panose="02020603050405020304" pitchFamily="18" charset="0"/>
              <a:ea typeface="Times New Roman" panose="02020603050405020304" pitchFamily="18" charset="0"/>
            </a:endParaRPr>
          </a:p>
        </p:txBody>
      </p:sp>
      <p:sp>
        <p:nvSpPr>
          <p:cNvPr id="104457" name="Line 9"/>
          <p:cNvSpPr/>
          <p:nvPr/>
        </p:nvSpPr>
        <p:spPr>
          <a:xfrm flipH="1">
            <a:off x="1693863" y="762000"/>
            <a:ext cx="2590800" cy="796925"/>
          </a:xfrm>
          <a:prstGeom prst="line">
            <a:avLst/>
          </a:prstGeom>
          <a:ln w="9525" cap="flat" cmpd="sng">
            <a:solidFill>
              <a:srgbClr val="D60093"/>
            </a:solidFill>
            <a:prstDash val="solid"/>
            <a:headEnd type="none" w="med" len="med"/>
            <a:tailEnd type="triangle" w="med" len="med"/>
          </a:ln>
        </p:spPr>
      </p:sp>
      <p:sp>
        <p:nvSpPr>
          <p:cNvPr id="104458" name="Line 10"/>
          <p:cNvSpPr/>
          <p:nvPr/>
        </p:nvSpPr>
        <p:spPr>
          <a:xfrm>
            <a:off x="4289425" y="720725"/>
            <a:ext cx="2836863" cy="792163"/>
          </a:xfrm>
          <a:prstGeom prst="line">
            <a:avLst/>
          </a:prstGeom>
          <a:ln w="9525" cap="flat" cmpd="sng">
            <a:solidFill>
              <a:srgbClr val="D60093"/>
            </a:solidFill>
            <a:prstDash val="solid"/>
            <a:headEnd type="none" w="med" len="med"/>
            <a:tailEnd type="triangle" w="med" len="med"/>
          </a:ln>
        </p:spPr>
      </p:sp>
      <p:sp>
        <p:nvSpPr>
          <p:cNvPr id="104473" name="Text Box 25"/>
          <p:cNvSpPr txBox="1"/>
          <p:nvPr/>
        </p:nvSpPr>
        <p:spPr>
          <a:xfrm>
            <a:off x="2151063" y="4618038"/>
            <a:ext cx="4706937" cy="1384300"/>
          </a:xfrm>
          <a:prstGeom prst="rect">
            <a:avLst/>
          </a:prstGeom>
          <a:noFill/>
          <a:ln w="9525" cap="flat" cmpd="sng">
            <a:solidFill>
              <a:srgbClr val="D6009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latin typeface="Times New Roman" panose="02020603050405020304" pitchFamily="18" charset="0"/>
                <a:cs typeface="Times New Roman" panose="02020603050405020304" pitchFamily="18" charset="0"/>
              </a:rPr>
              <a:t>Có sức cảm hóa, lay động lòng người, khơi dậy long yêu nước, ý chí cách mạng.</a:t>
            </a:r>
            <a:endParaRPr lang="en-US" altLang="en-US" sz="2800" b="1" dirty="0">
              <a:latin typeface="Times New Roman" panose="02020603050405020304" pitchFamily="18" charset="0"/>
              <a:ea typeface="Times New Roman" panose="02020603050405020304" pitchFamily="18" charset="0"/>
            </a:endParaRPr>
          </a:p>
        </p:txBody>
      </p:sp>
      <p:cxnSp>
        <p:nvCxnSpPr>
          <p:cNvPr id="3" name="Straight Arrow Connector 2"/>
          <p:cNvCxnSpPr>
            <a:stCxn id="104451" idx="2"/>
          </p:cNvCxnSpPr>
          <p:nvPr/>
        </p:nvCxnSpPr>
        <p:spPr>
          <a:xfrm flipH="1">
            <a:off x="4284663" y="2060575"/>
            <a:ext cx="3106738" cy="2557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a:off x="1798638" y="2060575"/>
            <a:ext cx="2486025" cy="2557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ox(in)">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4457"/>
                                        </p:tgtEl>
                                        <p:attrNameLst>
                                          <p:attrName>style.visibility</p:attrName>
                                        </p:attrNameLst>
                                      </p:cBhvr>
                                      <p:to>
                                        <p:strVal val="visible"/>
                                      </p:to>
                                    </p:set>
                                    <p:animEffect transition="in" filter="box(in)">
                                      <p:cBhvr>
                                        <p:cTn id="12" dur="500"/>
                                        <p:tgtEl>
                                          <p:spTgt spid="1044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4450"/>
                                        </p:tgtEl>
                                        <p:attrNameLst>
                                          <p:attrName>style.visibility</p:attrName>
                                        </p:attrNameLst>
                                      </p:cBhvr>
                                      <p:to>
                                        <p:strVal val="visible"/>
                                      </p:to>
                                    </p:set>
                                    <p:animEffect transition="in" filter="box(in)">
                                      <p:cBhvr>
                                        <p:cTn id="17" dur="500"/>
                                        <p:tgtEl>
                                          <p:spTgt spid="1044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4458"/>
                                        </p:tgtEl>
                                        <p:attrNameLst>
                                          <p:attrName>style.visibility</p:attrName>
                                        </p:attrNameLst>
                                      </p:cBhvr>
                                      <p:to>
                                        <p:strVal val="visible"/>
                                      </p:to>
                                    </p:set>
                                    <p:animEffect transition="in" filter="box(in)">
                                      <p:cBhvr>
                                        <p:cTn id="22" dur="500"/>
                                        <p:tgtEl>
                                          <p:spTgt spid="10445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4451"/>
                                        </p:tgtEl>
                                        <p:attrNameLst>
                                          <p:attrName>style.visibility</p:attrName>
                                        </p:attrNameLst>
                                      </p:cBhvr>
                                      <p:to>
                                        <p:strVal val="visible"/>
                                      </p:to>
                                    </p:set>
                                    <p:animEffect transition="in" filter="box(in)">
                                      <p:cBhvr>
                                        <p:cTn id="27" dur="500"/>
                                        <p:tgtEl>
                                          <p:spTgt spid="1044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4473"/>
                                        </p:tgtEl>
                                        <p:attrNameLst>
                                          <p:attrName>style.visibility</p:attrName>
                                        </p:attrNameLst>
                                      </p:cBhvr>
                                      <p:to>
                                        <p:strVal val="visible"/>
                                      </p:to>
                                    </p:set>
                                    <p:animEffect transition="in" filter="box(in)">
                                      <p:cBhvr>
                                        <p:cTn id="32" dur="500"/>
                                        <p:tgtEl>
                                          <p:spTgt spid="104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p:bldP spid="104452" grpId="0" animBg="1"/>
      <p:bldP spid="1044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Slide Number Placeholder 5"/>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165894" name="Text Box 6"/>
          <p:cNvSpPr txBox="1"/>
          <p:nvPr/>
        </p:nvSpPr>
        <p:spPr>
          <a:xfrm>
            <a:off x="731838" y="2108200"/>
            <a:ext cx="8137525" cy="547688"/>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800" b="1" dirty="0">
                <a:latin typeface="Times New Roman" panose="02020603050405020304" pitchFamily="18" charset="0"/>
              </a:rPr>
              <a:t>GQVĐ</a:t>
            </a:r>
            <a:r>
              <a:rPr lang="en-US" altLang="en-US" sz="2800" dirty="0">
                <a:latin typeface="Times New Roman" panose="02020603050405020304" pitchFamily="18" charset="0"/>
              </a:rPr>
              <a:t>: Những biểu hiện đức tính giản dị của Bác Hồ</a:t>
            </a:r>
            <a:endParaRPr lang="en-US" altLang="en-US" sz="2800" dirty="0">
              <a:latin typeface="Times New Roman" panose="02020603050405020304" pitchFamily="18" charset="0"/>
            </a:endParaRPr>
          </a:p>
        </p:txBody>
      </p:sp>
      <p:sp>
        <p:nvSpPr>
          <p:cNvPr id="165895" name="Text Box 7"/>
          <p:cNvSpPr txBox="1"/>
          <p:nvPr/>
        </p:nvSpPr>
        <p:spPr>
          <a:xfrm>
            <a:off x="474663" y="3662363"/>
            <a:ext cx="4464050" cy="974725"/>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dirty="0">
                <a:latin typeface="Times New Roman" panose="02020603050405020304" pitchFamily="18" charset="0"/>
              </a:rPr>
              <a:t>Giản dị trong đời sống, trong quan hệ với mọi người.</a:t>
            </a:r>
            <a:endParaRPr lang="en-US" altLang="en-US" sz="2800" dirty="0">
              <a:latin typeface="Times New Roman" panose="02020603050405020304" pitchFamily="18" charset="0"/>
            </a:endParaRPr>
          </a:p>
        </p:txBody>
      </p:sp>
      <p:sp>
        <p:nvSpPr>
          <p:cNvPr id="165896" name="Text Box 8"/>
          <p:cNvSpPr txBox="1"/>
          <p:nvPr/>
        </p:nvSpPr>
        <p:spPr>
          <a:xfrm>
            <a:off x="6037263" y="3632200"/>
            <a:ext cx="2743200" cy="974725"/>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dirty="0">
                <a:latin typeface="Times New Roman" panose="02020603050405020304" pitchFamily="18" charset="0"/>
              </a:rPr>
              <a:t>Giản dị trong lời nói và bài viết.</a:t>
            </a:r>
            <a:endParaRPr lang="en-US" altLang="en-US" sz="2800" dirty="0">
              <a:latin typeface="Times New Roman" panose="02020603050405020304" pitchFamily="18" charset="0"/>
            </a:endParaRPr>
          </a:p>
        </p:txBody>
      </p:sp>
      <p:sp>
        <p:nvSpPr>
          <p:cNvPr id="165897" name="Text Box 9"/>
          <p:cNvSpPr txBox="1"/>
          <p:nvPr/>
        </p:nvSpPr>
        <p:spPr>
          <a:xfrm>
            <a:off x="274638" y="5503863"/>
            <a:ext cx="1524000" cy="547687"/>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dirty="0">
                <a:latin typeface="Times New Roman" panose="02020603050405020304" pitchFamily="18" charset="0"/>
              </a:rPr>
              <a:t>Bữa ăn</a:t>
            </a:r>
            <a:endParaRPr lang="en-US" altLang="en-US" sz="2800" dirty="0">
              <a:latin typeface="Times New Roman" panose="02020603050405020304" pitchFamily="18" charset="0"/>
            </a:endParaRPr>
          </a:p>
        </p:txBody>
      </p:sp>
      <p:sp>
        <p:nvSpPr>
          <p:cNvPr id="165898" name="Text Box 10"/>
          <p:cNvSpPr txBox="1"/>
          <p:nvPr/>
        </p:nvSpPr>
        <p:spPr>
          <a:xfrm>
            <a:off x="1922463" y="5503863"/>
            <a:ext cx="1066800" cy="547687"/>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dirty="0">
                <a:latin typeface="Times New Roman" panose="02020603050405020304" pitchFamily="18" charset="0"/>
              </a:rPr>
              <a:t>Nơi ở</a:t>
            </a:r>
            <a:endParaRPr lang="en-US" altLang="en-US" sz="2800" dirty="0">
              <a:latin typeface="Times New Roman" panose="02020603050405020304" pitchFamily="18" charset="0"/>
            </a:endParaRPr>
          </a:p>
        </p:txBody>
      </p:sp>
      <p:sp>
        <p:nvSpPr>
          <p:cNvPr id="165899" name="Text Box 11"/>
          <p:cNvSpPr txBox="1"/>
          <p:nvPr/>
        </p:nvSpPr>
        <p:spPr>
          <a:xfrm>
            <a:off x="3109913" y="5519738"/>
            <a:ext cx="2286000" cy="523875"/>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dirty="0">
                <a:latin typeface="Times New Roman" panose="02020603050405020304" pitchFamily="18" charset="0"/>
              </a:rPr>
              <a:t>Làm việc</a:t>
            </a:r>
            <a:endParaRPr lang="en-US" altLang="en-US" sz="2800" dirty="0">
              <a:latin typeface="Times New Roman" panose="02020603050405020304" pitchFamily="18" charset="0"/>
            </a:endParaRPr>
          </a:p>
        </p:txBody>
      </p:sp>
      <p:sp>
        <p:nvSpPr>
          <p:cNvPr id="165900" name="Text Box 12"/>
          <p:cNvSpPr txBox="1"/>
          <p:nvPr/>
        </p:nvSpPr>
        <p:spPr>
          <a:xfrm>
            <a:off x="5500688" y="5532438"/>
            <a:ext cx="3565525" cy="547687"/>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dirty="0">
                <a:latin typeface="Times New Roman" panose="02020603050405020304" pitchFamily="18" charset="0"/>
              </a:rPr>
              <a:t>Quan hệ với mọi người</a:t>
            </a:r>
            <a:endParaRPr lang="en-US" altLang="en-US" sz="2800" dirty="0">
              <a:latin typeface="Times New Roman" panose="02020603050405020304" pitchFamily="18" charset="0"/>
            </a:endParaRPr>
          </a:p>
        </p:txBody>
      </p:sp>
      <p:sp>
        <p:nvSpPr>
          <p:cNvPr id="165901" name="Line 13"/>
          <p:cNvSpPr/>
          <p:nvPr/>
        </p:nvSpPr>
        <p:spPr>
          <a:xfrm>
            <a:off x="2379663" y="4637088"/>
            <a:ext cx="4572000" cy="822325"/>
          </a:xfrm>
          <a:prstGeom prst="line">
            <a:avLst/>
          </a:prstGeom>
          <a:ln w="28575" cap="flat" cmpd="sng">
            <a:solidFill>
              <a:srgbClr val="FF0000"/>
            </a:solidFill>
            <a:prstDash val="solid"/>
            <a:headEnd type="none" w="med" len="med"/>
            <a:tailEnd type="triangle" w="med" len="med"/>
          </a:ln>
        </p:spPr>
      </p:sp>
      <p:sp>
        <p:nvSpPr>
          <p:cNvPr id="165902" name="Line 14"/>
          <p:cNvSpPr/>
          <p:nvPr/>
        </p:nvSpPr>
        <p:spPr>
          <a:xfrm>
            <a:off x="2389188" y="4651375"/>
            <a:ext cx="1635125" cy="808038"/>
          </a:xfrm>
          <a:prstGeom prst="line">
            <a:avLst/>
          </a:prstGeom>
          <a:ln w="28575" cap="flat" cmpd="sng">
            <a:solidFill>
              <a:srgbClr val="FF0000"/>
            </a:solidFill>
            <a:prstDash val="solid"/>
            <a:headEnd type="none" w="med" len="med"/>
            <a:tailEnd type="triangle" w="med" len="med"/>
          </a:ln>
        </p:spPr>
      </p:sp>
      <p:sp>
        <p:nvSpPr>
          <p:cNvPr id="165903" name="Line 15"/>
          <p:cNvSpPr/>
          <p:nvPr/>
        </p:nvSpPr>
        <p:spPr>
          <a:xfrm>
            <a:off x="2357438" y="4637088"/>
            <a:ext cx="168275" cy="822325"/>
          </a:xfrm>
          <a:prstGeom prst="line">
            <a:avLst/>
          </a:prstGeom>
          <a:ln w="28575" cap="flat" cmpd="sng">
            <a:solidFill>
              <a:srgbClr val="FF0000"/>
            </a:solidFill>
            <a:prstDash val="solid"/>
            <a:headEnd type="none" w="med" len="med"/>
            <a:tailEnd type="triangle" w="med" len="med"/>
          </a:ln>
        </p:spPr>
      </p:sp>
      <p:sp>
        <p:nvSpPr>
          <p:cNvPr id="165904" name="Line 16"/>
          <p:cNvSpPr/>
          <p:nvPr/>
        </p:nvSpPr>
        <p:spPr>
          <a:xfrm flipH="1">
            <a:off x="1096963" y="4637088"/>
            <a:ext cx="1263650" cy="822325"/>
          </a:xfrm>
          <a:prstGeom prst="line">
            <a:avLst/>
          </a:prstGeom>
          <a:ln w="28575" cap="flat" cmpd="sng">
            <a:solidFill>
              <a:srgbClr val="FF0000"/>
            </a:solidFill>
            <a:prstDash val="solid"/>
            <a:headEnd type="none" w="med" len="med"/>
            <a:tailEnd type="triangle" w="med" len="med"/>
          </a:ln>
        </p:spPr>
      </p:sp>
      <p:sp>
        <p:nvSpPr>
          <p:cNvPr id="165905" name="Line 17"/>
          <p:cNvSpPr/>
          <p:nvPr/>
        </p:nvSpPr>
        <p:spPr>
          <a:xfrm>
            <a:off x="2678113" y="3152775"/>
            <a:ext cx="4730750" cy="0"/>
          </a:xfrm>
          <a:prstGeom prst="line">
            <a:avLst/>
          </a:prstGeom>
          <a:ln w="28575" cap="flat" cmpd="sng">
            <a:solidFill>
              <a:srgbClr val="FF5050"/>
            </a:solidFill>
            <a:prstDash val="solid"/>
            <a:headEnd type="none" w="med" len="med"/>
            <a:tailEnd type="none" w="med" len="med"/>
          </a:ln>
        </p:spPr>
      </p:sp>
      <p:sp>
        <p:nvSpPr>
          <p:cNvPr id="165906" name="Line 18"/>
          <p:cNvSpPr/>
          <p:nvPr/>
        </p:nvSpPr>
        <p:spPr>
          <a:xfrm>
            <a:off x="2678113" y="3140075"/>
            <a:ext cx="0" cy="457200"/>
          </a:xfrm>
          <a:prstGeom prst="line">
            <a:avLst/>
          </a:prstGeom>
          <a:ln w="28575" cap="flat" cmpd="sng">
            <a:solidFill>
              <a:srgbClr val="FF5050"/>
            </a:solidFill>
            <a:prstDash val="solid"/>
            <a:headEnd type="none" w="med" len="med"/>
            <a:tailEnd type="triangle" w="med" len="med"/>
          </a:ln>
        </p:spPr>
      </p:sp>
      <p:sp>
        <p:nvSpPr>
          <p:cNvPr id="165907" name="Line 19"/>
          <p:cNvSpPr/>
          <p:nvPr/>
        </p:nvSpPr>
        <p:spPr>
          <a:xfrm>
            <a:off x="7408863" y="3140075"/>
            <a:ext cx="0" cy="457200"/>
          </a:xfrm>
          <a:prstGeom prst="line">
            <a:avLst/>
          </a:prstGeom>
          <a:ln w="28575" cap="flat" cmpd="sng">
            <a:solidFill>
              <a:srgbClr val="FF5050"/>
            </a:solidFill>
            <a:prstDash val="solid"/>
            <a:headEnd type="none" w="med" len="med"/>
            <a:tailEnd type="triangle" w="med" len="med"/>
          </a:ln>
        </p:spPr>
      </p:sp>
      <p:sp>
        <p:nvSpPr>
          <p:cNvPr id="165908" name="Line 20"/>
          <p:cNvSpPr/>
          <p:nvPr/>
        </p:nvSpPr>
        <p:spPr>
          <a:xfrm>
            <a:off x="4805363" y="2716213"/>
            <a:ext cx="12700" cy="457200"/>
          </a:xfrm>
          <a:prstGeom prst="line">
            <a:avLst/>
          </a:prstGeom>
          <a:ln w="28575" cap="flat" cmpd="sng">
            <a:solidFill>
              <a:srgbClr val="FF5050"/>
            </a:solidFill>
            <a:prstDash val="solid"/>
            <a:headEnd type="none" w="med" len="med"/>
            <a:tailEnd type="triangle" w="med" len="med"/>
          </a:ln>
        </p:spPr>
      </p:sp>
      <p:sp>
        <p:nvSpPr>
          <p:cNvPr id="165910" name="Text Box 22"/>
          <p:cNvSpPr txBox="1"/>
          <p:nvPr/>
        </p:nvSpPr>
        <p:spPr>
          <a:xfrm>
            <a:off x="731838" y="992188"/>
            <a:ext cx="8137525" cy="547687"/>
          </a:xfrm>
          <a:prstGeom prst="rect">
            <a:avLst/>
          </a:prstGeom>
          <a:gradFill rotWithShape="1">
            <a:gsLst>
              <a:gs pos="0">
                <a:srgbClr val="D1C39F">
                  <a:alpha val="100000"/>
                </a:srgbClr>
              </a:gs>
              <a:gs pos="17500">
                <a:srgbClr val="F0EBD5">
                  <a:alpha val="100000"/>
                </a:srgbClr>
              </a:gs>
              <a:gs pos="50000">
                <a:srgbClr val="FFEFD1">
                  <a:alpha val="100000"/>
                </a:srgbClr>
              </a:gs>
              <a:gs pos="82500">
                <a:srgbClr val="F0EBD5">
                  <a:alpha val="100000"/>
                </a:srgbClr>
              </a:gs>
              <a:gs pos="100000">
                <a:srgbClr val="D1C39F">
                  <a:alpha val="100000"/>
                </a:srgbClr>
              </a:gs>
            </a:gsLst>
            <a:lin ang="2700000" scaled="1"/>
            <a:tileRect/>
          </a:grad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800" b="1" dirty="0">
                <a:latin typeface="Times New Roman" panose="02020603050405020304" pitchFamily="18" charset="0"/>
              </a:rPr>
              <a:t>ĐVĐ</a:t>
            </a:r>
            <a:r>
              <a:rPr lang="en-US" altLang="en-US" sz="2800" dirty="0">
                <a:latin typeface="Times New Roman" panose="02020603050405020304" pitchFamily="18" charset="0"/>
              </a:rPr>
              <a:t>: Nhận định chung về đức tính giản dị của Bác Hồ</a:t>
            </a:r>
            <a:endParaRPr lang="en-US" altLang="en-US" sz="2800" dirty="0">
              <a:latin typeface="Times New Roman" panose="02020603050405020304" pitchFamily="18" charset="0"/>
            </a:endParaRPr>
          </a:p>
        </p:txBody>
      </p:sp>
      <p:sp>
        <p:nvSpPr>
          <p:cNvPr id="165911" name="Line 23"/>
          <p:cNvSpPr/>
          <p:nvPr/>
        </p:nvSpPr>
        <p:spPr>
          <a:xfrm>
            <a:off x="4741863" y="1600200"/>
            <a:ext cx="12700" cy="457200"/>
          </a:xfrm>
          <a:prstGeom prst="line">
            <a:avLst/>
          </a:prstGeom>
          <a:ln w="28575" cap="flat" cmpd="sng">
            <a:solidFill>
              <a:srgbClr val="FF5050"/>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5910"/>
                                        </p:tgtEl>
                                        <p:attrNameLst>
                                          <p:attrName>style.visibility</p:attrName>
                                        </p:attrNameLst>
                                      </p:cBhvr>
                                      <p:to>
                                        <p:strVal val="visible"/>
                                      </p:to>
                                    </p:set>
                                    <p:anim calcmode="lin" valueType="num">
                                      <p:cBhvr>
                                        <p:cTn id="7" dur="1000" fill="hold"/>
                                        <p:tgtEl>
                                          <p:spTgt spid="165910"/>
                                        </p:tgtEl>
                                        <p:attrNameLst>
                                          <p:attrName>ppt_x</p:attrName>
                                        </p:attrNameLst>
                                      </p:cBhvr>
                                      <p:tavLst>
                                        <p:tav tm="0">
                                          <p:val>
                                            <p:strVal val="#ppt_x-.2"/>
                                          </p:val>
                                        </p:tav>
                                        <p:tav tm="100000">
                                          <p:val>
                                            <p:strVal val="#ppt_x"/>
                                          </p:val>
                                        </p:tav>
                                      </p:tavLst>
                                    </p:anim>
                                    <p:anim calcmode="lin" valueType="num">
                                      <p:cBhvr>
                                        <p:cTn id="8" dur="1000" fill="hold"/>
                                        <p:tgtEl>
                                          <p:spTgt spid="1659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5910"/>
                                        </p:tgtEl>
                                      </p:cBhvr>
                                    </p:animEffect>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165911"/>
                                        </p:tgtEl>
                                        <p:attrNameLst>
                                          <p:attrName>style.visibility</p:attrName>
                                        </p:attrNameLst>
                                      </p:cBhvr>
                                      <p:to>
                                        <p:strVal val="visible"/>
                                      </p:to>
                                    </p:set>
                                    <p:animEffect transition="in" filter="barn(inHorizontal)">
                                      <p:cBhvr>
                                        <p:cTn id="13" dur="500"/>
                                        <p:tgtEl>
                                          <p:spTgt spid="165911"/>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65894"/>
                                        </p:tgtEl>
                                        <p:attrNameLst>
                                          <p:attrName>style.visibility</p:attrName>
                                        </p:attrNameLst>
                                      </p:cBhvr>
                                      <p:to>
                                        <p:strVal val="visible"/>
                                      </p:to>
                                    </p:set>
                                    <p:anim calcmode="lin" valueType="num">
                                      <p:cBhvr>
                                        <p:cTn id="18" dur="1000" fill="hold"/>
                                        <p:tgtEl>
                                          <p:spTgt spid="165894"/>
                                        </p:tgtEl>
                                        <p:attrNameLst>
                                          <p:attrName>ppt_x</p:attrName>
                                        </p:attrNameLst>
                                      </p:cBhvr>
                                      <p:tavLst>
                                        <p:tav tm="0">
                                          <p:val>
                                            <p:strVal val="#ppt_x-.2"/>
                                          </p:val>
                                        </p:tav>
                                        <p:tav tm="100000">
                                          <p:val>
                                            <p:strVal val="#ppt_x"/>
                                          </p:val>
                                        </p:tav>
                                      </p:tavLst>
                                    </p:anim>
                                    <p:anim calcmode="lin" valueType="num">
                                      <p:cBhvr>
                                        <p:cTn id="19" dur="1000" fill="hold"/>
                                        <p:tgtEl>
                                          <p:spTgt spid="16589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65894"/>
                                        </p:tgtEl>
                                      </p:cBhvr>
                                    </p:animEffect>
                                  </p:childTnLst>
                                </p:cTn>
                              </p:par>
                            </p:childTnLst>
                          </p:cTn>
                        </p:par>
                        <p:par>
                          <p:cTn id="21" fill="hold">
                            <p:stCondLst>
                              <p:cond delay="1000"/>
                            </p:stCondLst>
                            <p:childTnLst>
                              <p:par>
                                <p:cTn id="22" presetID="16" presetClass="entr" presetSubtype="26" fill="hold" nodeType="afterEffect">
                                  <p:stCondLst>
                                    <p:cond delay="0"/>
                                  </p:stCondLst>
                                  <p:childTnLst>
                                    <p:set>
                                      <p:cBhvr>
                                        <p:cTn id="23" dur="1" fill="hold">
                                          <p:stCondLst>
                                            <p:cond delay="0"/>
                                          </p:stCondLst>
                                        </p:cTn>
                                        <p:tgtEl>
                                          <p:spTgt spid="165908"/>
                                        </p:tgtEl>
                                        <p:attrNameLst>
                                          <p:attrName>style.visibility</p:attrName>
                                        </p:attrNameLst>
                                      </p:cBhvr>
                                      <p:to>
                                        <p:strVal val="visible"/>
                                      </p:to>
                                    </p:set>
                                    <p:animEffect transition="in" filter="barn(inHorizontal)">
                                      <p:cBhvr>
                                        <p:cTn id="24" dur="500"/>
                                        <p:tgtEl>
                                          <p:spTgt spid="16590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165905"/>
                                        </p:tgtEl>
                                        <p:attrNameLst>
                                          <p:attrName>style.visibility</p:attrName>
                                        </p:attrNameLst>
                                      </p:cBhvr>
                                      <p:to>
                                        <p:strVal val="visible"/>
                                      </p:to>
                                    </p:set>
                                    <p:animEffect transition="in" filter="barn(inHorizontal)">
                                      <p:cBhvr>
                                        <p:cTn id="29" dur="500"/>
                                        <p:tgtEl>
                                          <p:spTgt spid="165905"/>
                                        </p:tgtEl>
                                      </p:cBhvr>
                                    </p:animEffect>
                                  </p:childTnLst>
                                </p:cTn>
                              </p:par>
                              <p:par>
                                <p:cTn id="30" presetID="16" presetClass="entr" presetSubtype="26" fill="hold" nodeType="withEffect">
                                  <p:stCondLst>
                                    <p:cond delay="0"/>
                                  </p:stCondLst>
                                  <p:childTnLst>
                                    <p:set>
                                      <p:cBhvr>
                                        <p:cTn id="31" dur="1" fill="hold">
                                          <p:stCondLst>
                                            <p:cond delay="0"/>
                                          </p:stCondLst>
                                        </p:cTn>
                                        <p:tgtEl>
                                          <p:spTgt spid="165906"/>
                                        </p:tgtEl>
                                        <p:attrNameLst>
                                          <p:attrName>style.visibility</p:attrName>
                                        </p:attrNameLst>
                                      </p:cBhvr>
                                      <p:to>
                                        <p:strVal val="visible"/>
                                      </p:to>
                                    </p:set>
                                    <p:animEffect transition="in" filter="barn(inHorizontal)">
                                      <p:cBhvr>
                                        <p:cTn id="32" dur="500"/>
                                        <p:tgtEl>
                                          <p:spTgt spid="165906"/>
                                        </p:tgtEl>
                                      </p:cBhvr>
                                    </p:animEffect>
                                  </p:childTnLst>
                                </p:cTn>
                              </p:par>
                              <p:par>
                                <p:cTn id="33" presetID="16" presetClass="entr" presetSubtype="26" fill="hold" nodeType="withEffect">
                                  <p:stCondLst>
                                    <p:cond delay="0"/>
                                  </p:stCondLst>
                                  <p:childTnLst>
                                    <p:set>
                                      <p:cBhvr>
                                        <p:cTn id="34" dur="1" fill="hold">
                                          <p:stCondLst>
                                            <p:cond delay="0"/>
                                          </p:stCondLst>
                                        </p:cTn>
                                        <p:tgtEl>
                                          <p:spTgt spid="165907"/>
                                        </p:tgtEl>
                                        <p:attrNameLst>
                                          <p:attrName>style.visibility</p:attrName>
                                        </p:attrNameLst>
                                      </p:cBhvr>
                                      <p:to>
                                        <p:strVal val="visible"/>
                                      </p:to>
                                    </p:set>
                                    <p:animEffect transition="in" filter="barn(inHorizontal)">
                                      <p:cBhvr>
                                        <p:cTn id="35" dur="500"/>
                                        <p:tgtEl>
                                          <p:spTgt spid="16590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65895"/>
                                        </p:tgtEl>
                                        <p:attrNameLst>
                                          <p:attrName>style.visibility</p:attrName>
                                        </p:attrNameLst>
                                      </p:cBhvr>
                                      <p:to>
                                        <p:strVal val="visible"/>
                                      </p:to>
                                    </p:set>
                                    <p:animEffect transition="in" filter="slide(fromBottom)">
                                      <p:cBhvr>
                                        <p:cTn id="40" dur="500"/>
                                        <p:tgtEl>
                                          <p:spTgt spid="165895"/>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65896"/>
                                        </p:tgtEl>
                                        <p:attrNameLst>
                                          <p:attrName>style.visibility</p:attrName>
                                        </p:attrNameLst>
                                      </p:cBhvr>
                                      <p:to>
                                        <p:strVal val="visible"/>
                                      </p:to>
                                    </p:set>
                                    <p:animEffect transition="in" filter="slide(fromBottom)">
                                      <p:cBhvr>
                                        <p:cTn id="45" dur="500"/>
                                        <p:tgtEl>
                                          <p:spTgt spid="16589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165904"/>
                                        </p:tgtEl>
                                        <p:attrNameLst>
                                          <p:attrName>style.visibility</p:attrName>
                                        </p:attrNameLst>
                                      </p:cBhvr>
                                      <p:to>
                                        <p:strVal val="visible"/>
                                      </p:to>
                                    </p:set>
                                    <p:animEffect transition="in" filter="box(in)">
                                      <p:cBhvr>
                                        <p:cTn id="50" dur="500"/>
                                        <p:tgtEl>
                                          <p:spTgt spid="165904"/>
                                        </p:tgtEl>
                                      </p:cBhvr>
                                    </p:animEffect>
                                  </p:childTnLst>
                                </p:cTn>
                              </p:par>
                              <p:par>
                                <p:cTn id="51" presetID="4" presetClass="entr" presetSubtype="16" fill="hold" nodeType="withEffect">
                                  <p:stCondLst>
                                    <p:cond delay="0"/>
                                  </p:stCondLst>
                                  <p:childTnLst>
                                    <p:set>
                                      <p:cBhvr>
                                        <p:cTn id="52" dur="1" fill="hold">
                                          <p:stCondLst>
                                            <p:cond delay="0"/>
                                          </p:stCondLst>
                                        </p:cTn>
                                        <p:tgtEl>
                                          <p:spTgt spid="165903"/>
                                        </p:tgtEl>
                                        <p:attrNameLst>
                                          <p:attrName>style.visibility</p:attrName>
                                        </p:attrNameLst>
                                      </p:cBhvr>
                                      <p:to>
                                        <p:strVal val="visible"/>
                                      </p:to>
                                    </p:set>
                                    <p:animEffect transition="in" filter="box(in)">
                                      <p:cBhvr>
                                        <p:cTn id="53" dur="500"/>
                                        <p:tgtEl>
                                          <p:spTgt spid="165903"/>
                                        </p:tgtEl>
                                      </p:cBhvr>
                                    </p:animEffect>
                                  </p:childTnLst>
                                </p:cTn>
                              </p:par>
                              <p:par>
                                <p:cTn id="54" presetID="4" presetClass="entr" presetSubtype="16" fill="hold" nodeType="withEffect">
                                  <p:stCondLst>
                                    <p:cond delay="0"/>
                                  </p:stCondLst>
                                  <p:childTnLst>
                                    <p:set>
                                      <p:cBhvr>
                                        <p:cTn id="55" dur="1" fill="hold">
                                          <p:stCondLst>
                                            <p:cond delay="0"/>
                                          </p:stCondLst>
                                        </p:cTn>
                                        <p:tgtEl>
                                          <p:spTgt spid="165902"/>
                                        </p:tgtEl>
                                        <p:attrNameLst>
                                          <p:attrName>style.visibility</p:attrName>
                                        </p:attrNameLst>
                                      </p:cBhvr>
                                      <p:to>
                                        <p:strVal val="visible"/>
                                      </p:to>
                                    </p:set>
                                    <p:animEffect transition="in" filter="box(in)">
                                      <p:cBhvr>
                                        <p:cTn id="56" dur="500"/>
                                        <p:tgtEl>
                                          <p:spTgt spid="165902"/>
                                        </p:tgtEl>
                                      </p:cBhvr>
                                    </p:animEffect>
                                  </p:childTnLst>
                                </p:cTn>
                              </p:par>
                              <p:par>
                                <p:cTn id="57" presetID="4" presetClass="entr" presetSubtype="16" fill="hold" nodeType="withEffect">
                                  <p:stCondLst>
                                    <p:cond delay="0"/>
                                  </p:stCondLst>
                                  <p:childTnLst>
                                    <p:set>
                                      <p:cBhvr>
                                        <p:cTn id="58" dur="1" fill="hold">
                                          <p:stCondLst>
                                            <p:cond delay="0"/>
                                          </p:stCondLst>
                                        </p:cTn>
                                        <p:tgtEl>
                                          <p:spTgt spid="165901"/>
                                        </p:tgtEl>
                                        <p:attrNameLst>
                                          <p:attrName>style.visibility</p:attrName>
                                        </p:attrNameLst>
                                      </p:cBhvr>
                                      <p:to>
                                        <p:strVal val="visible"/>
                                      </p:to>
                                    </p:set>
                                    <p:animEffect transition="in" filter="box(in)">
                                      <p:cBhvr>
                                        <p:cTn id="59" dur="500"/>
                                        <p:tgtEl>
                                          <p:spTgt spid="16590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65897"/>
                                        </p:tgtEl>
                                        <p:attrNameLst>
                                          <p:attrName>style.visibility</p:attrName>
                                        </p:attrNameLst>
                                      </p:cBhvr>
                                      <p:to>
                                        <p:strVal val="visible"/>
                                      </p:to>
                                    </p:set>
                                    <p:animEffect transition="in" filter="box(in)">
                                      <p:cBhvr>
                                        <p:cTn id="64" dur="500"/>
                                        <p:tgtEl>
                                          <p:spTgt spid="165897"/>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65898"/>
                                        </p:tgtEl>
                                        <p:attrNameLst>
                                          <p:attrName>style.visibility</p:attrName>
                                        </p:attrNameLst>
                                      </p:cBhvr>
                                      <p:to>
                                        <p:strVal val="visible"/>
                                      </p:to>
                                    </p:set>
                                    <p:animEffect transition="in" filter="box(in)">
                                      <p:cBhvr>
                                        <p:cTn id="69" dur="500"/>
                                        <p:tgtEl>
                                          <p:spTgt spid="165898"/>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65899"/>
                                        </p:tgtEl>
                                        <p:attrNameLst>
                                          <p:attrName>style.visibility</p:attrName>
                                        </p:attrNameLst>
                                      </p:cBhvr>
                                      <p:to>
                                        <p:strVal val="visible"/>
                                      </p:to>
                                    </p:set>
                                    <p:animEffect transition="in" filter="box(in)">
                                      <p:cBhvr>
                                        <p:cTn id="74" dur="500"/>
                                        <p:tgtEl>
                                          <p:spTgt spid="16589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65900"/>
                                        </p:tgtEl>
                                        <p:attrNameLst>
                                          <p:attrName>style.visibility</p:attrName>
                                        </p:attrNameLst>
                                      </p:cBhvr>
                                      <p:to>
                                        <p:strVal val="visible"/>
                                      </p:to>
                                    </p:set>
                                    <p:animEffect transition="in" filter="box(in)">
                                      <p:cBhvr>
                                        <p:cTn id="79" dur="500"/>
                                        <p:tgtEl>
                                          <p:spTgt spid="165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P spid="165895" grpId="0" animBg="1"/>
      <p:bldP spid="165896" grpId="0" animBg="1"/>
      <p:bldP spid="165897" grpId="0" animBg="1"/>
      <p:bldP spid="165898" grpId="0" animBg="1"/>
      <p:bldP spid="165899" grpId="0" animBg="1"/>
      <p:bldP spid="165900" grpId="0" animBg="1"/>
      <p:bldP spid="1659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Line 5"/>
          <p:cNvSpPr/>
          <p:nvPr/>
        </p:nvSpPr>
        <p:spPr>
          <a:xfrm>
            <a:off x="4648200" y="838200"/>
            <a:ext cx="0" cy="6019800"/>
          </a:xfrm>
          <a:prstGeom prst="line">
            <a:avLst/>
          </a:prstGeom>
          <a:ln w="12700" cap="flat" cmpd="sng">
            <a:solidFill>
              <a:srgbClr val="0000FF"/>
            </a:solidFill>
            <a:prstDash val="solid"/>
            <a:headEnd type="none" w="med" len="med"/>
            <a:tailEnd type="none" w="med" len="med"/>
          </a:ln>
        </p:spPr>
      </p:sp>
      <p:sp>
        <p:nvSpPr>
          <p:cNvPr id="94214" name="Rectangle 6"/>
          <p:cNvSpPr/>
          <p:nvPr/>
        </p:nvSpPr>
        <p:spPr>
          <a:xfrm>
            <a:off x="450850" y="571500"/>
            <a:ext cx="1936750" cy="4572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66"/>
                </a:solidFill>
                <a:latin typeface="Times New Roman" panose="02020603050405020304" pitchFamily="18" charset="0"/>
              </a:rPr>
              <a:t>a. Nghệ thuật</a:t>
            </a:r>
            <a:r>
              <a:rPr lang="en-US" altLang="en-US" sz="2800" u="sng" dirty="0">
                <a:solidFill>
                  <a:srgbClr val="FF0066"/>
                </a:solidFill>
                <a:latin typeface="Times New Roman" panose="02020603050405020304" pitchFamily="18" charset="0"/>
              </a:rPr>
              <a:t>:</a:t>
            </a:r>
            <a:r>
              <a:rPr lang="en-US" altLang="en-US" sz="2800" dirty="0">
                <a:solidFill>
                  <a:srgbClr val="FF0066"/>
                </a:solidFill>
                <a:latin typeface="Times New Roman" panose="02020603050405020304" pitchFamily="18" charset="0"/>
              </a:rPr>
              <a:t> </a:t>
            </a:r>
            <a:endParaRPr lang="en-US" altLang="en-US" sz="2800" dirty="0">
              <a:solidFill>
                <a:srgbClr val="FF0066"/>
              </a:solidFill>
              <a:latin typeface="Times New Roman" panose="02020603050405020304" pitchFamily="18" charset="0"/>
            </a:endParaRPr>
          </a:p>
        </p:txBody>
      </p:sp>
      <p:sp>
        <p:nvSpPr>
          <p:cNvPr id="94215" name="Rectangle 7"/>
          <p:cNvSpPr/>
          <p:nvPr/>
        </p:nvSpPr>
        <p:spPr>
          <a:xfrm>
            <a:off x="285750" y="1082675"/>
            <a:ext cx="4343400" cy="5878513"/>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har char="-"/>
            </a:pPr>
            <a:r>
              <a:rPr lang="en-US" altLang="en-US" sz="2400" dirty="0">
                <a:latin typeface="Times New Roman" panose="02020603050405020304" pitchFamily="18" charset="0"/>
                <a:cs typeface="Times New Roman" panose="02020603050405020304" pitchFamily="18" charset="0"/>
              </a:rPr>
              <a:t>Kết hợp chứng minh, giải thích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bình luận.</a:t>
            </a:r>
            <a:endParaRPr lang="en-US" altLang="en-US" sz="2400"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lang="en-US" altLang="en-US" sz="2400" dirty="0">
                <a:latin typeface="Times New Roman" panose="02020603050405020304" pitchFamily="18" charset="0"/>
                <a:cs typeface="Times New Roman" panose="02020603050405020304" pitchFamily="18" charset="0"/>
              </a:rPr>
              <a:t>Luận điểm rõ r</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r</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mạch.</a:t>
            </a:r>
            <a:endParaRPr lang="en-US" altLang="en-US" sz="2400" dirty="0">
              <a:latin typeface="Times New Roman" panose="02020603050405020304" pitchFamily="18" charset="0"/>
              <a:cs typeface="Times New Roman" panose="02020603050405020304" pitchFamily="18" charset="0"/>
            </a:endParaRPr>
          </a:p>
          <a:p>
            <a:pPr marL="0" lvl="0" indent="0">
              <a:buChar char="•"/>
            </a:pPr>
            <a:r>
              <a:rPr lang="en-US" altLang="en-US" sz="2400" dirty="0">
                <a:latin typeface="Times New Roman" panose="02020603050405020304" pitchFamily="18" charset="0"/>
                <a:cs typeface="Times New Roman" panose="02020603050405020304" pitchFamily="18" charset="0"/>
              </a:rPr>
              <a:t> Cách lập luận chặt chẽ, sắc sảo.</a:t>
            </a:r>
            <a:endParaRPr lang="en-US" altLang="en-US" sz="2400" dirty="0">
              <a:latin typeface="Times New Roman" panose="02020603050405020304" pitchFamily="18" charset="0"/>
              <a:cs typeface="Times New Roman" panose="02020603050405020304" pitchFamily="18" charset="0"/>
            </a:endParaRPr>
          </a:p>
          <a:p>
            <a:pPr marL="0" lvl="0" indent="0">
              <a:buChar char="•"/>
            </a:pPr>
            <a:r>
              <a:rPr lang="en-US" altLang="en-US" sz="2400" dirty="0">
                <a:latin typeface="Times New Roman" panose="02020603050405020304" pitchFamily="18" charset="0"/>
                <a:cs typeface="Times New Roman" panose="02020603050405020304" pitchFamily="18" charset="0"/>
              </a:rPr>
              <a:t> Dẫn chứng cụ thể, chân thực, tiêu biểu.</a:t>
            </a:r>
            <a:r>
              <a:rPr sz="2400" dirty="0">
                <a:latin typeface="Times New Roman" panose="02020603050405020304" pitchFamily="18" charset="0"/>
                <a:cs typeface="Times New Roman" panose="02020603050405020304" pitchFamily="18" charset="0"/>
              </a:rPr>
              <a:t>gi</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u sức thuyết phục.</a:t>
            </a:r>
            <a:endParaRPr sz="2400" dirty="0">
              <a:latin typeface="Times New Roman" panose="02020603050405020304" pitchFamily="18" charset="0"/>
              <a:cs typeface="Times New Roman" panose="02020603050405020304" pitchFamily="18" charset="0"/>
            </a:endParaRPr>
          </a:p>
          <a:p>
            <a:pPr marL="0" lvl="0" indent="0">
              <a:buChar char="•"/>
            </a:pPr>
            <a:r>
              <a:rPr sz="2400" dirty="0">
                <a:latin typeface="Times New Roman" panose="02020603050405020304" pitchFamily="18" charset="0"/>
                <a:cs typeface="Times New Roman" panose="02020603050405020304" pitchFamily="18" charset="0"/>
              </a:rPr>
              <a:t> Giọng văn sôi nổi, thiết tha.</a:t>
            </a:r>
            <a:endParaRPr sz="2400" dirty="0">
              <a:latin typeface="Times New Roman" panose="02020603050405020304" pitchFamily="18" charset="0"/>
              <a:cs typeface="Times New Roman" panose="02020603050405020304" pitchFamily="18" charset="0"/>
            </a:endParaRPr>
          </a:p>
          <a:p>
            <a:pPr marL="0" lvl="0" indent="0">
              <a:buChar char="•"/>
            </a:pPr>
            <a:endParaRPr lang="en-US" altLang="en-US" sz="2400" dirty="0">
              <a:latin typeface="Times New Roman" panose="02020603050405020304" pitchFamily="18" charset="0"/>
              <a:cs typeface="Times New Roman" panose="02020603050405020304" pitchFamily="18" charset="0"/>
            </a:endParaRPr>
          </a:p>
          <a:p>
            <a:pPr marL="0" lvl="0" indent="0">
              <a:buChar char="•"/>
            </a:pP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sz="24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sz="2800" dirty="0">
              <a:latin typeface="Times New Roman" panose="02020603050405020304" pitchFamily="18" charset="0"/>
            </a:endParaRPr>
          </a:p>
          <a:p>
            <a:pPr marL="0" lvl="0" indent="0" eaLnBrk="1" hangingPunct="1">
              <a:spcBef>
                <a:spcPct val="50000"/>
              </a:spcBef>
              <a:buNone/>
            </a:pPr>
            <a:endParaRPr lang="en-US" altLang="en-US" sz="2800" dirty="0">
              <a:latin typeface="Times New Roman" panose="02020603050405020304" pitchFamily="18" charset="0"/>
            </a:endParaRPr>
          </a:p>
          <a:p>
            <a:pPr marL="0" lvl="0" indent="0" eaLnBrk="1" hangingPunct="1">
              <a:spcBef>
                <a:spcPct val="50000"/>
              </a:spcBef>
              <a:buNone/>
            </a:pPr>
            <a:endParaRPr lang="en-US" altLang="en-US" sz="2800" dirty="0">
              <a:solidFill>
                <a:srgbClr val="0000FF"/>
              </a:solidFill>
              <a:latin typeface="Times New Roman" panose="02020603050405020304" pitchFamily="18" charset="0"/>
            </a:endParaRPr>
          </a:p>
        </p:txBody>
      </p:sp>
      <p:sp>
        <p:nvSpPr>
          <p:cNvPr id="94216" name="Rectangle 8"/>
          <p:cNvSpPr/>
          <p:nvPr/>
        </p:nvSpPr>
        <p:spPr>
          <a:xfrm>
            <a:off x="393700" y="4037013"/>
            <a:ext cx="1792288" cy="4572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66"/>
                </a:solidFill>
                <a:latin typeface="Times New Roman" panose="02020603050405020304" pitchFamily="18" charset="0"/>
              </a:rPr>
              <a:t>b. Nội dung: </a:t>
            </a:r>
            <a:endParaRPr lang="en-US" altLang="en-US" sz="2400" dirty="0">
              <a:solidFill>
                <a:srgbClr val="FF0066"/>
              </a:solidFill>
              <a:latin typeface="Times New Roman" panose="02020603050405020304" pitchFamily="18" charset="0"/>
            </a:endParaRPr>
          </a:p>
        </p:txBody>
      </p:sp>
      <p:sp>
        <p:nvSpPr>
          <p:cNvPr id="94217" name="Rectangle 9"/>
          <p:cNvSpPr/>
          <p:nvPr/>
        </p:nvSpPr>
        <p:spPr>
          <a:xfrm rot="-10800000" flipV="1">
            <a:off x="171450" y="4494213"/>
            <a:ext cx="4572000" cy="16922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rPr>
              <a:t>   </a:t>
            </a:r>
            <a:r>
              <a:rPr lang="en-US" altLang="en-US" sz="2400" dirty="0">
                <a:solidFill>
                  <a:srgbClr val="0000FF"/>
                </a:solidFill>
                <a:latin typeface="Times New Roman" panose="02020603050405020304" pitchFamily="18" charset="0"/>
              </a:rPr>
              <a:t>Qua văn bản, tác giả ca ngợi đức tính giản dị của Bác </a:t>
            </a:r>
            <a:r>
              <a:rPr lang="en-US" altLang="en-US" sz="2400" dirty="0">
                <a:solidFill>
                  <a:srgbClr val="0000FF"/>
                </a:solidFill>
                <a:latin typeface=".VnTime"/>
              </a:rPr>
              <a:t>Hồ, đồng</a:t>
            </a:r>
            <a:r>
              <a:rPr lang="en-US" altLang="en-US" sz="2400" dirty="0">
                <a:solidFill>
                  <a:srgbClr val="0000FF"/>
                </a:solidFill>
                <a:latin typeface="Times New Roman" panose="02020603050405020304" pitchFamily="18" charset="0"/>
              </a:rPr>
              <a:t> thời thể hiện tình cảm chân thành đối với Bác.</a:t>
            </a:r>
            <a:r>
              <a:rPr lang="en-US" altLang="en-US" sz="2800" b="1" dirty="0">
                <a:solidFill>
                  <a:srgbClr val="0000FF"/>
                </a:solidFill>
                <a:latin typeface="Times New Roman" panose="02020603050405020304" pitchFamily="18" charset="0"/>
              </a:rPr>
              <a:t> </a:t>
            </a:r>
            <a:endParaRPr lang="en-US" altLang="en-US" sz="2800" b="1" dirty="0">
              <a:solidFill>
                <a:srgbClr val="0000FF"/>
              </a:solidFill>
              <a:latin typeface="Times New Roman" panose="02020603050405020304" pitchFamily="18" charset="0"/>
            </a:endParaRPr>
          </a:p>
        </p:txBody>
      </p:sp>
      <p:sp>
        <p:nvSpPr>
          <p:cNvPr id="94218" name="Rectangle 10"/>
          <p:cNvSpPr/>
          <p:nvPr/>
        </p:nvSpPr>
        <p:spPr>
          <a:xfrm>
            <a:off x="419100" y="122238"/>
            <a:ext cx="3886200" cy="4572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0000FF"/>
                </a:solidFill>
                <a:latin typeface="Times New Roman" panose="02020603050405020304" pitchFamily="18" charset="0"/>
              </a:rPr>
              <a:t> Tổng kết</a:t>
            </a:r>
            <a:endParaRPr lang="en-US" altLang="en-US" sz="2400" dirty="0">
              <a:solidFill>
                <a:srgbClr val="0000FF"/>
              </a:solidFill>
              <a:latin typeface="Times New Roman" panose="02020603050405020304" pitchFamily="18" charset="0"/>
            </a:endParaRPr>
          </a:p>
        </p:txBody>
      </p:sp>
      <p:sp>
        <p:nvSpPr>
          <p:cNvPr id="94222" name="Text Box 14"/>
          <p:cNvSpPr txBox="1"/>
          <p:nvPr/>
        </p:nvSpPr>
        <p:spPr>
          <a:xfrm>
            <a:off x="236538" y="6181725"/>
            <a:ext cx="2403475"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lang="en-US" altLang="en-US" sz="2400" dirty="0"/>
              <a:t> Ghi nhớ ( SGK)</a:t>
            </a:r>
            <a:endParaRPr lang="en-US" altLang="en-US" sz="2400" dirty="0"/>
          </a:p>
        </p:txBody>
      </p:sp>
      <p:sp>
        <p:nvSpPr>
          <p:cNvPr id="94223" name="Text Box 15"/>
          <p:cNvSpPr txBox="1"/>
          <p:nvPr/>
        </p:nvSpPr>
        <p:spPr>
          <a:xfrm>
            <a:off x="5029200" y="3962400"/>
            <a:ext cx="2835275"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r>
              <a:rPr lang="en-US" altLang="en-US" sz="2400" dirty="0">
                <a:latin typeface="Times New Roman" panose="02020603050405020304" pitchFamily="18" charset="0"/>
                <a:cs typeface="Times New Roman" panose="02020603050405020304" pitchFamily="18" charset="0"/>
              </a:rPr>
              <a:t>Nêu nội dung của văn bản?</a:t>
            </a:r>
            <a:endParaRPr lang="en-US" altLang="en-US" sz="2400" dirty="0">
              <a:latin typeface="Times New Roman" panose="02020603050405020304" pitchFamily="18" charset="0"/>
              <a:ea typeface="Times New Roman" panose="02020603050405020304" pitchFamily="18" charset="0"/>
            </a:endParaRPr>
          </a:p>
        </p:txBody>
      </p:sp>
      <p:sp>
        <p:nvSpPr>
          <p:cNvPr id="41994" name="Rectangle 1"/>
          <p:cNvSpPr/>
          <p:nvPr/>
        </p:nvSpPr>
        <p:spPr>
          <a:xfrm>
            <a:off x="4845050" y="2422525"/>
            <a:ext cx="4572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solidFill>
                  <a:srgbClr val="0000FF"/>
                </a:solidFill>
                <a:latin typeface="Times New Roman" panose="02020603050405020304" pitchFamily="18" charset="0"/>
              </a:rPr>
              <a:t>Nêu đặc sắc nghệ thuật của văn bản?</a:t>
            </a:r>
            <a:endParaRPr lang="en-US" altLang="en-US" sz="2800"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4218"/>
                                        </p:tgtEl>
                                        <p:attrNameLst>
                                          <p:attrName>style.visibility</p:attrName>
                                        </p:attrNameLst>
                                      </p:cBhvr>
                                      <p:to>
                                        <p:strVal val="visible"/>
                                      </p:to>
                                    </p:set>
                                    <p:anim calcmode="discrete" valueType="clr">
                                      <p:cBhvr override="childStyle">
                                        <p:cTn id="7" dur="80"/>
                                        <p:tgtEl>
                                          <p:spTgt spid="94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4218"/>
                                        </p:tgtEl>
                                        <p:attrNameLst>
                                          <p:attrName>fillcolor</p:attrName>
                                        </p:attrNameLst>
                                      </p:cBhvr>
                                      <p:tavLst>
                                        <p:tav tm="0">
                                          <p:val>
                                            <p:clrVal>
                                              <a:schemeClr val="accent2"/>
                                            </p:clrVal>
                                          </p:val>
                                        </p:tav>
                                        <p:tav tm="50000">
                                          <p:val>
                                            <p:clrVal>
                                              <a:schemeClr val="hlink"/>
                                            </p:clrVal>
                                          </p:val>
                                        </p:tav>
                                      </p:tavLst>
                                    </p:anim>
                                    <p:set>
                                      <p:cBhvr>
                                        <p:cTn id="9" dur="80"/>
                                        <p:tgtEl>
                                          <p:spTgt spid="94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4214"/>
                                        </p:tgtEl>
                                        <p:attrNameLst>
                                          <p:attrName>style.visibility</p:attrName>
                                        </p:attrNameLst>
                                      </p:cBhvr>
                                      <p:to>
                                        <p:strVal val="visible"/>
                                      </p:to>
                                    </p:set>
                                    <p:animEffect transition="in" filter="blinds(horizontal)">
                                      <p:cBhvr>
                                        <p:cTn id="14" dur="500"/>
                                        <p:tgtEl>
                                          <p:spTgt spid="942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4215"/>
                                        </p:tgtEl>
                                        <p:attrNameLst>
                                          <p:attrName>style.visibility</p:attrName>
                                        </p:attrNameLst>
                                      </p:cBhvr>
                                      <p:to>
                                        <p:strVal val="visible"/>
                                      </p:to>
                                    </p:set>
                                    <p:animEffect transition="in" filter="wipe(left)">
                                      <p:cBhvr>
                                        <p:cTn id="19" dur="1000"/>
                                        <p:tgtEl>
                                          <p:spTgt spid="942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4223"/>
                                        </p:tgtEl>
                                        <p:attrNameLst>
                                          <p:attrName>style.visibility</p:attrName>
                                        </p:attrNameLst>
                                      </p:cBhvr>
                                      <p:to>
                                        <p:strVal val="visible"/>
                                      </p:to>
                                    </p:set>
                                    <p:animEffect transition="in" filter="blinds(horizontal)">
                                      <p:cBhvr>
                                        <p:cTn id="24" dur="500"/>
                                        <p:tgtEl>
                                          <p:spTgt spid="9422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94223"/>
                                        </p:tgtEl>
                                      </p:cBhvr>
                                    </p:animEffect>
                                    <p:set>
                                      <p:cBhvr>
                                        <p:cTn id="29" dur="1" fill="hold">
                                          <p:stCondLst>
                                            <p:cond delay="499"/>
                                          </p:stCondLst>
                                        </p:cTn>
                                        <p:tgtEl>
                                          <p:spTgt spid="942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4216"/>
                                        </p:tgtEl>
                                        <p:attrNameLst>
                                          <p:attrName>style.visibility</p:attrName>
                                        </p:attrNameLst>
                                      </p:cBhvr>
                                      <p:to>
                                        <p:strVal val="visible"/>
                                      </p:to>
                                    </p:set>
                                    <p:animEffect transition="in" filter="blinds(horizontal)">
                                      <p:cBhvr>
                                        <p:cTn id="34" dur="500"/>
                                        <p:tgtEl>
                                          <p:spTgt spid="942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4217"/>
                                        </p:tgtEl>
                                        <p:attrNameLst>
                                          <p:attrName>style.visibility</p:attrName>
                                        </p:attrNameLst>
                                      </p:cBhvr>
                                      <p:to>
                                        <p:strVal val="visible"/>
                                      </p:to>
                                    </p:set>
                                    <p:animEffect transition="in" filter="blinds(horizontal)">
                                      <p:cBhvr>
                                        <p:cTn id="39" dur="500"/>
                                        <p:tgtEl>
                                          <p:spTgt spid="942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94222">
                                            <p:txEl>
                                              <p:charRg st="0" end="16"/>
                                            </p:txEl>
                                          </p:spTgt>
                                        </p:tgtEl>
                                        <p:attrNameLst>
                                          <p:attrName>style.visibility</p:attrName>
                                        </p:attrNameLst>
                                      </p:cBhvr>
                                      <p:to>
                                        <p:strVal val="visible"/>
                                      </p:to>
                                    </p:set>
                                    <p:animEffect transition="in" filter="blinds(horizontal)">
                                      <p:cBhvr>
                                        <p:cTn id="44" dur="500"/>
                                        <p:tgtEl>
                                          <p:spTgt spid="94222">
                                            <p:txEl>
                                              <p:charRg st="0"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P spid="94217" grpId="0"/>
      <p:bldP spid="94218" grpId="0"/>
      <p:bldP spid="94223" grpId="0"/>
      <p:bldP spid="9422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Box 1"/>
          <p:cNvSpPr txBox="1"/>
          <p:nvPr/>
        </p:nvSpPr>
        <p:spPr>
          <a:xfrm>
            <a:off x="604838" y="1093788"/>
            <a:ext cx="82296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dirty="0"/>
              <a:t>Hãy vẽ sơ đồ tư duy về trình tự lập luận của văn bản?</a:t>
            </a:r>
            <a:endParaRPr dirty="0"/>
          </a:p>
        </p:txBody>
      </p:sp>
      <p:sp>
        <p:nvSpPr>
          <p:cNvPr id="44035" name="Rectangle 2"/>
          <p:cNvSpPr/>
          <p:nvPr/>
        </p:nvSpPr>
        <p:spPr>
          <a:xfrm>
            <a:off x="604838" y="2479675"/>
            <a:ext cx="7772400" cy="2357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dirty="0"/>
              <a:t>Gợi ý: </a:t>
            </a:r>
            <a:endParaRPr dirty="0"/>
          </a:p>
          <a:p>
            <a:pPr marL="0" lvl="0" indent="0">
              <a:buNone/>
            </a:pPr>
            <a:r>
              <a:rPr dirty="0"/>
              <a:t>Luận điểm chính</a:t>
            </a:r>
            <a:endParaRPr dirty="0"/>
          </a:p>
          <a:p>
            <a:pPr marL="0" lvl="0" indent="0">
              <a:buNone/>
            </a:pPr>
            <a:r>
              <a:rPr dirty="0"/>
              <a:t>Luận cứ</a:t>
            </a:r>
            <a:endParaRPr dirty="0"/>
          </a:p>
          <a:p>
            <a:pPr marL="0" lvl="0" indent="0">
              <a:buNone/>
            </a:pPr>
            <a:r>
              <a:rPr dirty="0"/>
              <a:t>Dẫn chứng</a:t>
            </a:r>
            <a:endParaRPr dirty="0"/>
          </a:p>
        </p:txBody>
      </p:sp>
      <p:sp>
        <p:nvSpPr>
          <p:cNvPr id="2" name="TextBox 1"/>
          <p:cNvSpPr txBox="1"/>
          <p:nvPr/>
        </p:nvSpPr>
        <p:spPr>
          <a:xfrm>
            <a:off x="231433" y="211991"/>
            <a:ext cx="4515865" cy="584775"/>
          </a:xfrm>
          <a:prstGeom prst="rect">
            <a:avLst/>
          </a:prstGeom>
          <a:noFill/>
        </p:spPr>
        <p:txBody>
          <a:bodyPr wrap="square" rtlCol="0">
            <a:spAutoFit/>
          </a:bodyPr>
          <a:lstStyle/>
          <a:p>
            <a:pPr marR="0" algn="ctr" defTabSz="914400" eaLnBrk="1" fontAlgn="auto" hangingPunct="1">
              <a:spcBef>
                <a:spcPts val="0"/>
              </a:spcBef>
              <a:spcAft>
                <a:spcPts val="0"/>
              </a:spcAft>
              <a:buClrTx/>
              <a:buSzTx/>
              <a:buFontTx/>
              <a:buNone/>
              <a:defRPr/>
            </a:pPr>
            <a:r>
              <a:rPr kumimoji="0" lang="en-US" sz="3200" b="1" u="sng" kern="1200" cap="none" spc="0" normalizeH="0" baseline="0" noProof="0" dirty="0">
                <a:ln w="9525">
                  <a:solidFill>
                    <a:srgbClr val="FFFFFF"/>
                  </a:solidFill>
                  <a:prstDash val="solid"/>
                </a:ln>
                <a:solidFill>
                  <a:srgbClr val="FF0000"/>
                </a:solidFill>
                <a:latin typeface="Arial" panose="020B0604020202020204"/>
                <a:ea typeface="+mn-ea"/>
                <a:cs typeface="+mn-cs"/>
              </a:rPr>
              <a:t>* </a:t>
            </a:r>
            <a:r>
              <a:rPr kumimoji="0" lang="vi-VN" sz="3200" b="1" u="sng" kern="1200" cap="none" spc="0" normalizeH="0" baseline="0" noProof="0" dirty="0">
                <a:ln w="9525">
                  <a:solidFill>
                    <a:srgbClr val="FFFFFF"/>
                  </a:solidFill>
                  <a:prstDash val="solid"/>
                </a:ln>
                <a:solidFill>
                  <a:srgbClr val="FF0000"/>
                </a:solidFill>
                <a:latin typeface="Arial" panose="020B0604020202020204"/>
                <a:ea typeface="+mn-ea"/>
                <a:cs typeface="+mn-cs"/>
              </a:rPr>
              <a:t> </a:t>
            </a:r>
            <a:r>
              <a:rPr kumimoji="0" lang="vi-VN" sz="3200" b="1" u="sng" kern="1200" cap="none" spc="0" normalizeH="0" baseline="0" noProof="0" dirty="0" smtClean="0">
                <a:ln w="9525">
                  <a:solidFill>
                    <a:srgbClr val="FFFFFF"/>
                  </a:solidFill>
                  <a:prstDash val="solid"/>
                </a:ln>
                <a:solidFill>
                  <a:srgbClr val="FF0000"/>
                </a:solidFill>
                <a:latin typeface="Arial" panose="020B0604020202020204"/>
                <a:ea typeface="+mn-ea"/>
                <a:cs typeface="+mn-cs"/>
              </a:rPr>
              <a:t>LUY</a:t>
            </a:r>
            <a:r>
              <a:rPr kumimoji="0" lang="en-US" sz="3200" b="1" u="sng" kern="1200" cap="none" spc="0" normalizeH="0" baseline="0" noProof="0" dirty="0" smtClean="0">
                <a:ln w="9525">
                  <a:solidFill>
                    <a:srgbClr val="FFFFFF"/>
                  </a:solidFill>
                  <a:prstDash val="solid"/>
                </a:ln>
                <a:solidFill>
                  <a:srgbClr val="FF0000"/>
                </a:solidFill>
                <a:latin typeface="Arial" panose="020B0604020202020204"/>
                <a:ea typeface="+mn-ea"/>
                <a:cs typeface="+mn-cs"/>
              </a:rPr>
              <a:t>Ê</a:t>
            </a:r>
            <a:r>
              <a:rPr kumimoji="0" lang="vi-VN" sz="3200" b="1" u="sng" kern="1200" cap="none" spc="0" normalizeH="0" baseline="0" noProof="0" dirty="0" smtClean="0">
                <a:ln w="9525">
                  <a:solidFill>
                    <a:srgbClr val="FFFFFF"/>
                  </a:solidFill>
                  <a:prstDash val="solid"/>
                </a:ln>
                <a:solidFill>
                  <a:srgbClr val="FF0000"/>
                </a:solidFill>
                <a:latin typeface="Arial" panose="020B0604020202020204"/>
                <a:ea typeface="+mn-ea"/>
                <a:cs typeface="+mn-cs"/>
              </a:rPr>
              <a:t>N T</a:t>
            </a:r>
            <a:r>
              <a:rPr kumimoji="0" lang="en-US" sz="3200" b="1" u="sng" kern="1200" cap="none" spc="0" normalizeH="0" baseline="0" noProof="0" dirty="0">
                <a:ln w="9525">
                  <a:solidFill>
                    <a:srgbClr val="FFFFFF"/>
                  </a:solidFill>
                  <a:prstDash val="solid"/>
                </a:ln>
                <a:solidFill>
                  <a:srgbClr val="FF0000"/>
                </a:solidFill>
                <a:latin typeface="Arial" panose="020B0604020202020204"/>
                <a:ea typeface="+mn-ea"/>
                <a:cs typeface="+mn-cs"/>
              </a:rPr>
              <a:t>Â</a:t>
            </a:r>
            <a:r>
              <a:rPr kumimoji="0" lang="vi-VN" sz="3200" b="1" u="sng" kern="1200" cap="none" spc="0" normalizeH="0" baseline="0" noProof="0" dirty="0" smtClean="0">
                <a:ln w="9525">
                  <a:solidFill>
                    <a:srgbClr val="FFFFFF"/>
                  </a:solidFill>
                  <a:prstDash val="solid"/>
                </a:ln>
                <a:solidFill>
                  <a:srgbClr val="FF0000"/>
                </a:solidFill>
                <a:latin typeface="Arial" panose="020B0604020202020204"/>
                <a:ea typeface="+mn-ea"/>
                <a:cs typeface="+mn-cs"/>
              </a:rPr>
              <a:t>P</a:t>
            </a:r>
            <a:endParaRPr kumimoji="0" lang="en-US" sz="3200" b="1" u="sng" kern="1200" cap="none" spc="0" normalizeH="0" baseline="0" noProof="0" dirty="0">
              <a:ln w="9525">
                <a:solidFill>
                  <a:srgbClr val="FFFFFF"/>
                </a:solidFill>
                <a:prstDash val="solid"/>
              </a:ln>
              <a:solidFill>
                <a:srgbClr val="FF0000"/>
              </a:solidFill>
              <a:latin typeface="Arial" panose="020B0604020202020204"/>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3" descr="KT VAN7"/>
          <p:cNvPicPr>
            <a:picLocks noChangeAspect="1"/>
          </p:cNvPicPr>
          <p:nvPr/>
        </p:nvPicPr>
        <p:blipFill>
          <a:blip r:embed="rId1"/>
          <a:stretch>
            <a:fillRect/>
          </a:stretch>
        </p:blipFill>
        <p:spPr>
          <a:xfrm>
            <a:off x="0" y="593725"/>
            <a:ext cx="9144000" cy="4800600"/>
          </a:xfrm>
          <a:prstGeom prst="rect">
            <a:avLst/>
          </a:prstGeom>
          <a:noFill/>
          <a:ln w="9525">
            <a:noFill/>
          </a:ln>
        </p:spPr>
      </p:pic>
      <p:sp>
        <p:nvSpPr>
          <p:cNvPr id="46083" name="Slide Number Placeholder 1"/>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357506" y="127907"/>
            <a:ext cx="2762296"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sng" strike="noStrike" kern="1200" cap="none" spc="0" normalizeH="0" baseline="0" noProof="0" dirty="0">
                <a:ln w="9525">
                  <a:solidFill>
                    <a:schemeClr val="bg1"/>
                  </a:solidFill>
                  <a:prstDash val="solid"/>
                </a:ln>
                <a:solidFill>
                  <a:srgbClr val="FF0000"/>
                </a:solidFill>
                <a:effectLst/>
                <a:uLnTx/>
                <a:uFillTx/>
                <a:latin typeface="+mn-lt"/>
                <a:ea typeface="+mn-ea"/>
                <a:cs typeface="+mn-cs"/>
              </a:rPr>
              <a:t>* </a:t>
            </a:r>
            <a:r>
              <a:rPr kumimoji="0" lang="vi-VN" sz="3200" b="1" i="0" u="sng" strike="noStrike" kern="1200" cap="none" spc="0" normalizeH="0" baseline="0" noProof="0" dirty="0">
                <a:ln w="9525">
                  <a:solidFill>
                    <a:schemeClr val="bg1"/>
                  </a:solidFill>
                  <a:prstDash val="solid"/>
                </a:ln>
                <a:solidFill>
                  <a:srgbClr val="FF0000"/>
                </a:solidFill>
                <a:effectLst/>
                <a:uLnTx/>
                <a:uFillTx/>
                <a:latin typeface="+mn-lt"/>
                <a:ea typeface="+mn-ea"/>
                <a:cs typeface="+mn-cs"/>
              </a:rPr>
              <a:t> </a:t>
            </a:r>
            <a:r>
              <a:rPr kumimoji="0" lang="en-US" sz="3200" b="1" i="0" u="sng" strike="noStrike" kern="1200" cap="none" spc="0" normalizeH="0" baseline="0" noProof="0" dirty="0" smtClean="0">
                <a:ln w="9525">
                  <a:solidFill>
                    <a:schemeClr val="bg1"/>
                  </a:solidFill>
                  <a:prstDash val="solid"/>
                </a:ln>
                <a:solidFill>
                  <a:srgbClr val="FF0000"/>
                </a:solidFill>
                <a:effectLst/>
                <a:uLnTx/>
                <a:uFillTx/>
                <a:latin typeface="+mn-lt"/>
                <a:ea typeface="+mn-ea"/>
                <a:cs typeface="+mn-cs"/>
              </a:rPr>
              <a:t>VẬN DỤNG</a:t>
            </a:r>
            <a:endParaRPr kumimoji="0" lang="en-US" sz="3200" b="1" i="0" u="sng" strike="noStrike" kern="1200" cap="none" spc="0" normalizeH="0" baseline="0" noProof="0" dirty="0">
              <a:ln w="9525">
                <a:solidFill>
                  <a:schemeClr val="bg1"/>
                </a:solidFill>
                <a:prstDash val="solid"/>
              </a:ln>
              <a:solidFill>
                <a:srgbClr val="FF0000"/>
              </a:solidFill>
              <a:effectLst/>
              <a:uLnTx/>
              <a:uFillTx/>
              <a:latin typeface="+mn-lt"/>
              <a:ea typeface="+mn-ea"/>
              <a:cs typeface="+mn-cs"/>
            </a:endParaRPr>
          </a:p>
        </p:txBody>
      </p:sp>
      <p:sp>
        <p:nvSpPr>
          <p:cNvPr id="47107" name="TextBox 2"/>
          <p:cNvSpPr txBox="1"/>
          <p:nvPr/>
        </p:nvSpPr>
        <p:spPr>
          <a:xfrm>
            <a:off x="0" y="960438"/>
            <a:ext cx="9144000" cy="18161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latin typeface="Times New Roman" panose="02020603050405020304" pitchFamily="18" charset="0"/>
              </a:rPr>
              <a:t>Câu hỏi 1: Qua VB em hiểu thế nào về đức tính giản dị. </a:t>
            </a:r>
            <a:r>
              <a:rPr sz="2800" dirty="0">
                <a:solidFill>
                  <a:srgbClr val="000000"/>
                </a:solidFill>
                <a:cs typeface="Times New Roman" panose="02020603050405020304" pitchFamily="18" charset="0"/>
              </a:rPr>
              <a:t>Em sẽ làm gì để rèn luyện đức tính ấy?</a:t>
            </a:r>
            <a:endParaRPr sz="2800" dirty="0">
              <a:cs typeface="Times New Roman" panose="02020603050405020304" pitchFamily="18" charset="0"/>
            </a:endParaRPr>
          </a:p>
          <a:p>
            <a:pPr marL="0" lvl="0" indent="0" eaLnBrk="1" hangingPunct="1">
              <a:spcBef>
                <a:spcPct val="0"/>
              </a:spcBef>
              <a:buNone/>
            </a:pPr>
            <a:r>
              <a:rPr lang="en-US" altLang="en-US" sz="2800" b="1" dirty="0">
                <a:latin typeface="Times New Roman" panose="02020603050405020304" pitchFamily="18" charset="0"/>
              </a:rPr>
              <a:t>? Hãy viết đoạn văn nghị luận ngắn (10-12 câu) trình bày suy nghĩ của em về vấn đề đó?</a:t>
            </a:r>
            <a:endParaRPr lang="en-US" altLang="en-US" sz="2800" b="1" dirty="0">
              <a:latin typeface="Times New Roman" panose="02020603050405020304" pitchFamily="18" charset="0"/>
            </a:endParaRPr>
          </a:p>
        </p:txBody>
      </p:sp>
      <p:sp>
        <p:nvSpPr>
          <p:cNvPr id="47108" name="TextBox 3"/>
          <p:cNvSpPr txBox="1"/>
          <p:nvPr/>
        </p:nvSpPr>
        <p:spPr>
          <a:xfrm>
            <a:off x="76200" y="2514600"/>
            <a:ext cx="9067800" cy="3970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latin typeface="Times New Roman" panose="02020603050405020304" pitchFamily="18" charset="0"/>
              </a:rPr>
              <a:t>* Gợi ý:</a:t>
            </a:r>
            <a:endParaRPr lang="en-US" altLang="en-US" sz="2800" b="1" dirty="0">
              <a:latin typeface="Times New Roman" panose="02020603050405020304" pitchFamily="18" charset="0"/>
            </a:endParaRPr>
          </a:p>
          <a:p>
            <a:pPr marL="0" lvl="0" indent="0" eaLnBrk="1" hangingPunct="1">
              <a:spcBef>
                <a:spcPct val="0"/>
              </a:spcBef>
              <a:buNone/>
            </a:pPr>
            <a:r>
              <a:rPr lang="en-US" altLang="en-US" sz="2800" b="1" i="1" dirty="0">
                <a:latin typeface="Times New Roman" panose="02020603050405020304" pitchFamily="18" charset="0"/>
              </a:rPr>
              <a:t>- Hình thức: </a:t>
            </a:r>
            <a:endParaRPr lang="en-US" altLang="en-US" sz="2800" b="1" i="1"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Đoạn văn khoảng 10-12 câu, có kết cấu 3 phần: mở đoạn, thân đoạn, kết đoạn</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Là đoạn văn nghị luận.</a:t>
            </a:r>
            <a:endParaRPr lang="en-US" altLang="en-US" sz="2800" dirty="0">
              <a:latin typeface="Times New Roman" panose="02020603050405020304" pitchFamily="18" charset="0"/>
            </a:endParaRPr>
          </a:p>
          <a:p>
            <a:pPr marL="0" lvl="0" indent="0" eaLnBrk="1" hangingPunct="1">
              <a:spcBef>
                <a:spcPct val="0"/>
              </a:spcBef>
              <a:buNone/>
            </a:pPr>
            <a:r>
              <a:rPr lang="en-US" altLang="en-US" sz="2800" b="1" i="1" dirty="0">
                <a:latin typeface="Times New Roman" panose="02020603050405020304" pitchFamily="18" charset="0"/>
              </a:rPr>
              <a:t>- Về nội dung:</a:t>
            </a:r>
            <a:endParaRPr lang="en-US" altLang="en-US" sz="2800" b="1" i="1"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Giải thích “sống giản dị” là gì?</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Ý nghĩa của “lối sống giản dị” trong cuộc sống?</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Liên hệ, nêu suy nghĩ của bản thân?</a:t>
            </a:r>
            <a:endParaRPr lang="en-US" altLang="en-US"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Box 2"/>
          <p:cNvSpPr txBox="1"/>
          <p:nvPr/>
        </p:nvSpPr>
        <p:spPr>
          <a:xfrm>
            <a:off x="0" y="0"/>
            <a:ext cx="914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800" dirty="0">
              <a:latin typeface="Times New Roman" panose="02020603050405020304" pitchFamily="18" charset="0"/>
            </a:endParaRPr>
          </a:p>
        </p:txBody>
      </p:sp>
      <p:sp>
        <p:nvSpPr>
          <p:cNvPr id="38915" name="TextBox 4"/>
          <p:cNvSpPr txBox="1"/>
          <p:nvPr/>
        </p:nvSpPr>
        <p:spPr>
          <a:xfrm>
            <a:off x="0" y="0"/>
            <a:ext cx="9144000" cy="3786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rPr>
              <a:t>Câu hỏi 2: Qua văn bản </a:t>
            </a:r>
            <a:r>
              <a:rPr lang="en-US" altLang="en-US" sz="2400" b="1" i="1" dirty="0">
                <a:latin typeface="Times New Roman" panose="02020603050405020304" pitchFamily="18" charset="0"/>
              </a:rPr>
              <a:t>Đức tính giản dị của Bác Hồ</a:t>
            </a:r>
            <a:r>
              <a:rPr lang="en-US" altLang="en-US" sz="2400" b="1" dirty="0">
                <a:latin typeface="Times New Roman" panose="02020603050405020304" pitchFamily="18" charset="0"/>
              </a:rPr>
              <a:t>, em học được điều gì về cách lập luận trong văn bản nghị luận?</a:t>
            </a:r>
            <a:endParaRPr lang="en-US" altLang="en-US" sz="2400" b="1" dirty="0">
              <a:latin typeface="Times New Roman" panose="02020603050405020304" pitchFamily="18" charset="0"/>
            </a:endParaRPr>
          </a:p>
          <a:p>
            <a:pPr marL="0" lvl="0" indent="0" eaLnBrk="1" hangingPunct="1">
              <a:spcBef>
                <a:spcPct val="0"/>
              </a:spcBef>
              <a:buNone/>
            </a:pPr>
            <a:endParaRPr lang="en-US" altLang="en-US" sz="2400" b="1" dirty="0">
              <a:latin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rPr>
              <a:t>* Gợi ý:</a:t>
            </a:r>
            <a:endParaRPr lang="en-US" altLang="en-US" sz="2400" b="1" dirty="0">
              <a:latin typeface="Times New Roman" panose="02020603050405020304" pitchFamily="18" charset="0"/>
            </a:endParaRPr>
          </a:p>
          <a:p>
            <a:pPr marL="0" lvl="0" indent="0" eaLnBrk="1" hangingPunct="1">
              <a:spcBef>
                <a:spcPct val="0"/>
              </a:spcBef>
              <a:buNone/>
            </a:pPr>
            <a:endParaRPr lang="en-US" altLang="en-US" sz="2400" b="1"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 Luận điểm đúng đắn, được trình bày một cách rõ ràng, mạch lạc.</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 Hệ thống luận cứ tiêu biểu, chính xác, cụ thể.</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 Cách sắp xếp, tổ chức các ý theo trình tự hợp lí, logic.</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 Kết hợp khéo léo giữa giải thích, chứng minh, bình luận và biểu cảm</a:t>
            </a:r>
            <a:endParaRPr lang="en-US" altLang="en-US" sz="2400" dirty="0">
              <a:latin typeface="Times New Roman" panose="02020603050405020304" pitchFamily="18" charset="0"/>
            </a:endParaRPr>
          </a:p>
          <a:p>
            <a:pPr marL="0" lvl="0" indent="0" eaLnBrk="1" hangingPunct="1">
              <a:spcBef>
                <a:spcPct val="0"/>
              </a:spcBef>
              <a:buNone/>
            </a:pP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915">
                                            <p:txEl>
                                              <p:charRg st="115" end="124"/>
                                            </p:txEl>
                                          </p:spTgt>
                                        </p:tgtEl>
                                        <p:attrNameLst>
                                          <p:attrName>style.visibility</p:attrName>
                                        </p:attrNameLst>
                                      </p:cBhvr>
                                      <p:to>
                                        <p:strVal val="visible"/>
                                      </p:to>
                                    </p:set>
                                    <p:animEffect transition="in" filter="barn(inVertical)">
                                      <p:cBhvr>
                                        <p:cTn id="7" dur="500"/>
                                        <p:tgtEl>
                                          <p:spTgt spid="38915">
                                            <p:txEl>
                                              <p:charRg st="115" end="12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8915">
                                            <p:txEl>
                                              <p:charRg st="125" end="190"/>
                                            </p:txEl>
                                          </p:spTgt>
                                        </p:tgtEl>
                                        <p:attrNameLst>
                                          <p:attrName>style.visibility</p:attrName>
                                        </p:attrNameLst>
                                      </p:cBhvr>
                                      <p:to>
                                        <p:strVal val="visible"/>
                                      </p:to>
                                    </p:set>
                                    <p:animEffect transition="in" filter="barn(inVertical)">
                                      <p:cBhvr>
                                        <p:cTn id="10" dur="500"/>
                                        <p:tgtEl>
                                          <p:spTgt spid="38915">
                                            <p:txEl>
                                              <p:charRg st="125" end="19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8915">
                                            <p:txEl>
                                              <p:charRg st="190" end="239"/>
                                            </p:txEl>
                                          </p:spTgt>
                                        </p:tgtEl>
                                        <p:attrNameLst>
                                          <p:attrName>style.visibility</p:attrName>
                                        </p:attrNameLst>
                                      </p:cBhvr>
                                      <p:to>
                                        <p:strVal val="visible"/>
                                      </p:to>
                                    </p:set>
                                    <p:animEffect transition="in" filter="barn(inVertical)">
                                      <p:cBhvr>
                                        <p:cTn id="13" dur="500"/>
                                        <p:tgtEl>
                                          <p:spTgt spid="38915">
                                            <p:txEl>
                                              <p:charRg st="190" end="239"/>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8915">
                                            <p:txEl>
                                              <p:charRg st="239" end="298"/>
                                            </p:txEl>
                                          </p:spTgt>
                                        </p:tgtEl>
                                        <p:attrNameLst>
                                          <p:attrName>style.visibility</p:attrName>
                                        </p:attrNameLst>
                                      </p:cBhvr>
                                      <p:to>
                                        <p:strVal val="visible"/>
                                      </p:to>
                                    </p:set>
                                    <p:animEffect transition="in" filter="barn(inVertical)">
                                      <p:cBhvr>
                                        <p:cTn id="16" dur="500"/>
                                        <p:tgtEl>
                                          <p:spTgt spid="38915">
                                            <p:txEl>
                                              <p:charRg st="239" end="298"/>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8915">
                                            <p:txEl>
                                              <p:charRg st="298" end="368"/>
                                            </p:txEl>
                                          </p:spTgt>
                                        </p:tgtEl>
                                        <p:attrNameLst>
                                          <p:attrName>style.visibility</p:attrName>
                                        </p:attrNameLst>
                                      </p:cBhvr>
                                      <p:to>
                                        <p:strVal val="visible"/>
                                      </p:to>
                                    </p:set>
                                    <p:animEffect transition="in" filter="barn(inVertical)">
                                      <p:cBhvr>
                                        <p:cTn id="19" dur="500"/>
                                        <p:tgtEl>
                                          <p:spTgt spid="38915">
                                            <p:txEl>
                                              <p:charRg st="298" end="3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9"/>
          <p:cNvPicPr>
            <a:picLocks noChangeAspect="1"/>
          </p:cNvPicPr>
          <p:nvPr/>
        </p:nvPicPr>
        <p:blipFill>
          <a:blip r:embed="rId1"/>
          <a:stretch>
            <a:fillRect/>
          </a:stretch>
        </p:blipFill>
        <p:spPr>
          <a:xfrm>
            <a:off x="0" y="857250"/>
            <a:ext cx="9144000" cy="514032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193675" y="788988"/>
            <a:ext cx="8591550" cy="1003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lang="vi-VN" altLang="x-none" sz="2400" b="1" dirty="0">
                <a:solidFill>
                  <a:srgbClr val="FF0000"/>
                </a:solidFill>
                <a:latin typeface="Arial" panose="020B0604020202020204" pitchFamily="34" charset="0"/>
              </a:rPr>
              <a:t>Là học sinh, học tập đức tính giản dị của Bác, chúng ta cần phải làm gì ?</a:t>
            </a:r>
            <a:endParaRPr lang="en-GB" altLang="x-none" sz="2400" b="1" dirty="0">
              <a:solidFill>
                <a:srgbClr val="FF0000"/>
              </a:solidFill>
              <a:latin typeface="Arial" panose="020B0604020202020204" pitchFamily="34" charset="0"/>
            </a:endParaRPr>
          </a:p>
        </p:txBody>
      </p:sp>
      <p:sp>
        <p:nvSpPr>
          <p:cNvPr id="5" name="Rounded Rectangle 4"/>
          <p:cNvSpPr/>
          <p:nvPr/>
        </p:nvSpPr>
        <p:spPr>
          <a:xfrm>
            <a:off x="193675" y="2243138"/>
            <a:ext cx="8591550" cy="258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lang="vi-VN" altLang="x-none" b="1" u="sng" dirty="0">
                <a:solidFill>
                  <a:srgbClr val="FF0000"/>
                </a:solidFill>
                <a:latin typeface="Arial" panose="020B0604020202020204" pitchFamily="34" charset="0"/>
              </a:rPr>
              <a:t>Sưu tầm tư liệu:</a:t>
            </a:r>
            <a:endParaRPr b="1" u="sng" dirty="0">
              <a:solidFill>
                <a:srgbClr val="FF0000"/>
              </a:solidFill>
              <a:latin typeface="Arial" panose="020B0604020202020204" pitchFamily="34" charset="0"/>
            </a:endParaRPr>
          </a:p>
          <a:p>
            <a:pPr lvl="0" algn="ctr" eaLnBrk="1" hangingPunct="1">
              <a:buNone/>
            </a:pPr>
            <a:r>
              <a:rPr b="1" dirty="0">
                <a:solidFill>
                  <a:srgbClr val="FF0000"/>
                </a:solidFill>
                <a:latin typeface="Arial" panose="020B0604020202020204" pitchFamily="34" charset="0"/>
              </a:rPr>
              <a:t>-</a:t>
            </a:r>
            <a:r>
              <a:rPr lang="vi-VN" altLang="x-none" b="1" dirty="0">
                <a:solidFill>
                  <a:srgbClr val="FF0000"/>
                </a:solidFill>
                <a:latin typeface="Arial" panose="020B0604020202020204" pitchFamily="34" charset="0"/>
              </a:rPr>
              <a:t> Những </a:t>
            </a:r>
            <a:r>
              <a:rPr b="1" dirty="0">
                <a:solidFill>
                  <a:srgbClr val="FF0000"/>
                </a:solidFill>
                <a:latin typeface="Arial" panose="020B0604020202020204" pitchFamily="34" charset="0"/>
              </a:rPr>
              <a:t>bài thơ, câu thơ viết </a:t>
            </a:r>
            <a:r>
              <a:rPr lang="vi-VN" altLang="x-none" b="1" dirty="0">
                <a:solidFill>
                  <a:srgbClr val="FF0000"/>
                </a:solidFill>
                <a:latin typeface="Arial" panose="020B0604020202020204" pitchFamily="34" charset="0"/>
              </a:rPr>
              <a:t>về đức tính giản dị của Bác</a:t>
            </a:r>
            <a:r>
              <a:rPr b="1" dirty="0">
                <a:solidFill>
                  <a:srgbClr val="FF0000"/>
                </a:solidFill>
                <a:latin typeface="Arial" panose="020B0604020202020204" pitchFamily="34" charset="0"/>
              </a:rPr>
              <a:t> Hồ</a:t>
            </a:r>
            <a:r>
              <a:rPr lang="vi-VN" altLang="x-none" b="1" dirty="0">
                <a:solidFill>
                  <a:srgbClr val="FF0000"/>
                </a:solidFill>
                <a:latin typeface="Arial" panose="020B0604020202020204" pitchFamily="34" charset="0"/>
              </a:rPr>
              <a:t>.</a:t>
            </a:r>
            <a:endParaRPr lang="vi-VN" altLang="x-none" b="1" dirty="0">
              <a:solidFill>
                <a:srgbClr val="FF0000"/>
              </a:solidFill>
              <a:latin typeface="Arial" panose="020B0604020202020204" pitchFamily="34" charset="0"/>
            </a:endParaRPr>
          </a:p>
          <a:p>
            <a:pPr lvl="0" algn="just" eaLnBrk="1" hangingPunct="1">
              <a:buNone/>
            </a:pPr>
            <a:r>
              <a:rPr b="1" dirty="0">
                <a:solidFill>
                  <a:srgbClr val="FF0000"/>
                </a:solidFill>
                <a:latin typeface="Arial" panose="020B0604020202020204" pitchFamily="34" charset="0"/>
              </a:rPr>
              <a:t>  - </a:t>
            </a:r>
            <a:r>
              <a:rPr lang="vi-VN" altLang="x-none" b="1" dirty="0">
                <a:solidFill>
                  <a:srgbClr val="FF0000"/>
                </a:solidFill>
                <a:latin typeface="Arial" panose="020B0604020202020204" pitchFamily="34" charset="0"/>
              </a:rPr>
              <a:t>Những bài hát  ca ngợi đức tính giản dị của </a:t>
            </a:r>
            <a:endParaRPr b="1" dirty="0">
              <a:solidFill>
                <a:srgbClr val="FF0000"/>
              </a:solidFill>
              <a:latin typeface="Arial" panose="020B0604020202020204" pitchFamily="34" charset="0"/>
            </a:endParaRPr>
          </a:p>
          <a:p>
            <a:pPr lvl="0" algn="just" eaLnBrk="1" hangingPunct="1">
              <a:buNone/>
            </a:pPr>
            <a:r>
              <a:rPr b="1" dirty="0">
                <a:solidFill>
                  <a:srgbClr val="FF0000"/>
                </a:solidFill>
                <a:latin typeface="Arial" panose="020B0604020202020204" pitchFamily="34" charset="0"/>
              </a:rPr>
              <a:t>                              </a:t>
            </a:r>
            <a:r>
              <a:rPr lang="vi-VN" altLang="x-none" b="1" dirty="0">
                <a:solidFill>
                  <a:srgbClr val="FF0000"/>
                </a:solidFill>
                <a:latin typeface="Arial" panose="020B0604020202020204" pitchFamily="34" charset="0"/>
              </a:rPr>
              <a:t>Bác</a:t>
            </a:r>
            <a:r>
              <a:rPr b="1" dirty="0">
                <a:solidFill>
                  <a:srgbClr val="FF0000"/>
                </a:solidFill>
                <a:latin typeface="Arial" panose="020B0604020202020204" pitchFamily="34" charset="0"/>
              </a:rPr>
              <a:t> Hồ</a:t>
            </a:r>
            <a:r>
              <a:rPr lang="vi-VN" altLang="x-none" b="1" dirty="0">
                <a:solidFill>
                  <a:srgbClr val="FF0000"/>
                </a:solidFill>
                <a:latin typeface="Arial" panose="020B0604020202020204" pitchFamily="34" charset="0"/>
              </a:rPr>
              <a:t>.</a:t>
            </a:r>
            <a:endParaRPr lang="en-GB" altLang="x-none"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Slide Number Placeholder 5"/>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183315" name="Text Box 19"/>
          <p:cNvSpPr txBox="1"/>
          <p:nvPr/>
        </p:nvSpPr>
        <p:spPr>
          <a:xfrm>
            <a:off x="274638" y="868363"/>
            <a:ext cx="8686800" cy="1016000"/>
          </a:xfrm>
          <a:prstGeom prst="rect">
            <a:avLst/>
          </a:prstGeom>
          <a:noFill/>
          <a:ln w="9525" cap="flat" cmpd="sng">
            <a:solidFill>
              <a:srgbClr val="FF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3000" dirty="0">
                <a:solidFill>
                  <a:srgbClr val="006600"/>
                </a:solidFill>
                <a:latin typeface="Times New Roman" panose="02020603050405020304" pitchFamily="18" charset="0"/>
              </a:rPr>
              <a:t>?/ Hãy dẫn một đoạn thơ, văn hoặc một mẫu chuyện kể về Bác để chứng minh đức tính giản dị của Bác Hồ?</a:t>
            </a:r>
            <a:endParaRPr lang="en-US" altLang="en-US" sz="3000" dirty="0">
              <a:solidFill>
                <a:srgbClr val="006600"/>
              </a:solidFill>
              <a:latin typeface="Times New Roman" panose="02020603050405020304" pitchFamily="18" charset="0"/>
            </a:endParaRPr>
          </a:p>
        </p:txBody>
      </p:sp>
      <p:sp>
        <p:nvSpPr>
          <p:cNvPr id="183318" name="Text Box 22"/>
          <p:cNvSpPr txBox="1"/>
          <p:nvPr/>
        </p:nvSpPr>
        <p:spPr>
          <a:xfrm>
            <a:off x="1371600" y="2149475"/>
            <a:ext cx="6858000" cy="806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60000"/>
              </a:lnSpc>
              <a:spcBef>
                <a:spcPct val="50000"/>
              </a:spcBef>
              <a:buNone/>
            </a:pPr>
            <a:r>
              <a:rPr lang="en-US" altLang="en-US" sz="2600" i="1" dirty="0">
                <a:latin typeface="Times New Roman" panose="02020603050405020304" pitchFamily="18" charset="0"/>
              </a:rPr>
              <a:t>- Bác Hồ đó chiếc áo nâu giản dị,</a:t>
            </a:r>
            <a:endParaRPr lang="en-US" altLang="en-US" sz="2600" i="1" dirty="0">
              <a:latin typeface="Times New Roman" panose="02020603050405020304" pitchFamily="18" charset="0"/>
            </a:endParaRPr>
          </a:p>
          <a:p>
            <a:pPr marL="0" lvl="0" indent="0" algn="just" eaLnBrk="1" hangingPunct="1">
              <a:lnSpc>
                <a:spcPct val="70000"/>
              </a:lnSpc>
              <a:spcBef>
                <a:spcPct val="50000"/>
              </a:spcBef>
              <a:buNone/>
            </a:pPr>
            <a:r>
              <a:rPr lang="en-US" altLang="en-US" sz="2600" i="1" dirty="0">
                <a:latin typeface="Times New Roman" panose="02020603050405020304" pitchFamily="18" charset="0"/>
              </a:rPr>
              <a:t>Màu quê hương bền bỉ đậm đà.</a:t>
            </a:r>
            <a:endParaRPr lang="en-US" altLang="en-US" sz="2600" i="1" dirty="0">
              <a:latin typeface="Times New Roman" panose="02020603050405020304" pitchFamily="18" charset="0"/>
            </a:endParaRPr>
          </a:p>
        </p:txBody>
      </p:sp>
      <p:sp>
        <p:nvSpPr>
          <p:cNvPr id="183320" name="Text Box 24"/>
          <p:cNvSpPr txBox="1"/>
          <p:nvPr/>
        </p:nvSpPr>
        <p:spPr>
          <a:xfrm>
            <a:off x="1371600" y="3016250"/>
            <a:ext cx="6951663" cy="8461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70000"/>
              </a:lnSpc>
              <a:spcBef>
                <a:spcPct val="50000"/>
              </a:spcBef>
              <a:buNone/>
            </a:pPr>
            <a:r>
              <a:rPr lang="en-US" altLang="en-US" sz="2600" b="1" i="1" dirty="0">
                <a:solidFill>
                  <a:srgbClr val="000066"/>
                </a:solidFill>
                <a:latin typeface="Times New Roman" panose="02020603050405020304" pitchFamily="18" charset="0"/>
              </a:rPr>
              <a:t>- Nhớ Ông Cụ mắt sáng ngời,</a:t>
            </a:r>
            <a:endParaRPr lang="en-US" altLang="en-US" sz="2600" b="1" i="1" dirty="0">
              <a:solidFill>
                <a:srgbClr val="000066"/>
              </a:solidFill>
              <a:latin typeface="Times New Roman" panose="02020603050405020304" pitchFamily="18" charset="0"/>
            </a:endParaRPr>
          </a:p>
          <a:p>
            <a:pPr marL="0" lvl="0" indent="0" algn="just" eaLnBrk="1" hangingPunct="1">
              <a:lnSpc>
                <a:spcPct val="70000"/>
              </a:lnSpc>
              <a:spcBef>
                <a:spcPct val="50000"/>
              </a:spcBef>
              <a:buNone/>
            </a:pPr>
            <a:r>
              <a:rPr lang="en-US" altLang="en-US" sz="2600" b="1" i="1" dirty="0">
                <a:solidFill>
                  <a:srgbClr val="000066"/>
                </a:solidFill>
                <a:latin typeface="Times New Roman" panose="02020603050405020304" pitchFamily="18" charset="0"/>
              </a:rPr>
              <a:t>Áo nâu, túi vải đẹp tươi lạ thường.</a:t>
            </a:r>
            <a:endParaRPr lang="en-US" altLang="en-US" sz="2600" b="1" i="1" dirty="0">
              <a:solidFill>
                <a:srgbClr val="000066"/>
              </a:solidFill>
              <a:latin typeface="Times New Roman" panose="02020603050405020304" pitchFamily="18" charset="0"/>
            </a:endParaRPr>
          </a:p>
        </p:txBody>
      </p:sp>
      <p:sp>
        <p:nvSpPr>
          <p:cNvPr id="183321" name="Text Box 25"/>
          <p:cNvSpPr txBox="1"/>
          <p:nvPr/>
        </p:nvSpPr>
        <p:spPr>
          <a:xfrm>
            <a:off x="366713" y="5770563"/>
            <a:ext cx="8777287" cy="7667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60000"/>
              </a:lnSpc>
              <a:spcBef>
                <a:spcPct val="50000"/>
              </a:spcBef>
              <a:buNone/>
            </a:pPr>
            <a:r>
              <a:rPr lang="en-US" altLang="en-US" sz="2600" b="1" i="1" dirty="0">
                <a:solidFill>
                  <a:srgbClr val="000066"/>
                </a:solidFill>
                <a:latin typeface="Times New Roman" panose="02020603050405020304" pitchFamily="18" charset="0"/>
              </a:rPr>
              <a:t>- Bác thường để lại đĩa thịt gà mà ăn trọn mấy quả cà xứ Nghệ</a:t>
            </a:r>
            <a:endParaRPr lang="en-US" altLang="en-US" sz="2600" b="1" i="1" dirty="0">
              <a:solidFill>
                <a:srgbClr val="000066"/>
              </a:solidFill>
              <a:latin typeface="Times New Roman" panose="02020603050405020304" pitchFamily="18" charset="0"/>
            </a:endParaRPr>
          </a:p>
          <a:p>
            <a:pPr marL="0" lvl="0" indent="0" algn="just" eaLnBrk="1" hangingPunct="1">
              <a:lnSpc>
                <a:spcPct val="60000"/>
              </a:lnSpc>
              <a:spcBef>
                <a:spcPct val="50000"/>
              </a:spcBef>
              <a:buNone/>
            </a:pPr>
            <a:r>
              <a:rPr lang="en-US" altLang="en-US" sz="2600" b="1" i="1" dirty="0">
                <a:solidFill>
                  <a:srgbClr val="000066"/>
                </a:solidFill>
                <a:latin typeface="Times New Roman" panose="02020603050405020304" pitchFamily="18" charset="0"/>
              </a:rPr>
              <a:t>Tránh nói to và đi rất nhẹ ở trong vườn.</a:t>
            </a:r>
            <a:endParaRPr lang="en-US" altLang="en-US" sz="2600" b="1" i="1" dirty="0">
              <a:solidFill>
                <a:srgbClr val="000066"/>
              </a:solidFill>
              <a:latin typeface="Times New Roman" panose="02020603050405020304" pitchFamily="18" charset="0"/>
            </a:endParaRPr>
          </a:p>
        </p:txBody>
      </p:sp>
      <p:sp>
        <p:nvSpPr>
          <p:cNvPr id="183322" name="Text Box 26"/>
          <p:cNvSpPr txBox="1"/>
          <p:nvPr/>
        </p:nvSpPr>
        <p:spPr>
          <a:xfrm>
            <a:off x="1371600" y="3959225"/>
            <a:ext cx="6858000" cy="163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60000"/>
              </a:lnSpc>
              <a:spcBef>
                <a:spcPct val="50000"/>
              </a:spcBef>
              <a:buNone/>
            </a:pPr>
            <a:r>
              <a:rPr lang="en-US" altLang="en-US" sz="2600" i="1" dirty="0">
                <a:latin typeface="Times New Roman" panose="02020603050405020304" pitchFamily="18" charset="0"/>
              </a:rPr>
              <a:t>- Bác để tình thương cho chúng con</a:t>
            </a:r>
            <a:endParaRPr lang="en-US" altLang="en-US" sz="2600" i="1" dirty="0">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Một đời thanh bạch chẳng vàng son</a:t>
            </a:r>
            <a:endParaRPr lang="en-US" altLang="en-US" sz="2600" i="1" dirty="0">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Mênh mông áo vải hồn muôn trượng</a:t>
            </a:r>
            <a:endParaRPr lang="en-US" altLang="en-US" sz="2600" i="1" dirty="0">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Hơn tượng đồng phơi những lối mòn.</a:t>
            </a:r>
            <a:endParaRPr lang="en-US" altLang="en-US" sz="2600"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3315"/>
                                        </p:tgtEl>
                                        <p:attrNameLst>
                                          <p:attrName>style.visibility</p:attrName>
                                        </p:attrNameLst>
                                      </p:cBhvr>
                                      <p:to>
                                        <p:strVal val="visible"/>
                                      </p:to>
                                    </p:set>
                                    <p:anim calcmode="lin" valueType="num">
                                      <p:cBhvr>
                                        <p:cTn id="7" dur="500" fill="hold"/>
                                        <p:tgtEl>
                                          <p:spTgt spid="183315"/>
                                        </p:tgtEl>
                                        <p:attrNameLst>
                                          <p:attrName>ppt_w</p:attrName>
                                        </p:attrNameLst>
                                      </p:cBhvr>
                                      <p:tavLst>
                                        <p:tav tm="0">
                                          <p:val>
                                            <p:fltVal val="0.000000"/>
                                          </p:val>
                                        </p:tav>
                                        <p:tav tm="100000">
                                          <p:val>
                                            <p:strVal val="#ppt_w"/>
                                          </p:val>
                                        </p:tav>
                                      </p:tavLst>
                                    </p:anim>
                                    <p:anim calcmode="lin" valueType="num">
                                      <p:cBhvr>
                                        <p:cTn id="8" dur="500" fill="hold"/>
                                        <p:tgtEl>
                                          <p:spTgt spid="1833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3318"/>
                                        </p:tgtEl>
                                        <p:attrNameLst>
                                          <p:attrName>style.visibility</p:attrName>
                                        </p:attrNameLst>
                                      </p:cBhvr>
                                      <p:to>
                                        <p:strVal val="visible"/>
                                      </p:to>
                                    </p:set>
                                    <p:animEffect transition="in" filter="dissolve">
                                      <p:cBhvr>
                                        <p:cTn id="13" dur="500"/>
                                        <p:tgtEl>
                                          <p:spTgt spid="1833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3320"/>
                                        </p:tgtEl>
                                        <p:attrNameLst>
                                          <p:attrName>style.visibility</p:attrName>
                                        </p:attrNameLst>
                                      </p:cBhvr>
                                      <p:to>
                                        <p:strVal val="visible"/>
                                      </p:to>
                                    </p:set>
                                    <p:animEffect transition="in" filter="dissolve">
                                      <p:cBhvr>
                                        <p:cTn id="18" dur="500"/>
                                        <p:tgtEl>
                                          <p:spTgt spid="1833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3322"/>
                                        </p:tgtEl>
                                        <p:attrNameLst>
                                          <p:attrName>style.visibility</p:attrName>
                                        </p:attrNameLst>
                                      </p:cBhvr>
                                      <p:to>
                                        <p:strVal val="visible"/>
                                      </p:to>
                                    </p:set>
                                    <p:animEffect transition="in" filter="dissolve">
                                      <p:cBhvr>
                                        <p:cTn id="23" dur="500"/>
                                        <p:tgtEl>
                                          <p:spTgt spid="18332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3321"/>
                                        </p:tgtEl>
                                        <p:attrNameLst>
                                          <p:attrName>style.visibility</p:attrName>
                                        </p:attrNameLst>
                                      </p:cBhvr>
                                      <p:to>
                                        <p:strVal val="visible"/>
                                      </p:to>
                                    </p:set>
                                    <p:animEffect transition="in" filter="dissolve">
                                      <p:cBhvr>
                                        <p:cTn id="28" dur="500"/>
                                        <p:tgtEl>
                                          <p:spTgt spid="18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5" grpId="0" animBg="1"/>
      <p:bldP spid="183318" grpId="0"/>
      <p:bldP spid="183320" grpId="0"/>
      <p:bldP spid="183321" grpId="0"/>
      <p:bldP spid="1833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Slide Number Placeholder 5"/>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latin typeface="Times New Roman" panose="02020603050405020304" pitchFamily="18" charset="0"/>
                <a:cs typeface="Times New Roman" panose="02020603050405020304" pitchFamily="18" charset="0"/>
              </a:rPr>
            </a:fld>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Group 6"/>
          <p:cNvGrpSpPr/>
          <p:nvPr/>
        </p:nvGrpSpPr>
        <p:grpSpPr>
          <a:xfrm>
            <a:off x="639763" y="1325563"/>
            <a:ext cx="8029575" cy="4754562"/>
            <a:chOff x="403" y="1008"/>
            <a:chExt cx="5058" cy="2995"/>
          </a:xfrm>
        </p:grpSpPr>
        <p:pic>
          <p:nvPicPr>
            <p:cNvPr id="51204" name="Picture 7" descr="34537"/>
            <p:cNvPicPr>
              <a:picLocks noChangeAspect="1"/>
            </p:cNvPicPr>
            <p:nvPr/>
          </p:nvPicPr>
          <p:blipFill>
            <a:blip r:embed="rId1"/>
            <a:stretch>
              <a:fillRect/>
            </a:stretch>
          </p:blipFill>
          <p:spPr>
            <a:xfrm>
              <a:off x="2995" y="1008"/>
              <a:ext cx="2466" cy="2526"/>
            </a:xfrm>
            <a:prstGeom prst="rect">
              <a:avLst/>
            </a:prstGeom>
            <a:noFill/>
            <a:ln w="9525">
              <a:noFill/>
            </a:ln>
          </p:spPr>
        </p:pic>
        <p:pic>
          <p:nvPicPr>
            <p:cNvPr id="51205" name="Picture 8" descr="nu_cu0j_cua_bac"/>
            <p:cNvPicPr>
              <a:picLocks noChangeAspect="1"/>
            </p:cNvPicPr>
            <p:nvPr/>
          </p:nvPicPr>
          <p:blipFill>
            <a:blip r:embed="rId2"/>
            <a:stretch>
              <a:fillRect/>
            </a:stretch>
          </p:blipFill>
          <p:spPr>
            <a:xfrm>
              <a:off x="403" y="1008"/>
              <a:ext cx="2458" cy="2535"/>
            </a:xfrm>
            <a:prstGeom prst="rect">
              <a:avLst/>
            </a:prstGeom>
            <a:noFill/>
            <a:ln w="9525">
              <a:noFill/>
            </a:ln>
          </p:spPr>
        </p:pic>
        <p:sp>
          <p:nvSpPr>
            <p:cNvPr id="51206" name="Rectangle 9"/>
            <p:cNvSpPr/>
            <p:nvPr/>
          </p:nvSpPr>
          <p:spPr>
            <a:xfrm>
              <a:off x="1555" y="3658"/>
              <a:ext cx="2707" cy="34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cs typeface="Times New Roman" panose="02020603050405020304" pitchFamily="18" charset="0"/>
                </a:rPr>
                <a:t>Trang phục của Bác</a:t>
              </a:r>
              <a:endParaRPr lang="en-US" altLang="en-US" sz="2800" dirty="0">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lide Number Placeholder 4"/>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latin typeface="Times New Roman" panose="02020603050405020304" pitchFamily="18" charset="0"/>
                <a:cs typeface="Times New Roman" panose="02020603050405020304" pitchFamily="18" charset="0"/>
              </a:rPr>
            </a:fld>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Group 6"/>
          <p:cNvGrpSpPr/>
          <p:nvPr/>
        </p:nvGrpSpPr>
        <p:grpSpPr>
          <a:xfrm>
            <a:off x="1096963" y="936625"/>
            <a:ext cx="7042150" cy="5600700"/>
            <a:chOff x="691" y="590"/>
            <a:chExt cx="4435" cy="3528"/>
          </a:xfrm>
        </p:grpSpPr>
        <p:pic>
          <p:nvPicPr>
            <p:cNvPr id="15364" name="Giuong bac.mpg">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691" y="590"/>
              <a:ext cx="4435" cy="3068"/>
            </a:xfrm>
            <a:prstGeom prst="rect">
              <a:avLst/>
            </a:prstGeom>
            <a:noFill/>
            <a:ln w="9525">
              <a:noFill/>
            </a:ln>
          </p:spPr>
        </p:pic>
        <p:sp>
          <p:nvSpPr>
            <p:cNvPr id="52229" name="Rectangle 8"/>
            <p:cNvSpPr/>
            <p:nvPr/>
          </p:nvSpPr>
          <p:spPr>
            <a:xfrm>
              <a:off x="1037" y="3715"/>
              <a:ext cx="3859" cy="40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việc của Bác</a:t>
              </a:r>
              <a:endParaRPr lang="en-US" altLang="en-US" sz="2800" dirty="0">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Number Placeholder 4"/>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grpSp>
        <p:nvGrpSpPr>
          <p:cNvPr id="2" name="Group 6"/>
          <p:cNvGrpSpPr/>
          <p:nvPr/>
        </p:nvGrpSpPr>
        <p:grpSpPr>
          <a:xfrm>
            <a:off x="1401763" y="868363"/>
            <a:ext cx="6553200" cy="5578475"/>
            <a:chOff x="883" y="547"/>
            <a:chExt cx="4128" cy="3514"/>
          </a:xfrm>
        </p:grpSpPr>
        <p:sp>
          <p:nvSpPr>
            <p:cNvPr id="53252" name="Rectangle 7"/>
            <p:cNvSpPr/>
            <p:nvPr/>
          </p:nvSpPr>
          <p:spPr>
            <a:xfrm>
              <a:off x="1037" y="3658"/>
              <a:ext cx="3859" cy="40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rPr>
                <a:t>Bác Hồ tham gia chống hạn với dân</a:t>
              </a:r>
              <a:endParaRPr lang="en-US" altLang="en-US" sz="2800" dirty="0">
                <a:latin typeface="Times New Roman" panose="02020603050405020304" pitchFamily="18" charset="0"/>
              </a:endParaRPr>
            </a:p>
          </p:txBody>
        </p:sp>
        <p:pic>
          <p:nvPicPr>
            <p:cNvPr id="16389" name="HCT chong han.MPG">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883" y="547"/>
              <a:ext cx="4128" cy="3062"/>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Slide Number Placeholder 4"/>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grpSp>
        <p:nvGrpSpPr>
          <p:cNvPr id="2" name="Group 6"/>
          <p:cNvGrpSpPr/>
          <p:nvPr/>
        </p:nvGrpSpPr>
        <p:grpSpPr>
          <a:xfrm>
            <a:off x="1187450" y="1050925"/>
            <a:ext cx="6951663" cy="5303838"/>
            <a:chOff x="748" y="662"/>
            <a:chExt cx="4378" cy="3341"/>
          </a:xfrm>
        </p:grpSpPr>
        <p:sp>
          <p:nvSpPr>
            <p:cNvPr id="54276" name="Rectangle 7"/>
            <p:cNvSpPr/>
            <p:nvPr/>
          </p:nvSpPr>
          <p:spPr>
            <a:xfrm>
              <a:off x="1037" y="3600"/>
              <a:ext cx="3859" cy="40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rPr>
                <a:t>Bác Hồ trò chuyện với thiếu nhi</a:t>
              </a:r>
              <a:endParaRPr lang="en-US" altLang="en-US" sz="2800" dirty="0">
                <a:latin typeface="Times New Roman" panose="02020603050405020304" pitchFamily="18" charset="0"/>
              </a:endParaRPr>
            </a:p>
          </p:txBody>
        </p:sp>
        <p:pic>
          <p:nvPicPr>
            <p:cNvPr id="54277" name="Picture 8" descr="bac-ho-voi-thieu-nhi"/>
            <p:cNvPicPr>
              <a:picLocks noChangeAspect="1"/>
            </p:cNvPicPr>
            <p:nvPr/>
          </p:nvPicPr>
          <p:blipFill>
            <a:blip r:embed="rId1"/>
            <a:stretch>
              <a:fillRect/>
            </a:stretch>
          </p:blipFill>
          <p:spPr>
            <a:xfrm>
              <a:off x="748" y="662"/>
              <a:ext cx="4378" cy="2868"/>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lide Number Placeholder 1"/>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r" eaLnBrk="1" hangingPunct="1">
              <a:buNone/>
            </a:pPr>
            <a:fld id="{9A0DB2DC-4C9A-4742-B13C-FB6460FD3503}" type="slidenum">
              <a:rPr lang="en-US" sz="1400" dirty="0">
                <a:latin typeface="Arial" panose="020B0604020202020204" pitchFamily="34" charset="0"/>
              </a:rPr>
            </a:fld>
            <a:endParaRPr lang="en-US" sz="1400" dirty="0">
              <a:latin typeface="Arial" panose="020B0604020202020204" pitchFamily="34" charset="0"/>
            </a:endParaRPr>
          </a:p>
        </p:txBody>
      </p:sp>
      <p:sp>
        <p:nvSpPr>
          <p:cNvPr id="13315" name="TextBox 2"/>
          <p:cNvSpPr txBox="1"/>
          <p:nvPr/>
        </p:nvSpPr>
        <p:spPr>
          <a:xfrm>
            <a:off x="595313" y="868363"/>
            <a:ext cx="8047037" cy="1816100"/>
          </a:xfrm>
          <a:prstGeom prst="rect">
            <a:avLst/>
          </a:prstGeom>
          <a:noFill/>
          <a:ln w="9525">
            <a:noFill/>
          </a:ln>
        </p:spPr>
        <p:txBody>
          <a:bodyPr>
            <a:spAutoFit/>
          </a:bodyPr>
          <a:p>
            <a:pPr algn="just"/>
            <a:r>
              <a:rPr dirty="0">
                <a:solidFill>
                  <a:srgbClr val="000000"/>
                </a:solidFill>
                <a:latin typeface="Times New Roman" panose="02020603050405020304" pitchFamily="18" charset="0"/>
                <a:cs typeface="Calibri" panose="020F0502020204030204" pitchFamily="34" charset="0"/>
              </a:rPr>
              <a:t>? Trong cuộc sống h</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ng ng</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y, em đã gặp người có lối sống giản dị chưa</a:t>
            </a:r>
            <a:r>
              <a:rPr lang="vi-VN" altLang="x-none" dirty="0">
                <a:solidFill>
                  <a:srgbClr val="000000"/>
                </a:solidFill>
                <a:latin typeface="Times New Roman" panose="02020603050405020304" pitchFamily="18" charset="0"/>
                <a:cs typeface="Calibri" panose="020F0502020204030204" pitchFamily="34" charset="0"/>
              </a:rPr>
              <a:t>?</a:t>
            </a:r>
            <a:r>
              <a:rPr dirty="0">
                <a:solidFill>
                  <a:srgbClr val="000000"/>
                </a:solidFill>
                <a:latin typeface="Times New Roman" panose="02020603050405020304" pitchFamily="18" charset="0"/>
                <a:cs typeface="Calibri" panose="020F0502020204030204" pitchFamily="34" charset="0"/>
              </a:rPr>
              <a:t> Hãy giới thiệu về một người có lối sống giản dị m</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 em biết (Ông b</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 bố mẹ, thầy, cô giáo hoặc bạn bè cùng lớp</a:t>
            </a:r>
            <a:r>
              <a:rPr dirty="0">
                <a:solidFill>
                  <a:srgbClr val="000000"/>
                </a:solidFill>
                <a:latin typeface="Times New Roman" panose="02020603050405020304" pitchFamily="18" charset="0"/>
                <a:ea typeface="Calibri" panose="020F0502020204030204" pitchFamily="34" charset="0"/>
              </a:rPr>
              <a:t>…</a:t>
            </a:r>
            <a:r>
              <a:rPr dirty="0">
                <a:solidFill>
                  <a:srgbClr val="000000"/>
                </a:solidFill>
                <a:latin typeface="Times New Roman" panose="02020603050405020304" pitchFamily="18" charset="0"/>
                <a:cs typeface="Calibri" panose="020F0502020204030204" pitchFamily="34" charset="0"/>
              </a:rPr>
              <a:t>)</a:t>
            </a:r>
            <a:endParaRPr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Line 3"/>
          <p:cNvSpPr/>
          <p:nvPr/>
        </p:nvSpPr>
        <p:spPr>
          <a:xfrm>
            <a:off x="4876800" y="914400"/>
            <a:ext cx="0" cy="5943600"/>
          </a:xfrm>
          <a:prstGeom prst="line">
            <a:avLst/>
          </a:prstGeom>
          <a:ln w="38100" cap="flat" cmpd="sng">
            <a:solidFill>
              <a:schemeClr val="tx1"/>
            </a:solidFill>
            <a:prstDash val="solid"/>
            <a:headEnd type="none" w="med" len="med"/>
            <a:tailEnd type="none" w="med" len="med"/>
          </a:ln>
        </p:spPr>
      </p:sp>
      <p:pic>
        <p:nvPicPr>
          <p:cNvPr id="14339" name="Picture 6" descr="WINEB002"/>
          <p:cNvPicPr>
            <a:picLocks noChangeAspect="1"/>
          </p:cNvPicPr>
          <p:nvPr/>
        </p:nvPicPr>
        <p:blipFill>
          <a:blip r:embed="rId1"/>
          <a:stretch>
            <a:fillRect/>
          </a:stretch>
        </p:blipFill>
        <p:spPr>
          <a:xfrm rot="-254745">
            <a:off x="-42862" y="-134937"/>
            <a:ext cx="857250" cy="914400"/>
          </a:xfrm>
          <a:prstGeom prst="rect">
            <a:avLst/>
          </a:prstGeom>
          <a:noFill/>
          <a:ln w="9525">
            <a:noFill/>
          </a:ln>
        </p:spPr>
      </p:pic>
      <p:pic>
        <p:nvPicPr>
          <p:cNvPr id="14340" name="Picture 5" descr="untitled ho"/>
          <p:cNvPicPr>
            <a:picLocks noChangeAspect="1"/>
          </p:cNvPicPr>
          <p:nvPr/>
        </p:nvPicPr>
        <p:blipFill>
          <a:blip r:embed="rId2">
            <a:clrChange>
              <a:clrFrom>
                <a:srgbClr val="FFFFFF"/>
              </a:clrFrom>
              <a:clrTo>
                <a:srgbClr val="FFFFFF">
                  <a:alpha val="0"/>
                </a:srgbClr>
              </a:clrTo>
            </a:clrChange>
          </a:blip>
          <a:stretch>
            <a:fillRect/>
          </a:stretch>
        </p:blipFill>
        <p:spPr>
          <a:xfrm>
            <a:off x="8058150" y="0"/>
            <a:ext cx="1085850" cy="938213"/>
          </a:xfrm>
          <a:prstGeom prst="rect">
            <a:avLst/>
          </a:prstGeom>
          <a:noFill/>
          <a:ln w="9525">
            <a:noFill/>
          </a:ln>
        </p:spPr>
      </p:pic>
      <p:pic>
        <p:nvPicPr>
          <p:cNvPr id="58383" name="Picture 120" descr="Pham Van Dong"/>
          <p:cNvPicPr>
            <a:picLocks noChangeAspect="1"/>
          </p:cNvPicPr>
          <p:nvPr/>
        </p:nvPicPr>
        <p:blipFill>
          <a:blip r:embed="rId3"/>
          <a:stretch>
            <a:fillRect/>
          </a:stretch>
        </p:blipFill>
        <p:spPr>
          <a:xfrm>
            <a:off x="5578475" y="1417638"/>
            <a:ext cx="2825750" cy="3536950"/>
          </a:xfrm>
          <a:prstGeom prst="rect">
            <a:avLst/>
          </a:prstGeom>
          <a:noFill/>
          <a:ln w="9525" cap="flat" cmpd="sng">
            <a:solidFill>
              <a:schemeClr val="tx1"/>
            </a:solidFill>
            <a:prstDash val="solid"/>
            <a:miter/>
            <a:headEnd type="none" w="med" len="med"/>
            <a:tailEnd type="none" w="med" len="med"/>
          </a:ln>
        </p:spPr>
      </p:pic>
      <p:sp>
        <p:nvSpPr>
          <p:cNvPr id="58385" name="Text Box 17"/>
          <p:cNvSpPr txBox="1"/>
          <p:nvPr/>
        </p:nvSpPr>
        <p:spPr>
          <a:xfrm>
            <a:off x="5943600" y="5075238"/>
            <a:ext cx="2286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0000FF"/>
                </a:solidFill>
                <a:latin typeface="Times New Roman" panose="02020603050405020304" pitchFamily="18" charset="0"/>
              </a:rPr>
              <a:t>(1906-2000)</a:t>
            </a:r>
            <a:endParaRPr lang="en-US" altLang="en-US" sz="2800" b="1" dirty="0">
              <a:solidFill>
                <a:srgbClr val="0000FF"/>
              </a:solidFill>
              <a:latin typeface="Times New Roman" panose="02020603050405020304" pitchFamily="18" charset="0"/>
            </a:endParaRPr>
          </a:p>
        </p:txBody>
      </p:sp>
      <p:sp>
        <p:nvSpPr>
          <p:cNvPr id="9280" name="Text Box 64" descr="Shingle"/>
          <p:cNvSpPr txBox="1"/>
          <p:nvPr/>
        </p:nvSpPr>
        <p:spPr>
          <a:xfrm>
            <a:off x="82550" y="1741488"/>
            <a:ext cx="4389438" cy="1816100"/>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0000FF"/>
                </a:solidFill>
                <a:latin typeface="Times New Roman" panose="02020603050405020304" pitchFamily="18" charset="0"/>
              </a:rPr>
              <a:t>- Phạm Văn Đồng (1906- 2000)</a:t>
            </a:r>
            <a:endParaRPr lang="en-US" altLang="en-US" sz="2800" b="1" dirty="0">
              <a:solidFill>
                <a:srgbClr val="0000FF"/>
              </a:solidFill>
              <a:latin typeface="Times New Roman" panose="02020603050405020304" pitchFamily="18" charset="0"/>
            </a:endParaRPr>
          </a:p>
          <a:p>
            <a:pPr marL="0" lvl="0" indent="0">
              <a:spcBef>
                <a:spcPct val="0"/>
              </a:spcBef>
              <a:buNone/>
            </a:pPr>
            <a:r>
              <a:rPr lang="en-US" altLang="en-US" sz="2800" b="1" dirty="0">
                <a:solidFill>
                  <a:srgbClr val="0000FF"/>
                </a:solidFill>
                <a:latin typeface="Times New Roman" panose="02020603050405020304" pitchFamily="18" charset="0"/>
              </a:rPr>
              <a:t> - Quê ở Đức Mộ, Quảng Ngãi</a:t>
            </a:r>
            <a:endParaRPr lang="en-US" altLang="en-US" sz="2800" b="1" dirty="0">
              <a:solidFill>
                <a:srgbClr val="0000FF"/>
              </a:solidFill>
              <a:latin typeface="Times New Roman" panose="02020603050405020304" pitchFamily="18" charset="0"/>
            </a:endParaRPr>
          </a:p>
        </p:txBody>
      </p:sp>
      <p:sp>
        <p:nvSpPr>
          <p:cNvPr id="9332" name="Text Box 116" descr="Shingle"/>
          <p:cNvSpPr txBox="1"/>
          <p:nvPr/>
        </p:nvSpPr>
        <p:spPr>
          <a:xfrm>
            <a:off x="82550" y="3443288"/>
            <a:ext cx="4389438" cy="954087"/>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b="1" dirty="0">
                <a:solidFill>
                  <a:srgbClr val="0000FF"/>
                </a:solidFill>
                <a:latin typeface="Times New Roman" panose="02020603050405020304" pitchFamily="18" charset="0"/>
              </a:rPr>
              <a:t>- Là nhà cách mạng, nhà văn hóa lớn.</a:t>
            </a:r>
            <a:endParaRPr lang="en-US" altLang="en-US" sz="2800" b="1" dirty="0">
              <a:solidFill>
                <a:srgbClr val="0000FF"/>
              </a:solidFill>
              <a:latin typeface="Times New Roman" panose="02020603050405020304" pitchFamily="18" charset="0"/>
            </a:endParaRPr>
          </a:p>
        </p:txBody>
      </p:sp>
      <p:sp>
        <p:nvSpPr>
          <p:cNvPr id="9342" name="Text Box 126" descr="Shingle"/>
          <p:cNvSpPr txBox="1"/>
          <p:nvPr/>
        </p:nvSpPr>
        <p:spPr>
          <a:xfrm>
            <a:off x="115888" y="4398963"/>
            <a:ext cx="4479925" cy="954087"/>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b="1" dirty="0">
                <a:solidFill>
                  <a:srgbClr val="0000FF"/>
                </a:solidFill>
                <a:latin typeface="Times New Roman" panose="02020603050405020304" pitchFamily="18" charset="0"/>
              </a:rPr>
              <a:t>- Từng là Thủ tướng Chính phủ trên ba mươi năm.</a:t>
            </a:r>
            <a:endParaRPr lang="en-US" altLang="en-US" sz="2800" b="1" dirty="0">
              <a:solidFill>
                <a:srgbClr val="0000FF"/>
              </a:solidFill>
              <a:latin typeface="Times New Roman" panose="02020603050405020304" pitchFamily="18" charset="0"/>
            </a:endParaRPr>
          </a:p>
        </p:txBody>
      </p:sp>
      <p:sp>
        <p:nvSpPr>
          <p:cNvPr id="9343" name="Text Box 127" descr="Shingle"/>
          <p:cNvSpPr txBox="1"/>
          <p:nvPr/>
        </p:nvSpPr>
        <p:spPr>
          <a:xfrm>
            <a:off x="115888" y="5487988"/>
            <a:ext cx="4389437" cy="954087"/>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b="1" dirty="0">
                <a:solidFill>
                  <a:srgbClr val="0000FF"/>
                </a:solidFill>
                <a:latin typeface="Times New Roman" panose="02020603050405020304" pitchFamily="18" charset="0"/>
              </a:rPr>
              <a:t>- Là học trò, là người cộng sự gần gũi của Bác.</a:t>
            </a:r>
            <a:endParaRPr lang="en-US" altLang="en-US" sz="2800" b="1" dirty="0">
              <a:solidFill>
                <a:srgbClr val="0000FF"/>
              </a:solidFill>
              <a:latin typeface="Times New Roman" panose="02020603050405020304" pitchFamily="18" charset="0"/>
            </a:endParaRPr>
          </a:p>
        </p:txBody>
      </p:sp>
      <p:pic>
        <p:nvPicPr>
          <p:cNvPr id="58390" name="Picture 22" descr="75801220074526"/>
          <p:cNvPicPr>
            <a:picLocks noChangeAspect="1"/>
          </p:cNvPicPr>
          <p:nvPr/>
        </p:nvPicPr>
        <p:blipFill>
          <a:blip r:embed="rId4"/>
          <a:stretch>
            <a:fillRect/>
          </a:stretch>
        </p:blipFill>
        <p:spPr>
          <a:xfrm>
            <a:off x="5029200" y="1417638"/>
            <a:ext cx="3932238" cy="4662487"/>
          </a:xfrm>
          <a:prstGeom prst="rect">
            <a:avLst/>
          </a:prstGeom>
          <a:noFill/>
          <a:ln w="57150" cap="flat" cmpd="sng">
            <a:solidFill>
              <a:schemeClr val="folHlink"/>
            </a:solidFill>
            <a:prstDash val="solid"/>
            <a:miter/>
            <a:headEnd type="none" w="med" len="med"/>
            <a:tailEnd type="none" w="med" len="med"/>
          </a:ln>
        </p:spPr>
      </p:pic>
      <p:pic>
        <p:nvPicPr>
          <p:cNvPr id="58392" name="Picture 11" descr="131234qv8"/>
          <p:cNvPicPr>
            <a:picLocks noChangeAspect="1"/>
          </p:cNvPicPr>
          <p:nvPr/>
        </p:nvPicPr>
        <p:blipFill>
          <a:blip r:embed="rId5"/>
          <a:stretch>
            <a:fillRect/>
          </a:stretch>
        </p:blipFill>
        <p:spPr>
          <a:xfrm>
            <a:off x="4756150" y="482600"/>
            <a:ext cx="4387850" cy="6076950"/>
          </a:xfrm>
          <a:prstGeom prst="rect">
            <a:avLst/>
          </a:prstGeom>
          <a:noFill/>
          <a:ln w="9525">
            <a:noFill/>
          </a:ln>
        </p:spPr>
      </p:pic>
      <p:sp>
        <p:nvSpPr>
          <p:cNvPr id="14349" name="TextBox 1"/>
          <p:cNvSpPr txBox="1"/>
          <p:nvPr/>
        </p:nvSpPr>
        <p:spPr>
          <a:xfrm>
            <a:off x="288925" y="1095375"/>
            <a:ext cx="2513013"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dirty="0">
                <a:latin typeface="Times New Roman" panose="02020603050405020304" pitchFamily="18" charset="0"/>
              </a:rPr>
              <a:t>1, </a:t>
            </a:r>
            <a:r>
              <a:rPr lang="en-US" altLang="en-US" sz="3600" u="sng" dirty="0">
                <a:latin typeface="Times New Roman" panose="02020603050405020304" pitchFamily="18" charset="0"/>
              </a:rPr>
              <a:t>Tác giả</a:t>
            </a:r>
            <a:r>
              <a:rPr lang="en-US" altLang="en-US" sz="3600" dirty="0">
                <a:latin typeface="Times New Roman" panose="02020603050405020304" pitchFamily="18" charset="0"/>
              </a:rPr>
              <a:t>:</a:t>
            </a:r>
            <a:endParaRPr lang="en-US" altLang="en-US" sz="3600" dirty="0">
              <a:latin typeface="Times New Roman" panose="02020603050405020304" pitchFamily="18" charset="0"/>
            </a:endParaRPr>
          </a:p>
        </p:txBody>
      </p:sp>
      <p:sp>
        <p:nvSpPr>
          <p:cNvPr id="14350" name="TextBox 2"/>
          <p:cNvSpPr txBox="1"/>
          <p:nvPr/>
        </p:nvSpPr>
        <p:spPr>
          <a:xfrm>
            <a:off x="153988" y="444500"/>
            <a:ext cx="4602162"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dirty="0">
                <a:latin typeface="Times New Roman" panose="02020603050405020304" pitchFamily="18" charset="0"/>
              </a:rPr>
              <a:t>I. </a:t>
            </a:r>
            <a:r>
              <a:rPr lang="en-US" altLang="en-US" sz="3600" u="sng" dirty="0">
                <a:latin typeface="Times New Roman" panose="02020603050405020304" pitchFamily="18" charset="0"/>
              </a:rPr>
              <a:t>TÌM HIỂU CHUNG:</a:t>
            </a:r>
            <a:endParaRPr lang="en-US" altLang="en-US" sz="3600" u="sng"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383"/>
                                        </p:tgtEl>
                                        <p:attrNameLst>
                                          <p:attrName>style.visibility</p:attrName>
                                        </p:attrNameLst>
                                      </p:cBhvr>
                                      <p:to>
                                        <p:strVal val="visible"/>
                                      </p:to>
                                    </p:set>
                                    <p:animEffect transition="in" filter="dissolve">
                                      <p:cBhvr>
                                        <p:cTn id="7" dur="500"/>
                                        <p:tgtEl>
                                          <p:spTgt spid="5838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8385"/>
                                        </p:tgtEl>
                                        <p:attrNameLst>
                                          <p:attrName>style.visibility</p:attrName>
                                        </p:attrNameLst>
                                      </p:cBhvr>
                                      <p:to>
                                        <p:strVal val="visible"/>
                                      </p:to>
                                    </p:set>
                                    <p:anim calcmode="lin" valueType="num">
                                      <p:cBhvr additive="base">
                                        <p:cTn id="10" dur="500" fill="hold"/>
                                        <p:tgtEl>
                                          <p:spTgt spid="58385"/>
                                        </p:tgtEl>
                                        <p:attrNameLst>
                                          <p:attrName>ppt_x</p:attrName>
                                        </p:attrNameLst>
                                      </p:cBhvr>
                                      <p:tavLst>
                                        <p:tav tm="0">
                                          <p:val>
                                            <p:strVal val="#ppt_x"/>
                                          </p:val>
                                        </p:tav>
                                        <p:tav tm="100000">
                                          <p:val>
                                            <p:strVal val="#ppt_x"/>
                                          </p:val>
                                        </p:tav>
                                      </p:tavLst>
                                    </p:anim>
                                    <p:anim calcmode="lin" valueType="num">
                                      <p:cBhvr additive="base">
                                        <p:cTn id="11" dur="500" fill="hold"/>
                                        <p:tgtEl>
                                          <p:spTgt spid="5838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9280"/>
                                        </p:tgtEl>
                                        <p:attrNameLst>
                                          <p:attrName>style.visibility</p:attrName>
                                        </p:attrNameLst>
                                      </p:cBhvr>
                                      <p:to>
                                        <p:strVal val="visible"/>
                                      </p:to>
                                    </p:set>
                                    <p:animEffect transition="in" filter="diamond(in)">
                                      <p:cBhvr>
                                        <p:cTn id="16" dur="2000"/>
                                        <p:tgtEl>
                                          <p:spTgt spid="9280"/>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9332"/>
                                        </p:tgtEl>
                                        <p:attrNameLst>
                                          <p:attrName>style.visibility</p:attrName>
                                        </p:attrNameLst>
                                      </p:cBhvr>
                                      <p:to>
                                        <p:strVal val="visible"/>
                                      </p:to>
                                    </p:set>
                                    <p:anim calcmode="lin" valueType="num">
                                      <p:cBhvr>
                                        <p:cTn id="21" dur="500" fill="hold"/>
                                        <p:tgtEl>
                                          <p:spTgt spid="9332"/>
                                        </p:tgtEl>
                                        <p:attrNameLst>
                                          <p:attrName>ppt_w</p:attrName>
                                        </p:attrNameLst>
                                      </p:cBhvr>
                                      <p:tavLst>
                                        <p:tav tm="0">
                                          <p:val>
                                            <p:strVal val="#ppt_w*0.05"/>
                                          </p:val>
                                        </p:tav>
                                        <p:tav tm="100000">
                                          <p:val>
                                            <p:strVal val="#ppt_w"/>
                                          </p:val>
                                        </p:tav>
                                      </p:tavLst>
                                    </p:anim>
                                    <p:anim calcmode="lin" valueType="num">
                                      <p:cBhvr>
                                        <p:cTn id="22" dur="500" fill="hold"/>
                                        <p:tgtEl>
                                          <p:spTgt spid="9332"/>
                                        </p:tgtEl>
                                        <p:attrNameLst>
                                          <p:attrName>ppt_h</p:attrName>
                                        </p:attrNameLst>
                                      </p:cBhvr>
                                      <p:tavLst>
                                        <p:tav tm="0">
                                          <p:val>
                                            <p:strVal val="#ppt_h"/>
                                          </p:val>
                                        </p:tav>
                                        <p:tav tm="100000">
                                          <p:val>
                                            <p:strVal val="#ppt_h"/>
                                          </p:val>
                                        </p:tav>
                                      </p:tavLst>
                                    </p:anim>
                                    <p:anim calcmode="lin" valueType="num">
                                      <p:cBhvr>
                                        <p:cTn id="23" dur="500" fill="hold"/>
                                        <p:tgtEl>
                                          <p:spTgt spid="9332"/>
                                        </p:tgtEl>
                                        <p:attrNameLst>
                                          <p:attrName>ppt_x</p:attrName>
                                        </p:attrNameLst>
                                      </p:cBhvr>
                                      <p:tavLst>
                                        <p:tav tm="0">
                                          <p:val>
                                            <p:strVal val="#ppt_x-.2"/>
                                          </p:val>
                                        </p:tav>
                                        <p:tav tm="100000">
                                          <p:val>
                                            <p:strVal val="#ppt_x"/>
                                          </p:val>
                                        </p:tav>
                                      </p:tavLst>
                                    </p:anim>
                                    <p:anim calcmode="lin" valueType="num">
                                      <p:cBhvr>
                                        <p:cTn id="24" dur="500" fill="hold"/>
                                        <p:tgtEl>
                                          <p:spTgt spid="9332"/>
                                        </p:tgtEl>
                                        <p:attrNameLst>
                                          <p:attrName>ppt_y</p:attrName>
                                        </p:attrNameLst>
                                      </p:cBhvr>
                                      <p:tavLst>
                                        <p:tav tm="0">
                                          <p:val>
                                            <p:strVal val="#ppt_y"/>
                                          </p:val>
                                        </p:tav>
                                        <p:tav tm="100000">
                                          <p:val>
                                            <p:strVal val="#ppt_y"/>
                                          </p:val>
                                        </p:tav>
                                      </p:tavLst>
                                    </p:anim>
                                    <p:animEffect transition="in" filter="fade">
                                      <p:cBhvr>
                                        <p:cTn id="25" dur="500"/>
                                        <p:tgtEl>
                                          <p:spTgt spid="93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342"/>
                                        </p:tgtEl>
                                        <p:attrNameLst>
                                          <p:attrName>style.visibility</p:attrName>
                                        </p:attrNameLst>
                                      </p:cBhvr>
                                      <p:to>
                                        <p:strVal val="visible"/>
                                      </p:to>
                                    </p:set>
                                    <p:animEffect transition="in" filter="randombar(horizontal)">
                                      <p:cBhvr>
                                        <p:cTn id="30" dur="500"/>
                                        <p:tgtEl>
                                          <p:spTgt spid="934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343"/>
                                        </p:tgtEl>
                                        <p:attrNameLst>
                                          <p:attrName>style.visibility</p:attrName>
                                        </p:attrNameLst>
                                      </p:cBhvr>
                                      <p:to>
                                        <p:strVal val="visible"/>
                                      </p:to>
                                    </p:set>
                                    <p:animEffect transition="in" filter="randombar(horizontal)">
                                      <p:cBhvr>
                                        <p:cTn id="35" dur="500"/>
                                        <p:tgtEl>
                                          <p:spTgt spid="9343"/>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58390"/>
                                        </p:tgtEl>
                                        <p:attrNameLst>
                                          <p:attrName>style.visibility</p:attrName>
                                        </p:attrNameLst>
                                      </p:cBhvr>
                                      <p:to>
                                        <p:strVal val="visible"/>
                                      </p:to>
                                    </p:set>
                                    <p:anim calcmode="lin" valueType="num">
                                      <p:cBhvr>
                                        <p:cTn id="40" dur="1000" fill="hold"/>
                                        <p:tgtEl>
                                          <p:spTgt spid="58390"/>
                                        </p:tgtEl>
                                        <p:attrNameLst>
                                          <p:attrName>ppt_w</p:attrName>
                                        </p:attrNameLst>
                                      </p:cBhvr>
                                      <p:tavLst>
                                        <p:tav tm="0">
                                          <p:val>
                                            <p:strVal val="#ppt_w+.3"/>
                                          </p:val>
                                        </p:tav>
                                        <p:tav tm="100000">
                                          <p:val>
                                            <p:strVal val="#ppt_w"/>
                                          </p:val>
                                        </p:tav>
                                      </p:tavLst>
                                    </p:anim>
                                    <p:anim calcmode="lin" valueType="num">
                                      <p:cBhvr>
                                        <p:cTn id="41" dur="1000" fill="hold"/>
                                        <p:tgtEl>
                                          <p:spTgt spid="58390"/>
                                        </p:tgtEl>
                                        <p:attrNameLst>
                                          <p:attrName>ppt_h</p:attrName>
                                        </p:attrNameLst>
                                      </p:cBhvr>
                                      <p:tavLst>
                                        <p:tav tm="0">
                                          <p:val>
                                            <p:strVal val="#ppt_h"/>
                                          </p:val>
                                        </p:tav>
                                        <p:tav tm="100000">
                                          <p:val>
                                            <p:strVal val="#ppt_h"/>
                                          </p:val>
                                        </p:tav>
                                      </p:tavLst>
                                    </p:anim>
                                    <p:animEffect transition="in" filter="fade">
                                      <p:cBhvr>
                                        <p:cTn id="42" dur="1000"/>
                                        <p:tgtEl>
                                          <p:spTgt spid="58390"/>
                                        </p:tgtEl>
                                      </p:cBhvr>
                                    </p:animEffect>
                                  </p:childTnLst>
                                </p:cTn>
                              </p:par>
                              <p:par>
                                <p:cTn id="43" presetID="52" presetClass="exit" presetSubtype="0" fill="hold" nodeType="withEffect">
                                  <p:stCondLst>
                                    <p:cond delay="0"/>
                                  </p:stCondLst>
                                  <p:childTnLst>
                                    <p:animScale>
                                      <p:cBhvr>
                                        <p:cTn id="44" dur="1000" accel="50000">
                                          <p:stCondLst>
                                            <p:cond delay="0"/>
                                          </p:stCondLst>
                                        </p:cTn>
                                        <p:tgtEl>
                                          <p:spTgt spid="5838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5" dur="1000" accel="50000">
                                          <p:stCondLst>
                                            <p:cond delay="0"/>
                                          </p:stCondLst>
                                        </p:cTn>
                                        <p:tgtEl>
                                          <p:spTgt spid="58383"/>
                                        </p:tgtEl>
                                        <p:attrNameLst>
                                          <p:attrName>ppt_x</p:attrName>
                                          <p:attrName>ppt_y</p:attrName>
                                        </p:attrNameLst>
                                      </p:cBhvr>
                                    </p:animMotion>
                                    <p:animEffect transition="out" filter="fade">
                                      <p:cBhvr>
                                        <p:cTn id="46" dur="1000"/>
                                        <p:tgtEl>
                                          <p:spTgt spid="58383"/>
                                        </p:tgtEl>
                                      </p:cBhvr>
                                    </p:animEffect>
                                    <p:set>
                                      <p:cBhvr>
                                        <p:cTn id="47" dur="1" fill="hold">
                                          <p:stCondLst>
                                            <p:cond delay="999"/>
                                          </p:stCondLst>
                                        </p:cTn>
                                        <p:tgtEl>
                                          <p:spTgt spid="58383"/>
                                        </p:tgtEl>
                                        <p:attrNameLst>
                                          <p:attrName>style.visibility</p:attrName>
                                        </p:attrNameLst>
                                      </p:cBhvr>
                                      <p:to>
                                        <p:strVal val="hidden"/>
                                      </p:to>
                                    </p:set>
                                  </p:childTnLst>
                                </p:cTn>
                              </p:par>
                              <p:par>
                                <p:cTn id="48" presetID="11" presetClass="exit" presetSubtype="0" fill="hold" grpId="1" nodeType="withEffect">
                                  <p:stCondLst>
                                    <p:cond delay="0"/>
                                  </p:stCondLst>
                                  <p:childTnLst>
                                    <p:anim calcmode="discrete" valueType="str">
                                      <p:cBhvr>
                                        <p:cTn id="49" dur="1000"/>
                                        <p:tgtEl>
                                          <p:spTgt spid="58385"/>
                                        </p:tgtEl>
                                        <p:attrNameLst>
                                          <p:attrName>style.visibility</p:attrName>
                                        </p:attrNameLst>
                                      </p:cBhvr>
                                      <p:tavLst>
                                        <p:tav tm="0">
                                          <p:val>
                                            <p:strVal val="hidden"/>
                                          </p:val>
                                        </p:tav>
                                        <p:tav tm="50000">
                                          <p:val>
                                            <p:strVal val="visible"/>
                                          </p:val>
                                        </p:tav>
                                      </p:tavLst>
                                    </p:anim>
                                    <p:set>
                                      <p:cBhvr>
                                        <p:cTn id="50" dur="1" fill="hold">
                                          <p:stCondLst>
                                            <p:cond delay="999"/>
                                          </p:stCondLst>
                                        </p:cTn>
                                        <p:tgtEl>
                                          <p:spTgt spid="5838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58392"/>
                                        </p:tgtEl>
                                        <p:attrNameLst>
                                          <p:attrName>style.visibility</p:attrName>
                                        </p:attrNameLst>
                                      </p:cBhvr>
                                      <p:to>
                                        <p:strVal val="visible"/>
                                      </p:to>
                                    </p:set>
                                    <p:anim calcmode="lin" valueType="num">
                                      <p:cBhvr>
                                        <p:cTn id="55" dur="1000" fill="hold"/>
                                        <p:tgtEl>
                                          <p:spTgt spid="58392"/>
                                        </p:tgtEl>
                                        <p:attrNameLst>
                                          <p:attrName>ppt_w</p:attrName>
                                        </p:attrNameLst>
                                      </p:cBhvr>
                                      <p:tavLst>
                                        <p:tav tm="0">
                                          <p:val>
                                            <p:fltVal val="0.000000"/>
                                          </p:val>
                                        </p:tav>
                                        <p:tav tm="100000">
                                          <p:val>
                                            <p:strVal val="#ppt_w"/>
                                          </p:val>
                                        </p:tav>
                                      </p:tavLst>
                                    </p:anim>
                                    <p:anim calcmode="lin" valueType="num">
                                      <p:cBhvr>
                                        <p:cTn id="56" dur="1000" fill="hold"/>
                                        <p:tgtEl>
                                          <p:spTgt spid="58392"/>
                                        </p:tgtEl>
                                        <p:attrNameLst>
                                          <p:attrName>ppt_h</p:attrName>
                                        </p:attrNameLst>
                                      </p:cBhvr>
                                      <p:tavLst>
                                        <p:tav tm="0">
                                          <p:val>
                                            <p:fltVal val="0.000000"/>
                                          </p:val>
                                        </p:tav>
                                        <p:tav tm="100000">
                                          <p:val>
                                            <p:strVal val="#ppt_h"/>
                                          </p:val>
                                        </p:tav>
                                      </p:tavLst>
                                    </p:anim>
                                    <p:anim calcmode="lin" valueType="num">
                                      <p:cBhvr>
                                        <p:cTn id="57" dur="1000" fill="hold"/>
                                        <p:tgtEl>
                                          <p:spTgt spid="58392"/>
                                        </p:tgtEl>
                                        <p:attrNameLst>
                                          <p:attrName>style.rotation</p:attrName>
                                        </p:attrNameLst>
                                      </p:cBhvr>
                                      <p:tavLst>
                                        <p:tav tm="0">
                                          <p:val>
                                            <p:fltVal val="90.000000"/>
                                          </p:val>
                                        </p:tav>
                                        <p:tav tm="100000">
                                          <p:val>
                                            <p:fltVal val="0.000000"/>
                                          </p:val>
                                        </p:tav>
                                      </p:tavLst>
                                    </p:anim>
                                    <p:animEffect transition="in" filter="fade">
                                      <p:cBhvr>
                                        <p:cTn id="58" dur="1000"/>
                                        <p:tgtEl>
                                          <p:spTgt spid="58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p:bldP spid="58385" grpId="1"/>
      <p:bldP spid="9280" grpId="0"/>
      <p:bldP spid="9332" grpId="0"/>
      <p:bldP spid="9342" grpId="0"/>
      <p:bldP spid="93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Number Placeholder 1"/>
          <p:cNvSpPr txBox="1">
            <a:spLocks noGrp="1"/>
          </p:cNvSpPr>
          <p:nvPr>
            <p:ph type="sldNum" sz="quarter" idx="12"/>
          </p:nvPr>
        </p:nvSpPr>
        <p:spPr>
          <a:ln/>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15363" name="Rectangle 2"/>
          <p:cNvSpPr/>
          <p:nvPr/>
        </p:nvSpPr>
        <p:spPr>
          <a:xfrm>
            <a:off x="142875" y="-92075"/>
            <a:ext cx="8869363" cy="4019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buNone/>
            </a:pPr>
            <a:r>
              <a:rPr sz="3600" b="1" dirty="0">
                <a:latin typeface="Times New Roman" panose="02020603050405020304" pitchFamily="18" charset="0"/>
                <a:cs typeface="Calibri" panose="020F0502020204030204" pitchFamily="34" charset="0"/>
              </a:rPr>
              <a:t>2. Tác phẩm</a:t>
            </a:r>
            <a:endParaRPr sz="3600" dirty="0">
              <a:latin typeface="Times New Roman" panose="02020603050405020304" pitchFamily="18" charset="0"/>
              <a:cs typeface="Times New Roman" panose="02020603050405020304" pitchFamily="18" charset="0"/>
            </a:endParaRPr>
          </a:p>
          <a:p>
            <a:pPr marL="0" lvl="0" indent="0" algn="just">
              <a:buNone/>
            </a:pPr>
            <a:r>
              <a:rPr sz="3600" b="1" dirty="0">
                <a:latin typeface="Times New Roman" panose="02020603050405020304" pitchFamily="18" charset="0"/>
                <a:cs typeface="Calibri" panose="020F0502020204030204" pitchFamily="34" charset="0"/>
              </a:rPr>
              <a:t>* </a:t>
            </a:r>
            <a:r>
              <a:rPr sz="3600" b="1" u="sng" dirty="0">
                <a:latin typeface="Times New Roman" panose="02020603050405020304" pitchFamily="18" charset="0"/>
                <a:cs typeface="Calibri" panose="020F0502020204030204" pitchFamily="34" charset="0"/>
              </a:rPr>
              <a:t>Xuất xứ</a:t>
            </a:r>
            <a:r>
              <a:rPr sz="3600" b="1" dirty="0">
                <a:latin typeface="Times New Roman" panose="02020603050405020304" pitchFamily="18" charset="0"/>
                <a:cs typeface="Calibri" panose="020F0502020204030204" pitchFamily="34" charset="0"/>
              </a:rPr>
              <a:t>.</a:t>
            </a:r>
            <a:endParaRPr sz="3600" dirty="0">
              <a:latin typeface="Times New Roman" panose="02020603050405020304" pitchFamily="18" charset="0"/>
              <a:cs typeface="Times New Roman" panose="02020603050405020304" pitchFamily="18" charset="0"/>
            </a:endParaRPr>
          </a:p>
          <a:p>
            <a:pPr marL="0" lvl="0" indent="0" eaLnBrk="1" hangingPunct="1">
              <a:spcBef>
                <a:spcPct val="50000"/>
              </a:spcBef>
              <a:buClr>
                <a:schemeClr val="accent1"/>
              </a:buClr>
              <a:buSzPct val="70000"/>
              <a:buFont typeface="Wingdings 2" panose="05020102010507070707" pitchFamily="18" charset="2"/>
              <a:buNone/>
            </a:pPr>
            <a:r>
              <a:rPr lang="en-US" altLang="en-US" dirty="0">
                <a:latin typeface="Times New Roman" panose="02020603050405020304" pitchFamily="18" charset="0"/>
                <a:cs typeface="Times New Roman" panose="02020603050405020304" pitchFamily="18" charset="0"/>
              </a:rPr>
              <a:t>- Văn bản </a:t>
            </a:r>
            <a:r>
              <a:rPr lang="en-US" altLang="en-US" dirty="0">
                <a:solidFill>
                  <a:srgbClr val="CC0000"/>
                </a:solidFill>
                <a:latin typeface="Times New Roman" panose="02020603050405020304" pitchFamily="18" charset="0"/>
                <a:cs typeface="Times New Roman" panose="02020603050405020304" pitchFamily="18" charset="0"/>
              </a:rPr>
              <a:t>"Đức tính giản dị của Bác Hồ</a:t>
            </a:r>
            <a:r>
              <a:rPr lang="en-US" altLang="en-US" dirty="0">
                <a:latin typeface="Times New Roman" panose="02020603050405020304" pitchFamily="18" charset="0"/>
                <a:cs typeface="Times New Roman" panose="02020603050405020304" pitchFamily="18" charset="0"/>
              </a:rPr>
              <a:t>" trích từ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diễn văn: </a:t>
            </a:r>
            <a:r>
              <a:rPr lang="en-US" altLang="en-US" dirty="0">
                <a:solidFill>
                  <a:srgbClr val="CC0000"/>
                </a:solidFill>
                <a:latin typeface="Times New Roman" panose="02020603050405020304" pitchFamily="18" charset="0"/>
                <a:cs typeface="Times New Roman" panose="02020603050405020304" pitchFamily="18" charset="0"/>
              </a:rPr>
              <a:t>"</a:t>
            </a:r>
            <a:r>
              <a:rPr lang="en-US" altLang="en-US" i="1" dirty="0">
                <a:solidFill>
                  <a:srgbClr val="CC0000"/>
                </a:solidFill>
                <a:latin typeface="Times New Roman" panose="02020603050405020304" pitchFamily="18" charset="0"/>
                <a:cs typeface="Times New Roman" panose="02020603050405020304" pitchFamily="18" charset="0"/>
              </a:rPr>
              <a:t>Chủ tịch Hồ Chí Minh, tinh hoa v</a:t>
            </a:r>
            <a:r>
              <a:rPr lang="en-US" altLang="en-US" i="1" dirty="0">
                <a:solidFill>
                  <a:srgbClr val="CC0000"/>
                </a:solidFill>
                <a:latin typeface="Times New Roman" panose="02020603050405020304" pitchFamily="18" charset="0"/>
                <a:ea typeface="Times New Roman" panose="02020603050405020304" pitchFamily="18" charset="0"/>
              </a:rPr>
              <a:t>à</a:t>
            </a:r>
            <a:r>
              <a:rPr lang="en-US" altLang="en-US" i="1" dirty="0">
                <a:solidFill>
                  <a:srgbClr val="CC0000"/>
                </a:solidFill>
                <a:latin typeface="Times New Roman" panose="02020603050405020304" pitchFamily="18" charset="0"/>
                <a:cs typeface="Times New Roman" panose="02020603050405020304" pitchFamily="18" charset="0"/>
              </a:rPr>
              <a:t> khí phách của dân tộc, lương tâm của thời đại</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trong Lễ kỉ niệm 80 năm ng</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y sinh của Chủ tịch Hồ Chí Minh 1970.</a:t>
            </a:r>
            <a:endParaRPr lang="en-US" altLang="en-US" dirty="0">
              <a:latin typeface="Times New Roman" panose="02020603050405020304" pitchFamily="18" charset="0"/>
              <a:ea typeface="Times New Roman" panose="02020603050405020304" pitchFamily="18" charset="0"/>
            </a:endParaRPr>
          </a:p>
        </p:txBody>
      </p:sp>
      <p:sp>
        <p:nvSpPr>
          <p:cNvPr id="10244" name="TextBox 3"/>
          <p:cNvSpPr txBox="1">
            <a:spLocks noChangeArrowheads="1"/>
          </p:cNvSpPr>
          <p:nvPr/>
        </p:nvSpPr>
        <p:spPr bwMode="auto">
          <a:xfrm>
            <a:off x="120650" y="3794125"/>
            <a:ext cx="878998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dirty="0">
                <a:latin typeface="Times New Roman" panose="02020603050405020304" pitchFamily="18" charset="0"/>
              </a:rPr>
              <a:t>* </a:t>
            </a:r>
            <a:r>
              <a:rPr lang="en-US" altLang="en-US" sz="3600" u="sng" dirty="0">
                <a:latin typeface="Times New Roman" panose="02020603050405020304" pitchFamily="18" charset="0"/>
              </a:rPr>
              <a:t>Thể loại, PTBĐ:   </a:t>
            </a:r>
            <a:endParaRPr lang="en-US" altLang="en-US" sz="3600" u="sng" dirty="0">
              <a:latin typeface="Times New Roman" panose="02020603050405020304" pitchFamily="18" charset="0"/>
            </a:endParaRPr>
          </a:p>
          <a:p>
            <a:pPr marL="0" lvl="0" indent="0">
              <a:buNone/>
            </a:pPr>
            <a:r>
              <a:rPr lang="en-US" altLang="en-US" dirty="0">
                <a:latin typeface="Times New Roman" panose="02020603050405020304" pitchFamily="18" charset="0"/>
              </a:rPr>
              <a:t>- </a:t>
            </a:r>
            <a:r>
              <a:rPr lang="vi-VN" altLang="x-none" dirty="0"/>
              <a:t>Văn </a:t>
            </a:r>
            <a:r>
              <a:rPr dirty="0"/>
              <a:t>nghị luận xã hội.</a:t>
            </a:r>
            <a:endParaRPr dirty="0"/>
          </a:p>
          <a:p>
            <a:pPr marL="0" lvl="0" indent="0">
              <a:buNone/>
            </a:pPr>
            <a:r>
              <a:rPr dirty="0"/>
              <a:t>Vấn đề nghị luận: </a:t>
            </a:r>
            <a:r>
              <a:rPr lang="es-ES" altLang="x-none" dirty="0"/>
              <a:t>Lối sống giản dị</a:t>
            </a:r>
            <a:r>
              <a:rPr lang="es-ES" altLang="x-none" b="1" dirty="0"/>
              <a:t> </a:t>
            </a:r>
            <a:r>
              <a:rPr dirty="0"/>
              <a:t>của BH.</a:t>
            </a:r>
            <a:endParaRPr dirty="0"/>
          </a:p>
          <a:p>
            <a:pPr marL="0" lvl="0" indent="0" eaLnBrk="1" hangingPunct="1">
              <a:spcBef>
                <a:spcPct val="0"/>
              </a:spcBef>
              <a:buChar char="-"/>
            </a:pPr>
            <a:r>
              <a:rPr b="1" dirty="0"/>
              <a:t>PTBĐ: </a:t>
            </a:r>
            <a:r>
              <a:rPr lang="en-US" altLang="en-US" dirty="0">
                <a:latin typeface="Times New Roman" panose="02020603050405020304" pitchFamily="18" charset="0"/>
              </a:rPr>
              <a:t>Nghị luận chứng minh kết hợp giải thích,</a:t>
            </a:r>
            <a:endParaRPr lang="en-US" altLang="en-US" dirty="0">
              <a:latin typeface="Times New Roman" panose="02020603050405020304" pitchFamily="18" charset="0"/>
            </a:endParaRPr>
          </a:p>
          <a:p>
            <a:pPr marL="0" lvl="0" indent="0" eaLnBrk="1" hangingPunct="1">
              <a:spcBef>
                <a:spcPct val="0"/>
              </a:spcBef>
              <a:buChar char="-"/>
            </a:pPr>
            <a:r>
              <a:rPr lang="en-US" altLang="en-US" dirty="0">
                <a:latin typeface="Times New Roman" panose="02020603050405020304" pitchFamily="18" charset="0"/>
              </a:rPr>
              <a:t> bình luận.</a:t>
            </a:r>
            <a:endParaRPr lang="en-US" altLang="en-US" dirty="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
          <p:cNvSpPr txBox="1"/>
          <p:nvPr/>
        </p:nvSpPr>
        <p:spPr>
          <a:xfrm>
            <a:off x="365125" y="3154363"/>
            <a:ext cx="3841750" cy="974725"/>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Phần 1: Đoạn 1. Từ đầu đến “tuyệt đẹp”.</a:t>
            </a:r>
            <a:endParaRPr lang="en-US" altLang="en-US" sz="2800" dirty="0">
              <a:latin typeface="Times New Roman" panose="02020603050405020304" pitchFamily="18" charset="0"/>
            </a:endParaRPr>
          </a:p>
        </p:txBody>
      </p:sp>
      <p:sp>
        <p:nvSpPr>
          <p:cNvPr id="65539" name="Text Box 3"/>
          <p:cNvSpPr txBox="1"/>
          <p:nvPr/>
        </p:nvSpPr>
        <p:spPr>
          <a:xfrm>
            <a:off x="4937125" y="4800600"/>
            <a:ext cx="4024313" cy="1384300"/>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sz="2800" dirty="0">
                <a:latin typeface="Times New Roman" panose="02020603050405020304" pitchFamily="18" charset="0"/>
                <a:cs typeface="Times New Roman" panose="02020603050405020304" pitchFamily="18" charset="0"/>
              </a:rPr>
              <a:t>Giải quyết vấn đề. Chứng minh sự giản dị của Bác Hồ. </a:t>
            </a:r>
            <a:endParaRPr sz="2800" dirty="0">
              <a:latin typeface="Times New Roman" panose="02020603050405020304" pitchFamily="18" charset="0"/>
              <a:ea typeface="Times New Roman" panose="02020603050405020304" pitchFamily="18" charset="0"/>
            </a:endParaRPr>
          </a:p>
        </p:txBody>
      </p:sp>
      <p:sp>
        <p:nvSpPr>
          <p:cNvPr id="65540" name="Line 4"/>
          <p:cNvSpPr/>
          <p:nvPr/>
        </p:nvSpPr>
        <p:spPr>
          <a:xfrm flipH="1">
            <a:off x="2468563" y="2057400"/>
            <a:ext cx="2027237" cy="1006475"/>
          </a:xfrm>
          <a:prstGeom prst="line">
            <a:avLst/>
          </a:prstGeom>
          <a:ln w="28575" cap="flat" cmpd="sng">
            <a:solidFill>
              <a:srgbClr val="006600"/>
            </a:solidFill>
            <a:prstDash val="solid"/>
            <a:headEnd type="none" w="med" len="med"/>
            <a:tailEnd type="triangle" w="med" len="med"/>
          </a:ln>
        </p:spPr>
      </p:sp>
      <p:sp>
        <p:nvSpPr>
          <p:cNvPr id="65541" name="Line 5"/>
          <p:cNvSpPr/>
          <p:nvPr/>
        </p:nvSpPr>
        <p:spPr>
          <a:xfrm>
            <a:off x="4479925" y="2057400"/>
            <a:ext cx="1920875" cy="1006475"/>
          </a:xfrm>
          <a:prstGeom prst="line">
            <a:avLst/>
          </a:prstGeom>
          <a:ln w="28575" cap="flat" cmpd="sng">
            <a:solidFill>
              <a:srgbClr val="006600"/>
            </a:solidFill>
            <a:prstDash val="solid"/>
            <a:headEnd type="none" w="med" len="med"/>
            <a:tailEnd type="triangle" w="med" len="med"/>
          </a:ln>
        </p:spPr>
      </p:sp>
      <p:sp>
        <p:nvSpPr>
          <p:cNvPr id="65542" name="Text Box 6"/>
          <p:cNvSpPr txBox="1"/>
          <p:nvPr/>
        </p:nvSpPr>
        <p:spPr>
          <a:xfrm>
            <a:off x="1349375" y="1311275"/>
            <a:ext cx="6324600" cy="708025"/>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4000" b="1" dirty="0">
                <a:solidFill>
                  <a:srgbClr val="FF0000"/>
                </a:solidFill>
                <a:latin typeface="Times New Roman" panose="02020603050405020304" pitchFamily="18" charset="0"/>
              </a:rPr>
              <a:t>Đức tính giản dị của Bác Hồ </a:t>
            </a:r>
            <a:endParaRPr lang="en-US" altLang="en-US" sz="4000" b="1" dirty="0">
              <a:solidFill>
                <a:srgbClr val="FF0000"/>
              </a:solidFill>
              <a:latin typeface="Times New Roman" panose="02020603050405020304" pitchFamily="18" charset="0"/>
            </a:endParaRPr>
          </a:p>
        </p:txBody>
      </p:sp>
      <p:sp>
        <p:nvSpPr>
          <p:cNvPr id="65543" name="Rectangle 7"/>
          <p:cNvSpPr/>
          <p:nvPr/>
        </p:nvSpPr>
        <p:spPr>
          <a:xfrm>
            <a:off x="274638" y="4800600"/>
            <a:ext cx="4479925" cy="1816100"/>
          </a:xfrm>
          <a:prstGeom prst="rect">
            <a:avLst/>
          </a:prstGeom>
          <a:noFill/>
          <a:ln w="28575" cap="flat" cmpd="sng">
            <a:solidFill>
              <a:srgbClr val="66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sz="2800" dirty="0">
                <a:latin typeface="Times New Roman" panose="02020603050405020304" pitchFamily="18" charset="0"/>
                <a:cs typeface="Times New Roman" panose="02020603050405020304" pitchFamily="18" charset="0"/>
              </a:rPr>
              <a:t>Giới thiệu vấn đề. Giới thiệu về cuộc đời hoạt động cách mạng v</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cuộc sống giản dị thanh bạch của Bác Hồ.</a:t>
            </a:r>
            <a:endParaRPr sz="2800" dirty="0">
              <a:latin typeface="Times New Roman" panose="02020603050405020304" pitchFamily="18" charset="0"/>
              <a:ea typeface="Times New Roman" panose="02020603050405020304" pitchFamily="18" charset="0"/>
            </a:endParaRPr>
          </a:p>
        </p:txBody>
      </p:sp>
      <p:sp>
        <p:nvSpPr>
          <p:cNvPr id="65545" name="Line 9"/>
          <p:cNvSpPr/>
          <p:nvPr/>
        </p:nvSpPr>
        <p:spPr>
          <a:xfrm>
            <a:off x="1920875" y="4160838"/>
            <a:ext cx="0" cy="457200"/>
          </a:xfrm>
          <a:prstGeom prst="line">
            <a:avLst/>
          </a:prstGeom>
          <a:ln w="57150" cap="flat" cmpd="sng">
            <a:solidFill>
              <a:schemeClr val="tx1"/>
            </a:solidFill>
            <a:prstDash val="solid"/>
            <a:headEnd type="none" w="med" len="med"/>
            <a:tailEnd type="triangle" w="med" len="med"/>
          </a:ln>
        </p:spPr>
      </p:sp>
      <p:sp>
        <p:nvSpPr>
          <p:cNvPr id="65546" name="Line 10"/>
          <p:cNvSpPr/>
          <p:nvPr/>
        </p:nvSpPr>
        <p:spPr>
          <a:xfrm>
            <a:off x="6765925" y="4068763"/>
            <a:ext cx="0" cy="503237"/>
          </a:xfrm>
          <a:prstGeom prst="line">
            <a:avLst/>
          </a:prstGeom>
          <a:ln w="57150" cap="flat" cmpd="sng">
            <a:solidFill>
              <a:schemeClr val="tx1"/>
            </a:solidFill>
            <a:prstDash val="solid"/>
            <a:headEnd type="none" w="med" len="med"/>
            <a:tailEnd type="triangle" w="med" len="med"/>
          </a:ln>
        </p:spPr>
      </p:sp>
      <p:pic>
        <p:nvPicPr>
          <p:cNvPr id="16394" name="Picture 6" descr="WINEB002"/>
          <p:cNvPicPr>
            <a:picLocks noChangeAspect="1"/>
          </p:cNvPicPr>
          <p:nvPr/>
        </p:nvPicPr>
        <p:blipFill>
          <a:blip r:embed="rId1"/>
          <a:stretch>
            <a:fillRect/>
          </a:stretch>
        </p:blipFill>
        <p:spPr>
          <a:xfrm rot="-254745">
            <a:off x="-19050" y="1588"/>
            <a:ext cx="857250" cy="914400"/>
          </a:xfrm>
          <a:prstGeom prst="rect">
            <a:avLst/>
          </a:prstGeom>
          <a:noFill/>
          <a:ln w="9525">
            <a:noFill/>
          </a:ln>
        </p:spPr>
      </p:pic>
      <p:pic>
        <p:nvPicPr>
          <p:cNvPr id="16395" name="Picture 5" descr="untitled ho"/>
          <p:cNvPicPr>
            <a:picLocks noChangeAspect="1"/>
          </p:cNvPicPr>
          <p:nvPr/>
        </p:nvPicPr>
        <p:blipFill>
          <a:blip r:embed="rId2">
            <a:clrChange>
              <a:clrFrom>
                <a:srgbClr val="FFFFFF"/>
              </a:clrFrom>
              <a:clrTo>
                <a:srgbClr val="FFFFFF">
                  <a:alpha val="0"/>
                </a:srgbClr>
              </a:clrTo>
            </a:clrChange>
          </a:blip>
          <a:stretch>
            <a:fillRect/>
          </a:stretch>
        </p:blipFill>
        <p:spPr>
          <a:xfrm>
            <a:off x="8058150" y="0"/>
            <a:ext cx="1085850" cy="938213"/>
          </a:xfrm>
          <a:prstGeom prst="rect">
            <a:avLst/>
          </a:prstGeom>
          <a:noFill/>
          <a:ln w="9525">
            <a:noFill/>
          </a:ln>
        </p:spPr>
      </p:pic>
      <p:sp>
        <p:nvSpPr>
          <p:cNvPr id="65550" name="Text Box 14"/>
          <p:cNvSpPr txBox="1"/>
          <p:nvPr/>
        </p:nvSpPr>
        <p:spPr>
          <a:xfrm>
            <a:off x="4937125" y="3154363"/>
            <a:ext cx="3567113" cy="954087"/>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Phần 2: Đoạn 2,3,4 Phần còn lại</a:t>
            </a:r>
            <a:r>
              <a:rPr lang="en-US" altLang="en-US" sz="2800" dirty="0">
                <a:latin typeface="Times New Roman" panose="02020603050405020304" pitchFamily="18" charset="0"/>
              </a:rPr>
              <a:t> </a:t>
            </a:r>
            <a:endParaRPr lang="en-US" altLang="en-US" sz="2800" dirty="0">
              <a:latin typeface="Times New Roman" panose="02020603050405020304" pitchFamily="18" charset="0"/>
            </a:endParaRPr>
          </a:p>
        </p:txBody>
      </p:sp>
      <p:sp>
        <p:nvSpPr>
          <p:cNvPr id="16397" name="TextBox 1"/>
          <p:cNvSpPr txBox="1"/>
          <p:nvPr/>
        </p:nvSpPr>
        <p:spPr>
          <a:xfrm>
            <a:off x="3171825" y="14288"/>
            <a:ext cx="1954213" cy="646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dirty="0">
                <a:latin typeface="Times New Roman" panose="02020603050405020304" pitchFamily="18" charset="0"/>
              </a:rPr>
              <a:t>* </a:t>
            </a:r>
            <a:r>
              <a:rPr lang="en-US" altLang="en-US" sz="3600" u="sng" dirty="0">
                <a:latin typeface="Times New Roman" panose="02020603050405020304" pitchFamily="18" charset="0"/>
              </a:rPr>
              <a:t>Bố cục</a:t>
            </a:r>
            <a:r>
              <a:rPr lang="en-US" altLang="en-US" sz="3600" dirty="0">
                <a:latin typeface="Times New Roman" panose="02020603050405020304" pitchFamily="18" charset="0"/>
              </a:rPr>
              <a:t>:</a:t>
            </a:r>
            <a:endParaRPr lang="en-US" altLang="en-US" sz="3600" dirty="0">
              <a:latin typeface="Times New Roman" panose="02020603050405020304" pitchFamily="18" charset="0"/>
            </a:endParaRP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500" decel="50000" fill="hold">
                                          <p:stCondLst>
                                            <p:cond delay="0"/>
                                          </p:stCondLst>
                                        </p:cTn>
                                        <p:tgtEl>
                                          <p:spTgt spid="65542"/>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655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42"/>
                                        </p:tgtEl>
                                        <p:attrNameLst>
                                          <p:attrName>ppt_w</p:attrName>
                                        </p:attrNameLst>
                                      </p:cBhvr>
                                      <p:tavLst>
                                        <p:tav tm="0">
                                          <p:val>
                                            <p:strVal val="#ppt_w*.05"/>
                                          </p:val>
                                        </p:tav>
                                        <p:tav tm="100000">
                                          <p:val>
                                            <p:strVal val="#ppt_w"/>
                                          </p:val>
                                        </p:tav>
                                      </p:tavLst>
                                    </p:anim>
                                    <p:anim calcmode="lin" valueType="num">
                                      <p:cBhvr>
                                        <p:cTn id="10" dur="1000" fill="hold"/>
                                        <p:tgtEl>
                                          <p:spTgt spid="655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4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5540"/>
                                        </p:tgtEl>
                                        <p:attrNameLst>
                                          <p:attrName>style.visibility</p:attrName>
                                        </p:attrNameLst>
                                      </p:cBhvr>
                                      <p:to>
                                        <p:strVal val="visible"/>
                                      </p:to>
                                    </p:set>
                                    <p:anim calcmode="lin" valueType="num">
                                      <p:cBhvr>
                                        <p:cTn id="19" dur="500" decel="50000" fill="hold">
                                          <p:stCondLst>
                                            <p:cond delay="0"/>
                                          </p:stCondLst>
                                        </p:cTn>
                                        <p:tgtEl>
                                          <p:spTgt spid="65540"/>
                                        </p:tgtEl>
                                        <p:attrNameLst>
                                          <p:attrName>style.rotation</p:attrName>
                                        </p:attrNameLst>
                                      </p:cBhvr>
                                      <p:tavLst>
                                        <p:tav tm="0">
                                          <p:val>
                                            <p:fltVal val="-90.000000"/>
                                          </p:val>
                                        </p:tav>
                                        <p:tav tm="100000">
                                          <p:val>
                                            <p:fltVal val="0.000000"/>
                                          </p:val>
                                        </p:tav>
                                      </p:tavLst>
                                    </p:anim>
                                    <p:anim calcmode="lin" valueType="num">
                                      <p:cBhvr>
                                        <p:cTn id="20" dur="500" decel="50000" fill="hold">
                                          <p:stCondLst>
                                            <p:cond delay="0"/>
                                          </p:stCondLst>
                                        </p:cTn>
                                        <p:tgtEl>
                                          <p:spTgt spid="6554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5540"/>
                                        </p:tgtEl>
                                        <p:attrNameLst>
                                          <p:attrName>ppt_w</p:attrName>
                                        </p:attrNameLst>
                                      </p:cBhvr>
                                      <p:tavLst>
                                        <p:tav tm="0">
                                          <p:val>
                                            <p:strVal val="#ppt_w*.05"/>
                                          </p:val>
                                        </p:tav>
                                        <p:tav tm="100000">
                                          <p:val>
                                            <p:strVal val="#ppt_w"/>
                                          </p:val>
                                        </p:tav>
                                      </p:tavLst>
                                    </p:anim>
                                    <p:anim calcmode="lin" valueType="num">
                                      <p:cBhvr>
                                        <p:cTn id="22" dur="1000" fill="hold"/>
                                        <p:tgtEl>
                                          <p:spTgt spid="6554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554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554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554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5540"/>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65538"/>
                                        </p:tgtEl>
                                        <p:attrNameLst>
                                          <p:attrName>style.visibility</p:attrName>
                                        </p:attrNameLst>
                                      </p:cBhvr>
                                      <p:to>
                                        <p:strVal val="visible"/>
                                      </p:to>
                                    </p:set>
                                    <p:anim calcmode="lin" valueType="num">
                                      <p:cBhvr>
                                        <p:cTn id="29" dur="500" decel="50000" fill="hold">
                                          <p:stCondLst>
                                            <p:cond delay="0"/>
                                          </p:stCondLst>
                                        </p:cTn>
                                        <p:tgtEl>
                                          <p:spTgt spid="65538"/>
                                        </p:tgtEl>
                                        <p:attrNameLst>
                                          <p:attrName>style.rotation</p:attrName>
                                        </p:attrNameLst>
                                      </p:cBhvr>
                                      <p:tavLst>
                                        <p:tav tm="0">
                                          <p:val>
                                            <p:fltVal val="-90.000000"/>
                                          </p:val>
                                        </p:tav>
                                        <p:tav tm="100000">
                                          <p:val>
                                            <p:fltVal val="0.000000"/>
                                          </p:val>
                                        </p:tav>
                                      </p:tavLst>
                                    </p:anim>
                                    <p:anim calcmode="lin" valueType="num">
                                      <p:cBhvr>
                                        <p:cTn id="30" dur="500" decel="50000" fill="hold">
                                          <p:stCondLst>
                                            <p:cond delay="0"/>
                                          </p:stCondLst>
                                        </p:cTn>
                                        <p:tgtEl>
                                          <p:spTgt spid="6553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5538"/>
                                        </p:tgtEl>
                                        <p:attrNameLst>
                                          <p:attrName>ppt_w</p:attrName>
                                        </p:attrNameLst>
                                      </p:cBhvr>
                                      <p:tavLst>
                                        <p:tav tm="0">
                                          <p:val>
                                            <p:strVal val="#ppt_w*.05"/>
                                          </p:val>
                                        </p:tav>
                                        <p:tav tm="100000">
                                          <p:val>
                                            <p:strVal val="#ppt_w"/>
                                          </p:val>
                                        </p:tav>
                                      </p:tavLst>
                                    </p:anim>
                                    <p:anim calcmode="lin" valueType="num">
                                      <p:cBhvr>
                                        <p:cTn id="32" dur="1000" fill="hold"/>
                                        <p:tgtEl>
                                          <p:spTgt spid="6553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553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553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553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553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65545"/>
                                        </p:tgtEl>
                                        <p:attrNameLst>
                                          <p:attrName>style.visibility</p:attrName>
                                        </p:attrNameLst>
                                      </p:cBhvr>
                                      <p:to>
                                        <p:strVal val="visible"/>
                                      </p:to>
                                    </p:set>
                                    <p:animEffect transition="in" filter="checkerboard(across)">
                                      <p:cBhvr>
                                        <p:cTn id="41" dur="500"/>
                                        <p:tgtEl>
                                          <p:spTgt spid="65545"/>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65543"/>
                                        </p:tgtEl>
                                        <p:attrNameLst>
                                          <p:attrName>style.visibility</p:attrName>
                                        </p:attrNameLst>
                                      </p:cBhvr>
                                      <p:to>
                                        <p:strVal val="visible"/>
                                      </p:to>
                                    </p:set>
                                    <p:animEffect transition="in" filter="checkerboard(across)">
                                      <p:cBhvr>
                                        <p:cTn id="44" dur="500"/>
                                        <p:tgtEl>
                                          <p:spTgt spid="65543"/>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65541"/>
                                        </p:tgtEl>
                                        <p:attrNameLst>
                                          <p:attrName>style.visibility</p:attrName>
                                        </p:attrNameLst>
                                      </p:cBhvr>
                                      <p:to>
                                        <p:strVal val="visible"/>
                                      </p:to>
                                    </p:set>
                                    <p:anim calcmode="lin" valueType="num">
                                      <p:cBhvr>
                                        <p:cTn id="49" dur="500" decel="50000" fill="hold">
                                          <p:stCondLst>
                                            <p:cond delay="0"/>
                                          </p:stCondLst>
                                        </p:cTn>
                                        <p:tgtEl>
                                          <p:spTgt spid="65541"/>
                                        </p:tgtEl>
                                        <p:attrNameLst>
                                          <p:attrName>style.rotation</p:attrName>
                                        </p:attrNameLst>
                                      </p:cBhvr>
                                      <p:tavLst>
                                        <p:tav tm="0">
                                          <p:val>
                                            <p:fltVal val="-90.000000"/>
                                          </p:val>
                                        </p:tav>
                                        <p:tav tm="100000">
                                          <p:val>
                                            <p:fltVal val="0.000000"/>
                                          </p:val>
                                        </p:tav>
                                      </p:tavLst>
                                    </p:anim>
                                    <p:anim calcmode="lin" valueType="num">
                                      <p:cBhvr>
                                        <p:cTn id="50"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52" dur="1000" fill="hold"/>
                                        <p:tgtEl>
                                          <p:spTgt spid="6554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5541"/>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65546"/>
                                        </p:tgtEl>
                                        <p:attrNameLst>
                                          <p:attrName>style.visibility</p:attrName>
                                        </p:attrNameLst>
                                      </p:cBhvr>
                                      <p:to>
                                        <p:strVal val="visible"/>
                                      </p:to>
                                    </p:set>
                                    <p:anim to="" calcmode="lin" valueType="num">
                                      <p:cBhvr>
                                        <p:cTn id="61" dur="1" fill="hold"/>
                                        <p:tgtEl>
                                          <p:spTgt spid="65546"/>
                                        </p:tgtEl>
                                        <p:attrNameLst>
                                          <p:attrName>style.visibility</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65539"/>
                                        </p:tgtEl>
                                        <p:attrNameLst>
                                          <p:attrName>style.visibility</p:attrName>
                                        </p:attrNameLst>
                                      </p:cBhvr>
                                      <p:to>
                                        <p:strVal val="visible"/>
                                      </p:to>
                                    </p:set>
                                    <p:anim to="" calcmode="lin" valueType="num">
                                      <p:cBhvr>
                                        <p:cTn id="64" dur="1" fill="hold"/>
                                        <p:tgtEl>
                                          <p:spTgt spid="65539"/>
                                        </p:tgtEl>
                                        <p:attrNameLst>
                                          <p:attrName>style.visibility</p:attrName>
                                        </p:attrNameLst>
                                      </p:cBhvr>
                                    </p:anim>
                                  </p:childTnLst>
                                </p:cTn>
                              </p:par>
                              <p:par>
                                <p:cTn id="65" presetID="25" presetClass="entr" presetSubtype="0" fill="hold" grpId="0" nodeType="withEffect">
                                  <p:stCondLst>
                                    <p:cond delay="0"/>
                                  </p:stCondLst>
                                  <p:childTnLst>
                                    <p:set>
                                      <p:cBhvr>
                                        <p:cTn id="66" dur="1" fill="hold">
                                          <p:stCondLst>
                                            <p:cond delay="0"/>
                                          </p:stCondLst>
                                        </p:cTn>
                                        <p:tgtEl>
                                          <p:spTgt spid="65550"/>
                                        </p:tgtEl>
                                        <p:attrNameLst>
                                          <p:attrName>style.visibility</p:attrName>
                                        </p:attrNameLst>
                                      </p:cBhvr>
                                      <p:to>
                                        <p:strVal val="visible"/>
                                      </p:to>
                                    </p:set>
                                    <p:anim calcmode="lin" valueType="num">
                                      <p:cBhvr>
                                        <p:cTn id="67" dur="500" decel="50000" fill="hold">
                                          <p:stCondLst>
                                            <p:cond delay="0"/>
                                          </p:stCondLst>
                                        </p:cTn>
                                        <p:tgtEl>
                                          <p:spTgt spid="65550"/>
                                        </p:tgtEl>
                                        <p:attrNameLst>
                                          <p:attrName>style.rotation</p:attrName>
                                        </p:attrNameLst>
                                      </p:cBhvr>
                                      <p:tavLst>
                                        <p:tav tm="0">
                                          <p:val>
                                            <p:fltVal val="-90.000000"/>
                                          </p:val>
                                        </p:tav>
                                        <p:tav tm="100000">
                                          <p:val>
                                            <p:fltVal val="0.000000"/>
                                          </p:val>
                                        </p:tav>
                                      </p:tavLst>
                                    </p:anim>
                                    <p:anim calcmode="lin" valueType="num">
                                      <p:cBhvr>
                                        <p:cTn id="68" dur="500" decel="50000" fill="hold">
                                          <p:stCondLst>
                                            <p:cond delay="0"/>
                                          </p:stCondLst>
                                        </p:cTn>
                                        <p:tgtEl>
                                          <p:spTgt spid="6555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5550"/>
                                        </p:tgtEl>
                                        <p:attrNameLst>
                                          <p:attrName>ppt_w</p:attrName>
                                        </p:attrNameLst>
                                      </p:cBhvr>
                                      <p:tavLst>
                                        <p:tav tm="0">
                                          <p:val>
                                            <p:strVal val="#ppt_w*.05"/>
                                          </p:val>
                                        </p:tav>
                                        <p:tav tm="100000">
                                          <p:val>
                                            <p:strVal val="#ppt_w"/>
                                          </p:val>
                                        </p:tav>
                                      </p:tavLst>
                                    </p:anim>
                                    <p:anim calcmode="lin" valueType="num">
                                      <p:cBhvr>
                                        <p:cTn id="70" dur="1000" fill="hold"/>
                                        <p:tgtEl>
                                          <p:spTgt spid="6555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555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555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555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animBg="1"/>
      <p:bldP spid="65542" grpId="0" animBg="1"/>
      <p:bldP spid="65543" grpId="0" animBg="1"/>
      <p:bldP spid="655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6" descr="WINEB002"/>
          <p:cNvPicPr>
            <a:picLocks noChangeAspect="1"/>
          </p:cNvPicPr>
          <p:nvPr/>
        </p:nvPicPr>
        <p:blipFill>
          <a:blip r:embed="rId1"/>
          <a:stretch>
            <a:fillRect/>
          </a:stretch>
        </p:blipFill>
        <p:spPr>
          <a:xfrm rot="-254745">
            <a:off x="-19050" y="1588"/>
            <a:ext cx="857250" cy="914400"/>
          </a:xfrm>
          <a:prstGeom prst="rect">
            <a:avLst/>
          </a:prstGeom>
          <a:noFill/>
          <a:ln w="9525">
            <a:noFill/>
          </a:ln>
        </p:spPr>
      </p:pic>
      <p:pic>
        <p:nvPicPr>
          <p:cNvPr id="18435" name="Picture 5" descr="untitled ho"/>
          <p:cNvPicPr>
            <a:picLocks noChangeAspect="1"/>
          </p:cNvPicPr>
          <p:nvPr/>
        </p:nvPicPr>
        <p:blipFill>
          <a:blip r:embed="rId2">
            <a:clrChange>
              <a:clrFrom>
                <a:srgbClr val="FFFFFF"/>
              </a:clrFrom>
              <a:clrTo>
                <a:srgbClr val="FFFFFF">
                  <a:alpha val="0"/>
                </a:srgbClr>
              </a:clrTo>
            </a:clrChange>
          </a:blip>
          <a:stretch>
            <a:fillRect/>
          </a:stretch>
        </p:blipFill>
        <p:spPr>
          <a:xfrm>
            <a:off x="8058150" y="0"/>
            <a:ext cx="1085850" cy="938213"/>
          </a:xfrm>
          <a:prstGeom prst="rect">
            <a:avLst/>
          </a:prstGeom>
          <a:noFill/>
          <a:ln w="9525">
            <a:noFill/>
          </a:ln>
        </p:spPr>
      </p:pic>
      <p:sp>
        <p:nvSpPr>
          <p:cNvPr id="18436" name="TextBox 1"/>
          <p:cNvSpPr txBox="1"/>
          <p:nvPr/>
        </p:nvSpPr>
        <p:spPr>
          <a:xfrm>
            <a:off x="1393825" y="61913"/>
            <a:ext cx="5357813" cy="646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dirty="0">
                <a:latin typeface="Times New Roman" panose="02020603050405020304" pitchFamily="18" charset="0"/>
              </a:rPr>
              <a:t>II. </a:t>
            </a:r>
            <a:r>
              <a:rPr lang="en-US" altLang="en-US" sz="3600" u="sng" dirty="0">
                <a:latin typeface="Times New Roman" panose="02020603050405020304" pitchFamily="18" charset="0"/>
              </a:rPr>
              <a:t>ĐỌC, HIỂU VĂN BẢN</a:t>
            </a:r>
            <a:r>
              <a:rPr lang="en-US" altLang="en-US" sz="3600" dirty="0">
                <a:latin typeface="Times New Roman" panose="02020603050405020304" pitchFamily="18" charset="0"/>
              </a:rPr>
              <a:t>:</a:t>
            </a:r>
            <a:endParaRPr lang="en-US" altLang="en-US" sz="3600" dirty="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482" name="Rectangle 2"/>
          <p:cNvSpPr>
            <a:spLocks noGrp="1"/>
          </p:cNvSpPr>
          <p:nvPr>
            <p:ph type="title"/>
          </p:nvPr>
        </p:nvSpPr>
        <p:spPr>
          <a:xfrm>
            <a:off x="-60325" y="-179387"/>
            <a:ext cx="9144000" cy="857250"/>
          </a:xfrm>
          <a:ln/>
        </p:spPr>
        <p:txBody>
          <a:bodyPr vert="horz" wrap="square" lIns="91440" tIns="45720" rIns="91440" bIns="45720" anchor="ctr" anchorCtr="0"/>
          <a:p>
            <a:pPr eaLnBrk="1" hangingPunct="1">
              <a:buNone/>
            </a:pPr>
            <a:r>
              <a:rPr sz="2000" dirty="0">
                <a:latin typeface="Times New Roman" panose="02020603050405020304" pitchFamily="18" charset="0"/>
                <a:cs typeface="Times New Roman" panose="02020603050405020304" pitchFamily="18" charset="0"/>
              </a:rPr>
              <a:t>Kết hợp đọc văn bản em hiểu vấn đề nghị luận  v</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mục đích của b</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i nghị luận l</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gì?</a:t>
            </a:r>
            <a:endParaRPr lang="en-US" altLang="en-US" sz="2000" b="1" dirty="0">
              <a:solidFill>
                <a:srgbClr val="0000CC"/>
              </a:solidFill>
              <a:latin typeface="Times New Roman" panose="02020603050405020304" pitchFamily="18" charset="0"/>
              <a:ea typeface="Times New Roman" panose="02020603050405020304" pitchFamily="18" charset="0"/>
            </a:endParaRPr>
          </a:p>
        </p:txBody>
      </p:sp>
      <p:pic>
        <p:nvPicPr>
          <p:cNvPr id="19459" name="Picture 6"/>
          <p:cNvPicPr>
            <a:picLocks noChangeAspect="1"/>
          </p:cNvPicPr>
          <p:nvPr/>
        </p:nvPicPr>
        <p:blipFill>
          <a:blip r:embed="rId1"/>
          <a:stretch>
            <a:fillRect/>
          </a:stretch>
        </p:blipFill>
        <p:spPr>
          <a:xfrm>
            <a:off x="87313" y="1169988"/>
            <a:ext cx="8972550" cy="5688012"/>
          </a:xfrm>
          <a:prstGeom prst="rect">
            <a:avLst/>
          </a:prstGeom>
          <a:noFill/>
          <a:ln w="9525">
            <a:noFill/>
          </a:ln>
        </p:spPr>
      </p:pic>
      <p:pic>
        <p:nvPicPr>
          <p:cNvPr id="3" name="Đức tính giản dị của Bác Hồ">
            <a:hlinkClick r:id="" action="ppaction://media"/>
          </p:cNvPr>
          <p:cNvPicPr>
            <a:picLocks noGrp="1" noChangeAspect="1"/>
          </p:cNvPicPr>
          <p:nvPr>
            <p:ph idx="1"/>
          </p:nvPr>
        </p:nvPicPr>
        <p:blipFill>
          <a:blip r:embed="rId2"/>
          <a:stretch>
            <a:fillRect/>
          </a:stretch>
        </p:blipFill>
        <p:spPr>
          <a:xfrm>
            <a:off x="111125" y="411163"/>
            <a:ext cx="8972550" cy="45720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by="(-#ppt_w*2)" calcmode="lin" valueType="num">
                                      <p:cBhvr rctx="PPT">
                                        <p:cTn id="7" dur="500" autoRev="1" fill="hold">
                                          <p:stCondLst>
                                            <p:cond delay="0"/>
                                          </p:stCondLst>
                                        </p:cTn>
                                        <p:tgtEl>
                                          <p:spTgt spid="20482"/>
                                        </p:tgtEl>
                                        <p:attrNameLst>
                                          <p:attrName>ppt_w</p:attrName>
                                        </p:attrNameLst>
                                      </p:cBhvr>
                                    </p:anim>
                                    <p:anim by="(#ppt_w*0.50)" calcmode="lin" valueType="num">
                                      <p:cBhvr>
                                        <p:cTn id="8" dur="500" decel="50000" autoRev="1" fill="hold">
                                          <p:stCondLst>
                                            <p:cond delay="0"/>
                                          </p:stCondLst>
                                        </p:cTn>
                                        <p:tgtEl>
                                          <p:spTgt spid="20482"/>
                                        </p:tgtEl>
                                        <p:attrNameLst>
                                          <p:attrName>ppt_x</p:attrName>
                                        </p:attrNameLst>
                                      </p:cBhvr>
                                    </p:anim>
                                    <p:anim from="(-#ppt_h/2)" to="(#ppt_y)" calcmode="lin" valueType="num">
                                      <p:cBhvr>
                                        <p:cTn id="9" dur="1000" fill="hold">
                                          <p:stCondLst>
                                            <p:cond delay="0"/>
                                          </p:stCondLst>
                                        </p:cTn>
                                        <p:tgtEl>
                                          <p:spTgt spid="20482"/>
                                        </p:tgtEl>
                                        <p:attrNameLst>
                                          <p:attrName>ppt_y</p:attrName>
                                        </p:attrNameLst>
                                      </p:cBhvr>
                                    </p:anim>
                                    <p:animRot by="21600000">
                                      <p:cBhvr>
                                        <p:cTn id="10" dur="1000" fill="hold">
                                          <p:stCondLst>
                                            <p:cond delay="0"/>
                                          </p:stCondLst>
                                        </p:cTn>
                                        <p:tgtEl>
                                          <p:spTgt spid="204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tags/tag1.xml><?xml version="1.0" encoding="utf-8"?>
<p:tagLst xmlns:p="http://schemas.openxmlformats.org/presentationml/2006/main">
  <p:tag name="TIMING" val="|7.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10658</Words>
  <Application>WPS Presentation</Application>
  <PresentationFormat/>
  <Paragraphs>387</Paragraphs>
  <Slides>35</Slides>
  <Notes>11</Notes>
  <HiddenSlides>0</HiddenSlides>
  <MMClips>3</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35</vt:i4>
      </vt:variant>
    </vt:vector>
  </HeadingPairs>
  <TitlesOfParts>
    <vt:vector size="55" baseType="lpstr">
      <vt:lpstr>Arial</vt:lpstr>
      <vt:lpstr>SimSun</vt:lpstr>
      <vt:lpstr>Wingdings</vt:lpstr>
      <vt:lpstr>Times New Roman</vt:lpstr>
      <vt:lpstr>Calibri Light</vt:lpstr>
      <vt:lpstr>Calibri</vt:lpstr>
      <vt:lpstr>.VnAristote</vt:lpstr>
      <vt:lpstr>SVN-Riesling</vt:lpstr>
      <vt:lpstr>Wingdings 2</vt:lpstr>
      <vt:lpstr>VNI-Times</vt:lpstr>
      <vt:lpstr>Symbol</vt:lpstr>
      <vt:lpstr>.VnTime</vt:lpstr>
      <vt:lpstr>Calibri</vt:lpstr>
      <vt:lpstr>Microsoft YaHei</vt:lpstr>
      <vt:lpstr>Arial Unicode MS</vt:lpstr>
      <vt:lpstr>Arial</vt:lpstr>
      <vt:lpstr>Default Design</vt:lpstr>
      <vt:lpstr>Office Theme</vt:lpstr>
      <vt:lpstr>1_Default Design</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854</cp:revision>
  <dcterms:created xsi:type="dcterms:W3CDTF">2010-03-30T15:35:30Z</dcterms:created>
  <dcterms:modified xsi:type="dcterms:W3CDTF">2024-06-15T16:24:29Z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CF24D2C1C23C47EEB584394D1916AB3C_13</vt:lpwstr>
  </property>
  <property fmtid="{D5CDD505-2E9C-101B-9397-08002B2CF9AE}" pid="3" name="KSOProductBuildVer">
    <vt:lpwstr>1033-12.2.0.17119</vt:lpwstr>
  </property>
</Properties>
</file>