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emf" ContentType="image/x-em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97" r:id="rId5"/>
    <p:sldId id="301" r:id="rId6"/>
    <p:sldId id="304" r:id="rId8"/>
    <p:sldId id="310" r:id="rId9"/>
    <p:sldId id="311" r:id="rId10"/>
    <p:sldId id="308" r:id="rId11"/>
    <p:sldId id="312" r:id="rId12"/>
    <p:sldId id="316" r:id="rId13"/>
    <p:sldId id="271" r:id="rId14"/>
    <p:sldId id="315" r:id="rId15"/>
    <p:sldId id="313" r:id="rId16"/>
    <p:sldId id="319" r:id="rId17"/>
    <p:sldId id="320" r:id="rId18"/>
    <p:sldId id="321" r:id="rId19"/>
    <p:sldId id="322" r:id="rId20"/>
    <p:sldId id="258" r:id="rId21"/>
    <p:sldId id="324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327" r:id="rId31"/>
    <p:sldId id="325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8A4DC-8338-46A6-A558-0FFB3DEA669F}" type="doc">
      <dgm:prSet loTypeId="urn:microsoft.com/office/officeart/2005/8/layout/vProcess5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CDC44B7-BC5B-4D12-AF4E-51AAC4A79BF3}">
      <dgm:prSet phldrT="[Text]"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5">
              <a:lumMod val="5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l"/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04496-3D28-4BA6-BF57-CF75A844423D}" cxnId="{B237D5BD-30C5-4DFB-A754-B6725EC9FD0E}" type="parTrans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CD98D-E2AA-4961-8DB1-5E4F7239C41B}" cxnId="{B237D5BD-30C5-4DFB-A754-B6725EC9FD0E}" type="sibTrans">
      <dgm:prSet custT="1"/>
      <dgm:spPr/>
      <dgm:t>
        <a:bodyPr/>
        <a:lstStyle/>
        <a:p>
          <a:endParaRPr lang="en-US" sz="3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CA99F-7D5D-4B07-9CD3-3EF049788B37}">
      <dgm:prSet phldrT="[Text]" custT="1"/>
      <dgm:spPr>
        <a:solidFill>
          <a:schemeClr val="accent4">
            <a:lumMod val="40000"/>
            <a:lumOff val="60000"/>
          </a:schemeClr>
        </a:solidFill>
        <a:ln w="38100">
          <a:solidFill>
            <a:schemeClr val="accent5">
              <a:lumMod val="50000"/>
            </a:schemeClr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endParaRPr lang="en-US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9490F-458E-46BD-AA10-EE620F9EAB9E}" cxnId="{D4F1300E-3539-43C7-B13D-E944E8FED6E6}" type="parTrans">
      <dgm:prSet/>
      <dgm:spPr/>
      <dgm:t>
        <a:bodyPr/>
        <a:lstStyle/>
        <a:p>
          <a:endParaRPr lang="en-US" sz="3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8686D-1131-43A5-AD71-1CD5A7EAD4A3}" cxnId="{D4F1300E-3539-43C7-B13D-E944E8FED6E6}" type="sibTrans">
      <dgm:prSet custT="1"/>
      <dgm:spPr/>
      <dgm:t>
        <a:bodyPr/>
        <a:lstStyle/>
        <a:p>
          <a:endParaRPr lang="en-US" sz="3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2773D7-B969-4ADE-ADA5-579B2EE0E87E}">
      <dgm:prSet custT="1"/>
      <dgm:spPr>
        <a:solidFill>
          <a:schemeClr val="accent6"/>
        </a:solidFill>
      </dgm:spPr>
      <dgm:t>
        <a:bodyPr/>
        <a:lstStyle/>
        <a:p>
          <a:r>
            <a: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P1: Từ đầu … </a:t>
          </a:r>
          <a:r>
            <a:rPr lang="vi-VN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 khí như </a:t>
          </a:r>
          <a:r>
            <a:rPr lang="vi-VN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4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36892F-19B4-4E2C-886C-766755E7D04A}" cxnId="{FA8912F3-2DB6-4C2D-AD63-C8C17DCBC409}" type="parTrans">
      <dgm:prSet/>
      <dgm:spPr/>
      <dgm:t>
        <a:bodyPr/>
        <a:lstStyle/>
        <a:p>
          <a:endParaRPr lang="en-US"/>
        </a:p>
      </dgm:t>
    </dgm:pt>
    <dgm:pt modelId="{20ACF9CB-4299-44BA-8E9A-4F8E6F05A428}" cxnId="{FA8912F3-2DB6-4C2D-AD63-C8C17DCBC409}" type="sibTrans">
      <dgm:prSet/>
      <dgm:spPr/>
      <dgm:t>
        <a:bodyPr/>
        <a:lstStyle/>
        <a:p>
          <a:endParaRPr lang="en-US"/>
        </a:p>
      </dgm:t>
    </dgm:pt>
    <dgm:pt modelId="{AEF7E9BB-8704-4048-B8E8-6171EB8FAC7B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về cây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vi-VN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Nam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FAA284-7476-4186-BCEA-8D6A340AF563}" cxnId="{551E09BC-E819-4F84-BEE2-76EE76451B64}" type="parTrans">
      <dgm:prSet/>
      <dgm:spPr/>
      <dgm:t>
        <a:bodyPr/>
        <a:lstStyle/>
        <a:p>
          <a:endParaRPr lang="en-US"/>
        </a:p>
      </dgm:t>
    </dgm:pt>
    <dgm:pt modelId="{ED31889E-8116-4D8C-9FC6-9E03ED5F0B99}" cxnId="{551E09BC-E819-4F84-BEE2-76EE76451B64}" type="sibTrans">
      <dgm:prSet/>
      <dgm:spPr/>
      <dgm:t>
        <a:bodyPr/>
        <a:lstStyle/>
        <a:p>
          <a:endParaRPr lang="en-US"/>
        </a:p>
      </dgm:t>
    </dgm:pt>
    <dgm:pt modelId="{151D1BEB-F193-4502-9BE5-5545E3757C2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P2: </a:t>
          </a:r>
          <a:r>
            <a:rPr lang="en-U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392CA-C509-42C0-9257-3CC3F346BAAF}" cxnId="{78AB42B4-6027-4235-8A33-7426D9B6C314}" type="parTrans">
      <dgm:prSet/>
      <dgm:spPr/>
      <dgm:t>
        <a:bodyPr/>
        <a:lstStyle/>
        <a:p>
          <a:endParaRPr lang="en-US"/>
        </a:p>
      </dgm:t>
    </dgm:pt>
    <dgm:pt modelId="{152BE601-8D86-4681-A578-23F41E4E36B1}" cxnId="{78AB42B4-6027-4235-8A33-7426D9B6C314}" type="sibTrans">
      <dgm:prSet/>
      <dgm:spPr/>
      <dgm:t>
        <a:bodyPr/>
        <a:lstStyle/>
        <a:p>
          <a:endParaRPr lang="en-US"/>
        </a:p>
      </dgm:t>
    </dgm:pt>
    <dgm:pt modelId="{669D5562-7A1F-42BE-BBE5-EE3655C8D79F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57E2F-7FBB-4545-BECF-F0CC6867EF78}" cxnId="{9DD559C2-A1D7-4609-8143-401895392308}" type="parTrans">
      <dgm:prSet/>
      <dgm:spPr/>
      <dgm:t>
        <a:bodyPr/>
        <a:lstStyle/>
        <a:p>
          <a:endParaRPr lang="en-US"/>
        </a:p>
      </dgm:t>
    </dgm:pt>
    <dgm:pt modelId="{4511F8EB-0226-47D0-AE7F-23A78BB11143}" cxnId="{9DD559C2-A1D7-4609-8143-401895392308}" type="sibTrans">
      <dgm:prSet/>
      <dgm:spPr/>
      <dgm:t>
        <a:bodyPr/>
        <a:lstStyle/>
        <a:p>
          <a:endParaRPr lang="en-US"/>
        </a:p>
      </dgm:t>
    </dgm:pt>
    <dgm:pt modelId="{0BE5AFA4-2E42-411A-B4CD-49257C308E8A}">
      <dgm:prSet/>
      <dgm:spPr/>
      <dgm:t>
        <a:bodyPr/>
        <a:lstStyle/>
        <a:p>
          <a:endParaRPr lang="en-US"/>
        </a:p>
      </dgm:t>
    </dgm:pt>
    <dgm:pt modelId="{DDC5F191-8077-46EB-832D-05A2CAD34C1B}" cxnId="{ADB70F18-682E-4D33-9B36-3BDFF65B0CCA}" type="parTrans">
      <dgm:prSet/>
      <dgm:spPr/>
      <dgm:t>
        <a:bodyPr/>
        <a:lstStyle/>
        <a:p>
          <a:endParaRPr lang="en-US"/>
        </a:p>
      </dgm:t>
    </dgm:pt>
    <dgm:pt modelId="{80101BCA-9E4C-40C2-B2B8-2A7594DAFEBE}" cxnId="{ADB70F18-682E-4D33-9B36-3BDFF65B0CCA}" type="sibTrans">
      <dgm:prSet/>
      <dgm:spPr/>
      <dgm:t>
        <a:bodyPr/>
        <a:lstStyle/>
        <a:p>
          <a:endParaRPr lang="en-US"/>
        </a:p>
      </dgm:t>
    </dgm:pt>
    <dgm:pt modelId="{8377ECC8-F99D-4154-AF98-449A2BAB22E3}">
      <dgm:prSet/>
      <dgm:spPr/>
      <dgm:t>
        <a:bodyPr/>
        <a:lstStyle/>
        <a:p>
          <a:endParaRPr lang="en-US"/>
        </a:p>
      </dgm:t>
    </dgm:pt>
    <dgm:pt modelId="{F95F83AC-B15A-4643-9701-D07917E4BED2}" cxnId="{90A4967A-8770-4CF1-8AD8-46F0DA709C57}" type="parTrans">
      <dgm:prSet/>
      <dgm:spPr/>
      <dgm:t>
        <a:bodyPr/>
        <a:lstStyle/>
        <a:p>
          <a:endParaRPr lang="en-US"/>
        </a:p>
      </dgm:t>
    </dgm:pt>
    <dgm:pt modelId="{8AFE575C-5C68-4F5A-983E-8D68EA1699D2}" cxnId="{90A4967A-8770-4CF1-8AD8-46F0DA709C57}" type="sibTrans">
      <dgm:prSet/>
      <dgm:spPr/>
      <dgm:t>
        <a:bodyPr/>
        <a:lstStyle/>
        <a:p>
          <a:endParaRPr lang="en-US"/>
        </a:p>
      </dgm:t>
    </dgm:pt>
    <dgm:pt modelId="{0559D2DF-4E97-4721-8D00-CEEA8A9E3DA3}">
      <dgm:prSet custScaleX="63988" custLinFactY="-100000" custLinFactNeighborX="18811" custLinFactNeighborY="-188696"/>
      <dgm:spPr/>
      <dgm:t>
        <a:bodyPr/>
        <a:lstStyle/>
        <a:p>
          <a:endParaRPr lang="en-US"/>
        </a:p>
      </dgm:t>
    </dgm:pt>
    <dgm:pt modelId="{2AAC4B35-8681-4093-8D0B-E36A5B21B536}" cxnId="{9F96A094-C064-4370-A51A-8AD01507CA97}" type="parTrans">
      <dgm:prSet/>
      <dgm:spPr/>
      <dgm:t>
        <a:bodyPr/>
        <a:lstStyle/>
        <a:p>
          <a:endParaRPr lang="en-US"/>
        </a:p>
      </dgm:t>
    </dgm:pt>
    <dgm:pt modelId="{5B01C990-0D50-45EE-8FBE-081208CC214E}" cxnId="{9F96A094-C064-4370-A51A-8AD01507CA97}" type="sibTrans">
      <dgm:prSet/>
      <dgm:spPr/>
      <dgm:t>
        <a:bodyPr/>
        <a:lstStyle/>
        <a:p>
          <a:endParaRPr lang="en-US"/>
        </a:p>
      </dgm:t>
    </dgm:pt>
    <dgm:pt modelId="{AB3C8D40-CBDD-4FA5-A751-34B034EFE42D}" type="pres">
      <dgm:prSet presAssocID="{3398A4DC-8338-46A6-A558-0FFB3DEA669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DECE30-28A7-495D-9F5D-F87D35F54031}" type="pres">
      <dgm:prSet presAssocID="{3398A4DC-8338-46A6-A558-0FFB3DEA669F}" presName="dummyMaxCanvas" presStyleCnt="0">
        <dgm:presLayoutVars/>
      </dgm:prSet>
      <dgm:spPr/>
    </dgm:pt>
    <dgm:pt modelId="{167A49BC-DC07-43CC-BE66-ADEBE6D87659}" type="pres">
      <dgm:prSet presAssocID="{3398A4DC-8338-46A6-A558-0FFB3DEA669F}" presName="FiveNodes_1" presStyleLbl="node1" presStyleIdx="0" presStyleCnt="5" custScaleX="42690" custScaleY="95100" custLinFactNeighborX="-18393" custLinFactNeighborY="10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5EA33-A508-42E7-A4A4-671451067F91}" type="pres">
      <dgm:prSet presAssocID="{3398A4DC-8338-46A6-A558-0FFB3DEA669F}" presName="FiveNodes_2" presStyleLbl="node1" presStyleIdx="1" presStyleCnt="5" custScaleX="40892" custScaleY="83902" custLinFactNeighborX="-25772" custLinFactNeighborY="-966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C147D-0083-4DFA-8942-4CEEC501FBB9}" type="pres">
      <dgm:prSet presAssocID="{3398A4DC-8338-46A6-A558-0FFB3DEA669F}" presName="FiveNodes_3" presStyleLbl="node1" presStyleIdx="2" presStyleCnt="5" custScaleX="64322" custLinFactY="-100000" custLinFactNeighborX="31371" custLinFactNeighborY="-117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F1A48-939F-446C-A73A-9408B9CA52A0}" type="pres">
      <dgm:prSet presAssocID="{3398A4DC-8338-46A6-A558-0FFB3DEA669F}" presName="FiveNodes_4" presStyleLbl="node1" presStyleIdx="3" presStyleCnt="5" custFlipHor="1" custScaleX="42035" custLinFactY="-57260" custLinFactNeighborX="-3853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EDD77-0E95-4911-8583-C90007717746}" type="pres">
      <dgm:prSet presAssocID="{3398A4DC-8338-46A6-A558-0FFB3DEA669F}" presName="FiveNodes_5" presStyleLbl="node1" presStyleIdx="4" presStyleCnt="5" custScaleX="63988" custLinFactY="-100000" custLinFactNeighborX="18811" custLinFactNeighborY="-188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A31B2-A9C9-4135-B116-B620B24DBE54}" type="pres">
      <dgm:prSet presAssocID="{3398A4DC-8338-46A6-A558-0FFB3DEA669F}" presName="FiveConn_1-2" presStyleLbl="fgAccFollowNode1" presStyleIdx="0" presStyleCnt="4" custAng="15879413" custScaleY="100000" custLinFactX="-200000" custLinFactY="100000" custLinFactNeighborX="-272319" custLinFactNeighborY="105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3528F0-3B62-481B-8ED9-E19BFEDDDFE4}" type="pres">
      <dgm:prSet presAssocID="{3398A4DC-8338-46A6-A558-0FFB3DEA669F}" presName="FiveConn_2-3" presStyleLbl="fgAccFollowNode1" presStyleIdx="1" presStyleCnt="4" custAng="16373690" custLinFactX="-272299" custLinFactY="-100000" custLinFactNeighborX="-300000" custLinFactNeighborY="-135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1EABB-9F18-4072-8E3A-D350F141FCEB}" type="pres">
      <dgm:prSet presAssocID="{3398A4DC-8338-46A6-A558-0FFB3DEA669F}" presName="FiveConn_3-4" presStyleLbl="fgAccFollowNode1" presStyleIdx="2" presStyleCnt="4" custAng="16200000" custLinFactX="-306994" custLinFactY="61395" custLinFactNeighborX="-4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88115-76E0-49FA-9AC4-65A969D7CFB2}" type="pres">
      <dgm:prSet presAssocID="{3398A4DC-8338-46A6-A558-0FFB3DEA669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E7463-22D6-4737-B053-39D9CCB24AC3}" type="pres">
      <dgm:prSet presAssocID="{3398A4DC-8338-46A6-A558-0FFB3DEA669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6E2A9-A72D-4485-9188-1CE3A3ACC781}" type="pres">
      <dgm:prSet presAssocID="{3398A4DC-8338-46A6-A558-0FFB3DEA669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FB6A0-B72A-41E5-A523-8D6825483A1B}" type="pres">
      <dgm:prSet presAssocID="{3398A4DC-8338-46A6-A558-0FFB3DEA669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E7076-3518-4BED-A432-403C86627C85}" type="pres">
      <dgm:prSet presAssocID="{3398A4DC-8338-46A6-A558-0FFB3DEA669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23449-D738-41D5-B542-1C5F5FACABC8}" type="pres">
      <dgm:prSet presAssocID="{3398A4DC-8338-46A6-A558-0FFB3DEA669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26D5BD-FE9B-4AAA-A6AF-4DCE9B501595}" type="presOf" srcId="{AEF7E9BB-8704-4048-B8E8-6171EB8FAC7B}" destId="{8BAFB6A0-B72A-41E5-A523-8D6825483A1B}" srcOrd="1" destOrd="0" presId="urn:microsoft.com/office/officeart/2005/8/layout/vProcess5"/>
    <dgm:cxn modelId="{C1DBE432-7B9F-4631-9AF8-42EE171FC34B}" type="presOf" srcId="{151D1BEB-F193-4502-9BE5-5545E3757C24}" destId="{B7AF1A48-939F-446C-A73A-9408B9CA52A0}" srcOrd="0" destOrd="0" presId="urn:microsoft.com/office/officeart/2005/8/layout/vProcess5"/>
    <dgm:cxn modelId="{FA8912F3-2DB6-4C2D-AD63-C8C17DCBC409}" srcId="{3398A4DC-8338-46A6-A558-0FFB3DEA669F}" destId="{DA2773D7-B969-4ADE-ADA5-579B2EE0E87E}" srcOrd="1" destOrd="0" parTransId="{9F36892F-19B4-4E2C-886C-766755E7D04A}" sibTransId="{20ACF9CB-4299-44BA-8E9A-4F8E6F05A428}"/>
    <dgm:cxn modelId="{4C9BF93B-8BA3-42D6-9421-FAD93AE648B5}" type="presOf" srcId="{669D5562-7A1F-42BE-BBE5-EE3655C8D79F}" destId="{70CEDD77-0E95-4911-8583-C90007717746}" srcOrd="0" destOrd="0" presId="urn:microsoft.com/office/officeart/2005/8/layout/vProcess5"/>
    <dgm:cxn modelId="{26444A61-50DB-451C-8C2E-C92AFB948293}" type="presOf" srcId="{20ACF9CB-4299-44BA-8E9A-4F8E6F05A428}" destId="{E33528F0-3B62-481B-8ED9-E19BFEDDDFE4}" srcOrd="0" destOrd="0" presId="urn:microsoft.com/office/officeart/2005/8/layout/vProcess5"/>
    <dgm:cxn modelId="{D4F1300E-3539-43C7-B13D-E944E8FED6E6}" srcId="{3398A4DC-8338-46A6-A558-0FFB3DEA669F}" destId="{55FCA99F-7D5D-4B07-9CD3-3EF049788B37}" srcOrd="7" destOrd="0" parTransId="{33D9490F-458E-46BD-AA10-EE620F9EAB9E}" sibTransId="{EA98686D-1131-43A5-AD71-1CD5A7EAD4A3}"/>
    <dgm:cxn modelId="{83DD26A0-89AB-4303-B65B-4363ADEC6E03}" type="presOf" srcId="{3CDC44B7-BC5B-4D12-AF4E-51AAC4A79BF3}" destId="{167A49BC-DC07-43CC-BE66-ADEBE6D87659}" srcOrd="0" destOrd="0" presId="urn:microsoft.com/office/officeart/2005/8/layout/vProcess5"/>
    <dgm:cxn modelId="{DFC8E623-DF2F-4A1A-BC48-625F8AEC7681}" type="presOf" srcId="{DA2773D7-B969-4ADE-ADA5-579B2EE0E87E}" destId="{1B15EA33-A508-42E7-A4A4-671451067F91}" srcOrd="0" destOrd="0" presId="urn:microsoft.com/office/officeart/2005/8/layout/vProcess5"/>
    <dgm:cxn modelId="{BBDE2A64-8714-4788-9A3F-D532856E4219}" type="presOf" srcId="{DA2773D7-B969-4ADE-ADA5-579B2EE0E87E}" destId="{B5F6E2A9-A72D-4485-9188-1CE3A3ACC781}" srcOrd="1" destOrd="0" presId="urn:microsoft.com/office/officeart/2005/8/layout/vProcess5"/>
    <dgm:cxn modelId="{4EB83EC3-37B1-4036-A051-A8F769A2530F}" type="presOf" srcId="{AEF7E9BB-8704-4048-B8E8-6171EB8FAC7B}" destId="{8D7C147D-0083-4DFA-8942-4CEEC501FBB9}" srcOrd="0" destOrd="0" presId="urn:microsoft.com/office/officeart/2005/8/layout/vProcess5"/>
    <dgm:cxn modelId="{15469295-4C7C-4FD6-A266-EE4C93687E22}" type="presOf" srcId="{ED31889E-8116-4D8C-9FC6-9E03ED5F0B99}" destId="{16E1EABB-9F18-4072-8E3A-D350F141FCEB}" srcOrd="0" destOrd="0" presId="urn:microsoft.com/office/officeart/2005/8/layout/vProcess5"/>
    <dgm:cxn modelId="{90A4967A-8770-4CF1-8AD8-46F0DA709C57}" srcId="{3398A4DC-8338-46A6-A558-0FFB3DEA669F}" destId="{8377ECC8-F99D-4154-AF98-449A2BAB22E3}" srcOrd="6" destOrd="0" parTransId="{F95F83AC-B15A-4643-9701-D07917E4BED2}" sibTransId="{8AFE575C-5C68-4F5A-983E-8D68EA1699D2}"/>
    <dgm:cxn modelId="{9F96A094-C064-4370-A51A-8AD01507CA97}" srcId="{3398A4DC-8338-46A6-A558-0FFB3DEA669F}" destId="{0559D2DF-4E97-4721-8D00-CEEA8A9E3DA3}" srcOrd="8" destOrd="0" parTransId="{2AAC4B35-8681-4093-8D0B-E36A5B21B536}" sibTransId="{5B01C990-0D50-45EE-8FBE-081208CC214E}"/>
    <dgm:cxn modelId="{B237D5BD-30C5-4DFB-A754-B6725EC9FD0E}" srcId="{3398A4DC-8338-46A6-A558-0FFB3DEA669F}" destId="{3CDC44B7-BC5B-4D12-AF4E-51AAC4A79BF3}" srcOrd="0" destOrd="0" parTransId="{35A04496-3D28-4BA6-BF57-CF75A844423D}" sibTransId="{C25CD98D-E2AA-4961-8DB1-5E4F7239C41B}"/>
    <dgm:cxn modelId="{3FE5C68B-FCFC-418A-9C87-F53A7FC6FB0A}" type="presOf" srcId="{3CDC44B7-BC5B-4D12-AF4E-51AAC4A79BF3}" destId="{1A3E7463-22D6-4737-B053-39D9CCB24AC3}" srcOrd="1" destOrd="0" presId="urn:microsoft.com/office/officeart/2005/8/layout/vProcess5"/>
    <dgm:cxn modelId="{D9B0F833-3535-4443-9B3A-260B84BBDDFB}" type="presOf" srcId="{152BE601-8D86-4681-A578-23F41E4E36B1}" destId="{91288115-76E0-49FA-9AC4-65A969D7CFB2}" srcOrd="0" destOrd="0" presId="urn:microsoft.com/office/officeart/2005/8/layout/vProcess5"/>
    <dgm:cxn modelId="{358993C6-DBFA-4030-8BA1-0967CA88616D}" type="presOf" srcId="{669D5562-7A1F-42BE-BBE5-EE3655C8D79F}" destId="{5CF23449-D738-41D5-B542-1C5F5FACABC8}" srcOrd="1" destOrd="0" presId="urn:microsoft.com/office/officeart/2005/8/layout/vProcess5"/>
    <dgm:cxn modelId="{C77850E2-9FBC-4545-A700-00C741D9990B}" type="presOf" srcId="{3398A4DC-8338-46A6-A558-0FFB3DEA669F}" destId="{AB3C8D40-CBDD-4FA5-A751-34B034EFE42D}" srcOrd="0" destOrd="0" presId="urn:microsoft.com/office/officeart/2005/8/layout/vProcess5"/>
    <dgm:cxn modelId="{ADB70F18-682E-4D33-9B36-3BDFF65B0CCA}" srcId="{3398A4DC-8338-46A6-A558-0FFB3DEA669F}" destId="{0BE5AFA4-2E42-411A-B4CD-49257C308E8A}" srcOrd="5" destOrd="0" parTransId="{DDC5F191-8077-46EB-832D-05A2CAD34C1B}" sibTransId="{80101BCA-9E4C-40C2-B2B8-2A7594DAFEBE}"/>
    <dgm:cxn modelId="{78AB42B4-6027-4235-8A33-7426D9B6C314}" srcId="{3398A4DC-8338-46A6-A558-0FFB3DEA669F}" destId="{151D1BEB-F193-4502-9BE5-5545E3757C24}" srcOrd="3" destOrd="0" parTransId="{CF9392CA-C509-42C0-9257-3CC3F346BAAF}" sibTransId="{152BE601-8D86-4681-A578-23F41E4E36B1}"/>
    <dgm:cxn modelId="{8274D501-A40B-4370-9417-79D67E33572A}" type="presOf" srcId="{151D1BEB-F193-4502-9BE5-5545E3757C24}" destId="{FFAE7076-3518-4BED-A432-403C86627C85}" srcOrd="1" destOrd="0" presId="urn:microsoft.com/office/officeart/2005/8/layout/vProcess5"/>
    <dgm:cxn modelId="{551E09BC-E819-4F84-BEE2-76EE76451B64}" srcId="{3398A4DC-8338-46A6-A558-0FFB3DEA669F}" destId="{AEF7E9BB-8704-4048-B8E8-6171EB8FAC7B}" srcOrd="2" destOrd="0" parTransId="{54FAA284-7476-4186-BCEA-8D6A340AF563}" sibTransId="{ED31889E-8116-4D8C-9FC6-9E03ED5F0B99}"/>
    <dgm:cxn modelId="{E0D3D1A1-E85E-4E6A-91BD-FFAE0436288B}" type="presOf" srcId="{C25CD98D-E2AA-4961-8DB1-5E4F7239C41B}" destId="{3D8A31B2-A9C9-4135-B116-B620B24DBE54}" srcOrd="0" destOrd="0" presId="urn:microsoft.com/office/officeart/2005/8/layout/vProcess5"/>
    <dgm:cxn modelId="{9DD559C2-A1D7-4609-8143-401895392308}" srcId="{3398A4DC-8338-46A6-A558-0FFB3DEA669F}" destId="{669D5562-7A1F-42BE-BBE5-EE3655C8D79F}" srcOrd="4" destOrd="0" parTransId="{6F857E2F-7FBB-4545-BECF-F0CC6867EF78}" sibTransId="{4511F8EB-0226-47D0-AE7F-23A78BB11143}"/>
    <dgm:cxn modelId="{DA989A94-678A-4DD8-AC54-C0B4B6BB12BD}" type="presParOf" srcId="{AB3C8D40-CBDD-4FA5-A751-34B034EFE42D}" destId="{A0DECE30-28A7-495D-9F5D-F87D35F54031}" srcOrd="0" destOrd="0" presId="urn:microsoft.com/office/officeart/2005/8/layout/vProcess5"/>
    <dgm:cxn modelId="{0736F31E-5304-4E27-A6C5-EC624E8CBB13}" type="presParOf" srcId="{AB3C8D40-CBDD-4FA5-A751-34B034EFE42D}" destId="{167A49BC-DC07-43CC-BE66-ADEBE6D87659}" srcOrd="1" destOrd="0" presId="urn:microsoft.com/office/officeart/2005/8/layout/vProcess5"/>
    <dgm:cxn modelId="{BA4FC0D7-FB08-4F27-B5CF-A5FF7820D3ED}" type="presParOf" srcId="{AB3C8D40-CBDD-4FA5-A751-34B034EFE42D}" destId="{1B15EA33-A508-42E7-A4A4-671451067F91}" srcOrd="2" destOrd="0" presId="urn:microsoft.com/office/officeart/2005/8/layout/vProcess5"/>
    <dgm:cxn modelId="{0DE56962-4E7A-41DF-B3B9-0CF90EDB8EB9}" type="presParOf" srcId="{AB3C8D40-CBDD-4FA5-A751-34B034EFE42D}" destId="{8D7C147D-0083-4DFA-8942-4CEEC501FBB9}" srcOrd="3" destOrd="0" presId="urn:microsoft.com/office/officeart/2005/8/layout/vProcess5"/>
    <dgm:cxn modelId="{70BE81C1-19A6-45C0-BFF2-A02C97241FC7}" type="presParOf" srcId="{AB3C8D40-CBDD-4FA5-A751-34B034EFE42D}" destId="{B7AF1A48-939F-446C-A73A-9408B9CA52A0}" srcOrd="4" destOrd="0" presId="urn:microsoft.com/office/officeart/2005/8/layout/vProcess5"/>
    <dgm:cxn modelId="{74E1CB37-4339-4DD3-B43B-BDC6FB1D3C6E}" type="presParOf" srcId="{AB3C8D40-CBDD-4FA5-A751-34B034EFE42D}" destId="{70CEDD77-0E95-4911-8583-C90007717746}" srcOrd="5" destOrd="0" presId="urn:microsoft.com/office/officeart/2005/8/layout/vProcess5"/>
    <dgm:cxn modelId="{C5869089-D72F-488C-9ECB-44E209D7C8F0}" type="presParOf" srcId="{AB3C8D40-CBDD-4FA5-A751-34B034EFE42D}" destId="{3D8A31B2-A9C9-4135-B116-B620B24DBE54}" srcOrd="6" destOrd="0" presId="urn:microsoft.com/office/officeart/2005/8/layout/vProcess5"/>
    <dgm:cxn modelId="{32C8A7DA-23C8-4DC2-B49E-DCF397D89A5D}" type="presParOf" srcId="{AB3C8D40-CBDD-4FA5-A751-34B034EFE42D}" destId="{E33528F0-3B62-481B-8ED9-E19BFEDDDFE4}" srcOrd="7" destOrd="0" presId="urn:microsoft.com/office/officeart/2005/8/layout/vProcess5"/>
    <dgm:cxn modelId="{1B4F77C2-23B1-4EF7-A8B8-75A7D9FCE72D}" type="presParOf" srcId="{AB3C8D40-CBDD-4FA5-A751-34B034EFE42D}" destId="{16E1EABB-9F18-4072-8E3A-D350F141FCEB}" srcOrd="8" destOrd="0" presId="urn:microsoft.com/office/officeart/2005/8/layout/vProcess5"/>
    <dgm:cxn modelId="{93486E2F-137F-452C-B87A-3CB0A1EA401B}" type="presParOf" srcId="{AB3C8D40-CBDD-4FA5-A751-34B034EFE42D}" destId="{91288115-76E0-49FA-9AC4-65A969D7CFB2}" srcOrd="9" destOrd="0" presId="urn:microsoft.com/office/officeart/2005/8/layout/vProcess5"/>
    <dgm:cxn modelId="{4326AB44-9101-4D8B-AF4E-BF1D4E52819A}" type="presParOf" srcId="{AB3C8D40-CBDD-4FA5-A751-34B034EFE42D}" destId="{1A3E7463-22D6-4737-B053-39D9CCB24AC3}" srcOrd="10" destOrd="0" presId="urn:microsoft.com/office/officeart/2005/8/layout/vProcess5"/>
    <dgm:cxn modelId="{A6B69C0E-FE56-46E3-8C4E-BB13A74E1EBD}" type="presParOf" srcId="{AB3C8D40-CBDD-4FA5-A751-34B034EFE42D}" destId="{B5F6E2A9-A72D-4485-9188-1CE3A3ACC781}" srcOrd="11" destOrd="0" presId="urn:microsoft.com/office/officeart/2005/8/layout/vProcess5"/>
    <dgm:cxn modelId="{83A88169-DA68-4FE1-8831-85789A169408}" type="presParOf" srcId="{AB3C8D40-CBDD-4FA5-A751-34B034EFE42D}" destId="{8BAFB6A0-B72A-41E5-A523-8D6825483A1B}" srcOrd="12" destOrd="0" presId="urn:microsoft.com/office/officeart/2005/8/layout/vProcess5"/>
    <dgm:cxn modelId="{F840ADC2-FA9C-4C94-9516-D8894C66AE4B}" type="presParOf" srcId="{AB3C8D40-CBDD-4FA5-A751-34B034EFE42D}" destId="{FFAE7076-3518-4BED-A432-403C86627C85}" srcOrd="13" destOrd="0" presId="urn:microsoft.com/office/officeart/2005/8/layout/vProcess5"/>
    <dgm:cxn modelId="{D40A7A2E-07C7-4AB9-A703-E3C486E85AB2}" type="presParOf" srcId="{AB3C8D40-CBDD-4FA5-A751-34B034EFE42D}" destId="{5CF23449-D738-41D5-B542-1C5F5FACABC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476411" cy="5314033"/>
        <a:chOff x="0" y="0"/>
        <a:chExt cx="10476411" cy="5314033"/>
      </a:xfrm>
    </dsp:grpSpPr>
    <dsp:sp modelId="{167A49BC-DC07-43CC-BE66-ADEBE6D87659}">
      <dsp:nvSpPr>
        <dsp:cNvPr id="3" name="Rounded Rectangle 2"/>
        <dsp:cNvSpPr/>
      </dsp:nvSpPr>
      <dsp:spPr bwMode="white">
        <a:xfrm>
          <a:off x="0" y="101295"/>
          <a:ext cx="8066836" cy="9565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38100">
          <a:solidFill>
            <a:schemeClr val="accent5">
              <a:lumMod val="50000"/>
            </a:schemeClr>
          </a:solidFill>
        </a:ln>
        <a:effectLst>
          <a:reflection blurRad="6350" stA="52000" endA="300" endPos="35000" dir="5400000" sy="-100000" algn="bl" rotWithShape="0"/>
        </a:effectLst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18109" tIns="118109" rIns="118109" bIns="118109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1295"/>
        <a:ext cx="8066836" cy="956526"/>
      </dsp:txXfrm>
    </dsp:sp>
    <dsp:sp modelId="{1B15EA33-A508-42E7-A4A4-671451067F91}">
      <dsp:nvSpPr>
        <dsp:cNvPr id="4" name="Rounded Rectangle 3"/>
        <dsp:cNvSpPr/>
      </dsp:nvSpPr>
      <dsp:spPr bwMode="white">
        <a:xfrm>
          <a:off x="0" y="0"/>
          <a:ext cx="8066836" cy="956526"/>
        </a:xfrm>
        <a:prstGeom prst="roundRect">
          <a:avLst>
            <a:gd name="adj" fmla="val 10000"/>
          </a:avLst>
        </a:prstGeom>
        <a:solidFill>
          <a:schemeClr val="accent6"/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1845000"/>
            <a:satOff val="-2548"/>
            <a:lumOff val="-97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P1: Từ đầu … </a:t>
          </a:r>
          <a:r>
            <a:rPr lang="vi-VN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 khí như </a:t>
          </a:r>
          <a:r>
            <a:rPr lang="vi-VN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24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066836" cy="956526"/>
      </dsp:txXfrm>
    </dsp:sp>
    <dsp:sp modelId="{8D7C147D-0083-4DFA-8942-4CEEC501FBB9}">
      <dsp:nvSpPr>
        <dsp:cNvPr id="5" name="Rounded Rectangle 4"/>
        <dsp:cNvSpPr/>
      </dsp:nvSpPr>
      <dsp:spPr bwMode="white">
        <a:xfrm>
          <a:off x="2409575" y="94904"/>
          <a:ext cx="8066836" cy="95652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3690000"/>
            <a:satOff val="-5097"/>
            <a:lumOff val="-196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về cây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vi-VN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Nam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9575" y="94904"/>
        <a:ext cx="8066836" cy="956526"/>
      </dsp:txXfrm>
    </dsp:sp>
    <dsp:sp modelId="{B7AF1A48-939F-446C-A73A-9408B9CA52A0}">
      <dsp:nvSpPr>
        <dsp:cNvPr id="6" name="Rounded Rectangle 5"/>
        <dsp:cNvSpPr/>
      </dsp:nvSpPr>
      <dsp:spPr bwMode="white">
        <a:xfrm flipH="1">
          <a:off x="0" y="1763898"/>
          <a:ext cx="8066836" cy="95652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5535000"/>
            <a:satOff val="-7646"/>
            <a:lumOff val="-294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P2: </a:t>
          </a:r>
          <a:r>
            <a:rPr lang="en-US" sz="24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hùng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flipH="1">
        <a:off x="0" y="1763898"/>
        <a:ext cx="8066836" cy="956526"/>
      </dsp:txXfrm>
    </dsp:sp>
    <dsp:sp modelId="{70CEDD77-0E95-4911-8583-C90007717746}">
      <dsp:nvSpPr>
        <dsp:cNvPr id="7" name="Rounded Rectangle 6"/>
        <dsp:cNvSpPr/>
      </dsp:nvSpPr>
      <dsp:spPr bwMode="white">
        <a:xfrm>
          <a:off x="2409575" y="1596055"/>
          <a:ext cx="8066836" cy="95652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5">
            <a:hueOff val="-7380000"/>
            <a:satOff val="-10195"/>
            <a:lumOff val="-3921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118109" tIns="118109" rIns="118109" bIns="118109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tre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9575" y="1596055"/>
        <a:ext cx="8066836" cy="956526"/>
      </dsp:txXfrm>
    </dsp:sp>
    <dsp:sp modelId="{3D8A31B2-A9C9-4135-B116-B620B24DBE54}">
      <dsp:nvSpPr>
        <dsp:cNvPr id="8" name="Down Arrow 7"/>
        <dsp:cNvSpPr/>
      </dsp:nvSpPr>
      <dsp:spPr bwMode="white">
        <a:xfrm rot="15879413">
          <a:off x="4508490" y="1975032"/>
          <a:ext cx="621742" cy="621742"/>
        </a:xfrm>
        <a:prstGeom prst="downArrow">
          <a:avLst>
            <a:gd name="adj1" fmla="val 55000"/>
            <a:gd name="adj2" fmla="val 45000"/>
          </a:avLst>
        </a:prstGeom>
        <a:sp3d z="190500" extrusionH="12700" prstMaterial="plastic">
          <a:bevelT w="50800" h="50800"/>
        </a:sp3d>
      </dsp:spPr>
      <dsp:style>
        <a:ln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fillRef>
        <a:effectRef idx="2">
          <a:scrgbClr r="0" g="0" b="0"/>
        </a:effectRef>
        <a:fontRef idx="minor"/>
      </dsp:style>
      <dsp:txBody>
        <a:bodyPr lIns="82550" tIns="82550" rIns="82550" bIns="825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3000" b="1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5879413">
        <a:off x="4508490" y="1975032"/>
        <a:ext cx="621742" cy="621742"/>
      </dsp:txXfrm>
    </dsp:sp>
    <dsp:sp modelId="{E33528F0-3B62-481B-8ED9-E19BFEDDDFE4}">
      <dsp:nvSpPr>
        <dsp:cNvPr id="9" name="Down Arrow 8"/>
        <dsp:cNvSpPr/>
      </dsp:nvSpPr>
      <dsp:spPr bwMode="white">
        <a:xfrm rot="16373690">
          <a:off x="4489266" y="325133"/>
          <a:ext cx="621742" cy="621742"/>
        </a:xfrm>
        <a:prstGeom prst="downArrow">
          <a:avLst>
            <a:gd name="adj1" fmla="val 55000"/>
            <a:gd name="adj2" fmla="val 45000"/>
          </a:avLst>
        </a:prstGeom>
        <a:sp3d z="190500" extrusionH="12700" prstMaterial="plastic">
          <a:bevelT w="50800" h="50800"/>
        </a:sp3d>
      </dsp:spPr>
      <dsp:style>
        <a:ln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5">
            <a:tint val="40000"/>
            <a:alpha val="90000"/>
            <a:hueOff val="-2479999"/>
            <a:satOff val="-4313"/>
            <a:lumOff val="-522"/>
            <a:alpha val="90196"/>
          </a:schemeClr>
        </a:fillRef>
        <a:effectRef idx="2">
          <a:scrgbClr r="0" g="0" b="0"/>
        </a:effectRef>
        <a:fontRef idx="minor"/>
      </dsp:style>
      <dsp:txBody>
        <a:bodyPr lIns="33020" tIns="33020" rIns="33020" bIns="3302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 rot="16373690">
        <a:off x="4489266" y="325133"/>
        <a:ext cx="621742" cy="621742"/>
      </dsp:txXfrm>
    </dsp:sp>
    <dsp:sp modelId="{16E1EABB-9F18-4072-8E3A-D350F141FCEB}">
      <dsp:nvSpPr>
        <dsp:cNvPr id="10" name="Down Arrow 9"/>
        <dsp:cNvSpPr/>
      </dsp:nvSpPr>
      <dsp:spPr bwMode="white">
        <a:xfrm rot="16200000">
          <a:off x="4254204" y="3865067"/>
          <a:ext cx="621742" cy="621742"/>
        </a:xfrm>
        <a:prstGeom prst="downArrow">
          <a:avLst>
            <a:gd name="adj1" fmla="val 55000"/>
            <a:gd name="adj2" fmla="val 45000"/>
          </a:avLst>
        </a:prstGeom>
        <a:sp3d z="190500" extrusionH="12700" prstMaterial="plastic">
          <a:bevelT w="50800" h="50800"/>
        </a:sp3d>
      </dsp:spPr>
      <dsp:style>
        <a:ln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5">
            <a:tint val="40000"/>
            <a:alpha val="90000"/>
            <a:hueOff val="-4959999"/>
            <a:satOff val="-8626"/>
            <a:lumOff val="-1045"/>
            <a:alpha val="90196"/>
          </a:schemeClr>
        </a:fillRef>
        <a:effectRef idx="2">
          <a:scrgbClr r="0" g="0" b="0"/>
        </a:effectRef>
        <a:fontRef idx="minor"/>
      </dsp:style>
      <dsp:txBody>
        <a:bodyPr lIns="33020" tIns="33020" rIns="33020" bIns="3302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 rot="16200000">
        <a:off x="4254204" y="3865067"/>
        <a:ext cx="621742" cy="621742"/>
      </dsp:txXfrm>
    </dsp:sp>
    <dsp:sp modelId="{91288115-76E0-49FA-9AC4-65A969D7CFB2}">
      <dsp:nvSpPr>
        <dsp:cNvPr id="11" name="Down Arrow 10"/>
        <dsp:cNvSpPr/>
      </dsp:nvSpPr>
      <dsp:spPr bwMode="white">
        <a:xfrm>
          <a:off x="9252276" y="3961612"/>
          <a:ext cx="621742" cy="621742"/>
        </a:xfrm>
        <a:prstGeom prst="downArrow">
          <a:avLst>
            <a:gd name="adj1" fmla="val 55000"/>
            <a:gd name="adj2" fmla="val 45000"/>
          </a:avLst>
        </a:prstGeom>
        <a:sp3d z="190500" extrusionH="12700" prstMaterial="plastic">
          <a:bevelT w="50800" h="50800"/>
        </a:sp3d>
      </dsp:spPr>
      <dsp:style>
        <a:ln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5">
            <a:tint val="40000"/>
            <a:alpha val="90000"/>
            <a:hueOff val="-7440000"/>
            <a:satOff val="-12940"/>
            <a:lumOff val="-1568"/>
            <a:alpha val="90196"/>
          </a:schemeClr>
        </a:fillRef>
        <a:effectRef idx="2">
          <a:scrgbClr r="0" g="0" b="0"/>
        </a:effectRef>
        <a:fontRef idx="minor"/>
      </dsp:style>
      <dsp:txBody>
        <a:bodyPr lIns="33020" tIns="33020" rIns="33020" bIns="3302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9252276" y="3961612"/>
        <a:ext cx="621742" cy="621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C6C09-6E57-4711-8812-A5BE76CC798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A971-C824-4CB3-82BE-9DCCD06627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A05FD-8A70-4766-906F-B6E9727194D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90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921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94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143E6-577B-4A8E-81AC-6518F769CF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38616-A735-431E-BC34-6DED3DB3C5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ADF5BF-4A7B-47EC-965C-E1B5075A59F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880BD2-398B-4E22-A5C8-7B5DE7615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7E039A-3B4E-4605-8896-BFE057EF2A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A19F6C-0FEF-4AED-A72E-76A468D4ED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1DC091-82CF-4823-BD88-2DCAF48B1F2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9C0657-0570-4FE9-AC79-F4D0C8A1E0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107EE0-8292-4C79-BF69-AFD0ECEECC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2D4744-7420-458C-B93D-C72EE346CD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45A491-5803-4BBE-8322-2D5C69E599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6D7B18-0C0B-4294-B7DA-4B45BBCDB3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23B036-389E-4D2A-8042-6E9F3006C4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015C17-76E4-45D6-B859-780B022FD2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88A16A-809B-42EB-83DD-688B367E108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7CC9697-7AEA-42A5-9675-A3E6AAC5C1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FD37E7-A457-47F5-BEE7-94C618C5AC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3D07B2D-B7B3-4FE8-B650-E60DAB1C4B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E103A1-B500-4783-A943-8723F8E21A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4A2C78-4CC2-4F31-B1DB-EA31BEEC7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1DB94-F7D4-4D2E-BFE7-A851DCB46B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47B95F-6EE5-4543-BEC0-54A16312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D32767-FD3B-4B19-B495-8910AF6290C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356654-014D-44AF-992E-93330845C1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CA1CFD-60CE-4DD8-AC43-E6BB95EB2B8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7E0D7A-94C2-4657-A500-3976139B52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79A7BE-7A26-4A94-A6D6-698467F692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0CB9BB-E627-42EC-96A4-7EC1B81F0B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D9DDF85-70B4-4905-A8CD-BA89294D1B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11BFE8-3E81-48A8-9434-309245394F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3CDB04-B8A4-4002-B857-9858331F6C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28638C-8A95-4090-8528-5A2214B0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C6CD13-DE29-4AB2-8539-C147914B73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D42300-B0CF-4976-901C-6DFE9E7C90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485D8F-8A9B-4E40-8B9B-125F35F06D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5A56DD-85C2-43EF-8C23-CF55B8E8DC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EB2366-1325-47AD-AF33-DBF0DD033D7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362B13-FEE8-4276-90A1-62FFAA6B5E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3E2383-FF40-4705-AD7F-5E42A70F4A8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F41B2A-DBB5-4D9C-9329-E0734A640D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319BB4-0B46-4DCA-B903-6429E4DF22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19D0FC-EC07-4792-B530-50350334E8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5F77-2A72-4829-837A-1DB2E4177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F84725-9F34-480A-8359-3328C1C2FA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500A3-C3B6-48E2-B0E1-2D39BCC558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C0A1-DCD4-481D-94B2-CBE67ADFD8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62F9E-54BF-4C9D-8CEB-AFA89F1CF57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C43D11-218E-415E-9635-E40F3CBF5C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8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B40ADB-9AB9-48D8-913F-826A11686C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Arial" panose="020B0604020202020204"/>
                <a:sym typeface="Arial" panose="020B060402020202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E22AE9-0A6D-4ABD-AE1F-D1A408B426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emf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25.png"/><Relationship Id="rId7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video" Target="NUL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8.wmf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8.wmf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8.wmf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openxmlformats.org/officeDocument/2006/relationships/themeOverride" Target="../theme/themeOverride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8.wmf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e Việt Nam | Nguyễn Du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0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280076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9 : TÙY BÚT VÀ TẢN VĂN</a:t>
            </a: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ĐỌC HIỂU VĂN BẢN 1 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 TRE VIỆT NAM</a:t>
            </a:r>
            <a:endParaRPr kumimoji="0" lang="vi-VN" sz="40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- THÉP MỚI-</a:t>
            </a: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25289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6953" y="2840690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930" y="1511462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266" y="3416348"/>
            <a:ext cx="5708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685" y="2031851"/>
            <a:ext cx="21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1. Tác giả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20684" y="2448416"/>
            <a:ext cx="27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2. Tác phẩm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3096" y="4199086"/>
            <a:ext cx="665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292" y="51009"/>
            <a:ext cx="12192000" cy="74147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3206" y="2069852"/>
            <a:ext cx="7948747" cy="25237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14300">
              <a:lnSpc>
                <a:spcPct val="115000"/>
              </a:lnSpc>
              <a:spcAft>
                <a:spcPts val="1200"/>
              </a:spcAft>
              <a:tabLst>
                <a:tab pos="509270" algn="l"/>
              </a:tabLs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Nam?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 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GB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428" y="51009"/>
            <a:ext cx="665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9337" y="629033"/>
            <a:ext cx="48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</a:rPr>
              <a:t>a. Tre trong sinh hoạt và trong lao động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30" y="1213283"/>
            <a:ext cx="6157494" cy="983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434" y="-802091"/>
            <a:ext cx="3165566" cy="34323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307" y="2661192"/>
            <a:ext cx="196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NHÓM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462" y="5587630"/>
            <a:ext cx="182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NHÓM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flipV="1">
            <a:off x="2122879" y="2636898"/>
            <a:ext cx="878702" cy="4792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2173903" y="5644290"/>
            <a:ext cx="878702" cy="4792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94017" y="5182462"/>
            <a:ext cx="7680959" cy="152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GB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(3)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Gậy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25289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6953" y="2840690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930" y="1511462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266" y="3416348"/>
            <a:ext cx="5708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685" y="2031851"/>
            <a:ext cx="21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1. Tác giả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20684" y="2448416"/>
            <a:ext cx="27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2. Tác phẩm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43096" y="4199086"/>
            <a:ext cx="665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1536" y="4888468"/>
            <a:ext cx="48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2060"/>
                </a:solidFill>
              </a:rPr>
              <a:t>a. Tre trong sinh hoạt và trong lao động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9912" y="5531682"/>
            <a:ext cx="848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b</a:t>
            </a:r>
            <a:r>
              <a:rPr lang="vi-VN" b="1" dirty="0" smtClean="0">
                <a:solidFill>
                  <a:srgbClr val="002060"/>
                </a:solidFill>
              </a:rPr>
              <a:t>. Tre trong cuộc kháng chiến bảo vệ Tổ quốc và trong đời sống tinh thần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25289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267" y="2487566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5318" y="1160341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268" y="2934496"/>
            <a:ext cx="568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4376" y="1662648"/>
            <a:ext cx="21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1. Tác giả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64376" y="2080808"/>
            <a:ext cx="27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2. Tác phẩm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5318" y="3457379"/>
            <a:ext cx="665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3930" y="3972850"/>
            <a:ext cx="48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a. Tre trong sinh hoạt và trong lao động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63930" y="4442799"/>
            <a:ext cx="848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</a:t>
            </a:r>
            <a:r>
              <a:rPr lang="vi-VN" b="1" dirty="0" smtClean="0"/>
              <a:t>. Tre trong cuộc kháng chiến bảo vệ Tổ quốc và trong đời sống tinh thần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55715" y="4936236"/>
            <a:ext cx="621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Tre </a:t>
            </a:r>
            <a:r>
              <a:rPr lang="en-US" sz="2400" b="1" dirty="0" err="1">
                <a:solidFill>
                  <a:srgbClr val="002060"/>
                </a:solidFill>
              </a:rPr>
              <a:t>trường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tồn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cùng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Việt</a:t>
            </a:r>
            <a:r>
              <a:rPr lang="en-US" sz="2400" b="1" dirty="0">
                <a:solidFill>
                  <a:srgbClr val="002060"/>
                </a:solidFill>
              </a:rPr>
              <a:t> Nam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8006773" cy="4455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40"/>
                <a:gridCol w="5919410"/>
                <a:gridCol w="1181123"/>
              </a:tblGrid>
              <a:tr h="554102">
                <a:tc>
                  <a:txBody>
                    <a:bodyPr/>
                    <a:lstStyle/>
                    <a:p>
                      <a:r>
                        <a:rPr lang="vi-VN" sz="2400" b="1" dirty="0" smtClean="0">
                          <a:solidFill>
                            <a:srgbClr val="FF0000"/>
                          </a:solidFill>
                        </a:rPr>
                        <a:t>STT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1" dirty="0" smtClean="0">
                          <a:solidFill>
                            <a:srgbClr val="FF0000"/>
                          </a:solidFill>
                        </a:rPr>
                        <a:t>3.  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tồn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cùng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tộc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Nam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4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chính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(4)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là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Đoạn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toàn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muốn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khẳng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định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điều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hãy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dẫn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bằng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chứng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để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thấy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tre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nứa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vẫn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gắn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bó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thiết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với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đời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sống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con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Việt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Nam.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Từ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hình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ảnh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măng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non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trên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phù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hiệu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thiếu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niên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tác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giả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còn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suy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nghĩ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gì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cây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trong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tương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lai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?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410" name="Picture 2" descr="Viết văn trình bày cảm nghĩ về cây tre dựa vào bài Cây tre Việt Nam Thép Mớ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101" y="4485911"/>
            <a:ext cx="2650161" cy="2372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101" y="2068876"/>
            <a:ext cx="2617333" cy="234924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9164" y="2055813"/>
          <a:ext cx="8006773" cy="4455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40"/>
                <a:gridCol w="5919410"/>
                <a:gridCol w="1181123"/>
              </a:tblGrid>
              <a:tr h="554102">
                <a:tc>
                  <a:txBody>
                    <a:bodyPr/>
                    <a:lstStyle/>
                    <a:p>
                      <a:r>
                        <a:rPr lang="vi-VN" sz="2400" b="1" dirty="0" smtClean="0">
                          <a:solidFill>
                            <a:srgbClr val="FF0000"/>
                          </a:solidFill>
                        </a:rPr>
                        <a:t>STT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400" b="1" dirty="0" smtClean="0">
                          <a:solidFill>
                            <a:srgbClr val="FF0000"/>
                          </a:solidFill>
                        </a:rPr>
                        <a:t>3.  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tồn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cùng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tộc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Việt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Nam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4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45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chính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của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(4)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là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Đoạn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toàn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muốn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khẳng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định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điều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hãy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dẫn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bằng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chứng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để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thấy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tre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nứa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vẫn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gắn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bó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thân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thiết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với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đời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sống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con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Việt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Nam.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Từ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hình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ảnh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măng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non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trên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phù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hiệu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thiếu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niên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tác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giả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còn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suy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nghĩ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gì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về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cây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trong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tương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lai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?</a:t>
                      </a:r>
                      <a:endParaRPr lang="en-US" sz="2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6236" y="550031"/>
            <a:ext cx="5513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689" y="215874"/>
            <a:ext cx="1322263" cy="152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25289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267" y="2487566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5318" y="1160341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268" y="2934496"/>
            <a:ext cx="5688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4376" y="1662648"/>
            <a:ext cx="21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1. Tác giả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64376" y="2080808"/>
            <a:ext cx="27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2. Tác phẩm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5318" y="3457379"/>
            <a:ext cx="665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3930" y="3972850"/>
            <a:ext cx="48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/>
              <a:t>a. Tre trong sinh hoạt và trong lao động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63930" y="4442799"/>
            <a:ext cx="848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b</a:t>
            </a:r>
            <a:r>
              <a:rPr lang="vi-VN" b="1" dirty="0" smtClean="0"/>
              <a:t>. Tre trong cuộc kháng chiến bảo vệ Tổ quốc và trong đời sống tinh thần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55715" y="4936236"/>
            <a:ext cx="6211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Tre </a:t>
            </a:r>
            <a:r>
              <a:rPr lang="en-US" sz="2400" b="1" dirty="0" err="1">
                <a:solidFill>
                  <a:srgbClr val="002060"/>
                </a:solidFill>
              </a:rPr>
              <a:t>trường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tồn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cùng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Việt</a:t>
            </a:r>
            <a:r>
              <a:rPr lang="en-US" sz="2400" b="1" dirty="0">
                <a:solidFill>
                  <a:srgbClr val="002060"/>
                </a:solidFill>
              </a:rPr>
              <a:t> Nam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0678" y="5600866"/>
            <a:ext cx="364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</a:rPr>
              <a:t>III. TỔNG KẾT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Viết văn trình bày cảm nghĩ về cây tre dựa vào bài Cây tre Việt Nam Thép Mớ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455" y="365125"/>
            <a:ext cx="364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070C0"/>
                </a:solidFill>
              </a:rPr>
              <a:t>III. TỔNG KẾT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230" y="716413"/>
            <a:ext cx="514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8857" y="3432536"/>
            <a:ext cx="3182983" cy="29383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44537" y="3389262"/>
            <a:ext cx="3670663" cy="29816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85463" y="3307081"/>
            <a:ext cx="3568337" cy="31459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422469" y="1374570"/>
            <a:ext cx="2534194" cy="162071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5942" y="133214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9236" y="1635738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0678" y="963963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635" y="2230617"/>
            <a:ext cx="364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</a:rPr>
              <a:t>III. TỔNG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2827" y="3218193"/>
            <a:ext cx="223375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chemeClr val="bg1"/>
                </a:solidFill>
              </a:rPr>
              <a:t>1.Nghệ thuât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8563" y="3186669"/>
            <a:ext cx="198555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2. Nội dung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28057" y="3945372"/>
            <a:ext cx="4193176" cy="28043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endParaRPr lang="vi-VN" dirty="0" smtClean="0"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98120" algn="l"/>
              </a:tabLst>
            </a:pPr>
            <a:r>
              <a:rPr lang="en-US" dirty="0" smtClean="0"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41175" y="3852761"/>
            <a:ext cx="3740333" cy="28969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bó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ta. Qua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Nam. 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355375" y="2692282"/>
            <a:ext cx="1888671" cy="4150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44047" y="2677769"/>
            <a:ext cx="1813556" cy="5627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09005" y="91784"/>
            <a:ext cx="7602583" cy="49604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1269" y="1148123"/>
            <a:ext cx="683610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RUNG CHUÔNG VÀNG</a:t>
            </a:r>
            <a:endParaRPr lang="en-US" sz="3200" b="1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6888" y="2520950"/>
            <a:ext cx="37877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613" y="1979613"/>
            <a:ext cx="68976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9005" y="781187"/>
            <a:ext cx="34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 I.  Bài tập tắc nhiệm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057" name="Object 33"/>
          <p:cNvGraphicFramePr>
            <a:graphicFrameLocks noChangeAspect="1"/>
          </p:cNvGraphicFramePr>
          <p:nvPr/>
        </p:nvGraphicFramePr>
        <p:xfrm>
          <a:off x="-838200" y="65088"/>
          <a:ext cx="12192000" cy="613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1" name="Slide" r:id="rId1" imgW="4575175" imgH="3432175" progId="PowerPoint.Slide.8">
                  <p:embed/>
                </p:oleObj>
              </mc:Choice>
              <mc:Fallback>
                <p:oleObj name="Slide" r:id="rId1" imgW="4575175" imgH="3432175" progId="PowerPoint.Slide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38200" y="65088"/>
                        <a:ext cx="12192000" cy="613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203325" y="5305425"/>
            <a:ext cx="4030663" cy="871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494338"/>
            <a:ext cx="20701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94408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thiện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SG" sz="3000" b="1" dirty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b="1" dirty="0" err="1" smtClean="0">
                <a:solidFill>
                  <a:schemeClr val="accent6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</a:t>
            </a:r>
            <a:endParaRPr lang="en-SG" sz="3000" b="1" i="1" dirty="0">
              <a:solidFill>
                <a:schemeClr val="accent6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8554" y="1435482"/>
            <a:ext cx="11106778" cy="5330224"/>
            <a:chOff x="542611" y="756213"/>
            <a:chExt cx="11106778" cy="5330224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542611" y="756213"/>
              <a:ext cx="11106778" cy="53302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82793" y="4861345"/>
              <a:ext cx="2222717" cy="5153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 Mới</a:t>
              </a:r>
              <a:endParaRPr lang="en-SG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3648120" y="2311436"/>
              <a:ext cx="7790181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sinh-năm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……………………………...</a:t>
              </a:r>
              <a:endParaRPr lang="en-SG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quán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………………………………………..</a:t>
              </a:r>
              <a:endParaRPr lang="en-SG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…..……………………………....</a:t>
              </a:r>
              <a:endParaRPr lang="en-SG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SG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…………………………….</a:t>
              </a:r>
              <a:endPara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Các tác phẩm chính:.................................................</a:t>
              </a:r>
              <a:endParaRPr lang="en-SG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Thép Mới – Wikipedia tiếng Việt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1" y="2161660"/>
            <a:ext cx="2615698" cy="332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56753" y="161811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8554" y="546156"/>
            <a:ext cx="335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</a:rPr>
              <a:t>Tác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giả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9000"/>
          </a:xfrm>
          <a:solidFill>
            <a:schemeClr val="accent2">
              <a:lumMod val="75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825" y="1219200"/>
            <a:ext cx="10515600" cy="5368925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CE8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76638" y="63500"/>
            <a:ext cx="4894262" cy="2124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Rung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Chuông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Vàng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88100" name="Picture 2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1300" y="2309813"/>
            <a:ext cx="3641725" cy="36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750" y="3478213"/>
            <a:ext cx="6854825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close up of a logo&#10;&#10;Description generated with high confidenc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704301">
            <a:off x="4959350" y="3049588"/>
            <a:ext cx="1824038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close up of a flower&#10;&#10;Description generated with high confidenc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0725" y="141288"/>
            <a:ext cx="9842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 close up of a flower&#10;&#10;Description generated with high confidenc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2700" y="141288"/>
            <a:ext cx="9826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ction Button: Go to End 9">
            <a:hlinkClick r:id="" action="ppaction://hlinkshowjump?jump=nextslide" highlightClick="1"/>
          </p:cNvPr>
          <p:cNvSpPr/>
          <p:nvPr/>
        </p:nvSpPr>
        <p:spPr>
          <a:xfrm>
            <a:off x="11495088" y="6335713"/>
            <a:ext cx="696912" cy="52228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audioFile r:link="rId7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28663" y="7250113"/>
            <a:ext cx="5222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8107" name="TextBox 10"/>
          <p:cNvSpPr txBox="1">
            <a:spLocks noChangeArrowheads="1"/>
          </p:cNvSpPr>
          <p:nvPr/>
        </p:nvSpPr>
        <p:spPr bwMode="auto">
          <a:xfrm>
            <a:off x="4949825" y="168910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5663" y="4319588"/>
            <a:ext cx="5789612" cy="554037"/>
          </a:xfrm>
          <a:prstGeom prst="rect">
            <a:avLst/>
          </a:prstGeom>
          <a:noFill/>
        </p:spPr>
        <p:txBody>
          <a:bodyPr lIns="120975" tIns="60488" rIns="120975" bIns="6048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250" y="1801813"/>
            <a:ext cx="95408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9123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50225" y="193675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50850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8504238" y="396875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26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70275" y="222250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5" y="344488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3725863" y="290513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938" y="4694238"/>
            <a:ext cx="10080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7238" y="507365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146" name="Rectangle 2"/>
          <p:cNvSpPr>
            <a:spLocks noChangeArrowheads="1"/>
          </p:cNvSpPr>
          <p:nvPr/>
        </p:nvSpPr>
        <p:spPr bwMode="auto">
          <a:xfrm>
            <a:off x="2689558" y="1887538"/>
            <a:ext cx="9097299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vi-VN" sz="2800" b="1" dirty="0" smtClean="0">
                <a:solidFill>
                  <a:schemeClr val="bg1"/>
                </a:solidFill>
              </a:rPr>
              <a:t>Văn </a:t>
            </a:r>
            <a:r>
              <a:rPr lang="vi-VN" sz="2800" b="1" dirty="0">
                <a:solidFill>
                  <a:schemeClr val="bg1"/>
                </a:solidFill>
              </a:rPr>
              <a:t>bản “Cây tre Việt Nam” thuộc thể loại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47" name="Rectangle 3"/>
          <p:cNvSpPr>
            <a:spLocks noChangeArrowheads="1"/>
          </p:cNvSpPr>
          <p:nvPr/>
        </p:nvSpPr>
        <p:spPr bwMode="auto">
          <a:xfrm>
            <a:off x="1561685" y="4284632"/>
            <a:ext cx="225574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9148" name="Rectangle 8"/>
          <p:cNvSpPr>
            <a:spLocks noChangeArrowheads="1"/>
          </p:cNvSpPr>
          <p:nvPr/>
        </p:nvSpPr>
        <p:spPr bwMode="auto">
          <a:xfrm>
            <a:off x="8792504" y="4295775"/>
            <a:ext cx="59503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8792504" y="4276075"/>
            <a:ext cx="59503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0" name="Rectangle 17"/>
          <p:cNvSpPr>
            <a:spLocks noChangeArrowheads="1"/>
          </p:cNvSpPr>
          <p:nvPr/>
        </p:nvSpPr>
        <p:spPr bwMode="auto">
          <a:xfrm>
            <a:off x="1252538" y="5470525"/>
            <a:ext cx="157134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151" name="Rectangle 18"/>
          <p:cNvSpPr>
            <a:spLocks noChangeArrowheads="1"/>
          </p:cNvSpPr>
          <p:nvPr/>
        </p:nvSpPr>
        <p:spPr bwMode="auto">
          <a:xfrm>
            <a:off x="8044087" y="5762912"/>
            <a:ext cx="205056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8825" y="1719263"/>
            <a:ext cx="95408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1170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50225" y="193675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50850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8504238" y="396875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1173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70275" y="222250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5" y="344488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3725863" y="290513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4350" y="4656138"/>
            <a:ext cx="10080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950" y="503713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1193" name="Rectangle 3"/>
          <p:cNvSpPr>
            <a:spLocks noChangeArrowheads="1"/>
          </p:cNvSpPr>
          <p:nvPr/>
        </p:nvSpPr>
        <p:spPr bwMode="auto">
          <a:xfrm>
            <a:off x="2916892" y="1911085"/>
            <a:ext cx="8540095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Nam”,</a:t>
            </a:r>
            <a:endParaRPr lang="en-US" sz="32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194" name="Rectangle 4"/>
          <p:cNvSpPr>
            <a:spLocks noChangeArrowheads="1"/>
          </p:cNvSpPr>
          <p:nvPr/>
        </p:nvSpPr>
        <p:spPr bwMode="auto">
          <a:xfrm>
            <a:off x="1063156" y="4357687"/>
            <a:ext cx="42851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dirty="0"/>
              <a:t>Vẻ đẹp mềm dẻo, linh hoạt của tre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63156" y="4357687"/>
            <a:ext cx="4553667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dirty="0">
                <a:solidFill>
                  <a:srgbClr val="FF0000"/>
                </a:solidFill>
              </a:rPr>
              <a:t>Vẻ đẹp mềm dẻo, linh hoạt của tre</a:t>
            </a:r>
            <a:endParaRPr 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1196" name="Rectangle 5"/>
          <p:cNvSpPr>
            <a:spLocks noChangeArrowheads="1"/>
          </p:cNvSpPr>
          <p:nvPr/>
        </p:nvSpPr>
        <p:spPr bwMode="auto">
          <a:xfrm>
            <a:off x="7538100" y="4342408"/>
            <a:ext cx="3018775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dirty="0"/>
              <a:t>Vẻ đẹp thanh thoát, dẻo dai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1197" name="Rectangle 6"/>
          <p:cNvSpPr>
            <a:spLocks noChangeArrowheads="1"/>
          </p:cNvSpPr>
          <p:nvPr/>
        </p:nvSpPr>
        <p:spPr bwMode="auto">
          <a:xfrm>
            <a:off x="850979" y="5833202"/>
            <a:ext cx="4499950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dirty="0"/>
              <a:t>Vẻ đẹp gắn bó, thủy chung với con người.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1198" name="Rectangle 17"/>
          <p:cNvSpPr>
            <a:spLocks noChangeArrowheads="1"/>
          </p:cNvSpPr>
          <p:nvPr/>
        </p:nvSpPr>
        <p:spPr bwMode="auto">
          <a:xfrm>
            <a:off x="7538100" y="5718538"/>
            <a:ext cx="3275256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dirty="0"/>
              <a:t>Vẻ đẹp thẳng thắng, bất khuất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30250" y="1801813"/>
            <a:ext cx="95408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3218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50225" y="193675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50850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8504238" y="396875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21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70275" y="222250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5" y="344488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3725863" y="290513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5" descr="ALRMCL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4825" y="4659313"/>
            <a:ext cx="10080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5813425" y="504031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3241" name="Rectangle 1"/>
          <p:cNvSpPr>
            <a:spLocks noChangeArrowheads="1"/>
          </p:cNvSpPr>
          <p:nvPr/>
        </p:nvSpPr>
        <p:spPr bwMode="auto">
          <a:xfrm>
            <a:off x="3095897" y="1865128"/>
            <a:ext cx="8373292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3: 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Để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nêu lên những phẩm chất của tre, </a:t>
            </a:r>
            <a:endParaRPr lang="vi-VN" sz="3200" b="1" dirty="0" smtClean="0">
              <a:solidFill>
                <a:schemeClr val="bg1"/>
              </a:solidFill>
              <a:latin typeface="+mj-lt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tác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giả đã sử dụng </a:t>
            </a:r>
            <a:r>
              <a:rPr lang="vi-VN" sz="3200" b="1" dirty="0" smtClean="0">
                <a:solidFill>
                  <a:schemeClr val="bg1"/>
                </a:solidFill>
                <a:latin typeface="+mj-lt"/>
              </a:rPr>
              <a:t>chủ 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yếu biện pháp tu từ gì?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3242" name="Rectangle 2"/>
          <p:cNvSpPr>
            <a:spLocks noChangeArrowheads="1"/>
          </p:cNvSpPr>
          <p:nvPr/>
        </p:nvSpPr>
        <p:spPr bwMode="auto">
          <a:xfrm>
            <a:off x="1550281" y="4367213"/>
            <a:ext cx="154561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/>
              <a:t>Hoán dụ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3243" name="Rectangle 3"/>
          <p:cNvSpPr>
            <a:spLocks noChangeArrowheads="1"/>
          </p:cNvSpPr>
          <p:nvPr/>
        </p:nvSpPr>
        <p:spPr bwMode="auto">
          <a:xfrm>
            <a:off x="1456282" y="5648325"/>
            <a:ext cx="147348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3244" name="Rectangle 9"/>
          <p:cNvSpPr>
            <a:spLocks noChangeArrowheads="1"/>
          </p:cNvSpPr>
          <p:nvPr/>
        </p:nvSpPr>
        <p:spPr bwMode="auto">
          <a:xfrm>
            <a:off x="8150225" y="5648324"/>
            <a:ext cx="177003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139090" y="5648324"/>
            <a:ext cx="177003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3246" name="Rectangle 17"/>
          <p:cNvSpPr>
            <a:spLocks noChangeArrowheads="1"/>
          </p:cNvSpPr>
          <p:nvPr/>
        </p:nvSpPr>
        <p:spPr bwMode="auto">
          <a:xfrm>
            <a:off x="8361106" y="4336147"/>
            <a:ext cx="1326004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60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 dụ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2638" y="1684338"/>
            <a:ext cx="954087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5266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50225" y="193675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50850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8504238" y="396875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5269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70275" y="222250"/>
            <a:ext cx="115411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25" y="344488"/>
            <a:ext cx="3317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04301">
            <a:off x="3725863" y="290513"/>
            <a:ext cx="64293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5" descr="ALRMCL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8788" y="4695825"/>
            <a:ext cx="10080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10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7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5767388" y="50768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5289" name="Rectangle 5"/>
          <p:cNvSpPr>
            <a:spLocks noChangeArrowheads="1"/>
          </p:cNvSpPr>
          <p:nvPr/>
        </p:nvSpPr>
        <p:spPr bwMode="auto">
          <a:xfrm>
            <a:off x="3174275" y="1587500"/>
            <a:ext cx="8503919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r>
              <a:rPr lang="vi-VN" sz="2800" b="1" dirty="0">
                <a:solidFill>
                  <a:schemeClr val="bg1"/>
                </a:solidFill>
              </a:rPr>
              <a:t>Từ nào không thể thay thế cho từ “</a:t>
            </a:r>
            <a:r>
              <a:rPr lang="vi-VN" sz="2800" b="1" i="1" dirty="0">
                <a:solidFill>
                  <a:schemeClr val="bg1"/>
                </a:solidFill>
              </a:rPr>
              <a:t>nhũn nhặn</a:t>
            </a:r>
            <a:r>
              <a:rPr lang="vi-VN" sz="2800" b="1" dirty="0">
                <a:solidFill>
                  <a:schemeClr val="bg1"/>
                </a:solidFill>
              </a:rPr>
              <a:t>” </a:t>
            </a:r>
            <a:r>
              <a:rPr lang="vi-VN" sz="2800" b="1" dirty="0" smtClean="0">
                <a:solidFill>
                  <a:schemeClr val="bg1"/>
                </a:solidFill>
              </a:rPr>
              <a:t>trong </a:t>
            </a:r>
            <a:r>
              <a:rPr lang="vi-VN" sz="2800" b="1" dirty="0">
                <a:solidFill>
                  <a:schemeClr val="bg1"/>
                </a:solidFill>
              </a:rPr>
              <a:t>câu: </a:t>
            </a:r>
            <a:r>
              <a:rPr lang="vi-VN" sz="2800" b="1" dirty="0" smtClean="0">
                <a:solidFill>
                  <a:schemeClr val="bg1"/>
                </a:solidFill>
              </a:rPr>
              <a:t>“</a:t>
            </a:r>
            <a:r>
              <a:rPr lang="vi-VN" sz="2800" b="1" i="1" dirty="0">
                <a:solidFill>
                  <a:schemeClr val="bg1"/>
                </a:solidFill>
              </a:rPr>
              <a:t>Dáng tre vươn mộc mạc, màu tre tươi nhũn nhặn”</a:t>
            </a:r>
            <a:r>
              <a:rPr lang="vi-VN" sz="2800" b="1" dirty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290" name="Rectangle 6"/>
          <p:cNvSpPr>
            <a:spLocks noChangeArrowheads="1"/>
          </p:cNvSpPr>
          <p:nvPr/>
        </p:nvSpPr>
        <p:spPr bwMode="auto">
          <a:xfrm>
            <a:off x="2139950" y="4433888"/>
            <a:ext cx="225414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040719" y="4433887"/>
            <a:ext cx="247364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292" name="Rectangle 7"/>
          <p:cNvSpPr>
            <a:spLocks noChangeArrowheads="1"/>
          </p:cNvSpPr>
          <p:nvPr/>
        </p:nvSpPr>
        <p:spPr bwMode="auto">
          <a:xfrm>
            <a:off x="8150225" y="4403725"/>
            <a:ext cx="140455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dị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293" name="Rectangle 17"/>
          <p:cNvSpPr>
            <a:spLocks noChangeArrowheads="1"/>
          </p:cNvSpPr>
          <p:nvPr/>
        </p:nvSpPr>
        <p:spPr bwMode="auto">
          <a:xfrm>
            <a:off x="2019300" y="5610225"/>
            <a:ext cx="266451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nhường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294" name="Rectangle 18"/>
          <p:cNvSpPr>
            <a:spLocks noChangeArrowheads="1"/>
          </p:cNvSpPr>
          <p:nvPr/>
        </p:nvSpPr>
        <p:spPr bwMode="auto">
          <a:xfrm>
            <a:off x="8150225" y="5622925"/>
            <a:ext cx="144943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 dị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628" y="-120786"/>
            <a:ext cx="12322628" cy="69787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34640" y="1611"/>
            <a:ext cx="660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IV. LUYỆN TẬP – VẬN DỤNG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9016" y="500432"/>
            <a:ext cx="34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 I.  Bài tập tắc nhiệm </a:t>
            </a:r>
            <a:endParaRPr lang="en-US" dirty="0"/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49016" y="753160"/>
            <a:ext cx="2653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Bài tập tự luận: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utre 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8" y="2535120"/>
            <a:ext cx="5697581" cy="43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741" y="1344516"/>
            <a:ext cx="5447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1:  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</a:t>
            </a:r>
            <a:r>
              <a:rPr lang="vi-VN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iệt 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en-US" altLang="en-US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5902" y="3747282"/>
            <a:ext cx="3467832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2: </a:t>
            </a:r>
            <a:r>
              <a:rPr kumimoji="0" lang="vi-VN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</a:t>
            </a:r>
            <a:r>
              <a:rPr lang="en-US" alt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9357" y="5132277"/>
            <a:ext cx="1405676" cy="152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Viết văn trình bày cảm nghĩ về cây tre dựa vào bài Cây tre Việt Nam Thép Mớ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646" y="230188"/>
            <a:ext cx="391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IV. VẬN DỤNG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3799" y="73650"/>
            <a:ext cx="3866606" cy="204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9634" y="2402931"/>
            <a:ext cx="6923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just">
              <a:lnSpc>
                <a:spcPct val="150000"/>
              </a:lnSpc>
              <a:spcAft>
                <a:spcPts val="2200"/>
              </a:spcAft>
              <a:tabLst>
                <a:tab pos="475615" algn="l"/>
              </a:tabLst>
            </a:pP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Nam,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993" y="260622"/>
            <a:ext cx="10986950" cy="14375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  <a:r>
              <a:rPr lang="vi-VN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</a:t>
            </a:r>
            <a:r>
              <a:rPr lang="vi-VN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SINH</a:t>
            </a:r>
            <a:r>
              <a:rPr lang="vi-VN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!!!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616"/>
            <a:ext cx="12192001" cy="5020384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250" advTm="1000">
        <p15:prstTrans prst="origami"/>
        <p:sndAc>
          <p:stSnd>
            <p:snd r:embed="rId2" name="applause.wav"/>
          </p:stSnd>
        </p:sndAc>
      </p:transition>
    </mc:Choice>
    <mc:Fallback>
      <p:transition spd="slow" advTm="1000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89048" y="550047"/>
            <a:ext cx="4644209" cy="633412"/>
          </a:xfrm>
          <a:prstGeom prst="plaqu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 Mới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3474721" y="1436914"/>
            <a:ext cx="8717279" cy="5421086"/>
          </a:xfrm>
          <a:prstGeom prst="plaqu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buFont typeface="Wingdings" panose="05000000000000000000" pitchFamily="2" charset="2"/>
              <a:buChar char="v"/>
              <a:defRPr/>
            </a:pP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khai sinh là Hà Văn Lộc, quê ở Hà Nội</a:t>
            </a:r>
            <a:r>
              <a:rPr lang="de-DE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Ngoài viết báo ông còn viết nhiều bút kí, thuyết minh phim. </a:t>
            </a:r>
            <a:endParaRPr lang="vi-V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Ông là một nhà văn nổi tiếng tại Việt Nam, chuyên viết về đề tài Chiến tranh Đông Dương và Chiến tranh Việt Nam.</a:t>
            </a:r>
            <a:endParaRPr lang="vi-V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Ông còn có bút danh khác là Phượng Kim, Hoàng Châu,...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defRPr/>
            </a:pPr>
            <a:r>
              <a:rPr lang="de-DE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tiêu </a:t>
            </a:r>
            <a:r>
              <a:rPr lang="de-DE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biểu: </a:t>
            </a:r>
            <a:r>
              <a:rPr lang="vi-V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 sau lũy tre, trên đồng lúa chín (1947), Hữu nghị (1955),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1980)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 Việt Nam,</a:t>
            </a:r>
            <a:r>
              <a:rPr lang="de-DE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Thép Mới – Wikipedia tiếng Việt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72979"/>
            <a:ext cx="3474720" cy="410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58865" y="6098478"/>
            <a:ext cx="2886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 </a:t>
            </a:r>
            <a:r>
              <a:rPr lang="vi-VN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(1925 - 1991)</a:t>
            </a:r>
            <a:endParaRPr lang="en-SG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548096" y="1193723"/>
            <a:ext cx="2879725" cy="633413"/>
          </a:xfrm>
          <a:prstGeom prst="plaqu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3941649" y="30990"/>
            <a:ext cx="6978900" cy="1510427"/>
          </a:xfrm>
          <a:prstGeom prst="plaqu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27782">
            <a:off x="240160" y="2337660"/>
            <a:ext cx="2426389" cy="31875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0584" y="2453890"/>
            <a:ext cx="8895806" cy="4185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vi-VN" sz="2800" b="1" dirty="0" smtClean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800" b="1" dirty="0" smtClean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?).</a:t>
            </a:r>
            <a:endParaRPr lang="en-US" sz="2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37184" y="1541416"/>
            <a:ext cx="587829" cy="9124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8096" y="339634"/>
            <a:ext cx="211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 2. </a:t>
            </a:r>
            <a:r>
              <a:rPr lang="en-US" sz="2400" b="1" dirty="0" err="1" smtClean="0">
                <a:solidFill>
                  <a:srgbClr val="002060"/>
                </a:solidFill>
              </a:rPr>
              <a:t>Tác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phẩm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ng hồ đếm ngược 3 phút có âm th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97389" y="215874"/>
            <a:ext cx="2356612" cy="132556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62877" y="2256970"/>
          <a:ext cx="8335617" cy="3840480"/>
        </p:xfrm>
        <a:graphic>
          <a:graphicData uri="http://schemas.openxmlformats.org/drawingml/2006/table">
            <a:tbl>
              <a:tblPr/>
              <a:tblGrid>
                <a:gridCol w="8335617"/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.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2.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Nam”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 tượng nào</a:t>
                      </a:r>
                      <a:r>
                        <a:rPr lang="en-US" sz="28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3.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Nêu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thể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loại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và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phương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thức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biểu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đạt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của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văn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bản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endPara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4.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Xác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định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ngôi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kể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?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Tác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dụng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của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việc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sử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dụng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ngôi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kể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đó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? </a:t>
                      </a:r>
                      <a:endParaRPr kumimoji="0" lang="en-US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vi-V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5.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Em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hãy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xác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định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bố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cục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đoạn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fr-FR" sz="2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trích</a:t>
                      </a:r>
                      <a:r>
                        <a:rPr kumimoji="0" lang="fr-FR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? </a:t>
                      </a:r>
                      <a:endParaRPr kumimoji="0" lang="fr-FR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114300" marR="1143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87644" y="120095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58983" y="111101"/>
            <a:ext cx="2808514" cy="229551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689" y="215874"/>
            <a:ext cx="1405676" cy="152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2315473" y="2632919"/>
            <a:ext cx="8679766" cy="8667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ùy bút (kí)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315473" y="3859173"/>
            <a:ext cx="8487510" cy="8644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PTBĐ:</a:t>
            </a:r>
            <a:r>
              <a:rPr lang="vi-VN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315473" y="4914610"/>
            <a:ext cx="8396070" cy="14867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 quan</a:t>
            </a:r>
            <a:r>
              <a:rPr lang="fr-FR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fr-FR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fr-FR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" y="2632919"/>
            <a:ext cx="1144557" cy="764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8" y="3859173"/>
            <a:ext cx="1077704" cy="764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1" y="5489420"/>
            <a:ext cx="1130221" cy="764561"/>
          </a:xfrm>
          <a:prstGeom prst="rect">
            <a:avLst/>
          </a:prstGeom>
        </p:spPr>
      </p:pic>
      <p:sp>
        <p:nvSpPr>
          <p:cNvPr id="11" name="Rectangle: Rounded Corners 7"/>
          <p:cNvSpPr/>
          <p:nvPr/>
        </p:nvSpPr>
        <p:spPr>
          <a:xfrm>
            <a:off x="2315473" y="199356"/>
            <a:ext cx="9249511" cy="123110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1955 (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do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5" y="432629"/>
            <a:ext cx="1144557" cy="764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8" y="1557872"/>
            <a:ext cx="1144557" cy="764561"/>
          </a:xfrm>
          <a:prstGeom prst="rect">
            <a:avLst/>
          </a:prstGeom>
        </p:spPr>
      </p:pic>
      <p:sp>
        <p:nvSpPr>
          <p:cNvPr id="17" name="Rectangle: Rounded Corners 7"/>
          <p:cNvSpPr/>
          <p:nvPr/>
        </p:nvSpPr>
        <p:spPr>
          <a:xfrm>
            <a:off x="2315472" y="1598323"/>
            <a:ext cx="8913311" cy="86673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 ánh sáng xanh">
            <a:hlinkClick r:id="" action="ppaction://media"/>
          </p:cNvPr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"/>
          <p:cNvGrpSpPr/>
          <p:nvPr/>
        </p:nvGrpSpPr>
        <p:grpSpPr bwMode="auto">
          <a:xfrm>
            <a:off x="27306" y="430640"/>
            <a:ext cx="2755083" cy="3803650"/>
            <a:chOff x="272923" y="-332178"/>
            <a:chExt cx="3224793" cy="3804970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10472">
              <a:off x="272923" y="-332178"/>
              <a:ext cx="3079989" cy="380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754516" y="1759654"/>
              <a:ext cx="2743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BZ" alt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BỐ CỤC</a:t>
              </a:r>
              <a:endParaRPr kumimoji="0" lang="en-BZ" altLang="en-US" sz="3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6" name="Diagram 5"/>
          <p:cNvGraphicFramePr/>
          <p:nvPr/>
        </p:nvGraphicFramePr>
        <p:xfrm>
          <a:off x="1950721" y="771983"/>
          <a:ext cx="10476411" cy="5314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040880" y="4361526"/>
            <a:ext cx="5325291" cy="956525"/>
            <a:chOff x="5174477" y="94894"/>
            <a:chExt cx="5188750" cy="956525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5174477" y="94894"/>
              <a:ext cx="5188750" cy="956525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3"/>
                <a:lumOff val="-1960"/>
                <a:alphaOff val="0"/>
              </a:schemeClr>
            </a:fillRef>
            <a:effectRef idx="2">
              <a:schemeClr val="accent5">
                <a:hueOff val="-3676672"/>
                <a:satOff val="-5113"/>
                <a:lumOff val="-19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 txBox="1"/>
            <p:nvPr/>
          </p:nvSpPr>
          <p:spPr>
            <a:xfrm>
              <a:off x="5202493" y="122910"/>
              <a:ext cx="4345330" cy="90049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05437" y="4537766"/>
            <a:ext cx="522169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12572" y="4537766"/>
            <a:ext cx="3291840" cy="956525"/>
            <a:chOff x="5174477" y="94894"/>
            <a:chExt cx="5188750" cy="956525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14" name="Rounded Rectangle 13"/>
            <p:cNvSpPr/>
            <p:nvPr/>
          </p:nvSpPr>
          <p:spPr>
            <a:xfrm>
              <a:off x="5174477" y="94894"/>
              <a:ext cx="5188750" cy="956525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3"/>
                <a:lumOff val="-1960"/>
                <a:alphaOff val="0"/>
              </a:schemeClr>
            </a:fillRef>
            <a:effectRef idx="2">
              <a:schemeClr val="accent5">
                <a:hueOff val="-3676672"/>
                <a:satOff val="-5113"/>
                <a:lumOff val="-19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 txBox="1"/>
            <p:nvPr/>
          </p:nvSpPr>
          <p:spPr>
            <a:xfrm>
              <a:off x="5202493" y="122910"/>
              <a:ext cx="4345330" cy="90049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834641" y="4785411"/>
            <a:ext cx="2545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P3: </a:t>
            </a:r>
            <a:r>
              <a:rPr lang="en-US" sz="2800" b="1" dirty="0" err="1" smtClean="0"/>
              <a:t>phần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còn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lại</a:t>
            </a:r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25289"/>
            <a:ext cx="12192000" cy="6753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2192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BÀI 9  TÙY BÚT VÀ TẢN VĂN</a:t>
            </a:r>
            <a:endParaRPr lang="vi-V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                                                 ĐỌC HIỂU VĂN BẢN 1 : </a:t>
            </a:r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CÂY </a:t>
            </a:r>
            <a:r>
              <a:rPr lang="vi-VN" sz="2400" b="1" i="1" dirty="0">
                <a:solidFill>
                  <a:srgbClr val="FF0000"/>
                </a:solidFill>
                <a:latin typeface="+mj-lt"/>
              </a:rPr>
              <a:t>TRE VIỆT NAM</a:t>
            </a:r>
            <a:endParaRPr lang="vi-VN" sz="2400" b="1" i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400" b="1" i="1" dirty="0" smtClean="0">
                <a:solidFill>
                  <a:srgbClr val="FF0000"/>
                </a:solidFill>
                <a:latin typeface="+mj-lt"/>
              </a:rPr>
              <a:t>                                                                       - THÉP MỚI-</a:t>
            </a:r>
            <a:endParaRPr lang="en-US" sz="2400" b="1" i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6953" y="2840690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930" y="1511462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2266" y="3416348"/>
            <a:ext cx="5708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0685" y="2031851"/>
            <a:ext cx="2181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1. Tác giả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20684" y="2448416"/>
            <a:ext cx="271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2. Tác phẩm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53497"/>
          </a:xfrm>
          <a:prstGeom prst="rect">
            <a:avLst/>
          </a:prstGeom>
        </p:spPr>
      </p:pic>
      <p:graphicFrame>
        <p:nvGraphicFramePr>
          <p:cNvPr id="5" name="!!!HoangHa"/>
          <p:cNvGraphicFramePr>
            <a:graphicFrameLocks noGrp="1"/>
          </p:cNvGraphicFramePr>
          <p:nvPr/>
        </p:nvGraphicFramePr>
        <p:xfrm>
          <a:off x="269392" y="3112096"/>
          <a:ext cx="10123715" cy="3521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675"/>
                <a:gridCol w="4153989"/>
                <a:gridCol w="1071154"/>
                <a:gridCol w="3476897"/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vi-VN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vi-VN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Việt</a:t>
                      </a:r>
                      <a:r>
                        <a:rPr lang="vi-VN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 gridSpan="2">
                  <a:txBody>
                    <a:bodyPr/>
                    <a:lstStyle/>
                    <a:p>
                      <a:pPr algn="ctr"/>
                      <a:r>
                        <a:rPr lang="vi-VN" sz="22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</a:t>
                      </a:r>
                      <a:endParaRPr lang="en-US" sz="22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000" b="1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THUẬT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694569">
                <a:tc>
                  <a:txBody>
                    <a:bodyPr/>
                    <a:lstStyle/>
                    <a:p>
                      <a:pPr algn="l"/>
                      <a:r>
                        <a:rPr lang="vi-VN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Cây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>
                  <a:txBody>
                    <a:bodyPr/>
                    <a:lstStyle/>
                    <a:p>
                      <a:pPr algn="l"/>
                      <a:r>
                        <a:rPr lang="vi-VN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dáng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559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Phẩm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chất</a:t>
                      </a:r>
                      <a:r>
                        <a:rPr lang="en-U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410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Cloud 6"/>
          <p:cNvSpPr/>
          <p:nvPr/>
        </p:nvSpPr>
        <p:spPr>
          <a:xfrm>
            <a:off x="7602582" y="326571"/>
            <a:ext cx="4589417" cy="269631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5" y="1158509"/>
            <a:ext cx="2780950" cy="221823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70666" y="1435294"/>
            <a:ext cx="2808514" cy="14230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HOẠT ĐỘNG NHÓM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0800000">
            <a:off x="6679473" y="1898316"/>
            <a:ext cx="878702" cy="435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23505" y="144746"/>
            <a:ext cx="651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II. ĐỌC - TÌM HIỂU CHI TIẾT VĂN BẢN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8453" y="574228"/>
            <a:ext cx="5708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8711</Words>
  <Application>WPS Presentation</Application>
  <PresentationFormat>Widescreen</PresentationFormat>
  <Paragraphs>556</Paragraphs>
  <Slides>28</Slides>
  <Notes>4</Notes>
  <HiddenSlides>0</HiddenSlides>
  <MMClips>4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7" baseType="lpstr">
      <vt:lpstr>Arial</vt:lpstr>
      <vt:lpstr>SimSun</vt:lpstr>
      <vt:lpstr>Wingdings</vt:lpstr>
      <vt:lpstr>Calibri</vt:lpstr>
      <vt:lpstr>Arial</vt:lpstr>
      <vt:lpstr>Calibri Light</vt:lpstr>
      <vt:lpstr>Times New Roman</vt:lpstr>
      <vt:lpstr>MS Mincho</vt:lpstr>
      <vt:lpstr>SVN-Riesling</vt:lpstr>
      <vt:lpstr>#9Slide03 Arima Madurai Black</vt:lpstr>
      <vt:lpstr>Calibri</vt:lpstr>
      <vt:lpstr>Microsoft YaHei</vt:lpstr>
      <vt:lpstr>Arial Unicode MS</vt:lpstr>
      <vt:lpstr>UTM Swiss Condensed</vt:lpstr>
      <vt:lpstr>.VnBlack</vt:lpstr>
      <vt:lpstr>Office Theme</vt:lpstr>
      <vt:lpstr>10_Office Theme</vt:lpstr>
      <vt:lpstr>37_Office Theme</vt:lpstr>
      <vt:lpstr>PowerPoint.Slide.8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	Luật chơi: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CẢM ƠN THẦY CÔ VÀ CÁC EM HỌC SINH. HẸN GẶP LẠI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255</cp:revision>
  <dcterms:created xsi:type="dcterms:W3CDTF">2022-08-02T10:41:00Z</dcterms:created>
  <dcterms:modified xsi:type="dcterms:W3CDTF">2024-06-15T16:29:34Z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BB6E6AE1ECB64D90B463D6E1B7FF6026_13</vt:lpwstr>
  </property>
  <property fmtid="{D5CDD505-2E9C-101B-9397-08002B2CF9AE}" pid="3" name="KSOProductBuildVer">
    <vt:lpwstr>1033-12.2.0.17119</vt:lpwstr>
  </property>
</Properties>
</file>