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18847" r:id="rId2"/>
    <p:sldId id="258" r:id="rId3"/>
    <p:sldId id="277" r:id="rId4"/>
    <p:sldId id="286" r:id="rId5"/>
    <p:sldId id="287" r:id="rId6"/>
    <p:sldId id="288" r:id="rId7"/>
    <p:sldId id="257" r:id="rId8"/>
    <p:sldId id="259" r:id="rId9"/>
    <p:sldId id="289" r:id="rId10"/>
    <p:sldId id="290" r:id="rId11"/>
    <p:sldId id="283" r:id="rId12"/>
    <p:sldId id="260" r:id="rId13"/>
    <p:sldId id="261" r:id="rId14"/>
    <p:sldId id="292" r:id="rId15"/>
    <p:sldId id="262" r:id="rId16"/>
    <p:sldId id="269" r:id="rId17"/>
    <p:sldId id="264" r:id="rId18"/>
    <p:sldId id="266" r:id="rId19"/>
    <p:sldId id="276" r:id="rId20"/>
  </p:sldIdLst>
  <p:sldSz cx="18288000" cy="10287000"/>
  <p:notesSz cx="6858000" cy="9144000"/>
  <p:embeddedFontLst>
    <p:embeddedFont>
      <p:font typeface="#9Slide07 SVNAdam Gorry" panose="02040603050506020204" charset="0"/>
      <p:regular r:id="rId22"/>
    </p:embeddedFont>
    <p:embeddedFont>
      <p:font typeface="#9Slide07 SVNBango" panose="02000000000000000000" charset="0"/>
      <p:regular r:id="rId23"/>
    </p:embeddedFont>
    <p:embeddedFont>
      <p:font typeface="#9Slide07 SVNUT Triumph Press" panose="00000500000000000000" charset="0"/>
      <p:boldItalic r:id="rId24"/>
    </p:embeddedFont>
    <p:embeddedFont>
      <p:font typeface="Fraunces Bold" panose="020B060402020202020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2223"/>
    <a:srgbClr val="392480"/>
    <a:srgbClr val="8F95C3"/>
    <a:srgbClr val="F3A09E"/>
    <a:srgbClr val="FFF4EA"/>
    <a:srgbClr val="115693"/>
    <a:srgbClr val="6FCEAE"/>
    <a:srgbClr val="FF8000"/>
    <a:srgbClr val="FDF2F2"/>
    <a:srgbClr val="FB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86FCEB-50CE-4B9E-BED1-32536A2AE560}" v="58" dt="2022-10-17T02:47:36.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0" autoAdjust="0"/>
    <p:restoredTop sz="94557" autoAdjust="0"/>
  </p:normalViewPr>
  <p:slideViewPr>
    <p:cSldViewPr>
      <p:cViewPr varScale="1">
        <p:scale>
          <a:sx n="34" d="100"/>
          <a:sy n="34" d="100"/>
        </p:scale>
        <p:origin x="135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TRI KHANG" userId="2b69f38f-e97b-4795-a559-774dc1ef1bed" providerId="ADAL" clId="{1086FCEB-50CE-4B9E-BED1-32536A2AE560}"/>
    <pc:docChg chg="modSld">
      <pc:chgData name="TRAN TRI KHANG" userId="2b69f38f-e97b-4795-a559-774dc1ef1bed" providerId="ADAL" clId="{1086FCEB-50CE-4B9E-BED1-32536A2AE560}" dt="2022-10-17T02:47:36.451" v="69"/>
      <pc:docMkLst>
        <pc:docMk/>
      </pc:docMkLst>
      <pc:sldChg chg="modTransition modAnim">
        <pc:chgData name="TRAN TRI KHANG" userId="2b69f38f-e97b-4795-a559-774dc1ef1bed" providerId="ADAL" clId="{1086FCEB-50CE-4B9E-BED1-32536A2AE560}" dt="2022-10-17T02:47:36.451" v="69"/>
        <pc:sldMkLst>
          <pc:docMk/>
          <pc:sldMk cId="0" sldId="256"/>
        </pc:sldMkLst>
      </pc:sldChg>
      <pc:sldChg chg="modTransition modAnim">
        <pc:chgData name="TRAN TRI KHANG" userId="2b69f38f-e97b-4795-a559-774dc1ef1bed" providerId="ADAL" clId="{1086FCEB-50CE-4B9E-BED1-32536A2AE560}" dt="2022-10-17T02:47:36.451" v="69"/>
        <pc:sldMkLst>
          <pc:docMk/>
          <pc:sldMk cId="0" sldId="257"/>
        </pc:sldMkLst>
      </pc:sldChg>
      <pc:sldChg chg="modTransition modAnim">
        <pc:chgData name="TRAN TRI KHANG" userId="2b69f38f-e97b-4795-a559-774dc1ef1bed" providerId="ADAL" clId="{1086FCEB-50CE-4B9E-BED1-32536A2AE560}" dt="2022-10-17T02:47:36.451" v="69"/>
        <pc:sldMkLst>
          <pc:docMk/>
          <pc:sldMk cId="0" sldId="258"/>
        </pc:sldMkLst>
      </pc:sldChg>
      <pc:sldChg chg="modTransition modAnim">
        <pc:chgData name="TRAN TRI KHANG" userId="2b69f38f-e97b-4795-a559-774dc1ef1bed" providerId="ADAL" clId="{1086FCEB-50CE-4B9E-BED1-32536A2AE560}" dt="2022-10-17T02:47:36.451" v="69"/>
        <pc:sldMkLst>
          <pc:docMk/>
          <pc:sldMk cId="0" sldId="259"/>
        </pc:sldMkLst>
      </pc:sldChg>
      <pc:sldChg chg="modTransition modAnim">
        <pc:chgData name="TRAN TRI KHANG" userId="2b69f38f-e97b-4795-a559-774dc1ef1bed" providerId="ADAL" clId="{1086FCEB-50CE-4B9E-BED1-32536A2AE560}" dt="2022-10-17T02:47:36.451" v="69"/>
        <pc:sldMkLst>
          <pc:docMk/>
          <pc:sldMk cId="0" sldId="260"/>
        </pc:sldMkLst>
      </pc:sldChg>
      <pc:sldChg chg="modTransition modAnim">
        <pc:chgData name="TRAN TRI KHANG" userId="2b69f38f-e97b-4795-a559-774dc1ef1bed" providerId="ADAL" clId="{1086FCEB-50CE-4B9E-BED1-32536A2AE560}" dt="2022-10-17T02:47:36.451" v="69"/>
        <pc:sldMkLst>
          <pc:docMk/>
          <pc:sldMk cId="0" sldId="261"/>
        </pc:sldMkLst>
      </pc:sldChg>
      <pc:sldChg chg="modTransition modAnim">
        <pc:chgData name="TRAN TRI KHANG" userId="2b69f38f-e97b-4795-a559-774dc1ef1bed" providerId="ADAL" clId="{1086FCEB-50CE-4B9E-BED1-32536A2AE560}" dt="2022-10-17T02:47:36.451" v="69"/>
        <pc:sldMkLst>
          <pc:docMk/>
          <pc:sldMk cId="0" sldId="262"/>
        </pc:sldMkLst>
      </pc:sldChg>
      <pc:sldChg chg="modSp mod modTransition">
        <pc:chgData name="TRAN TRI KHANG" userId="2b69f38f-e97b-4795-a559-774dc1ef1bed" providerId="ADAL" clId="{1086FCEB-50CE-4B9E-BED1-32536A2AE560}" dt="2022-10-17T02:47:36.451" v="69"/>
        <pc:sldMkLst>
          <pc:docMk/>
          <pc:sldMk cId="0" sldId="263"/>
        </pc:sldMkLst>
        <pc:graphicFrameChg chg="mod modGraphic">
          <ac:chgData name="TRAN TRI KHANG" userId="2b69f38f-e97b-4795-a559-774dc1ef1bed" providerId="ADAL" clId="{1086FCEB-50CE-4B9E-BED1-32536A2AE560}" dt="2022-10-17T02:44:02.953" v="36" actId="123"/>
          <ac:graphicFrameMkLst>
            <pc:docMk/>
            <pc:sldMk cId="0" sldId="263"/>
            <ac:graphicFrameMk id="6" creationId="{00000000-0000-0000-0000-000000000000}"/>
          </ac:graphicFrameMkLst>
        </pc:graphicFrameChg>
      </pc:sldChg>
      <pc:sldChg chg="modTransition">
        <pc:chgData name="TRAN TRI KHANG" userId="2b69f38f-e97b-4795-a559-774dc1ef1bed" providerId="ADAL" clId="{1086FCEB-50CE-4B9E-BED1-32536A2AE560}" dt="2022-10-17T02:47:36.451" v="69"/>
        <pc:sldMkLst>
          <pc:docMk/>
          <pc:sldMk cId="0" sldId="264"/>
        </pc:sldMkLst>
      </pc:sldChg>
      <pc:sldChg chg="modTransition modAnim">
        <pc:chgData name="TRAN TRI KHANG" userId="2b69f38f-e97b-4795-a559-774dc1ef1bed" providerId="ADAL" clId="{1086FCEB-50CE-4B9E-BED1-32536A2AE560}" dt="2022-10-17T02:47:36.451" v="69"/>
        <pc:sldMkLst>
          <pc:docMk/>
          <pc:sldMk cId="0" sldId="265"/>
        </pc:sldMkLst>
      </pc:sldChg>
      <pc:sldChg chg="modTransition modAnim">
        <pc:chgData name="TRAN TRI KHANG" userId="2b69f38f-e97b-4795-a559-774dc1ef1bed" providerId="ADAL" clId="{1086FCEB-50CE-4B9E-BED1-32536A2AE560}" dt="2022-10-17T02:47:36.451" v="69"/>
        <pc:sldMkLst>
          <pc:docMk/>
          <pc:sldMk cId="0" sldId="266"/>
        </pc:sldMkLst>
      </pc:sldChg>
      <pc:sldChg chg="modTransition modAnim">
        <pc:chgData name="TRAN TRI KHANG" userId="2b69f38f-e97b-4795-a559-774dc1ef1bed" providerId="ADAL" clId="{1086FCEB-50CE-4B9E-BED1-32536A2AE560}" dt="2022-10-17T02:47:36.451" v="69"/>
        <pc:sldMkLst>
          <pc:docMk/>
          <pc:sldMk cId="0" sldId="267"/>
        </pc:sldMkLst>
      </pc:sldChg>
      <pc:sldChg chg="modSp mod modTransition modAnim">
        <pc:chgData name="TRAN TRI KHANG" userId="2b69f38f-e97b-4795-a559-774dc1ef1bed" providerId="ADAL" clId="{1086FCEB-50CE-4B9E-BED1-32536A2AE560}" dt="2022-10-17T02:47:36.451" v="69"/>
        <pc:sldMkLst>
          <pc:docMk/>
          <pc:sldMk cId="0" sldId="268"/>
        </pc:sldMkLst>
        <pc:spChg chg="mod">
          <ac:chgData name="TRAN TRI KHANG" userId="2b69f38f-e97b-4795-a559-774dc1ef1bed" providerId="ADAL" clId="{1086FCEB-50CE-4B9E-BED1-32536A2AE560}" dt="2022-10-17T02:44:44.958" v="43" actId="14100"/>
          <ac:spMkLst>
            <pc:docMk/>
            <pc:sldMk cId="0" sldId="268"/>
            <ac:spMk id="6" creationId="{00000000-0000-0000-0000-000000000000}"/>
          </ac:spMkLst>
        </pc:spChg>
      </pc:sldChg>
      <pc:sldChg chg="modTransition modAnim">
        <pc:chgData name="TRAN TRI KHANG" userId="2b69f38f-e97b-4795-a559-774dc1ef1bed" providerId="ADAL" clId="{1086FCEB-50CE-4B9E-BED1-32536A2AE560}" dt="2022-10-17T02:47:36.451" v="69"/>
        <pc:sldMkLst>
          <pc:docMk/>
          <pc:sldMk cId="0" sldId="269"/>
        </pc:sldMkLst>
      </pc:sldChg>
      <pc:sldChg chg="modTransition modAnim">
        <pc:chgData name="TRAN TRI KHANG" userId="2b69f38f-e97b-4795-a559-774dc1ef1bed" providerId="ADAL" clId="{1086FCEB-50CE-4B9E-BED1-32536A2AE560}" dt="2022-10-17T02:47:36.451" v="69"/>
        <pc:sldMkLst>
          <pc:docMk/>
          <pc:sldMk cId="0" sldId="270"/>
        </pc:sldMkLst>
      </pc:sldChg>
      <pc:sldChg chg="modTransition modAnim">
        <pc:chgData name="TRAN TRI KHANG" userId="2b69f38f-e97b-4795-a559-774dc1ef1bed" providerId="ADAL" clId="{1086FCEB-50CE-4B9E-BED1-32536A2AE560}" dt="2022-10-17T02:47:36.451" v="69"/>
        <pc:sldMkLst>
          <pc:docMk/>
          <pc:sldMk cId="0" sldId="271"/>
        </pc:sldMkLst>
      </pc:sldChg>
      <pc:sldChg chg="modTransition modAnim">
        <pc:chgData name="TRAN TRI KHANG" userId="2b69f38f-e97b-4795-a559-774dc1ef1bed" providerId="ADAL" clId="{1086FCEB-50CE-4B9E-BED1-32536A2AE560}" dt="2022-10-17T02:47:36.451" v="69"/>
        <pc:sldMkLst>
          <pc:docMk/>
          <pc:sldMk cId="0" sldId="272"/>
        </pc:sldMkLst>
      </pc:sldChg>
      <pc:sldChg chg="modSp mod modTransition modAnim">
        <pc:chgData name="TRAN TRI KHANG" userId="2b69f38f-e97b-4795-a559-774dc1ef1bed" providerId="ADAL" clId="{1086FCEB-50CE-4B9E-BED1-32536A2AE560}" dt="2022-10-17T02:47:36.451" v="69"/>
        <pc:sldMkLst>
          <pc:docMk/>
          <pc:sldMk cId="0" sldId="273"/>
        </pc:sldMkLst>
        <pc:spChg chg="mod">
          <ac:chgData name="TRAN TRI KHANG" userId="2b69f38f-e97b-4795-a559-774dc1ef1bed" providerId="ADAL" clId="{1086FCEB-50CE-4B9E-BED1-32536A2AE560}" dt="2022-10-17T02:46:10.329" v="63" actId="1076"/>
          <ac:spMkLst>
            <pc:docMk/>
            <pc:sldMk cId="0" sldId="273"/>
            <ac:spMk id="12" creationId="{00000000-0000-0000-0000-000000000000}"/>
          </ac:spMkLst>
        </pc:spChg>
        <pc:graphicFrameChg chg="modGraphic">
          <ac:chgData name="TRAN TRI KHANG" userId="2b69f38f-e97b-4795-a559-774dc1ef1bed" providerId="ADAL" clId="{1086FCEB-50CE-4B9E-BED1-32536A2AE560}" dt="2022-10-17T02:46:04.760" v="62" actId="122"/>
          <ac:graphicFrameMkLst>
            <pc:docMk/>
            <pc:sldMk cId="0" sldId="273"/>
            <ac:graphicFrameMk id="10" creationId="{00000000-0000-0000-0000-000000000000}"/>
          </ac:graphicFrameMkLst>
        </pc:graphicFrameChg>
      </pc:sldChg>
      <pc:sldChg chg="modTransition modAnim">
        <pc:chgData name="TRAN TRI KHANG" userId="2b69f38f-e97b-4795-a559-774dc1ef1bed" providerId="ADAL" clId="{1086FCEB-50CE-4B9E-BED1-32536A2AE560}" dt="2022-10-17T02:47:36.451" v="69"/>
        <pc:sldMkLst>
          <pc:docMk/>
          <pc:sldMk cId="0" sldId="274"/>
        </pc:sldMkLst>
      </pc:sldChg>
      <pc:sldChg chg="modTransition modAnim">
        <pc:chgData name="TRAN TRI KHANG" userId="2b69f38f-e97b-4795-a559-774dc1ef1bed" providerId="ADAL" clId="{1086FCEB-50CE-4B9E-BED1-32536A2AE560}" dt="2022-10-17T02:47:36.451" v="69"/>
        <pc:sldMkLst>
          <pc:docMk/>
          <pc:sldMk cId="0" sldId="275"/>
        </pc:sldMkLst>
      </pc:sldChg>
      <pc:sldChg chg="modTransition">
        <pc:chgData name="TRAN TRI KHANG" userId="2b69f38f-e97b-4795-a559-774dc1ef1bed" providerId="ADAL" clId="{1086FCEB-50CE-4B9E-BED1-32536A2AE560}" dt="2022-10-17T02:47:36.451" v="69"/>
        <pc:sldMkLst>
          <pc:docMk/>
          <pc:sldMk cId="0"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0A1AC-BD15-EF4A-829F-8D8B1B67E036}" type="datetimeFigureOut">
              <a:rPr lang="en-VN" smtClean="0"/>
              <a:t>03/04/2024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40646-49A1-C14E-AEDB-FAEEA9287CCD}" type="slidenum">
              <a:rPr lang="en-VN" smtClean="0"/>
              <a:t>‹#›</a:t>
            </a:fld>
            <a:endParaRPr lang="en-VN"/>
          </a:p>
        </p:txBody>
      </p:sp>
    </p:spTree>
    <p:extLst>
      <p:ext uri="{BB962C8B-B14F-4D97-AF65-F5344CB8AC3E}">
        <p14:creationId xmlns:p14="http://schemas.microsoft.com/office/powerpoint/2010/main" val="3773259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0.png"/><Relationship Id="rId17" Type="http://schemas.openxmlformats.org/officeDocument/2006/relationships/image" Target="../media/image43.svg"/><Relationship Id="rId2" Type="http://schemas.openxmlformats.org/officeDocument/2006/relationships/image" Target="../media/image32.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6.svg"/><Relationship Id="rId5" Type="http://schemas.openxmlformats.org/officeDocument/2006/relationships/image" Target="../media/image35.svg"/><Relationship Id="rId15" Type="http://schemas.openxmlformats.org/officeDocument/2006/relationships/image" Target="../media/image12.svg"/><Relationship Id="rId10" Type="http://schemas.openxmlformats.org/officeDocument/2006/relationships/image" Target="../media/image5.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4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45.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4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45.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image" Target="../media/image23.svg"/><Relationship Id="rId7" Type="http://schemas.openxmlformats.org/officeDocument/2006/relationships/image" Target="../media/image6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70.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9.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7.svg"/><Relationship Id="rId10" Type="http://schemas.openxmlformats.org/officeDocument/2006/relationships/image" Target="../media/image58.png"/><Relationship Id="rId4" Type="http://schemas.openxmlformats.org/officeDocument/2006/relationships/image" Target="../media/image56.png"/><Relationship Id="rId9" Type="http://schemas.openxmlformats.org/officeDocument/2006/relationships/image" Target="../media/image53.sv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2.svg"/><Relationship Id="rId7" Type="http://schemas.openxmlformats.org/officeDocument/2006/relationships/image" Target="../media/image6.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4.svg"/><Relationship Id="rId10" Type="http://schemas.openxmlformats.org/officeDocument/2006/relationships/image" Target="../media/image75.png"/><Relationship Id="rId4" Type="http://schemas.openxmlformats.org/officeDocument/2006/relationships/image" Target="../media/image73.png"/><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2.svg"/><Relationship Id="rId7" Type="http://schemas.openxmlformats.org/officeDocument/2006/relationships/image" Target="../media/image57.svg"/><Relationship Id="rId12"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79.svg"/><Relationship Id="rId5" Type="http://schemas.openxmlformats.org/officeDocument/2006/relationships/image" Target="../media/image55.svg"/><Relationship Id="rId10" Type="http://schemas.openxmlformats.org/officeDocument/2006/relationships/image" Target="../media/image78.png"/><Relationship Id="rId4" Type="http://schemas.openxmlformats.org/officeDocument/2006/relationships/image" Target="../media/image54.png"/><Relationship Id="rId9" Type="http://schemas.openxmlformats.org/officeDocument/2006/relationships/image" Target="../media/image77.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199893"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4934948" y="2370758"/>
            <a:ext cx="8609408" cy="2539157"/>
          </a:xfrm>
          <a:prstGeom prst="rect">
            <a:avLst/>
          </a:prstGeom>
          <a:noFill/>
        </p:spPr>
        <p:txBody>
          <a:bodyPr wrap="none" rtlCol="0">
            <a:spAutoFit/>
          </a:bodyPr>
          <a:lstStyle/>
          <a:p>
            <a:pPr algn="ctr"/>
            <a:r>
              <a:rPr lang="en-US" sz="36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a:t>
            </a:r>
            <a:r>
              <a:rPr lang="en-US" sz="3600" b="1">
                <a:ln w="38100">
                  <a:noFill/>
                </a:ln>
                <a:solidFill>
                  <a:srgbClr val="FF0000"/>
                </a:solidFill>
                <a:latin typeface="Times New Roman" panose="02020603050405020304" pitchFamily="18" charset="0"/>
                <a:cs typeface="Times New Roman" panose="02020603050405020304" pitchFamily="18" charset="0"/>
              </a:rPr>
              <a:t>VĂN 7</a:t>
            </a:r>
            <a:endParaRPr lang="en-US" sz="3600"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sz="270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4800" b="1">
                <a:ln w="38100">
                  <a:noFill/>
                </a:ln>
                <a:solidFill>
                  <a:srgbClr val="FFFF00"/>
                </a:solidFill>
                <a:latin typeface="Times New Roman" panose="02020603050405020304" pitchFamily="18" charset="0"/>
                <a:cs typeface="Times New Roman" panose="02020603050405020304" pitchFamily="18" charset="0"/>
              </a:rPr>
              <a:t>BÀI 8. NGHỊ LUẬN XÃ HỘI</a:t>
            </a:r>
            <a:endParaRPr lang="en-US" sz="4800" b="1" dirty="0">
              <a:ln w="38100">
                <a:noFill/>
              </a:ln>
              <a:solidFill>
                <a:srgbClr val="FFFF00"/>
              </a:solidFill>
              <a:latin typeface="Times New Roman" panose="02020603050405020304" pitchFamily="18" charset="0"/>
              <a:cs typeface="Times New Roman" panose="02020603050405020304" pitchFamily="18" charset="0"/>
            </a:endParaRPr>
          </a:p>
          <a:p>
            <a:pPr algn="ctr"/>
            <a:endParaRPr lang="en-VN" sz="48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569981" y="359302"/>
            <a:ext cx="1541732" cy="155294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7022257" y="5126917"/>
            <a:ext cx="5557932" cy="1384995"/>
          </a:xfrm>
          <a:prstGeom prst="rect">
            <a:avLst/>
          </a:prstGeom>
          <a:noFill/>
        </p:spPr>
        <p:txBody>
          <a:bodyPr wrap="none" rtlCol="0">
            <a:spAutoFit/>
          </a:bodyPr>
          <a:lstStyle/>
          <a:p>
            <a:r>
              <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a:t>
            </a:r>
            <a:r>
              <a:rPr lang="en-US" sz="42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TRẦN THÚY AN</a:t>
            </a:r>
            <a:endPar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lgn="ctr"/>
            <a:r>
              <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5262742" y="924705"/>
            <a:ext cx="7863819" cy="784830"/>
          </a:xfrm>
          <a:prstGeom prst="rect">
            <a:avLst/>
          </a:prstGeom>
          <a:noFill/>
        </p:spPr>
        <p:txBody>
          <a:bodyPr wrap="none" rtlCol="0">
            <a:spAutoFit/>
          </a:bodyPr>
          <a:lstStyle/>
          <a:p>
            <a:r>
              <a:rPr lang="en-US" sz="45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45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90079" y="664165"/>
            <a:ext cx="10617683" cy="8958670"/>
          </a:xfrm>
          <a:prstGeom prst="rect">
            <a:avLst/>
          </a:prstGeom>
        </p:spPr>
      </p:pic>
      <p:pic>
        <p:nvPicPr>
          <p:cNvPr id="7" name="Picture 7"/>
          <p:cNvPicPr>
            <a:picLocks noChangeAspect="1"/>
          </p:cNvPicPr>
          <p:nvPr/>
        </p:nvPicPr>
        <p:blipFill>
          <a:blip r:embed="rId6"/>
          <a:srcRect l="852" r="852"/>
          <a:stretch>
            <a:fillRect/>
          </a:stretch>
        </p:blipFill>
        <p:spPr>
          <a:xfrm>
            <a:off x="-1362896" y="-922720"/>
            <a:ext cx="5455235" cy="707557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54826" y="6258521"/>
            <a:ext cx="4415481" cy="4488936"/>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1242" flipH="1">
            <a:off x="15952207" y="-3014766"/>
            <a:ext cx="4058288" cy="5594131"/>
          </a:xfrm>
          <a:prstGeom prst="rect">
            <a:avLst/>
          </a:prstGeom>
        </p:spPr>
      </p:pic>
      <p:sp>
        <p:nvSpPr>
          <p:cNvPr id="12" name="TextBox 12"/>
          <p:cNvSpPr txBox="1"/>
          <p:nvPr/>
        </p:nvSpPr>
        <p:spPr>
          <a:xfrm>
            <a:off x="5217020" y="3648111"/>
            <a:ext cx="9252967" cy="4030527"/>
          </a:xfrm>
          <a:prstGeom prst="rect">
            <a:avLst/>
          </a:prstGeom>
        </p:spPr>
        <p:txBody>
          <a:bodyPr wrap="square" lIns="0" tIns="0" rIns="0" bIns="0" rtlCol="0" anchor="t">
            <a:spAutoFit/>
          </a:bodyPr>
          <a:lstStyle/>
          <a:p>
            <a:pPr>
              <a:lnSpc>
                <a:spcPct val="150000"/>
              </a:lnSpc>
            </a:pPr>
            <a:r>
              <a:rPr lang="nl-NL" sz="4500" b="1" dirty="0" err="1">
                <a:latin typeface="Times New Roman" panose="02020603050405020304" pitchFamily="18" charset="0"/>
                <a:cs typeface="Times New Roman" panose="02020603050405020304" pitchFamily="18" charset="0"/>
              </a:rPr>
              <a:t>Cụm</a:t>
            </a:r>
            <a:r>
              <a:rPr lang="nl-NL" sz="4500" b="1" dirty="0">
                <a:latin typeface="Times New Roman" panose="02020603050405020304" pitchFamily="18" charset="0"/>
                <a:cs typeface="Times New Roman" panose="02020603050405020304" pitchFamily="18" charset="0"/>
              </a:rPr>
              <a:t> </a:t>
            </a:r>
            <a:r>
              <a:rPr lang="nl-NL" sz="4500" b="1" dirty="0" err="1">
                <a:latin typeface="Times New Roman" panose="02020603050405020304" pitchFamily="18" charset="0"/>
                <a:cs typeface="Times New Roman" panose="02020603050405020304" pitchFamily="18" charset="0"/>
              </a:rPr>
              <a:t>động</a:t>
            </a:r>
            <a:r>
              <a:rPr lang="nl-NL" sz="4500" b="1" dirty="0">
                <a:latin typeface="Times New Roman" panose="02020603050405020304" pitchFamily="18" charset="0"/>
                <a:cs typeface="Times New Roman" panose="02020603050405020304" pitchFamily="18" charset="0"/>
              </a:rPr>
              <a:t> </a:t>
            </a:r>
            <a:r>
              <a:rPr lang="nl-NL" sz="4500" b="1" dirty="0" err="1">
                <a:latin typeface="Times New Roman" panose="02020603050405020304" pitchFamily="18" charset="0"/>
                <a:cs typeface="Times New Roman" panose="02020603050405020304" pitchFamily="18" charset="0"/>
              </a:rPr>
              <a:t>từ</a:t>
            </a:r>
            <a:endParaRPr lang="en-VN" sz="4500" dirty="0">
              <a:latin typeface="Times New Roman" panose="02020603050405020304" pitchFamily="18" charset="0"/>
              <a:cs typeface="Times New Roman" panose="02020603050405020304" pitchFamily="18" charset="0"/>
            </a:endParaRPr>
          </a:p>
          <a:p>
            <a:pPr>
              <a:lnSpc>
                <a:spcPct val="150000"/>
              </a:lnSpc>
            </a:pP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Là</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loại</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tổ</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hợp</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gồm</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nhiều</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từ</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trong</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đó</a:t>
            </a:r>
            <a:r>
              <a:rPr lang="nl-NL" sz="4500" dirty="0">
                <a:latin typeface="Times New Roman" panose="02020603050405020304" pitchFamily="18" charset="0"/>
                <a:cs typeface="Times New Roman" panose="02020603050405020304" pitchFamily="18" charset="0"/>
              </a:rPr>
              <a:t> có </a:t>
            </a:r>
            <a:r>
              <a:rPr lang="nl-NL" sz="4500" dirty="0" err="1">
                <a:latin typeface="Times New Roman" panose="02020603050405020304" pitchFamily="18" charset="0"/>
                <a:cs typeface="Times New Roman" panose="02020603050405020304" pitchFamily="18" charset="0"/>
              </a:rPr>
              <a:t>động</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từ</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làm</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thành</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tố</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trung</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tâm</a:t>
            </a:r>
            <a:r>
              <a:rPr lang="nl-NL" sz="4500" dirty="0">
                <a:latin typeface="Times New Roman" panose="02020603050405020304" pitchFamily="18" charset="0"/>
                <a:cs typeface="Times New Roman" panose="02020603050405020304" pitchFamily="18" charset="0"/>
              </a:rPr>
              <a:t>.</a:t>
            </a:r>
            <a:endParaRPr lang="en-VN" sz="4500" dirty="0">
              <a:latin typeface="Times New Roman" panose="02020603050405020304" pitchFamily="18" charset="0"/>
              <a:cs typeface="Times New Roman" panose="02020603050405020304" pitchFamily="18" charset="0"/>
            </a:endParaRPr>
          </a:p>
          <a:p>
            <a:pPr>
              <a:lnSpc>
                <a:spcPct val="150000"/>
              </a:lnSpc>
            </a:pPr>
            <a:r>
              <a:rPr lang="nl-NL" sz="4500" dirty="0">
                <a:latin typeface="Times New Roman" panose="02020603050405020304" pitchFamily="18" charset="0"/>
                <a:cs typeface="Times New Roman" panose="02020603050405020304" pitchFamily="18" charset="0"/>
              </a:rPr>
              <a:t>+ CĐT </a:t>
            </a:r>
            <a:r>
              <a:rPr lang="nl-NL" sz="4500" dirty="0" err="1">
                <a:latin typeface="Times New Roman" panose="02020603050405020304" pitchFamily="18" charset="0"/>
                <a:cs typeface="Times New Roman" panose="02020603050405020304" pitchFamily="18" charset="0"/>
              </a:rPr>
              <a:t>đầy</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đủ</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gồm</a:t>
            </a:r>
            <a:r>
              <a:rPr lang="nl-NL" sz="4500" dirty="0">
                <a:latin typeface="Times New Roman" panose="02020603050405020304" pitchFamily="18" charset="0"/>
                <a:cs typeface="Times New Roman" panose="02020603050405020304" pitchFamily="18" charset="0"/>
              </a:rPr>
              <a:t> 3 </a:t>
            </a:r>
            <a:r>
              <a:rPr lang="nl-NL" sz="4500" dirty="0" err="1">
                <a:latin typeface="Times New Roman" panose="02020603050405020304" pitchFamily="18" charset="0"/>
                <a:cs typeface="Times New Roman" panose="02020603050405020304" pitchFamily="18" charset="0"/>
              </a:rPr>
              <a:t>phần</a:t>
            </a:r>
            <a:r>
              <a:rPr lang="vi-VN" sz="4500" dirty="0">
                <a:latin typeface="Times New Roman" panose="02020603050405020304" pitchFamily="18" charset="0"/>
                <a:cs typeface="Times New Roman" panose="02020603050405020304" pitchFamily="18" charset="0"/>
              </a:rPr>
              <a:t>.</a:t>
            </a:r>
            <a:r>
              <a:rPr lang="en-VN" sz="45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40685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l="852" r="852"/>
          <a:stretch>
            <a:fillRect/>
          </a:stretch>
        </p:blipFill>
        <p:spPr>
          <a:xfrm>
            <a:off x="-1362896" y="-922720"/>
            <a:ext cx="5455235" cy="7075577"/>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87039" y="6173372"/>
            <a:ext cx="4415481" cy="448893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1242" flipH="1">
            <a:off x="15952207" y="-3014766"/>
            <a:ext cx="4058288" cy="5594131"/>
          </a:xfrm>
          <a:prstGeom prst="rect">
            <a:avLst/>
          </a:prstGeom>
        </p:spPr>
      </p:pic>
      <p:pic>
        <p:nvPicPr>
          <p:cNvPr id="6" name="Picture 5">
            <a:extLst>
              <a:ext uri="{FF2B5EF4-FFF2-40B4-BE49-F238E27FC236}">
                <a16:creationId xmlns:a16="http://schemas.microsoft.com/office/drawing/2014/main" id="{1369EE69-DCC8-16CB-48F0-6029A30470F9}"/>
              </a:ext>
            </a:extLst>
          </p:cNvPr>
          <p:cNvPicPr>
            <a:picLocks noChangeAspect="1"/>
          </p:cNvPicPr>
          <p:nvPr/>
        </p:nvPicPr>
        <p:blipFill>
          <a:blip r:embed="rId7"/>
          <a:srcRect/>
          <a:stretch>
            <a:fillRect/>
          </a:stretch>
        </p:blipFill>
        <p:spPr>
          <a:xfrm>
            <a:off x="12649200" y="-3660069"/>
            <a:ext cx="1318054" cy="1219200"/>
          </a:xfrm>
          <a:prstGeom prst="rect">
            <a:avLst/>
          </a:prstGeom>
        </p:spPr>
      </p:pic>
      <p:sp>
        <p:nvSpPr>
          <p:cNvPr id="2" name="TextBox 8">
            <a:extLst>
              <a:ext uri="{FF2B5EF4-FFF2-40B4-BE49-F238E27FC236}">
                <a16:creationId xmlns:a16="http://schemas.microsoft.com/office/drawing/2014/main" id="{C28B6E6A-91AA-0017-8D4C-BFAD46727228}"/>
              </a:ext>
            </a:extLst>
          </p:cNvPr>
          <p:cNvSpPr txBox="1"/>
          <p:nvPr/>
        </p:nvSpPr>
        <p:spPr>
          <a:xfrm>
            <a:off x="730329" y="622743"/>
            <a:ext cx="16203090" cy="846386"/>
          </a:xfrm>
          <a:prstGeom prst="rect">
            <a:avLst/>
          </a:prstGeom>
        </p:spPr>
        <p:txBody>
          <a:bodyPr lIns="0" tIns="0" rIns="0" bIns="0" rtlCol="0" anchor="t">
            <a:spAutoFit/>
          </a:bodyPr>
          <a:lstStyle/>
          <a:p>
            <a:pPr algn="ctr">
              <a:lnSpc>
                <a:spcPts val="6552"/>
              </a:lnSpc>
            </a:pPr>
            <a:r>
              <a:rPr lang="en-US" sz="5600" dirty="0">
                <a:solidFill>
                  <a:srgbClr val="06605A"/>
                </a:solidFill>
                <a:latin typeface="Fraunces Bold"/>
              </a:rPr>
              <a:t>II. THỰC HÀNH</a:t>
            </a:r>
          </a:p>
        </p:txBody>
      </p:sp>
      <p:sp>
        <p:nvSpPr>
          <p:cNvPr id="11" name="TextBox 10">
            <a:extLst>
              <a:ext uri="{FF2B5EF4-FFF2-40B4-BE49-F238E27FC236}">
                <a16:creationId xmlns:a16="http://schemas.microsoft.com/office/drawing/2014/main" id="{630BC553-7DB3-C2E3-38CE-1E9A354DF4A4}"/>
              </a:ext>
            </a:extLst>
          </p:cNvPr>
          <p:cNvSpPr txBox="1"/>
          <p:nvPr/>
        </p:nvSpPr>
        <p:spPr>
          <a:xfrm>
            <a:off x="2586886" y="2293305"/>
            <a:ext cx="15320113" cy="6321731"/>
          </a:xfrm>
          <a:prstGeom prst="rect">
            <a:avLst/>
          </a:prstGeom>
          <a:noFill/>
        </p:spPr>
        <p:txBody>
          <a:bodyPr wrap="square">
            <a:spAutoFit/>
          </a:bodyPr>
          <a:lstStyle/>
          <a:p>
            <a:pPr algn="just">
              <a:lnSpc>
                <a:spcPct val="114000"/>
              </a:lnSpc>
            </a:pPr>
            <a:r>
              <a:rPr lang="nl-NL" sz="4000" b="1" dirty="0" err="1">
                <a:solidFill>
                  <a:srgbClr val="000000"/>
                </a:solidFill>
                <a:effectLst/>
                <a:latin typeface="Times New Roman" panose="02020603050405020304" pitchFamily="18" charset="0"/>
                <a:ea typeface="Times New Roman" panose="02020603050405020304" pitchFamily="18" charset="0"/>
              </a:rPr>
              <a:t>Bài</a:t>
            </a:r>
            <a:r>
              <a:rPr lang="nl-NL" sz="4000" b="1" dirty="0">
                <a:solidFill>
                  <a:srgbClr val="000000"/>
                </a:solidFill>
                <a:effectLst/>
                <a:latin typeface="Times New Roman" panose="02020603050405020304" pitchFamily="18" charset="0"/>
                <a:ea typeface="Times New Roman" panose="02020603050405020304" pitchFamily="18" charset="0"/>
              </a:rPr>
              <a:t> </a:t>
            </a:r>
            <a:r>
              <a:rPr lang="nl-NL" sz="4000" b="1" dirty="0" err="1">
                <a:solidFill>
                  <a:srgbClr val="000000"/>
                </a:solidFill>
                <a:effectLst/>
                <a:latin typeface="Times New Roman" panose="02020603050405020304" pitchFamily="18" charset="0"/>
                <a:ea typeface="Times New Roman" panose="02020603050405020304" pitchFamily="18" charset="0"/>
              </a:rPr>
              <a:t>tập</a:t>
            </a:r>
            <a:r>
              <a:rPr lang="nl-NL" sz="4000" b="1" dirty="0">
                <a:solidFill>
                  <a:srgbClr val="000000"/>
                </a:solidFill>
                <a:effectLst/>
                <a:latin typeface="Times New Roman" panose="02020603050405020304" pitchFamily="18" charset="0"/>
                <a:ea typeface="Times New Roman" panose="02020603050405020304" pitchFamily="18" charset="0"/>
              </a:rPr>
              <a:t> 1</a:t>
            </a:r>
            <a:r>
              <a:rPr lang="vi-VN" sz="4000" b="1" dirty="0">
                <a:solidFill>
                  <a:srgbClr val="000000"/>
                </a:solidFill>
                <a:effectLst/>
                <a:latin typeface="Times New Roman" panose="02020603050405020304" pitchFamily="18" charset="0"/>
                <a:ea typeface="Times New Roman" panose="02020603050405020304" pitchFamily="18" charset="0"/>
              </a:rPr>
              <a:t>:</a:t>
            </a:r>
            <a:endParaRPr lang="en-VN" sz="4000" dirty="0">
              <a:effectLst/>
              <a:latin typeface="Times New Roman" panose="02020603050405020304" pitchFamily="18" charset="0"/>
              <a:ea typeface="Times New Roman" panose="02020603050405020304" pitchFamily="18" charset="0"/>
            </a:endParaRPr>
          </a:p>
          <a:p>
            <a:pPr algn="just">
              <a:lnSpc>
                <a:spcPct val="114000"/>
              </a:lnSpc>
            </a:pPr>
            <a:r>
              <a:rPr lang="vi-VN" sz="4000" kern="100" dirty="0">
                <a:solidFill>
                  <a:srgbClr val="000000"/>
                </a:solidFill>
                <a:effectLst/>
                <a:latin typeface="Times New Roman" panose="02020603050405020304" pitchFamily="18" charset="0"/>
                <a:ea typeface="SimSun" panose="02010600030101010101" pitchFamily="2" charset="-122"/>
              </a:rPr>
              <a:t>- </a:t>
            </a:r>
            <a:r>
              <a:rPr lang="nl-NL" sz="4000" kern="100" dirty="0" err="1">
                <a:solidFill>
                  <a:srgbClr val="000000"/>
                </a:solidFill>
                <a:effectLst/>
                <a:latin typeface="Times New Roman" panose="02020603050405020304" pitchFamily="18" charset="0"/>
                <a:ea typeface="SimSun" panose="02010600030101010101" pitchFamily="2" charset="-122"/>
              </a:rPr>
              <a:t>Các</a:t>
            </a:r>
            <a:r>
              <a:rPr lang="nl-NL" sz="4000" kern="100" dirty="0">
                <a:solidFill>
                  <a:srgbClr val="000000"/>
                </a:solidFill>
                <a:effectLst/>
                <a:latin typeface="Times New Roman" panose="02020603050405020304" pitchFamily="18" charset="0"/>
                <a:ea typeface="SimSun" panose="02010600030101010101" pitchFamily="2" charset="-122"/>
              </a:rPr>
              <a:t> </a:t>
            </a:r>
            <a:r>
              <a:rPr lang="nl-NL" sz="4000" kern="100" dirty="0" err="1">
                <a:solidFill>
                  <a:srgbClr val="000000"/>
                </a:solidFill>
                <a:effectLst/>
                <a:latin typeface="Times New Roman" panose="02020603050405020304" pitchFamily="18" charset="0"/>
                <a:ea typeface="SimSun" panose="02010600030101010101" pitchFamily="2" charset="-122"/>
              </a:rPr>
              <a:t>phần</a:t>
            </a:r>
            <a:r>
              <a:rPr lang="vi-VN" sz="4000" kern="100" dirty="0">
                <a:solidFill>
                  <a:srgbClr val="000000"/>
                </a:solidFill>
                <a:effectLst/>
                <a:latin typeface="Times New Roman" panose="02020603050405020304" pitchFamily="18" charset="0"/>
                <a:ea typeface="SimSun" panose="02010600030101010101" pitchFamily="2" charset="-122"/>
              </a:rPr>
              <a:t>, các </a:t>
            </a:r>
            <a:r>
              <a:rPr lang="nl-NL" sz="4000" kern="100" dirty="0" err="1">
                <a:solidFill>
                  <a:srgbClr val="000000"/>
                </a:solidFill>
                <a:effectLst/>
                <a:latin typeface="Times New Roman" panose="02020603050405020304" pitchFamily="18" charset="0"/>
                <a:ea typeface="SimSun" panose="02010600030101010101" pitchFamily="2" charset="-122"/>
              </a:rPr>
              <a:t>đoạn</a:t>
            </a:r>
            <a:r>
              <a:rPr lang="vi-VN" sz="4000" kern="100" dirty="0">
                <a:solidFill>
                  <a:srgbClr val="000000"/>
                </a:solidFill>
                <a:effectLst/>
                <a:latin typeface="Times New Roman" panose="02020603050405020304" pitchFamily="18" charset="0"/>
                <a:ea typeface="SimSun" panose="02010600030101010101" pitchFamily="2" charset="-122"/>
              </a:rPr>
              <a:t>, các </a:t>
            </a:r>
            <a:r>
              <a:rPr lang="nl-NL" sz="4000" kern="100" dirty="0" err="1">
                <a:solidFill>
                  <a:srgbClr val="000000"/>
                </a:solidFill>
                <a:effectLst/>
                <a:latin typeface="Times New Roman" panose="02020603050405020304" pitchFamily="18" charset="0"/>
                <a:ea typeface="SimSun" panose="02010600030101010101" pitchFamily="2" charset="-122"/>
              </a:rPr>
              <a:t>câu</a:t>
            </a:r>
            <a:r>
              <a:rPr lang="nl-NL" sz="4000" kern="100" dirty="0">
                <a:solidFill>
                  <a:srgbClr val="000000"/>
                </a:solidFill>
                <a:effectLst/>
                <a:latin typeface="Times New Roman" panose="02020603050405020304" pitchFamily="18" charset="0"/>
                <a:ea typeface="SimSun" panose="02010600030101010101" pitchFamily="2" charset="-122"/>
              </a:rPr>
              <a:t> </a:t>
            </a:r>
            <a:r>
              <a:rPr lang="nl-NL" sz="4000" kern="100" dirty="0" err="1">
                <a:solidFill>
                  <a:srgbClr val="000000"/>
                </a:solidFill>
                <a:effectLst/>
                <a:latin typeface="Times New Roman" panose="02020603050405020304" pitchFamily="18" charset="0"/>
                <a:ea typeface="SimSun" panose="02010600030101010101" pitchFamily="2" charset="-122"/>
              </a:rPr>
              <a:t>trong</a:t>
            </a:r>
            <a:r>
              <a:rPr lang="vi-VN" sz="4000" kern="100" dirty="0">
                <a:solidFill>
                  <a:srgbClr val="000000"/>
                </a:solidFill>
                <a:effectLst/>
                <a:latin typeface="Times New Roman" panose="02020603050405020304" pitchFamily="18" charset="0"/>
                <a:ea typeface="SimSun" panose="02010600030101010101" pitchFamily="2" charset="-122"/>
              </a:rPr>
              <a:t> văn bản đều nói về </a:t>
            </a:r>
            <a:r>
              <a:rPr lang="nl-NL" sz="4000" kern="100" dirty="0" err="1">
                <a:solidFill>
                  <a:srgbClr val="000000"/>
                </a:solidFill>
                <a:effectLst/>
                <a:latin typeface="Times New Roman" panose="02020603050405020304" pitchFamily="18" charset="0"/>
                <a:ea typeface="SimSun" panose="02010600030101010101" pitchFamily="2" charset="-122"/>
              </a:rPr>
              <a:t>chủ</a:t>
            </a:r>
            <a:r>
              <a:rPr lang="nl-NL" sz="4000" kern="100" dirty="0">
                <a:solidFill>
                  <a:srgbClr val="000000"/>
                </a:solidFill>
                <a:effectLst/>
                <a:latin typeface="Times New Roman" panose="02020603050405020304" pitchFamily="18" charset="0"/>
                <a:ea typeface="SimSun" panose="02010600030101010101" pitchFamily="2" charset="-122"/>
              </a:rPr>
              <a:t> </a:t>
            </a:r>
            <a:r>
              <a:rPr lang="nl-NL" sz="4000" kern="100" dirty="0" err="1">
                <a:solidFill>
                  <a:srgbClr val="000000"/>
                </a:solidFill>
                <a:effectLst/>
                <a:latin typeface="Times New Roman" panose="02020603050405020304" pitchFamily="18" charset="0"/>
                <a:ea typeface="SimSun" panose="02010600030101010101" pitchFamily="2" charset="-122"/>
              </a:rPr>
              <a:t>đề</a:t>
            </a:r>
            <a:r>
              <a:rPr lang="nl-NL" sz="4000" kern="100" dirty="0">
                <a:solidFill>
                  <a:srgbClr val="000000"/>
                </a:solidFill>
                <a:effectLst/>
                <a:latin typeface="Times New Roman" panose="02020603050405020304" pitchFamily="18" charset="0"/>
                <a:ea typeface="SimSun" panose="02010600030101010101" pitchFamily="2" charset="-122"/>
              </a:rPr>
              <a:t>: </a:t>
            </a:r>
            <a:r>
              <a:rPr lang="nl-NL" sz="4000" kern="100" dirty="0" err="1">
                <a:solidFill>
                  <a:srgbClr val="000000"/>
                </a:solidFill>
                <a:effectLst/>
                <a:latin typeface="Times New Roman" panose="02020603050405020304" pitchFamily="18" charset="0"/>
                <a:ea typeface="SimSun" panose="02010600030101010101" pitchFamily="2" charset="-122"/>
              </a:rPr>
              <a:t>Tinh</a:t>
            </a:r>
            <a:r>
              <a:rPr lang="vi-VN" sz="4000" kern="100" dirty="0">
                <a:solidFill>
                  <a:srgbClr val="000000"/>
                </a:solidFill>
                <a:effectLst/>
                <a:latin typeface="Times New Roman" panose="02020603050405020304" pitchFamily="18" charset="0"/>
                <a:ea typeface="SimSun" panose="02010600030101010101" pitchFamily="2" charset="-122"/>
              </a:rPr>
              <a:t> thần yêu nước của nhân dân ta.</a:t>
            </a:r>
            <a:endParaRPr lang="en-VN" sz="4000" dirty="0">
              <a:effectLst/>
              <a:latin typeface="Times New Roman" panose="02020603050405020304" pitchFamily="18" charset="0"/>
              <a:ea typeface="Times New Roman" panose="02020603050405020304" pitchFamily="18" charset="0"/>
            </a:endParaRPr>
          </a:p>
          <a:p>
            <a:pPr algn="just">
              <a:lnSpc>
                <a:spcPct val="114000"/>
              </a:lnSpc>
            </a:pPr>
            <a:r>
              <a:rPr lang="vi-VN" sz="4000" kern="100" dirty="0">
                <a:solidFill>
                  <a:srgbClr val="000000"/>
                </a:solidFill>
                <a:effectLst/>
                <a:latin typeface="Times New Roman" panose="02020603050405020304" pitchFamily="18" charset="0"/>
                <a:ea typeface="SimSun" panose="02010600030101010101" pitchFamily="2" charset="-122"/>
              </a:rPr>
              <a:t>+ Đoạn 1: </a:t>
            </a:r>
            <a:r>
              <a:rPr lang="vi-VN" sz="4000" i="1" kern="100" dirty="0">
                <a:solidFill>
                  <a:srgbClr val="000000"/>
                </a:solidFill>
                <a:effectLst/>
                <a:latin typeface="Times New Roman" panose="02020603050405020304" pitchFamily="18" charset="0"/>
                <a:ea typeface="SimSun" panose="02010600030101010101" pitchFamily="2" charset="-122"/>
              </a:rPr>
              <a:t>Nêu khái quát về truyền thống yêu nước của nhân dân ta</a:t>
            </a:r>
            <a:endParaRPr lang="en-VN" sz="4000" dirty="0">
              <a:effectLst/>
              <a:latin typeface="Times New Roman" panose="02020603050405020304" pitchFamily="18" charset="0"/>
              <a:ea typeface="Times New Roman" panose="02020603050405020304" pitchFamily="18" charset="0"/>
            </a:endParaRPr>
          </a:p>
          <a:p>
            <a:pPr algn="just">
              <a:lnSpc>
                <a:spcPct val="114000"/>
              </a:lnSpc>
            </a:pPr>
            <a:r>
              <a:rPr lang="vi-VN" sz="4000" kern="100" dirty="0">
                <a:solidFill>
                  <a:srgbClr val="000000"/>
                </a:solidFill>
                <a:effectLst/>
                <a:latin typeface="Times New Roman" panose="02020603050405020304" pitchFamily="18" charset="0"/>
                <a:ea typeface="SimSun" panose="02010600030101010101" pitchFamily="2" charset="-122"/>
              </a:rPr>
              <a:t>+ Đoạn 2: </a:t>
            </a:r>
            <a:r>
              <a:rPr lang="vi-VN" sz="4000" i="1" kern="100" dirty="0">
                <a:solidFill>
                  <a:srgbClr val="000000"/>
                </a:solidFill>
                <a:effectLst/>
                <a:latin typeface="Times New Roman" panose="02020603050405020304" pitchFamily="18" charset="0"/>
                <a:ea typeface="SimSun" panose="02010600030101010101" pitchFamily="2" charset="-122"/>
              </a:rPr>
              <a:t>Tinh thần yêu nước của nhân dân ta qua lịch sử thời xa xưa</a:t>
            </a:r>
            <a:endParaRPr lang="en-VN" sz="4000" dirty="0">
              <a:effectLst/>
              <a:latin typeface="Times New Roman" panose="02020603050405020304" pitchFamily="18" charset="0"/>
              <a:ea typeface="Times New Roman" panose="02020603050405020304" pitchFamily="18" charset="0"/>
            </a:endParaRPr>
          </a:p>
          <a:p>
            <a:pPr algn="just">
              <a:lnSpc>
                <a:spcPct val="114000"/>
              </a:lnSpc>
            </a:pPr>
            <a:r>
              <a:rPr lang="vi-VN" sz="4000" kern="100" dirty="0">
                <a:solidFill>
                  <a:srgbClr val="000000"/>
                </a:solidFill>
                <a:effectLst/>
                <a:latin typeface="Times New Roman" panose="02020603050405020304" pitchFamily="18" charset="0"/>
                <a:ea typeface="SimSun" panose="02010600030101010101" pitchFamily="2" charset="-122"/>
              </a:rPr>
              <a:t>+ Đoạn 3: </a:t>
            </a:r>
            <a:r>
              <a:rPr lang="vi-VN" sz="4000" i="1" kern="100" dirty="0">
                <a:solidFill>
                  <a:srgbClr val="000000"/>
                </a:solidFill>
                <a:effectLst/>
                <a:latin typeface="Times New Roman" panose="02020603050405020304" pitchFamily="18" charset="0"/>
                <a:ea typeface="SimSun" panose="02010600030101010101" pitchFamily="2" charset="-122"/>
              </a:rPr>
              <a:t>Tinh thần yêu nước của nhân dân ta qua lịch sử thời hiện tại</a:t>
            </a:r>
            <a:endParaRPr lang="en-VN" sz="4000" dirty="0">
              <a:effectLst/>
              <a:latin typeface="Times New Roman" panose="02020603050405020304" pitchFamily="18" charset="0"/>
              <a:ea typeface="Times New Roman" panose="02020603050405020304" pitchFamily="18" charset="0"/>
            </a:endParaRPr>
          </a:p>
          <a:p>
            <a:pPr algn="just">
              <a:lnSpc>
                <a:spcPct val="114000"/>
              </a:lnSpc>
            </a:pPr>
            <a:r>
              <a:rPr lang="vi-VN" sz="4000" kern="100" dirty="0">
                <a:solidFill>
                  <a:srgbClr val="000000"/>
                </a:solidFill>
                <a:effectLst/>
                <a:latin typeface="Times New Roman" panose="02020603050405020304" pitchFamily="18" charset="0"/>
                <a:ea typeface="SimSun" panose="02010600030101010101" pitchFamily="2" charset="-122"/>
              </a:rPr>
              <a:t>+ Đoạn 4: </a:t>
            </a:r>
            <a:r>
              <a:rPr lang="vi-VN" sz="4000" i="1" kern="100" dirty="0">
                <a:solidFill>
                  <a:srgbClr val="000000"/>
                </a:solidFill>
                <a:effectLst/>
                <a:latin typeface="Times New Roman" panose="02020603050405020304" pitchFamily="18" charset="0"/>
                <a:ea typeface="SimSun" panose="02010600030101010101" pitchFamily="2" charset="-122"/>
              </a:rPr>
              <a:t>Khẳng định giá trị quý báu của truyền thống yêu nước và xác định trách nhiệm của mỗi người dân đối với tôt quốc</a:t>
            </a:r>
            <a:endParaRPr lang="en-VN" sz="4000" dirty="0">
              <a:effectLst/>
              <a:latin typeface="Times New Roman" panose="02020603050405020304" pitchFamily="18" charset="0"/>
              <a:ea typeface="Times New Roman" panose="02020603050405020304" pitchFamily="18" charset="0"/>
            </a:endParaRPr>
          </a:p>
          <a:p>
            <a:r>
              <a:rPr lang="vi-VN" sz="4000" dirty="0">
                <a:solidFill>
                  <a:srgbClr val="000000"/>
                </a:solidFill>
                <a:effectLst/>
                <a:latin typeface="Times New Roman" panose="02020603050405020304" pitchFamily="18" charset="0"/>
                <a:ea typeface="Times New Roman" panose="02020603050405020304" pitchFamily="18" charset="0"/>
              </a:rPr>
              <a:t>Theo trình tự hợp lí </a:t>
            </a:r>
            <a:endParaRPr lang="en-VN" sz="4000" dirty="0"/>
          </a:p>
        </p:txBody>
      </p:sp>
    </p:spTree>
    <p:extLst>
      <p:ext uri="{BB962C8B-B14F-4D97-AF65-F5344CB8AC3E}">
        <p14:creationId xmlns:p14="http://schemas.microsoft.com/office/powerpoint/2010/main" val="1249733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barn(inVertical)">
                                      <p:cBhvr>
                                        <p:cTn id="3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2290" y="-2088720"/>
            <a:ext cx="3004579" cy="414165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0329" y="2741183"/>
            <a:ext cx="7403282" cy="72013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01732" y="2720516"/>
            <a:ext cx="7424530" cy="722204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92839" flipH="1">
            <a:off x="16781986" y="7735606"/>
            <a:ext cx="2404003" cy="412704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5776888" y="-311468"/>
            <a:ext cx="2854821" cy="2527814"/>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3742" y="7759186"/>
            <a:ext cx="2854821" cy="2527814"/>
          </a:xfrm>
          <a:prstGeom prst="rect">
            <a:avLst/>
          </a:prstGeom>
        </p:spPr>
      </p:pic>
      <p:sp>
        <p:nvSpPr>
          <p:cNvPr id="8" name="TextBox 8"/>
          <p:cNvSpPr txBox="1"/>
          <p:nvPr/>
        </p:nvSpPr>
        <p:spPr>
          <a:xfrm>
            <a:off x="334248" y="1488396"/>
            <a:ext cx="16203090" cy="846386"/>
          </a:xfrm>
          <a:prstGeom prst="rect">
            <a:avLst/>
          </a:prstGeom>
        </p:spPr>
        <p:txBody>
          <a:bodyPr lIns="0" tIns="0" rIns="0" bIns="0" rtlCol="0" anchor="t">
            <a:spAutoFit/>
          </a:bodyPr>
          <a:lstStyle/>
          <a:p>
            <a:pPr algn="ctr">
              <a:lnSpc>
                <a:spcPts val="6552"/>
              </a:lnSpc>
            </a:pPr>
            <a:r>
              <a:rPr lang="en-US" sz="5600" dirty="0">
                <a:solidFill>
                  <a:srgbClr val="06605A"/>
                </a:solidFill>
                <a:latin typeface="Fraunces Bold"/>
              </a:rPr>
              <a:t>BÀI TẬP 2A</a:t>
            </a:r>
          </a:p>
        </p:txBody>
      </p:sp>
      <p:sp>
        <p:nvSpPr>
          <p:cNvPr id="10" name="TextBox 10"/>
          <p:cNvSpPr txBox="1"/>
          <p:nvPr/>
        </p:nvSpPr>
        <p:spPr>
          <a:xfrm>
            <a:off x="1986629" y="4755280"/>
            <a:ext cx="4940865" cy="3777188"/>
          </a:xfrm>
          <a:prstGeom prst="rect">
            <a:avLst/>
          </a:prstGeom>
        </p:spPr>
        <p:txBody>
          <a:bodyPr lIns="0" tIns="0" rIns="0" bIns="0" rtlCol="0" anchor="t">
            <a:spAutoFit/>
          </a:bodyPr>
          <a:lstStyle/>
          <a:p>
            <a:pPr algn="ctr">
              <a:lnSpc>
                <a:spcPct val="130000"/>
              </a:lnSpc>
              <a:spcBef>
                <a:spcPts val="200"/>
              </a:spcBef>
              <a:spcAft>
                <a:spcPts val="200"/>
              </a:spcAft>
            </a:pPr>
            <a:r>
              <a:rPr lang="vi-VN" sz="3200" dirty="0">
                <a:latin typeface="Times New Roman" panose="02020603050405020304" pitchFamily="18" charset="0"/>
                <a:cs typeface="Times New Roman" panose="02020603050405020304" pitchFamily="18" charset="0"/>
              </a:rPr>
              <a:t>Những  từ thay thế  để liên kết các câu trong đoạn 1: Đại từ “đó” (thay thế câu 1), “ấy” (thay thế cụm từ “nồng nàn yêu nước”), “tinh thần”  thay thế từ “lòng”. </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0349868" y="4755280"/>
            <a:ext cx="4583439" cy="3231654"/>
          </a:xfrm>
          <a:prstGeom prst="rect">
            <a:avLst/>
          </a:prstGeom>
        </p:spPr>
        <p:txBody>
          <a:bodyPr lIns="0" tIns="0" rIns="0" bIns="0" rtlCol="0" anchor="t">
            <a:spAutoFit/>
          </a:bodyPr>
          <a:lstStyle/>
          <a:p>
            <a:pPr algn="ctr"/>
            <a:r>
              <a:rPr lang="vi-VN" sz="3500" dirty="0">
                <a:latin typeface="Times New Roman" panose="02020603050405020304" pitchFamily="18" charset="0"/>
                <a:cs typeface="Times New Roman" panose="02020603050405020304" pitchFamily="18" charset="0"/>
              </a:rPr>
              <a:t>Những  từ lặp, thay thế  để liên kết các câu trong đoạn 2: các từ lặp “chúng ta”, “lịch sử”; cụm từ thay thế “các vị anh hùng”...</a:t>
            </a:r>
            <a:endParaRPr lang="en-VN" sz="3500" dirty="0">
              <a:latin typeface="Times New Roman" panose="02020603050405020304" pitchFamily="18" charset="0"/>
              <a:cs typeface="Times New Roman" panose="02020603050405020304" pitchFamily="18" charset="0"/>
            </a:endParaRP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V="1">
            <a:off x="16097253" y="-225430"/>
            <a:ext cx="2573098" cy="2278362"/>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245870" y="6393580"/>
            <a:ext cx="1375097" cy="1649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2290" y="-2070825"/>
            <a:ext cx="3004579" cy="414165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7655109"/>
            <a:ext cx="2983119" cy="264141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6675" y="7922573"/>
            <a:ext cx="2854821" cy="252781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92839" flipH="1">
            <a:off x="16618122" y="7194778"/>
            <a:ext cx="2404003" cy="412704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5606204" y="-110106"/>
            <a:ext cx="2854821" cy="2527814"/>
          </a:xfrm>
          <a:prstGeom prst="rect">
            <a:avLst/>
          </a:prstGeom>
        </p:spPr>
      </p:pic>
      <p:sp>
        <p:nvSpPr>
          <p:cNvPr id="14" name="TextBox 13">
            <a:extLst>
              <a:ext uri="{FF2B5EF4-FFF2-40B4-BE49-F238E27FC236}">
                <a16:creationId xmlns:a16="http://schemas.microsoft.com/office/drawing/2014/main" id="{122398D7-C60B-CC4F-1E97-A82129D4C17F}"/>
              </a:ext>
            </a:extLst>
          </p:cNvPr>
          <p:cNvSpPr txBox="1"/>
          <p:nvPr/>
        </p:nvSpPr>
        <p:spPr>
          <a:xfrm>
            <a:off x="1622139" y="1575888"/>
            <a:ext cx="15518070" cy="7135223"/>
          </a:xfrm>
          <a:prstGeom prst="rect">
            <a:avLst/>
          </a:prstGeom>
          <a:noFill/>
        </p:spPr>
        <p:txBody>
          <a:bodyPr wrap="square">
            <a:spAutoFit/>
          </a:bodyPr>
          <a:lstStyle/>
          <a:p>
            <a:pPr algn="just">
              <a:lnSpc>
                <a:spcPct val="114000"/>
              </a:lnSpc>
            </a:pPr>
            <a:r>
              <a:rPr lang="vi-VN" sz="4500" kern="100" dirty="0">
                <a:solidFill>
                  <a:srgbClr val="000000"/>
                </a:solidFill>
                <a:effectLst/>
                <a:latin typeface="Times New Roman" panose="02020603050405020304" pitchFamily="18" charset="0"/>
                <a:ea typeface="SimSun" panose="02010600030101010101" pitchFamily="2" charset="-122"/>
              </a:rPr>
              <a:t>- Câu có tác dụng liên kết đoạn 2 với đoạn 1: </a:t>
            </a:r>
            <a:r>
              <a:rPr lang="vi-VN" sz="4500" i="1" kern="100" dirty="0">
                <a:solidFill>
                  <a:srgbClr val="000000"/>
                </a:solidFill>
                <a:effectLst/>
                <a:latin typeface="Times New Roman" panose="02020603050405020304" pitchFamily="18" charset="0"/>
                <a:ea typeface="SimSun" panose="02010600030101010101" pitchFamily="2" charset="-122"/>
              </a:rPr>
              <a:t>Lịch sử ta đã có nhiều cuộc kháng chiến vĩ đại chứng tỏ tinh thần yêu nước của nhân dân ta.</a:t>
            </a:r>
            <a:endParaRPr lang="en-VN" sz="4500" dirty="0">
              <a:effectLst/>
              <a:latin typeface="Times New Roman" panose="02020603050405020304" pitchFamily="18" charset="0"/>
              <a:ea typeface="Times New Roman" panose="02020603050405020304" pitchFamily="18" charset="0"/>
            </a:endParaRPr>
          </a:p>
          <a:p>
            <a:pPr algn="just">
              <a:lnSpc>
                <a:spcPct val="114000"/>
              </a:lnSpc>
            </a:pPr>
            <a:r>
              <a:rPr lang="vi-VN" sz="4500" kern="100" dirty="0">
                <a:solidFill>
                  <a:srgbClr val="000000"/>
                </a:solidFill>
                <a:effectLst/>
                <a:latin typeface="Times New Roman" panose="02020603050405020304" pitchFamily="18" charset="0"/>
                <a:ea typeface="SimSun" panose="02010600030101010101" pitchFamily="2" charset="-122"/>
              </a:rPr>
              <a:t>- Câu có tác dụng liên kết đoạn 3 với đoạn 1,2: </a:t>
            </a:r>
            <a:r>
              <a:rPr lang="vi-VN" sz="4500" i="1" kern="100" dirty="0">
                <a:solidFill>
                  <a:srgbClr val="000000"/>
                </a:solidFill>
                <a:effectLst/>
                <a:latin typeface="Times New Roman" panose="02020603050405020304" pitchFamily="18" charset="0"/>
                <a:ea typeface="SimSun" panose="02010600030101010101" pitchFamily="2" charset="-122"/>
              </a:rPr>
              <a:t>Đồng bào ta ngày nay cũng rất xứng đáng với tổ tiên ta ngày trước</a:t>
            </a:r>
            <a:endParaRPr lang="en-VN" sz="4500" dirty="0">
              <a:effectLst/>
              <a:latin typeface="Times New Roman" panose="02020603050405020304" pitchFamily="18" charset="0"/>
              <a:ea typeface="Times New Roman" panose="02020603050405020304" pitchFamily="18" charset="0"/>
            </a:endParaRPr>
          </a:p>
          <a:p>
            <a:pPr algn="just">
              <a:lnSpc>
                <a:spcPct val="114000"/>
              </a:lnSpc>
            </a:pPr>
            <a:r>
              <a:rPr lang="vi-VN" sz="4500" kern="100" dirty="0">
                <a:solidFill>
                  <a:srgbClr val="000000"/>
                </a:solidFill>
                <a:effectLst/>
                <a:latin typeface="Times New Roman" panose="02020603050405020304" pitchFamily="18" charset="0"/>
                <a:ea typeface="SimSun" panose="02010600030101010101" pitchFamily="2" charset="-122"/>
              </a:rPr>
              <a:t>- Câu có tác dụng liên kết đoạn 4 với đoạn 1,2,3: </a:t>
            </a:r>
            <a:r>
              <a:rPr lang="vi-VN" sz="4500" i="1" kern="100" dirty="0">
                <a:solidFill>
                  <a:srgbClr val="000000"/>
                </a:solidFill>
                <a:effectLst/>
                <a:latin typeface="Times New Roman" panose="02020603050405020304" pitchFamily="18" charset="0"/>
                <a:ea typeface="SimSun" panose="02010600030101010101" pitchFamily="2" charset="-122"/>
              </a:rPr>
              <a:t>Tinh thần yêu nước cũng như các thứ của quý</a:t>
            </a:r>
            <a:endParaRPr lang="en-VN" sz="4500" dirty="0">
              <a:effectLst/>
              <a:latin typeface="Times New Roman" panose="02020603050405020304" pitchFamily="18" charset="0"/>
              <a:ea typeface="Times New Roman" panose="02020603050405020304" pitchFamily="18" charset="0"/>
            </a:endParaRPr>
          </a:p>
          <a:p>
            <a:pPr algn="just">
              <a:lnSpc>
                <a:spcPct val="114000"/>
              </a:lnSpc>
            </a:pPr>
            <a:r>
              <a:rPr lang="vi-VN" sz="4500" kern="100" dirty="0">
                <a:solidFill>
                  <a:srgbClr val="000000"/>
                </a:solidFill>
                <a:effectLst/>
                <a:latin typeface="Times New Roman" panose="02020603050405020304" pitchFamily="18" charset="0"/>
                <a:ea typeface="SimSun" panose="02010600030101010101" pitchFamily="2" charset="-122"/>
              </a:rPr>
              <a:t>=&gt; Khi liên kết các đoạn văn, người viết có thể sử dụng các phép liên kết là: phép lặp, phép thế...</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barn(inVertical)">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2290" y="-2070825"/>
            <a:ext cx="3004579" cy="414165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7655109"/>
            <a:ext cx="2983119" cy="264141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6675" y="7922573"/>
            <a:ext cx="2854821" cy="252781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92839" flipH="1">
            <a:off x="16618122" y="7194778"/>
            <a:ext cx="2404003" cy="412704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5606204" y="-110106"/>
            <a:ext cx="2854821" cy="2527814"/>
          </a:xfrm>
          <a:prstGeom prst="rect">
            <a:avLst/>
          </a:prstGeom>
        </p:spPr>
      </p:pic>
      <p:graphicFrame>
        <p:nvGraphicFramePr>
          <p:cNvPr id="5" name="Table 4">
            <a:extLst>
              <a:ext uri="{FF2B5EF4-FFF2-40B4-BE49-F238E27FC236}">
                <a16:creationId xmlns:a16="http://schemas.microsoft.com/office/drawing/2014/main" id="{7066DA59-D511-B399-5CE6-9B0D0AC64426}"/>
              </a:ext>
            </a:extLst>
          </p:cNvPr>
          <p:cNvGraphicFramePr>
            <a:graphicFrameLocks noGrp="1"/>
          </p:cNvGraphicFramePr>
          <p:nvPr>
            <p:extLst>
              <p:ext uri="{D42A27DB-BD31-4B8C-83A1-F6EECF244321}">
                <p14:modId xmlns:p14="http://schemas.microsoft.com/office/powerpoint/2010/main" val="2978590284"/>
              </p:ext>
            </p:extLst>
          </p:nvPr>
        </p:nvGraphicFramePr>
        <p:xfrm>
          <a:off x="2263632" y="1407755"/>
          <a:ext cx="13760736" cy="6910425"/>
        </p:xfrm>
        <a:graphic>
          <a:graphicData uri="http://schemas.openxmlformats.org/drawingml/2006/table">
            <a:tbl>
              <a:tblPr firstRow="1" firstCol="1" bandRow="1"/>
              <a:tblGrid>
                <a:gridCol w="2362760">
                  <a:extLst>
                    <a:ext uri="{9D8B030D-6E8A-4147-A177-3AD203B41FA5}">
                      <a16:colId xmlns:a16="http://schemas.microsoft.com/office/drawing/2014/main" val="1385844419"/>
                    </a:ext>
                  </a:extLst>
                </a:gridCol>
                <a:gridCol w="2910571">
                  <a:extLst>
                    <a:ext uri="{9D8B030D-6E8A-4147-A177-3AD203B41FA5}">
                      <a16:colId xmlns:a16="http://schemas.microsoft.com/office/drawing/2014/main" val="3578352904"/>
                    </a:ext>
                  </a:extLst>
                </a:gridCol>
                <a:gridCol w="3529485">
                  <a:extLst>
                    <a:ext uri="{9D8B030D-6E8A-4147-A177-3AD203B41FA5}">
                      <a16:colId xmlns:a16="http://schemas.microsoft.com/office/drawing/2014/main" val="1469219747"/>
                    </a:ext>
                  </a:extLst>
                </a:gridCol>
                <a:gridCol w="4957920">
                  <a:extLst>
                    <a:ext uri="{9D8B030D-6E8A-4147-A177-3AD203B41FA5}">
                      <a16:colId xmlns:a16="http://schemas.microsoft.com/office/drawing/2014/main" val="579728267"/>
                    </a:ext>
                  </a:extLst>
                </a:gridCol>
              </a:tblGrid>
              <a:tr h="835713">
                <a:tc rowSpan="3">
                  <a:txBody>
                    <a:bodyPr/>
                    <a:lstStyle/>
                    <a:p>
                      <a:pPr algn="ctr" fontAlgn="t">
                        <a:lnSpc>
                          <a:spcPct val="114000"/>
                        </a:lnSpc>
                        <a:spcBef>
                          <a:spcPts val="0"/>
                        </a:spcBef>
                        <a:spcAft>
                          <a:spcPts val="0"/>
                        </a:spcAft>
                      </a:pPr>
                      <a:r>
                        <a:rPr lang="vi-VN" sz="3200" b="1" i="0"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Câu</a:t>
                      </a:r>
                      <a:endParaRPr lang="vi-VN" sz="4100" b="1" i="0" u="none" strike="noStrike" dirty="0">
                        <a:effectLst/>
                        <a:latin typeface="Arial" panose="020B0604020202020204" pitchFamily="34" charset="0"/>
                      </a:endParaRPr>
                    </a:p>
                  </a:txBody>
                  <a:tcPr marL="205855" marR="205855" marT="102927" marB="10292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gridSpan="3">
                  <a:txBody>
                    <a:bodyPr/>
                    <a:lstStyle/>
                    <a:p>
                      <a:pPr algn="ctr" fontAlgn="t">
                        <a:lnSpc>
                          <a:spcPct val="114000"/>
                        </a:lnSpc>
                        <a:spcBef>
                          <a:spcPts val="0"/>
                        </a:spcBef>
                        <a:spcAft>
                          <a:spcPts val="0"/>
                        </a:spcAft>
                      </a:pPr>
                      <a:r>
                        <a:rPr lang="vi-VN" sz="3200" b="1" i="0"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Vị ngữ</a:t>
                      </a:r>
                      <a:endParaRPr lang="vi-VN" sz="4100" b="1" i="0" u="none" strike="noStrike" dirty="0">
                        <a:effectLst/>
                        <a:latin typeface="Arial" panose="020B0604020202020204" pitchFamily="34" charset="0"/>
                      </a:endParaRPr>
                    </a:p>
                  </a:txBody>
                  <a:tcPr marL="205855" marR="205855" marT="102927" marB="10292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2335948370"/>
                  </a:ext>
                </a:extLst>
              </a:tr>
              <a:tr h="1383229">
                <a:tc vMerge="1">
                  <a:txBody>
                    <a:bodyPr/>
                    <a:lstStyle/>
                    <a:p>
                      <a:endParaRPr lang="en-VN"/>
                    </a:p>
                  </a:txBody>
                  <a:tcPr/>
                </a:tc>
                <a:tc rowSpan="2">
                  <a:txBody>
                    <a:bodyPr/>
                    <a:lstStyle/>
                    <a:p>
                      <a:pPr algn="ctr" fontAlgn="t">
                        <a:lnSpc>
                          <a:spcPct val="114000"/>
                        </a:lnSpc>
                        <a:spcBef>
                          <a:spcPts val="0"/>
                        </a:spcBef>
                        <a:spcAft>
                          <a:spcPts val="0"/>
                        </a:spcAft>
                      </a:pPr>
                      <a:r>
                        <a:rPr lang="vi-VN" sz="3200" b="1" i="0"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ĐTTT</a:t>
                      </a:r>
                      <a:endParaRPr lang="vi-VN" sz="4100" b="1" i="0" u="none" strike="noStrike" dirty="0">
                        <a:effectLst/>
                        <a:latin typeface="Arial" panose="020B0604020202020204" pitchFamily="34" charset="0"/>
                      </a:endParaRPr>
                    </a:p>
                  </a:txBody>
                  <a:tcPr marL="205855" marR="205855" marT="102927" marB="10292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gridSpan="2">
                  <a:txBody>
                    <a:bodyPr/>
                    <a:lstStyle/>
                    <a:p>
                      <a:pPr algn="ctr" fontAlgn="t">
                        <a:lnSpc>
                          <a:spcPct val="114000"/>
                        </a:lnSpc>
                        <a:spcBef>
                          <a:spcPts val="0"/>
                        </a:spcBef>
                        <a:spcAft>
                          <a:spcPts val="0"/>
                        </a:spcAft>
                      </a:pPr>
                      <a:r>
                        <a:rPr lang="vi-VN" sz="3200" b="1" i="0"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Thành tố phụ là </a:t>
                      </a:r>
                      <a:endParaRPr lang="vi-VN" sz="4100" b="1" i="0" u="none" strike="noStrike" dirty="0">
                        <a:effectLst/>
                        <a:latin typeface="Arial" panose="020B0604020202020204" pitchFamily="34" charset="0"/>
                      </a:endParaRPr>
                    </a:p>
                    <a:p>
                      <a:pPr algn="ctr" fontAlgn="t">
                        <a:lnSpc>
                          <a:spcPct val="114000"/>
                        </a:lnSpc>
                        <a:spcBef>
                          <a:spcPts val="0"/>
                        </a:spcBef>
                        <a:spcAft>
                          <a:spcPts val="0"/>
                        </a:spcAft>
                      </a:pPr>
                      <a:r>
                        <a:rPr lang="vi-VN" sz="3200" b="1" i="0"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cụm chủ - vị</a:t>
                      </a:r>
                      <a:endParaRPr lang="vi-VN" sz="4100" b="1" i="0" u="none" strike="noStrike" dirty="0">
                        <a:effectLst/>
                        <a:latin typeface="Arial" panose="020B0604020202020204" pitchFamily="34" charset="0"/>
                      </a:endParaRPr>
                    </a:p>
                  </a:txBody>
                  <a:tcPr marL="205855" marR="205855" marT="102927" marB="10292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VN"/>
                    </a:p>
                  </a:txBody>
                  <a:tcPr/>
                </a:tc>
                <a:extLst>
                  <a:ext uri="{0D108BD9-81ED-4DB2-BD59-A6C34878D82A}">
                    <a16:rowId xmlns:a16="http://schemas.microsoft.com/office/drawing/2014/main" val="2904772507"/>
                  </a:ext>
                </a:extLst>
              </a:tr>
              <a:tr h="651301">
                <a:tc vMerge="1">
                  <a:txBody>
                    <a:bodyPr/>
                    <a:lstStyle/>
                    <a:p>
                      <a:endParaRPr lang="en-VN"/>
                    </a:p>
                  </a:txBody>
                  <a:tcPr/>
                </a:tc>
                <a:tc vMerge="1">
                  <a:txBody>
                    <a:bodyPr/>
                    <a:lstStyle/>
                    <a:p>
                      <a:endParaRPr lang="en-VN"/>
                    </a:p>
                  </a:txBody>
                  <a:tcPr/>
                </a:tc>
                <a:tc>
                  <a:txBody>
                    <a:bodyPr/>
                    <a:lstStyle/>
                    <a:p>
                      <a:pPr algn="ctr" fontAlgn="t">
                        <a:lnSpc>
                          <a:spcPct val="114000"/>
                        </a:lnSpc>
                        <a:spcBef>
                          <a:spcPts val="0"/>
                        </a:spcBef>
                        <a:spcAft>
                          <a:spcPts val="0"/>
                        </a:spcAft>
                      </a:pPr>
                      <a:r>
                        <a:rPr lang="vi-VN" sz="3200" b="1" i="0" u="none" strike="noStrike" kern="10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Chủ</a:t>
                      </a:r>
                      <a:endParaRPr lang="vi-VN" sz="4100" b="1" i="0" u="none" strike="noStrike">
                        <a:effectLst/>
                        <a:latin typeface="Arial" panose="020B0604020202020204" pitchFamily="34" charset="0"/>
                      </a:endParaRPr>
                    </a:p>
                  </a:txBody>
                  <a:tcPr marL="154391" marR="154391" marT="21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lnSpc>
                          <a:spcPct val="114000"/>
                        </a:lnSpc>
                        <a:spcBef>
                          <a:spcPts val="0"/>
                        </a:spcBef>
                        <a:spcAft>
                          <a:spcPts val="0"/>
                        </a:spcAft>
                      </a:pPr>
                      <a:r>
                        <a:rPr lang="vi-VN" sz="3200" b="1" i="0"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Vị</a:t>
                      </a:r>
                      <a:endParaRPr lang="vi-VN" sz="4100" b="1" i="0" u="none" strike="noStrike" dirty="0">
                        <a:effectLst/>
                        <a:latin typeface="Arial" panose="020B0604020202020204" pitchFamily="34" charset="0"/>
                      </a:endParaRPr>
                    </a:p>
                  </a:txBody>
                  <a:tcPr marL="154391" marR="154391" marT="21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17311399"/>
                  </a:ext>
                </a:extLst>
              </a:tr>
              <a:tr h="2293849">
                <a:tc>
                  <a:txBody>
                    <a:bodyPr/>
                    <a:lstStyle/>
                    <a:p>
                      <a:pPr algn="ctr" fontAlgn="t">
                        <a:lnSpc>
                          <a:spcPct val="114000"/>
                        </a:lnSpc>
                        <a:spcBef>
                          <a:spcPts val="0"/>
                        </a:spcBef>
                        <a:spcAft>
                          <a:spcPts val="0"/>
                        </a:spcAft>
                      </a:pPr>
                      <a:r>
                        <a:rPr lang="vi-VN" sz="3200" b="0" i="0" u="none" strike="noStrike" kern="10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a </a:t>
                      </a:r>
                      <a:endParaRPr lang="vi-VN" sz="4100" b="0" i="0" u="none" strike="noStrike">
                        <a:effectLst/>
                        <a:latin typeface="Arial" panose="020B0604020202020204" pitchFamily="34" charset="0"/>
                      </a:endParaRPr>
                    </a:p>
                  </a:txBody>
                  <a:tcPr marL="154391" marR="154391" marT="21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4000"/>
                        </a:lnSpc>
                        <a:spcBef>
                          <a:spcPts val="0"/>
                        </a:spcBef>
                        <a:spcAft>
                          <a:spcPts val="0"/>
                        </a:spcAft>
                      </a:pPr>
                      <a:endParaRPr lang="vi-VN" sz="4100" b="0" i="0" u="none" strike="noStrike" dirty="0">
                        <a:effectLst/>
                        <a:latin typeface="Arial" panose="020B0604020202020204" pitchFamily="34" charset="0"/>
                      </a:endParaRPr>
                    </a:p>
                  </a:txBody>
                  <a:tcPr marL="154391" marR="154391" marT="21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4000"/>
                        </a:lnSpc>
                        <a:spcBef>
                          <a:spcPts val="0"/>
                        </a:spcBef>
                        <a:spcAft>
                          <a:spcPts val="0"/>
                        </a:spcAft>
                      </a:pPr>
                      <a:endParaRPr lang="vi-VN" sz="4100" b="0" i="0" u="none" strike="noStrike" dirty="0">
                        <a:effectLst/>
                        <a:latin typeface="Arial" panose="020B0604020202020204" pitchFamily="34" charset="0"/>
                      </a:endParaRPr>
                    </a:p>
                  </a:txBody>
                  <a:tcPr marL="154391" marR="154391" marT="21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4000"/>
                        </a:lnSpc>
                        <a:spcBef>
                          <a:spcPts val="0"/>
                        </a:spcBef>
                        <a:spcAft>
                          <a:spcPts val="0"/>
                        </a:spcAft>
                      </a:pPr>
                      <a:endParaRPr lang="vi-VN" sz="4100" b="0" i="0" u="none" strike="noStrike" dirty="0">
                        <a:effectLst/>
                        <a:latin typeface="Arial" panose="020B0604020202020204" pitchFamily="34" charset="0"/>
                      </a:endParaRPr>
                    </a:p>
                  </a:txBody>
                  <a:tcPr marL="154391" marR="154391" marT="21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65315695"/>
                  </a:ext>
                </a:extLst>
              </a:tr>
              <a:tr h="1746333">
                <a:tc>
                  <a:txBody>
                    <a:bodyPr/>
                    <a:lstStyle/>
                    <a:p>
                      <a:pPr algn="ctr" fontAlgn="t">
                        <a:lnSpc>
                          <a:spcPct val="114000"/>
                        </a:lnSpc>
                        <a:spcBef>
                          <a:spcPts val="0"/>
                        </a:spcBef>
                        <a:spcAft>
                          <a:spcPts val="0"/>
                        </a:spcAft>
                      </a:pPr>
                      <a:r>
                        <a:rPr lang="vi-VN" sz="3200" b="0" i="0" u="none" strike="noStrike" kern="10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b</a:t>
                      </a:r>
                      <a:endParaRPr lang="vi-VN" sz="4100" b="0" i="0" u="none" strike="noStrike">
                        <a:effectLst/>
                        <a:latin typeface="Arial" panose="020B0604020202020204" pitchFamily="34" charset="0"/>
                      </a:endParaRPr>
                    </a:p>
                  </a:txBody>
                  <a:tcPr marL="154391" marR="154391" marT="21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4000"/>
                        </a:lnSpc>
                        <a:spcBef>
                          <a:spcPts val="0"/>
                        </a:spcBef>
                        <a:spcAft>
                          <a:spcPts val="0"/>
                        </a:spcAft>
                      </a:pPr>
                      <a:endParaRPr lang="vi-VN" sz="4100" b="0" i="0" u="none" strike="noStrike" dirty="0">
                        <a:effectLst/>
                        <a:latin typeface="Arial" panose="020B0604020202020204" pitchFamily="34" charset="0"/>
                      </a:endParaRPr>
                    </a:p>
                  </a:txBody>
                  <a:tcPr marL="154391" marR="154391" marT="21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4000"/>
                        </a:lnSpc>
                        <a:spcBef>
                          <a:spcPts val="0"/>
                        </a:spcBef>
                        <a:spcAft>
                          <a:spcPts val="0"/>
                        </a:spcAft>
                      </a:pPr>
                      <a:endParaRPr lang="vi-VN" sz="4100" b="0" i="0" u="none" strike="noStrike" dirty="0">
                        <a:effectLst/>
                        <a:latin typeface="Arial" panose="020B0604020202020204" pitchFamily="34" charset="0"/>
                      </a:endParaRPr>
                    </a:p>
                  </a:txBody>
                  <a:tcPr marL="154391" marR="154391" marT="21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4000"/>
                        </a:lnSpc>
                        <a:spcBef>
                          <a:spcPts val="0"/>
                        </a:spcBef>
                        <a:spcAft>
                          <a:spcPts val="0"/>
                        </a:spcAft>
                      </a:pPr>
                      <a:endParaRPr lang="vi-VN" sz="4100" b="0" i="0" u="none" strike="noStrike" dirty="0">
                        <a:effectLst/>
                        <a:latin typeface="Arial" panose="020B0604020202020204" pitchFamily="34" charset="0"/>
                      </a:endParaRPr>
                    </a:p>
                  </a:txBody>
                  <a:tcPr marL="154391" marR="154391" marT="21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31872872"/>
                  </a:ext>
                </a:extLst>
              </a:tr>
            </a:tbl>
          </a:graphicData>
        </a:graphic>
      </p:graphicFrame>
      <p:sp>
        <p:nvSpPr>
          <p:cNvPr id="9" name="TextBox 8">
            <a:extLst>
              <a:ext uri="{FF2B5EF4-FFF2-40B4-BE49-F238E27FC236}">
                <a16:creationId xmlns:a16="http://schemas.microsoft.com/office/drawing/2014/main" id="{2D506480-7FE0-0100-8DC2-6B21656683C1}"/>
              </a:ext>
            </a:extLst>
          </p:cNvPr>
          <p:cNvSpPr txBox="1"/>
          <p:nvPr/>
        </p:nvSpPr>
        <p:spPr>
          <a:xfrm>
            <a:off x="5638800" y="5129463"/>
            <a:ext cx="1716505" cy="584775"/>
          </a:xfrm>
          <a:prstGeom prst="rect">
            <a:avLst/>
          </a:prstGeom>
          <a:noFill/>
        </p:spPr>
        <p:txBody>
          <a:bodyPr wrap="square">
            <a:spAutoFit/>
          </a:bodyPr>
          <a:lstStyle/>
          <a:p>
            <a:r>
              <a:rPr lang="vi-VN" sz="3200" b="0" i="1"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thấy</a:t>
            </a:r>
            <a:endParaRPr lang="en-VN" sz="3200" dirty="0"/>
          </a:p>
        </p:txBody>
      </p:sp>
      <p:sp>
        <p:nvSpPr>
          <p:cNvPr id="10" name="TextBox 9">
            <a:extLst>
              <a:ext uri="{FF2B5EF4-FFF2-40B4-BE49-F238E27FC236}">
                <a16:creationId xmlns:a16="http://schemas.microsoft.com/office/drawing/2014/main" id="{C2B033AD-742F-3694-37CD-0A99983CDFFE}"/>
              </a:ext>
            </a:extLst>
          </p:cNvPr>
          <p:cNvSpPr txBox="1"/>
          <p:nvPr/>
        </p:nvSpPr>
        <p:spPr>
          <a:xfrm>
            <a:off x="8760684" y="5161547"/>
            <a:ext cx="1716505" cy="584775"/>
          </a:xfrm>
          <a:prstGeom prst="rect">
            <a:avLst/>
          </a:prstGeom>
          <a:noFill/>
        </p:spPr>
        <p:txBody>
          <a:bodyPr wrap="square">
            <a:spAutoFit/>
          </a:bodyPr>
          <a:lstStyle/>
          <a:p>
            <a:r>
              <a:rPr lang="vi-VN" sz="3200" b="0" i="1"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Bác</a:t>
            </a:r>
            <a:endParaRPr lang="en-VN" sz="3200" dirty="0"/>
          </a:p>
        </p:txBody>
      </p:sp>
      <p:sp>
        <p:nvSpPr>
          <p:cNvPr id="12" name="TextBox 11">
            <a:extLst>
              <a:ext uri="{FF2B5EF4-FFF2-40B4-BE49-F238E27FC236}">
                <a16:creationId xmlns:a16="http://schemas.microsoft.com/office/drawing/2014/main" id="{6D91AE2B-7AA6-2DEF-0774-D337986C5695}"/>
              </a:ext>
            </a:extLst>
          </p:cNvPr>
          <p:cNvSpPr txBox="1"/>
          <p:nvPr/>
        </p:nvSpPr>
        <p:spPr>
          <a:xfrm>
            <a:off x="11250478" y="4376716"/>
            <a:ext cx="4773889" cy="2062103"/>
          </a:xfrm>
          <a:prstGeom prst="rect">
            <a:avLst/>
          </a:prstGeom>
          <a:noFill/>
        </p:spPr>
        <p:txBody>
          <a:bodyPr wrap="square">
            <a:spAutoFit/>
          </a:bodyPr>
          <a:lstStyle/>
          <a:p>
            <a:r>
              <a:rPr lang="vi-VN" sz="3200" b="0" i="1"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quý trọng biết bao kết quả sản xuất của con người và kính trọng như thế nào người phục vụ.</a:t>
            </a:r>
            <a:endParaRPr lang="en-VN" sz="3200" dirty="0"/>
          </a:p>
        </p:txBody>
      </p:sp>
      <p:sp>
        <p:nvSpPr>
          <p:cNvPr id="13" name="TextBox 12">
            <a:extLst>
              <a:ext uri="{FF2B5EF4-FFF2-40B4-BE49-F238E27FC236}">
                <a16:creationId xmlns:a16="http://schemas.microsoft.com/office/drawing/2014/main" id="{777D01F6-9A4F-0040-1CDC-5604BF945A70}"/>
              </a:ext>
            </a:extLst>
          </p:cNvPr>
          <p:cNvSpPr txBox="1"/>
          <p:nvPr/>
        </p:nvSpPr>
        <p:spPr>
          <a:xfrm>
            <a:off x="5246751" y="7074344"/>
            <a:ext cx="1716505" cy="584775"/>
          </a:xfrm>
          <a:prstGeom prst="rect">
            <a:avLst/>
          </a:prstGeom>
          <a:noFill/>
        </p:spPr>
        <p:txBody>
          <a:bodyPr wrap="square">
            <a:spAutoFit/>
          </a:bodyPr>
          <a:lstStyle/>
          <a:p>
            <a:r>
              <a:rPr lang="vi-VN" sz="3200" i="1" kern="100" dirty="0">
                <a:solidFill>
                  <a:srgbClr val="000000"/>
                </a:solidFill>
                <a:latin typeface="Times New Roman" panose="02020603050405020304" pitchFamily="18" charset="0"/>
                <a:ea typeface="SimSun" panose="02010600030101010101" pitchFamily="2" charset="-122"/>
                <a:cs typeface="Arial" panose="020B0604020202020204" pitchFamily="34" charset="0"/>
              </a:rPr>
              <a:t>h</a:t>
            </a:r>
            <a:r>
              <a:rPr lang="vi-VN" sz="3200" b="0" i="1"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iểu lầm</a:t>
            </a:r>
            <a:endParaRPr lang="en-VN" sz="3200" dirty="0"/>
          </a:p>
        </p:txBody>
      </p:sp>
      <p:sp>
        <p:nvSpPr>
          <p:cNvPr id="15" name="TextBox 14">
            <a:extLst>
              <a:ext uri="{FF2B5EF4-FFF2-40B4-BE49-F238E27FC236}">
                <a16:creationId xmlns:a16="http://schemas.microsoft.com/office/drawing/2014/main" id="{192C6EFF-4788-8F26-CEA7-F2BA2C73E8CF}"/>
              </a:ext>
            </a:extLst>
          </p:cNvPr>
          <p:cNvSpPr txBox="1"/>
          <p:nvPr/>
        </p:nvSpPr>
        <p:spPr>
          <a:xfrm>
            <a:off x="8760684" y="7074344"/>
            <a:ext cx="1716505" cy="584775"/>
          </a:xfrm>
          <a:prstGeom prst="rect">
            <a:avLst/>
          </a:prstGeom>
          <a:noFill/>
        </p:spPr>
        <p:txBody>
          <a:bodyPr wrap="square">
            <a:spAutoFit/>
          </a:bodyPr>
          <a:lstStyle/>
          <a:p>
            <a:r>
              <a:rPr lang="vi-VN" sz="3200" b="0" i="1"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Bác</a:t>
            </a:r>
            <a:endParaRPr lang="en-VN" sz="3200" dirty="0"/>
          </a:p>
        </p:txBody>
      </p:sp>
      <p:sp>
        <p:nvSpPr>
          <p:cNvPr id="17" name="TextBox 16">
            <a:extLst>
              <a:ext uri="{FF2B5EF4-FFF2-40B4-BE49-F238E27FC236}">
                <a16:creationId xmlns:a16="http://schemas.microsoft.com/office/drawing/2014/main" id="{203563BF-6B62-F288-48EA-8D0B7F116886}"/>
              </a:ext>
            </a:extLst>
          </p:cNvPr>
          <p:cNvSpPr txBox="1"/>
          <p:nvPr/>
        </p:nvSpPr>
        <p:spPr>
          <a:xfrm>
            <a:off x="11238532" y="6593669"/>
            <a:ext cx="4785835" cy="1569660"/>
          </a:xfrm>
          <a:prstGeom prst="rect">
            <a:avLst/>
          </a:prstGeom>
          <a:noFill/>
        </p:spPr>
        <p:txBody>
          <a:bodyPr wrap="square">
            <a:spAutoFit/>
          </a:bodyPr>
          <a:lstStyle/>
          <a:p>
            <a:r>
              <a:rPr lang="vi-VN" sz="3200" b="0" i="1"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sống khắc khổ theo lối nhà tu hành, thanh tao theo kiểu nhà hiền triết ẩn dật.</a:t>
            </a:r>
            <a:endParaRPr lang="en-VN" sz="3200" dirty="0"/>
          </a:p>
        </p:txBody>
      </p:sp>
      <p:sp>
        <p:nvSpPr>
          <p:cNvPr id="18" name="TextBox 8">
            <a:extLst>
              <a:ext uri="{FF2B5EF4-FFF2-40B4-BE49-F238E27FC236}">
                <a16:creationId xmlns:a16="http://schemas.microsoft.com/office/drawing/2014/main" id="{F83771EC-BE92-4706-35A5-79A2ECE84E0C}"/>
              </a:ext>
            </a:extLst>
          </p:cNvPr>
          <p:cNvSpPr txBox="1"/>
          <p:nvPr/>
        </p:nvSpPr>
        <p:spPr>
          <a:xfrm>
            <a:off x="659139" y="273843"/>
            <a:ext cx="16203090" cy="846386"/>
          </a:xfrm>
          <a:prstGeom prst="rect">
            <a:avLst/>
          </a:prstGeom>
        </p:spPr>
        <p:txBody>
          <a:bodyPr lIns="0" tIns="0" rIns="0" bIns="0" rtlCol="0" anchor="t">
            <a:spAutoFit/>
          </a:bodyPr>
          <a:lstStyle/>
          <a:p>
            <a:pPr algn="ctr">
              <a:lnSpc>
                <a:spcPts val="6552"/>
              </a:lnSpc>
            </a:pPr>
            <a:r>
              <a:rPr lang="en-US" sz="5600" dirty="0">
                <a:solidFill>
                  <a:srgbClr val="06605A"/>
                </a:solidFill>
                <a:latin typeface="Fraunces Bold"/>
              </a:rPr>
              <a:t>BÀI TẬP 3</a:t>
            </a:r>
          </a:p>
        </p:txBody>
      </p:sp>
    </p:spTree>
    <p:extLst>
      <p:ext uri="{BB962C8B-B14F-4D97-AF65-F5344CB8AC3E}">
        <p14:creationId xmlns:p14="http://schemas.microsoft.com/office/powerpoint/2010/main" val="2740523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linds(horizont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linds(horizontal)">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checkerboard(across)">
                                      <p:cBhvr>
                                        <p:cTn id="3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5" t="13724" r="1769" b="31702"/>
          <a:stretch>
            <a:fillRect/>
          </a:stretch>
        </p:blipFill>
        <p:spPr>
          <a:xfrm>
            <a:off x="0" y="-25151"/>
            <a:ext cx="18299998" cy="10312151"/>
          </a:xfrm>
          <a:prstGeom prst="rect">
            <a:avLst/>
          </a:prstGeom>
        </p:spPr>
      </p:pic>
      <p:grpSp>
        <p:nvGrpSpPr>
          <p:cNvPr id="3" name="Group 3"/>
          <p:cNvGrpSpPr/>
          <p:nvPr/>
        </p:nvGrpSpPr>
        <p:grpSpPr>
          <a:xfrm>
            <a:off x="1028700" y="1028700"/>
            <a:ext cx="15375172" cy="6700725"/>
            <a:chOff x="0" y="0"/>
            <a:chExt cx="4049428" cy="1764800"/>
          </a:xfrm>
        </p:grpSpPr>
        <p:sp>
          <p:nvSpPr>
            <p:cNvPr id="4" name="Freeform 4"/>
            <p:cNvSpPr/>
            <p:nvPr/>
          </p:nvSpPr>
          <p:spPr>
            <a:xfrm>
              <a:off x="0" y="0"/>
              <a:ext cx="4049428" cy="1764800"/>
            </a:xfrm>
            <a:custGeom>
              <a:avLst/>
              <a:gdLst/>
              <a:ahLst/>
              <a:cxnLst/>
              <a:rect l="l" t="t" r="r" b="b"/>
              <a:pathLst>
                <a:path w="4049428" h="1764800">
                  <a:moveTo>
                    <a:pt x="25680" y="0"/>
                  </a:moveTo>
                  <a:lnTo>
                    <a:pt x="4023748" y="0"/>
                  </a:lnTo>
                  <a:cubicBezTo>
                    <a:pt x="4030559" y="0"/>
                    <a:pt x="4037090" y="2706"/>
                    <a:pt x="4041906" y="7522"/>
                  </a:cubicBezTo>
                  <a:cubicBezTo>
                    <a:pt x="4046722" y="12338"/>
                    <a:pt x="4049428" y="18869"/>
                    <a:pt x="4049428" y="25680"/>
                  </a:cubicBezTo>
                  <a:lnTo>
                    <a:pt x="4049428" y="1739120"/>
                  </a:lnTo>
                  <a:cubicBezTo>
                    <a:pt x="4049428" y="1745931"/>
                    <a:pt x="4046722" y="1752462"/>
                    <a:pt x="4041906" y="1757278"/>
                  </a:cubicBezTo>
                  <a:cubicBezTo>
                    <a:pt x="4037090" y="1762094"/>
                    <a:pt x="4030559" y="1764800"/>
                    <a:pt x="4023748" y="1764800"/>
                  </a:cubicBezTo>
                  <a:lnTo>
                    <a:pt x="25680" y="1764800"/>
                  </a:lnTo>
                  <a:cubicBezTo>
                    <a:pt x="18869" y="1764800"/>
                    <a:pt x="12338" y="1762094"/>
                    <a:pt x="7522" y="1757278"/>
                  </a:cubicBezTo>
                  <a:cubicBezTo>
                    <a:pt x="2706" y="1752462"/>
                    <a:pt x="0" y="1745931"/>
                    <a:pt x="0" y="1739120"/>
                  </a:cubicBezTo>
                  <a:lnTo>
                    <a:pt x="0" y="25680"/>
                  </a:lnTo>
                  <a:cubicBezTo>
                    <a:pt x="0" y="18869"/>
                    <a:pt x="2706" y="12338"/>
                    <a:pt x="7522" y="7522"/>
                  </a:cubicBezTo>
                  <a:cubicBezTo>
                    <a:pt x="12338" y="2706"/>
                    <a:pt x="18869" y="0"/>
                    <a:pt x="25680" y="0"/>
                  </a:cubicBezTo>
                  <a:close/>
                </a:path>
              </a:pathLst>
            </a:custGeom>
            <a:solidFill>
              <a:srgbClr val="FDF2F2"/>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1764" y="7200900"/>
            <a:ext cx="3746183"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14902" y="8046242"/>
            <a:ext cx="2573098" cy="227836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5222" y="-85229"/>
            <a:ext cx="2573098" cy="227836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5748335" y="-1524609"/>
            <a:ext cx="3021930" cy="416556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871532" y="2048798"/>
            <a:ext cx="6319706" cy="827580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212662" y="6528912"/>
            <a:ext cx="2398625" cy="1200513"/>
          </a:xfrm>
          <a:prstGeom prst="rect">
            <a:avLst/>
          </a:prstGeom>
        </p:spPr>
      </p:pic>
      <p:sp>
        <p:nvSpPr>
          <p:cNvPr id="12" name="TextBox 12"/>
          <p:cNvSpPr txBox="1"/>
          <p:nvPr/>
        </p:nvSpPr>
        <p:spPr>
          <a:xfrm>
            <a:off x="1707536" y="1506662"/>
            <a:ext cx="14017500" cy="953135"/>
          </a:xfrm>
          <a:prstGeom prst="rect">
            <a:avLst/>
          </a:prstGeom>
        </p:spPr>
        <p:txBody>
          <a:bodyPr lIns="0" tIns="0" rIns="0" bIns="0" rtlCol="0" anchor="t">
            <a:spAutoFit/>
          </a:bodyPr>
          <a:lstStyle/>
          <a:p>
            <a:pPr>
              <a:lnSpc>
                <a:spcPts val="7840"/>
              </a:lnSpc>
            </a:pPr>
            <a:r>
              <a:rPr lang="en-US" sz="5600" dirty="0">
                <a:solidFill>
                  <a:srgbClr val="94221E"/>
                </a:solidFill>
                <a:latin typeface="Fraunces Bold"/>
              </a:rPr>
              <a:t>VẬN DỤNG</a:t>
            </a:r>
          </a:p>
        </p:txBody>
      </p:sp>
      <p:sp>
        <p:nvSpPr>
          <p:cNvPr id="13" name="TextBox 13"/>
          <p:cNvSpPr txBox="1"/>
          <p:nvPr/>
        </p:nvSpPr>
        <p:spPr>
          <a:xfrm>
            <a:off x="2046307" y="3091159"/>
            <a:ext cx="9148749" cy="4154984"/>
          </a:xfrm>
          <a:prstGeom prst="rect">
            <a:avLst/>
          </a:prstGeom>
        </p:spPr>
        <p:txBody>
          <a:bodyPr wrap="square" lIns="0" tIns="0" rIns="0" bIns="0" rtlCol="0" anchor="t">
            <a:spAutoFit/>
          </a:bodyPr>
          <a:lstStyle/>
          <a:p>
            <a:pPr algn="ctr"/>
            <a:r>
              <a:rPr lang="vi-VN" sz="4500" i="1" dirty="0"/>
              <a:t>Viết một đoạn văn (khoảng 8 – 10 câu) nêu cảm nghĩ của em về một văn bản nghị luận xã hội đã học. Chỉ ra tính mạch lạc và các biện pháp liên kết được sử dụng trong đoạn văn đó. </a:t>
            </a:r>
            <a:endParaRPr lang="en-VN" sz="45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002652" y="7200900"/>
            <a:ext cx="5506423"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64924" flipH="1" flipV="1">
            <a:off x="-2408033" y="-545603"/>
            <a:ext cx="5817165" cy="1903800"/>
          </a:xfrm>
          <a:prstGeom prst="rect">
            <a:avLst/>
          </a:prstGeom>
        </p:spPr>
      </p:pic>
      <p:pic>
        <p:nvPicPr>
          <p:cNvPr id="8" name="Picture 8"/>
          <p:cNvPicPr>
            <a:picLocks noChangeAspect="1"/>
          </p:cNvPicPr>
          <p:nvPr/>
        </p:nvPicPr>
        <p:blipFill>
          <a:blip r:embed="rId8"/>
          <a:srcRect/>
          <a:stretch>
            <a:fillRect/>
          </a:stretch>
        </p:blipFill>
        <p:spPr>
          <a:xfrm>
            <a:off x="-966373" y="2831951"/>
            <a:ext cx="5988266" cy="5958325"/>
          </a:xfrm>
          <a:prstGeom prst="rect">
            <a:avLst/>
          </a:prstGeom>
        </p:spPr>
      </p:pic>
      <p:graphicFrame>
        <p:nvGraphicFramePr>
          <p:cNvPr id="12" name="Table 11">
            <a:extLst>
              <a:ext uri="{FF2B5EF4-FFF2-40B4-BE49-F238E27FC236}">
                <a16:creationId xmlns:a16="http://schemas.microsoft.com/office/drawing/2014/main" id="{27CC7BE3-BC4B-9A81-C93D-8EBC18E08AAB}"/>
              </a:ext>
            </a:extLst>
          </p:cNvPr>
          <p:cNvGraphicFramePr>
            <a:graphicFrameLocks noGrp="1"/>
          </p:cNvGraphicFramePr>
          <p:nvPr>
            <p:extLst>
              <p:ext uri="{D42A27DB-BD31-4B8C-83A1-F6EECF244321}">
                <p14:modId xmlns:p14="http://schemas.microsoft.com/office/powerpoint/2010/main" val="3479234165"/>
              </p:ext>
            </p:extLst>
          </p:nvPr>
        </p:nvGraphicFramePr>
        <p:xfrm>
          <a:off x="4343400" y="965199"/>
          <a:ext cx="12964478" cy="8356602"/>
        </p:xfrm>
        <a:graphic>
          <a:graphicData uri="http://schemas.openxmlformats.org/drawingml/2006/table">
            <a:tbl>
              <a:tblPr firstRow="1" firstCol="1" bandRow="1">
                <a:solidFill>
                  <a:schemeClr val="bg1">
                    <a:lumMod val="95000"/>
                  </a:schemeClr>
                </a:solidFill>
                <a:tableStyleId>{5C22544A-7EE6-4342-B048-85BDC9FD1C3A}</a:tableStyleId>
              </a:tblPr>
              <a:tblGrid>
                <a:gridCol w="9152244">
                  <a:extLst>
                    <a:ext uri="{9D8B030D-6E8A-4147-A177-3AD203B41FA5}">
                      <a16:colId xmlns:a16="http://schemas.microsoft.com/office/drawing/2014/main" val="3331410233"/>
                    </a:ext>
                  </a:extLst>
                </a:gridCol>
                <a:gridCol w="1021262">
                  <a:extLst>
                    <a:ext uri="{9D8B030D-6E8A-4147-A177-3AD203B41FA5}">
                      <a16:colId xmlns:a16="http://schemas.microsoft.com/office/drawing/2014/main" val="2394611019"/>
                    </a:ext>
                  </a:extLst>
                </a:gridCol>
                <a:gridCol w="1419372">
                  <a:extLst>
                    <a:ext uri="{9D8B030D-6E8A-4147-A177-3AD203B41FA5}">
                      <a16:colId xmlns:a16="http://schemas.microsoft.com/office/drawing/2014/main" val="1894507182"/>
                    </a:ext>
                  </a:extLst>
                </a:gridCol>
                <a:gridCol w="1371600">
                  <a:extLst>
                    <a:ext uri="{9D8B030D-6E8A-4147-A177-3AD203B41FA5}">
                      <a16:colId xmlns:a16="http://schemas.microsoft.com/office/drawing/2014/main" val="3194887885"/>
                    </a:ext>
                  </a:extLst>
                </a:gridCol>
              </a:tblGrid>
              <a:tr h="2443435">
                <a:tc>
                  <a:txBody>
                    <a:bodyPr/>
                    <a:lstStyle/>
                    <a:p>
                      <a:pPr algn="ctr">
                        <a:lnSpc>
                          <a:spcPct val="114000"/>
                        </a:lnSpc>
                      </a:pPr>
                      <a:r>
                        <a:rPr lang="en-US" sz="3200" b="0" cap="none" spc="0" dirty="0" err="1">
                          <a:solidFill>
                            <a:schemeClr val="bg1"/>
                          </a:solidFill>
                          <a:effectLst/>
                          <a:latin typeface="Times New Roman" panose="02020603050405020304" pitchFamily="18" charset="0"/>
                          <a:cs typeface="Times New Roman" panose="02020603050405020304" pitchFamily="18" charset="0"/>
                        </a:rPr>
                        <a:t>Yêu</a:t>
                      </a:r>
                      <a:r>
                        <a:rPr lang="en-US" sz="3200" b="0" cap="none" spc="0" dirty="0">
                          <a:solidFill>
                            <a:schemeClr val="bg1"/>
                          </a:solidFill>
                          <a:effectLst/>
                          <a:latin typeface="Times New Roman" panose="02020603050405020304" pitchFamily="18" charset="0"/>
                          <a:cs typeface="Times New Roman" panose="02020603050405020304" pitchFamily="18" charset="0"/>
                        </a:rPr>
                        <a:t> </a:t>
                      </a:r>
                      <a:r>
                        <a:rPr lang="en-US" sz="3200" b="0" cap="none" spc="0" dirty="0" err="1">
                          <a:solidFill>
                            <a:schemeClr val="bg1"/>
                          </a:solidFill>
                          <a:effectLst/>
                          <a:latin typeface="Times New Roman" panose="02020603050405020304" pitchFamily="18" charset="0"/>
                          <a:cs typeface="Times New Roman" panose="02020603050405020304" pitchFamily="18" charset="0"/>
                        </a:rPr>
                        <a:t>cầu</a:t>
                      </a:r>
                      <a:endParaRPr lang="en-VN" sz="3200" b="0" cap="non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nchor="ctr">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accent2"/>
                    </a:solidFill>
                  </a:tcPr>
                </a:tc>
                <a:tc>
                  <a:txBody>
                    <a:bodyPr/>
                    <a:lstStyle/>
                    <a:p>
                      <a:pPr algn="ctr">
                        <a:lnSpc>
                          <a:spcPct val="114000"/>
                        </a:lnSpc>
                      </a:pPr>
                      <a:r>
                        <a:rPr lang="en-US" sz="3200" b="0" cap="none" spc="0">
                          <a:solidFill>
                            <a:schemeClr val="bg1"/>
                          </a:solidFill>
                          <a:effectLst/>
                          <a:latin typeface="Times New Roman" panose="02020603050405020304" pitchFamily="18" charset="0"/>
                          <a:cs typeface="Times New Roman" panose="02020603050405020304" pitchFamily="18" charset="0"/>
                        </a:rPr>
                        <a:t>Đạt</a:t>
                      </a:r>
                      <a:endParaRPr lang="en-VN" sz="3200" b="0" cap="none" spc="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nchor="ctr">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accent2"/>
                    </a:solidFill>
                  </a:tcPr>
                </a:tc>
                <a:tc>
                  <a:txBody>
                    <a:bodyPr/>
                    <a:lstStyle/>
                    <a:p>
                      <a:pPr algn="ctr">
                        <a:lnSpc>
                          <a:spcPct val="114000"/>
                        </a:lnSpc>
                      </a:pPr>
                      <a:r>
                        <a:rPr lang="en-US" sz="3200" b="0" cap="none" spc="0">
                          <a:solidFill>
                            <a:schemeClr val="bg1"/>
                          </a:solidFill>
                          <a:effectLst/>
                          <a:latin typeface="Times New Roman" panose="02020603050405020304" pitchFamily="18" charset="0"/>
                          <a:cs typeface="Times New Roman" panose="02020603050405020304" pitchFamily="18" charset="0"/>
                        </a:rPr>
                        <a:t>Chưa đạt</a:t>
                      </a:r>
                      <a:endParaRPr lang="en-VN" sz="3200" b="0" cap="none" spc="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nchor="ctr">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accent2"/>
                    </a:solidFill>
                  </a:tcPr>
                </a:tc>
                <a:tc>
                  <a:txBody>
                    <a:bodyPr/>
                    <a:lstStyle/>
                    <a:p>
                      <a:pPr algn="ctr">
                        <a:lnSpc>
                          <a:spcPct val="114000"/>
                        </a:lnSpc>
                      </a:pPr>
                      <a:r>
                        <a:rPr lang="en-US" sz="3200" b="0" cap="none" spc="0">
                          <a:solidFill>
                            <a:schemeClr val="bg1"/>
                          </a:solidFill>
                          <a:effectLst/>
                          <a:latin typeface="Times New Roman" panose="02020603050405020304" pitchFamily="18" charset="0"/>
                          <a:cs typeface="Times New Roman" panose="02020603050405020304" pitchFamily="18" charset="0"/>
                        </a:rPr>
                        <a:t>Dự kiến</a:t>
                      </a:r>
                      <a:endParaRPr lang="en-VN" sz="3200" b="0" cap="none" spc="0">
                        <a:solidFill>
                          <a:schemeClr val="bg1"/>
                        </a:solidFill>
                        <a:effectLst/>
                        <a:latin typeface="Times New Roman" panose="02020603050405020304" pitchFamily="18" charset="0"/>
                        <a:cs typeface="Times New Roman" panose="02020603050405020304" pitchFamily="18" charset="0"/>
                      </a:endParaRPr>
                    </a:p>
                    <a:p>
                      <a:pPr algn="ctr">
                        <a:lnSpc>
                          <a:spcPct val="114000"/>
                        </a:lnSpc>
                      </a:pPr>
                      <a:r>
                        <a:rPr lang="en-US" sz="3200" b="0" cap="none" spc="0">
                          <a:solidFill>
                            <a:schemeClr val="bg1"/>
                          </a:solidFill>
                          <a:effectLst/>
                          <a:latin typeface="Times New Roman" panose="02020603050405020304" pitchFamily="18" charset="0"/>
                          <a:cs typeface="Times New Roman" panose="02020603050405020304" pitchFamily="18" charset="0"/>
                        </a:rPr>
                        <a:t>chỉnh sửa</a:t>
                      </a:r>
                      <a:endParaRPr lang="en-VN" sz="3200" b="0" cap="none" spc="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nchor="ctr">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accent2"/>
                    </a:solidFill>
                  </a:tcPr>
                </a:tc>
                <a:extLst>
                  <a:ext uri="{0D108BD9-81ED-4DB2-BD59-A6C34878D82A}">
                    <a16:rowId xmlns:a16="http://schemas.microsoft.com/office/drawing/2014/main" val="2654587565"/>
                  </a:ext>
                </a:extLst>
              </a:tr>
              <a:tr h="641816">
                <a:tc>
                  <a:txBody>
                    <a:bodyPr/>
                    <a:lstStyle/>
                    <a:p>
                      <a:pPr algn="just">
                        <a:lnSpc>
                          <a:spcPct val="114000"/>
                        </a:lnSpc>
                      </a:pPr>
                      <a:r>
                        <a:rPr lang="en-US" sz="2400" b="0" cap="none" spc="0" dirty="0">
                          <a:solidFill>
                            <a:schemeClr val="tx1"/>
                          </a:solidFill>
                          <a:effectLst/>
                          <a:latin typeface="Times New Roman" panose="02020603050405020304" pitchFamily="18" charset="0"/>
                          <a:cs typeface="Times New Roman" panose="02020603050405020304" pitchFamily="18" charset="0"/>
                        </a:rPr>
                        <a:t>1</a:t>
                      </a:r>
                      <a:r>
                        <a:rPr lang="vi-VN"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Hình</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thức</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Đảm</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bảo</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đoạn</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văn</a:t>
                      </a:r>
                      <a:r>
                        <a:rPr lang="en-US" sz="2400" b="0" cap="none" spc="0" dirty="0">
                          <a:solidFill>
                            <a:schemeClr val="tx1"/>
                          </a:solidFill>
                          <a:effectLst/>
                          <a:latin typeface="Times New Roman" panose="02020603050405020304" pitchFamily="18" charset="0"/>
                          <a:cs typeface="Times New Roman" panose="02020603050405020304" pitchFamily="18" charset="0"/>
                        </a:rPr>
                        <a:t> (8 </a:t>
                      </a:r>
                      <a:r>
                        <a:rPr lang="en-US" sz="2400" b="0" cap="none" spc="0" dirty="0" err="1">
                          <a:solidFill>
                            <a:schemeClr val="tx1"/>
                          </a:solidFill>
                          <a:effectLst/>
                          <a:latin typeface="Times New Roman" panose="02020603050405020304" pitchFamily="18" charset="0"/>
                          <a:cs typeface="Times New Roman" panose="02020603050405020304" pitchFamily="18" charset="0"/>
                        </a:rPr>
                        <a:t>đến</a:t>
                      </a:r>
                      <a:r>
                        <a:rPr lang="en-US" sz="2400" b="0" cap="none" spc="0" dirty="0">
                          <a:solidFill>
                            <a:schemeClr val="tx1"/>
                          </a:solidFill>
                          <a:effectLst/>
                          <a:latin typeface="Times New Roman" panose="02020603050405020304" pitchFamily="18" charset="0"/>
                          <a:cs typeface="Times New Roman" panose="02020603050405020304" pitchFamily="18" charset="0"/>
                        </a:rPr>
                        <a:t> 10 </a:t>
                      </a:r>
                      <a:r>
                        <a:rPr lang="en-US" sz="2400" b="0" cap="none" spc="0" dirty="0" err="1">
                          <a:solidFill>
                            <a:schemeClr val="tx1"/>
                          </a:solidFill>
                          <a:effectLst/>
                          <a:latin typeface="Times New Roman" panose="02020603050405020304" pitchFamily="18" charset="0"/>
                          <a:cs typeface="Times New Roman" panose="02020603050405020304" pitchFamily="18" charset="0"/>
                        </a:rPr>
                        <a:t>dòng</a:t>
                      </a:r>
                      <a:r>
                        <a:rPr lang="en-US" sz="2400" b="0" cap="none" spc="0" dirty="0">
                          <a:solidFill>
                            <a:schemeClr val="tx1"/>
                          </a:solidFill>
                          <a:effectLst/>
                          <a:latin typeface="Times New Roman" panose="02020603050405020304" pitchFamily="18" charset="0"/>
                          <a:cs typeface="Times New Roman" panose="02020603050405020304" pitchFamily="18" charset="0"/>
                        </a:rPr>
                        <a:t>)</a:t>
                      </a:r>
                      <a:endParaRPr lang="en-VN" sz="2400" b="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nchor="ctr">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tc>
                  <a:txBody>
                    <a:bodyPr/>
                    <a:lstStyle/>
                    <a:p>
                      <a:pPr algn="just">
                        <a:lnSpc>
                          <a:spcPct val="114000"/>
                        </a:lnSpc>
                      </a:pPr>
                      <a:r>
                        <a:rPr lang="en-US" sz="2400" cap="none" spc="0">
                          <a:solidFill>
                            <a:schemeClr val="tx1"/>
                          </a:solidFill>
                          <a:effectLst/>
                          <a:latin typeface="Times New Roman" panose="02020603050405020304" pitchFamily="18" charset="0"/>
                          <a:cs typeface="Times New Roman" panose="02020603050405020304" pitchFamily="18" charset="0"/>
                        </a:rPr>
                        <a:t> </a:t>
                      </a:r>
                      <a:endParaRPr lang="en-VN" sz="24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tc>
                  <a:txBody>
                    <a:bodyPr/>
                    <a:lstStyle/>
                    <a:p>
                      <a:pPr algn="just">
                        <a:lnSpc>
                          <a:spcPct val="114000"/>
                        </a:lnSpc>
                      </a:pPr>
                      <a:r>
                        <a:rPr lang="en-US" sz="2400" cap="none" spc="0">
                          <a:solidFill>
                            <a:schemeClr val="tx1"/>
                          </a:solidFill>
                          <a:effectLst/>
                          <a:latin typeface="Times New Roman" panose="02020603050405020304" pitchFamily="18" charset="0"/>
                          <a:cs typeface="Times New Roman" panose="02020603050405020304" pitchFamily="18" charset="0"/>
                        </a:rPr>
                        <a:t> </a:t>
                      </a:r>
                      <a:endParaRPr lang="en-VN" sz="24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tc>
                  <a:txBody>
                    <a:bodyPr/>
                    <a:lstStyle/>
                    <a:p>
                      <a:pPr algn="just">
                        <a:lnSpc>
                          <a:spcPct val="114000"/>
                        </a:lnSpc>
                      </a:pPr>
                      <a:r>
                        <a:rPr lang="en-US" sz="2400" cap="none" spc="0">
                          <a:solidFill>
                            <a:schemeClr val="tx1"/>
                          </a:solidFill>
                          <a:effectLst/>
                          <a:latin typeface="Times New Roman" panose="02020603050405020304" pitchFamily="18" charset="0"/>
                          <a:cs typeface="Times New Roman" panose="02020603050405020304" pitchFamily="18" charset="0"/>
                        </a:rPr>
                        <a:t> </a:t>
                      </a:r>
                      <a:endParaRPr lang="en-VN" sz="24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2578369"/>
                  </a:ext>
                </a:extLst>
              </a:tr>
              <a:tr h="2733005">
                <a:tc>
                  <a:txBody>
                    <a:bodyPr/>
                    <a:lstStyle/>
                    <a:p>
                      <a:pPr algn="just">
                        <a:lnSpc>
                          <a:spcPct val="114000"/>
                        </a:lnSpc>
                      </a:pPr>
                      <a:r>
                        <a:rPr lang="en-US" sz="2400" b="0" cap="none" spc="0">
                          <a:solidFill>
                            <a:schemeClr val="tx1"/>
                          </a:solidFill>
                          <a:effectLst/>
                          <a:latin typeface="Times New Roman" panose="02020603050405020304" pitchFamily="18" charset="0"/>
                          <a:cs typeface="Times New Roman" panose="02020603050405020304" pitchFamily="18" charset="0"/>
                        </a:rPr>
                        <a:t>2. Nội dung: nêu cảm nghĩ về một văn bản nghị luận đã học.</a:t>
                      </a:r>
                      <a:endParaRPr lang="en-VN" sz="2400" b="0" cap="none" spc="0">
                        <a:solidFill>
                          <a:schemeClr val="tx1"/>
                        </a:solidFill>
                        <a:effectLst/>
                        <a:latin typeface="Times New Roman" panose="02020603050405020304" pitchFamily="18" charset="0"/>
                        <a:cs typeface="Times New Roman" panose="02020603050405020304" pitchFamily="18" charset="0"/>
                      </a:endParaRPr>
                    </a:p>
                    <a:p>
                      <a:pPr algn="just">
                        <a:lnSpc>
                          <a:spcPct val="114000"/>
                        </a:lnSpc>
                      </a:pPr>
                      <a:r>
                        <a:rPr lang="vi-VN" sz="2400" b="0" cap="none" spc="0">
                          <a:solidFill>
                            <a:schemeClr val="tx1"/>
                          </a:solidFill>
                          <a:effectLst/>
                          <a:latin typeface="Times New Roman" panose="02020603050405020304" pitchFamily="18" charset="0"/>
                          <a:cs typeface="Times New Roman" panose="02020603050405020304" pitchFamily="18" charset="0"/>
                        </a:rPr>
                        <a:t>Ví dụ: </a:t>
                      </a:r>
                      <a:endParaRPr lang="en-VN" sz="2400" b="0" cap="none" spc="0">
                        <a:solidFill>
                          <a:schemeClr val="tx1"/>
                        </a:solidFill>
                        <a:effectLst/>
                        <a:latin typeface="Times New Roman" panose="02020603050405020304" pitchFamily="18" charset="0"/>
                        <a:cs typeface="Times New Roman" panose="02020603050405020304" pitchFamily="18" charset="0"/>
                      </a:endParaRPr>
                    </a:p>
                    <a:p>
                      <a:pPr>
                        <a:lnSpc>
                          <a:spcPct val="114000"/>
                        </a:lnSpc>
                      </a:pPr>
                      <a:r>
                        <a:rPr lang="vi-VN" sz="2400" b="0" cap="none" spc="0">
                          <a:solidFill>
                            <a:schemeClr val="tx1"/>
                          </a:solidFill>
                          <a:effectLst/>
                          <a:latin typeface="Times New Roman" panose="02020603050405020304" pitchFamily="18" charset="0"/>
                          <a:cs typeface="Times New Roman" panose="02020603050405020304" pitchFamily="18" charset="0"/>
                        </a:rPr>
                        <a:t>- Cảm nghĩ về nội dung của văn bản đó...</a:t>
                      </a:r>
                      <a:endParaRPr lang="en-VN" sz="2400" b="0" cap="none" spc="0">
                        <a:solidFill>
                          <a:schemeClr val="tx1"/>
                        </a:solidFill>
                        <a:effectLst/>
                        <a:latin typeface="Times New Roman" panose="02020603050405020304" pitchFamily="18" charset="0"/>
                        <a:cs typeface="Times New Roman" panose="02020603050405020304" pitchFamily="18" charset="0"/>
                      </a:endParaRPr>
                    </a:p>
                    <a:p>
                      <a:pPr>
                        <a:lnSpc>
                          <a:spcPct val="114000"/>
                        </a:lnSpc>
                      </a:pPr>
                      <a:r>
                        <a:rPr lang="vi-VN" sz="2400" b="0" cap="none" spc="0">
                          <a:solidFill>
                            <a:schemeClr val="tx1"/>
                          </a:solidFill>
                          <a:effectLst/>
                          <a:latin typeface="Times New Roman" panose="02020603050405020304" pitchFamily="18" charset="0"/>
                          <a:cs typeface="Times New Roman" panose="02020603050405020304" pitchFamily="18" charset="0"/>
                        </a:rPr>
                        <a:t>-  Cảm nghĩ về cách nêu ý kiến để làm nổi bật vấn đề; nghệ thuật lập luận...</a:t>
                      </a:r>
                      <a:endParaRPr lang="en-VN" sz="2400" b="0" cap="none" spc="0">
                        <a:solidFill>
                          <a:schemeClr val="tx1"/>
                        </a:solidFill>
                        <a:effectLst/>
                        <a:latin typeface="Times New Roman" panose="02020603050405020304" pitchFamily="18" charset="0"/>
                        <a:cs typeface="Times New Roman" panose="02020603050405020304" pitchFamily="18" charset="0"/>
                      </a:endParaRPr>
                    </a:p>
                    <a:p>
                      <a:pPr algn="just">
                        <a:lnSpc>
                          <a:spcPct val="114000"/>
                        </a:lnSpc>
                      </a:pPr>
                      <a:r>
                        <a:rPr lang="en-US" sz="2400" b="0" cap="none" spc="0">
                          <a:solidFill>
                            <a:schemeClr val="tx1"/>
                          </a:solidFill>
                          <a:effectLst/>
                          <a:latin typeface="Times New Roman" panose="02020603050405020304" pitchFamily="18" charset="0"/>
                          <a:cs typeface="Times New Roman" panose="02020603050405020304" pitchFamily="18" charset="0"/>
                        </a:rPr>
                        <a:t>...</a:t>
                      </a:r>
                      <a:endParaRPr lang="en-VN" sz="2400" b="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nchor="ctr">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tc>
                  <a:txBody>
                    <a:bodyPr/>
                    <a:lstStyle/>
                    <a:p>
                      <a:pPr algn="just">
                        <a:lnSpc>
                          <a:spcPct val="114000"/>
                        </a:lnSpc>
                      </a:pPr>
                      <a:r>
                        <a:rPr lang="en-US" sz="2400" cap="none" spc="0">
                          <a:solidFill>
                            <a:schemeClr val="tx1"/>
                          </a:solidFill>
                          <a:effectLst/>
                          <a:latin typeface="Times New Roman" panose="02020603050405020304" pitchFamily="18" charset="0"/>
                          <a:cs typeface="Times New Roman" panose="02020603050405020304" pitchFamily="18" charset="0"/>
                        </a:rPr>
                        <a:t> </a:t>
                      </a:r>
                      <a:endParaRPr lang="en-VN" sz="24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tc>
                  <a:txBody>
                    <a:bodyPr/>
                    <a:lstStyle/>
                    <a:p>
                      <a:pPr algn="just">
                        <a:lnSpc>
                          <a:spcPct val="114000"/>
                        </a:lnSpc>
                      </a:pPr>
                      <a:r>
                        <a:rPr lang="en-US" sz="2400" cap="none" spc="0">
                          <a:solidFill>
                            <a:schemeClr val="tx1"/>
                          </a:solidFill>
                          <a:effectLst/>
                          <a:latin typeface="Times New Roman" panose="02020603050405020304" pitchFamily="18" charset="0"/>
                          <a:cs typeface="Times New Roman" panose="02020603050405020304" pitchFamily="18" charset="0"/>
                        </a:rPr>
                        <a:t> </a:t>
                      </a:r>
                      <a:endParaRPr lang="en-VN" sz="24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tc>
                  <a:txBody>
                    <a:bodyPr/>
                    <a:lstStyle/>
                    <a:p>
                      <a:pPr algn="just">
                        <a:lnSpc>
                          <a:spcPct val="114000"/>
                        </a:lnSpc>
                      </a:pPr>
                      <a:r>
                        <a:rPr lang="en-US" sz="2400" cap="none" spc="0">
                          <a:solidFill>
                            <a:schemeClr val="tx1"/>
                          </a:solidFill>
                          <a:effectLst/>
                          <a:latin typeface="Times New Roman" panose="02020603050405020304" pitchFamily="18" charset="0"/>
                          <a:cs typeface="Times New Roman" panose="02020603050405020304" pitchFamily="18" charset="0"/>
                        </a:rPr>
                        <a:t> </a:t>
                      </a:r>
                      <a:endParaRPr lang="en-VN" sz="24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1360377"/>
                  </a:ext>
                </a:extLst>
              </a:tr>
              <a:tr h="1896530">
                <a:tc>
                  <a:txBody>
                    <a:bodyPr/>
                    <a:lstStyle/>
                    <a:p>
                      <a:pPr algn="just">
                        <a:lnSpc>
                          <a:spcPct val="114000"/>
                        </a:lnSpc>
                      </a:pPr>
                      <a:r>
                        <a:rPr lang="en-US" sz="2400" b="0" cap="none" spc="0">
                          <a:solidFill>
                            <a:schemeClr val="tx1"/>
                          </a:solidFill>
                          <a:effectLst/>
                          <a:latin typeface="Times New Roman" panose="02020603050405020304" pitchFamily="18" charset="0"/>
                          <a:cs typeface="Times New Roman" panose="02020603050405020304" pitchFamily="18" charset="0"/>
                        </a:rPr>
                        <a:t>3.</a:t>
                      </a:r>
                      <a:r>
                        <a:rPr lang="vi-VN" sz="2400" b="0" cap="none" spc="0">
                          <a:solidFill>
                            <a:schemeClr val="tx1"/>
                          </a:solidFill>
                          <a:effectLst/>
                          <a:latin typeface="Times New Roman" panose="02020603050405020304" pitchFamily="18" charset="0"/>
                          <a:cs typeface="Times New Roman" panose="02020603050405020304" pitchFamily="18" charset="0"/>
                        </a:rPr>
                        <a:t>Yêu cầu:</a:t>
                      </a:r>
                      <a:endParaRPr lang="en-VN" sz="2400" b="0" cap="none" spc="0">
                        <a:solidFill>
                          <a:schemeClr val="tx1"/>
                        </a:solidFill>
                        <a:effectLst/>
                        <a:latin typeface="Times New Roman" panose="02020603050405020304" pitchFamily="18" charset="0"/>
                        <a:cs typeface="Times New Roman" panose="02020603050405020304" pitchFamily="18" charset="0"/>
                      </a:endParaRPr>
                    </a:p>
                    <a:p>
                      <a:pPr algn="just">
                        <a:lnSpc>
                          <a:spcPct val="114000"/>
                        </a:lnSpc>
                      </a:pPr>
                      <a:r>
                        <a:rPr lang="en-US" sz="2400" b="0" cap="none" spc="0">
                          <a:solidFill>
                            <a:schemeClr val="tx1"/>
                          </a:solidFill>
                          <a:effectLst/>
                          <a:latin typeface="Times New Roman" panose="02020603050405020304" pitchFamily="18" charset="0"/>
                          <a:cs typeface="Times New Roman" panose="02020603050405020304" pitchFamily="18" charset="0"/>
                        </a:rPr>
                        <a:t>- </a:t>
                      </a:r>
                      <a:r>
                        <a:rPr lang="vi-VN" sz="2400" b="0" cap="none" spc="0">
                          <a:solidFill>
                            <a:schemeClr val="tx1"/>
                          </a:solidFill>
                          <a:effectLst/>
                          <a:latin typeface="Times New Roman" panose="02020603050405020304" pitchFamily="18" charset="0"/>
                          <a:cs typeface="Times New Roman" panose="02020603050405020304" pitchFamily="18" charset="0"/>
                        </a:rPr>
                        <a:t>Chỉ ra tính mạch lạc</a:t>
                      </a:r>
                      <a:endParaRPr lang="en-VN" sz="2400" b="0" cap="none" spc="0">
                        <a:solidFill>
                          <a:schemeClr val="tx1"/>
                        </a:solidFill>
                        <a:effectLst/>
                        <a:latin typeface="Times New Roman" panose="02020603050405020304" pitchFamily="18" charset="0"/>
                        <a:cs typeface="Times New Roman" panose="02020603050405020304" pitchFamily="18" charset="0"/>
                      </a:endParaRPr>
                    </a:p>
                    <a:p>
                      <a:pPr algn="just">
                        <a:lnSpc>
                          <a:spcPct val="114000"/>
                        </a:lnSpc>
                      </a:pPr>
                      <a:r>
                        <a:rPr lang="en-US" sz="2400" b="0" cap="none" spc="0">
                          <a:solidFill>
                            <a:schemeClr val="tx1"/>
                          </a:solidFill>
                          <a:effectLst/>
                          <a:latin typeface="Times New Roman" panose="02020603050405020304" pitchFamily="18" charset="0"/>
                          <a:cs typeface="Times New Roman" panose="02020603050405020304" pitchFamily="18" charset="0"/>
                        </a:rPr>
                        <a:t>- Chỉ ra </a:t>
                      </a:r>
                      <a:r>
                        <a:rPr lang="vi-VN" sz="2400" b="0" cap="none" spc="0">
                          <a:solidFill>
                            <a:schemeClr val="tx1"/>
                          </a:solidFill>
                          <a:effectLst/>
                          <a:latin typeface="Times New Roman" panose="02020603050405020304" pitchFamily="18" charset="0"/>
                          <a:cs typeface="Times New Roman" panose="02020603050405020304" pitchFamily="18" charset="0"/>
                        </a:rPr>
                        <a:t>các biện pháp liên kết được sử dụng trong đoạn văn đó</a:t>
                      </a:r>
                      <a:endParaRPr lang="en-VN" sz="2400" b="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nchor="ctr">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tc>
                  <a:txBody>
                    <a:bodyPr/>
                    <a:lstStyle/>
                    <a:p>
                      <a:pPr algn="just">
                        <a:lnSpc>
                          <a:spcPct val="114000"/>
                        </a:lnSpc>
                      </a:pPr>
                      <a:r>
                        <a:rPr lang="en-US" sz="2400" cap="none" spc="0">
                          <a:solidFill>
                            <a:schemeClr val="tx1"/>
                          </a:solidFill>
                          <a:effectLst/>
                          <a:latin typeface="Times New Roman" panose="02020603050405020304" pitchFamily="18" charset="0"/>
                          <a:cs typeface="Times New Roman" panose="02020603050405020304" pitchFamily="18" charset="0"/>
                        </a:rPr>
                        <a:t> </a:t>
                      </a:r>
                      <a:endParaRPr lang="en-VN" sz="24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tc>
                  <a:txBody>
                    <a:bodyPr/>
                    <a:lstStyle/>
                    <a:p>
                      <a:pPr algn="just">
                        <a:lnSpc>
                          <a:spcPct val="114000"/>
                        </a:lnSpc>
                      </a:pPr>
                      <a:r>
                        <a:rPr lang="en-US" sz="2400" cap="none" spc="0">
                          <a:solidFill>
                            <a:schemeClr val="tx1"/>
                          </a:solidFill>
                          <a:effectLst/>
                          <a:latin typeface="Times New Roman" panose="02020603050405020304" pitchFamily="18" charset="0"/>
                          <a:cs typeface="Times New Roman" panose="02020603050405020304" pitchFamily="18" charset="0"/>
                        </a:rPr>
                        <a:t> </a:t>
                      </a:r>
                      <a:endParaRPr lang="en-VN" sz="24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tc>
                  <a:txBody>
                    <a:bodyPr/>
                    <a:lstStyle/>
                    <a:p>
                      <a:pPr algn="just">
                        <a:lnSpc>
                          <a:spcPct val="114000"/>
                        </a:lnSpc>
                      </a:pPr>
                      <a:r>
                        <a:rPr lang="en-US" sz="2400" cap="none" spc="0">
                          <a:solidFill>
                            <a:schemeClr val="tx1"/>
                          </a:solidFill>
                          <a:effectLst/>
                          <a:latin typeface="Times New Roman" panose="02020603050405020304" pitchFamily="18" charset="0"/>
                          <a:cs typeface="Times New Roman" panose="02020603050405020304" pitchFamily="18" charset="0"/>
                        </a:rPr>
                        <a:t> </a:t>
                      </a:r>
                      <a:endParaRPr lang="en-VN" sz="24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2375964"/>
                  </a:ext>
                </a:extLst>
              </a:tr>
              <a:tr h="641816">
                <a:tc>
                  <a:txBody>
                    <a:bodyPr/>
                    <a:lstStyle/>
                    <a:p>
                      <a:pPr algn="just">
                        <a:lnSpc>
                          <a:spcPct val="114000"/>
                        </a:lnSpc>
                      </a:pPr>
                      <a:r>
                        <a:rPr lang="vi-VN" sz="2400" b="0" cap="none" spc="0" dirty="0">
                          <a:solidFill>
                            <a:schemeClr val="tx1"/>
                          </a:solidFill>
                          <a:effectLst/>
                          <a:latin typeface="Times New Roman" panose="02020603050405020304" pitchFamily="18" charset="0"/>
                          <a:cs typeface="Times New Roman" panose="02020603050405020304" pitchFamily="18" charset="0"/>
                        </a:rPr>
                        <a:t>4</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Đảm</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bảo</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các</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yêu</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cầu</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về</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chính</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tả</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ngữ</a:t>
                      </a:r>
                      <a:r>
                        <a:rPr lang="en-US" sz="2400" b="0" cap="none" spc="0" dirty="0">
                          <a:solidFill>
                            <a:schemeClr val="tx1"/>
                          </a:solidFill>
                          <a:effectLst/>
                          <a:latin typeface="Times New Roman" panose="02020603050405020304" pitchFamily="18" charset="0"/>
                          <a:cs typeface="Times New Roman" panose="02020603050405020304" pitchFamily="18" charset="0"/>
                        </a:rPr>
                        <a:t> </a:t>
                      </a:r>
                      <a:r>
                        <a:rPr lang="en-US" sz="2400" b="0" cap="none" spc="0" dirty="0" err="1">
                          <a:solidFill>
                            <a:schemeClr val="tx1"/>
                          </a:solidFill>
                          <a:effectLst/>
                          <a:latin typeface="Times New Roman" panose="02020603050405020304" pitchFamily="18" charset="0"/>
                          <a:cs typeface="Times New Roman" panose="02020603050405020304" pitchFamily="18" charset="0"/>
                        </a:rPr>
                        <a:t>pháp</a:t>
                      </a:r>
                      <a:endParaRPr lang="en-VN" sz="2400" b="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nchor="ctr">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tc>
                  <a:txBody>
                    <a:bodyPr/>
                    <a:lstStyle/>
                    <a:p>
                      <a:pPr algn="just">
                        <a:lnSpc>
                          <a:spcPct val="114000"/>
                        </a:lnSpc>
                      </a:pPr>
                      <a:r>
                        <a:rPr lang="en-US" sz="2400" cap="none" spc="0">
                          <a:solidFill>
                            <a:schemeClr val="tx1"/>
                          </a:solidFill>
                          <a:effectLst/>
                          <a:latin typeface="Times New Roman" panose="02020603050405020304" pitchFamily="18" charset="0"/>
                          <a:cs typeface="Times New Roman" panose="02020603050405020304" pitchFamily="18" charset="0"/>
                        </a:rPr>
                        <a:t> </a:t>
                      </a:r>
                      <a:endParaRPr lang="en-VN" sz="24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tc>
                  <a:txBody>
                    <a:bodyPr/>
                    <a:lstStyle/>
                    <a:p>
                      <a:pPr algn="just">
                        <a:lnSpc>
                          <a:spcPct val="114000"/>
                        </a:lnSpc>
                      </a:pPr>
                      <a:r>
                        <a:rPr lang="en-US" sz="2400" cap="none" spc="0">
                          <a:solidFill>
                            <a:schemeClr val="tx1"/>
                          </a:solidFill>
                          <a:effectLst/>
                          <a:latin typeface="Times New Roman" panose="02020603050405020304" pitchFamily="18" charset="0"/>
                          <a:cs typeface="Times New Roman" panose="02020603050405020304" pitchFamily="18" charset="0"/>
                        </a:rPr>
                        <a:t> </a:t>
                      </a:r>
                      <a:endParaRPr lang="en-VN" sz="24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tc>
                  <a:txBody>
                    <a:bodyPr/>
                    <a:lstStyle/>
                    <a:p>
                      <a:pPr algn="just">
                        <a:lnSpc>
                          <a:spcPct val="114000"/>
                        </a:lnSpc>
                      </a:pPr>
                      <a:r>
                        <a:rPr lang="en-US" sz="2400" cap="none" spc="0" dirty="0">
                          <a:solidFill>
                            <a:schemeClr val="tx1"/>
                          </a:solidFill>
                          <a:effectLst/>
                          <a:latin typeface="Times New Roman" panose="02020603050405020304" pitchFamily="18" charset="0"/>
                          <a:cs typeface="Times New Roman" panose="02020603050405020304" pitchFamily="18" charset="0"/>
                        </a:rPr>
                        <a:t> </a:t>
                      </a:r>
                      <a:endParaRPr lang="en-VN" sz="24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985" marR="73985" marT="183449" marB="0">
                    <a:lnL w="12700" cap="flat" cmpd="sng" algn="ctr">
                      <a:solidFill>
                        <a:srgbClr val="F3A09E"/>
                      </a:solidFill>
                      <a:prstDash val="solid"/>
                      <a:round/>
                      <a:headEnd type="none" w="med" len="med"/>
                      <a:tailEnd type="none" w="med" len="med"/>
                    </a:lnL>
                    <a:lnR w="12700" cap="flat" cmpd="sng" algn="ctr">
                      <a:solidFill>
                        <a:srgbClr val="F3A09E"/>
                      </a:solidFill>
                      <a:prstDash val="solid"/>
                      <a:round/>
                      <a:headEnd type="none" w="med" len="med"/>
                      <a:tailEnd type="none" w="med" len="med"/>
                    </a:lnR>
                    <a:lnT w="12700" cap="flat" cmpd="sng" algn="ctr">
                      <a:solidFill>
                        <a:srgbClr val="F3A09E"/>
                      </a:solidFill>
                      <a:prstDash val="solid"/>
                      <a:round/>
                      <a:headEnd type="none" w="med" len="med"/>
                      <a:tailEnd type="none" w="med" len="med"/>
                    </a:lnT>
                    <a:lnB w="12700" cap="flat" cmpd="sng" algn="ctr">
                      <a:solidFill>
                        <a:srgbClr val="F3A09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9775274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5" t="13724" r="1769" b="31702"/>
          <a:stretch>
            <a:fillRect/>
          </a:stretch>
        </p:blipFill>
        <p:spPr>
          <a:xfrm>
            <a:off x="0" y="-25151"/>
            <a:ext cx="18299998" cy="10312151"/>
          </a:xfrm>
          <a:prstGeom prst="rect">
            <a:avLst/>
          </a:prstGeom>
        </p:spPr>
      </p:pic>
      <p:grpSp>
        <p:nvGrpSpPr>
          <p:cNvPr id="3" name="Group 3"/>
          <p:cNvGrpSpPr/>
          <p:nvPr/>
        </p:nvGrpSpPr>
        <p:grpSpPr>
          <a:xfrm>
            <a:off x="1947284" y="2011194"/>
            <a:ext cx="15312016" cy="5496340"/>
            <a:chOff x="0" y="0"/>
            <a:chExt cx="4032794" cy="1447596"/>
          </a:xfrm>
        </p:grpSpPr>
        <p:sp>
          <p:nvSpPr>
            <p:cNvPr id="4" name="Freeform 4"/>
            <p:cNvSpPr/>
            <p:nvPr/>
          </p:nvSpPr>
          <p:spPr>
            <a:xfrm>
              <a:off x="0" y="0"/>
              <a:ext cx="4032795" cy="1447596"/>
            </a:xfrm>
            <a:custGeom>
              <a:avLst/>
              <a:gdLst/>
              <a:ahLst/>
              <a:cxnLst/>
              <a:rect l="l" t="t" r="r" b="b"/>
              <a:pathLst>
                <a:path w="4032795" h="1447596">
                  <a:moveTo>
                    <a:pt x="25786" y="0"/>
                  </a:moveTo>
                  <a:lnTo>
                    <a:pt x="4007009" y="0"/>
                  </a:lnTo>
                  <a:cubicBezTo>
                    <a:pt x="4013847" y="0"/>
                    <a:pt x="4020406" y="2717"/>
                    <a:pt x="4025242" y="7553"/>
                  </a:cubicBezTo>
                  <a:cubicBezTo>
                    <a:pt x="4030078" y="12388"/>
                    <a:pt x="4032795" y="18947"/>
                    <a:pt x="4032795" y="25786"/>
                  </a:cubicBezTo>
                  <a:lnTo>
                    <a:pt x="4032795" y="1421810"/>
                  </a:lnTo>
                  <a:cubicBezTo>
                    <a:pt x="4032795" y="1428648"/>
                    <a:pt x="4030078" y="1435207"/>
                    <a:pt x="4025242" y="1440043"/>
                  </a:cubicBezTo>
                  <a:cubicBezTo>
                    <a:pt x="4020406" y="1444879"/>
                    <a:pt x="4013847" y="1447596"/>
                    <a:pt x="4007009" y="1447596"/>
                  </a:cubicBezTo>
                  <a:lnTo>
                    <a:pt x="25786" y="1447596"/>
                  </a:lnTo>
                  <a:cubicBezTo>
                    <a:pt x="18947" y="1447596"/>
                    <a:pt x="12388" y="1444879"/>
                    <a:pt x="7553" y="1440043"/>
                  </a:cubicBezTo>
                  <a:cubicBezTo>
                    <a:pt x="2717" y="1435207"/>
                    <a:pt x="0" y="1428648"/>
                    <a:pt x="0" y="1421810"/>
                  </a:cubicBezTo>
                  <a:lnTo>
                    <a:pt x="0" y="25786"/>
                  </a:lnTo>
                  <a:cubicBezTo>
                    <a:pt x="0" y="18947"/>
                    <a:pt x="2717" y="12388"/>
                    <a:pt x="7553" y="7553"/>
                  </a:cubicBezTo>
                  <a:cubicBezTo>
                    <a:pt x="12388" y="2717"/>
                    <a:pt x="18947" y="0"/>
                    <a:pt x="25786" y="0"/>
                  </a:cubicBezTo>
                  <a:close/>
                </a:path>
              </a:pathLst>
            </a:custGeom>
            <a:solidFill>
              <a:srgbClr val="FDF2F2"/>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5222" y="-85229"/>
            <a:ext cx="2573098" cy="227836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14902" y="8046242"/>
            <a:ext cx="2573098" cy="227836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663058" y="7507534"/>
            <a:ext cx="3746183" cy="411480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148894" y="-2082784"/>
            <a:ext cx="3021930" cy="4165567"/>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4100" y="2513508"/>
            <a:ext cx="5502768" cy="7603133"/>
          </a:xfrm>
          <a:prstGeom prst="rect">
            <a:avLst/>
          </a:prstGeom>
        </p:spPr>
      </p:pic>
      <p:sp>
        <p:nvSpPr>
          <p:cNvPr id="14" name="TextBox 13">
            <a:extLst>
              <a:ext uri="{FF2B5EF4-FFF2-40B4-BE49-F238E27FC236}">
                <a16:creationId xmlns:a16="http://schemas.microsoft.com/office/drawing/2014/main" id="{6B79FCE1-1ED4-9457-733C-2BC0A258A605}"/>
              </a:ext>
            </a:extLst>
          </p:cNvPr>
          <p:cNvSpPr txBox="1"/>
          <p:nvPr/>
        </p:nvSpPr>
        <p:spPr>
          <a:xfrm>
            <a:off x="4677607" y="2193133"/>
            <a:ext cx="12684177" cy="7135223"/>
          </a:xfrm>
          <a:prstGeom prst="rect">
            <a:avLst/>
          </a:prstGeom>
          <a:noFill/>
        </p:spPr>
        <p:txBody>
          <a:bodyPr wrap="square">
            <a:spAutoFit/>
          </a:bodyPr>
          <a:lstStyle/>
          <a:p>
            <a:pPr algn="just">
              <a:lnSpc>
                <a:spcPct val="114000"/>
              </a:lnSpc>
            </a:pPr>
            <a:r>
              <a:rPr lang="vi-VN" sz="4500" dirty="0">
                <a:solidFill>
                  <a:srgbClr val="000000"/>
                </a:solidFill>
                <a:effectLst/>
                <a:latin typeface="Times New Roman" panose="02020603050405020304" pitchFamily="18" charset="0"/>
                <a:ea typeface="Times New Roman" panose="02020603050405020304" pitchFamily="18" charset="0"/>
              </a:rPr>
              <a:t>Văn bản “Tinh thần yêu nước của nhân dân ta” của chủ tịch Hồ Chí Minh là một trong những văn bản có giá trị đặc sắc về nội dung và nghệ thuật. Về nội dung, văn bản đã khẳng định và chứng minh bằng thực tiễn lịch sử một chân lí lớn: Yêu nước là một truyền thống quý báu của dân tộc ta. Về nghệ thuật, nét nổi bật ở văn bản này là được trình bày một cách hết sức mạch lạc và có tính liên kết rất chặt chẽ.</a:t>
            </a:r>
            <a:endParaRPr lang="en-VN" sz="4500" dirty="0">
              <a:effectLst/>
              <a:latin typeface="Times New Roman" panose="02020603050405020304" pitchFamily="18" charset="0"/>
              <a:ea typeface="Times New Roman" panose="02020603050405020304" pitchFamily="18" charset="0"/>
            </a:endParaRPr>
          </a:p>
          <a:p>
            <a:pPr algn="just">
              <a:lnSpc>
                <a:spcPct val="114000"/>
              </a:lnSpc>
            </a:pPr>
            <a:r>
              <a:rPr lang="vi-VN" sz="4500" dirty="0">
                <a:solidFill>
                  <a:srgbClr val="000000"/>
                </a:solidFill>
                <a:effectLst/>
                <a:latin typeface="Times New Roman" panose="02020603050405020304" pitchFamily="18" charset="0"/>
                <a:ea typeface="Times New Roman" panose="02020603050405020304" pitchFamily="18" charset="0"/>
              </a:rPr>
              <a:t>                           (SGV Cánh diều)</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5" t="13724" r="1769" b="31702"/>
          <a:stretch>
            <a:fillRect/>
          </a:stretch>
        </p:blipFill>
        <p:spPr>
          <a:xfrm>
            <a:off x="-11998" y="21042"/>
            <a:ext cx="18299998" cy="10312151"/>
          </a:xfrm>
          <a:prstGeom prst="rect">
            <a:avLst/>
          </a:prstGeom>
        </p:spPr>
      </p:pic>
      <p:grpSp>
        <p:nvGrpSpPr>
          <p:cNvPr id="3" name="Group 3"/>
          <p:cNvGrpSpPr/>
          <p:nvPr/>
        </p:nvGrpSpPr>
        <p:grpSpPr>
          <a:xfrm>
            <a:off x="2170161" y="1671784"/>
            <a:ext cx="14384650" cy="6802860"/>
            <a:chOff x="0" y="0"/>
            <a:chExt cx="3788550" cy="1791700"/>
          </a:xfrm>
        </p:grpSpPr>
        <p:sp>
          <p:nvSpPr>
            <p:cNvPr id="4" name="Freeform 4"/>
            <p:cNvSpPr/>
            <p:nvPr/>
          </p:nvSpPr>
          <p:spPr>
            <a:xfrm>
              <a:off x="0" y="0"/>
              <a:ext cx="3788550" cy="1791700"/>
            </a:xfrm>
            <a:custGeom>
              <a:avLst/>
              <a:gdLst/>
              <a:ahLst/>
              <a:cxnLst/>
              <a:rect l="l" t="t" r="r" b="b"/>
              <a:pathLst>
                <a:path w="3788550" h="1791700">
                  <a:moveTo>
                    <a:pt x="27449" y="0"/>
                  </a:moveTo>
                  <a:lnTo>
                    <a:pt x="3761101" y="0"/>
                  </a:lnTo>
                  <a:cubicBezTo>
                    <a:pt x="3776261" y="0"/>
                    <a:pt x="3788550" y="12289"/>
                    <a:pt x="3788550" y="27449"/>
                  </a:cubicBezTo>
                  <a:lnTo>
                    <a:pt x="3788550" y="1764251"/>
                  </a:lnTo>
                  <a:cubicBezTo>
                    <a:pt x="3788550" y="1779411"/>
                    <a:pt x="3776261" y="1791700"/>
                    <a:pt x="3761101" y="1791700"/>
                  </a:cubicBezTo>
                  <a:lnTo>
                    <a:pt x="27449" y="1791700"/>
                  </a:lnTo>
                  <a:cubicBezTo>
                    <a:pt x="12289" y="1791700"/>
                    <a:pt x="0" y="1779411"/>
                    <a:pt x="0" y="1764251"/>
                  </a:cubicBezTo>
                  <a:lnTo>
                    <a:pt x="0" y="27449"/>
                  </a:lnTo>
                  <a:cubicBezTo>
                    <a:pt x="0" y="12289"/>
                    <a:pt x="12289" y="0"/>
                    <a:pt x="27449" y="0"/>
                  </a:cubicBezTo>
                  <a:close/>
                </a:path>
              </a:pathLst>
            </a:custGeom>
            <a:solidFill>
              <a:srgbClr val="FDF2F2"/>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14967">
            <a:off x="15959186" y="8030879"/>
            <a:ext cx="1482565" cy="115825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0" y="7672114"/>
            <a:ext cx="3005326" cy="266107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26314">
            <a:off x="871342" y="822256"/>
            <a:ext cx="1482565" cy="115825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5714902" y="-25151"/>
            <a:ext cx="2573098" cy="2278362"/>
          </a:xfrm>
          <a:prstGeom prst="rect">
            <a:avLst/>
          </a:prstGeom>
        </p:spPr>
      </p:pic>
      <p:pic>
        <p:nvPicPr>
          <p:cNvPr id="10" name="Picture 10"/>
          <p:cNvPicPr>
            <a:picLocks noChangeAspect="1"/>
          </p:cNvPicPr>
          <p:nvPr/>
        </p:nvPicPr>
        <p:blipFill>
          <a:blip r:embed="rId10"/>
          <a:srcRect/>
          <a:stretch>
            <a:fillRect/>
          </a:stretch>
        </p:blipFill>
        <p:spPr>
          <a:xfrm rot="434488">
            <a:off x="-51105" y="6052184"/>
            <a:ext cx="3107536" cy="4503675"/>
          </a:xfrm>
          <a:prstGeom prst="rect">
            <a:avLst/>
          </a:prstGeom>
        </p:spPr>
      </p:pic>
      <p:sp>
        <p:nvSpPr>
          <p:cNvPr id="14" name="TextBox 13">
            <a:extLst>
              <a:ext uri="{FF2B5EF4-FFF2-40B4-BE49-F238E27FC236}">
                <a16:creationId xmlns:a16="http://schemas.microsoft.com/office/drawing/2014/main" id="{652AD01D-7308-D294-F5D6-82BB7FA4720C}"/>
              </a:ext>
            </a:extLst>
          </p:cNvPr>
          <p:cNvSpPr txBox="1"/>
          <p:nvPr/>
        </p:nvSpPr>
        <p:spPr>
          <a:xfrm>
            <a:off x="2768697" y="1850456"/>
            <a:ext cx="13349142" cy="6345840"/>
          </a:xfrm>
          <a:prstGeom prst="rect">
            <a:avLst/>
          </a:prstGeom>
          <a:noFill/>
        </p:spPr>
        <p:txBody>
          <a:bodyPr wrap="square">
            <a:spAutoFit/>
          </a:bodyPr>
          <a:lstStyle/>
          <a:p>
            <a:pPr algn="just">
              <a:lnSpc>
                <a:spcPct val="114000"/>
              </a:lnSpc>
            </a:pPr>
            <a:r>
              <a:rPr lang="vi-VN" sz="4500" dirty="0">
                <a:solidFill>
                  <a:srgbClr val="000000"/>
                </a:solidFill>
                <a:effectLst/>
                <a:latin typeface="Times New Roman" panose="02020603050405020304" pitchFamily="18" charset="0"/>
                <a:ea typeface="Times New Roman" panose="02020603050405020304" pitchFamily="18" charset="0"/>
              </a:rPr>
              <a:t>- Tính mạch lạc:</a:t>
            </a:r>
            <a:endParaRPr lang="en-VN" sz="4500" dirty="0">
              <a:effectLst/>
              <a:latin typeface="Times New Roman" panose="02020603050405020304" pitchFamily="18" charset="0"/>
              <a:ea typeface="Times New Roman" panose="02020603050405020304" pitchFamily="18" charset="0"/>
            </a:endParaRPr>
          </a:p>
          <a:p>
            <a:pPr algn="just">
              <a:lnSpc>
                <a:spcPct val="114000"/>
              </a:lnSpc>
            </a:pPr>
            <a:r>
              <a:rPr lang="vi-VN" sz="4500" dirty="0">
                <a:solidFill>
                  <a:srgbClr val="000000"/>
                </a:solidFill>
                <a:effectLst/>
                <a:latin typeface="Times New Roman" panose="02020603050405020304" pitchFamily="18" charset="0"/>
                <a:ea typeface="Times New Roman" panose="02020603050405020304" pitchFamily="18" charset="0"/>
              </a:rPr>
              <a:t>Các câu trong đoạn văn đều nói về  một chủ đề: giá trị đặc sắc về nội dung và nghệ thuật của văn bản “Tinh thần yêu nước của nhân dân ta”.</a:t>
            </a:r>
            <a:endParaRPr lang="en-VN" sz="4500" dirty="0">
              <a:effectLst/>
              <a:latin typeface="Times New Roman" panose="02020603050405020304" pitchFamily="18" charset="0"/>
              <a:ea typeface="Times New Roman" panose="02020603050405020304" pitchFamily="18" charset="0"/>
            </a:endParaRPr>
          </a:p>
          <a:p>
            <a:pPr algn="just">
              <a:lnSpc>
                <a:spcPct val="114000"/>
              </a:lnSpc>
            </a:pPr>
            <a:r>
              <a:rPr lang="vi-VN" sz="4500" dirty="0">
                <a:solidFill>
                  <a:srgbClr val="000000"/>
                </a:solidFill>
                <a:effectLst/>
                <a:latin typeface="Times New Roman" panose="02020603050405020304" pitchFamily="18" charset="0"/>
                <a:ea typeface="Times New Roman" panose="02020603050405020304" pitchFamily="18" charset="0"/>
              </a:rPr>
              <a:t>- Các biện pháp liên kết: Các câu trong đoạn văn có sự liên kết chặt chẽ với nhau bằng phép lặp (lặp các từ </a:t>
            </a:r>
            <a:r>
              <a:rPr lang="vi-VN" sz="4500" i="1" dirty="0">
                <a:solidFill>
                  <a:srgbClr val="000000"/>
                </a:solidFill>
                <a:effectLst/>
                <a:latin typeface="Times New Roman" panose="02020603050405020304" pitchFamily="18" charset="0"/>
                <a:ea typeface="Times New Roman" panose="02020603050405020304" pitchFamily="18" charset="0"/>
              </a:rPr>
              <a:t>văn bản, nội dung, nghệ thuật, yêu nước)</a:t>
            </a:r>
            <a:r>
              <a:rPr lang="vi-VN" sz="4500" dirty="0">
                <a:solidFill>
                  <a:srgbClr val="000000"/>
                </a:solidFill>
                <a:effectLst/>
                <a:latin typeface="Times New Roman" panose="02020603050405020304" pitchFamily="18" charset="0"/>
                <a:ea typeface="Times New Roman" panose="02020603050405020304" pitchFamily="18" charset="0"/>
              </a:rPr>
              <a:t> và phép thế (thay thế tên văn bản bằng đại từ </a:t>
            </a:r>
            <a:r>
              <a:rPr lang="vi-VN" sz="4500" i="1" dirty="0">
                <a:solidFill>
                  <a:srgbClr val="000000"/>
                </a:solidFill>
                <a:effectLst/>
                <a:latin typeface="Times New Roman" panose="02020603050405020304" pitchFamily="18" charset="0"/>
                <a:ea typeface="Times New Roman" panose="02020603050405020304" pitchFamily="18" charset="0"/>
              </a:rPr>
              <a:t>này</a:t>
            </a:r>
            <a:r>
              <a:rPr lang="vi-VN" sz="4500" dirty="0">
                <a:solidFill>
                  <a:srgbClr val="000000"/>
                </a:solidFill>
                <a:effectLst/>
                <a:latin typeface="Times New Roman" panose="02020603050405020304" pitchFamily="18" charset="0"/>
                <a:ea typeface="Times New Roman" panose="02020603050405020304" pitchFamily="18" charset="0"/>
              </a:rPr>
              <a:t>).</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5" t="13724" r="1769" b="31702"/>
          <a:stretch>
            <a:fillRect/>
          </a:stretch>
        </p:blipFill>
        <p:spPr>
          <a:xfrm>
            <a:off x="0" y="-25151"/>
            <a:ext cx="18299998" cy="10312151"/>
          </a:xfrm>
          <a:prstGeom prst="rect">
            <a:avLst/>
          </a:prstGeom>
        </p:spPr>
      </p:pic>
      <p:grpSp>
        <p:nvGrpSpPr>
          <p:cNvPr id="3" name="Group 3"/>
          <p:cNvGrpSpPr/>
          <p:nvPr/>
        </p:nvGrpSpPr>
        <p:grpSpPr>
          <a:xfrm>
            <a:off x="2880242" y="3233732"/>
            <a:ext cx="12527515" cy="4172236"/>
            <a:chOff x="0" y="0"/>
            <a:chExt cx="3299428" cy="1098861"/>
          </a:xfrm>
        </p:grpSpPr>
        <p:sp>
          <p:nvSpPr>
            <p:cNvPr id="4" name="Freeform 4"/>
            <p:cNvSpPr/>
            <p:nvPr/>
          </p:nvSpPr>
          <p:spPr>
            <a:xfrm>
              <a:off x="0" y="0"/>
              <a:ext cx="3299428" cy="1098861"/>
            </a:xfrm>
            <a:custGeom>
              <a:avLst/>
              <a:gdLst/>
              <a:ahLst/>
              <a:cxnLst/>
              <a:rect l="l" t="t" r="r" b="b"/>
              <a:pathLst>
                <a:path w="3299428" h="1098861">
                  <a:moveTo>
                    <a:pt x="31518" y="0"/>
                  </a:moveTo>
                  <a:lnTo>
                    <a:pt x="3267911" y="0"/>
                  </a:lnTo>
                  <a:cubicBezTo>
                    <a:pt x="3276269" y="0"/>
                    <a:pt x="3284286" y="3321"/>
                    <a:pt x="3290197" y="9231"/>
                  </a:cubicBezTo>
                  <a:cubicBezTo>
                    <a:pt x="3296107" y="15142"/>
                    <a:pt x="3299428" y="23159"/>
                    <a:pt x="3299428" y="31518"/>
                  </a:cubicBezTo>
                  <a:lnTo>
                    <a:pt x="3299428" y="1067343"/>
                  </a:lnTo>
                  <a:cubicBezTo>
                    <a:pt x="3299428" y="1075702"/>
                    <a:pt x="3296107" y="1083719"/>
                    <a:pt x="3290197" y="1089629"/>
                  </a:cubicBezTo>
                  <a:cubicBezTo>
                    <a:pt x="3284286" y="1095540"/>
                    <a:pt x="3276269" y="1098861"/>
                    <a:pt x="3267911" y="1098861"/>
                  </a:cubicBezTo>
                  <a:lnTo>
                    <a:pt x="31518" y="1098861"/>
                  </a:lnTo>
                  <a:cubicBezTo>
                    <a:pt x="23159" y="1098861"/>
                    <a:pt x="15142" y="1095540"/>
                    <a:pt x="9231" y="1089629"/>
                  </a:cubicBezTo>
                  <a:cubicBezTo>
                    <a:pt x="3321" y="1083719"/>
                    <a:pt x="0" y="1075702"/>
                    <a:pt x="0" y="1067343"/>
                  </a:cubicBezTo>
                  <a:lnTo>
                    <a:pt x="0" y="31518"/>
                  </a:lnTo>
                  <a:cubicBezTo>
                    <a:pt x="0" y="23159"/>
                    <a:pt x="3321" y="15142"/>
                    <a:pt x="9231" y="9231"/>
                  </a:cubicBezTo>
                  <a:cubicBezTo>
                    <a:pt x="15142" y="3321"/>
                    <a:pt x="23159" y="0"/>
                    <a:pt x="31518" y="0"/>
                  </a:cubicBezTo>
                  <a:close/>
                </a:path>
              </a:pathLst>
            </a:custGeom>
            <a:solidFill>
              <a:srgbClr val="FDF2F2"/>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5714902" y="0"/>
            <a:ext cx="2573098" cy="227836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98" y="8008638"/>
            <a:ext cx="2573098" cy="227836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38679" flipH="1">
            <a:off x="16151262" y="7181504"/>
            <a:ext cx="4008507" cy="552551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98" y="-118475"/>
            <a:ext cx="1767725" cy="1910115"/>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97117" y="2972615"/>
            <a:ext cx="6916435" cy="7569285"/>
          </a:xfrm>
          <a:prstGeom prst="rect">
            <a:avLst/>
          </a:prstGeom>
        </p:spPr>
      </p:pic>
      <p:sp>
        <p:nvSpPr>
          <p:cNvPr id="11" name="TextBox 11"/>
          <p:cNvSpPr txBox="1"/>
          <p:nvPr/>
        </p:nvSpPr>
        <p:spPr>
          <a:xfrm>
            <a:off x="4820262" y="4621529"/>
            <a:ext cx="10587495" cy="929641"/>
          </a:xfrm>
          <a:prstGeom prst="rect">
            <a:avLst/>
          </a:prstGeom>
        </p:spPr>
        <p:txBody>
          <a:bodyPr lIns="0" tIns="0" rIns="0" bIns="0" rtlCol="0" anchor="t">
            <a:spAutoFit/>
          </a:bodyPr>
          <a:lstStyle/>
          <a:p>
            <a:pPr algn="ctr">
              <a:lnSpc>
                <a:spcPts val="7559"/>
              </a:lnSpc>
              <a:spcBef>
                <a:spcPct val="0"/>
              </a:spcBef>
            </a:pPr>
            <a:r>
              <a:rPr lang="en-US" sz="5399" dirty="0">
                <a:solidFill>
                  <a:srgbClr val="9B3E29"/>
                </a:solidFill>
                <a:latin typeface="#9Slide07 SVNUT Triumph Press"/>
              </a:rPr>
              <a:t>Xin </a:t>
            </a:r>
            <a:r>
              <a:rPr lang="en-US" sz="5399" dirty="0" err="1">
                <a:solidFill>
                  <a:srgbClr val="9B3E29"/>
                </a:solidFill>
                <a:latin typeface="#9Slide07 SVNUT Triumph Press"/>
              </a:rPr>
              <a:t>chào</a:t>
            </a:r>
            <a:r>
              <a:rPr lang="en-US" sz="5399" dirty="0">
                <a:solidFill>
                  <a:srgbClr val="9B3E29"/>
                </a:solidFill>
                <a:latin typeface="#9Slide07 SVNUT Triumph Press"/>
              </a:rPr>
              <a:t> và </a:t>
            </a:r>
            <a:r>
              <a:rPr lang="en-US" sz="5399" dirty="0" err="1">
                <a:solidFill>
                  <a:srgbClr val="9B3E29"/>
                </a:solidFill>
                <a:latin typeface="#9Slide07 SVNUT Triumph Press"/>
              </a:rPr>
              <a:t>hẹn</a:t>
            </a:r>
            <a:r>
              <a:rPr lang="en-US" sz="5399" dirty="0">
                <a:solidFill>
                  <a:srgbClr val="9B3E29"/>
                </a:solidFill>
                <a:latin typeface="#9Slide07 SVNUT Triumph Press"/>
              </a:rPr>
              <a:t> </a:t>
            </a:r>
            <a:r>
              <a:rPr lang="en-US" sz="5399" dirty="0" err="1">
                <a:solidFill>
                  <a:srgbClr val="9B3E29"/>
                </a:solidFill>
                <a:latin typeface="#9Slide07 SVNUT Triumph Press"/>
              </a:rPr>
              <a:t>gặp</a:t>
            </a:r>
            <a:r>
              <a:rPr lang="en-US" sz="5399" dirty="0">
                <a:solidFill>
                  <a:srgbClr val="9B3E29"/>
                </a:solidFill>
                <a:latin typeface="#9Slide07 SVNUT Triumph Press"/>
              </a:rPr>
              <a:t> </a:t>
            </a:r>
            <a:r>
              <a:rPr lang="en-US" sz="5399" dirty="0" err="1">
                <a:solidFill>
                  <a:srgbClr val="9B3E29"/>
                </a:solidFill>
                <a:latin typeface="#9Slide07 SVNUT Triumph Press"/>
              </a:rPr>
              <a:t>lại</a:t>
            </a:r>
            <a:r>
              <a:rPr lang="en-US" sz="5399" dirty="0">
                <a:solidFill>
                  <a:srgbClr val="9B3E29"/>
                </a:solidFill>
                <a:latin typeface="#9Slide07 SVNUT Triumph Press"/>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5" t="13724" r="1769" b="31702"/>
          <a:stretch>
            <a:fillRect/>
          </a:stretch>
        </p:blipFill>
        <p:spPr>
          <a:xfrm>
            <a:off x="-11998" y="21042"/>
            <a:ext cx="18299998" cy="10312151"/>
          </a:xfrm>
          <a:prstGeom prst="rect">
            <a:avLst/>
          </a:prstGeom>
        </p:spPr>
      </p:pic>
      <p:grpSp>
        <p:nvGrpSpPr>
          <p:cNvPr id="3" name="Group 3"/>
          <p:cNvGrpSpPr/>
          <p:nvPr/>
        </p:nvGrpSpPr>
        <p:grpSpPr>
          <a:xfrm>
            <a:off x="1219200" y="723900"/>
            <a:ext cx="15782251" cy="7345051"/>
            <a:chOff x="0" y="0"/>
            <a:chExt cx="2893809" cy="1463556"/>
          </a:xfrm>
        </p:grpSpPr>
        <p:sp>
          <p:nvSpPr>
            <p:cNvPr id="4" name="Freeform 4"/>
            <p:cNvSpPr/>
            <p:nvPr/>
          </p:nvSpPr>
          <p:spPr>
            <a:xfrm>
              <a:off x="0" y="0"/>
              <a:ext cx="2893809" cy="1463556"/>
            </a:xfrm>
            <a:custGeom>
              <a:avLst/>
              <a:gdLst/>
              <a:ahLst/>
              <a:cxnLst/>
              <a:rect l="l" t="t" r="r" b="b"/>
              <a:pathLst>
                <a:path w="2893809" h="1463556">
                  <a:moveTo>
                    <a:pt x="35935" y="0"/>
                  </a:moveTo>
                  <a:lnTo>
                    <a:pt x="2857873" y="0"/>
                  </a:lnTo>
                  <a:cubicBezTo>
                    <a:pt x="2877720" y="0"/>
                    <a:pt x="2893809" y="16089"/>
                    <a:pt x="2893809" y="35935"/>
                  </a:cubicBezTo>
                  <a:lnTo>
                    <a:pt x="2893809" y="1427621"/>
                  </a:lnTo>
                  <a:cubicBezTo>
                    <a:pt x="2893809" y="1437152"/>
                    <a:pt x="2890023" y="1446292"/>
                    <a:pt x="2883283" y="1453031"/>
                  </a:cubicBezTo>
                  <a:cubicBezTo>
                    <a:pt x="2876544" y="1459770"/>
                    <a:pt x="2867404" y="1463556"/>
                    <a:pt x="2857873" y="1463556"/>
                  </a:cubicBezTo>
                  <a:lnTo>
                    <a:pt x="35935" y="1463556"/>
                  </a:lnTo>
                  <a:cubicBezTo>
                    <a:pt x="26405" y="1463556"/>
                    <a:pt x="17264" y="1459770"/>
                    <a:pt x="10525" y="1453031"/>
                  </a:cubicBezTo>
                  <a:cubicBezTo>
                    <a:pt x="3786" y="1446292"/>
                    <a:pt x="0" y="1437152"/>
                    <a:pt x="0" y="1427621"/>
                  </a:cubicBezTo>
                  <a:lnTo>
                    <a:pt x="0" y="35935"/>
                  </a:lnTo>
                  <a:cubicBezTo>
                    <a:pt x="0" y="26405"/>
                    <a:pt x="3786" y="17264"/>
                    <a:pt x="10525" y="10525"/>
                  </a:cubicBezTo>
                  <a:cubicBezTo>
                    <a:pt x="17264" y="3786"/>
                    <a:pt x="26405" y="0"/>
                    <a:pt x="35935" y="0"/>
                  </a:cubicBezTo>
                  <a:close/>
                </a:path>
              </a:pathLst>
            </a:custGeom>
            <a:solidFill>
              <a:srgbClr val="FDF2F2"/>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7672114"/>
            <a:ext cx="3005326" cy="266107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31176">
            <a:off x="-794052" y="-1417589"/>
            <a:ext cx="3085395" cy="529681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5748335" y="7175516"/>
            <a:ext cx="3021930" cy="416556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5714902" y="-25151"/>
            <a:ext cx="2573098" cy="2278362"/>
          </a:xfrm>
          <a:prstGeom prst="rect">
            <a:avLst/>
          </a:prstGeom>
        </p:spPr>
      </p:pic>
      <p:pic>
        <p:nvPicPr>
          <p:cNvPr id="10" name="Picture 10"/>
          <p:cNvPicPr>
            <a:picLocks noChangeAspect="1"/>
          </p:cNvPicPr>
          <p:nvPr/>
        </p:nvPicPr>
        <p:blipFill>
          <a:blip r:embed="rId12"/>
          <a:srcRect/>
          <a:stretch>
            <a:fillRect/>
          </a:stretch>
        </p:blipFill>
        <p:spPr>
          <a:xfrm>
            <a:off x="-781969" y="5835122"/>
            <a:ext cx="9555952" cy="5052710"/>
          </a:xfrm>
          <a:prstGeom prst="rect">
            <a:avLst/>
          </a:prstGeom>
        </p:spPr>
      </p:pic>
      <p:sp>
        <p:nvSpPr>
          <p:cNvPr id="12" name="TextBox 12"/>
          <p:cNvSpPr txBox="1"/>
          <p:nvPr/>
        </p:nvSpPr>
        <p:spPr>
          <a:xfrm>
            <a:off x="5652047" y="3741491"/>
            <a:ext cx="8007752" cy="1420774"/>
          </a:xfrm>
          <a:prstGeom prst="rect">
            <a:avLst/>
          </a:prstGeom>
        </p:spPr>
        <p:txBody>
          <a:bodyPr wrap="square" lIns="0" tIns="0" rIns="0" bIns="0" rtlCol="0" anchor="t">
            <a:spAutoFit/>
          </a:bodyPr>
          <a:lstStyle/>
          <a:p>
            <a:pPr>
              <a:lnSpc>
                <a:spcPts val="11619"/>
              </a:lnSpc>
            </a:pPr>
            <a:r>
              <a:rPr lang="vi-VN" sz="9600" dirty="0">
                <a:solidFill>
                  <a:srgbClr val="4D1D1D"/>
                </a:solidFill>
                <a:latin typeface="Fraunces Bold"/>
              </a:rPr>
              <a:t>KHỞI ĐỘNG</a:t>
            </a:r>
            <a:endParaRPr lang="en-US" sz="9600" dirty="0">
              <a:solidFill>
                <a:srgbClr val="4D1D1D"/>
              </a:solidFill>
              <a:latin typeface="Fraunces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85" t="13724" r="1769" b="31702"/>
          <a:stretch>
            <a:fillRect/>
          </a:stretch>
        </p:blipFill>
        <p:spPr>
          <a:xfrm>
            <a:off x="-11998" y="21042"/>
            <a:ext cx="18299998" cy="10312151"/>
          </a:xfrm>
          <a:prstGeom prst="rect">
            <a:avLst/>
          </a:prstGeom>
        </p:spPr>
      </p:pic>
      <p:grpSp>
        <p:nvGrpSpPr>
          <p:cNvPr id="3" name="Group 3"/>
          <p:cNvGrpSpPr/>
          <p:nvPr/>
        </p:nvGrpSpPr>
        <p:grpSpPr>
          <a:xfrm>
            <a:off x="390144" y="1025263"/>
            <a:ext cx="17495714" cy="8411851"/>
            <a:chOff x="0" y="0"/>
            <a:chExt cx="2893809" cy="1463556"/>
          </a:xfrm>
        </p:grpSpPr>
        <p:sp>
          <p:nvSpPr>
            <p:cNvPr id="4" name="Freeform 4"/>
            <p:cNvSpPr/>
            <p:nvPr/>
          </p:nvSpPr>
          <p:spPr>
            <a:xfrm>
              <a:off x="0" y="0"/>
              <a:ext cx="2893809" cy="1463556"/>
            </a:xfrm>
            <a:custGeom>
              <a:avLst/>
              <a:gdLst/>
              <a:ahLst/>
              <a:cxnLst/>
              <a:rect l="l" t="t" r="r" b="b"/>
              <a:pathLst>
                <a:path w="2893809" h="1463556">
                  <a:moveTo>
                    <a:pt x="35935" y="0"/>
                  </a:moveTo>
                  <a:lnTo>
                    <a:pt x="2857873" y="0"/>
                  </a:lnTo>
                  <a:cubicBezTo>
                    <a:pt x="2877720" y="0"/>
                    <a:pt x="2893809" y="16089"/>
                    <a:pt x="2893809" y="35935"/>
                  </a:cubicBezTo>
                  <a:lnTo>
                    <a:pt x="2893809" y="1427621"/>
                  </a:lnTo>
                  <a:cubicBezTo>
                    <a:pt x="2893809" y="1437152"/>
                    <a:pt x="2890023" y="1446292"/>
                    <a:pt x="2883283" y="1453031"/>
                  </a:cubicBezTo>
                  <a:cubicBezTo>
                    <a:pt x="2876544" y="1459770"/>
                    <a:pt x="2867404" y="1463556"/>
                    <a:pt x="2857873" y="1463556"/>
                  </a:cubicBezTo>
                  <a:lnTo>
                    <a:pt x="35935" y="1463556"/>
                  </a:lnTo>
                  <a:cubicBezTo>
                    <a:pt x="26405" y="1463556"/>
                    <a:pt x="17264" y="1459770"/>
                    <a:pt x="10525" y="1453031"/>
                  </a:cubicBezTo>
                  <a:cubicBezTo>
                    <a:pt x="3786" y="1446292"/>
                    <a:pt x="0" y="1437152"/>
                    <a:pt x="0" y="1427621"/>
                  </a:cubicBezTo>
                  <a:lnTo>
                    <a:pt x="0" y="35935"/>
                  </a:lnTo>
                  <a:cubicBezTo>
                    <a:pt x="0" y="26405"/>
                    <a:pt x="3786" y="17264"/>
                    <a:pt x="10525" y="10525"/>
                  </a:cubicBezTo>
                  <a:cubicBezTo>
                    <a:pt x="17264" y="3786"/>
                    <a:pt x="26405" y="0"/>
                    <a:pt x="35935" y="0"/>
                  </a:cubicBezTo>
                  <a:close/>
                </a:path>
              </a:pathLst>
            </a:custGeom>
            <a:solidFill>
              <a:srgbClr val="FDF2F2"/>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0" y="7672114"/>
            <a:ext cx="3005326" cy="2661079"/>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31176">
            <a:off x="-794052" y="-1417589"/>
            <a:ext cx="3085395" cy="529681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flipV="1">
            <a:off x="15748335" y="7175516"/>
            <a:ext cx="3021930" cy="416556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5714902" y="-25151"/>
            <a:ext cx="2573098" cy="2278362"/>
          </a:xfrm>
          <a:prstGeom prst="rect">
            <a:avLst/>
          </a:prstGeom>
        </p:spPr>
      </p:pic>
      <p:sp>
        <p:nvSpPr>
          <p:cNvPr id="11" name="TextBox 10">
            <a:extLst>
              <a:ext uri="{FF2B5EF4-FFF2-40B4-BE49-F238E27FC236}">
                <a16:creationId xmlns:a16="http://schemas.microsoft.com/office/drawing/2014/main" id="{DE3B60DC-080D-D581-DFAC-7EF82C1594B3}"/>
              </a:ext>
            </a:extLst>
          </p:cNvPr>
          <p:cNvSpPr txBox="1"/>
          <p:nvPr/>
        </p:nvSpPr>
        <p:spPr>
          <a:xfrm>
            <a:off x="1851544" y="1981034"/>
            <a:ext cx="14760055" cy="6235553"/>
          </a:xfrm>
          <a:prstGeom prst="rect">
            <a:avLst/>
          </a:prstGeom>
          <a:noFill/>
        </p:spPr>
        <p:txBody>
          <a:bodyPr wrap="square">
            <a:spAutoFit/>
          </a:bodyPr>
          <a:lstStyle/>
          <a:p>
            <a:pPr marL="30480" marR="30480" algn="just">
              <a:lnSpc>
                <a:spcPct val="114000"/>
              </a:lnSpc>
              <a:spcAft>
                <a:spcPts val="0"/>
              </a:spcAft>
            </a:pPr>
            <a:r>
              <a:rPr lang="de-DE" sz="4000" b="1" dirty="0" err="1">
                <a:solidFill>
                  <a:srgbClr val="000000"/>
                </a:solidFill>
                <a:effectLst/>
                <a:latin typeface="Times New Roman" panose="02020603050405020304" pitchFamily="18" charset="0"/>
                <a:ea typeface="Times New Roman" panose="02020603050405020304" pitchFamily="18" charset="0"/>
              </a:rPr>
              <a:t>Câu</a:t>
            </a:r>
            <a:r>
              <a:rPr lang="de-DE" sz="4000" b="1" dirty="0">
                <a:solidFill>
                  <a:srgbClr val="000000"/>
                </a:solidFill>
                <a:effectLst/>
                <a:latin typeface="Times New Roman" panose="02020603050405020304" pitchFamily="18" charset="0"/>
                <a:ea typeface="Times New Roman" panose="02020603050405020304" pitchFamily="18" charset="0"/>
              </a:rPr>
              <a:t> 1. </a:t>
            </a:r>
            <a:r>
              <a:rPr lang="de-DE" sz="4000" b="1" dirty="0" err="1">
                <a:solidFill>
                  <a:srgbClr val="000000"/>
                </a:solidFill>
                <a:effectLst/>
                <a:latin typeface="Times New Roman" panose="02020603050405020304" pitchFamily="18" charset="0"/>
                <a:ea typeface="Times New Roman" panose="02020603050405020304" pitchFamily="18" charset="0"/>
              </a:rPr>
              <a:t>Liên</a:t>
            </a:r>
            <a:r>
              <a:rPr lang="de-DE" sz="4000" b="1" dirty="0">
                <a:solidFill>
                  <a:srgbClr val="000000"/>
                </a:solidFill>
                <a:effectLst/>
                <a:latin typeface="Times New Roman" panose="02020603050405020304" pitchFamily="18" charset="0"/>
                <a:ea typeface="Times New Roman" panose="02020603050405020304" pitchFamily="18" charset="0"/>
              </a:rPr>
              <a:t> </a:t>
            </a:r>
            <a:r>
              <a:rPr lang="de-DE" sz="4000" b="1" dirty="0" err="1">
                <a:solidFill>
                  <a:srgbClr val="000000"/>
                </a:solidFill>
                <a:effectLst/>
                <a:latin typeface="Times New Roman" panose="02020603050405020304" pitchFamily="18" charset="0"/>
                <a:ea typeface="Times New Roman" panose="02020603050405020304" pitchFamily="18" charset="0"/>
              </a:rPr>
              <a:t>kết</a:t>
            </a:r>
            <a:r>
              <a:rPr lang="de-DE" sz="4000" b="1" dirty="0">
                <a:solidFill>
                  <a:srgbClr val="000000"/>
                </a:solidFill>
                <a:effectLst/>
                <a:latin typeface="Times New Roman" panose="02020603050405020304" pitchFamily="18" charset="0"/>
                <a:ea typeface="Times New Roman" panose="02020603050405020304" pitchFamily="18" charset="0"/>
              </a:rPr>
              <a:t> </a:t>
            </a:r>
            <a:r>
              <a:rPr lang="de-DE" sz="4000" b="1" dirty="0" err="1">
                <a:solidFill>
                  <a:srgbClr val="000000"/>
                </a:solidFill>
                <a:effectLst/>
                <a:latin typeface="Times New Roman" panose="02020603050405020304" pitchFamily="18" charset="0"/>
                <a:ea typeface="Times New Roman" panose="02020603050405020304" pitchFamily="18" charset="0"/>
              </a:rPr>
              <a:t>trong</a:t>
            </a:r>
            <a:r>
              <a:rPr lang="de-DE" sz="4000" b="1" dirty="0">
                <a:solidFill>
                  <a:srgbClr val="000000"/>
                </a:solidFill>
                <a:effectLst/>
                <a:latin typeface="Times New Roman" panose="02020603050405020304" pitchFamily="18" charset="0"/>
                <a:ea typeface="Times New Roman" panose="02020603050405020304" pitchFamily="18" charset="0"/>
              </a:rPr>
              <a:t> </a:t>
            </a:r>
            <a:r>
              <a:rPr lang="de-DE" sz="4000" b="1" dirty="0" err="1">
                <a:solidFill>
                  <a:srgbClr val="000000"/>
                </a:solidFill>
                <a:effectLst/>
                <a:latin typeface="Times New Roman" panose="02020603050405020304" pitchFamily="18" charset="0"/>
                <a:ea typeface="Times New Roman" panose="02020603050405020304" pitchFamily="18" charset="0"/>
              </a:rPr>
              <a:t>văn</a:t>
            </a:r>
            <a:r>
              <a:rPr lang="de-DE" sz="4000" b="1" dirty="0">
                <a:solidFill>
                  <a:srgbClr val="000000"/>
                </a:solidFill>
                <a:effectLst/>
                <a:latin typeface="Times New Roman" panose="02020603050405020304" pitchFamily="18" charset="0"/>
                <a:ea typeface="Times New Roman" panose="02020603050405020304" pitchFamily="18" charset="0"/>
              </a:rPr>
              <a:t> </a:t>
            </a:r>
            <a:r>
              <a:rPr lang="de-DE" sz="4000" b="1" dirty="0" err="1">
                <a:solidFill>
                  <a:srgbClr val="000000"/>
                </a:solidFill>
                <a:effectLst/>
                <a:latin typeface="Times New Roman" panose="02020603050405020304" pitchFamily="18" charset="0"/>
                <a:ea typeface="Times New Roman" panose="02020603050405020304" pitchFamily="18" charset="0"/>
              </a:rPr>
              <a:t>bản</a:t>
            </a:r>
            <a:r>
              <a:rPr lang="de-DE" sz="4000" b="1" dirty="0">
                <a:solidFill>
                  <a:srgbClr val="000000"/>
                </a:solidFill>
                <a:effectLst/>
                <a:latin typeface="Times New Roman" panose="02020603050405020304" pitchFamily="18" charset="0"/>
                <a:ea typeface="Times New Roman" panose="02020603050405020304" pitchFamily="18" charset="0"/>
              </a:rPr>
              <a:t> </a:t>
            </a:r>
            <a:r>
              <a:rPr lang="de-DE" sz="4000" b="1" dirty="0" err="1">
                <a:solidFill>
                  <a:srgbClr val="000000"/>
                </a:solidFill>
                <a:effectLst/>
                <a:latin typeface="Times New Roman" panose="02020603050405020304" pitchFamily="18" charset="0"/>
                <a:ea typeface="Times New Roman" panose="02020603050405020304" pitchFamily="18" charset="0"/>
              </a:rPr>
              <a:t>là</a:t>
            </a:r>
            <a:r>
              <a:rPr lang="de-DE" sz="4000" b="1" dirty="0">
                <a:solidFill>
                  <a:srgbClr val="000000"/>
                </a:solidFill>
                <a:effectLst/>
                <a:latin typeface="Times New Roman" panose="02020603050405020304" pitchFamily="18" charset="0"/>
                <a:ea typeface="Times New Roman" panose="02020603050405020304" pitchFamily="18" charset="0"/>
              </a:rPr>
              <a:t> </a:t>
            </a:r>
            <a:r>
              <a:rPr lang="de-DE" sz="4000" b="1" dirty="0" err="1">
                <a:solidFill>
                  <a:srgbClr val="000000"/>
                </a:solidFill>
                <a:effectLst/>
                <a:latin typeface="Times New Roman" panose="02020603050405020304" pitchFamily="18" charset="0"/>
                <a:ea typeface="Times New Roman" panose="02020603050405020304" pitchFamily="18" charset="0"/>
              </a:rPr>
              <a:t>gì</a:t>
            </a:r>
            <a:r>
              <a:rPr lang="de-DE" sz="4000" b="1" dirty="0">
                <a:solidFill>
                  <a:srgbClr val="000000"/>
                </a:solidFill>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a:p>
            <a:pPr marL="30480" marR="30480" algn="just">
              <a:lnSpc>
                <a:spcPct val="114000"/>
              </a:lnSpc>
              <a:spcAft>
                <a:spcPts val="0"/>
              </a:spcAft>
            </a:pPr>
            <a:r>
              <a:rPr lang="de-DE" sz="4000" dirty="0">
                <a:solidFill>
                  <a:srgbClr val="000000"/>
                </a:solidFill>
                <a:effectLst/>
                <a:latin typeface="Times New Roman" panose="02020603050405020304" pitchFamily="18" charset="0"/>
                <a:ea typeface="Times New Roman" panose="02020603050405020304" pitchFamily="18" charset="0"/>
              </a:rPr>
              <a:t>A. </a:t>
            </a:r>
            <a:r>
              <a:rPr lang="vi-VN" sz="4000" dirty="0">
                <a:solidFill>
                  <a:srgbClr val="000000"/>
                </a:solidFill>
                <a:effectLst/>
                <a:latin typeface="Times New Roman" panose="02020603050405020304" pitchFamily="18" charset="0"/>
                <a:ea typeface="Times New Roman" panose="02020603050405020304" pitchFamily="18" charset="0"/>
              </a:rPr>
              <a:t>L</a:t>
            </a:r>
            <a:r>
              <a:rPr lang="de-DE" sz="4000" dirty="0">
                <a:solidFill>
                  <a:srgbClr val="000000"/>
                </a:solidFill>
                <a:effectLst/>
                <a:latin typeface="Times New Roman" panose="02020603050405020304" pitchFamily="18" charset="0"/>
                <a:ea typeface="Times New Roman" panose="02020603050405020304" pitchFamily="18" charset="0"/>
              </a:rPr>
              <a:t>à </a:t>
            </a:r>
            <a:r>
              <a:rPr lang="de-DE" sz="4000" dirty="0" err="1">
                <a:solidFill>
                  <a:srgbClr val="000000"/>
                </a:solidFill>
                <a:effectLst/>
                <a:latin typeface="Times New Roman" panose="02020603050405020304" pitchFamily="18" charset="0"/>
                <a:ea typeface="Times New Roman" panose="02020603050405020304" pitchFamily="18" charset="0"/>
              </a:rPr>
              <a:t>sự</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thể</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hiện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mối</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quan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hệ</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về</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nội</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dung</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giữa</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các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câu</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các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đoạn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các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phần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của</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văn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bản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bằng</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phương</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tiện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ngôn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ngữ</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thích</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hợp</a:t>
            </a:r>
            <a:r>
              <a:rPr lang="de-DE" sz="4000" dirty="0">
                <a:solidFill>
                  <a:srgbClr val="000000"/>
                </a:solidFill>
                <a:effectLst/>
                <a:latin typeface="Times New Roman" panose="02020603050405020304" pitchFamily="18" charset="0"/>
                <a:ea typeface="Times New Roman" panose="02020603050405020304" pitchFamily="18" charset="0"/>
              </a:rPr>
              <a:t>.</a:t>
            </a:r>
            <a:endParaRPr lang="en-VN" sz="4000" dirty="0">
              <a:effectLst/>
              <a:latin typeface="Times New Roman" panose="02020603050405020304" pitchFamily="18" charset="0"/>
              <a:ea typeface="Times New Roman" panose="02020603050405020304" pitchFamily="18" charset="0"/>
            </a:endParaRPr>
          </a:p>
          <a:p>
            <a:pPr marL="30480" marR="30480" algn="just">
              <a:lnSpc>
                <a:spcPct val="114000"/>
              </a:lnSpc>
              <a:spcAft>
                <a:spcPts val="0"/>
              </a:spcAft>
            </a:pPr>
            <a:r>
              <a:rPr lang="de-DE" sz="4000" dirty="0">
                <a:solidFill>
                  <a:srgbClr val="000000"/>
                </a:solidFill>
                <a:effectLst/>
                <a:latin typeface="Times New Roman" panose="02020603050405020304" pitchFamily="18" charset="0"/>
                <a:ea typeface="Times New Roman" panose="02020603050405020304" pitchFamily="18" charset="0"/>
              </a:rPr>
              <a:t>B. </a:t>
            </a:r>
            <a:r>
              <a:rPr lang="de-DE" sz="4000" dirty="0" err="1">
                <a:solidFill>
                  <a:srgbClr val="000000"/>
                </a:solidFill>
                <a:effectLst/>
                <a:latin typeface="Times New Roman" panose="02020603050405020304" pitchFamily="18" charset="0"/>
                <a:ea typeface="Times New Roman" panose="02020603050405020304" pitchFamily="18" charset="0"/>
              </a:rPr>
              <a:t>Liên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kết</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là</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sự</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móc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nối</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các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đoạn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các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phần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của</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văn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bản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với</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nhau</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để</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tạo</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nên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một</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đoạn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văn</a:t>
            </a:r>
            <a:r>
              <a:rPr lang="de-DE" sz="4000" dirty="0">
                <a:solidFill>
                  <a:srgbClr val="000000"/>
                </a:solidFill>
                <a:effectLst/>
                <a:latin typeface="Times New Roman" panose="02020603050405020304" pitchFamily="18" charset="0"/>
                <a:ea typeface="Times New Roman" panose="02020603050405020304" pitchFamily="18" charset="0"/>
              </a:rPr>
              <a:t>.</a:t>
            </a:r>
            <a:endParaRPr lang="en-VN" sz="4000" dirty="0">
              <a:effectLst/>
              <a:latin typeface="Times New Roman" panose="02020603050405020304" pitchFamily="18" charset="0"/>
              <a:ea typeface="Times New Roman" panose="02020603050405020304" pitchFamily="18" charset="0"/>
            </a:endParaRPr>
          </a:p>
          <a:p>
            <a:pPr marL="30480" marR="30480" algn="just">
              <a:lnSpc>
                <a:spcPct val="114000"/>
              </a:lnSpc>
              <a:spcAft>
                <a:spcPts val="0"/>
              </a:spcAft>
            </a:pPr>
            <a:r>
              <a:rPr lang="de-DE" sz="4000" dirty="0">
                <a:solidFill>
                  <a:srgbClr val="000000"/>
                </a:solidFill>
                <a:effectLst/>
                <a:latin typeface="Times New Roman" panose="02020603050405020304" pitchFamily="18" charset="0"/>
                <a:ea typeface="Times New Roman" panose="02020603050405020304" pitchFamily="18" charset="0"/>
              </a:rPr>
              <a:t>C. </a:t>
            </a:r>
            <a:r>
              <a:rPr lang="de-DE" sz="4000" dirty="0" err="1">
                <a:solidFill>
                  <a:srgbClr val="000000"/>
                </a:solidFill>
                <a:effectLst/>
                <a:latin typeface="Times New Roman" panose="02020603050405020304" pitchFamily="18" charset="0"/>
                <a:ea typeface="Times New Roman" panose="02020603050405020304" pitchFamily="18" charset="0"/>
              </a:rPr>
              <a:t>Liên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kết</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là</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sự</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kết</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nối</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tác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phẩm</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này</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với</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tác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phẩm</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khác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tạo</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nên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sự</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liên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kết</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về</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mặt</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chủ</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đề</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đề</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tài</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giữa</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các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tác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phẩm</a:t>
            </a:r>
            <a:r>
              <a:rPr lang="de-DE" sz="4000" dirty="0">
                <a:solidFill>
                  <a:srgbClr val="000000"/>
                </a:solidFill>
                <a:effectLst/>
                <a:latin typeface="Times New Roman" panose="02020603050405020304" pitchFamily="18" charset="0"/>
                <a:ea typeface="Times New Roman" panose="02020603050405020304" pitchFamily="18" charset="0"/>
              </a:rPr>
              <a:t>.</a:t>
            </a:r>
            <a:endParaRPr lang="en-VN" sz="4000" dirty="0">
              <a:effectLst/>
              <a:latin typeface="Times New Roman" panose="02020603050405020304" pitchFamily="18" charset="0"/>
              <a:ea typeface="Times New Roman" panose="02020603050405020304" pitchFamily="18" charset="0"/>
            </a:endParaRPr>
          </a:p>
          <a:p>
            <a:r>
              <a:rPr lang="de-DE" sz="4000" dirty="0">
                <a:solidFill>
                  <a:srgbClr val="000000"/>
                </a:solidFill>
                <a:effectLst/>
                <a:latin typeface="Times New Roman" panose="02020603050405020304" pitchFamily="18" charset="0"/>
                <a:ea typeface="Times New Roman" panose="02020603050405020304" pitchFamily="18" charset="0"/>
              </a:rPr>
              <a:t>D. </a:t>
            </a:r>
            <a:r>
              <a:rPr lang="de-DE" sz="4000" dirty="0" err="1">
                <a:solidFill>
                  <a:srgbClr val="000000"/>
                </a:solidFill>
                <a:effectLst/>
                <a:latin typeface="Times New Roman" panose="02020603050405020304" pitchFamily="18" charset="0"/>
                <a:ea typeface="Times New Roman" panose="02020603050405020304" pitchFamily="18" charset="0"/>
              </a:rPr>
              <a:t>Liên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kết</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là</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sự</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thống</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nhất</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về</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chủ</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đề</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và</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tính</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lô</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gích</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của</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văn</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bản</a:t>
            </a:r>
            <a:r>
              <a:rPr lang="vi-VN" sz="4000" dirty="0">
                <a:solidFill>
                  <a:srgbClr val="000000"/>
                </a:solidFill>
                <a:effectLst/>
                <a:latin typeface="Times New Roman" panose="02020603050405020304" pitchFamily="18" charset="0"/>
                <a:ea typeface="Times New Roman" panose="02020603050405020304" pitchFamily="18" charset="0"/>
              </a:rPr>
              <a:t>, tạo </a:t>
            </a:r>
            <a:r>
              <a:rPr lang="de-DE" sz="4000" dirty="0" err="1">
                <a:solidFill>
                  <a:srgbClr val="000000"/>
                </a:solidFill>
                <a:effectLst/>
                <a:latin typeface="Times New Roman" panose="02020603050405020304" pitchFamily="18" charset="0"/>
                <a:ea typeface="Times New Roman" panose="02020603050405020304" pitchFamily="18" charset="0"/>
              </a:rPr>
              <a:t>sự</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kết</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nối</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tác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phẩm</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này</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với</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tác</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phẩm</a:t>
            </a:r>
            <a:r>
              <a:rPr lang="de-DE" sz="4000" dirty="0">
                <a:solidFill>
                  <a:srgbClr val="000000"/>
                </a:solidFill>
                <a:effectLst/>
                <a:latin typeface="Times New Roman" panose="02020603050405020304" pitchFamily="18" charset="0"/>
                <a:ea typeface="Times New Roman" panose="02020603050405020304" pitchFamily="18" charset="0"/>
              </a:rPr>
              <a:t> </a:t>
            </a:r>
            <a:r>
              <a:rPr lang="de-DE" sz="4000" dirty="0" err="1">
                <a:solidFill>
                  <a:srgbClr val="000000"/>
                </a:solidFill>
                <a:effectLst/>
                <a:latin typeface="Times New Roman" panose="02020603050405020304" pitchFamily="18" charset="0"/>
                <a:ea typeface="Times New Roman" panose="02020603050405020304" pitchFamily="18" charset="0"/>
              </a:rPr>
              <a:t>khác</a:t>
            </a:r>
            <a:r>
              <a:rPr lang="de-DE" sz="4000" dirty="0">
                <a:solidFill>
                  <a:srgbClr val="000000"/>
                </a:solidFill>
                <a:effectLst/>
                <a:latin typeface="Times New Roman" panose="02020603050405020304" pitchFamily="18" charset="0"/>
                <a:ea typeface="Times New Roman" panose="02020603050405020304" pitchFamily="18" charset="0"/>
              </a:rPr>
              <a:t>.</a:t>
            </a:r>
            <a:r>
              <a:rPr lang="en-VN" sz="4000" dirty="0">
                <a:effectLst/>
              </a:rPr>
              <a:t> </a:t>
            </a:r>
            <a:endParaRPr lang="en-VN" sz="4000" dirty="0"/>
          </a:p>
        </p:txBody>
      </p:sp>
      <p:sp>
        <p:nvSpPr>
          <p:cNvPr id="12" name="Oval 11">
            <a:extLst>
              <a:ext uri="{FF2B5EF4-FFF2-40B4-BE49-F238E27FC236}">
                <a16:creationId xmlns:a16="http://schemas.microsoft.com/office/drawing/2014/main" id="{80C92152-4DB8-5A0F-9508-1F5F113D7E63}"/>
              </a:ext>
            </a:extLst>
          </p:cNvPr>
          <p:cNvSpPr/>
          <p:nvPr/>
        </p:nvSpPr>
        <p:spPr>
          <a:xfrm>
            <a:off x="1676401" y="2628900"/>
            <a:ext cx="914399"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86561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85" t="13724" r="1769" b="31702"/>
          <a:stretch>
            <a:fillRect/>
          </a:stretch>
        </p:blipFill>
        <p:spPr>
          <a:xfrm>
            <a:off x="-11998" y="21042"/>
            <a:ext cx="18299998" cy="10312151"/>
          </a:xfrm>
          <a:prstGeom prst="rect">
            <a:avLst/>
          </a:prstGeom>
        </p:spPr>
      </p:pic>
      <p:grpSp>
        <p:nvGrpSpPr>
          <p:cNvPr id="3" name="Group 3"/>
          <p:cNvGrpSpPr/>
          <p:nvPr/>
        </p:nvGrpSpPr>
        <p:grpSpPr>
          <a:xfrm>
            <a:off x="390144" y="1025263"/>
            <a:ext cx="17495714" cy="8411851"/>
            <a:chOff x="0" y="0"/>
            <a:chExt cx="2893809" cy="1463556"/>
          </a:xfrm>
        </p:grpSpPr>
        <p:sp>
          <p:nvSpPr>
            <p:cNvPr id="4" name="Freeform 4"/>
            <p:cNvSpPr/>
            <p:nvPr/>
          </p:nvSpPr>
          <p:spPr>
            <a:xfrm>
              <a:off x="0" y="0"/>
              <a:ext cx="2893809" cy="1463556"/>
            </a:xfrm>
            <a:custGeom>
              <a:avLst/>
              <a:gdLst/>
              <a:ahLst/>
              <a:cxnLst/>
              <a:rect l="l" t="t" r="r" b="b"/>
              <a:pathLst>
                <a:path w="2893809" h="1463556">
                  <a:moveTo>
                    <a:pt x="35935" y="0"/>
                  </a:moveTo>
                  <a:lnTo>
                    <a:pt x="2857873" y="0"/>
                  </a:lnTo>
                  <a:cubicBezTo>
                    <a:pt x="2877720" y="0"/>
                    <a:pt x="2893809" y="16089"/>
                    <a:pt x="2893809" y="35935"/>
                  </a:cubicBezTo>
                  <a:lnTo>
                    <a:pt x="2893809" y="1427621"/>
                  </a:lnTo>
                  <a:cubicBezTo>
                    <a:pt x="2893809" y="1437152"/>
                    <a:pt x="2890023" y="1446292"/>
                    <a:pt x="2883283" y="1453031"/>
                  </a:cubicBezTo>
                  <a:cubicBezTo>
                    <a:pt x="2876544" y="1459770"/>
                    <a:pt x="2867404" y="1463556"/>
                    <a:pt x="2857873" y="1463556"/>
                  </a:cubicBezTo>
                  <a:lnTo>
                    <a:pt x="35935" y="1463556"/>
                  </a:lnTo>
                  <a:cubicBezTo>
                    <a:pt x="26405" y="1463556"/>
                    <a:pt x="17264" y="1459770"/>
                    <a:pt x="10525" y="1453031"/>
                  </a:cubicBezTo>
                  <a:cubicBezTo>
                    <a:pt x="3786" y="1446292"/>
                    <a:pt x="0" y="1437152"/>
                    <a:pt x="0" y="1427621"/>
                  </a:cubicBezTo>
                  <a:lnTo>
                    <a:pt x="0" y="35935"/>
                  </a:lnTo>
                  <a:cubicBezTo>
                    <a:pt x="0" y="26405"/>
                    <a:pt x="3786" y="17264"/>
                    <a:pt x="10525" y="10525"/>
                  </a:cubicBezTo>
                  <a:cubicBezTo>
                    <a:pt x="17264" y="3786"/>
                    <a:pt x="26405" y="0"/>
                    <a:pt x="35935" y="0"/>
                  </a:cubicBezTo>
                  <a:close/>
                </a:path>
              </a:pathLst>
            </a:custGeom>
            <a:solidFill>
              <a:srgbClr val="FDF2F2"/>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0" y="7672114"/>
            <a:ext cx="3005326" cy="2661079"/>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31176">
            <a:off x="-794052" y="-1417589"/>
            <a:ext cx="3085395" cy="529681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flipV="1">
            <a:off x="15748335" y="7175516"/>
            <a:ext cx="3021930" cy="416556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5714902" y="-25151"/>
            <a:ext cx="2573098" cy="2278362"/>
          </a:xfrm>
          <a:prstGeom prst="rect">
            <a:avLst/>
          </a:prstGeom>
        </p:spPr>
      </p:pic>
      <p:sp>
        <p:nvSpPr>
          <p:cNvPr id="11" name="TextBox 10">
            <a:extLst>
              <a:ext uri="{FF2B5EF4-FFF2-40B4-BE49-F238E27FC236}">
                <a16:creationId xmlns:a16="http://schemas.microsoft.com/office/drawing/2014/main" id="{DE3B60DC-080D-D581-DFAC-7EF82C1594B3}"/>
              </a:ext>
            </a:extLst>
          </p:cNvPr>
          <p:cNvSpPr txBox="1"/>
          <p:nvPr/>
        </p:nvSpPr>
        <p:spPr>
          <a:xfrm>
            <a:off x="1851544" y="1981034"/>
            <a:ext cx="14760055" cy="6200352"/>
          </a:xfrm>
          <a:prstGeom prst="rect">
            <a:avLst/>
          </a:prstGeom>
          <a:noFill/>
        </p:spPr>
        <p:txBody>
          <a:bodyPr wrap="square">
            <a:spAutoFit/>
          </a:bodyPr>
          <a:lstStyle/>
          <a:p>
            <a:pPr marL="30480" marR="30480" algn="just">
              <a:lnSpc>
                <a:spcPct val="150000"/>
              </a:lnSpc>
              <a:spcAft>
                <a:spcPts val="0"/>
              </a:spcAft>
            </a:pPr>
            <a:r>
              <a:rPr lang="vi-VN" sz="4500" b="1" dirty="0">
                <a:solidFill>
                  <a:srgbClr val="000000"/>
                </a:solidFill>
                <a:effectLst/>
                <a:latin typeface="Times New Roman" panose="02020603050405020304" pitchFamily="18" charset="0"/>
                <a:ea typeface="Times New Roman" panose="02020603050405020304" pitchFamily="18" charset="0"/>
              </a:rPr>
              <a:t>Câu 2. Mạch lạc trong văn bản là gì?</a:t>
            </a:r>
            <a:endParaRPr lang="en-VN" sz="45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0"/>
              </a:spcAft>
            </a:pPr>
            <a:r>
              <a:rPr lang="vi-VN" sz="4500" dirty="0">
                <a:solidFill>
                  <a:srgbClr val="000000"/>
                </a:solidFill>
                <a:effectLst/>
                <a:latin typeface="Times New Roman" panose="02020603050405020304" pitchFamily="18" charset="0"/>
                <a:ea typeface="Times New Roman" panose="02020603050405020304" pitchFamily="18" charset="0"/>
              </a:rPr>
              <a:t>A. Là các phần, các đoạn, các câu trong văn bản đều nói về một đề tài, biểu hiện chủ đề chung xuyên suốt</a:t>
            </a:r>
            <a:endParaRPr lang="en-VN" sz="45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0"/>
              </a:spcAft>
            </a:pPr>
            <a:r>
              <a:rPr lang="vi-VN" sz="4500" dirty="0">
                <a:solidFill>
                  <a:srgbClr val="000000"/>
                </a:solidFill>
                <a:effectLst/>
                <a:latin typeface="Times New Roman" panose="02020603050405020304" pitchFamily="18" charset="0"/>
                <a:ea typeface="Times New Roman" panose="02020603050405020304" pitchFamily="18" charset="0"/>
              </a:rPr>
              <a:t>B. Là sự thống nhất về chủ đề và tính lô gich của văn bản.</a:t>
            </a:r>
            <a:endParaRPr lang="en-VN" sz="45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0"/>
              </a:spcAft>
            </a:pPr>
            <a:r>
              <a:rPr lang="vi-VN" sz="4500" dirty="0">
                <a:solidFill>
                  <a:srgbClr val="000000"/>
                </a:solidFill>
                <a:effectLst/>
                <a:latin typeface="Times New Roman" panose="02020603050405020304" pitchFamily="18" charset="0"/>
                <a:ea typeface="Times New Roman" panose="02020603050405020304" pitchFamily="18" charset="0"/>
              </a:rPr>
              <a:t>C. Là thống nhất rõ ràng về mặt nội dung trong cách triển khai.</a:t>
            </a:r>
            <a:endParaRPr lang="en-VN" sz="45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0"/>
              </a:spcAft>
            </a:pPr>
            <a:r>
              <a:rPr lang="vi-VN" sz="4500" dirty="0">
                <a:solidFill>
                  <a:srgbClr val="000000"/>
                </a:solidFill>
                <a:effectLst/>
                <a:latin typeface="Times New Roman" panose="02020603050405020304" pitchFamily="18" charset="0"/>
                <a:ea typeface="Times New Roman" panose="02020603050405020304" pitchFamily="18" charset="0"/>
              </a:rPr>
              <a:t>D. Là thống nhất về mặt hình thức trong cách triển khai</a:t>
            </a:r>
            <a:endParaRPr lang="en-VN" sz="4500" dirty="0">
              <a:effectLst/>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id="{80C92152-4DB8-5A0F-9508-1F5F113D7E63}"/>
              </a:ext>
            </a:extLst>
          </p:cNvPr>
          <p:cNvSpPr/>
          <p:nvPr/>
        </p:nvSpPr>
        <p:spPr>
          <a:xfrm>
            <a:off x="1676401" y="5143500"/>
            <a:ext cx="914399"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902859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85" t="13724" r="1769" b="31702"/>
          <a:stretch>
            <a:fillRect/>
          </a:stretch>
        </p:blipFill>
        <p:spPr>
          <a:xfrm>
            <a:off x="-11998" y="21042"/>
            <a:ext cx="18299998" cy="10312151"/>
          </a:xfrm>
          <a:prstGeom prst="rect">
            <a:avLst/>
          </a:prstGeom>
        </p:spPr>
      </p:pic>
      <p:grpSp>
        <p:nvGrpSpPr>
          <p:cNvPr id="3" name="Group 3"/>
          <p:cNvGrpSpPr/>
          <p:nvPr/>
        </p:nvGrpSpPr>
        <p:grpSpPr>
          <a:xfrm>
            <a:off x="390144" y="1025263"/>
            <a:ext cx="17495714" cy="8411851"/>
            <a:chOff x="0" y="0"/>
            <a:chExt cx="2893809" cy="1463556"/>
          </a:xfrm>
        </p:grpSpPr>
        <p:sp>
          <p:nvSpPr>
            <p:cNvPr id="4" name="Freeform 4"/>
            <p:cNvSpPr/>
            <p:nvPr/>
          </p:nvSpPr>
          <p:spPr>
            <a:xfrm>
              <a:off x="0" y="0"/>
              <a:ext cx="2893809" cy="1463556"/>
            </a:xfrm>
            <a:custGeom>
              <a:avLst/>
              <a:gdLst/>
              <a:ahLst/>
              <a:cxnLst/>
              <a:rect l="l" t="t" r="r" b="b"/>
              <a:pathLst>
                <a:path w="2893809" h="1463556">
                  <a:moveTo>
                    <a:pt x="35935" y="0"/>
                  </a:moveTo>
                  <a:lnTo>
                    <a:pt x="2857873" y="0"/>
                  </a:lnTo>
                  <a:cubicBezTo>
                    <a:pt x="2877720" y="0"/>
                    <a:pt x="2893809" y="16089"/>
                    <a:pt x="2893809" y="35935"/>
                  </a:cubicBezTo>
                  <a:lnTo>
                    <a:pt x="2893809" y="1427621"/>
                  </a:lnTo>
                  <a:cubicBezTo>
                    <a:pt x="2893809" y="1437152"/>
                    <a:pt x="2890023" y="1446292"/>
                    <a:pt x="2883283" y="1453031"/>
                  </a:cubicBezTo>
                  <a:cubicBezTo>
                    <a:pt x="2876544" y="1459770"/>
                    <a:pt x="2867404" y="1463556"/>
                    <a:pt x="2857873" y="1463556"/>
                  </a:cubicBezTo>
                  <a:lnTo>
                    <a:pt x="35935" y="1463556"/>
                  </a:lnTo>
                  <a:cubicBezTo>
                    <a:pt x="26405" y="1463556"/>
                    <a:pt x="17264" y="1459770"/>
                    <a:pt x="10525" y="1453031"/>
                  </a:cubicBezTo>
                  <a:cubicBezTo>
                    <a:pt x="3786" y="1446292"/>
                    <a:pt x="0" y="1437152"/>
                    <a:pt x="0" y="1427621"/>
                  </a:cubicBezTo>
                  <a:lnTo>
                    <a:pt x="0" y="35935"/>
                  </a:lnTo>
                  <a:cubicBezTo>
                    <a:pt x="0" y="26405"/>
                    <a:pt x="3786" y="17264"/>
                    <a:pt x="10525" y="10525"/>
                  </a:cubicBezTo>
                  <a:cubicBezTo>
                    <a:pt x="17264" y="3786"/>
                    <a:pt x="26405" y="0"/>
                    <a:pt x="35935" y="0"/>
                  </a:cubicBezTo>
                  <a:close/>
                </a:path>
              </a:pathLst>
            </a:custGeom>
            <a:solidFill>
              <a:srgbClr val="FDF2F2"/>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0" y="7672114"/>
            <a:ext cx="3005326" cy="2661079"/>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31176">
            <a:off x="-794052" y="-1417589"/>
            <a:ext cx="3085395" cy="529681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flipV="1">
            <a:off x="15748335" y="7175516"/>
            <a:ext cx="3021930" cy="416556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5714902" y="-25151"/>
            <a:ext cx="2573098" cy="2278362"/>
          </a:xfrm>
          <a:prstGeom prst="rect">
            <a:avLst/>
          </a:prstGeom>
        </p:spPr>
      </p:pic>
      <p:sp>
        <p:nvSpPr>
          <p:cNvPr id="11" name="TextBox 10">
            <a:extLst>
              <a:ext uri="{FF2B5EF4-FFF2-40B4-BE49-F238E27FC236}">
                <a16:creationId xmlns:a16="http://schemas.microsoft.com/office/drawing/2014/main" id="{DE3B60DC-080D-D581-DFAC-7EF82C1594B3}"/>
              </a:ext>
            </a:extLst>
          </p:cNvPr>
          <p:cNvSpPr txBox="1"/>
          <p:nvPr/>
        </p:nvSpPr>
        <p:spPr>
          <a:xfrm>
            <a:off x="1851544" y="1981034"/>
            <a:ext cx="14760055" cy="7135223"/>
          </a:xfrm>
          <a:prstGeom prst="rect">
            <a:avLst/>
          </a:prstGeom>
          <a:noFill/>
        </p:spPr>
        <p:txBody>
          <a:bodyPr wrap="square">
            <a:spAutoFit/>
          </a:bodyPr>
          <a:lstStyle/>
          <a:p>
            <a:pPr marL="30480" marR="30480" algn="just">
              <a:lnSpc>
                <a:spcPct val="114000"/>
              </a:lnSpc>
              <a:spcAft>
                <a:spcPts val="0"/>
              </a:spcAft>
            </a:pPr>
            <a:r>
              <a:rPr lang="vi-VN" sz="4500" b="1" dirty="0">
                <a:solidFill>
                  <a:srgbClr val="000000"/>
                </a:solidFill>
                <a:effectLst/>
                <a:latin typeface="Times New Roman" panose="02020603050405020304" pitchFamily="18" charset="0"/>
                <a:ea typeface="Times New Roman" panose="02020603050405020304" pitchFamily="18" charset="0"/>
              </a:rPr>
              <a:t>Câu 3. Điều kiện để một văn bản có tính mạch lạc:</a:t>
            </a:r>
            <a:endParaRPr lang="en-VN" sz="4500" dirty="0">
              <a:effectLst/>
              <a:latin typeface="Times New Roman" panose="02020603050405020304" pitchFamily="18" charset="0"/>
              <a:ea typeface="Times New Roman" panose="02020603050405020304" pitchFamily="18" charset="0"/>
            </a:endParaRPr>
          </a:p>
          <a:p>
            <a:pPr marL="30480" marR="30480" algn="just">
              <a:lnSpc>
                <a:spcPct val="114000"/>
              </a:lnSpc>
              <a:spcAft>
                <a:spcPts val="0"/>
              </a:spcAft>
            </a:pPr>
            <a:r>
              <a:rPr lang="vi-VN" sz="4500" dirty="0">
                <a:solidFill>
                  <a:srgbClr val="000000"/>
                </a:solidFill>
                <a:effectLst/>
                <a:latin typeface="Times New Roman" panose="02020603050405020304" pitchFamily="18" charset="0"/>
                <a:ea typeface="Times New Roman" panose="02020603050405020304" pitchFamily="18" charset="0"/>
              </a:rPr>
              <a:t>A. </a:t>
            </a:r>
            <a:r>
              <a:rPr lang="nl-NL" sz="4500" dirty="0" err="1">
                <a:solidFill>
                  <a:srgbClr val="000000"/>
                </a:solidFill>
                <a:effectLst/>
                <a:latin typeface="Times New Roman" panose="02020603050405020304" pitchFamily="18" charset="0"/>
                <a:ea typeface="Arial" panose="020B0604020202020204" pitchFamily="34" charset="0"/>
              </a:rPr>
              <a:t>khi</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các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phần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các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đoạn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các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câu</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của</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văn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bản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đều</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nói</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về</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một</a:t>
            </a:r>
            <a:r>
              <a:rPr lang="nl-NL" sz="4500" dirty="0">
                <a:solidFill>
                  <a:srgbClr val="000000"/>
                </a:solidFill>
                <a:effectLst/>
                <a:latin typeface="Times New Roman" panose="02020603050405020304" pitchFamily="18" charset="0"/>
                <a:ea typeface="Arial" panose="020B0604020202020204" pitchFamily="34" charset="0"/>
              </a:rPr>
              <a:t> </a:t>
            </a:r>
            <a:r>
              <a:rPr lang="vi-VN" sz="4500" dirty="0">
                <a:solidFill>
                  <a:srgbClr val="000000"/>
                </a:solidFill>
                <a:effectLst/>
                <a:latin typeface="Times New Roman" panose="02020603050405020304" pitchFamily="18" charset="0"/>
                <a:ea typeface="Arial" panose="020B0604020202020204" pitchFamily="34" charset="0"/>
              </a:rPr>
              <a:t>đề tài</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và</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được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sắp</a:t>
            </a:r>
            <a:r>
              <a:rPr lang="nl-NL" sz="4500" dirty="0">
                <a:solidFill>
                  <a:srgbClr val="000000"/>
                </a:solidFill>
                <a:effectLst/>
                <a:latin typeface="Times New Roman" panose="02020603050405020304" pitchFamily="18" charset="0"/>
                <a:ea typeface="Arial" panose="020B0604020202020204" pitchFamily="34" charset="0"/>
              </a:rPr>
              <a:t> </a:t>
            </a:r>
            <a:r>
              <a:rPr lang="vi-VN" sz="4500" dirty="0">
                <a:solidFill>
                  <a:srgbClr val="000000"/>
                </a:solidFill>
                <a:effectLst/>
                <a:latin typeface="Times New Roman" panose="02020603050405020304" pitchFamily="18" charset="0"/>
                <a:ea typeface="Arial" panose="020B0604020202020204" pitchFamily="34" charset="0"/>
              </a:rPr>
              <a:t>x</a:t>
            </a:r>
            <a:r>
              <a:rPr lang="nl-NL" sz="4500" dirty="0" err="1">
                <a:solidFill>
                  <a:srgbClr val="000000"/>
                </a:solidFill>
                <a:effectLst/>
                <a:latin typeface="Times New Roman" panose="02020603050405020304" pitchFamily="18" charset="0"/>
                <a:ea typeface="Arial" panose="020B0604020202020204" pitchFamily="34" charset="0"/>
              </a:rPr>
              <a:t>ếp</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theo</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một</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trình</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tự</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hợp</a:t>
            </a:r>
            <a:r>
              <a:rPr lang="nl-NL" sz="4500" dirty="0">
                <a:solidFill>
                  <a:srgbClr val="000000"/>
                </a:solidFill>
                <a:effectLst/>
                <a:latin typeface="Times New Roman" panose="02020603050405020304" pitchFamily="18" charset="0"/>
                <a:ea typeface="Arial" panose="020B0604020202020204" pitchFamily="34" charset="0"/>
              </a:rPr>
              <a:t> lí.</a:t>
            </a:r>
            <a:endParaRPr lang="en-VN" sz="4500" dirty="0">
              <a:effectLst/>
              <a:latin typeface="Times New Roman" panose="02020603050405020304" pitchFamily="18" charset="0"/>
              <a:ea typeface="Times New Roman" panose="02020603050405020304" pitchFamily="18" charset="0"/>
            </a:endParaRPr>
          </a:p>
          <a:p>
            <a:pPr marL="30480" marR="30480" algn="just">
              <a:lnSpc>
                <a:spcPct val="114000"/>
              </a:lnSpc>
              <a:spcAft>
                <a:spcPts val="0"/>
              </a:spcAft>
            </a:pPr>
            <a:r>
              <a:rPr lang="vi-VN" sz="4500" dirty="0">
                <a:solidFill>
                  <a:srgbClr val="000000"/>
                </a:solidFill>
                <a:effectLst/>
                <a:latin typeface="Times New Roman" panose="02020603050405020304" pitchFamily="18" charset="0"/>
                <a:ea typeface="Times New Roman" panose="02020603050405020304" pitchFamily="18" charset="0"/>
              </a:rPr>
              <a:t>B. </a:t>
            </a:r>
            <a:r>
              <a:rPr lang="nl-NL" sz="4500" dirty="0" err="1">
                <a:solidFill>
                  <a:srgbClr val="000000"/>
                </a:solidFill>
                <a:effectLst/>
                <a:latin typeface="Times New Roman" panose="02020603050405020304" pitchFamily="18" charset="0"/>
                <a:ea typeface="Arial" panose="020B0604020202020204" pitchFamily="34" charset="0"/>
              </a:rPr>
              <a:t>khi</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các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phần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các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đoạn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các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câu</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của</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văn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bản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đều</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nói</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về</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một</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chủ</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đề</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và</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được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sắp</a:t>
            </a:r>
            <a:r>
              <a:rPr lang="nl-NL" sz="4500" dirty="0">
                <a:solidFill>
                  <a:srgbClr val="000000"/>
                </a:solidFill>
                <a:effectLst/>
                <a:latin typeface="Times New Roman" panose="02020603050405020304" pitchFamily="18" charset="0"/>
                <a:ea typeface="Arial" panose="020B0604020202020204" pitchFamily="34" charset="0"/>
              </a:rPr>
              <a:t> </a:t>
            </a:r>
            <a:r>
              <a:rPr lang="vi-VN" sz="4500" dirty="0">
                <a:solidFill>
                  <a:srgbClr val="000000"/>
                </a:solidFill>
                <a:effectLst/>
                <a:latin typeface="Times New Roman" panose="02020603050405020304" pitchFamily="18" charset="0"/>
                <a:ea typeface="Arial" panose="020B0604020202020204" pitchFamily="34" charset="0"/>
              </a:rPr>
              <a:t>x</a:t>
            </a:r>
            <a:r>
              <a:rPr lang="nl-NL" sz="4500" dirty="0" err="1">
                <a:solidFill>
                  <a:srgbClr val="000000"/>
                </a:solidFill>
                <a:effectLst/>
                <a:latin typeface="Times New Roman" panose="02020603050405020304" pitchFamily="18" charset="0"/>
                <a:ea typeface="Arial" panose="020B0604020202020204" pitchFamily="34" charset="0"/>
              </a:rPr>
              <a:t>ếp</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theo</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một</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trình</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tự</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hợp</a:t>
            </a:r>
            <a:r>
              <a:rPr lang="nl-NL" sz="4500" dirty="0">
                <a:solidFill>
                  <a:srgbClr val="000000"/>
                </a:solidFill>
                <a:effectLst/>
                <a:latin typeface="Times New Roman" panose="02020603050405020304" pitchFamily="18" charset="0"/>
                <a:ea typeface="Arial" panose="020B0604020202020204" pitchFamily="34" charset="0"/>
              </a:rPr>
              <a:t> lí.</a:t>
            </a:r>
            <a:endParaRPr lang="en-VN" sz="4500" dirty="0">
              <a:effectLst/>
              <a:latin typeface="Times New Roman" panose="02020603050405020304" pitchFamily="18" charset="0"/>
              <a:ea typeface="Times New Roman" panose="02020603050405020304" pitchFamily="18" charset="0"/>
            </a:endParaRPr>
          </a:p>
          <a:p>
            <a:pPr marL="30480" marR="30480" algn="just">
              <a:lnSpc>
                <a:spcPct val="114000"/>
              </a:lnSpc>
              <a:spcAft>
                <a:spcPts val="0"/>
              </a:spcAft>
            </a:pPr>
            <a:r>
              <a:rPr lang="nl-NL" sz="4500" dirty="0">
                <a:solidFill>
                  <a:srgbClr val="000000"/>
                </a:solidFill>
                <a:effectLst/>
                <a:latin typeface="Times New Roman" panose="02020603050405020304" pitchFamily="18" charset="0"/>
                <a:ea typeface="Arial" panose="020B0604020202020204" pitchFamily="34" charset="0"/>
              </a:rPr>
              <a:t>C. </a:t>
            </a:r>
            <a:r>
              <a:rPr lang="nl-NL" sz="4500" dirty="0" err="1">
                <a:solidFill>
                  <a:srgbClr val="000000"/>
                </a:solidFill>
                <a:effectLst/>
                <a:latin typeface="Times New Roman" panose="02020603050405020304" pitchFamily="18" charset="0"/>
                <a:ea typeface="Arial" panose="020B0604020202020204" pitchFamily="34" charset="0"/>
              </a:rPr>
              <a:t>khi</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các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phần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các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đoạn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các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câu</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của</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văn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bản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đều</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nói</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về</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một</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chủ</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đề</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và</a:t>
            </a:r>
            <a:r>
              <a:rPr lang="nl-NL" sz="4500" dirty="0">
                <a:solidFill>
                  <a:srgbClr val="000000"/>
                </a:solidFill>
                <a:effectLst/>
                <a:latin typeface="Times New Roman" panose="02020603050405020304" pitchFamily="18" charset="0"/>
                <a:ea typeface="Arial" panose="020B0604020202020204" pitchFamily="34" charset="0"/>
              </a:rPr>
              <a:t> </a:t>
            </a:r>
            <a:r>
              <a:rPr lang="vi-VN" sz="4500" dirty="0">
                <a:solidFill>
                  <a:srgbClr val="000000"/>
                </a:solidFill>
                <a:effectLst/>
                <a:latin typeface="Times New Roman" panose="02020603050405020304" pitchFamily="18" charset="0"/>
                <a:ea typeface="Arial" panose="020B0604020202020204" pitchFamily="34" charset="0"/>
              </a:rPr>
              <a:t>không cần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sắp</a:t>
            </a:r>
            <a:r>
              <a:rPr lang="nl-NL" sz="4500" dirty="0">
                <a:solidFill>
                  <a:srgbClr val="000000"/>
                </a:solidFill>
                <a:effectLst/>
                <a:latin typeface="Times New Roman" panose="02020603050405020304" pitchFamily="18" charset="0"/>
                <a:ea typeface="Arial" panose="020B0604020202020204" pitchFamily="34" charset="0"/>
              </a:rPr>
              <a:t> </a:t>
            </a:r>
            <a:r>
              <a:rPr lang="vi-VN" sz="4500" dirty="0">
                <a:solidFill>
                  <a:srgbClr val="000000"/>
                </a:solidFill>
                <a:effectLst/>
                <a:latin typeface="Times New Roman" panose="02020603050405020304" pitchFamily="18" charset="0"/>
                <a:ea typeface="Arial" panose="020B0604020202020204" pitchFamily="34" charset="0"/>
              </a:rPr>
              <a:t>x</a:t>
            </a:r>
            <a:r>
              <a:rPr lang="nl-NL" sz="4500" dirty="0" err="1">
                <a:solidFill>
                  <a:srgbClr val="000000"/>
                </a:solidFill>
                <a:effectLst/>
                <a:latin typeface="Times New Roman" panose="02020603050405020304" pitchFamily="18" charset="0"/>
                <a:ea typeface="Arial" panose="020B0604020202020204" pitchFamily="34" charset="0"/>
              </a:rPr>
              <a:t>ếp</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theo</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một</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trình</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tự</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hợp</a:t>
            </a:r>
            <a:r>
              <a:rPr lang="nl-NL" sz="4500" dirty="0">
                <a:solidFill>
                  <a:srgbClr val="000000"/>
                </a:solidFill>
                <a:effectLst/>
                <a:latin typeface="Times New Roman" panose="02020603050405020304" pitchFamily="18" charset="0"/>
                <a:ea typeface="Arial" panose="020B0604020202020204" pitchFamily="34" charset="0"/>
              </a:rPr>
              <a:t> lí.</a:t>
            </a:r>
            <a:endParaRPr lang="en-VN" sz="4500" dirty="0">
              <a:effectLst/>
              <a:latin typeface="Times New Roman" panose="02020603050405020304" pitchFamily="18" charset="0"/>
              <a:ea typeface="Times New Roman" panose="02020603050405020304" pitchFamily="18" charset="0"/>
            </a:endParaRPr>
          </a:p>
          <a:p>
            <a:pPr marL="30480" marR="30480" algn="just">
              <a:lnSpc>
                <a:spcPct val="114000"/>
              </a:lnSpc>
              <a:spcAft>
                <a:spcPts val="0"/>
              </a:spcAft>
            </a:pPr>
            <a:r>
              <a:rPr lang="vi-VN" sz="4500" dirty="0">
                <a:solidFill>
                  <a:srgbClr val="000000"/>
                </a:solidFill>
                <a:effectLst/>
                <a:latin typeface="Times New Roman" panose="02020603050405020304" pitchFamily="18" charset="0"/>
                <a:ea typeface="Times New Roman" panose="02020603050405020304" pitchFamily="18" charset="0"/>
              </a:rPr>
              <a:t>D. </a:t>
            </a:r>
            <a:r>
              <a:rPr lang="nl-NL" sz="4500" dirty="0" err="1">
                <a:solidFill>
                  <a:srgbClr val="000000"/>
                </a:solidFill>
                <a:effectLst/>
                <a:latin typeface="Times New Roman" panose="02020603050405020304" pitchFamily="18" charset="0"/>
                <a:ea typeface="Arial" panose="020B0604020202020204" pitchFamily="34" charset="0"/>
              </a:rPr>
              <a:t>khi</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các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phần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các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đoạn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các</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câu</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của</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văn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bản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đều</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nói</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về</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một</a:t>
            </a:r>
            <a:r>
              <a:rPr lang="nl-NL" sz="4500" dirty="0">
                <a:solidFill>
                  <a:srgbClr val="000000"/>
                </a:solidFill>
                <a:effectLst/>
                <a:latin typeface="Times New Roman" panose="02020603050405020304" pitchFamily="18" charset="0"/>
                <a:ea typeface="Arial" panose="020B0604020202020204" pitchFamily="34" charset="0"/>
              </a:rPr>
              <a:t> </a:t>
            </a:r>
            <a:r>
              <a:rPr lang="vi-VN" sz="4500" dirty="0">
                <a:solidFill>
                  <a:srgbClr val="000000"/>
                </a:solidFill>
                <a:effectLst/>
                <a:latin typeface="Times New Roman" panose="02020603050405020304" pitchFamily="18" charset="0"/>
                <a:ea typeface="Arial" panose="020B0604020202020204" pitchFamily="34" charset="0"/>
              </a:rPr>
              <a:t>nội dung</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và</a:t>
            </a:r>
            <a:r>
              <a:rPr lang="nl-NL" sz="4500" dirty="0">
                <a:solidFill>
                  <a:srgbClr val="000000"/>
                </a:solidFill>
                <a:effectLst/>
                <a:latin typeface="Times New Roman" panose="02020603050405020304" pitchFamily="18" charset="0"/>
                <a:ea typeface="Arial" panose="020B0604020202020204" pitchFamily="34" charset="0"/>
              </a:rPr>
              <a:t> </a:t>
            </a:r>
            <a:r>
              <a:rPr lang="vi-VN" sz="4500" dirty="0">
                <a:solidFill>
                  <a:srgbClr val="000000"/>
                </a:solidFill>
                <a:effectLst/>
                <a:latin typeface="Times New Roman" panose="02020603050405020304" pitchFamily="18" charset="0"/>
                <a:ea typeface="Arial" panose="020B0604020202020204" pitchFamily="34" charset="0"/>
              </a:rPr>
              <a:t>không cần</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sắp</a:t>
            </a:r>
            <a:r>
              <a:rPr lang="nl-NL" sz="4500" dirty="0">
                <a:solidFill>
                  <a:srgbClr val="000000"/>
                </a:solidFill>
                <a:effectLst/>
                <a:latin typeface="Times New Roman" panose="02020603050405020304" pitchFamily="18" charset="0"/>
                <a:ea typeface="Arial" panose="020B0604020202020204" pitchFamily="34" charset="0"/>
              </a:rPr>
              <a:t> </a:t>
            </a:r>
            <a:r>
              <a:rPr lang="vi-VN" sz="4500" dirty="0">
                <a:solidFill>
                  <a:srgbClr val="000000"/>
                </a:solidFill>
                <a:effectLst/>
                <a:latin typeface="Times New Roman" panose="02020603050405020304" pitchFamily="18" charset="0"/>
                <a:ea typeface="Arial" panose="020B0604020202020204" pitchFamily="34" charset="0"/>
              </a:rPr>
              <a:t>x</a:t>
            </a:r>
            <a:r>
              <a:rPr lang="nl-NL" sz="4500" dirty="0" err="1">
                <a:solidFill>
                  <a:srgbClr val="000000"/>
                </a:solidFill>
                <a:effectLst/>
                <a:latin typeface="Times New Roman" panose="02020603050405020304" pitchFamily="18" charset="0"/>
                <a:ea typeface="Arial" panose="020B0604020202020204" pitchFamily="34" charset="0"/>
              </a:rPr>
              <a:t>ếp</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theo</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một</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trình</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tự</a:t>
            </a:r>
            <a:r>
              <a:rPr lang="nl-NL" sz="4500" dirty="0">
                <a:solidFill>
                  <a:srgbClr val="000000"/>
                </a:solidFill>
                <a:effectLst/>
                <a:latin typeface="Times New Roman" panose="02020603050405020304" pitchFamily="18" charset="0"/>
                <a:ea typeface="Arial" panose="020B0604020202020204" pitchFamily="34" charset="0"/>
              </a:rPr>
              <a:t> </a:t>
            </a:r>
            <a:r>
              <a:rPr lang="nl-NL" sz="4500" dirty="0" err="1">
                <a:solidFill>
                  <a:srgbClr val="000000"/>
                </a:solidFill>
                <a:effectLst/>
                <a:latin typeface="Times New Roman" panose="02020603050405020304" pitchFamily="18" charset="0"/>
                <a:ea typeface="Arial" panose="020B0604020202020204" pitchFamily="34" charset="0"/>
              </a:rPr>
              <a:t>hợp</a:t>
            </a:r>
            <a:r>
              <a:rPr lang="nl-NL" sz="4500" dirty="0">
                <a:solidFill>
                  <a:srgbClr val="000000"/>
                </a:solidFill>
                <a:effectLst/>
                <a:latin typeface="Times New Roman" panose="02020603050405020304" pitchFamily="18" charset="0"/>
                <a:ea typeface="Arial" panose="020B0604020202020204" pitchFamily="34" charset="0"/>
              </a:rPr>
              <a:t> lí.</a:t>
            </a:r>
            <a:endParaRPr lang="en-VN" sz="4500" dirty="0">
              <a:effectLst/>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id="{80C92152-4DB8-5A0F-9508-1F5F113D7E63}"/>
              </a:ext>
            </a:extLst>
          </p:cNvPr>
          <p:cNvSpPr/>
          <p:nvPr/>
        </p:nvSpPr>
        <p:spPr>
          <a:xfrm>
            <a:off x="1676401" y="4370374"/>
            <a:ext cx="914399"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14069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85" t="13724" r="1769" b="31702"/>
          <a:stretch>
            <a:fillRect/>
          </a:stretch>
        </p:blipFill>
        <p:spPr>
          <a:xfrm>
            <a:off x="-11998" y="21042"/>
            <a:ext cx="18299998" cy="10312151"/>
          </a:xfrm>
          <a:prstGeom prst="rect">
            <a:avLst/>
          </a:prstGeom>
        </p:spPr>
      </p:pic>
      <p:grpSp>
        <p:nvGrpSpPr>
          <p:cNvPr id="3" name="Group 3"/>
          <p:cNvGrpSpPr/>
          <p:nvPr/>
        </p:nvGrpSpPr>
        <p:grpSpPr>
          <a:xfrm>
            <a:off x="390144" y="1025263"/>
            <a:ext cx="17495714" cy="8411851"/>
            <a:chOff x="0" y="0"/>
            <a:chExt cx="2893809" cy="1463556"/>
          </a:xfrm>
        </p:grpSpPr>
        <p:sp>
          <p:nvSpPr>
            <p:cNvPr id="4" name="Freeform 4"/>
            <p:cNvSpPr/>
            <p:nvPr/>
          </p:nvSpPr>
          <p:spPr>
            <a:xfrm>
              <a:off x="0" y="0"/>
              <a:ext cx="2893809" cy="1463556"/>
            </a:xfrm>
            <a:custGeom>
              <a:avLst/>
              <a:gdLst/>
              <a:ahLst/>
              <a:cxnLst/>
              <a:rect l="l" t="t" r="r" b="b"/>
              <a:pathLst>
                <a:path w="2893809" h="1463556">
                  <a:moveTo>
                    <a:pt x="35935" y="0"/>
                  </a:moveTo>
                  <a:lnTo>
                    <a:pt x="2857873" y="0"/>
                  </a:lnTo>
                  <a:cubicBezTo>
                    <a:pt x="2877720" y="0"/>
                    <a:pt x="2893809" y="16089"/>
                    <a:pt x="2893809" y="35935"/>
                  </a:cubicBezTo>
                  <a:lnTo>
                    <a:pt x="2893809" y="1427621"/>
                  </a:lnTo>
                  <a:cubicBezTo>
                    <a:pt x="2893809" y="1437152"/>
                    <a:pt x="2890023" y="1446292"/>
                    <a:pt x="2883283" y="1453031"/>
                  </a:cubicBezTo>
                  <a:cubicBezTo>
                    <a:pt x="2876544" y="1459770"/>
                    <a:pt x="2867404" y="1463556"/>
                    <a:pt x="2857873" y="1463556"/>
                  </a:cubicBezTo>
                  <a:lnTo>
                    <a:pt x="35935" y="1463556"/>
                  </a:lnTo>
                  <a:cubicBezTo>
                    <a:pt x="26405" y="1463556"/>
                    <a:pt x="17264" y="1459770"/>
                    <a:pt x="10525" y="1453031"/>
                  </a:cubicBezTo>
                  <a:cubicBezTo>
                    <a:pt x="3786" y="1446292"/>
                    <a:pt x="0" y="1437152"/>
                    <a:pt x="0" y="1427621"/>
                  </a:cubicBezTo>
                  <a:lnTo>
                    <a:pt x="0" y="35935"/>
                  </a:lnTo>
                  <a:cubicBezTo>
                    <a:pt x="0" y="26405"/>
                    <a:pt x="3786" y="17264"/>
                    <a:pt x="10525" y="10525"/>
                  </a:cubicBezTo>
                  <a:cubicBezTo>
                    <a:pt x="17264" y="3786"/>
                    <a:pt x="26405" y="0"/>
                    <a:pt x="35935" y="0"/>
                  </a:cubicBezTo>
                  <a:close/>
                </a:path>
              </a:pathLst>
            </a:custGeom>
            <a:solidFill>
              <a:srgbClr val="FDF2F2"/>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0" y="7672114"/>
            <a:ext cx="3005326" cy="2661079"/>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31176">
            <a:off x="-794052" y="-1417589"/>
            <a:ext cx="3085395" cy="529681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flipV="1">
            <a:off x="15748335" y="7175516"/>
            <a:ext cx="3021930" cy="416556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5714902" y="-25151"/>
            <a:ext cx="2573098" cy="2278362"/>
          </a:xfrm>
          <a:prstGeom prst="rect">
            <a:avLst/>
          </a:prstGeom>
        </p:spPr>
      </p:pic>
      <p:sp>
        <p:nvSpPr>
          <p:cNvPr id="11" name="TextBox 10">
            <a:extLst>
              <a:ext uri="{FF2B5EF4-FFF2-40B4-BE49-F238E27FC236}">
                <a16:creationId xmlns:a16="http://schemas.microsoft.com/office/drawing/2014/main" id="{DE3B60DC-080D-D581-DFAC-7EF82C1594B3}"/>
              </a:ext>
            </a:extLst>
          </p:cNvPr>
          <p:cNvSpPr txBox="1"/>
          <p:nvPr/>
        </p:nvSpPr>
        <p:spPr>
          <a:xfrm>
            <a:off x="1851544" y="1981034"/>
            <a:ext cx="14760055" cy="6200415"/>
          </a:xfrm>
          <a:prstGeom prst="rect">
            <a:avLst/>
          </a:prstGeom>
          <a:noFill/>
        </p:spPr>
        <p:txBody>
          <a:bodyPr wrap="square">
            <a:spAutoFit/>
          </a:bodyPr>
          <a:lstStyle/>
          <a:p>
            <a:pPr marL="27305" marR="27305" algn="just">
              <a:lnSpc>
                <a:spcPct val="150000"/>
              </a:lnSpc>
              <a:spcAft>
                <a:spcPts val="0"/>
              </a:spcAft>
            </a:pPr>
            <a:r>
              <a:rPr lang="vi-VN" sz="4500" b="1" dirty="0">
                <a:solidFill>
                  <a:srgbClr val="000000"/>
                </a:solidFill>
                <a:effectLst/>
                <a:latin typeface="Times New Roman" panose="02020603050405020304" pitchFamily="18" charset="0"/>
                <a:ea typeface="Times New Roman" panose="02020603050405020304" pitchFamily="18" charset="0"/>
              </a:rPr>
              <a:t>Câu 4: Trong các câu sau, câu nào không có vị ngữ là cụm động từ?</a:t>
            </a:r>
            <a:endParaRPr lang="en-VN" sz="4500" dirty="0">
              <a:effectLst/>
              <a:latin typeface="Times New Roman" panose="02020603050405020304" pitchFamily="18" charset="0"/>
              <a:ea typeface="Times New Roman" panose="02020603050405020304" pitchFamily="18" charset="0"/>
            </a:endParaRPr>
          </a:p>
          <a:p>
            <a:pPr marR="27305" algn="just">
              <a:lnSpc>
                <a:spcPct val="150000"/>
              </a:lnSpc>
            </a:pPr>
            <a:r>
              <a:rPr lang="vi-VN" sz="4500" dirty="0">
                <a:solidFill>
                  <a:srgbClr val="000000"/>
                </a:solidFill>
                <a:effectLst/>
                <a:latin typeface="Times New Roman" panose="02020603050405020304" pitchFamily="18" charset="0"/>
                <a:ea typeface="Times New Roman" panose="02020603050405020304" pitchFamily="18" charset="0"/>
              </a:rPr>
              <a:t>A. Bông hoa rất đẹp.</a:t>
            </a:r>
            <a:endParaRPr lang="en-VN" sz="4500" dirty="0">
              <a:effectLst/>
              <a:latin typeface="Times New Roman" panose="02020603050405020304" pitchFamily="18" charset="0"/>
              <a:ea typeface="Times New Roman" panose="02020603050405020304" pitchFamily="18" charset="0"/>
            </a:endParaRPr>
          </a:p>
          <a:p>
            <a:pPr marL="27305" marR="27305" algn="just">
              <a:lnSpc>
                <a:spcPct val="150000"/>
              </a:lnSpc>
              <a:spcAft>
                <a:spcPts val="0"/>
              </a:spcAft>
            </a:pPr>
            <a:r>
              <a:rPr lang="vi-VN" sz="4500" dirty="0">
                <a:solidFill>
                  <a:srgbClr val="000000"/>
                </a:solidFill>
                <a:effectLst/>
                <a:latin typeface="Times New Roman" panose="02020603050405020304" pitchFamily="18" charset="0"/>
                <a:ea typeface="Times New Roman" panose="02020603050405020304" pitchFamily="18" charset="0"/>
              </a:rPr>
              <a:t>B. Chiếc bút màu cam là của bạn tôi.</a:t>
            </a:r>
            <a:endParaRPr lang="en-VN" sz="4500" dirty="0">
              <a:effectLst/>
              <a:latin typeface="Times New Roman" panose="02020603050405020304" pitchFamily="18" charset="0"/>
              <a:ea typeface="Times New Roman" panose="02020603050405020304" pitchFamily="18" charset="0"/>
            </a:endParaRPr>
          </a:p>
          <a:p>
            <a:pPr marR="27305" algn="just">
              <a:lnSpc>
                <a:spcPct val="150000"/>
              </a:lnSpc>
            </a:pPr>
            <a:r>
              <a:rPr lang="vi-VN" sz="4500" dirty="0">
                <a:solidFill>
                  <a:srgbClr val="000000"/>
                </a:solidFill>
                <a:effectLst/>
                <a:latin typeface="Times New Roman" panose="02020603050405020304" pitchFamily="18" charset="0"/>
                <a:ea typeface="Times New Roman" panose="02020603050405020304" pitchFamily="18" charset="0"/>
              </a:rPr>
              <a:t>C. Mẹ tôi là một giáo viên.</a:t>
            </a:r>
            <a:endParaRPr lang="en-VN" sz="4500" dirty="0">
              <a:effectLst/>
              <a:latin typeface="Times New Roman" panose="02020603050405020304" pitchFamily="18" charset="0"/>
              <a:ea typeface="Times New Roman" panose="02020603050405020304" pitchFamily="18" charset="0"/>
            </a:endParaRPr>
          </a:p>
          <a:p>
            <a:pPr marR="27305" algn="just">
              <a:lnSpc>
                <a:spcPct val="150000"/>
              </a:lnSpc>
            </a:pPr>
            <a:r>
              <a:rPr lang="vi-VN" sz="4500" dirty="0">
                <a:solidFill>
                  <a:srgbClr val="000000"/>
                </a:solidFill>
                <a:effectLst/>
                <a:latin typeface="Times New Roman" panose="02020603050405020304" pitchFamily="18" charset="0"/>
                <a:ea typeface="Times New Roman" panose="02020603050405020304" pitchFamily="18" charset="0"/>
              </a:rPr>
              <a:t>D. Tôi luôn làm đủ bài tập.</a:t>
            </a:r>
            <a:endParaRPr lang="en-VN" sz="4500" dirty="0">
              <a:effectLst/>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id="{80C92152-4DB8-5A0F-9508-1F5F113D7E63}"/>
              </a:ext>
            </a:extLst>
          </p:cNvPr>
          <p:cNvSpPr/>
          <p:nvPr/>
        </p:nvSpPr>
        <p:spPr>
          <a:xfrm>
            <a:off x="1628359" y="7248776"/>
            <a:ext cx="914399"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63195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54" y="0"/>
            <a:ext cx="18310194"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375">
            <a:off x="1885275" y="431968"/>
            <a:ext cx="15275679" cy="8852150"/>
          </a:xfrm>
          <a:prstGeom prst="rect">
            <a:avLst/>
          </a:prstGeom>
        </p:spPr>
      </p:pic>
      <p:sp>
        <p:nvSpPr>
          <p:cNvPr id="4" name="TextBox 4"/>
          <p:cNvSpPr txBox="1"/>
          <p:nvPr/>
        </p:nvSpPr>
        <p:spPr>
          <a:xfrm>
            <a:off x="3635430" y="1725810"/>
            <a:ext cx="11528029" cy="2219967"/>
          </a:xfrm>
          <a:prstGeom prst="rect">
            <a:avLst/>
          </a:prstGeom>
        </p:spPr>
        <p:txBody>
          <a:bodyPr lIns="0" tIns="0" rIns="0" bIns="0" rtlCol="0" anchor="t">
            <a:spAutoFit/>
          </a:bodyPr>
          <a:lstStyle/>
          <a:p>
            <a:pPr algn="ctr">
              <a:lnSpc>
                <a:spcPts val="9239"/>
              </a:lnSpc>
            </a:pPr>
            <a:r>
              <a:rPr lang="en-US" sz="6599" dirty="0">
                <a:solidFill>
                  <a:srgbClr val="202F5A"/>
                </a:solidFill>
                <a:latin typeface="#9Slide07 SVNAdam Gorry"/>
              </a:rPr>
              <a:t>BÀI </a:t>
            </a:r>
            <a:r>
              <a:rPr lang="vi-VN" sz="6599" dirty="0">
                <a:solidFill>
                  <a:srgbClr val="202F5A"/>
                </a:solidFill>
                <a:latin typeface="#9Slide07 SVNAdam Gorry"/>
              </a:rPr>
              <a:t>8</a:t>
            </a:r>
            <a:r>
              <a:rPr lang="en-US" sz="6599" dirty="0">
                <a:solidFill>
                  <a:srgbClr val="202F5A"/>
                </a:solidFill>
                <a:latin typeface="#9Slide07 SVNAdam Gorry"/>
              </a:rPr>
              <a:t> </a:t>
            </a:r>
            <a:endParaRPr lang="vi-VN" sz="6599" dirty="0">
              <a:solidFill>
                <a:srgbClr val="202F5A"/>
              </a:solidFill>
              <a:latin typeface="#9Slide07 SVNAdam Gorry"/>
            </a:endParaRPr>
          </a:p>
          <a:p>
            <a:pPr algn="ctr">
              <a:lnSpc>
                <a:spcPts val="9239"/>
              </a:lnSpc>
            </a:pPr>
            <a:r>
              <a:rPr lang="vi-VN" sz="6599" dirty="0">
                <a:solidFill>
                  <a:srgbClr val="202F5A"/>
                </a:solidFill>
                <a:latin typeface="#9Slide07 SVNAdam Gorry"/>
              </a:rPr>
              <a:t>NGHỊ LUẬN XÃ HỘI</a:t>
            </a:r>
            <a:endParaRPr lang="en-US" sz="6599" dirty="0">
              <a:solidFill>
                <a:srgbClr val="202F5A"/>
              </a:solidFill>
              <a:latin typeface="#9Slide07 SVNAdam Gorry"/>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4019">
            <a:off x="-2546048" y="8008042"/>
            <a:ext cx="5659536" cy="41148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96966">
            <a:off x="15253958" y="-2651682"/>
            <a:ext cx="6631581" cy="482153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7732" y="5143500"/>
            <a:ext cx="6398005" cy="5362692"/>
          </a:xfrm>
          <a:prstGeom prst="rect">
            <a:avLst/>
          </a:prstGeom>
        </p:spPr>
      </p:pic>
      <p:sp>
        <p:nvSpPr>
          <p:cNvPr id="8" name="TextBox 8"/>
          <p:cNvSpPr txBox="1"/>
          <p:nvPr/>
        </p:nvSpPr>
        <p:spPr>
          <a:xfrm>
            <a:off x="3254259" y="4385421"/>
            <a:ext cx="13999418" cy="2850524"/>
          </a:xfrm>
          <a:prstGeom prst="rect">
            <a:avLst/>
          </a:prstGeom>
        </p:spPr>
        <p:txBody>
          <a:bodyPr wrap="square" lIns="0" tIns="0" rIns="0" bIns="0" rtlCol="0" anchor="t">
            <a:spAutoFit/>
          </a:bodyPr>
          <a:lstStyle/>
          <a:p>
            <a:pPr algn="ctr">
              <a:lnSpc>
                <a:spcPts val="7629"/>
              </a:lnSpc>
            </a:pPr>
            <a:r>
              <a:rPr lang="en-SG" sz="5449">
                <a:solidFill>
                  <a:srgbClr val="06605A"/>
                </a:solidFill>
                <a:latin typeface="#9Slide07 SVNBango"/>
              </a:rPr>
              <a:t>TIẾT 104 – 105: </a:t>
            </a:r>
            <a:r>
              <a:rPr lang="vi-VN" sz="5449">
                <a:solidFill>
                  <a:srgbClr val="06605A"/>
                </a:solidFill>
                <a:latin typeface="#9Slide07 SVNBango"/>
              </a:rPr>
              <a:t>THỰC </a:t>
            </a:r>
            <a:r>
              <a:rPr lang="vi-VN" sz="5449" dirty="0">
                <a:solidFill>
                  <a:srgbClr val="06605A"/>
                </a:solidFill>
                <a:latin typeface="#9Slide07 SVNBango"/>
              </a:rPr>
              <a:t>HÀNH TIẾNG VIỆT</a:t>
            </a:r>
          </a:p>
          <a:p>
            <a:pPr algn="ctr">
              <a:lnSpc>
                <a:spcPts val="7629"/>
              </a:lnSpc>
            </a:pPr>
            <a:r>
              <a:rPr lang="vi-VN" sz="5449" dirty="0">
                <a:solidFill>
                  <a:srgbClr val="06605A"/>
                </a:solidFill>
                <a:latin typeface="#9Slide07 SVNBango"/>
              </a:rPr>
              <a:t>MẠCH LẠC VÀ LIÊN KẾT TRONG VĂN BẢN</a:t>
            </a:r>
          </a:p>
          <a:p>
            <a:pPr algn="ctr">
              <a:lnSpc>
                <a:spcPts val="7629"/>
              </a:lnSpc>
            </a:pPr>
            <a:r>
              <a:rPr lang="vi-VN" sz="5449" dirty="0">
                <a:solidFill>
                  <a:srgbClr val="06605A"/>
                </a:solidFill>
                <a:latin typeface="#9Slide07 SVNBango"/>
              </a:rPr>
              <a:t>MỞ RỘNG VỊ NGỮ</a:t>
            </a:r>
            <a:endParaRPr lang="en-US" sz="5449" dirty="0">
              <a:solidFill>
                <a:srgbClr val="06605A"/>
              </a:solidFill>
              <a:latin typeface="#9Slide07 SVNBango"/>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90079" y="664165"/>
            <a:ext cx="10617683" cy="8958670"/>
          </a:xfrm>
          <a:prstGeom prst="rect">
            <a:avLst/>
          </a:prstGeom>
        </p:spPr>
      </p:pic>
      <p:pic>
        <p:nvPicPr>
          <p:cNvPr id="7" name="Picture 7"/>
          <p:cNvPicPr>
            <a:picLocks noChangeAspect="1"/>
          </p:cNvPicPr>
          <p:nvPr/>
        </p:nvPicPr>
        <p:blipFill>
          <a:blip r:embed="rId6"/>
          <a:srcRect l="852" r="852"/>
          <a:stretch>
            <a:fillRect/>
          </a:stretch>
        </p:blipFill>
        <p:spPr>
          <a:xfrm>
            <a:off x="-1362896" y="-922720"/>
            <a:ext cx="5455235" cy="707557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54826" y="6258521"/>
            <a:ext cx="4415481" cy="4488936"/>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1242" flipH="1">
            <a:off x="15952207" y="-3014766"/>
            <a:ext cx="4058288" cy="5594131"/>
          </a:xfrm>
          <a:prstGeom prst="rect">
            <a:avLst/>
          </a:prstGeom>
        </p:spPr>
      </p:pic>
      <p:sp>
        <p:nvSpPr>
          <p:cNvPr id="11" name="TextBox 11"/>
          <p:cNvSpPr txBox="1"/>
          <p:nvPr/>
        </p:nvSpPr>
        <p:spPr>
          <a:xfrm>
            <a:off x="5655340" y="2615068"/>
            <a:ext cx="8814647" cy="872162"/>
          </a:xfrm>
          <a:prstGeom prst="rect">
            <a:avLst/>
          </a:prstGeom>
        </p:spPr>
        <p:txBody>
          <a:bodyPr lIns="0" tIns="0" rIns="0" bIns="0" rtlCol="0" anchor="t">
            <a:spAutoFit/>
          </a:bodyPr>
          <a:lstStyle/>
          <a:p>
            <a:pPr algn="ctr">
              <a:lnSpc>
                <a:spcPts val="7236"/>
              </a:lnSpc>
            </a:pPr>
            <a:r>
              <a:rPr lang="en-US" sz="5653" dirty="0">
                <a:solidFill>
                  <a:srgbClr val="06605A"/>
                </a:solidFill>
                <a:latin typeface="Fraunces Bold"/>
              </a:rPr>
              <a:t>I</a:t>
            </a:r>
            <a:r>
              <a:rPr lang="en-US" sz="5653">
                <a:solidFill>
                  <a:srgbClr val="06605A"/>
                </a:solidFill>
                <a:latin typeface="Fraunces Bold"/>
              </a:rPr>
              <a:t>. KIẾN THỨC NGỮ VĂN</a:t>
            </a:r>
            <a:endParaRPr lang="en-US" sz="5653" dirty="0">
              <a:solidFill>
                <a:srgbClr val="06605A"/>
              </a:solidFill>
              <a:latin typeface="Fraunces Bold"/>
            </a:endParaRPr>
          </a:p>
        </p:txBody>
      </p:sp>
      <p:sp>
        <p:nvSpPr>
          <p:cNvPr id="12" name="TextBox 12"/>
          <p:cNvSpPr txBox="1"/>
          <p:nvPr/>
        </p:nvSpPr>
        <p:spPr>
          <a:xfrm>
            <a:off x="5854795" y="4108988"/>
            <a:ext cx="8415738" cy="3511154"/>
          </a:xfrm>
          <a:prstGeom prst="rect">
            <a:avLst/>
          </a:prstGeom>
        </p:spPr>
        <p:txBody>
          <a:bodyPr lIns="0" tIns="0" rIns="0" bIns="0" rtlCol="0" anchor="t">
            <a:spAutoFit/>
          </a:bodyPr>
          <a:lstStyle/>
          <a:p>
            <a:pPr algn="ctr">
              <a:lnSpc>
                <a:spcPct val="130000"/>
              </a:lnSpc>
              <a:spcBef>
                <a:spcPts val="200"/>
              </a:spcBef>
              <a:spcAft>
                <a:spcPts val="200"/>
              </a:spcAft>
            </a:pPr>
            <a:r>
              <a:rPr lang="nl-NL" sz="4500" b="1" dirty="0" err="1">
                <a:latin typeface="Times New Roman" panose="02020603050405020304" pitchFamily="18" charset="0"/>
                <a:cs typeface="Times New Roman" panose="02020603050405020304" pitchFamily="18" charset="0"/>
              </a:rPr>
              <a:t>Liên</a:t>
            </a:r>
            <a:r>
              <a:rPr lang="nl-NL" sz="4500" b="1" dirty="0">
                <a:latin typeface="Times New Roman" panose="02020603050405020304" pitchFamily="18" charset="0"/>
                <a:cs typeface="Times New Roman" panose="02020603050405020304" pitchFamily="18" charset="0"/>
              </a:rPr>
              <a:t> </a:t>
            </a:r>
            <a:r>
              <a:rPr lang="nl-NL" sz="4500" b="1" dirty="0" err="1">
                <a:latin typeface="Times New Roman" panose="02020603050405020304" pitchFamily="18" charset="0"/>
                <a:cs typeface="Times New Roman" panose="02020603050405020304" pitchFamily="18" charset="0"/>
              </a:rPr>
              <a:t>kết</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là</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sự</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thể</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hiện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mối</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quan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hệ</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về</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nội</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dung</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giữa</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các</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câu</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các</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đoạn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các</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phần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của</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văn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bản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bằng</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phương</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tiện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ngôn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ngữ</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thích</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hợp</a:t>
            </a:r>
            <a:r>
              <a:rPr lang="nl-NL" sz="4500" dirty="0">
                <a:latin typeface="Times New Roman" panose="02020603050405020304" pitchFamily="18" charset="0"/>
                <a:cs typeface="Times New Roman" panose="02020603050405020304" pitchFamily="18" charset="0"/>
              </a:rPr>
              <a:t>.</a:t>
            </a:r>
            <a:r>
              <a:rPr lang="en-VN" sz="4500" dirty="0">
                <a:latin typeface="Times New Roman" panose="02020603050405020304" pitchFamily="18" charset="0"/>
                <a:cs typeface="Times New Roman" panose="02020603050405020304" pitchFamily="18" charset="0"/>
              </a:rPr>
              <a:t> </a:t>
            </a:r>
            <a:endParaRPr lang="en-US" sz="4500" dirty="0">
              <a:solidFill>
                <a:srgbClr val="1B426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90079" y="664165"/>
            <a:ext cx="10617683" cy="8958670"/>
          </a:xfrm>
          <a:prstGeom prst="rect">
            <a:avLst/>
          </a:prstGeom>
        </p:spPr>
      </p:pic>
      <p:pic>
        <p:nvPicPr>
          <p:cNvPr id="7" name="Picture 7"/>
          <p:cNvPicPr>
            <a:picLocks noChangeAspect="1"/>
          </p:cNvPicPr>
          <p:nvPr/>
        </p:nvPicPr>
        <p:blipFill>
          <a:blip r:embed="rId6"/>
          <a:srcRect l="852" r="852"/>
          <a:stretch>
            <a:fillRect/>
          </a:stretch>
        </p:blipFill>
        <p:spPr>
          <a:xfrm>
            <a:off x="-1362896" y="-922720"/>
            <a:ext cx="5455235" cy="707557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54826" y="6258521"/>
            <a:ext cx="4415481" cy="4488936"/>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1242" flipH="1">
            <a:off x="15952207" y="-3014766"/>
            <a:ext cx="4058288" cy="5594131"/>
          </a:xfrm>
          <a:prstGeom prst="rect">
            <a:avLst/>
          </a:prstGeom>
        </p:spPr>
      </p:pic>
      <p:sp>
        <p:nvSpPr>
          <p:cNvPr id="12" name="TextBox 12"/>
          <p:cNvSpPr txBox="1"/>
          <p:nvPr/>
        </p:nvSpPr>
        <p:spPr>
          <a:xfrm>
            <a:off x="5854795" y="4108988"/>
            <a:ext cx="8415738" cy="4154984"/>
          </a:xfrm>
          <a:prstGeom prst="rect">
            <a:avLst/>
          </a:prstGeom>
        </p:spPr>
        <p:txBody>
          <a:bodyPr lIns="0" tIns="0" rIns="0" bIns="0" rtlCol="0" anchor="t">
            <a:spAutoFit/>
          </a:bodyPr>
          <a:lstStyle/>
          <a:p>
            <a:r>
              <a:rPr lang="nl-NL" sz="4500" b="1" dirty="0" err="1">
                <a:latin typeface="Times New Roman" panose="02020603050405020304" pitchFamily="18" charset="0"/>
                <a:cs typeface="Times New Roman" panose="02020603050405020304" pitchFamily="18" charset="0"/>
              </a:rPr>
              <a:t>Mạch</a:t>
            </a:r>
            <a:r>
              <a:rPr lang="nl-NL" sz="4500" b="1" dirty="0">
                <a:latin typeface="Times New Roman" panose="02020603050405020304" pitchFamily="18" charset="0"/>
                <a:cs typeface="Times New Roman" panose="02020603050405020304" pitchFamily="18" charset="0"/>
              </a:rPr>
              <a:t> </a:t>
            </a:r>
            <a:r>
              <a:rPr lang="nl-NL" sz="4500" b="1" dirty="0" err="1">
                <a:latin typeface="Times New Roman" panose="02020603050405020304" pitchFamily="18" charset="0"/>
                <a:cs typeface="Times New Roman" panose="02020603050405020304" pitchFamily="18" charset="0"/>
              </a:rPr>
              <a:t>lạc</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là</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sự</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thống</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nhất</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về</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chủ</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đề</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và</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tính</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lô</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gich</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của</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văn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bản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Một</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văn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bản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được</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coi</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là</a:t>
            </a:r>
            <a:r>
              <a:rPr lang="nl-NL" sz="4500" dirty="0">
                <a:latin typeface="Times New Roman" panose="02020603050405020304" pitchFamily="18" charset="0"/>
                <a:cs typeface="Times New Roman" panose="02020603050405020304" pitchFamily="18" charset="0"/>
              </a:rPr>
              <a:t> có </a:t>
            </a:r>
            <a:r>
              <a:rPr lang="nl-NL" sz="4500" dirty="0" err="1">
                <a:latin typeface="Times New Roman" panose="02020603050405020304" pitchFamily="18" charset="0"/>
                <a:cs typeface="Times New Roman" panose="02020603050405020304" pitchFamily="18" charset="0"/>
              </a:rPr>
              <a:t>tính</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mạch</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lạc</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khi</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các</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phần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các</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đoạn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các</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câu</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của</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văn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bản</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đều</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nói</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về</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một</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chủ</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đề</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và</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được</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sắp</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xếp</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theo</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một</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trình</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tự</a:t>
            </a:r>
            <a:r>
              <a:rPr lang="nl-NL" sz="4500" dirty="0">
                <a:latin typeface="Times New Roman" panose="02020603050405020304" pitchFamily="18" charset="0"/>
                <a:cs typeface="Times New Roman" panose="02020603050405020304" pitchFamily="18" charset="0"/>
              </a:rPr>
              <a:t> </a:t>
            </a:r>
            <a:r>
              <a:rPr lang="nl-NL" sz="4500" dirty="0" err="1">
                <a:latin typeface="Times New Roman" panose="02020603050405020304" pitchFamily="18" charset="0"/>
                <a:cs typeface="Times New Roman" panose="02020603050405020304" pitchFamily="18" charset="0"/>
              </a:rPr>
              <a:t>hợp</a:t>
            </a:r>
            <a:r>
              <a:rPr lang="nl-NL" sz="4500" dirty="0">
                <a:latin typeface="Times New Roman" panose="02020603050405020304" pitchFamily="18" charset="0"/>
                <a:cs typeface="Times New Roman" panose="02020603050405020304" pitchFamily="18" charset="0"/>
              </a:rPr>
              <a:t> lí.</a:t>
            </a:r>
            <a:endParaRPr lang="en-VN" sz="4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2134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1363</Words>
  <Application>Microsoft Office PowerPoint</Application>
  <PresentationFormat>Custom</PresentationFormat>
  <Paragraphs>104</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#9Slide07 SVNBango</vt:lpstr>
      <vt:lpstr>Arial</vt:lpstr>
      <vt:lpstr>Fraunces Bold</vt:lpstr>
      <vt:lpstr>Times New Roman</vt:lpstr>
      <vt:lpstr>#9Slide07 SVNUT Triumph Press</vt:lpstr>
      <vt:lpstr>#9Slide07 SVNAdam Gorry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 - Bài 3 - Kĩ năng viết</dc:title>
  <cp:lastModifiedBy>thuy an tran</cp:lastModifiedBy>
  <cp:revision>8</cp:revision>
  <dcterms:created xsi:type="dcterms:W3CDTF">2006-08-16T00:00:00Z</dcterms:created>
  <dcterms:modified xsi:type="dcterms:W3CDTF">2024-03-04T06:05:56Z</dcterms:modified>
  <dc:identifier>DAFJxgTe1EM</dc:identifier>
</cp:coreProperties>
</file>