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95" r:id="rId3"/>
    <p:sldMasterId id="2147483730" r:id="rId4"/>
  </p:sldMasterIdLst>
  <p:notesMasterIdLst>
    <p:notesMasterId r:id="rId18"/>
  </p:notesMasterIdLst>
  <p:sldIdLst>
    <p:sldId id="462" r:id="rId5"/>
    <p:sldId id="448" r:id="rId6"/>
    <p:sldId id="435" r:id="rId7"/>
    <p:sldId id="454" r:id="rId8"/>
    <p:sldId id="277" r:id="rId9"/>
    <p:sldId id="455" r:id="rId10"/>
    <p:sldId id="457" r:id="rId11"/>
    <p:sldId id="456" r:id="rId12"/>
    <p:sldId id="458" r:id="rId13"/>
    <p:sldId id="279" r:id="rId14"/>
    <p:sldId id="460" r:id="rId15"/>
    <p:sldId id="459" r:id="rId16"/>
    <p:sldId id="42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D69"/>
    <a:srgbClr val="6CA78B"/>
    <a:srgbClr val="FA5C2F"/>
    <a:srgbClr val="F52A33"/>
    <a:srgbClr val="DE0301"/>
    <a:srgbClr val="FBF6F0"/>
    <a:srgbClr val="C90128"/>
    <a:srgbClr val="FFF2E9"/>
    <a:srgbClr val="C70106"/>
    <a:srgbClr val="B00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2" autoAdjust="0"/>
    <p:restoredTop sz="94728"/>
  </p:normalViewPr>
  <p:slideViewPr>
    <p:cSldViewPr snapToGrid="0">
      <p:cViewPr varScale="1">
        <p:scale>
          <a:sx n="39" d="100"/>
          <a:sy n="39" d="100"/>
        </p:scale>
        <p:origin x="78" y="720"/>
      </p:cViewPr>
      <p:guideLst>
        <p:guide orient="horz" pos="212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169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07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3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9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5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438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52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6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1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4740E295-7CCF-6D8C-32F2-6568C0DE5F3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87027B42-2DED-E871-28D0-3D1799A4E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F5500305-84B0-C801-5819-586FD3F982E2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3B7F7776-2C57-61CA-149C-BFF3C62F8FB6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31">
                <a:extLst>
                  <a:ext uri="{FF2B5EF4-FFF2-40B4-BE49-F238E27FC236}">
                    <a16:creationId xmlns:a16="http://schemas.microsoft.com/office/drawing/2014/main" id="{E2E0344F-A218-9FC9-854C-B9EA5379FC42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445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4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64660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Financing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4659531C-C2D0-3753-A896-1B0F4679976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B90BCF73-D25D-4958-BAE7-783737213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22820DC7-5EC8-D8BC-2134-05DA3D267633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36579209-3DFA-500C-C679-AA5A7FAA1E5C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31">
                <a:extLst>
                  <a:ext uri="{FF2B5EF4-FFF2-40B4-BE49-F238E27FC236}">
                    <a16:creationId xmlns:a16="http://schemas.microsoft.com/office/drawing/2014/main" id="{EC33352A-5C55-F405-8BF6-584D8056CF23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250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5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8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0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7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76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1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2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8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4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6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3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9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5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9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1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8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7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7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4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9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5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4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97201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Background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4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827744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Operations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4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2071401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Profit &amp; Risk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2" name="组合 18">
            <a:extLst>
              <a:ext uri="{FF2B5EF4-FFF2-40B4-BE49-F238E27FC236}">
                <a16:creationId xmlns:a16="http://schemas.microsoft.com/office/drawing/2014/main" id="{97B82C7E-44E3-C1C0-A01F-6D131C9C566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19">
              <a:extLst>
                <a:ext uri="{FF2B5EF4-FFF2-40B4-BE49-F238E27FC236}">
                  <a16:creationId xmlns:a16="http://schemas.microsoft.com/office/drawing/2014/main" id="{BB9F2485-B4BB-E356-6E05-405AA8993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5" name="组合 25">
              <a:extLst>
                <a:ext uri="{FF2B5EF4-FFF2-40B4-BE49-F238E27FC236}">
                  <a16:creationId xmlns:a16="http://schemas.microsoft.com/office/drawing/2014/main" id="{335EAC82-5A64-2BFC-6197-BDE2742AE313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6" name="矩形 26">
                <a:extLst>
                  <a:ext uri="{FF2B5EF4-FFF2-40B4-BE49-F238E27FC236}">
                    <a16:creationId xmlns:a16="http://schemas.microsoft.com/office/drawing/2014/main" id="{A4D88B2B-235D-FACB-EFB3-EE402297B431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31">
                <a:extLst>
                  <a:ext uri="{FF2B5EF4-FFF2-40B4-BE49-F238E27FC236}">
                    <a16:creationId xmlns:a16="http://schemas.microsoft.com/office/drawing/2014/main" id="{9A5F67AF-1C13-41F6-60AF-E2B1816E52BF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446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640991" y="190412"/>
            <a:ext cx="1646605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33" b="0" i="0" dirty="0"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Financing</a:t>
            </a:r>
            <a:endParaRPr lang="zh-CN" altLang="en-US" sz="2533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63406" y="248516"/>
            <a:ext cx="512961" cy="44220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0" name="等腰三角形 29"/>
          <p:cNvSpPr/>
          <p:nvPr userDrawn="1"/>
        </p:nvSpPr>
        <p:spPr>
          <a:xfrm rot="5400000">
            <a:off x="310363" y="249586"/>
            <a:ext cx="272812" cy="2351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48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2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7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7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6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9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6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7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3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2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3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18">
            <a:extLst>
              <a:ext uri="{FF2B5EF4-FFF2-40B4-BE49-F238E27FC236}">
                <a16:creationId xmlns:a16="http://schemas.microsoft.com/office/drawing/2014/main" id="{DAE92AC2-1F62-5966-5D46-97E12223D20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D263E735-609E-E859-2F1A-FE1DEE4A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7" name="组合 25">
              <a:extLst>
                <a:ext uri="{FF2B5EF4-FFF2-40B4-BE49-F238E27FC236}">
                  <a16:creationId xmlns:a16="http://schemas.microsoft.com/office/drawing/2014/main" id="{17E35539-C077-A2F6-2105-CBA3C92A1736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8" name="矩形 26">
                <a:extLst>
                  <a:ext uri="{FF2B5EF4-FFF2-40B4-BE49-F238E27FC236}">
                    <a16:creationId xmlns:a16="http://schemas.microsoft.com/office/drawing/2014/main" id="{A9FDF7FE-B7FC-608D-CAC0-FBB9E600D024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31">
                <a:extLst>
                  <a:ext uri="{FF2B5EF4-FFF2-40B4-BE49-F238E27FC236}">
                    <a16:creationId xmlns:a16="http://schemas.microsoft.com/office/drawing/2014/main" id="{9961E2BB-4014-27F0-9B99-41C3E9146244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2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3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7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4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60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01594"/>
      </p:ext>
    </p:extLst>
  </p:cSld>
  <p:clrMapOvr>
    <a:masterClrMapping/>
  </p:clrMapOvr>
  <p:transition spd="slow" advClick="0" advTm="1000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28709"/>
      </p:ext>
    </p:extLst>
  </p:cSld>
  <p:clrMapOvr>
    <a:masterClrMapping/>
  </p:clrMapOvr>
  <p:transition spd="slow" advClick="0" advTm="1000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880760"/>
      </p:ext>
    </p:extLst>
  </p:cSld>
  <p:clrMapOvr>
    <a:masterClrMapping/>
  </p:clrMapOvr>
  <p:transition spd="slow" advClick="0" advTm="1000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775198"/>
      </p:ext>
    </p:extLst>
  </p:cSld>
  <p:clrMapOvr>
    <a:masterClrMapping/>
  </p:clrMapOvr>
  <p:transition spd="slow" advClick="0" advTm="1000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951658"/>
      </p:ext>
    </p:extLst>
  </p:cSld>
  <p:clrMapOvr>
    <a:masterClrMapping/>
  </p:clrMapOvr>
  <p:transition spd="slow" advClick="0" advTm="1000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27699"/>
      </p:ext>
    </p:extLst>
  </p:cSld>
  <p:clrMapOvr>
    <a:masterClrMapping/>
  </p:clrMapOvr>
  <p:transition spd="slow" advClick="0" advTm="1000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360099"/>
      </p:ext>
    </p:extLst>
  </p:cSld>
  <p:clrMapOvr>
    <a:masterClrMapping/>
  </p:clrMapOvr>
  <p:transition spd="slow" advClick="0" advTm="1000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414239"/>
      </p:ext>
    </p:extLst>
  </p:cSld>
  <p:clrMapOvr>
    <a:masterClrMapping/>
  </p:clrMapOvr>
  <p:transition spd="slow" advClick="0" advTm="1000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459117"/>
      </p:ext>
    </p:extLst>
  </p:cSld>
  <p:clrMapOvr>
    <a:masterClrMapping/>
  </p:clrMapOvr>
  <p:transition spd="slow" advClick="0" advTm="1000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11961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2225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18">
            <a:extLst>
              <a:ext uri="{FF2B5EF4-FFF2-40B4-BE49-F238E27FC236}">
                <a16:creationId xmlns:a16="http://schemas.microsoft.com/office/drawing/2014/main" id="{282926B8-6AA7-9204-B440-40879104404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58243214-5777-007F-537F-675A090AE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9" name="组合 25">
              <a:extLst>
                <a:ext uri="{FF2B5EF4-FFF2-40B4-BE49-F238E27FC236}">
                  <a16:creationId xmlns:a16="http://schemas.microsoft.com/office/drawing/2014/main" id="{98678314-1211-E273-E0D2-E2ADB47EC69F}"/>
                </a:ext>
              </a:extLst>
            </p:cNvPr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10" name="矩形 26">
                <a:extLst>
                  <a:ext uri="{FF2B5EF4-FFF2-40B4-BE49-F238E27FC236}">
                    <a16:creationId xmlns:a16="http://schemas.microsoft.com/office/drawing/2014/main" id="{885880D6-6C35-0543-8AA7-C233E4777F81}"/>
                  </a:ext>
                </a:extLst>
              </p:cNvPr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31">
                <a:extLst>
                  <a:ext uri="{FF2B5EF4-FFF2-40B4-BE49-F238E27FC236}">
                    <a16:creationId xmlns:a16="http://schemas.microsoft.com/office/drawing/2014/main" id="{8E64CEB8-95E0-A3AA-745A-E4C7F5EB9152}"/>
                  </a:ext>
                </a:extLst>
              </p:cNvPr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2024/3/18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1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0CEB1B6A-AEF1-4ACD-BD61-958570690F55}" type="datetimeFigureOut">
              <a:rPr lang="zh-CN" altLang="en-US" smtClean="0"/>
              <a:pPr/>
              <a:t>2024/3/18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BB6CB991-6BD3-42F2-8A94-1903E942543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109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2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270634" y="1925834"/>
            <a:ext cx="11650733" cy="4562779"/>
          </a:xfrm>
          <a:prstGeom prst="rect">
            <a:avLst/>
          </a:prstGeom>
          <a:noFill/>
        </p:spPr>
        <p:txBody>
          <a:bodyPr lIns="68571" tIns="34286" rIns="68571" bIns="34286">
            <a:spAutoFit/>
          </a:bodyPr>
          <a:lstStyle/>
          <a:p>
            <a:pPr algn="ctr" eaLnBrk="1" hangingPunct="1">
              <a:defRPr/>
            </a:pPr>
            <a:r>
              <a:rPr lang="x-none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GIẢNG TRỰC TUYẾN </a:t>
            </a:r>
          </a:p>
          <a:p>
            <a:pPr algn="ctr" eaLnBrk="1" hangingPunct="1">
              <a:defRPr/>
            </a:pPr>
            <a:r>
              <a:rPr lang="x-none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GDCD 8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40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</a:t>
            </a:r>
            <a:r>
              <a:rPr lang="vi-VN" altLang="zh-CN" sz="4000">
                <a:solidFill>
                  <a:srgbClr val="C0000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PHÒNG – CHỐNG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zh-CN" sz="4000">
                <a:solidFill>
                  <a:srgbClr val="C00000"/>
                </a:solidFill>
                <a:latin typeface="Times New Roman" panose="02020603050405020304" pitchFamily="18" charset="0"/>
                <a:ea typeface="字魂35号-经典雅黑" panose="02000000000000000000" pitchFamily="2" charset="-122"/>
                <a:cs typeface="Times New Roman" panose="02020603050405020304" pitchFamily="18" charset="0"/>
              </a:rPr>
              <a:t>BẠO LỰC GIA ĐÌNH</a:t>
            </a:r>
            <a:endParaRPr lang="zh-CN" altLang="en-US" sz="4000">
              <a:solidFill>
                <a:srgbClr val="C00000"/>
              </a:solidFill>
              <a:latin typeface="Times New Roman" panose="02020603050405020304" pitchFamily="18" charset="0"/>
              <a:ea typeface="字魂35号-经典雅黑" panose="02000000000000000000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Nguyễn Thị Bích Thuận</a:t>
            </a:r>
            <a:endParaRPr lang="x-none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3722998" y="178223"/>
            <a:ext cx="4746007" cy="484125"/>
          </a:xfrm>
          <a:prstGeom prst="rect">
            <a:avLst/>
          </a:prstGeom>
          <a:noFill/>
        </p:spPr>
        <p:txBody>
          <a:bodyPr wrap="none" lIns="68571" tIns="34286" rIns="68571" bIns="34286">
            <a:spAutoFit/>
          </a:bodyPr>
          <a:lstStyle/>
          <a:p>
            <a:pPr eaLnBrk="1" hangingPunct="1">
              <a:defRPr/>
            </a:pPr>
            <a:r>
              <a:rPr lang="x-none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</p:txBody>
      </p:sp>
      <p:pic>
        <p:nvPicPr>
          <p:cNvPr id="4100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9"/>
          <a:stretch>
            <a:fillRect/>
          </a:stretch>
        </p:blipFill>
        <p:spPr bwMode="auto">
          <a:xfrm>
            <a:off x="794" y="6026727"/>
            <a:ext cx="12190413" cy="8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08" y="600445"/>
            <a:ext cx="1442850" cy="132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63913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6469911" y="2257846"/>
            <a:ext cx="324379" cy="2721036"/>
            <a:chOff x="4645756" y="2403999"/>
            <a:chExt cx="324379" cy="2721036"/>
          </a:xfrm>
          <a:solidFill>
            <a:srgbClr val="6CA78B"/>
          </a:solidFill>
        </p:grpSpPr>
        <p:sp>
          <p:nvSpPr>
            <p:cNvPr id="5" name="椭圆 4"/>
            <p:cNvSpPr/>
            <p:nvPr/>
          </p:nvSpPr>
          <p:spPr>
            <a:xfrm flipH="1">
              <a:off x="4645756" y="2403999"/>
              <a:ext cx="319533" cy="332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flipH="1">
              <a:off x="4650602" y="3596554"/>
              <a:ext cx="319533" cy="332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4645756" y="4792402"/>
              <a:ext cx="319533" cy="332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13017" y="404495"/>
            <a:ext cx="610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CA78B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TRƯỚC KHI XẢY RA BLGĐ</a:t>
            </a:r>
            <a:endParaRPr kumimoji="1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6CA78B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49" name="TextBox 73"/>
          <p:cNvSpPr txBox="1"/>
          <p:nvPr/>
        </p:nvSpPr>
        <p:spPr>
          <a:xfrm>
            <a:off x="6954543" y="1734495"/>
            <a:ext cx="4561181" cy="120032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 trọng, bình đẳng, chia sẻ, yêu thương các thành viên trong gia đình; kiềm chế cảm xúc tiêu cực</a:t>
            </a:r>
            <a:r>
              <a:rPr lang="en-VN" sz="2400">
                <a:effectLst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TextBox 73"/>
          <p:cNvSpPr txBox="1"/>
          <p:nvPr/>
        </p:nvSpPr>
        <p:spPr>
          <a:xfrm>
            <a:off x="6904543" y="3122258"/>
            <a:ext cx="4561181" cy="120032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 khỏi nơi có nguy cơ xảy ra bạo lực gia đình, nói với người đáng tin cậy để nhờ can thiệp.</a:t>
            </a:r>
            <a:endParaRPr lang="en-VN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73"/>
          <p:cNvSpPr txBox="1"/>
          <p:nvPr/>
        </p:nvSpPr>
        <p:spPr>
          <a:xfrm>
            <a:off x="6904543" y="4510021"/>
            <a:ext cx="4561181" cy="156966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nên dùng lời nói, thái độ tích cực để tỏ thái độ thách thức, nhờ người khác can thiệp bằng cách thức tiêu cực.</a:t>
            </a:r>
            <a:r>
              <a:rPr lang="en-VN" sz="2400">
                <a:effectLst/>
              </a:rPr>
              <a:t>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Picture 8" descr="A family reading a book together&#10;&#10;Description automatically generated">
            <a:extLst>
              <a:ext uri="{FF2B5EF4-FFF2-40B4-BE49-F238E27FC236}">
                <a16:creationId xmlns:a16="http://schemas.microsoft.com/office/drawing/2014/main" id="{973A7FDC-2F23-79F2-BD00-90BBE43C2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6" y="1892249"/>
            <a:ext cx="5672354" cy="378156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空心弧"/>
          <p:cNvSpPr/>
          <p:nvPr/>
        </p:nvSpPr>
        <p:spPr>
          <a:xfrm rot="6420623">
            <a:off x="4487033" y="2232586"/>
            <a:ext cx="2706129" cy="2706129"/>
          </a:xfrm>
          <a:prstGeom prst="blockArc">
            <a:avLst>
              <a:gd name="adj1" fmla="val 10258395"/>
              <a:gd name="adj2" fmla="val 6247754"/>
              <a:gd name="adj3" fmla="val 76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1219170"/>
            <a:endParaRPr lang="zh-CN" altLang="en-US" dirty="0">
              <a:solidFill>
                <a:sysClr val="windowText" lastClr="00000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28" name="空心弧"/>
          <p:cNvSpPr/>
          <p:nvPr/>
        </p:nvSpPr>
        <p:spPr>
          <a:xfrm rot="4507065">
            <a:off x="4040095" y="1785648"/>
            <a:ext cx="3600000" cy="3600000"/>
          </a:xfrm>
          <a:prstGeom prst="blockArc">
            <a:avLst>
              <a:gd name="adj1" fmla="val 8013047"/>
              <a:gd name="adj2" fmla="val 3368035"/>
              <a:gd name="adj3" fmla="val 59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1219170"/>
            <a:endParaRPr lang="zh-CN" altLang="en-US" dirty="0">
              <a:solidFill>
                <a:sysClr val="windowText" lastClr="00000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29" name="文本框"/>
          <p:cNvSpPr/>
          <p:nvPr/>
        </p:nvSpPr>
        <p:spPr bwMode="auto">
          <a:xfrm>
            <a:off x="1539029" y="3374043"/>
            <a:ext cx="1803177" cy="423211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txBody>
          <a:bodyPr wrap="none" lIns="76815" tIns="38408" rIns="76815" bIns="38408" anchor="ctr"/>
          <a:lstStyle/>
          <a:p>
            <a:pPr algn="ctr" defTabSz="766426">
              <a:defRPr/>
            </a:pPr>
            <a:r>
              <a:rPr lang="en-US" altLang="zh-CN" sz="2133" kern="0" spc="3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NÊN</a:t>
            </a:r>
            <a:endParaRPr lang="zh-CN" altLang="en-US" sz="2133" kern="0" spc="300" dirty="0">
              <a:solidFill>
                <a:sysClr val="window" lastClr="FFFFFF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文本框"/>
          <p:cNvSpPr/>
          <p:nvPr/>
        </p:nvSpPr>
        <p:spPr bwMode="auto">
          <a:xfrm>
            <a:off x="8800290" y="3374043"/>
            <a:ext cx="2119501" cy="4232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txBody>
          <a:bodyPr wrap="none" lIns="76815" tIns="38408" rIns="76815" bIns="38408" anchor="ctr"/>
          <a:lstStyle/>
          <a:p>
            <a:pPr algn="ctr" defTabSz="766426">
              <a:defRPr/>
            </a:pPr>
            <a:r>
              <a:rPr lang="en-US" altLang="zh-CN" sz="2133" kern="0" spc="3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rPr>
              <a:t>KHÔNG NÊN</a:t>
            </a:r>
            <a:endParaRPr lang="zh-CN" altLang="en-US" sz="2133" kern="0" spc="300" dirty="0">
              <a:solidFill>
                <a:sysClr val="window" lastClr="FFFFFF"/>
              </a:solidFill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31" name="直接连接符"/>
          <p:cNvCxnSpPr>
            <a:stCxn id="29" idx="3"/>
          </p:cNvCxnSpPr>
          <p:nvPr/>
        </p:nvCxnSpPr>
        <p:spPr>
          <a:xfrm>
            <a:off x="3342839" y="3585013"/>
            <a:ext cx="1059952" cy="0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75000"/>
                <a:lumOff val="25000"/>
              </a:sysClr>
            </a:solidFill>
            <a:prstDash val="dash"/>
            <a:bevel/>
            <a:headEnd type="none" w="med" len="med"/>
            <a:tailEnd type="oval" w="med" len="med"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</p:cxnSp>
      <p:cxnSp>
        <p:nvCxnSpPr>
          <p:cNvPr id="32" name="直接连接符"/>
          <p:cNvCxnSpPr>
            <a:cxnSpLocks/>
            <a:stCxn id="30" idx="1"/>
          </p:cNvCxnSpPr>
          <p:nvPr/>
        </p:nvCxnSpPr>
        <p:spPr>
          <a:xfrm flipH="1" flipV="1">
            <a:off x="7716478" y="3585013"/>
            <a:ext cx="1083812" cy="636"/>
          </a:xfrm>
          <a:prstGeom prst="line">
            <a:avLst/>
          </a:prstGeom>
          <a:noFill/>
          <a:ln w="12700" cap="flat" cmpd="sng">
            <a:solidFill>
              <a:sysClr val="windowText" lastClr="000000">
                <a:lumMod val="75000"/>
                <a:lumOff val="25000"/>
              </a:sysClr>
            </a:solidFill>
            <a:prstDash val="dash"/>
            <a:bevel/>
            <a:headEnd type="none" w="med" len="med"/>
            <a:tailEnd type="oval" w="med" len="med"/>
          </a:ln>
        </p:spPr>
        <p:style>
          <a:lnRef idx="2">
            <a:srgbClr val="D70000">
              <a:shade val="50000"/>
            </a:srgbClr>
          </a:lnRef>
          <a:fillRef idx="1">
            <a:srgbClr val="D70000"/>
          </a:fillRef>
          <a:effectRef idx="0">
            <a:srgbClr val="D70000"/>
          </a:effectRef>
          <a:fontRef idx="minor">
            <a:sysClr val="window" lastClr="FFFFFF"/>
          </a:fontRef>
        </p:style>
      </p:cxnSp>
      <p:sp>
        <p:nvSpPr>
          <p:cNvPr id="33" name="文本"/>
          <p:cNvSpPr/>
          <p:nvPr/>
        </p:nvSpPr>
        <p:spPr>
          <a:xfrm>
            <a:off x="496181" y="4008859"/>
            <a:ext cx="376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Cần bình tĩnh, kiềm chế cảm xúc, tìm đường thoát, chủ động nhờ người giúp đỡ.</a:t>
            </a:r>
            <a:r>
              <a:rPr lang="en-VN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"/>
          <p:cNvSpPr/>
          <p:nvPr/>
        </p:nvSpPr>
        <p:spPr>
          <a:xfrm>
            <a:off x="8266908" y="1514762"/>
            <a:ext cx="3235979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dùng lời nói, thái độ tiêu cực hoặc sử dụng hành vi bạo lực để đáp trả.</a:t>
            </a:r>
            <a:endParaRPr lang="en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图标"/>
          <p:cNvSpPr>
            <a:spLocks noChangeAspect="1" noChangeArrowheads="1"/>
          </p:cNvSpPr>
          <p:nvPr/>
        </p:nvSpPr>
        <p:spPr bwMode="auto">
          <a:xfrm>
            <a:off x="5127411" y="2765182"/>
            <a:ext cx="1366635" cy="1526991"/>
          </a:xfrm>
          <a:custGeom>
            <a:avLst/>
            <a:gdLst>
              <a:gd name="T0" fmla="*/ 49403 w 2960688"/>
              <a:gd name="T1" fmla="*/ 176950 h 3298826"/>
              <a:gd name="T2" fmla="*/ 38380 w 2960688"/>
              <a:gd name="T3" fmla="*/ 188577 h 3298826"/>
              <a:gd name="T4" fmla="*/ 38559 w 2960688"/>
              <a:gd name="T5" fmla="*/ 210512 h 3298826"/>
              <a:gd name="T6" fmla="*/ 32914 w 2960688"/>
              <a:gd name="T7" fmla="*/ 217944 h 3298826"/>
              <a:gd name="T8" fmla="*/ 25625 w 2960688"/>
              <a:gd name="T9" fmla="*/ 200234 h 3298826"/>
              <a:gd name="T10" fmla="*/ 32436 w 2960688"/>
              <a:gd name="T11" fmla="*/ 178299 h 3298826"/>
              <a:gd name="T12" fmla="*/ 84017 w 2960688"/>
              <a:gd name="T13" fmla="*/ 168293 h 3298826"/>
              <a:gd name="T14" fmla="*/ 100178 w 2960688"/>
              <a:gd name="T15" fmla="*/ 190090 h 3298826"/>
              <a:gd name="T16" fmla="*/ 100118 w 2960688"/>
              <a:gd name="T17" fmla="*/ 210091 h 3298826"/>
              <a:gd name="T18" fmla="*/ 89910 w 2960688"/>
              <a:gd name="T19" fmla="*/ 227158 h 3298826"/>
              <a:gd name="T20" fmla="*/ 66904 w 2960688"/>
              <a:gd name="T21" fmla="*/ 237428 h 3298826"/>
              <a:gd name="T22" fmla="*/ 65000 w 2960688"/>
              <a:gd name="T23" fmla="*/ 184521 h 3298826"/>
              <a:gd name="T24" fmla="*/ 60000 w 2960688"/>
              <a:gd name="T25" fmla="*/ 154045 h 3298826"/>
              <a:gd name="T26" fmla="*/ 36786 w 2960688"/>
              <a:gd name="T27" fmla="*/ 163024 h 3298826"/>
              <a:gd name="T28" fmla="*/ 21756 w 2960688"/>
              <a:gd name="T29" fmla="*/ 182418 h 3298826"/>
              <a:gd name="T30" fmla="*/ 18750 w 2960688"/>
              <a:gd name="T31" fmla="*/ 206331 h 3298826"/>
              <a:gd name="T32" fmla="*/ 28839 w 2960688"/>
              <a:gd name="T33" fmla="*/ 229287 h 3298826"/>
              <a:gd name="T34" fmla="*/ 48750 w 2960688"/>
              <a:gd name="T35" fmla="*/ 243324 h 3298826"/>
              <a:gd name="T36" fmla="*/ 72678 w 2960688"/>
              <a:gd name="T37" fmla="*/ 245209 h 3298826"/>
              <a:gd name="T38" fmla="*/ 95059 w 2960688"/>
              <a:gd name="T39" fmla="*/ 233926 h 3298826"/>
              <a:gd name="T40" fmla="*/ 107976 w 2960688"/>
              <a:gd name="T41" fmla="*/ 213335 h 3298826"/>
              <a:gd name="T42" fmla="*/ 108690 w 2960688"/>
              <a:gd name="T43" fmla="*/ 189122 h 3298826"/>
              <a:gd name="T44" fmla="*/ 96338 w 2960688"/>
              <a:gd name="T45" fmla="*/ 167184 h 3298826"/>
              <a:gd name="T46" fmla="*/ 75297 w 2960688"/>
              <a:gd name="T47" fmla="*/ 155272 h 3298826"/>
              <a:gd name="T48" fmla="*/ 147618 w 2960688"/>
              <a:gd name="T49" fmla="*/ 197282 h 3298826"/>
              <a:gd name="T50" fmla="*/ 201903 w 2960688"/>
              <a:gd name="T51" fmla="*/ 141054 h 3298826"/>
              <a:gd name="T52" fmla="*/ 259968 w 2960688"/>
              <a:gd name="T53" fmla="*/ 160793 h 3298826"/>
              <a:gd name="T54" fmla="*/ 274671 w 2960688"/>
              <a:gd name="T55" fmla="*/ 191779 h 3298826"/>
              <a:gd name="T56" fmla="*/ 237558 w 2960688"/>
              <a:gd name="T57" fmla="*/ 219922 h 3298826"/>
              <a:gd name="T58" fmla="*/ 193362 w 2960688"/>
              <a:gd name="T59" fmla="*/ 266968 h 3298826"/>
              <a:gd name="T60" fmla="*/ 130654 w 2960688"/>
              <a:gd name="T61" fmla="*/ 229582 h 3298826"/>
              <a:gd name="T62" fmla="*/ 135892 w 2960688"/>
              <a:gd name="T63" fmla="*/ 187681 h 3298826"/>
              <a:gd name="T64" fmla="*/ 121279 w 2960688"/>
              <a:gd name="T65" fmla="*/ 154842 h 3298826"/>
              <a:gd name="T66" fmla="*/ 76756 w 2960688"/>
              <a:gd name="T67" fmla="*/ 136716 h 3298826"/>
              <a:gd name="T68" fmla="*/ 106963 w 2960688"/>
              <a:gd name="T69" fmla="*/ 151920 h 3298826"/>
              <a:gd name="T70" fmla="*/ 125684 w 2960688"/>
              <a:gd name="T71" fmla="*/ 181730 h 3298826"/>
              <a:gd name="T72" fmla="*/ 126398 w 2960688"/>
              <a:gd name="T73" fmla="*/ 215370 h 3298826"/>
              <a:gd name="T74" fmla="*/ 114642 w 2960688"/>
              <a:gd name="T75" fmla="*/ 239613 h 3298826"/>
              <a:gd name="T76" fmla="*/ 138094 w 2960688"/>
              <a:gd name="T77" fmla="*/ 300548 h 3298826"/>
              <a:gd name="T78" fmla="*/ 132142 w 2960688"/>
              <a:gd name="T79" fmla="*/ 309856 h 3298826"/>
              <a:gd name="T80" fmla="*/ 121279 w 2960688"/>
              <a:gd name="T81" fmla="*/ 309018 h 3298826"/>
              <a:gd name="T82" fmla="*/ 73154 w 2960688"/>
              <a:gd name="T83" fmla="*/ 263765 h 3298826"/>
              <a:gd name="T84" fmla="*/ 45535 w 2960688"/>
              <a:gd name="T85" fmla="*/ 261670 h 3298826"/>
              <a:gd name="T86" fmla="*/ 16815 w 2960688"/>
              <a:gd name="T87" fmla="*/ 243473 h 3298826"/>
              <a:gd name="T88" fmla="*/ 1101 w 2960688"/>
              <a:gd name="T89" fmla="*/ 211988 h 3298826"/>
              <a:gd name="T90" fmla="*/ 3720 w 2960688"/>
              <a:gd name="T91" fmla="*/ 178318 h 3298826"/>
              <a:gd name="T92" fmla="*/ 23274 w 2960688"/>
              <a:gd name="T93" fmla="*/ 150214 h 3298826"/>
              <a:gd name="T94" fmla="*/ 55268 w 2960688"/>
              <a:gd name="T95" fmla="*/ 136058 h 3298826"/>
              <a:gd name="T96" fmla="*/ 188372 w 2960688"/>
              <a:gd name="T97" fmla="*/ 4192 h 3298826"/>
              <a:gd name="T98" fmla="*/ 207281 w 2960688"/>
              <a:gd name="T99" fmla="*/ 21469 h 3298826"/>
              <a:gd name="T100" fmla="*/ 216394 w 2960688"/>
              <a:gd name="T101" fmla="*/ 48208 h 3298826"/>
              <a:gd name="T102" fmla="*/ 223629 w 2960688"/>
              <a:gd name="T103" fmla="*/ 64287 h 3298826"/>
              <a:gd name="T104" fmla="*/ 218091 w 2960688"/>
              <a:gd name="T105" fmla="*/ 80516 h 3298826"/>
              <a:gd name="T106" fmla="*/ 200819 w 2960688"/>
              <a:gd name="T107" fmla="*/ 112974 h 3298826"/>
              <a:gd name="T108" fmla="*/ 181851 w 2960688"/>
              <a:gd name="T109" fmla="*/ 128245 h 3298826"/>
              <a:gd name="T110" fmla="*/ 159220 w 2960688"/>
              <a:gd name="T111" fmla="*/ 128934 h 3298826"/>
              <a:gd name="T112" fmla="*/ 141085 w 2960688"/>
              <a:gd name="T113" fmla="*/ 116478 h 3298826"/>
              <a:gd name="T114" fmla="*/ 121729 w 2960688"/>
              <a:gd name="T115" fmla="*/ 82313 h 3298826"/>
              <a:gd name="T116" fmla="*/ 114285 w 2960688"/>
              <a:gd name="T117" fmla="*/ 66024 h 3298826"/>
              <a:gd name="T118" fmla="*/ 122474 w 2960688"/>
              <a:gd name="T119" fmla="*/ 50574 h 3298826"/>
              <a:gd name="T120" fmla="*/ 130752 w 2960688"/>
              <a:gd name="T121" fmla="*/ 23385 h 3298826"/>
              <a:gd name="T122" fmla="*/ 148798 w 2960688"/>
              <a:gd name="T123" fmla="*/ 5180 h 3298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60688"/>
              <a:gd name="T187" fmla="*/ 0 h 3298826"/>
              <a:gd name="T188" fmla="*/ 2960688 w 2960688"/>
              <a:gd name="T189" fmla="*/ 3298826 h 32988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defTabSz="1219170"/>
            <a:endParaRPr lang="zh-CN" altLang="en-US" dirty="0">
              <a:solidFill>
                <a:srgbClr val="000000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CED4E251-80B7-89D7-8465-7F41D520A1E7}"/>
              </a:ext>
            </a:extLst>
          </p:cNvPr>
          <p:cNvSpPr txBox="1"/>
          <p:nvPr/>
        </p:nvSpPr>
        <p:spPr>
          <a:xfrm>
            <a:off x="2836641" y="327991"/>
            <a:ext cx="594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CA78B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TRONG KHI XẢY RA BLGĐ</a:t>
            </a:r>
            <a:endParaRPr kumimoji="1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6CA78B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5407171"/>
      </p:ext>
    </p:extLst>
  </p:cSld>
  <p:clrMapOvr>
    <a:masterClrMapping/>
  </p:clrMapOvr>
  <p:transition spd="slow">
    <p:random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3" grpId="0"/>
      <p:bldP spid="34" grpId="0"/>
      <p:bldP spid="3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6469911" y="2257846"/>
            <a:ext cx="324379" cy="2721036"/>
            <a:chOff x="4645756" y="2403999"/>
            <a:chExt cx="324379" cy="2721036"/>
          </a:xfrm>
          <a:solidFill>
            <a:srgbClr val="6CA78B"/>
          </a:solidFill>
        </p:grpSpPr>
        <p:sp>
          <p:nvSpPr>
            <p:cNvPr id="5" name="椭圆 4"/>
            <p:cNvSpPr/>
            <p:nvPr/>
          </p:nvSpPr>
          <p:spPr>
            <a:xfrm flipH="1">
              <a:off x="4645756" y="2403999"/>
              <a:ext cx="319533" cy="332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flipH="1">
              <a:off x="4650602" y="3596554"/>
              <a:ext cx="319533" cy="332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4645756" y="4792402"/>
              <a:ext cx="319533" cy="332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13017" y="404495"/>
            <a:ext cx="610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CA78B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SAU KHI XẢY RA BLGĐ</a:t>
            </a:r>
            <a:endParaRPr kumimoji="1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6CA78B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  <p:sp>
        <p:nvSpPr>
          <p:cNvPr id="49" name="TextBox 73"/>
          <p:cNvSpPr txBox="1"/>
          <p:nvPr/>
        </p:nvSpPr>
        <p:spPr>
          <a:xfrm>
            <a:off x="6954543" y="1734495"/>
            <a:ext cx="4561181" cy="86325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 thông báo sự việc cho người thân, những người tin cậy.</a:t>
            </a:r>
            <a:endParaRPr lang="en-VN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73"/>
          <p:cNvSpPr txBox="1"/>
          <p:nvPr/>
        </p:nvSpPr>
        <p:spPr>
          <a:xfrm>
            <a:off x="6904543" y="3122258"/>
            <a:ext cx="4561181" cy="86325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 sự trợ giúp từ bệnh viện, cơ sở tư vấn tâm lí, tổ hòa giải,...</a:t>
            </a:r>
            <a:endParaRPr lang="en-VN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73"/>
          <p:cNvSpPr txBox="1"/>
          <p:nvPr/>
        </p:nvSpPr>
        <p:spPr>
          <a:xfrm>
            <a:off x="6904543" y="4510021"/>
            <a:ext cx="4561181" cy="125842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nên giấu giếm, bao che cho đối phương, tự tìm cách giải quyết bằng những biện pháp tiêu cực.</a:t>
            </a:r>
            <a:endParaRPr lang="en-VN" sz="24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3A7FDC-2F23-79F2-BD00-90BBE43C2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828" y="1892249"/>
            <a:ext cx="4865989" cy="37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31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7">
            <a:extLst>
              <a:ext uri="{FF2B5EF4-FFF2-40B4-BE49-F238E27FC236}">
                <a16:creationId xmlns:a16="http://schemas.microsoft.com/office/drawing/2014/main" id="{133B4F25-AF42-4A4C-A81A-620CA87555D1}"/>
              </a:ext>
            </a:extLst>
          </p:cNvPr>
          <p:cNvSpPr txBox="1"/>
          <p:nvPr/>
        </p:nvSpPr>
        <p:spPr>
          <a:xfrm>
            <a:off x="6418699" y="2375311"/>
            <a:ext cx="546115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 defTabSz="1219170"/>
            <a:r>
              <a:rPr lang="en-US" altLang="zh-CN" sz="200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Tìm kiếm sự hỗ trợ từ bên ngoài, không giấu diếm, chia sẻ với người khác để có thể sẵn sàng được giúp đỡ, phone cho người thân, 111, 113,...</a:t>
            </a:r>
            <a:endParaRPr lang="en-US" sz="2000" dirty="0">
              <a:latin typeface="Times New Roman" panose="02020603050405020304" pitchFamily="18" charset="0"/>
              <a:ea typeface="Source Han Sans CN Medium" panose="020B0500000000000000" pitchFamily="34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5CA15B77-1410-4BC4-9206-3F2D6652A89F}"/>
              </a:ext>
            </a:extLst>
          </p:cNvPr>
          <p:cNvSpPr txBox="1"/>
          <p:nvPr/>
        </p:nvSpPr>
        <p:spPr>
          <a:xfrm>
            <a:off x="6425760" y="3527032"/>
            <a:ext cx="546115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170"/>
            <a:r>
              <a:rPr lang="en-US" altLang="zh-CN" sz="200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Chọn chỗ đứng, ngồi an toàn, dễ dàng trốn thoát, tạm tránh đến nơi an toàn,...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E09B7AF8-FEFA-4590-AF76-66BE842C3007}"/>
              </a:ext>
            </a:extLst>
          </p:cNvPr>
          <p:cNvSpPr txBox="1"/>
          <p:nvPr/>
        </p:nvSpPr>
        <p:spPr>
          <a:xfrm>
            <a:off x="6425760" y="4562990"/>
            <a:ext cx="546115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170"/>
            <a:r>
              <a:rPr lang="en-US" altLang="zh-CN" sz="200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Bình tĩnh và kiềm chế cơn nóng giận, không nên chống cự, đánh lại, chửi lại</a:t>
            </a:r>
          </a:p>
        </p:txBody>
      </p:sp>
      <p:grpSp>
        <p:nvGrpSpPr>
          <p:cNvPr id="17" name="Group 170">
            <a:extLst>
              <a:ext uri="{FF2B5EF4-FFF2-40B4-BE49-F238E27FC236}">
                <a16:creationId xmlns:a16="http://schemas.microsoft.com/office/drawing/2014/main" id="{63F91906-AACD-493B-A14B-C8F77D1A5343}"/>
              </a:ext>
            </a:extLst>
          </p:cNvPr>
          <p:cNvGrpSpPr/>
          <p:nvPr/>
        </p:nvGrpSpPr>
        <p:grpSpPr>
          <a:xfrm>
            <a:off x="5530690" y="2457384"/>
            <a:ext cx="666124" cy="647055"/>
            <a:chOff x="630683" y="3383511"/>
            <a:chExt cx="469021" cy="45559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Oval 171">
              <a:extLst>
                <a:ext uri="{FF2B5EF4-FFF2-40B4-BE49-F238E27FC236}">
                  <a16:creationId xmlns:a16="http://schemas.microsoft.com/office/drawing/2014/main" id="{EB019CC4-AC80-4765-AE29-6ABCDDD37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ct val="120000"/>
                </a:lnSpc>
              </a:pPr>
              <a:endParaRPr lang="en-US" sz="900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17">
              <a:extLst>
                <a:ext uri="{FF2B5EF4-FFF2-40B4-BE49-F238E27FC236}">
                  <a16:creationId xmlns:a16="http://schemas.microsoft.com/office/drawing/2014/main" id="{AE1212C3-0970-4A40-889E-6477AAB71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lnSpc>
                  <a:spcPct val="120000"/>
                </a:lnSpc>
              </a:pPr>
              <a:endParaRPr lang="en-US" sz="900" dirty="0">
                <a:solidFill>
                  <a:srgbClr val="00000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3">
            <a:extLst>
              <a:ext uri="{FF2B5EF4-FFF2-40B4-BE49-F238E27FC236}">
                <a16:creationId xmlns:a16="http://schemas.microsoft.com/office/drawing/2014/main" id="{F20187EB-7E7E-48E1-AA62-6B9758AA4B42}"/>
              </a:ext>
            </a:extLst>
          </p:cNvPr>
          <p:cNvGrpSpPr/>
          <p:nvPr/>
        </p:nvGrpSpPr>
        <p:grpSpPr>
          <a:xfrm>
            <a:off x="5530690" y="4456409"/>
            <a:ext cx="666124" cy="647055"/>
            <a:chOff x="3428938" y="4190009"/>
            <a:chExt cx="469021" cy="455593"/>
          </a:xfrm>
          <a:noFill/>
        </p:grpSpPr>
        <p:sp>
          <p:nvSpPr>
            <p:cNvPr id="21" name="Oval 174">
              <a:extLst>
                <a:ext uri="{FF2B5EF4-FFF2-40B4-BE49-F238E27FC236}">
                  <a16:creationId xmlns:a16="http://schemas.microsoft.com/office/drawing/2014/main" id="{C471C674-B14D-44F2-8F6A-6D09A2B610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ct val="120000"/>
                </a:lnSpc>
              </a:pPr>
              <a:endParaRPr lang="en-US" sz="900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3">
              <a:extLst>
                <a:ext uri="{FF2B5EF4-FFF2-40B4-BE49-F238E27FC236}">
                  <a16:creationId xmlns:a16="http://schemas.microsoft.com/office/drawing/2014/main" id="{5C0DF511-C8E3-437A-A464-E4FBC03FD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lnSpc>
                  <a:spcPct val="120000"/>
                </a:lnSpc>
              </a:pPr>
              <a:endParaRPr lang="en-US" sz="900" dirty="0">
                <a:solidFill>
                  <a:srgbClr val="00000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76">
            <a:extLst>
              <a:ext uri="{FF2B5EF4-FFF2-40B4-BE49-F238E27FC236}">
                <a16:creationId xmlns:a16="http://schemas.microsoft.com/office/drawing/2014/main" id="{0A9C10C3-9F7A-4F85-856D-9322B4E51AE7}"/>
              </a:ext>
            </a:extLst>
          </p:cNvPr>
          <p:cNvGrpSpPr/>
          <p:nvPr/>
        </p:nvGrpSpPr>
        <p:grpSpPr>
          <a:xfrm>
            <a:off x="5530690" y="3485506"/>
            <a:ext cx="666124" cy="647055"/>
            <a:chOff x="6299532" y="3384456"/>
            <a:chExt cx="469021" cy="455593"/>
          </a:xfrm>
          <a:noFill/>
        </p:grpSpPr>
        <p:sp>
          <p:nvSpPr>
            <p:cNvPr id="24" name="Oval 177">
              <a:extLst>
                <a:ext uri="{FF2B5EF4-FFF2-40B4-BE49-F238E27FC236}">
                  <a16:creationId xmlns:a16="http://schemas.microsoft.com/office/drawing/2014/main" id="{2DB6D19E-2854-46EF-95EA-DD8F3D2EBB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ct val="120000"/>
                </a:lnSpc>
              </a:pPr>
              <a:endParaRPr lang="en-US" sz="900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36">
              <a:extLst>
                <a:ext uri="{FF2B5EF4-FFF2-40B4-BE49-F238E27FC236}">
                  <a16:creationId xmlns:a16="http://schemas.microsoft.com/office/drawing/2014/main" id="{6087DACA-07F5-4419-A037-5B7934B8D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lnSpc>
                  <a:spcPct val="120000"/>
                </a:lnSpc>
              </a:pPr>
              <a:endParaRPr lang="en-US" sz="900" dirty="0">
                <a:solidFill>
                  <a:srgbClr val="00000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43">
            <a:extLst>
              <a:ext uri="{FF2B5EF4-FFF2-40B4-BE49-F238E27FC236}">
                <a16:creationId xmlns:a16="http://schemas.microsoft.com/office/drawing/2014/main" id="{8E147A63-DDB5-45E9-9B51-0A0D2621C144}"/>
              </a:ext>
            </a:extLst>
          </p:cNvPr>
          <p:cNvSpPr txBox="1"/>
          <p:nvPr/>
        </p:nvSpPr>
        <p:spPr>
          <a:xfrm>
            <a:off x="6425760" y="1608645"/>
            <a:ext cx="546115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170"/>
            <a:r>
              <a:rPr lang="en-US" altLang="zh-CN" sz="200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Nhận diện nguy cơ bạo lực và tránh đi</a:t>
            </a:r>
          </a:p>
        </p:txBody>
      </p:sp>
      <p:grpSp>
        <p:nvGrpSpPr>
          <p:cNvPr id="29" name="Group 176">
            <a:extLst>
              <a:ext uri="{FF2B5EF4-FFF2-40B4-BE49-F238E27FC236}">
                <a16:creationId xmlns:a16="http://schemas.microsoft.com/office/drawing/2014/main" id="{0874E4FD-6EEC-42A2-8431-4948A15CA70D}"/>
              </a:ext>
            </a:extLst>
          </p:cNvPr>
          <p:cNvGrpSpPr/>
          <p:nvPr/>
        </p:nvGrpSpPr>
        <p:grpSpPr>
          <a:xfrm>
            <a:off x="5530689" y="1446770"/>
            <a:ext cx="666124" cy="647055"/>
            <a:chOff x="6299532" y="3384456"/>
            <a:chExt cx="469021" cy="455593"/>
          </a:xfrm>
          <a:noFill/>
        </p:grpSpPr>
        <p:sp>
          <p:nvSpPr>
            <p:cNvPr id="30" name="Oval 177">
              <a:extLst>
                <a:ext uri="{FF2B5EF4-FFF2-40B4-BE49-F238E27FC236}">
                  <a16:creationId xmlns:a16="http://schemas.microsoft.com/office/drawing/2014/main" id="{DF7318CD-58DB-45A3-8A4E-8BB759A86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ct val="120000"/>
                </a:lnSpc>
              </a:pPr>
              <a:endParaRPr lang="en-US" sz="900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5B3FED34-3206-4B5A-A628-BA064EA18B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lnSpc>
                  <a:spcPct val="120000"/>
                </a:lnSpc>
              </a:pPr>
              <a:endParaRPr lang="en-US" sz="900" dirty="0">
                <a:solidFill>
                  <a:srgbClr val="00000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863854E-1576-4628-89B2-28B4EA3BDA28}"/>
              </a:ext>
            </a:extLst>
          </p:cNvPr>
          <p:cNvGrpSpPr/>
          <p:nvPr/>
        </p:nvGrpSpPr>
        <p:grpSpPr>
          <a:xfrm>
            <a:off x="287314" y="1410655"/>
            <a:ext cx="4473156" cy="4387460"/>
            <a:chOff x="1311264" y="1939967"/>
            <a:chExt cx="2342633" cy="2297754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9682253-3C9A-4D1B-AE2C-BC153C012D52}"/>
                </a:ext>
              </a:extLst>
            </p:cNvPr>
            <p:cNvSpPr/>
            <p:nvPr/>
          </p:nvSpPr>
          <p:spPr>
            <a:xfrm>
              <a:off x="1311264" y="2189999"/>
              <a:ext cx="2072913" cy="2047722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defTabSz="1219170">
                <a:defRPr/>
              </a:pPr>
              <a:endParaRPr lang="zh-CN" altLang="en-US" sz="2800" kern="0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6AE3F168-BC86-4441-A3CA-D6BB5F52FF43}"/>
                </a:ext>
              </a:extLst>
            </p:cNvPr>
            <p:cNvSpPr/>
            <p:nvPr/>
          </p:nvSpPr>
          <p:spPr>
            <a:xfrm>
              <a:off x="2938957" y="2294381"/>
              <a:ext cx="565457" cy="55988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Source Han Sans CN Medium" panose="020B0500000000000000" pitchFamily="34" charset="-128"/>
                <a:ea typeface="宋体" panose="02010600030101010101" pitchFamily="2" charset="-122"/>
              </a:endParaRPr>
            </a:p>
          </p:txBody>
        </p:sp>
        <p:pic>
          <p:nvPicPr>
            <p:cNvPr id="35" name="图片 29">
              <a:extLst>
                <a:ext uri="{FF2B5EF4-FFF2-40B4-BE49-F238E27FC236}">
                  <a16:creationId xmlns:a16="http://schemas.microsoft.com/office/drawing/2014/main" id="{AA511262-D770-45D5-8CF6-A54B92AD3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"/>
            <a:stretch>
              <a:fillRect/>
            </a:stretch>
          </p:blipFill>
          <p:spPr bwMode="auto">
            <a:xfrm>
              <a:off x="3028339" y="2423334"/>
              <a:ext cx="381785" cy="30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C667ED2-AA1C-423E-A322-7A945099B3C9}"/>
                </a:ext>
              </a:extLst>
            </p:cNvPr>
            <p:cNvSpPr/>
            <p:nvPr/>
          </p:nvSpPr>
          <p:spPr>
            <a:xfrm>
              <a:off x="2310155" y="1939967"/>
              <a:ext cx="548405" cy="54303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Source Han Sans CN Medium" panose="020B0500000000000000" pitchFamily="34" charset="-128"/>
                <a:ea typeface="宋体" panose="02010600030101010101" pitchFamily="2" charset="-122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68D0DE86-34F3-4955-9736-D0129D82F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35" y="2083825"/>
              <a:ext cx="234843" cy="25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B8C655B9-5005-46EE-917A-D850F7832FE6}"/>
                </a:ext>
              </a:extLst>
            </p:cNvPr>
            <p:cNvSpPr/>
            <p:nvPr/>
          </p:nvSpPr>
          <p:spPr>
            <a:xfrm>
              <a:off x="3105492" y="2996053"/>
              <a:ext cx="548405" cy="5417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Source Han Sans CN Medium" panose="020B0500000000000000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39" name="任意多边形 12">
              <a:extLst>
                <a:ext uri="{FF2B5EF4-FFF2-40B4-BE49-F238E27FC236}">
                  <a16:creationId xmlns:a16="http://schemas.microsoft.com/office/drawing/2014/main" id="{B7ED9399-B6A0-41CC-9221-0449AEDA0DCB}"/>
                </a:ext>
              </a:extLst>
            </p:cNvPr>
            <p:cNvSpPr/>
            <p:nvPr/>
          </p:nvSpPr>
          <p:spPr>
            <a:xfrm>
              <a:off x="3171130" y="3127020"/>
              <a:ext cx="321431" cy="243653"/>
            </a:xfrm>
            <a:custGeom>
              <a:avLst/>
              <a:gdLst>
                <a:gd name="connsiteX0" fmla="*/ 332089 w 388650"/>
                <a:gd name="connsiteY0" fmla="*/ 43940 h 298935"/>
                <a:gd name="connsiteX1" fmla="*/ 354779 w 388650"/>
                <a:gd name="connsiteY1" fmla="*/ 43940 h 298935"/>
                <a:gd name="connsiteX2" fmla="*/ 388650 w 388650"/>
                <a:gd name="connsiteY2" fmla="*/ 77811 h 298935"/>
                <a:gd name="connsiteX3" fmla="*/ 388650 w 388650"/>
                <a:gd name="connsiteY3" fmla="*/ 162486 h 298935"/>
                <a:gd name="connsiteX4" fmla="*/ 388650 w 388650"/>
                <a:gd name="connsiteY4" fmla="*/ 213291 h 298935"/>
                <a:gd name="connsiteX5" fmla="*/ 354779 w 388650"/>
                <a:gd name="connsiteY5" fmla="*/ 247162 h 298935"/>
                <a:gd name="connsiteX6" fmla="*/ 328319 w 388650"/>
                <a:gd name="connsiteY6" fmla="*/ 247162 h 298935"/>
                <a:gd name="connsiteX7" fmla="*/ 262816 w 388650"/>
                <a:gd name="connsiteY7" fmla="*/ 298935 h 298935"/>
                <a:gd name="connsiteX8" fmla="*/ 237822 w 388650"/>
                <a:gd name="connsiteY8" fmla="*/ 247162 h 298935"/>
                <a:gd name="connsiteX9" fmla="*/ 60533 w 388650"/>
                <a:gd name="connsiteY9" fmla="*/ 247162 h 298935"/>
                <a:gd name="connsiteX10" fmla="*/ 26662 w 388650"/>
                <a:gd name="connsiteY10" fmla="*/ 213291 h 298935"/>
                <a:gd name="connsiteX11" fmla="*/ 26662 w 388650"/>
                <a:gd name="connsiteY11" fmla="*/ 188693 h 298935"/>
                <a:gd name="connsiteX12" fmla="*/ 27227 w 388650"/>
                <a:gd name="connsiteY12" fmla="*/ 188927 h 298935"/>
                <a:gd name="connsiteX13" fmla="*/ 300065 w 388650"/>
                <a:gd name="connsiteY13" fmla="*/ 188927 h 298935"/>
                <a:gd name="connsiteX14" fmla="*/ 332089 w 388650"/>
                <a:gd name="connsiteY14" fmla="*/ 156903 h 298935"/>
                <a:gd name="connsiteX15" fmla="*/ 28100 w 388650"/>
                <a:gd name="connsiteY15" fmla="*/ 0 h 298935"/>
                <a:gd name="connsiteX16" fmla="*/ 290988 w 388650"/>
                <a:gd name="connsiteY16" fmla="*/ 0 h 298935"/>
                <a:gd name="connsiteX17" fmla="*/ 319088 w 388650"/>
                <a:gd name="connsiteY17" fmla="*/ 28100 h 298935"/>
                <a:gd name="connsiteX18" fmla="*/ 319088 w 388650"/>
                <a:gd name="connsiteY18" fmla="*/ 140499 h 298935"/>
                <a:gd name="connsiteX19" fmla="*/ 290988 w 388650"/>
                <a:gd name="connsiteY19" fmla="*/ 168599 h 298935"/>
                <a:gd name="connsiteX20" fmla="*/ 28100 w 388650"/>
                <a:gd name="connsiteY20" fmla="*/ 168599 h 298935"/>
                <a:gd name="connsiteX21" fmla="*/ 0 w 388650"/>
                <a:gd name="connsiteY21" fmla="*/ 140499 h 298935"/>
                <a:gd name="connsiteX22" fmla="*/ 0 w 388650"/>
                <a:gd name="connsiteY22" fmla="*/ 28100 h 298935"/>
                <a:gd name="connsiteX23" fmla="*/ 28100 w 388650"/>
                <a:gd name="connsiteY23" fmla="*/ 0 h 29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650" h="298935">
                  <a:moveTo>
                    <a:pt x="332089" y="43940"/>
                  </a:moveTo>
                  <a:lnTo>
                    <a:pt x="354779" y="43940"/>
                  </a:lnTo>
                  <a:cubicBezTo>
                    <a:pt x="373485" y="43940"/>
                    <a:pt x="388650" y="59105"/>
                    <a:pt x="388650" y="77811"/>
                  </a:cubicBezTo>
                  <a:lnTo>
                    <a:pt x="388650" y="162486"/>
                  </a:lnTo>
                  <a:lnTo>
                    <a:pt x="388650" y="213291"/>
                  </a:lnTo>
                  <a:cubicBezTo>
                    <a:pt x="388650" y="231997"/>
                    <a:pt x="373485" y="247162"/>
                    <a:pt x="354779" y="247162"/>
                  </a:cubicBezTo>
                  <a:lnTo>
                    <a:pt x="328319" y="247162"/>
                  </a:lnTo>
                  <a:lnTo>
                    <a:pt x="262816" y="298935"/>
                  </a:lnTo>
                  <a:lnTo>
                    <a:pt x="237822" y="247162"/>
                  </a:lnTo>
                  <a:lnTo>
                    <a:pt x="60533" y="247162"/>
                  </a:lnTo>
                  <a:cubicBezTo>
                    <a:pt x="41827" y="247162"/>
                    <a:pt x="26662" y="231997"/>
                    <a:pt x="26662" y="213291"/>
                  </a:cubicBezTo>
                  <a:lnTo>
                    <a:pt x="26662" y="188693"/>
                  </a:lnTo>
                  <a:lnTo>
                    <a:pt x="27227" y="188927"/>
                  </a:lnTo>
                  <a:lnTo>
                    <a:pt x="300065" y="188927"/>
                  </a:lnTo>
                  <a:cubicBezTo>
                    <a:pt x="317751" y="188927"/>
                    <a:pt x="332089" y="174589"/>
                    <a:pt x="332089" y="156903"/>
                  </a:cubicBezTo>
                  <a:close/>
                  <a:moveTo>
                    <a:pt x="28100" y="0"/>
                  </a:moveTo>
                  <a:lnTo>
                    <a:pt x="290988" y="0"/>
                  </a:lnTo>
                  <a:cubicBezTo>
                    <a:pt x="306507" y="0"/>
                    <a:pt x="319088" y="12581"/>
                    <a:pt x="319088" y="28100"/>
                  </a:cubicBezTo>
                  <a:lnTo>
                    <a:pt x="319088" y="140499"/>
                  </a:lnTo>
                  <a:cubicBezTo>
                    <a:pt x="319088" y="156018"/>
                    <a:pt x="306507" y="168599"/>
                    <a:pt x="290988" y="168599"/>
                  </a:cubicBezTo>
                  <a:lnTo>
                    <a:pt x="28100" y="168599"/>
                  </a:lnTo>
                  <a:cubicBezTo>
                    <a:pt x="12581" y="168599"/>
                    <a:pt x="0" y="156018"/>
                    <a:pt x="0" y="140499"/>
                  </a:cubicBezTo>
                  <a:lnTo>
                    <a:pt x="0" y="28100"/>
                  </a:lnTo>
                  <a:cubicBezTo>
                    <a:pt x="0" y="12581"/>
                    <a:pt x="12581" y="0"/>
                    <a:pt x="281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Source Han Sans CN Medium" panose="020B0500000000000000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CCF59CA5-63B2-46E3-80D5-DDFBEBD96AD0}"/>
                </a:ext>
              </a:extLst>
            </p:cNvPr>
            <p:cNvSpPr/>
            <p:nvPr/>
          </p:nvSpPr>
          <p:spPr>
            <a:xfrm>
              <a:off x="2879935" y="3715393"/>
              <a:ext cx="447382" cy="44324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Source Han Sans CN Medium" panose="020B0500000000000000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41" name="任意多边形 14">
              <a:extLst>
                <a:ext uri="{FF2B5EF4-FFF2-40B4-BE49-F238E27FC236}">
                  <a16:creationId xmlns:a16="http://schemas.microsoft.com/office/drawing/2014/main" id="{5796E173-E915-41B1-A45D-272375BD108E}"/>
                </a:ext>
              </a:extLst>
            </p:cNvPr>
            <p:cNvSpPr/>
            <p:nvPr/>
          </p:nvSpPr>
          <p:spPr>
            <a:xfrm rot="10800000" flipH="1">
              <a:off x="2951599" y="3822545"/>
              <a:ext cx="284699" cy="209956"/>
            </a:xfrm>
            <a:custGeom>
              <a:avLst/>
              <a:gdLst>
                <a:gd name="connsiteX0" fmla="*/ 441259 w 1065398"/>
                <a:gd name="connsiteY0" fmla="*/ 795512 h 795512"/>
                <a:gd name="connsiteX1" fmla="*/ 624139 w 1065398"/>
                <a:gd name="connsiteY1" fmla="*/ 795512 h 795512"/>
                <a:gd name="connsiteX2" fmla="*/ 624139 w 1065398"/>
                <a:gd name="connsiteY2" fmla="*/ 611235 h 795512"/>
                <a:gd name="connsiteX3" fmla="*/ 975398 w 1065398"/>
                <a:gd name="connsiteY3" fmla="*/ 611235 h 795512"/>
                <a:gd name="connsiteX4" fmla="*/ 1065398 w 1065398"/>
                <a:gd name="connsiteY4" fmla="*/ 521235 h 795512"/>
                <a:gd name="connsiteX5" fmla="*/ 975398 w 1065398"/>
                <a:gd name="connsiteY5" fmla="*/ 431235 h 795512"/>
                <a:gd name="connsiteX6" fmla="*/ 624139 w 1065398"/>
                <a:gd name="connsiteY6" fmla="*/ 431235 h 795512"/>
                <a:gd name="connsiteX7" fmla="*/ 624139 w 1065398"/>
                <a:gd name="connsiteY7" fmla="*/ 0 h 795512"/>
                <a:gd name="connsiteX8" fmla="*/ 441259 w 1065398"/>
                <a:gd name="connsiteY8" fmla="*/ 0 h 795512"/>
                <a:gd name="connsiteX9" fmla="*/ 441259 w 1065398"/>
                <a:gd name="connsiteY9" fmla="*/ 217756 h 795512"/>
                <a:gd name="connsiteX10" fmla="*/ 90000 w 1065398"/>
                <a:gd name="connsiteY10" fmla="*/ 217756 h 795512"/>
                <a:gd name="connsiteX11" fmla="*/ 0 w 1065398"/>
                <a:gd name="connsiteY11" fmla="*/ 307756 h 795512"/>
                <a:gd name="connsiteX12" fmla="*/ 90000 w 1065398"/>
                <a:gd name="connsiteY12" fmla="*/ 397756 h 795512"/>
                <a:gd name="connsiteX13" fmla="*/ 441259 w 1065398"/>
                <a:gd name="connsiteY13" fmla="*/ 397756 h 7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398" h="795512">
                  <a:moveTo>
                    <a:pt x="441259" y="795512"/>
                  </a:moveTo>
                  <a:lnTo>
                    <a:pt x="624139" y="795512"/>
                  </a:lnTo>
                  <a:lnTo>
                    <a:pt x="624139" y="611235"/>
                  </a:lnTo>
                  <a:lnTo>
                    <a:pt x="975398" y="611235"/>
                  </a:lnTo>
                  <a:lnTo>
                    <a:pt x="1065398" y="521235"/>
                  </a:lnTo>
                  <a:lnTo>
                    <a:pt x="975398" y="431235"/>
                  </a:lnTo>
                  <a:lnTo>
                    <a:pt x="624139" y="431235"/>
                  </a:lnTo>
                  <a:lnTo>
                    <a:pt x="624139" y="0"/>
                  </a:lnTo>
                  <a:lnTo>
                    <a:pt x="441259" y="0"/>
                  </a:lnTo>
                  <a:lnTo>
                    <a:pt x="441259" y="217756"/>
                  </a:lnTo>
                  <a:lnTo>
                    <a:pt x="90000" y="217756"/>
                  </a:lnTo>
                  <a:lnTo>
                    <a:pt x="0" y="307756"/>
                  </a:lnTo>
                  <a:lnTo>
                    <a:pt x="90000" y="397756"/>
                  </a:lnTo>
                  <a:lnTo>
                    <a:pt x="441259" y="39775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Source Han Sans CN Medium" panose="020B0500000000000000" pitchFamily="34" charset="-128"/>
                <a:ea typeface="宋体" panose="02010600030101010101" pitchFamily="2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1EF8AA0-F827-48BB-87C2-BEA30E11A83D}"/>
                </a:ext>
              </a:extLst>
            </p:cNvPr>
            <p:cNvSpPr/>
            <p:nvPr/>
          </p:nvSpPr>
          <p:spPr>
            <a:xfrm>
              <a:off x="1563124" y="2994728"/>
              <a:ext cx="1507084" cy="370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defRPr/>
              </a:pPr>
              <a:r>
                <a:rPr lang="en-US" altLang="zh-CN" sz="4000" b="1" kern="0" dirty="0">
                  <a:latin typeface="Times New Roman" panose="02020603050405020304" pitchFamily="18" charset="0"/>
                  <a:ea typeface="Source Han Sans CN Medium" panose="020B0500000000000000" pitchFamily="34" charset="-128"/>
                  <a:cs typeface="Times New Roman" panose="02020603050405020304" pitchFamily="18" charset="0"/>
                </a:rPr>
                <a:t>GIẢI PHÁP</a:t>
              </a:r>
              <a:endParaRPr lang="zh-CN" altLang="en-US" sz="4000" b="1" kern="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43">
            <a:extLst>
              <a:ext uri="{FF2B5EF4-FFF2-40B4-BE49-F238E27FC236}">
                <a16:creationId xmlns:a16="http://schemas.microsoft.com/office/drawing/2014/main" id="{566BCF32-09C6-B2A9-1E6D-6CBCE0931B23}"/>
              </a:ext>
            </a:extLst>
          </p:cNvPr>
          <p:cNvSpPr txBox="1"/>
          <p:nvPr/>
        </p:nvSpPr>
        <p:spPr>
          <a:xfrm>
            <a:off x="6418699" y="5733176"/>
            <a:ext cx="546115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9170"/>
            <a:r>
              <a:rPr lang="en-US" altLang="zh-CN" sz="2000" dirty="0">
                <a:latin typeface="Times New Roman" panose="02020603050405020304" pitchFamily="18" charset="0"/>
                <a:ea typeface="Source Han Sans CN Medium" panose="020B0500000000000000" pitchFamily="34" charset="-128"/>
                <a:cs typeface="Times New Roman" panose="02020603050405020304" pitchFamily="18" charset="0"/>
                <a:sym typeface="Arial" panose="020B0604020202020204" pitchFamily="34" charset="0"/>
              </a:rPr>
              <a:t>Ghi lại bằng chứng và gặp gỡ chuyên gia tâm lý</a:t>
            </a:r>
          </a:p>
        </p:txBody>
      </p:sp>
      <p:grpSp>
        <p:nvGrpSpPr>
          <p:cNvPr id="3" name="Group 176">
            <a:extLst>
              <a:ext uri="{FF2B5EF4-FFF2-40B4-BE49-F238E27FC236}">
                <a16:creationId xmlns:a16="http://schemas.microsoft.com/office/drawing/2014/main" id="{FD0F332D-4004-C5C7-521A-2A40D9D6C1D4}"/>
              </a:ext>
            </a:extLst>
          </p:cNvPr>
          <p:cNvGrpSpPr/>
          <p:nvPr/>
        </p:nvGrpSpPr>
        <p:grpSpPr>
          <a:xfrm>
            <a:off x="5523628" y="5571301"/>
            <a:ext cx="666124" cy="647055"/>
            <a:chOff x="6299532" y="3384456"/>
            <a:chExt cx="469021" cy="455593"/>
          </a:xfrm>
          <a:noFill/>
        </p:grpSpPr>
        <p:sp>
          <p:nvSpPr>
            <p:cNvPr id="4" name="Oval 177">
              <a:extLst>
                <a:ext uri="{FF2B5EF4-FFF2-40B4-BE49-F238E27FC236}">
                  <a16:creationId xmlns:a16="http://schemas.microsoft.com/office/drawing/2014/main" id="{87A1FF0C-8274-473C-5768-878366F55E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lnSpc>
                  <a:spcPct val="120000"/>
                </a:lnSpc>
              </a:pPr>
              <a:endParaRPr lang="en-US" sz="900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6">
              <a:extLst>
                <a:ext uri="{FF2B5EF4-FFF2-40B4-BE49-F238E27FC236}">
                  <a16:creationId xmlns:a16="http://schemas.microsoft.com/office/drawing/2014/main" id="{E0DF50BD-6D60-AF81-5FF4-8912BEECC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lnSpc>
                  <a:spcPct val="120000"/>
                </a:lnSpc>
              </a:pPr>
              <a:endParaRPr lang="en-US" sz="900" dirty="0">
                <a:solidFill>
                  <a:srgbClr val="00000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21">
            <a:extLst>
              <a:ext uri="{FF2B5EF4-FFF2-40B4-BE49-F238E27FC236}">
                <a16:creationId xmlns:a16="http://schemas.microsoft.com/office/drawing/2014/main" id="{FED7BCBB-A8D7-FD20-0004-8301A04DF2CE}"/>
              </a:ext>
            </a:extLst>
          </p:cNvPr>
          <p:cNvSpPr txBox="1"/>
          <p:nvPr/>
        </p:nvSpPr>
        <p:spPr>
          <a:xfrm>
            <a:off x="1608499" y="320284"/>
            <a:ext cx="903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KHI BẠO LỰC GIA ĐÌNH XẢY RA THÌ: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34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1957705" y="1355090"/>
            <a:ext cx="880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zh-CN" sz="48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PHÒNG – CHỐNG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zh-CN" sz="48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rPr>
              <a:t>BẠO LỰC GIA ĐÌNH</a:t>
            </a:r>
            <a:endParaRPr lang="zh-CN" altLang="en-US" sz="48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3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924300" y="1219833"/>
            <a:ext cx="4343400" cy="865367"/>
            <a:chOff x="4990306" y="1772516"/>
            <a:chExt cx="3180926" cy="607095"/>
          </a:xfrm>
          <a:solidFill>
            <a:srgbClr val="6CA78B"/>
          </a:solidFill>
        </p:grpSpPr>
        <p:sp>
          <p:nvSpPr>
            <p:cNvPr id="11" name="Shape 18"/>
            <p:cNvSpPr/>
            <p:nvPr/>
          </p:nvSpPr>
          <p:spPr>
            <a:xfrm>
              <a:off x="4990306" y="1772516"/>
              <a:ext cx="3180926" cy="607095"/>
            </a:xfrm>
            <a:prstGeom prst="roundRect">
              <a:avLst>
                <a:gd name="adj" fmla="val 0"/>
              </a:avLst>
            </a:prstGeom>
            <a:grpFill/>
            <a:ln w="12700" cap="flat">
              <a:noFill/>
              <a:prstDash val="solid"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12" name="文本框 3"/>
            <p:cNvSpPr txBox="1"/>
            <p:nvPr/>
          </p:nvSpPr>
          <p:spPr>
            <a:xfrm>
              <a:off x="5203860" y="1840038"/>
              <a:ext cx="2757590" cy="409398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vi-VN" altLang="zh-CN" sz="3200" spc="600" dirty="0">
                  <a:solidFill>
                    <a:schemeClr val="bg1"/>
                  </a:solidFill>
                  <a:latin typeface="Montserrat SemiBold" panose="00000700000000000000" charset="0"/>
                  <a:ea typeface="字魂35号-经典雅黑" panose="02000000000000000000" pitchFamily="2" charset="-122"/>
                </a:rPr>
                <a:t>3</a:t>
              </a:r>
              <a:endParaRPr kumimoji="1" lang="zh-CN" altLang="en-US" sz="3200" spc="600" dirty="0">
                <a:solidFill>
                  <a:schemeClr val="bg1"/>
                </a:solidFill>
                <a:latin typeface="Montserrat SemiBold" panose="00000700000000000000" charset="0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364378" y="2117110"/>
            <a:ext cx="7328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CÁCH PHÒNG, CHỐNG BẠO LỰC GIA ĐÌNH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0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DABA6-B99D-D779-C8E6-B6F464076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93" y="1192695"/>
            <a:ext cx="9401213" cy="3858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8D76D-4931-A318-A1EE-89C31B71DDDE}"/>
              </a:ext>
            </a:extLst>
          </p:cNvPr>
          <p:cNvSpPr txBox="1"/>
          <p:nvPr/>
        </p:nvSpPr>
        <p:spPr>
          <a:xfrm>
            <a:off x="834886" y="5185975"/>
            <a:ext cx="1099930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Các bạn trong những trường hợp trên đã làm gì để phòng tránh bạo lực gia đình?</a:t>
            </a:r>
            <a:endParaRPr lang="en-VN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Theo em, còn có cách nào khác để phòng tránh bạo lực gia đình?</a:t>
            </a:r>
            <a:endParaRPr lang="en-VN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F7A2A5E4-8D08-594C-392D-404182212F83}"/>
              </a:ext>
            </a:extLst>
          </p:cNvPr>
          <p:cNvSpPr txBox="1"/>
          <p:nvPr/>
        </p:nvSpPr>
        <p:spPr>
          <a:xfrm>
            <a:off x="2913017" y="404495"/>
            <a:ext cx="721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NHIỆM VỤ NHÓM NHỎ – N1+2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90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charset="0"/>
                  <a:ea typeface="等线" panose="02010600030101010101" pitchFamily="2" charset="-122"/>
                  <a:cs typeface="Montserrat SemiBold" panose="00000700000000000000" charset="0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972456" y="1848311"/>
            <a:ext cx="10247086" cy="4001419"/>
            <a:chOff x="1458685" y="1899980"/>
            <a:chExt cx="6226630" cy="2431457"/>
          </a:xfrm>
        </p:grpSpPr>
        <p:sp>
          <p:nvSpPr>
            <p:cNvPr id="4" name="RelativeShape1"/>
            <p:cNvSpPr/>
            <p:nvPr/>
          </p:nvSpPr>
          <p:spPr>
            <a:xfrm>
              <a:off x="4599071" y="2052197"/>
              <a:ext cx="3086243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T2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5" name="ValueShape1"/>
            <p:cNvSpPr/>
            <p:nvPr/>
          </p:nvSpPr>
          <p:spPr>
            <a:xfrm>
              <a:off x="4599071" y="2052197"/>
              <a:ext cx="1865637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6" name="RelativeShape2"/>
            <p:cNvSpPr/>
            <p:nvPr/>
          </p:nvSpPr>
          <p:spPr>
            <a:xfrm flipH="1">
              <a:off x="1458685" y="2052197"/>
              <a:ext cx="3086242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C7D69"/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T1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C7D69"/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7" name="ValueShape2"/>
            <p:cNvSpPr/>
            <p:nvPr/>
          </p:nvSpPr>
          <p:spPr>
            <a:xfrm flipH="1">
              <a:off x="2963153" y="2052198"/>
              <a:ext cx="1581775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grpSp>
          <p:nvGrpSpPr>
            <p:cNvPr id="10" name="组合 27"/>
            <p:cNvGrpSpPr/>
            <p:nvPr/>
          </p:nvGrpSpPr>
          <p:grpSpPr>
            <a:xfrm>
              <a:off x="4295970" y="1899980"/>
              <a:ext cx="552059" cy="552059"/>
              <a:chOff x="5727959" y="2533306"/>
              <a:chExt cx="736079" cy="736079"/>
            </a:xfrm>
          </p:grpSpPr>
          <p:sp>
            <p:nvSpPr>
              <p:cNvPr id="27" name="BackShape"/>
              <p:cNvSpPr/>
              <p:nvPr/>
            </p:nvSpPr>
            <p:spPr>
              <a:xfrm>
                <a:off x="5727959" y="2533306"/>
                <a:ext cx="736079" cy="73607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  <p:sp>
            <p:nvSpPr>
              <p:cNvPr id="28" name="IconShape"/>
              <p:cNvSpPr>
                <a:spLocks noChangeAspect="1"/>
              </p:cNvSpPr>
              <p:nvPr/>
            </p:nvSpPr>
            <p:spPr bwMode="auto">
              <a:xfrm>
                <a:off x="5860391" y="2665612"/>
                <a:ext cx="471216" cy="471469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</p:grpSp>
        <p:sp>
          <p:nvSpPr>
            <p:cNvPr id="11" name="CustomText1"/>
            <p:cNvSpPr/>
            <p:nvPr/>
          </p:nvSpPr>
          <p:spPr>
            <a:xfrm>
              <a:off x="1458685" y="2352811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Kiềm chế cảm xúc tiêu cực</a:t>
              </a:r>
              <a:r>
                <a:rPr lang="en-VN" sz="2400">
                  <a:effectLst/>
                </a:rPr>
                <a:t> </a:t>
              </a:r>
              <a:endParaRPr kumimoji="0" lang="en-US" altLang="zh-CN" sz="24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cxnSp>
          <p:nvCxnSpPr>
            <p:cNvPr id="12" name="LineShape"/>
            <p:cNvCxnSpPr/>
            <p:nvPr/>
          </p:nvCxnSpPr>
          <p:spPr>
            <a:xfrm flipH="1">
              <a:off x="1520692" y="2860484"/>
              <a:ext cx="6164621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" name="CustomText1"/>
            <p:cNvSpPr/>
            <p:nvPr/>
          </p:nvSpPr>
          <p:spPr>
            <a:xfrm>
              <a:off x="4848028" y="2352811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Nhờ người can thiệp</a:t>
              </a:r>
              <a:r>
                <a:rPr lang="en-VN" sz="2400">
                  <a:effectLst/>
                </a:rPr>
                <a:t> </a:t>
              </a:r>
              <a:endParaRPr kumimoji="0" lang="en-US" altLang="zh-CN" sz="24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sp>
          <p:nvSpPr>
            <p:cNvPr id="14" name="RelativeShape1"/>
            <p:cNvSpPr/>
            <p:nvPr/>
          </p:nvSpPr>
          <p:spPr>
            <a:xfrm>
              <a:off x="4599072" y="3358483"/>
              <a:ext cx="3086243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CÁCH KHÁC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5" name="ValueShape1"/>
            <p:cNvSpPr/>
            <p:nvPr/>
          </p:nvSpPr>
          <p:spPr>
            <a:xfrm>
              <a:off x="4599072" y="3358483"/>
              <a:ext cx="1865637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6" name="RelativeShape2"/>
            <p:cNvSpPr/>
            <p:nvPr/>
          </p:nvSpPr>
          <p:spPr>
            <a:xfrm flipH="1">
              <a:off x="1458686" y="3358483"/>
              <a:ext cx="3086242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D69"/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T3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C7D69"/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7" name="ValueShape2"/>
            <p:cNvSpPr/>
            <p:nvPr/>
          </p:nvSpPr>
          <p:spPr>
            <a:xfrm flipH="1">
              <a:off x="2963154" y="3358484"/>
              <a:ext cx="1581775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295971" y="3206266"/>
              <a:ext cx="552059" cy="552059"/>
              <a:chOff x="5727960" y="4275021"/>
              <a:chExt cx="736079" cy="736079"/>
            </a:xfrm>
          </p:grpSpPr>
          <p:sp>
            <p:nvSpPr>
              <p:cNvPr id="25" name="BackShape"/>
              <p:cNvSpPr/>
              <p:nvPr/>
            </p:nvSpPr>
            <p:spPr>
              <a:xfrm>
                <a:off x="5727960" y="4275021"/>
                <a:ext cx="736079" cy="73607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  <p:sp>
            <p:nvSpPr>
              <p:cNvPr id="26" name="IconShape"/>
              <p:cNvSpPr>
                <a:spLocks noChangeAspect="1"/>
              </p:cNvSpPr>
              <p:nvPr/>
            </p:nvSpPr>
            <p:spPr bwMode="auto">
              <a:xfrm>
                <a:off x="5860392" y="4407327"/>
                <a:ext cx="471216" cy="471469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</p:grpSp>
        <p:sp>
          <p:nvSpPr>
            <p:cNvPr id="22" name="CustomText1"/>
            <p:cNvSpPr/>
            <p:nvPr/>
          </p:nvSpPr>
          <p:spPr>
            <a:xfrm>
              <a:off x="1656935" y="3659097"/>
              <a:ext cx="2700503" cy="594872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just"/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Ghi SĐT của người/ tổ chức tin cậy </a:t>
              </a:r>
            </a:p>
            <a:p>
              <a:pPr algn="just"/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 khi xảy ra BLGĐ có thể gọi điện </a:t>
              </a:r>
            </a:p>
            <a:p>
              <a:pPr algn="just"/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nhờ can thiệp.</a:t>
              </a:r>
              <a:endParaRPr lang="en-VN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LineShape"/>
            <p:cNvCxnSpPr/>
            <p:nvPr/>
          </p:nvCxnSpPr>
          <p:spPr>
            <a:xfrm flipH="1">
              <a:off x="1489688" y="4331437"/>
              <a:ext cx="6164621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" name="CustomText1"/>
            <p:cNvSpPr/>
            <p:nvPr/>
          </p:nvSpPr>
          <p:spPr>
            <a:xfrm>
              <a:off x="4848029" y="3659097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Rời khỏi nơi có khả năng xảy ra </a:t>
              </a:r>
            </a:p>
            <a:p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bạo lực gia đình.</a:t>
              </a:r>
              <a:endParaRPr lang="en-VN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58880" y="392423"/>
            <a:ext cx="598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CA78B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TRƯỚC KHI XẢY RA BLGĐ</a:t>
            </a:r>
            <a:endParaRPr kumimoji="1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6CA78B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DABA6-B99D-D779-C8E6-B6F464076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5393" y="1391477"/>
            <a:ext cx="9401213" cy="3461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8D76D-4931-A318-A1EE-89C31B71DDDE}"/>
              </a:ext>
            </a:extLst>
          </p:cNvPr>
          <p:cNvSpPr txBox="1"/>
          <p:nvPr/>
        </p:nvSpPr>
        <p:spPr>
          <a:xfrm>
            <a:off x="834886" y="5185975"/>
            <a:ext cx="1099930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Các bạn trong những trường hợp trên đã làm gì khi xảy bạo lực gia đình?</a:t>
            </a:r>
            <a:endParaRPr lang="en-VN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Theo em, còn có cách nào khác để xử lí khi gặp bạo lực gia đình?</a:t>
            </a:r>
            <a:endParaRPr lang="en-VN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F7A2A5E4-8D08-594C-392D-404182212F83}"/>
              </a:ext>
            </a:extLst>
          </p:cNvPr>
          <p:cNvSpPr txBox="1"/>
          <p:nvPr/>
        </p:nvSpPr>
        <p:spPr>
          <a:xfrm>
            <a:off x="2913017" y="404495"/>
            <a:ext cx="721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NHIỆM VỤ NHÓM NHỎ – N3+4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645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charset="0"/>
                  <a:ea typeface="等线" panose="02010600030101010101" pitchFamily="2" charset="-122"/>
                  <a:cs typeface="Montserrat SemiBold" panose="00000700000000000000" charset="0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972456" y="1848311"/>
            <a:ext cx="10247086" cy="4001419"/>
            <a:chOff x="1458685" y="1899980"/>
            <a:chExt cx="6226630" cy="2431457"/>
          </a:xfrm>
        </p:grpSpPr>
        <p:sp>
          <p:nvSpPr>
            <p:cNvPr id="4" name="RelativeShape1"/>
            <p:cNvSpPr/>
            <p:nvPr/>
          </p:nvSpPr>
          <p:spPr>
            <a:xfrm>
              <a:off x="4599071" y="2052197"/>
              <a:ext cx="3086243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T2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5" name="ValueShape1"/>
            <p:cNvSpPr/>
            <p:nvPr/>
          </p:nvSpPr>
          <p:spPr>
            <a:xfrm>
              <a:off x="4599071" y="2052197"/>
              <a:ext cx="1865637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6" name="RelativeShape2"/>
            <p:cNvSpPr/>
            <p:nvPr/>
          </p:nvSpPr>
          <p:spPr>
            <a:xfrm flipH="1">
              <a:off x="1458685" y="2052197"/>
              <a:ext cx="3086242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C7D69"/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T1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C7D69"/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7" name="ValueShape2"/>
            <p:cNvSpPr/>
            <p:nvPr/>
          </p:nvSpPr>
          <p:spPr>
            <a:xfrm flipH="1">
              <a:off x="2963153" y="2052198"/>
              <a:ext cx="1581775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grpSp>
          <p:nvGrpSpPr>
            <p:cNvPr id="10" name="组合 27"/>
            <p:cNvGrpSpPr/>
            <p:nvPr/>
          </p:nvGrpSpPr>
          <p:grpSpPr>
            <a:xfrm>
              <a:off x="4295970" y="1899980"/>
              <a:ext cx="552059" cy="552059"/>
              <a:chOff x="5727959" y="2533306"/>
              <a:chExt cx="736079" cy="736079"/>
            </a:xfrm>
          </p:grpSpPr>
          <p:sp>
            <p:nvSpPr>
              <p:cNvPr id="27" name="BackShape"/>
              <p:cNvSpPr/>
              <p:nvPr/>
            </p:nvSpPr>
            <p:spPr>
              <a:xfrm>
                <a:off x="5727959" y="2533306"/>
                <a:ext cx="736079" cy="73607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  <p:sp>
            <p:nvSpPr>
              <p:cNvPr id="28" name="IconShape"/>
              <p:cNvSpPr>
                <a:spLocks noChangeAspect="1"/>
              </p:cNvSpPr>
              <p:nvPr/>
            </p:nvSpPr>
            <p:spPr bwMode="auto">
              <a:xfrm>
                <a:off x="5860391" y="2665612"/>
                <a:ext cx="471216" cy="471469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</p:grpSp>
        <p:sp>
          <p:nvSpPr>
            <p:cNvPr id="11" name="CustomText1"/>
            <p:cNvSpPr/>
            <p:nvPr/>
          </p:nvSpPr>
          <p:spPr>
            <a:xfrm>
              <a:off x="1458685" y="2352811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Nhờ hàng xóm can thiệp</a:t>
              </a:r>
              <a:r>
                <a:rPr lang="en-VN" sz="2400">
                  <a:effectLst/>
                </a:rPr>
                <a:t> </a:t>
              </a:r>
              <a:endParaRPr kumimoji="0" lang="en-US" altLang="zh-CN" sz="24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cxnSp>
          <p:nvCxnSpPr>
            <p:cNvPr id="12" name="LineShape"/>
            <p:cNvCxnSpPr/>
            <p:nvPr/>
          </p:nvCxnSpPr>
          <p:spPr>
            <a:xfrm flipH="1">
              <a:off x="1520692" y="2860484"/>
              <a:ext cx="6164621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" name="CustomText1"/>
            <p:cNvSpPr/>
            <p:nvPr/>
          </p:nvSpPr>
          <p:spPr>
            <a:xfrm>
              <a:off x="4848028" y="2352811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Khuyên can.</a:t>
              </a:r>
              <a:endParaRPr lang="en-VN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lativeShape1"/>
            <p:cNvSpPr/>
            <p:nvPr/>
          </p:nvSpPr>
          <p:spPr>
            <a:xfrm>
              <a:off x="4599072" y="3358483"/>
              <a:ext cx="3086243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CÁCH KHÁC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5" name="ValueShape1"/>
            <p:cNvSpPr/>
            <p:nvPr/>
          </p:nvSpPr>
          <p:spPr>
            <a:xfrm>
              <a:off x="4599072" y="3358483"/>
              <a:ext cx="1865637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6" name="RelativeShape2"/>
            <p:cNvSpPr/>
            <p:nvPr/>
          </p:nvSpPr>
          <p:spPr>
            <a:xfrm flipH="1">
              <a:off x="1458686" y="3358483"/>
              <a:ext cx="3086242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D69"/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T3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C7D69"/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7" name="ValueShape2"/>
            <p:cNvSpPr/>
            <p:nvPr/>
          </p:nvSpPr>
          <p:spPr>
            <a:xfrm flipH="1">
              <a:off x="2963154" y="3358484"/>
              <a:ext cx="1581775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295971" y="3206266"/>
              <a:ext cx="552059" cy="552059"/>
              <a:chOff x="5727960" y="4275021"/>
              <a:chExt cx="736079" cy="736079"/>
            </a:xfrm>
          </p:grpSpPr>
          <p:sp>
            <p:nvSpPr>
              <p:cNvPr id="25" name="BackShape"/>
              <p:cNvSpPr/>
              <p:nvPr/>
            </p:nvSpPr>
            <p:spPr>
              <a:xfrm>
                <a:off x="5727960" y="4275021"/>
                <a:ext cx="736079" cy="73607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  <p:sp>
            <p:nvSpPr>
              <p:cNvPr id="26" name="IconShape"/>
              <p:cNvSpPr>
                <a:spLocks noChangeAspect="1"/>
              </p:cNvSpPr>
              <p:nvPr/>
            </p:nvSpPr>
            <p:spPr bwMode="auto">
              <a:xfrm>
                <a:off x="5860392" y="4407327"/>
                <a:ext cx="471216" cy="471469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</p:grpSp>
        <p:sp>
          <p:nvSpPr>
            <p:cNvPr id="22" name="CustomText1"/>
            <p:cNvSpPr/>
            <p:nvPr/>
          </p:nvSpPr>
          <p:spPr>
            <a:xfrm>
              <a:off x="1656935" y="3659097"/>
              <a:ext cx="2700503" cy="594872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Gọi điện cho người thân.</a:t>
              </a:r>
              <a:endParaRPr lang="en-VN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LineShape"/>
            <p:cNvCxnSpPr/>
            <p:nvPr/>
          </p:nvCxnSpPr>
          <p:spPr>
            <a:xfrm flipH="1">
              <a:off x="1489688" y="4331437"/>
              <a:ext cx="6164621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" name="CustomText1"/>
            <p:cNvSpPr/>
            <p:nvPr/>
          </p:nvSpPr>
          <p:spPr>
            <a:xfrm>
              <a:off x="4848029" y="3659097"/>
              <a:ext cx="2837285" cy="65110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Bình tĩnh, kiềm chế cảm xúc, tìm đường </a:t>
              </a:r>
            </a:p>
            <a:p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thoát, chủ động nhờ người giúp đỡ</a:t>
              </a:r>
              <a:r>
                <a:rPr lang="en-VN" sz="2200">
                  <a:effectLst/>
                </a:rPr>
                <a:t> </a:t>
              </a:r>
              <a:endParaRPr lang="en-VN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58880" y="392423"/>
            <a:ext cx="598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CA78B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TRONG KHI XẢY RA BLGĐ</a:t>
            </a:r>
            <a:endParaRPr kumimoji="1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6CA78B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362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DABA6-B99D-D779-C8E6-B6F464076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6450" y="1391477"/>
            <a:ext cx="8919099" cy="3461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68D76D-4931-A318-A1EE-89C31B71DDDE}"/>
              </a:ext>
            </a:extLst>
          </p:cNvPr>
          <p:cNvSpPr txBox="1"/>
          <p:nvPr/>
        </p:nvSpPr>
        <p:spPr>
          <a:xfrm>
            <a:off x="834886" y="5185975"/>
            <a:ext cx="1099930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Các bạn trong những trường hợp trên đã làm gì sau khi xảy bạo lực gia đình?</a:t>
            </a:r>
            <a:endParaRPr lang="en-VN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Theo em, còn có cách nào khác để xử lí sau khi gặp bạo lực gia đình?</a:t>
            </a:r>
            <a:endParaRPr lang="en-VN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F7A2A5E4-8D08-594C-392D-404182212F83}"/>
              </a:ext>
            </a:extLst>
          </p:cNvPr>
          <p:cNvSpPr txBox="1"/>
          <p:nvPr/>
        </p:nvSpPr>
        <p:spPr>
          <a:xfrm>
            <a:off x="2913017" y="404495"/>
            <a:ext cx="721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dirty="0">
                <a:solidFill>
                  <a:srgbClr val="6CA78B"/>
                </a:solidFill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NHIỆM VỤ NHÓM NHỎ – N5+6</a:t>
            </a:r>
            <a:endParaRPr kumimoji="1" lang="zh-CN" altLang="en-US" sz="3200" spc="600" dirty="0">
              <a:solidFill>
                <a:srgbClr val="6CA78B"/>
              </a:solidFill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6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65099" y="127483"/>
              <a:ext cx="11861800" cy="6603034"/>
              <a:chOff x="165099" y="127483"/>
              <a:chExt cx="11861800" cy="660303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65099" y="127483"/>
                <a:ext cx="11861800" cy="66030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charset="0"/>
                  <a:ea typeface="等线" panose="02010600030101010101" pitchFamily="2" charset="-122"/>
                  <a:cs typeface="Montserrat SemiBold" panose="00000700000000000000" charset="0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1568450" y="1043210"/>
                <a:ext cx="9055100" cy="0"/>
              </a:xfrm>
              <a:prstGeom prst="line">
                <a:avLst/>
              </a:prstGeom>
              <a:ln>
                <a:solidFill>
                  <a:srgbClr val="6CA7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972456" y="1848311"/>
            <a:ext cx="10247086" cy="4001419"/>
            <a:chOff x="1458685" y="1899980"/>
            <a:chExt cx="6226630" cy="2431457"/>
          </a:xfrm>
        </p:grpSpPr>
        <p:sp>
          <p:nvSpPr>
            <p:cNvPr id="4" name="RelativeShape1"/>
            <p:cNvSpPr/>
            <p:nvPr/>
          </p:nvSpPr>
          <p:spPr>
            <a:xfrm>
              <a:off x="4599071" y="2052197"/>
              <a:ext cx="3086243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T2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5" name="ValueShape1"/>
            <p:cNvSpPr/>
            <p:nvPr/>
          </p:nvSpPr>
          <p:spPr>
            <a:xfrm>
              <a:off x="4599071" y="2052197"/>
              <a:ext cx="1865637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6" name="RelativeShape2"/>
            <p:cNvSpPr/>
            <p:nvPr/>
          </p:nvSpPr>
          <p:spPr>
            <a:xfrm flipH="1">
              <a:off x="1458685" y="2052197"/>
              <a:ext cx="3086242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C7D69"/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T1</a:t>
              </a:r>
              <a:endPara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C7D69"/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7" name="ValueShape2"/>
            <p:cNvSpPr/>
            <p:nvPr/>
          </p:nvSpPr>
          <p:spPr>
            <a:xfrm flipH="1">
              <a:off x="2963153" y="2052198"/>
              <a:ext cx="1581775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grpSp>
          <p:nvGrpSpPr>
            <p:cNvPr id="10" name="组合 27"/>
            <p:cNvGrpSpPr/>
            <p:nvPr/>
          </p:nvGrpSpPr>
          <p:grpSpPr>
            <a:xfrm>
              <a:off x="4295970" y="1899980"/>
              <a:ext cx="552059" cy="552059"/>
              <a:chOff x="5727959" y="2533306"/>
              <a:chExt cx="736079" cy="736079"/>
            </a:xfrm>
          </p:grpSpPr>
          <p:sp>
            <p:nvSpPr>
              <p:cNvPr id="27" name="BackShape"/>
              <p:cNvSpPr/>
              <p:nvPr/>
            </p:nvSpPr>
            <p:spPr>
              <a:xfrm>
                <a:off x="5727959" y="2533306"/>
                <a:ext cx="736079" cy="73607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  <p:sp>
            <p:nvSpPr>
              <p:cNvPr id="28" name="IconShape"/>
              <p:cNvSpPr>
                <a:spLocks noChangeAspect="1"/>
              </p:cNvSpPr>
              <p:nvPr/>
            </p:nvSpPr>
            <p:spPr bwMode="auto">
              <a:xfrm>
                <a:off x="5860391" y="2665612"/>
                <a:ext cx="471216" cy="471469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</p:grpSp>
        <p:sp>
          <p:nvSpPr>
            <p:cNvPr id="11" name="CustomText1"/>
            <p:cNvSpPr/>
            <p:nvPr/>
          </p:nvSpPr>
          <p:spPr>
            <a:xfrm>
              <a:off x="1458685" y="2352811"/>
              <a:ext cx="2837285" cy="15221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Đưa nạn nhân đến cơ sở ý tế</a:t>
              </a:r>
              <a:r>
                <a:rPr lang="en-VN" sz="2400">
                  <a:effectLst/>
                </a:rPr>
                <a:t> </a:t>
              </a:r>
              <a:endParaRPr kumimoji="0" lang="en-US" altLang="zh-CN" sz="2400" b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</a:endParaRPr>
            </a:p>
          </p:txBody>
        </p:sp>
        <p:cxnSp>
          <p:nvCxnSpPr>
            <p:cNvPr id="12" name="LineShape"/>
            <p:cNvCxnSpPr/>
            <p:nvPr/>
          </p:nvCxnSpPr>
          <p:spPr>
            <a:xfrm flipH="1">
              <a:off x="1520692" y="2860484"/>
              <a:ext cx="6164621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" name="CustomText1"/>
            <p:cNvSpPr/>
            <p:nvPr/>
          </p:nvSpPr>
          <p:spPr>
            <a:xfrm>
              <a:off x="4848028" y="2352811"/>
              <a:ext cx="2837285" cy="520123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 hiện mong muốn gia đình hạnh phúc, </a:t>
              </a:r>
            </a:p>
            <a:p>
              <a:pPr>
                <a:lnSpc>
                  <a:spcPct val="107000"/>
                </a:lnSpc>
              </a:pPr>
              <a:r>
                <a:rPr lang="en-US" sz="22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 thân kiềm chế, không gây ra BLGĐ.</a:t>
              </a:r>
              <a:endParaRPr lang="en-VN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lativeShape1"/>
            <p:cNvSpPr/>
            <p:nvPr/>
          </p:nvSpPr>
          <p:spPr>
            <a:xfrm>
              <a:off x="4599072" y="3358483"/>
              <a:ext cx="3086243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CÁCH KHÁC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5" name="ValueShape1"/>
            <p:cNvSpPr/>
            <p:nvPr/>
          </p:nvSpPr>
          <p:spPr>
            <a:xfrm>
              <a:off x="4599072" y="3358483"/>
              <a:ext cx="1865637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6" name="RelativeShape2"/>
            <p:cNvSpPr/>
            <p:nvPr/>
          </p:nvSpPr>
          <p:spPr>
            <a:xfrm flipH="1">
              <a:off x="1458686" y="3358483"/>
              <a:ext cx="3086242" cy="247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D69"/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rPr>
                <a:t>T3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C7D69"/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sp>
          <p:nvSpPr>
            <p:cNvPr id="17" name="ValueShape2"/>
            <p:cNvSpPr/>
            <p:nvPr/>
          </p:nvSpPr>
          <p:spPr>
            <a:xfrm flipH="1">
              <a:off x="2963154" y="3358484"/>
              <a:ext cx="1581775" cy="247625"/>
            </a:xfrm>
            <a:prstGeom prst="roundRect">
              <a:avLst>
                <a:gd name="adj" fmla="val 50000"/>
              </a:avLst>
            </a:prstGeom>
            <a:solidFill>
              <a:srgbClr val="6CA7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 SemiBold" panose="00000700000000000000" charset="0"/>
                <a:ea typeface="+mn-ea"/>
                <a:cs typeface="Montserrat SemiBold" panose="00000700000000000000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295971" y="3206266"/>
              <a:ext cx="552059" cy="552059"/>
              <a:chOff x="5727960" y="4275021"/>
              <a:chExt cx="736079" cy="736079"/>
            </a:xfrm>
          </p:grpSpPr>
          <p:sp>
            <p:nvSpPr>
              <p:cNvPr id="25" name="BackShape"/>
              <p:cNvSpPr/>
              <p:nvPr/>
            </p:nvSpPr>
            <p:spPr>
              <a:xfrm>
                <a:off x="5727960" y="4275021"/>
                <a:ext cx="736079" cy="73607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  <p:sp>
            <p:nvSpPr>
              <p:cNvPr id="26" name="IconShape"/>
              <p:cNvSpPr>
                <a:spLocks noChangeAspect="1"/>
              </p:cNvSpPr>
              <p:nvPr/>
            </p:nvSpPr>
            <p:spPr bwMode="auto">
              <a:xfrm>
                <a:off x="5860392" y="4407327"/>
                <a:ext cx="471216" cy="471469"/>
              </a:xfrm>
              <a:custGeom>
                <a:avLst/>
                <a:gdLst>
                  <a:gd name="connsiteX0" fmla="*/ 94638 w 328437"/>
                  <a:gd name="connsiteY0" fmla="*/ 163513 h 328613"/>
                  <a:gd name="connsiteX1" fmla="*/ 95937 w 328437"/>
                  <a:gd name="connsiteY1" fmla="*/ 163513 h 328613"/>
                  <a:gd name="connsiteX2" fmla="*/ 134903 w 328437"/>
                  <a:gd name="connsiteY2" fmla="*/ 169971 h 328613"/>
                  <a:gd name="connsiteX3" fmla="*/ 136202 w 328437"/>
                  <a:gd name="connsiteY3" fmla="*/ 171262 h 328613"/>
                  <a:gd name="connsiteX4" fmla="*/ 136202 w 328437"/>
                  <a:gd name="connsiteY4" fmla="*/ 238422 h 328613"/>
                  <a:gd name="connsiteX5" fmla="*/ 136202 w 328437"/>
                  <a:gd name="connsiteY5" fmla="*/ 239713 h 328613"/>
                  <a:gd name="connsiteX6" fmla="*/ 134903 w 328437"/>
                  <a:gd name="connsiteY6" fmla="*/ 239713 h 328613"/>
                  <a:gd name="connsiteX7" fmla="*/ 133604 w 328437"/>
                  <a:gd name="connsiteY7" fmla="*/ 239713 h 328613"/>
                  <a:gd name="connsiteX8" fmla="*/ 94638 w 328437"/>
                  <a:gd name="connsiteY8" fmla="*/ 226798 h 328613"/>
                  <a:gd name="connsiteX9" fmla="*/ 93339 w 328437"/>
                  <a:gd name="connsiteY9" fmla="*/ 225506 h 328613"/>
                  <a:gd name="connsiteX10" fmla="*/ 93339 w 328437"/>
                  <a:gd name="connsiteY10" fmla="*/ 166096 h 328613"/>
                  <a:gd name="connsiteX11" fmla="*/ 94638 w 328437"/>
                  <a:gd name="connsiteY11" fmla="*/ 163513 h 328613"/>
                  <a:gd name="connsiteX12" fmla="*/ 45714 w 328437"/>
                  <a:gd name="connsiteY12" fmla="*/ 157163 h 328613"/>
                  <a:gd name="connsiteX13" fmla="*/ 48227 w 328437"/>
                  <a:gd name="connsiteY13" fmla="*/ 157163 h 328613"/>
                  <a:gd name="connsiteX14" fmla="*/ 74620 w 328437"/>
                  <a:gd name="connsiteY14" fmla="*/ 161051 h 328613"/>
                  <a:gd name="connsiteX15" fmla="*/ 75877 w 328437"/>
                  <a:gd name="connsiteY15" fmla="*/ 162347 h 328613"/>
                  <a:gd name="connsiteX16" fmla="*/ 75877 w 328437"/>
                  <a:gd name="connsiteY16" fmla="*/ 218071 h 328613"/>
                  <a:gd name="connsiteX17" fmla="*/ 74620 w 328437"/>
                  <a:gd name="connsiteY17" fmla="*/ 219367 h 328613"/>
                  <a:gd name="connsiteX18" fmla="*/ 73363 w 328437"/>
                  <a:gd name="connsiteY18" fmla="*/ 220663 h 328613"/>
                  <a:gd name="connsiteX19" fmla="*/ 46971 w 328437"/>
                  <a:gd name="connsiteY19" fmla="*/ 211592 h 328613"/>
                  <a:gd name="connsiteX20" fmla="*/ 45714 w 328437"/>
                  <a:gd name="connsiteY20" fmla="*/ 209000 h 328613"/>
                  <a:gd name="connsiteX21" fmla="*/ 45714 w 328437"/>
                  <a:gd name="connsiteY21" fmla="*/ 158459 h 328613"/>
                  <a:gd name="connsiteX22" fmla="*/ 45714 w 328437"/>
                  <a:gd name="connsiteY22" fmla="*/ 157163 h 328613"/>
                  <a:gd name="connsiteX23" fmla="*/ 34601 w 328437"/>
                  <a:gd name="connsiteY23" fmla="*/ 131763 h 328613"/>
                  <a:gd name="connsiteX24" fmla="*/ 34601 w 328437"/>
                  <a:gd name="connsiteY24" fmla="*/ 246063 h 328613"/>
                  <a:gd name="connsiteX25" fmla="*/ 161601 w 328437"/>
                  <a:gd name="connsiteY25" fmla="*/ 311151 h 328613"/>
                  <a:gd name="connsiteX26" fmla="*/ 161601 w 328437"/>
                  <a:gd name="connsiteY26" fmla="*/ 133351 h 328613"/>
                  <a:gd name="connsiteX27" fmla="*/ 134613 w 328437"/>
                  <a:gd name="connsiteY27" fmla="*/ 133351 h 328613"/>
                  <a:gd name="connsiteX28" fmla="*/ 235241 w 328437"/>
                  <a:gd name="connsiteY28" fmla="*/ 15875 h 328613"/>
                  <a:gd name="connsiteX29" fmla="*/ 147314 w 328437"/>
                  <a:gd name="connsiteY29" fmla="*/ 120775 h 328613"/>
                  <a:gd name="connsiteX30" fmla="*/ 165417 w 328437"/>
                  <a:gd name="connsiteY30" fmla="*/ 120775 h 328613"/>
                  <a:gd name="connsiteX31" fmla="*/ 171882 w 328437"/>
                  <a:gd name="connsiteY31" fmla="*/ 127251 h 328613"/>
                  <a:gd name="connsiteX32" fmla="*/ 171882 w 328437"/>
                  <a:gd name="connsiteY32" fmla="*/ 311150 h 328613"/>
                  <a:gd name="connsiteX33" fmla="*/ 222311 w 328437"/>
                  <a:gd name="connsiteY33" fmla="*/ 285249 h 328613"/>
                  <a:gd name="connsiteX34" fmla="*/ 222311 w 328437"/>
                  <a:gd name="connsiteY34" fmla="*/ 157037 h 328613"/>
                  <a:gd name="connsiteX35" fmla="*/ 223604 w 328437"/>
                  <a:gd name="connsiteY35" fmla="*/ 154447 h 328613"/>
                  <a:gd name="connsiteX36" fmla="*/ 257223 w 328437"/>
                  <a:gd name="connsiteY36" fmla="*/ 151857 h 328613"/>
                  <a:gd name="connsiteX37" fmla="*/ 258516 w 328437"/>
                  <a:gd name="connsiteY37" fmla="*/ 151857 h 328613"/>
                  <a:gd name="connsiteX38" fmla="*/ 259809 w 328437"/>
                  <a:gd name="connsiteY38" fmla="*/ 153152 h 328613"/>
                  <a:gd name="connsiteX39" fmla="*/ 259809 w 328437"/>
                  <a:gd name="connsiteY39" fmla="*/ 265823 h 328613"/>
                  <a:gd name="connsiteX40" fmla="*/ 293429 w 328437"/>
                  <a:gd name="connsiteY40" fmla="*/ 247692 h 328613"/>
                  <a:gd name="connsiteX41" fmla="*/ 294722 w 328437"/>
                  <a:gd name="connsiteY41" fmla="*/ 118185 h 328613"/>
                  <a:gd name="connsiteX42" fmla="*/ 296015 w 328437"/>
                  <a:gd name="connsiteY42" fmla="*/ 114300 h 328613"/>
                  <a:gd name="connsiteX43" fmla="*/ 301187 w 328437"/>
                  <a:gd name="connsiteY43" fmla="*/ 111710 h 328613"/>
                  <a:gd name="connsiteX44" fmla="*/ 307652 w 328437"/>
                  <a:gd name="connsiteY44" fmla="*/ 113005 h 328613"/>
                  <a:gd name="connsiteX45" fmla="*/ 235241 w 328437"/>
                  <a:gd name="connsiteY45" fmla="*/ 15875 h 328613"/>
                  <a:gd name="connsiteX46" fmla="*/ 235348 w 328437"/>
                  <a:gd name="connsiteY46" fmla="*/ 0 h 328613"/>
                  <a:gd name="connsiteX47" fmla="*/ 239233 w 328437"/>
                  <a:gd name="connsiteY47" fmla="*/ 0 h 328613"/>
                  <a:gd name="connsiteX48" fmla="*/ 241823 w 328437"/>
                  <a:gd name="connsiteY48" fmla="*/ 2598 h 328613"/>
                  <a:gd name="connsiteX49" fmla="*/ 327286 w 328437"/>
                  <a:gd name="connsiteY49" fmla="*/ 115599 h 328613"/>
                  <a:gd name="connsiteX50" fmla="*/ 327286 w 328437"/>
                  <a:gd name="connsiteY50" fmla="*/ 123392 h 328613"/>
                  <a:gd name="connsiteX51" fmla="*/ 322107 w 328437"/>
                  <a:gd name="connsiteY51" fmla="*/ 125990 h 328613"/>
                  <a:gd name="connsiteX52" fmla="*/ 307863 w 328437"/>
                  <a:gd name="connsiteY52" fmla="*/ 124691 h 328613"/>
                  <a:gd name="connsiteX53" fmla="*/ 307863 w 328437"/>
                  <a:gd name="connsiteY53" fmla="*/ 251980 h 328613"/>
                  <a:gd name="connsiteX54" fmla="*/ 303978 w 328437"/>
                  <a:gd name="connsiteY54" fmla="*/ 257175 h 328613"/>
                  <a:gd name="connsiteX55" fmla="*/ 169308 w 328437"/>
                  <a:gd name="connsiteY55" fmla="*/ 327314 h 328613"/>
                  <a:gd name="connsiteX56" fmla="*/ 166718 w 328437"/>
                  <a:gd name="connsiteY56" fmla="*/ 328613 h 328613"/>
                  <a:gd name="connsiteX57" fmla="*/ 164129 w 328437"/>
                  <a:gd name="connsiteY57" fmla="*/ 327314 h 328613"/>
                  <a:gd name="connsiteX58" fmla="*/ 25574 w 328437"/>
                  <a:gd name="connsiteY58" fmla="*/ 254578 h 328613"/>
                  <a:gd name="connsiteX59" fmla="*/ 21689 w 328437"/>
                  <a:gd name="connsiteY59" fmla="*/ 249382 h 328613"/>
                  <a:gd name="connsiteX60" fmla="*/ 21689 w 328437"/>
                  <a:gd name="connsiteY60" fmla="*/ 129887 h 328613"/>
                  <a:gd name="connsiteX61" fmla="*/ 6150 w 328437"/>
                  <a:gd name="connsiteY61" fmla="*/ 129887 h 328613"/>
                  <a:gd name="connsiteX62" fmla="*/ 971 w 328437"/>
                  <a:gd name="connsiteY62" fmla="*/ 127289 h 328613"/>
                  <a:gd name="connsiteX63" fmla="*/ 971 w 328437"/>
                  <a:gd name="connsiteY63" fmla="*/ 120795 h 328613"/>
                  <a:gd name="connsiteX64" fmla="*/ 34638 w 328437"/>
                  <a:gd name="connsiteY64" fmla="*/ 54552 h 328613"/>
                  <a:gd name="connsiteX65" fmla="*/ 38523 w 328437"/>
                  <a:gd name="connsiteY65" fmla="*/ 50656 h 328613"/>
                  <a:gd name="connsiteX66" fmla="*/ 59241 w 328437"/>
                  <a:gd name="connsiteY66" fmla="*/ 45460 h 328613"/>
                  <a:gd name="connsiteX67" fmla="*/ 59241 w 328437"/>
                  <a:gd name="connsiteY67" fmla="*/ 27276 h 328613"/>
                  <a:gd name="connsiteX68" fmla="*/ 63126 w 328437"/>
                  <a:gd name="connsiteY68" fmla="*/ 20782 h 328613"/>
                  <a:gd name="connsiteX69" fmla="*/ 83844 w 328437"/>
                  <a:gd name="connsiteY69" fmla="*/ 14287 h 328613"/>
                  <a:gd name="connsiteX70" fmla="*/ 85139 w 328437"/>
                  <a:gd name="connsiteY70" fmla="*/ 14287 h 328613"/>
                  <a:gd name="connsiteX71" fmla="*/ 86434 w 328437"/>
                  <a:gd name="connsiteY71" fmla="*/ 14287 h 328613"/>
                  <a:gd name="connsiteX72" fmla="*/ 98088 w 328437"/>
                  <a:gd name="connsiteY72" fmla="*/ 16885 h 328613"/>
                  <a:gd name="connsiteX73" fmla="*/ 103268 w 328437"/>
                  <a:gd name="connsiteY73" fmla="*/ 22081 h 328613"/>
                  <a:gd name="connsiteX74" fmla="*/ 103268 w 328437"/>
                  <a:gd name="connsiteY74" fmla="*/ 33771 h 328613"/>
                  <a:gd name="connsiteX75" fmla="*/ 235348 w 328437"/>
                  <a:gd name="connsiteY75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28437" h="328613">
                    <a:moveTo>
                      <a:pt x="94638" y="163513"/>
                    </a:moveTo>
                    <a:cubicBezTo>
                      <a:pt x="94638" y="163513"/>
                      <a:pt x="95937" y="163513"/>
                      <a:pt x="95937" y="163513"/>
                    </a:cubicBezTo>
                    <a:cubicBezTo>
                      <a:pt x="95937" y="163513"/>
                      <a:pt x="95937" y="163513"/>
                      <a:pt x="134903" y="169971"/>
                    </a:cubicBezTo>
                    <a:cubicBezTo>
                      <a:pt x="136202" y="169971"/>
                      <a:pt x="136202" y="169971"/>
                      <a:pt x="136202" y="171262"/>
                    </a:cubicBezTo>
                    <a:cubicBezTo>
                      <a:pt x="136202" y="171262"/>
                      <a:pt x="136202" y="171262"/>
                      <a:pt x="136202" y="238422"/>
                    </a:cubicBezTo>
                    <a:cubicBezTo>
                      <a:pt x="136202" y="238422"/>
                      <a:pt x="136202" y="239713"/>
                      <a:pt x="136202" y="239713"/>
                    </a:cubicBezTo>
                    <a:cubicBezTo>
                      <a:pt x="134903" y="239713"/>
                      <a:pt x="134903" y="239713"/>
                      <a:pt x="134903" y="239713"/>
                    </a:cubicBezTo>
                    <a:cubicBezTo>
                      <a:pt x="134903" y="239713"/>
                      <a:pt x="134903" y="239713"/>
                      <a:pt x="133604" y="239713"/>
                    </a:cubicBezTo>
                    <a:cubicBezTo>
                      <a:pt x="133604" y="239713"/>
                      <a:pt x="133604" y="239713"/>
                      <a:pt x="94638" y="226798"/>
                    </a:cubicBezTo>
                    <a:cubicBezTo>
                      <a:pt x="94638" y="226798"/>
                      <a:pt x="93339" y="225506"/>
                      <a:pt x="93339" y="225506"/>
                    </a:cubicBezTo>
                    <a:cubicBezTo>
                      <a:pt x="93339" y="225506"/>
                      <a:pt x="93339" y="225506"/>
                      <a:pt x="93339" y="166096"/>
                    </a:cubicBezTo>
                    <a:cubicBezTo>
                      <a:pt x="93339" y="164805"/>
                      <a:pt x="94638" y="164805"/>
                      <a:pt x="94638" y="163513"/>
                    </a:cubicBezTo>
                    <a:close/>
                    <a:moveTo>
                      <a:pt x="45714" y="157163"/>
                    </a:moveTo>
                    <a:cubicBezTo>
                      <a:pt x="46971" y="157163"/>
                      <a:pt x="46971" y="157163"/>
                      <a:pt x="48227" y="157163"/>
                    </a:cubicBezTo>
                    <a:cubicBezTo>
                      <a:pt x="48227" y="157163"/>
                      <a:pt x="48227" y="157163"/>
                      <a:pt x="74620" y="161051"/>
                    </a:cubicBezTo>
                    <a:cubicBezTo>
                      <a:pt x="74620" y="161051"/>
                      <a:pt x="75877" y="161051"/>
                      <a:pt x="75877" y="162347"/>
                    </a:cubicBezTo>
                    <a:cubicBezTo>
                      <a:pt x="75877" y="162347"/>
                      <a:pt x="75877" y="162347"/>
                      <a:pt x="75877" y="218071"/>
                    </a:cubicBezTo>
                    <a:cubicBezTo>
                      <a:pt x="75877" y="219367"/>
                      <a:pt x="75877" y="219367"/>
                      <a:pt x="74620" y="219367"/>
                    </a:cubicBezTo>
                    <a:cubicBezTo>
                      <a:pt x="74620" y="220663"/>
                      <a:pt x="74620" y="220663"/>
                      <a:pt x="73363" y="220663"/>
                    </a:cubicBezTo>
                    <a:cubicBezTo>
                      <a:pt x="73363" y="220663"/>
                      <a:pt x="73363" y="220663"/>
                      <a:pt x="46971" y="211592"/>
                    </a:cubicBezTo>
                    <a:cubicBezTo>
                      <a:pt x="45714" y="210296"/>
                      <a:pt x="45714" y="210296"/>
                      <a:pt x="45714" y="209000"/>
                    </a:cubicBezTo>
                    <a:cubicBezTo>
                      <a:pt x="45714" y="209000"/>
                      <a:pt x="45714" y="209000"/>
                      <a:pt x="45714" y="158459"/>
                    </a:cubicBezTo>
                    <a:cubicBezTo>
                      <a:pt x="45714" y="158459"/>
                      <a:pt x="45714" y="157163"/>
                      <a:pt x="45714" y="157163"/>
                    </a:cubicBezTo>
                    <a:close/>
                    <a:moveTo>
                      <a:pt x="34601" y="131763"/>
                    </a:moveTo>
                    <a:lnTo>
                      <a:pt x="34601" y="246063"/>
                    </a:lnTo>
                    <a:lnTo>
                      <a:pt x="161601" y="311151"/>
                    </a:lnTo>
                    <a:lnTo>
                      <a:pt x="161601" y="133351"/>
                    </a:lnTo>
                    <a:lnTo>
                      <a:pt x="134613" y="133351"/>
                    </a:lnTo>
                    <a:close/>
                    <a:moveTo>
                      <a:pt x="235241" y="15875"/>
                    </a:moveTo>
                    <a:cubicBezTo>
                      <a:pt x="235241" y="15875"/>
                      <a:pt x="235241" y="15875"/>
                      <a:pt x="147314" y="120775"/>
                    </a:cubicBezTo>
                    <a:cubicBezTo>
                      <a:pt x="147314" y="120775"/>
                      <a:pt x="147314" y="120775"/>
                      <a:pt x="165417" y="120775"/>
                    </a:cubicBezTo>
                    <a:cubicBezTo>
                      <a:pt x="169296" y="120775"/>
                      <a:pt x="171882" y="123365"/>
                      <a:pt x="171882" y="127251"/>
                    </a:cubicBezTo>
                    <a:cubicBezTo>
                      <a:pt x="171882" y="127251"/>
                      <a:pt x="171882" y="127251"/>
                      <a:pt x="171882" y="311150"/>
                    </a:cubicBezTo>
                    <a:cubicBezTo>
                      <a:pt x="171882" y="311150"/>
                      <a:pt x="171882" y="311150"/>
                      <a:pt x="222311" y="285249"/>
                    </a:cubicBezTo>
                    <a:cubicBezTo>
                      <a:pt x="222311" y="285249"/>
                      <a:pt x="222311" y="285249"/>
                      <a:pt x="222311" y="157037"/>
                    </a:cubicBezTo>
                    <a:cubicBezTo>
                      <a:pt x="222311" y="155742"/>
                      <a:pt x="222311" y="154447"/>
                      <a:pt x="223604" y="154447"/>
                    </a:cubicBezTo>
                    <a:cubicBezTo>
                      <a:pt x="223604" y="154447"/>
                      <a:pt x="223604" y="154447"/>
                      <a:pt x="257223" y="151857"/>
                    </a:cubicBezTo>
                    <a:cubicBezTo>
                      <a:pt x="257223" y="151857"/>
                      <a:pt x="258516" y="151857"/>
                      <a:pt x="258516" y="151857"/>
                    </a:cubicBezTo>
                    <a:cubicBezTo>
                      <a:pt x="258516" y="153152"/>
                      <a:pt x="259809" y="153152"/>
                      <a:pt x="259809" y="153152"/>
                    </a:cubicBezTo>
                    <a:cubicBezTo>
                      <a:pt x="259809" y="153152"/>
                      <a:pt x="259809" y="153152"/>
                      <a:pt x="259809" y="265823"/>
                    </a:cubicBezTo>
                    <a:cubicBezTo>
                      <a:pt x="259809" y="265823"/>
                      <a:pt x="259809" y="265823"/>
                      <a:pt x="293429" y="247692"/>
                    </a:cubicBezTo>
                    <a:cubicBezTo>
                      <a:pt x="293429" y="247692"/>
                      <a:pt x="293429" y="247692"/>
                      <a:pt x="294722" y="118185"/>
                    </a:cubicBezTo>
                    <a:cubicBezTo>
                      <a:pt x="294722" y="116890"/>
                      <a:pt x="294722" y="115595"/>
                      <a:pt x="296015" y="114300"/>
                    </a:cubicBezTo>
                    <a:cubicBezTo>
                      <a:pt x="297308" y="113005"/>
                      <a:pt x="298601" y="111710"/>
                      <a:pt x="301187" y="111710"/>
                    </a:cubicBezTo>
                    <a:lnTo>
                      <a:pt x="307652" y="113005"/>
                    </a:lnTo>
                    <a:cubicBezTo>
                      <a:pt x="307652" y="113005"/>
                      <a:pt x="307652" y="113005"/>
                      <a:pt x="235241" y="15875"/>
                    </a:cubicBezTo>
                    <a:close/>
                    <a:moveTo>
                      <a:pt x="235348" y="0"/>
                    </a:moveTo>
                    <a:cubicBezTo>
                      <a:pt x="235348" y="0"/>
                      <a:pt x="237938" y="0"/>
                      <a:pt x="239233" y="0"/>
                    </a:cubicBezTo>
                    <a:cubicBezTo>
                      <a:pt x="241823" y="1299"/>
                      <a:pt x="241823" y="2598"/>
                      <a:pt x="241823" y="2598"/>
                    </a:cubicBezTo>
                    <a:cubicBezTo>
                      <a:pt x="241823" y="2598"/>
                      <a:pt x="241823" y="2598"/>
                      <a:pt x="327286" y="115599"/>
                    </a:cubicBezTo>
                    <a:cubicBezTo>
                      <a:pt x="327286" y="115599"/>
                      <a:pt x="329876" y="119496"/>
                      <a:pt x="327286" y="123392"/>
                    </a:cubicBezTo>
                    <a:cubicBezTo>
                      <a:pt x="324697" y="125990"/>
                      <a:pt x="322107" y="125990"/>
                      <a:pt x="322107" y="125990"/>
                    </a:cubicBezTo>
                    <a:cubicBezTo>
                      <a:pt x="322107" y="125990"/>
                      <a:pt x="322107" y="125990"/>
                      <a:pt x="307863" y="124691"/>
                    </a:cubicBezTo>
                    <a:cubicBezTo>
                      <a:pt x="307863" y="124691"/>
                      <a:pt x="307863" y="124691"/>
                      <a:pt x="307863" y="251980"/>
                    </a:cubicBezTo>
                    <a:cubicBezTo>
                      <a:pt x="307863" y="254578"/>
                      <a:pt x="306568" y="255877"/>
                      <a:pt x="303978" y="257175"/>
                    </a:cubicBezTo>
                    <a:cubicBezTo>
                      <a:pt x="303978" y="257175"/>
                      <a:pt x="303978" y="257175"/>
                      <a:pt x="169308" y="327314"/>
                    </a:cubicBezTo>
                    <a:cubicBezTo>
                      <a:pt x="169308" y="327314"/>
                      <a:pt x="168013" y="328613"/>
                      <a:pt x="166718" y="328613"/>
                    </a:cubicBezTo>
                    <a:cubicBezTo>
                      <a:pt x="165424" y="328613"/>
                      <a:pt x="164129" y="327314"/>
                      <a:pt x="164129" y="327314"/>
                    </a:cubicBezTo>
                    <a:cubicBezTo>
                      <a:pt x="164129" y="327314"/>
                      <a:pt x="164129" y="327314"/>
                      <a:pt x="25574" y="254578"/>
                    </a:cubicBezTo>
                    <a:cubicBezTo>
                      <a:pt x="22984" y="254578"/>
                      <a:pt x="21689" y="251980"/>
                      <a:pt x="21689" y="249382"/>
                    </a:cubicBezTo>
                    <a:cubicBezTo>
                      <a:pt x="21689" y="249382"/>
                      <a:pt x="21689" y="249382"/>
                      <a:pt x="21689" y="129887"/>
                    </a:cubicBezTo>
                    <a:cubicBezTo>
                      <a:pt x="21689" y="129887"/>
                      <a:pt x="21689" y="129887"/>
                      <a:pt x="6150" y="129887"/>
                    </a:cubicBezTo>
                    <a:cubicBezTo>
                      <a:pt x="3561" y="129887"/>
                      <a:pt x="2266" y="128588"/>
                      <a:pt x="971" y="127289"/>
                    </a:cubicBezTo>
                    <a:cubicBezTo>
                      <a:pt x="-324" y="125990"/>
                      <a:pt x="-324" y="123392"/>
                      <a:pt x="971" y="120795"/>
                    </a:cubicBezTo>
                    <a:cubicBezTo>
                      <a:pt x="971" y="120795"/>
                      <a:pt x="971" y="120795"/>
                      <a:pt x="34638" y="54552"/>
                    </a:cubicBezTo>
                    <a:cubicBezTo>
                      <a:pt x="35933" y="51955"/>
                      <a:pt x="37228" y="51955"/>
                      <a:pt x="38523" y="50656"/>
                    </a:cubicBezTo>
                    <a:cubicBezTo>
                      <a:pt x="38523" y="50656"/>
                      <a:pt x="38523" y="50656"/>
                      <a:pt x="59241" y="45460"/>
                    </a:cubicBezTo>
                    <a:cubicBezTo>
                      <a:pt x="59241" y="45460"/>
                      <a:pt x="59241" y="45460"/>
                      <a:pt x="59241" y="27276"/>
                    </a:cubicBezTo>
                    <a:cubicBezTo>
                      <a:pt x="59241" y="24678"/>
                      <a:pt x="60536" y="22081"/>
                      <a:pt x="63126" y="20782"/>
                    </a:cubicBezTo>
                    <a:cubicBezTo>
                      <a:pt x="63126" y="20782"/>
                      <a:pt x="63126" y="20782"/>
                      <a:pt x="83844" y="14287"/>
                    </a:cubicBezTo>
                    <a:cubicBezTo>
                      <a:pt x="83844" y="14287"/>
                      <a:pt x="83844" y="14287"/>
                      <a:pt x="85139" y="14287"/>
                    </a:cubicBezTo>
                    <a:cubicBezTo>
                      <a:pt x="86434" y="14287"/>
                      <a:pt x="86434" y="14287"/>
                      <a:pt x="86434" y="14287"/>
                    </a:cubicBezTo>
                    <a:cubicBezTo>
                      <a:pt x="86434" y="14287"/>
                      <a:pt x="86434" y="14287"/>
                      <a:pt x="98088" y="16885"/>
                    </a:cubicBezTo>
                    <a:cubicBezTo>
                      <a:pt x="100678" y="16885"/>
                      <a:pt x="103268" y="19483"/>
                      <a:pt x="103268" y="22081"/>
                    </a:cubicBezTo>
                    <a:cubicBezTo>
                      <a:pt x="103268" y="22081"/>
                      <a:pt x="103268" y="22081"/>
                      <a:pt x="103268" y="33771"/>
                    </a:cubicBezTo>
                    <a:cubicBezTo>
                      <a:pt x="103268" y="33771"/>
                      <a:pt x="103268" y="33771"/>
                      <a:pt x="23534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Montserrat SemiBold" panose="00000700000000000000" charset="0"/>
                  <a:ea typeface="+mn-ea"/>
                  <a:cs typeface="Montserrat SemiBold" panose="00000700000000000000" charset="0"/>
                </a:endParaRPr>
              </a:p>
            </p:txBody>
          </p:sp>
        </p:grpSp>
        <p:sp>
          <p:nvSpPr>
            <p:cNvPr id="22" name="CustomText1"/>
            <p:cNvSpPr/>
            <p:nvPr/>
          </p:nvSpPr>
          <p:spPr>
            <a:xfrm>
              <a:off x="1656935" y="3659097"/>
              <a:ext cx="2700503" cy="594872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/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Báo với người có thẩm quyền </a:t>
              </a:r>
            </a:p>
            <a:p>
              <a:pPr algn="r"/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nhờ can thiệp.</a:t>
              </a:r>
              <a:endParaRPr lang="en-VN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LineShape"/>
            <p:cNvCxnSpPr/>
            <p:nvPr/>
          </p:nvCxnSpPr>
          <p:spPr>
            <a:xfrm flipH="1">
              <a:off x="1489688" y="4331437"/>
              <a:ext cx="6164621" cy="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" name="CustomText1"/>
            <p:cNvSpPr/>
            <p:nvPr/>
          </p:nvSpPr>
          <p:spPr>
            <a:xfrm>
              <a:off x="4848029" y="3659097"/>
              <a:ext cx="2837285" cy="651108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Nhờ sự trợ giúp của cơ sở tư vấn </a:t>
              </a:r>
            </a:p>
            <a:p>
              <a:r>
                <a:rPr lang="en-US" sz="2400" ker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tâm lí, tổ hòa giải,...</a:t>
              </a:r>
              <a:endParaRPr lang="en-VN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58880" y="392423"/>
            <a:ext cx="598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CA78B"/>
                </a:solidFill>
                <a:effectLst/>
                <a:uLnTx/>
                <a:uFillTx/>
                <a:latin typeface="Montserrat SemiBold" panose="00000700000000000000" charset="0"/>
                <a:ea typeface="字魂35号-经典雅黑" panose="02000000000000000000" pitchFamily="2" charset="-122"/>
                <a:cs typeface="Montserrat SemiBold" panose="00000700000000000000" charset="0"/>
                <a:sym typeface="+mn-ea"/>
              </a:rPr>
              <a:t>SAU KHI XẢY RA BLGĐ</a:t>
            </a:r>
            <a:endParaRPr kumimoji="1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6CA78B"/>
              </a:solidFill>
              <a:effectLst/>
              <a:uLnTx/>
              <a:uFillTx/>
              <a:latin typeface="Montserrat SemiBold" panose="00000700000000000000" charset="0"/>
              <a:ea typeface="字魂35号-经典雅黑" panose="02000000000000000000" pitchFamily="2" charset="-122"/>
              <a:cs typeface="Montserrat SemiBold" panose="000007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7971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951"/>
      </a:accent1>
      <a:accent2>
        <a:srgbClr val="A3D157"/>
      </a:accent2>
      <a:accent3>
        <a:srgbClr val="336951"/>
      </a:accent3>
      <a:accent4>
        <a:srgbClr val="A3D157"/>
      </a:accent4>
      <a:accent5>
        <a:srgbClr val="336951"/>
      </a:accent5>
      <a:accent6>
        <a:srgbClr val="A3D157"/>
      </a:accent6>
      <a:hlink>
        <a:srgbClr val="336951"/>
      </a:hlink>
      <a:folHlink>
        <a:srgbClr val="A3D157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951"/>
      </a:accent1>
      <a:accent2>
        <a:srgbClr val="A3D157"/>
      </a:accent2>
      <a:accent3>
        <a:srgbClr val="336951"/>
      </a:accent3>
      <a:accent4>
        <a:srgbClr val="A3D157"/>
      </a:accent4>
      <a:accent5>
        <a:srgbClr val="336951"/>
      </a:accent5>
      <a:accent6>
        <a:srgbClr val="A3D157"/>
      </a:accent6>
      <a:hlink>
        <a:srgbClr val="336951"/>
      </a:hlink>
      <a:folHlink>
        <a:srgbClr val="A3D157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595</Words>
  <Application>Microsoft Office PowerPoint</Application>
  <PresentationFormat>Widescreen</PresentationFormat>
  <Paragraphs>85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宋体</vt:lpstr>
      <vt:lpstr>Arial</vt:lpstr>
      <vt:lpstr>Calibri</vt:lpstr>
      <vt:lpstr>等线</vt:lpstr>
      <vt:lpstr>等线 Light</vt:lpstr>
      <vt:lpstr>Montserrat SemiBold</vt:lpstr>
      <vt:lpstr>Source Han Sans CN Medium</vt:lpstr>
      <vt:lpstr>Times New Roman</vt:lpstr>
      <vt:lpstr>字魂35号-经典雅黑</vt:lpstr>
      <vt:lpstr>字魂70号-灵悦黑体</vt:lpstr>
      <vt:lpstr>​​</vt:lpstr>
      <vt:lpstr>Office 主题</vt:lpstr>
      <vt:lpstr>1_Office 主题</vt:lpstr>
      <vt:lpstr>1_​​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21AK22</cp:lastModifiedBy>
  <cp:revision>323</cp:revision>
  <dcterms:created xsi:type="dcterms:W3CDTF">2018-02-23T07:21:00Z</dcterms:created>
  <dcterms:modified xsi:type="dcterms:W3CDTF">2024-03-18T01:12:52Z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