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433" r:id="rId2"/>
    <p:sldId id="256" r:id="rId3"/>
    <p:sldId id="257" r:id="rId4"/>
    <p:sldId id="421" r:id="rId5"/>
    <p:sldId id="422" r:id="rId6"/>
    <p:sldId id="412" r:id="rId7"/>
    <p:sldId id="423" r:id="rId8"/>
    <p:sldId id="424" r:id="rId9"/>
    <p:sldId id="414" r:id="rId10"/>
    <p:sldId id="425" r:id="rId11"/>
    <p:sldId id="426" r:id="rId12"/>
    <p:sldId id="427" r:id="rId13"/>
    <p:sldId id="428" r:id="rId14"/>
    <p:sldId id="429" r:id="rId15"/>
    <p:sldId id="430" r:id="rId16"/>
    <p:sldId id="431" r:id="rId17"/>
    <p:sldId id="432" r:id="rId18"/>
    <p:sldId id="418" r:id="rId19"/>
    <p:sldId id="276" r:id="rId20"/>
    <p:sldId id="410" r:id="rId21"/>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980" autoAdjust="0"/>
    <p:restoredTop sz="94660"/>
  </p:normalViewPr>
  <p:slideViewPr>
    <p:cSldViewPr snapToGrid="0">
      <p:cViewPr varScale="1">
        <p:scale>
          <a:sx n="73" d="100"/>
          <a:sy n="73" d="100"/>
        </p:scale>
        <p:origin x="540" y="7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589213" y="2514600"/>
            <a:ext cx="8915399" cy="2262781"/>
          </a:xfrm>
        </p:spPr>
        <p:txBody>
          <a:bodyPr anchor="b">
            <a:normAutofit/>
          </a:bodyPr>
          <a:lstStyle>
            <a:lvl1pPr>
              <a:defRPr sz="5400"/>
            </a:lvl1pPr>
          </a:lstStyle>
          <a:p>
            <a:r>
              <a:rPr lang="en-US" smtClean="0"/>
              <a:t>Click to edit Master title style</a:t>
            </a:r>
            <a:endParaRPr lang="en-US" dirty="0"/>
          </a:p>
        </p:txBody>
      </p:sp>
      <p:sp>
        <p:nvSpPr>
          <p:cNvPr id="3" name="Subtitle 2"/>
          <p:cNvSpPr>
            <a:spLocks noGrp="1"/>
          </p:cNvSpPr>
          <p:nvPr>
            <p:ph type="subTitle" idx="1"/>
          </p:nvPr>
        </p:nvSpPr>
        <p:spPr>
          <a:xfrm>
            <a:off x="2589213" y="4777379"/>
            <a:ext cx="8915399"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6/28/2024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7" name="Freeform 6"/>
          <p:cNvSpPr/>
          <p:nvPr/>
        </p:nvSpPr>
        <p:spPr bwMode="auto">
          <a:xfrm>
            <a:off x="0"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p:nvSpPr>
          <p:cNvPr id="6" name="Slide Number Placeholder 5"/>
          <p:cNvSpPr>
            <a:spLocks noGrp="1"/>
          </p:cNvSpPr>
          <p:nvPr>
            <p:ph type="sldNum" sz="quarter" idx="12"/>
          </p:nvPr>
        </p:nvSpPr>
        <p:spPr>
          <a:xfrm>
            <a:off x="531812" y="4529540"/>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2" y="609600"/>
            <a:ext cx="8915399" cy="3117040"/>
          </a:xfrm>
        </p:spPr>
        <p:txBody>
          <a:bodyPr anchor="ctr">
            <a:normAutofit/>
          </a:bodyPr>
          <a:lstStyle>
            <a:lvl1pPr algn="l">
              <a:defRPr sz="48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6/28/2024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n-US" smtClean="0"/>
              <a:t>Click to edit Master title style</a:t>
            </a:r>
            <a:endParaRPr lang="en-US" dirty="0"/>
          </a:p>
        </p:txBody>
      </p:sp>
      <p:sp>
        <p:nvSpPr>
          <p:cNvPr id="13" name="Text Placeholder 9"/>
          <p:cNvSpPr>
            <a:spLocks noGrp="1"/>
          </p:cNvSpPr>
          <p:nvPr>
            <p:ph type="body" sz="quarter" idx="13"/>
          </p:nvPr>
        </p:nvSpPr>
        <p:spPr>
          <a:xfrm>
            <a:off x="3275012" y="3505200"/>
            <a:ext cx="753655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Edit Master text styles</a:t>
            </a:r>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6/28/2024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1"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dirty="0"/>
              <a:pPr/>
              <a:t>‹#›</a:t>
            </a:fld>
            <a:endParaRPr lang="en-US" dirty="0"/>
          </a:p>
        </p:txBody>
      </p:sp>
      <p:sp>
        <p:nvSpPr>
          <p:cNvPr id="14" name="TextBox 13"/>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5" name="TextBox 14"/>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2589213" y="2438400"/>
            <a:ext cx="8915400" cy="2724845"/>
          </a:xfrm>
        </p:spPr>
        <p:txBody>
          <a:bodyPr anchor="b">
            <a:normAutofit/>
          </a:bodyPr>
          <a:lstStyle>
            <a:lvl1pPr algn="l">
              <a:defRPr sz="4800" b="0"/>
            </a:lvl1pPr>
          </a:lstStyle>
          <a:p>
            <a:r>
              <a:rPr lang="en-US" smtClean="0"/>
              <a:t>Click to edit Master title style</a:t>
            </a:r>
            <a:endParaRPr lang="en-US" dirty="0"/>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smtClean="0"/>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6/28/2024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1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n-US" smtClean="0"/>
              <a:t>Click to edit Master title style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Edit Master text styles</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smtClean="0"/>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6/28/2024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1"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a:t>
            </a:fld>
            <a:endParaRPr lang="en-US" dirty="0"/>
          </a:p>
        </p:txBody>
      </p:sp>
      <p:sp>
        <p:nvSpPr>
          <p:cNvPr id="17" name="TextBox 16"/>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8" name="TextBox 17"/>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2589212" y="627407"/>
            <a:ext cx="8915399" cy="2880020"/>
          </a:xfrm>
        </p:spPr>
        <p:txBody>
          <a:bodyPr anchor="ctr">
            <a:normAutofit/>
          </a:bodyPr>
          <a:lstStyle>
            <a:lvl1pPr algn="l">
              <a:defRPr sz="4800" b="0"/>
            </a:lvl1pPr>
          </a:lstStyle>
          <a:p>
            <a:r>
              <a:rPr lang="en-US" smtClean="0"/>
              <a:t>Click to edit Master title style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Edit Master text styles</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smtClean="0"/>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6/28/2024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6/28/2024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94812" y="627405"/>
            <a:ext cx="2207601" cy="5283817"/>
          </a:xfrm>
        </p:spPr>
        <p:txBody>
          <a:bodyPr vert="eaVert" anchor="ct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2589212" y="627405"/>
            <a:ext cx="6477000" cy="5283817"/>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6/28/2024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592925" y="624110"/>
            <a:ext cx="8911687" cy="1280890"/>
          </a:xfrm>
        </p:spPr>
        <p:txBody>
          <a:bodyPr/>
          <a:lstStyle/>
          <a:p>
            <a:r>
              <a:rPr lang="en-US" smtClean="0"/>
              <a:t>Click to edit Master title style</a:t>
            </a:r>
            <a:endParaRPr lang="en-US" dirty="0"/>
          </a:p>
        </p:txBody>
      </p:sp>
      <p:sp>
        <p:nvSpPr>
          <p:cNvPr id="3" name="Content Placeholder 2"/>
          <p:cNvSpPr>
            <a:spLocks noGrp="1"/>
          </p:cNvSpPr>
          <p:nvPr>
            <p:ph idx="1"/>
          </p:nvPr>
        </p:nvSpPr>
        <p:spPr>
          <a:xfrm>
            <a:off x="2589212" y="2133600"/>
            <a:ext cx="8915400" cy="3777622"/>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6/28/2024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589212" y="2058750"/>
            <a:ext cx="8915399" cy="1468800"/>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2589212" y="3530129"/>
            <a:ext cx="8915399"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6/28/2024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2589212" y="2133600"/>
            <a:ext cx="4313864" cy="3777622"/>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7190747" y="2126222"/>
            <a:ext cx="4313864" cy="3777622"/>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B61BEF0D-F0BB-DE4B-95CE-6DB70DBA9567}" type="datetimeFigureOut">
              <a:rPr lang="en-US" dirty="0"/>
              <a:pPr/>
              <a:t>6/28/2024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0"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1" name="Slide Number Placeholder 5"/>
          <p:cNvSpPr>
            <a:spLocks noGrp="1"/>
          </p:cNvSpPr>
          <p:nvPr>
            <p:ph type="sldNum" sz="quarter" idx="12"/>
          </p:nvPr>
        </p:nvSpPr>
        <p:spPr>
          <a:xfrm>
            <a:off x="531812" y="787782"/>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2939373" y="1972703"/>
            <a:ext cx="399273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2589212" y="2548966"/>
            <a:ext cx="4342893" cy="3354060"/>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7506629" y="1969475"/>
            <a:ext cx="3999001"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7166957" y="2545738"/>
            <a:ext cx="4338674" cy="3354060"/>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6/28/2024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12"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531812" y="787782"/>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6/28/2024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7"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6/28/2024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6"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2" y="446088"/>
            <a:ext cx="3505199" cy="976312"/>
          </a:xfrm>
        </p:spPr>
        <p:txBody>
          <a:bodyPr anchor="b"/>
          <a:lstStyle>
            <a:lvl1pPr algn="l">
              <a:defRPr sz="2000" b="0"/>
            </a:lvl1pPr>
          </a:lstStyle>
          <a:p>
            <a:r>
              <a:rPr lang="en-US" smtClean="0"/>
              <a:t>Click to edit Master title style</a:t>
            </a:r>
            <a:endParaRPr lang="en-US" dirty="0"/>
          </a:p>
        </p:txBody>
      </p:sp>
      <p:sp>
        <p:nvSpPr>
          <p:cNvPr id="3" name="Content Placeholder 2"/>
          <p:cNvSpPr>
            <a:spLocks noGrp="1"/>
          </p:cNvSpPr>
          <p:nvPr>
            <p:ph idx="1"/>
          </p:nvPr>
        </p:nvSpPr>
        <p:spPr>
          <a:xfrm>
            <a:off x="6323012" y="446088"/>
            <a:ext cx="5181600" cy="5414963"/>
          </a:xfrm>
        </p:spPr>
        <p:txBody>
          <a:bodyPr anchor="ct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2589212" y="1598613"/>
            <a:ext cx="3505199"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6/28/2024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3" y="4800600"/>
            <a:ext cx="8915400"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2589212" y="634965"/>
            <a:ext cx="8915400"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2589213" y="5367338"/>
            <a:ext cx="8915400"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6/28/2024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23" name="Group 22"/>
          <p:cNvGrpSpPr/>
          <p:nvPr/>
        </p:nvGrpSpPr>
        <p:grpSpPr>
          <a:xfrm>
            <a:off x="1" y="228600"/>
            <a:ext cx="2851516" cy="6638628"/>
            <a:chOff x="2487613" y="285750"/>
            <a:chExt cx="2428875" cy="5654676"/>
          </a:xfrm>
        </p:grpSpPr>
        <p:sp>
          <p:nvSpPr>
            <p:cNvPr id="24"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25"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26"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27"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28"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29"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30"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31"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32"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33"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34"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35"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10" name="Group 9"/>
          <p:cNvGrpSpPr/>
          <p:nvPr/>
        </p:nvGrpSpPr>
        <p:grpSpPr>
          <a:xfrm>
            <a:off x="27221" y="-786"/>
            <a:ext cx="2356674" cy="6854039"/>
            <a:chOff x="6627813" y="194833"/>
            <a:chExt cx="1952625" cy="5678918"/>
          </a:xfrm>
        </p:grpSpPr>
        <p:sp>
          <p:nvSpPr>
            <p:cNvPr id="11" name="Freeform 27"/>
            <p:cNvSpPr/>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12"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13"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14"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15"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16"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17"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18"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19"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20"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21"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22"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7" name="Rectangle 6"/>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2592924" y="624110"/>
            <a:ext cx="8911687" cy="1280890"/>
          </a:xfrm>
          <a:prstGeom prst="rect">
            <a:avLst/>
          </a:prstGeom>
        </p:spPr>
        <p:txBody>
          <a:bodyPr vert="horz" lIns="91440" tIns="45720" rIns="91440" bIns="45720" rtlCol="0" anchor="t">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2589212" y="2133600"/>
            <a:ext cx="8915400" cy="3886200"/>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10361612" y="6130437"/>
            <a:ext cx="1146283" cy="370396"/>
          </a:xfrm>
          <a:prstGeom prst="rect">
            <a:avLst/>
          </a:prstGeom>
        </p:spPr>
        <p:txBody>
          <a:bodyPr vert="horz" lIns="91440" tIns="45720" rIns="91440" bIns="45720" rtlCol="0" anchor="ctr"/>
          <a:lstStyle>
            <a:lvl1pPr algn="r">
              <a:defRPr sz="900">
                <a:solidFill>
                  <a:schemeClr val="tx1">
                    <a:tint val="75000"/>
                  </a:schemeClr>
                </a:solidFill>
              </a:defRPr>
            </a:lvl1pPr>
          </a:lstStyle>
          <a:p>
            <a:fld id="{B61BEF0D-F0BB-DE4B-95CE-6DB70DBA9567}" type="datetimeFigureOut">
              <a:rPr lang="en-US" dirty="0"/>
              <a:pPr/>
              <a:t>6/28/2024</a:t>
            </a:fld>
            <a:endParaRPr lang="en-US" dirty="0"/>
          </a:p>
        </p:txBody>
      </p:sp>
      <p:sp>
        <p:nvSpPr>
          <p:cNvPr id="5" name="Footer Placeholder 4"/>
          <p:cNvSpPr>
            <a:spLocks noGrp="1"/>
          </p:cNvSpPr>
          <p:nvPr>
            <p:ph type="ftr" sz="quarter" idx="3"/>
          </p:nvPr>
        </p:nvSpPr>
        <p:spPr>
          <a:xfrm>
            <a:off x="2589212" y="6135808"/>
            <a:ext cx="7619999"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bwMode="gray">
          <a:xfrm>
            <a:off x="531812" y="787782"/>
            <a:ext cx="779767" cy="365125"/>
          </a:xfrm>
          <a:prstGeom prst="rect">
            <a:avLst/>
          </a:prstGeom>
        </p:spPr>
        <p:txBody>
          <a:bodyPr vert="horz" lIns="91440" tIns="45720" rIns="91440" bIns="45720" rtlCol="0" anchor="ctr"/>
          <a:lstStyle>
            <a:lvl1pPr algn="r">
              <a:defRPr sz="2000">
                <a:solidFill>
                  <a:srgbClr val="FEFFFF"/>
                </a:solidFill>
              </a:defRPr>
            </a:lvl1pPr>
          </a:lstStyle>
          <a:p>
            <a:fld id="{D57F1E4F-1CFF-5643-939E-217C01CDF565}"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60" r:id="rId10"/>
    <p:sldLayoutId id="2147483661" r:id="rId11"/>
    <p:sldLayoutId id="2147483662" r:id="rId12"/>
    <p:sldLayoutId id="2147483663" r:id="rId13"/>
    <p:sldLayoutId id="2147483664" r:id="rId14"/>
    <p:sldLayoutId id="2147483658" r:id="rId15"/>
    <p:sldLayoutId id="2147483659" r:id="rId16"/>
  </p:sldLayoutIdLst>
  <p:txStyles>
    <p:title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2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Hình nền Powerpoint làm Slide chào hỏi 10 - Kinh nghiệm dạy học"/>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67001" y="1500189"/>
            <a:ext cx="6824663" cy="3857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5" name="TextBox 5"/>
          <p:cNvSpPr txBox="1">
            <a:spLocks noChangeArrowheads="1"/>
          </p:cNvSpPr>
          <p:nvPr/>
        </p:nvSpPr>
        <p:spPr bwMode="auto">
          <a:xfrm>
            <a:off x="3695702" y="2389586"/>
            <a:ext cx="4751785" cy="8829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51434" tIns="25717" rIns="51434" bIns="25717">
            <a:spAutoFit/>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lgn="ctr"/>
            <a:r>
              <a:rPr lang="en-US" altLang="en-US" b="1" dirty="0">
                <a:solidFill>
                  <a:srgbClr val="FF0000"/>
                </a:solidFill>
                <a:cs typeface="Times New Roman" panose="02020603050405020304" pitchFamily="18" charset="0"/>
              </a:rPr>
              <a:t>BÀI GIẢNG ĐIỆN TỬ MÔN  CÔNG NGHỆ </a:t>
            </a:r>
            <a:r>
              <a:rPr lang="en-US" altLang="en-US" b="1" dirty="0" smtClean="0">
                <a:solidFill>
                  <a:srgbClr val="FF0000"/>
                </a:solidFill>
                <a:cs typeface="Times New Roman" panose="02020603050405020304" pitchFamily="18" charset="0"/>
              </a:rPr>
              <a:t>8</a:t>
            </a:r>
            <a:endParaRPr lang="en-US" altLang="en-US" b="1" dirty="0">
              <a:solidFill>
                <a:srgbClr val="FF0000"/>
              </a:solidFill>
              <a:cs typeface="Times New Roman" panose="02020603050405020304" pitchFamily="18" charset="0"/>
            </a:endParaRPr>
          </a:p>
          <a:p>
            <a:pPr algn="ctr"/>
            <a:r>
              <a:rPr lang="en-US" altLang="en-US" b="1" dirty="0" smtClean="0">
                <a:solidFill>
                  <a:srgbClr val="FFFF00"/>
                </a:solidFill>
                <a:cs typeface="Times New Roman" panose="02020603050405020304" pitchFamily="18" charset="0"/>
              </a:rPr>
              <a:t>BÀI </a:t>
            </a:r>
            <a:r>
              <a:rPr lang="en-US" altLang="en-US" b="1" smtClean="0">
                <a:solidFill>
                  <a:srgbClr val="FFFF00"/>
                </a:solidFill>
                <a:cs typeface="Times New Roman" panose="02020603050405020304" pitchFamily="18" charset="0"/>
              </a:rPr>
              <a:t>17: NGÀNH NGHỀ TRONG LĨNH VỰC KĨ THUẬT ĐIỆN</a:t>
            </a:r>
            <a:endParaRPr lang="en-US" altLang="en-US" b="1" dirty="0">
              <a:solidFill>
                <a:srgbClr val="FFFF00"/>
              </a:solidFill>
              <a:cs typeface="Times New Roman" panose="02020603050405020304" pitchFamily="18" charset="0"/>
            </a:endParaRPr>
          </a:p>
        </p:txBody>
      </p:sp>
      <p:pic>
        <p:nvPicPr>
          <p:cNvPr id="4" name="Picture 3">
            <a:extLst>
              <a:ext uri="{FF2B5EF4-FFF2-40B4-BE49-F238E27FC236}">
                <a16:creationId xmlns:a16="http://schemas.microsoft.com/office/drawing/2014/main" id="{D0ED2715-3602-A60F-684E-95177943243B}"/>
              </a:ext>
            </a:extLst>
          </p:cNvPr>
          <p:cNvPicPr>
            <a:picLocks noChangeAspect="1"/>
          </p:cNvPicPr>
          <p:nvPr/>
        </p:nvPicPr>
        <p:blipFill rotWithShape="1">
          <a:blip r:embed="rId3"/>
          <a:srcRect l="9323" t="7012" r="8375" b="3760"/>
          <a:stretch/>
        </p:blipFill>
        <p:spPr>
          <a:xfrm>
            <a:off x="2880743" y="1634926"/>
            <a:ext cx="578150" cy="582356"/>
          </a:xfrm>
          <a:prstGeom prst="ellipse">
            <a:avLst/>
          </a:prstGeom>
        </p:spPr>
      </p:pic>
      <p:sp>
        <p:nvSpPr>
          <p:cNvPr id="5" name="TextBox 4">
            <a:extLst>
              <a:ext uri="{FF2B5EF4-FFF2-40B4-BE49-F238E27FC236}">
                <a16:creationId xmlns:a16="http://schemas.microsoft.com/office/drawing/2014/main" id="{0D979643-5930-F34B-D70D-3C7631DB7CF4}"/>
              </a:ext>
            </a:extLst>
          </p:cNvPr>
          <p:cNvSpPr txBox="1"/>
          <p:nvPr/>
        </p:nvSpPr>
        <p:spPr>
          <a:xfrm>
            <a:off x="4694636" y="3502820"/>
            <a:ext cx="3080713" cy="536684"/>
          </a:xfrm>
          <a:prstGeom prst="rect">
            <a:avLst/>
          </a:prstGeom>
          <a:noFill/>
        </p:spPr>
        <p:txBody>
          <a:bodyPr wrap="none" lIns="51434" tIns="25717" rIns="51434" bIns="25717">
            <a:spAutoFit/>
          </a:bodyPr>
          <a:lstStyle/>
          <a:p>
            <a:pPr>
              <a:defRPr/>
            </a:pPr>
            <a:r>
              <a:rPr lang="en-US" sz="1575" b="1" dirty="0">
                <a:ln w="38100">
                  <a:noFill/>
                </a:ln>
                <a:solidFill>
                  <a:schemeClr val="accent5">
                    <a:lumMod val="20000"/>
                    <a:lumOff val="80000"/>
                  </a:schemeClr>
                </a:solidFill>
                <a:cs typeface="Times New Roman" panose="02020603050405020304" pitchFamily="18" charset="0"/>
              </a:rPr>
              <a:t>GV: THẨM THỊ MINH PHƯƠNG </a:t>
            </a:r>
          </a:p>
          <a:p>
            <a:pPr>
              <a:defRPr/>
            </a:pPr>
            <a:r>
              <a:rPr lang="en-US" sz="1575" b="1" dirty="0" err="1">
                <a:ln w="38100">
                  <a:noFill/>
                </a:ln>
                <a:solidFill>
                  <a:schemeClr val="accent5">
                    <a:lumMod val="20000"/>
                    <a:lumOff val="80000"/>
                  </a:schemeClr>
                </a:solidFill>
                <a:cs typeface="Times New Roman" panose="02020603050405020304" pitchFamily="18" charset="0"/>
              </a:rPr>
              <a:t>Tổ</a:t>
            </a:r>
            <a:r>
              <a:rPr lang="en-US" sz="1575" b="1" dirty="0">
                <a:ln w="38100">
                  <a:noFill/>
                </a:ln>
                <a:solidFill>
                  <a:schemeClr val="accent5">
                    <a:lumMod val="20000"/>
                    <a:lumOff val="80000"/>
                  </a:schemeClr>
                </a:solidFill>
                <a:cs typeface="Times New Roman" panose="02020603050405020304" pitchFamily="18" charset="0"/>
              </a:rPr>
              <a:t> </a:t>
            </a:r>
            <a:r>
              <a:rPr lang="en-US" sz="1575" b="1" dirty="0" err="1">
                <a:ln w="38100">
                  <a:noFill/>
                </a:ln>
                <a:solidFill>
                  <a:schemeClr val="accent5">
                    <a:lumMod val="20000"/>
                    <a:lumOff val="80000"/>
                  </a:schemeClr>
                </a:solidFill>
                <a:cs typeface="Times New Roman" panose="02020603050405020304" pitchFamily="18" charset="0"/>
              </a:rPr>
              <a:t>Tự</a:t>
            </a:r>
            <a:r>
              <a:rPr lang="en-US" sz="1575" b="1" dirty="0">
                <a:ln w="38100">
                  <a:noFill/>
                </a:ln>
                <a:solidFill>
                  <a:schemeClr val="accent5">
                    <a:lumMod val="20000"/>
                    <a:lumOff val="80000"/>
                  </a:schemeClr>
                </a:solidFill>
                <a:cs typeface="Times New Roman" panose="02020603050405020304" pitchFamily="18" charset="0"/>
              </a:rPr>
              <a:t> </a:t>
            </a:r>
            <a:r>
              <a:rPr lang="en-US" sz="1575" b="1" dirty="0" err="1">
                <a:ln w="38100">
                  <a:noFill/>
                </a:ln>
                <a:solidFill>
                  <a:schemeClr val="accent5">
                    <a:lumMod val="20000"/>
                    <a:lumOff val="80000"/>
                  </a:schemeClr>
                </a:solidFill>
                <a:cs typeface="Times New Roman" panose="02020603050405020304" pitchFamily="18" charset="0"/>
              </a:rPr>
              <a:t>nhiên</a:t>
            </a:r>
            <a:endParaRPr lang="x-none" sz="1575" b="1" dirty="0">
              <a:ln w="38100">
                <a:noFill/>
              </a:ln>
              <a:solidFill>
                <a:schemeClr val="accent5">
                  <a:lumMod val="20000"/>
                  <a:lumOff val="80000"/>
                </a:schemeClr>
              </a:solidFill>
              <a:cs typeface="Times New Roman" panose="02020603050405020304" pitchFamily="18" charset="0"/>
            </a:endParaRPr>
          </a:p>
        </p:txBody>
      </p:sp>
      <p:sp>
        <p:nvSpPr>
          <p:cNvPr id="7" name="TextBox 6">
            <a:extLst>
              <a:ext uri="{FF2B5EF4-FFF2-40B4-BE49-F238E27FC236}">
                <a16:creationId xmlns:a16="http://schemas.microsoft.com/office/drawing/2014/main" id="{0D979643-5930-F34B-D70D-3C7631DB7CF4}"/>
              </a:ext>
            </a:extLst>
          </p:cNvPr>
          <p:cNvSpPr txBox="1"/>
          <p:nvPr/>
        </p:nvSpPr>
        <p:spPr>
          <a:xfrm>
            <a:off x="4641057" y="1846662"/>
            <a:ext cx="3095076" cy="320343"/>
          </a:xfrm>
          <a:prstGeom prst="rect">
            <a:avLst/>
          </a:prstGeom>
          <a:noFill/>
        </p:spPr>
        <p:txBody>
          <a:bodyPr wrap="none" lIns="51434" tIns="25717" rIns="51434" bIns="25717">
            <a:spAutoFit/>
          </a:bodyPr>
          <a:lstStyle/>
          <a:p>
            <a:pPr>
              <a:defRPr/>
            </a:pPr>
            <a:r>
              <a:rPr lang="en-US" sz="1744" b="1">
                <a:ln w="38100">
                  <a:noFill/>
                </a:ln>
                <a:solidFill>
                  <a:schemeClr val="bg1"/>
                </a:solidFill>
                <a:cs typeface="Times New Roman" panose="02020603050405020304" pitchFamily="18" charset="0"/>
              </a:rPr>
              <a:t>TRƯỜNG THCS LONG BIÊN</a:t>
            </a:r>
            <a:endParaRPr lang="x-none" sz="1744" b="1" dirty="0">
              <a:ln w="38100">
                <a:noFill/>
              </a:ln>
              <a:solidFill>
                <a:schemeClr val="bg1"/>
              </a:solidFill>
              <a:cs typeface="Times New Roman" panose="02020603050405020304" pitchFamily="18" charset="0"/>
            </a:endParaRPr>
          </a:p>
        </p:txBody>
      </p:sp>
    </p:spTree>
    <p:extLst>
      <p:ext uri="{BB962C8B-B14F-4D97-AF65-F5344CB8AC3E}">
        <p14:creationId xmlns:p14="http://schemas.microsoft.com/office/powerpoint/2010/main" val="3084005481"/>
      </p:ext>
    </p:extLst>
  </p:cSld>
  <p:clrMapOvr>
    <a:masterClrMapping/>
  </p:clrMapOvr>
  <p:transition spd="slow">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48815" y="-37322"/>
            <a:ext cx="11507755" cy="1815882"/>
          </a:xfrm>
          <a:prstGeom prst="rect">
            <a:avLst/>
          </a:prstGeom>
        </p:spPr>
        <p:txBody>
          <a:bodyPr wrap="square">
            <a:spAutoFit/>
          </a:bodyPr>
          <a:lstStyle/>
          <a:p>
            <a:r>
              <a:rPr lang="en-US" sz="2800" b="1">
                <a:latin typeface="Times New Roman" panose="02020603050405020304" pitchFamily="18" charset="0"/>
                <a:cs typeface="Times New Roman" panose="02020603050405020304" pitchFamily="18" charset="0"/>
              </a:rPr>
              <a:t>1. Nêu những yêu cầu về năng lực và phẩm chất của ngành nghề trong lĩnh vực kĩ thuật điện.</a:t>
            </a:r>
          </a:p>
          <a:p>
            <a:r>
              <a:rPr lang="en-US" sz="2800" b="1">
                <a:latin typeface="Times New Roman" panose="02020603050405020304" pitchFamily="18" charset="0"/>
                <a:cs typeface="Times New Roman" panose="02020603050405020304" pitchFamily="18" charset="0"/>
              </a:rPr>
              <a:t>2. Quan sát bảng 17.2. trình bày yêu cầu về năng lực đối với một ngành nghề thuộc một số lĩnh vực.</a:t>
            </a:r>
          </a:p>
        </p:txBody>
      </p:sp>
      <p:graphicFrame>
        <p:nvGraphicFramePr>
          <p:cNvPr id="5" name="Table 4"/>
          <p:cNvGraphicFramePr>
            <a:graphicFrameLocks noGrp="1"/>
          </p:cNvGraphicFramePr>
          <p:nvPr>
            <p:extLst>
              <p:ext uri="{D42A27DB-BD31-4B8C-83A1-F6EECF244321}">
                <p14:modId xmlns:p14="http://schemas.microsoft.com/office/powerpoint/2010/main" val="654456129"/>
              </p:ext>
            </p:extLst>
          </p:nvPr>
        </p:nvGraphicFramePr>
        <p:xfrm>
          <a:off x="322490" y="1802965"/>
          <a:ext cx="11648686" cy="4754880"/>
        </p:xfrm>
        <a:graphic>
          <a:graphicData uri="http://schemas.openxmlformats.org/drawingml/2006/table">
            <a:tbl>
              <a:tblPr firstRow="1" firstCol="1" bandRow="1"/>
              <a:tblGrid>
                <a:gridCol w="2607597">
                  <a:extLst>
                    <a:ext uri="{9D8B030D-6E8A-4147-A177-3AD203B41FA5}">
                      <a16:colId xmlns:a16="http://schemas.microsoft.com/office/drawing/2014/main" val="2099185646"/>
                    </a:ext>
                  </a:extLst>
                </a:gridCol>
                <a:gridCol w="9041089">
                  <a:extLst>
                    <a:ext uri="{9D8B030D-6E8A-4147-A177-3AD203B41FA5}">
                      <a16:colId xmlns:a16="http://schemas.microsoft.com/office/drawing/2014/main" val="2848290918"/>
                    </a:ext>
                  </a:extLst>
                </a:gridCol>
              </a:tblGrid>
              <a:tr h="0">
                <a:tc>
                  <a:txBody>
                    <a:bodyPr/>
                    <a:lstStyle/>
                    <a:p>
                      <a:pPr marL="0" marR="0" algn="ctr">
                        <a:spcBef>
                          <a:spcPts val="0"/>
                        </a:spcBef>
                        <a:spcAft>
                          <a:spcPts val="0"/>
                        </a:spcAft>
                      </a:pPr>
                      <a:r>
                        <a:rPr lang="en-US" sz="2400" b="1">
                          <a:effectLst/>
                          <a:latin typeface="Times New Roman" panose="02020603050405020304" pitchFamily="18" charset="0"/>
                          <a:ea typeface="Times New Roman" panose="02020603050405020304" pitchFamily="18" charset="0"/>
                          <a:cs typeface="Times New Roman" panose="02020603050405020304" pitchFamily="18" charset="0"/>
                        </a:rPr>
                        <a:t>Ngành nghề</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400" b="1">
                          <a:effectLst/>
                          <a:latin typeface="Times New Roman" panose="02020603050405020304" pitchFamily="18" charset="0"/>
                          <a:ea typeface="Times New Roman" panose="02020603050405020304" pitchFamily="18" charset="0"/>
                          <a:cs typeface="Times New Roman" panose="02020603050405020304" pitchFamily="18" charset="0"/>
                        </a:rPr>
                        <a:t>Yêu cầu về năng lực</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260853574"/>
                  </a:ext>
                </a:extLst>
              </a:tr>
              <a:tr h="0">
                <a:tc>
                  <a:txBody>
                    <a:bodyPr/>
                    <a:lstStyle/>
                    <a:p>
                      <a:pPr marL="0" marR="0">
                        <a:spcBef>
                          <a:spcPts val="0"/>
                        </a:spcBef>
                        <a:spcAft>
                          <a:spcPts val="0"/>
                        </a:spcAft>
                      </a:pPr>
                      <a:r>
                        <a:rPr lang="en-US" sz="2400">
                          <a:effectLst/>
                          <a:latin typeface="Times New Roman" panose="02020603050405020304" pitchFamily="18" charset="0"/>
                          <a:ea typeface="Times New Roman" panose="02020603050405020304" pitchFamily="18" charset="0"/>
                          <a:cs typeface="Times New Roman" panose="02020603050405020304" pitchFamily="18" charset="0"/>
                        </a:rPr>
                        <a:t>Kỹ sư điện</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2400">
                          <a:effectLst/>
                          <a:latin typeface="Times New Roman" panose="02020603050405020304" pitchFamily="18" charset="0"/>
                          <a:ea typeface="Times New Roman" panose="02020603050405020304" pitchFamily="18" charset="0"/>
                          <a:cs typeface="Times New Roman" panose="02020603050405020304" pitchFamily="18" charset="0"/>
                        </a:rPr>
                        <a:t>Có trình độ chuyên môn sâu tương ứng với trình độ đại học; có sức khỏe, tác phong nhanh nhẹn, hoạt bát, chịu được áp lực và cường độ làm việc cao; có khả năng làm việc nhóm; có kỹ năng như phân tích, tổng hợp, tư duy sáng tạo, giải quyết vân đề, tổ chức quản lý công việc…</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581280491"/>
                  </a:ext>
                </a:extLst>
              </a:tr>
              <a:tr h="0">
                <a:tc>
                  <a:txBody>
                    <a:bodyPr/>
                    <a:lstStyle/>
                    <a:p>
                      <a:pPr marL="0" marR="0">
                        <a:spcBef>
                          <a:spcPts val="0"/>
                        </a:spcBef>
                        <a:spcAft>
                          <a:spcPts val="0"/>
                        </a:spcAft>
                      </a:pPr>
                      <a:r>
                        <a:rPr lang="en-US" sz="2400">
                          <a:effectLst/>
                          <a:latin typeface="Times New Roman" panose="02020603050405020304" pitchFamily="18" charset="0"/>
                          <a:ea typeface="Times New Roman" panose="02020603050405020304" pitchFamily="18" charset="0"/>
                          <a:cs typeface="Times New Roman" panose="02020603050405020304" pitchFamily="18" charset="0"/>
                        </a:rPr>
                        <a:t>Kỹ thuật viên kĩ thuật điện</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2400">
                          <a:effectLst/>
                          <a:latin typeface="Times New Roman" panose="02020603050405020304" pitchFamily="18" charset="0"/>
                          <a:ea typeface="Times New Roman" panose="02020603050405020304" pitchFamily="18" charset="0"/>
                          <a:cs typeface="Times New Roman" panose="02020603050405020304" pitchFamily="18" charset="0"/>
                        </a:rPr>
                        <a:t>Có trình độ chuyên môn bậc trung tương ứng với trình độ trung cấp hoặc cao đẳng; có sức khỏe, tác phong nhanh nhẹn, hoạt bát, chịu được áp lực và cường độ làm việc cao; có khả năng làm việc nhóm; có kỹ năng như phân tích, tổng hợp, tư duy sáng tạo, giải quyết vân đề, tổ chức quản lý công việc…</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199512345"/>
                  </a:ext>
                </a:extLst>
              </a:tr>
              <a:tr h="0">
                <a:tc>
                  <a:txBody>
                    <a:bodyPr/>
                    <a:lstStyle/>
                    <a:p>
                      <a:pPr marL="0" marR="0">
                        <a:spcBef>
                          <a:spcPts val="0"/>
                        </a:spcBef>
                        <a:spcAft>
                          <a:spcPts val="0"/>
                        </a:spcAft>
                      </a:pPr>
                      <a:r>
                        <a:rPr lang="en-US" sz="2400">
                          <a:effectLst/>
                          <a:latin typeface="Times New Roman" panose="02020603050405020304" pitchFamily="18" charset="0"/>
                          <a:ea typeface="Times New Roman" panose="02020603050405020304" pitchFamily="18" charset="0"/>
                          <a:cs typeface="Times New Roman" panose="02020603050405020304" pitchFamily="18" charset="0"/>
                        </a:rPr>
                        <a:t>Thợ lắp đặt và sửa chữa thiết bị điện</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2400">
                          <a:effectLst/>
                          <a:latin typeface="Times New Roman" panose="02020603050405020304" pitchFamily="18" charset="0"/>
                          <a:ea typeface="Times New Roman" panose="02020603050405020304" pitchFamily="18" charset="0"/>
                          <a:cs typeface="Times New Roman" panose="02020603050405020304" pitchFamily="18" charset="0"/>
                        </a:rPr>
                        <a:t>Có trình độ chuyên môn nhất định tương đương sơ cấp; có sức khỏe, tác phong nhanh nhẹn, có khả năng làm việc độc lập và nhóm; có kỹ năng giải quyết vân đề, tổ chức quản lý công việc…</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298940358"/>
                  </a:ext>
                </a:extLst>
              </a:tr>
            </a:tbl>
          </a:graphicData>
        </a:graphic>
      </p:graphicFrame>
    </p:spTree>
    <p:extLst>
      <p:ext uri="{BB962C8B-B14F-4D97-AF65-F5344CB8AC3E}">
        <p14:creationId xmlns:p14="http://schemas.microsoft.com/office/powerpoint/2010/main" val="19518722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1000"/>
                                        <p:tgtEl>
                                          <p:spTgt spid="5"/>
                                        </p:tgtEl>
                                      </p:cBhvr>
                                    </p:animEffect>
                                    <p:anim calcmode="lin" valueType="num">
                                      <p:cBhvr>
                                        <p:cTn id="13" dur="1000" fill="hold"/>
                                        <p:tgtEl>
                                          <p:spTgt spid="5"/>
                                        </p:tgtEl>
                                        <p:attrNameLst>
                                          <p:attrName>ppt_x</p:attrName>
                                        </p:attrNameLst>
                                      </p:cBhvr>
                                      <p:tavLst>
                                        <p:tav tm="0">
                                          <p:val>
                                            <p:strVal val="#ppt_x"/>
                                          </p:val>
                                        </p:tav>
                                        <p:tav tm="100000">
                                          <p:val>
                                            <p:strVal val="#ppt_x"/>
                                          </p:val>
                                        </p:tav>
                                      </p:tavLst>
                                    </p:anim>
                                    <p:anim calcmode="lin" valueType="num">
                                      <p:cBhvr>
                                        <p:cTn id="14"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30627" y="111968"/>
            <a:ext cx="11996057" cy="6370975"/>
          </a:xfrm>
          <a:prstGeom prst="rect">
            <a:avLst/>
          </a:prstGeom>
        </p:spPr>
        <p:txBody>
          <a:bodyPr wrap="square">
            <a:spAutoFit/>
          </a:bodyPr>
          <a:lstStyle/>
          <a:p>
            <a:r>
              <a:rPr lang="vi-VN" sz="2400">
                <a:solidFill>
                  <a:srgbClr val="FF0000"/>
                </a:solidFill>
                <a:latin typeface="Times New Roman" panose="02020603050405020304" pitchFamily="18" charset="0"/>
                <a:cs typeface="Times New Roman" panose="02020603050405020304" pitchFamily="18" charset="0"/>
              </a:rPr>
              <a:t>1</a:t>
            </a:r>
            <a:r>
              <a:rPr lang="vi-VN" sz="2400" smtClean="0">
                <a:solidFill>
                  <a:srgbClr val="FF0000"/>
                </a:solidFill>
                <a:latin typeface="Times New Roman" panose="02020603050405020304" pitchFamily="18" charset="0"/>
                <a:cs typeface="Times New Roman" panose="02020603050405020304" pitchFamily="18" charset="0"/>
              </a:rPr>
              <a:t>.-</a:t>
            </a:r>
            <a:r>
              <a:rPr lang="en-US" sz="2400" smtClean="0">
                <a:solidFill>
                  <a:srgbClr val="FF0000"/>
                </a:solidFill>
                <a:latin typeface="Times New Roman" panose="02020603050405020304" pitchFamily="18" charset="0"/>
                <a:cs typeface="Times New Roman" panose="02020603050405020304" pitchFamily="18" charset="0"/>
              </a:rPr>
              <a:t> </a:t>
            </a:r>
            <a:r>
              <a:rPr lang="vi-VN" sz="2400" smtClean="0">
                <a:solidFill>
                  <a:srgbClr val="FF0000"/>
                </a:solidFill>
                <a:latin typeface="Times New Roman" panose="02020603050405020304" pitchFamily="18" charset="0"/>
                <a:cs typeface="Times New Roman" panose="02020603050405020304" pitchFamily="18" charset="0"/>
              </a:rPr>
              <a:t>Về </a:t>
            </a:r>
            <a:r>
              <a:rPr lang="vi-VN" sz="2400">
                <a:solidFill>
                  <a:srgbClr val="FF0000"/>
                </a:solidFill>
                <a:latin typeface="Times New Roman" panose="02020603050405020304" pitchFamily="18" charset="0"/>
                <a:cs typeface="Times New Roman" panose="02020603050405020304" pitchFamily="18" charset="0"/>
              </a:rPr>
              <a:t>phẩm chất: Cẩn thận, chăm chỉ, trách nhiệm; yêu thích công việc, đam mê kỹ thuật; có tinh thần hợp tác; có ý thức tuân thủ tuyệt đối an toàn lao động</a:t>
            </a:r>
          </a:p>
          <a:p>
            <a:r>
              <a:rPr lang="vi-VN" sz="2400">
                <a:solidFill>
                  <a:srgbClr val="FF0000"/>
                </a:solidFill>
                <a:latin typeface="Times New Roman" panose="02020603050405020304" pitchFamily="18" charset="0"/>
                <a:cs typeface="Times New Roman" panose="02020603050405020304" pitchFamily="18" charset="0"/>
              </a:rPr>
              <a:t>- Về năng lực: có kiến thức chuyên môn; có sức khỏe, tác phong nhanh nhẹn, hoạt bát, chịu được áp lực và cường độ làm việc cao; có khả năng làm việc độc lập và làm việc nhóm; có kỹ năng như phân tích, tổng hợp, tư duy sáng tạo, giải quyết vấn đề, tổ chức quản lý công việc…..</a:t>
            </a:r>
          </a:p>
          <a:p>
            <a:r>
              <a:rPr lang="vi-VN" sz="2400">
                <a:solidFill>
                  <a:srgbClr val="FF0000"/>
                </a:solidFill>
                <a:latin typeface="Times New Roman" panose="02020603050405020304" pitchFamily="18" charset="0"/>
                <a:cs typeface="Times New Roman" panose="02020603050405020304" pitchFamily="18" charset="0"/>
              </a:rPr>
              <a:t>2.</a:t>
            </a:r>
          </a:p>
          <a:p>
            <a:r>
              <a:rPr lang="vi-VN" sz="2400">
                <a:solidFill>
                  <a:srgbClr val="FF0000"/>
                </a:solidFill>
                <a:latin typeface="Times New Roman" panose="02020603050405020304" pitchFamily="18" charset="0"/>
                <a:cs typeface="Times New Roman" panose="02020603050405020304" pitchFamily="18" charset="0"/>
              </a:rPr>
              <a:t>- Kỹ sư điện: Có trình độ chuyên môn sâu tương ứng với trình độ đại học; có sức khỏe, tác phong nhanh nhẹn, hoạt bát, chịu được áp lực và cường độ làm việc cao; có khả năng làm việc nhóm; có kỹ năng như phân tích, tổng hợp, tư duy sáng tạo, giải quyết </a:t>
            </a:r>
            <a:r>
              <a:rPr lang="vi-VN" sz="2400" smtClean="0">
                <a:solidFill>
                  <a:srgbClr val="FF0000"/>
                </a:solidFill>
                <a:latin typeface="Times New Roman" panose="02020603050405020304" pitchFamily="18" charset="0"/>
                <a:cs typeface="Times New Roman" panose="02020603050405020304" pitchFamily="18" charset="0"/>
              </a:rPr>
              <a:t>v</a:t>
            </a:r>
            <a:r>
              <a:rPr lang="en-US" sz="2400" smtClean="0">
                <a:solidFill>
                  <a:srgbClr val="FF0000"/>
                </a:solidFill>
                <a:latin typeface="Times New Roman" panose="02020603050405020304" pitchFamily="18" charset="0"/>
                <a:cs typeface="Times New Roman" panose="02020603050405020304" pitchFamily="18" charset="0"/>
              </a:rPr>
              <a:t>ấn</a:t>
            </a:r>
            <a:r>
              <a:rPr lang="vi-VN" sz="2400" smtClean="0">
                <a:solidFill>
                  <a:srgbClr val="FF0000"/>
                </a:solidFill>
                <a:latin typeface="Times New Roman" panose="02020603050405020304" pitchFamily="18" charset="0"/>
                <a:cs typeface="Times New Roman" panose="02020603050405020304" pitchFamily="18" charset="0"/>
              </a:rPr>
              <a:t> </a:t>
            </a:r>
            <a:r>
              <a:rPr lang="vi-VN" sz="2400">
                <a:solidFill>
                  <a:srgbClr val="FF0000"/>
                </a:solidFill>
                <a:latin typeface="Times New Roman" panose="02020603050405020304" pitchFamily="18" charset="0"/>
                <a:cs typeface="Times New Roman" panose="02020603050405020304" pitchFamily="18" charset="0"/>
              </a:rPr>
              <a:t>đề, tổ chức quản lý công việc…</a:t>
            </a:r>
          </a:p>
          <a:p>
            <a:r>
              <a:rPr lang="vi-VN" sz="2400">
                <a:solidFill>
                  <a:srgbClr val="FF0000"/>
                </a:solidFill>
                <a:latin typeface="Times New Roman" panose="02020603050405020304" pitchFamily="18" charset="0"/>
                <a:cs typeface="Times New Roman" panose="02020603050405020304" pitchFamily="18" charset="0"/>
              </a:rPr>
              <a:t>- Kỹ thuật viên kĩ thuật điện: Có trình độ chuyên môn bậc trung tương ứng với trình độ trung cấp hoặc cao đẳng; có sức khỏe, tác phong nhanh nhẹn, hoạt bát, chịu được áp lực và cường độ làm việc cao; có khả năng làm việc nhóm; có kỹ năng như phân tích, tổng hợp, tư duy sáng tạo, giải quyết vân đề, tổ chức quản lý công việc…</a:t>
            </a:r>
          </a:p>
          <a:p>
            <a:r>
              <a:rPr lang="vi-VN" sz="2400">
                <a:solidFill>
                  <a:srgbClr val="FF0000"/>
                </a:solidFill>
                <a:latin typeface="Times New Roman" panose="02020603050405020304" pitchFamily="18" charset="0"/>
                <a:cs typeface="Times New Roman" panose="02020603050405020304" pitchFamily="18" charset="0"/>
              </a:rPr>
              <a:t>- Thợ lắp đặt và sửa chữa thiết bị điện : Có trình độ chuyên môn nhất định tương đương sơ cấp; có sức khỏe, tác phong nhanh nhẹn, có khả năng làm việc độc lập và nhóm; có kỹ năng giải quyết vân đề, tổ chức quản lý công việc…</a:t>
            </a:r>
          </a:p>
        </p:txBody>
      </p:sp>
    </p:spTree>
    <p:extLst>
      <p:ext uri="{BB962C8B-B14F-4D97-AF65-F5344CB8AC3E}">
        <p14:creationId xmlns:p14="http://schemas.microsoft.com/office/powerpoint/2010/main" val="40107252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wipe(down)">
                                      <p:cBhvr>
                                        <p:cTn id="7" dur="500"/>
                                        <p:tgtEl>
                                          <p:spTgt spid="2">
                                            <p:txEl>
                                              <p:pRg st="0" end="0"/>
                                            </p:txEl>
                                          </p:spTgt>
                                        </p:tgtEl>
                                      </p:cBhvr>
                                    </p:animEffect>
                                  </p:childTnLst>
                                </p:cTn>
                              </p:par>
                              <p:par>
                                <p:cTn id="8" presetID="22" presetClass="entr" presetSubtype="4" fill="hold" nodeType="withEffect">
                                  <p:stCondLst>
                                    <p:cond delay="0"/>
                                  </p:stCondLst>
                                  <p:childTnLst>
                                    <p:set>
                                      <p:cBhvr>
                                        <p:cTn id="9" dur="1" fill="hold">
                                          <p:stCondLst>
                                            <p:cond delay="0"/>
                                          </p:stCondLst>
                                        </p:cTn>
                                        <p:tgtEl>
                                          <p:spTgt spid="2">
                                            <p:txEl>
                                              <p:pRg st="1" end="1"/>
                                            </p:txEl>
                                          </p:spTgt>
                                        </p:tgtEl>
                                        <p:attrNameLst>
                                          <p:attrName>style.visibility</p:attrName>
                                        </p:attrNameLst>
                                      </p:cBhvr>
                                      <p:to>
                                        <p:strVal val="visible"/>
                                      </p:to>
                                    </p:set>
                                    <p:animEffect transition="in" filter="wipe(down)">
                                      <p:cBhvr>
                                        <p:cTn id="10" dur="500"/>
                                        <p:tgtEl>
                                          <p:spTgt spid="2">
                                            <p:txEl>
                                              <p:pRg st="1" end="1"/>
                                            </p:txEl>
                                          </p:spTgt>
                                        </p:tgtEl>
                                      </p:cBhvr>
                                    </p:animEffect>
                                  </p:childTnLst>
                                </p:cTn>
                              </p:par>
                              <p:par>
                                <p:cTn id="11" presetID="22" presetClass="entr" presetSubtype="4" fill="hold" nodeType="withEffect">
                                  <p:stCondLst>
                                    <p:cond delay="0"/>
                                  </p:stCondLst>
                                  <p:childTnLst>
                                    <p:set>
                                      <p:cBhvr>
                                        <p:cTn id="12" dur="1" fill="hold">
                                          <p:stCondLst>
                                            <p:cond delay="0"/>
                                          </p:stCondLst>
                                        </p:cTn>
                                        <p:tgtEl>
                                          <p:spTgt spid="2">
                                            <p:txEl>
                                              <p:pRg st="2" end="2"/>
                                            </p:txEl>
                                          </p:spTgt>
                                        </p:tgtEl>
                                        <p:attrNameLst>
                                          <p:attrName>style.visibility</p:attrName>
                                        </p:attrNameLst>
                                      </p:cBhvr>
                                      <p:to>
                                        <p:strVal val="visible"/>
                                      </p:to>
                                    </p:set>
                                    <p:animEffect transition="in" filter="wipe(down)">
                                      <p:cBhvr>
                                        <p:cTn id="13" dur="500"/>
                                        <p:tgtEl>
                                          <p:spTgt spid="2">
                                            <p:txEl>
                                              <p:pRg st="2" end="2"/>
                                            </p:txEl>
                                          </p:spTgt>
                                        </p:tgtEl>
                                      </p:cBhvr>
                                    </p:animEffect>
                                  </p:childTnLst>
                                </p:cTn>
                              </p:par>
                              <p:par>
                                <p:cTn id="14" presetID="22" presetClass="entr" presetSubtype="4" fill="hold" nodeType="withEffect">
                                  <p:stCondLst>
                                    <p:cond delay="0"/>
                                  </p:stCondLst>
                                  <p:childTnLst>
                                    <p:set>
                                      <p:cBhvr>
                                        <p:cTn id="15" dur="1" fill="hold">
                                          <p:stCondLst>
                                            <p:cond delay="0"/>
                                          </p:stCondLst>
                                        </p:cTn>
                                        <p:tgtEl>
                                          <p:spTgt spid="2">
                                            <p:txEl>
                                              <p:pRg st="3" end="3"/>
                                            </p:txEl>
                                          </p:spTgt>
                                        </p:tgtEl>
                                        <p:attrNameLst>
                                          <p:attrName>style.visibility</p:attrName>
                                        </p:attrNameLst>
                                      </p:cBhvr>
                                      <p:to>
                                        <p:strVal val="visible"/>
                                      </p:to>
                                    </p:set>
                                    <p:animEffect transition="in" filter="wipe(down)">
                                      <p:cBhvr>
                                        <p:cTn id="16" dur="500"/>
                                        <p:tgtEl>
                                          <p:spTgt spid="2">
                                            <p:txEl>
                                              <p:pRg st="3" end="3"/>
                                            </p:txEl>
                                          </p:spTgt>
                                        </p:tgtEl>
                                      </p:cBhvr>
                                    </p:animEffect>
                                  </p:childTnLst>
                                </p:cTn>
                              </p:par>
                              <p:par>
                                <p:cTn id="17" presetID="22" presetClass="entr" presetSubtype="4" fill="hold" nodeType="withEffect">
                                  <p:stCondLst>
                                    <p:cond delay="0"/>
                                  </p:stCondLst>
                                  <p:childTnLst>
                                    <p:set>
                                      <p:cBhvr>
                                        <p:cTn id="18" dur="1" fill="hold">
                                          <p:stCondLst>
                                            <p:cond delay="0"/>
                                          </p:stCondLst>
                                        </p:cTn>
                                        <p:tgtEl>
                                          <p:spTgt spid="2">
                                            <p:txEl>
                                              <p:pRg st="4" end="4"/>
                                            </p:txEl>
                                          </p:spTgt>
                                        </p:tgtEl>
                                        <p:attrNameLst>
                                          <p:attrName>style.visibility</p:attrName>
                                        </p:attrNameLst>
                                      </p:cBhvr>
                                      <p:to>
                                        <p:strVal val="visible"/>
                                      </p:to>
                                    </p:set>
                                    <p:animEffect transition="in" filter="wipe(down)">
                                      <p:cBhvr>
                                        <p:cTn id="19" dur="500"/>
                                        <p:tgtEl>
                                          <p:spTgt spid="2">
                                            <p:txEl>
                                              <p:pRg st="4" end="4"/>
                                            </p:txEl>
                                          </p:spTgt>
                                        </p:tgtEl>
                                      </p:cBhvr>
                                    </p:animEffect>
                                  </p:childTnLst>
                                </p:cTn>
                              </p:par>
                              <p:par>
                                <p:cTn id="20" presetID="22" presetClass="entr" presetSubtype="4" fill="hold" nodeType="withEffect">
                                  <p:stCondLst>
                                    <p:cond delay="0"/>
                                  </p:stCondLst>
                                  <p:childTnLst>
                                    <p:set>
                                      <p:cBhvr>
                                        <p:cTn id="21" dur="1" fill="hold">
                                          <p:stCondLst>
                                            <p:cond delay="0"/>
                                          </p:stCondLst>
                                        </p:cTn>
                                        <p:tgtEl>
                                          <p:spTgt spid="2">
                                            <p:txEl>
                                              <p:pRg st="5" end="5"/>
                                            </p:txEl>
                                          </p:spTgt>
                                        </p:tgtEl>
                                        <p:attrNameLst>
                                          <p:attrName>style.visibility</p:attrName>
                                        </p:attrNameLst>
                                      </p:cBhvr>
                                      <p:to>
                                        <p:strVal val="visible"/>
                                      </p:to>
                                    </p:set>
                                    <p:animEffect transition="in" filter="wipe(down)">
                                      <p:cBhvr>
                                        <p:cTn id="22" dur="500"/>
                                        <p:tgtEl>
                                          <p:spTgt spid="2">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335902" y="585388"/>
            <a:ext cx="12177792" cy="6001643"/>
          </a:xfrm>
          <a:prstGeom prst="rect">
            <a:avLst/>
          </a:prstGeom>
        </p:spPr>
        <p:txBody>
          <a:bodyPr wrap="square">
            <a:spAutoFit/>
          </a:bodyPr>
          <a:lstStyle/>
          <a:p>
            <a:r>
              <a:rPr lang="en-US" sz="2400" b="1">
                <a:latin typeface="Times New Roman" panose="02020603050405020304" pitchFamily="18" charset="0"/>
                <a:cs typeface="Times New Roman" panose="02020603050405020304" pitchFamily="18" charset="0"/>
              </a:rPr>
              <a:t>II. Một số yêu cầu đối với người lao động trong lĩnh vực kỹ thuật điện</a:t>
            </a:r>
          </a:p>
          <a:p>
            <a:r>
              <a:rPr lang="en-US" sz="2400" smtClean="0">
                <a:latin typeface="Times New Roman" panose="02020603050405020304" pitchFamily="18" charset="0"/>
                <a:cs typeface="Times New Roman" panose="02020603050405020304" pitchFamily="18" charset="0"/>
              </a:rPr>
              <a:t>- Về </a:t>
            </a:r>
            <a:r>
              <a:rPr lang="en-US" sz="2400">
                <a:latin typeface="Times New Roman" panose="02020603050405020304" pitchFamily="18" charset="0"/>
                <a:cs typeface="Times New Roman" panose="02020603050405020304" pitchFamily="18" charset="0"/>
              </a:rPr>
              <a:t>phẩm chất: Cẩn thận, chăm chỉ, trách nhiệm; yêu thích công việc, đam mê kỹ thuật; có tinh thần hợp tác; có ý thức tuân thủ tuyệt đối an toàn lao động</a:t>
            </a:r>
          </a:p>
          <a:p>
            <a:r>
              <a:rPr lang="en-US" sz="2400">
                <a:latin typeface="Times New Roman" panose="02020603050405020304" pitchFamily="18" charset="0"/>
                <a:cs typeface="Times New Roman" panose="02020603050405020304" pitchFamily="18" charset="0"/>
              </a:rPr>
              <a:t>- Về năng lực: có kiến thức chuyên môn; có sức khỏe, tác phong nhanh nhẹn, hoạt bát, chịu được áp lực và cường độ làm việc cao; có khả năng làm việc độc lập và làm việc nhóm; có kỹ năng như phân tích, tổng hợp, tư duy sáng tạo, giải quyết vấn đề, tổ chức quản lý công việc…..</a:t>
            </a:r>
          </a:p>
          <a:p>
            <a:r>
              <a:rPr lang="en-US" sz="2400">
                <a:latin typeface="Times New Roman" panose="02020603050405020304" pitchFamily="18" charset="0"/>
                <a:cs typeface="Times New Roman" panose="02020603050405020304" pitchFamily="18" charset="0"/>
              </a:rPr>
              <a:t>- Kỹ sư điện: Có trình độ chuyên môn sâu tương ứng với trình độ đại học; có sức khỏe, tác phong nhanh nhẹn, hoạt bát, chịu được áp lực và cường độ làm việc cao; có khả năng làm việc nhóm; có kỹ năng như phân tích, tổng hợp, tư duy sáng tạo, giải quyết vân đề, tổ chức quản lý công việc…</a:t>
            </a:r>
          </a:p>
          <a:p>
            <a:r>
              <a:rPr lang="en-US" sz="2400">
                <a:latin typeface="Times New Roman" panose="02020603050405020304" pitchFamily="18" charset="0"/>
                <a:cs typeface="Times New Roman" panose="02020603050405020304" pitchFamily="18" charset="0"/>
              </a:rPr>
              <a:t>- Kỹ thuật viên kĩ thuật điện: Có trình độ chuyên môn bậc trung tương ứng với trình độ trung cấp hoặc cao đẳng; có sức khỏe, tác phong nhanh nhẹn, hoạt bát, chịu được áp lực và cường độ làm việc cao; có khả năng làm việc nhóm; có kỹ năng như phân tích, tổng hợp, tư duy sáng tạo, giải quyết vân đề, tổ chức quản lý công việc…</a:t>
            </a:r>
          </a:p>
          <a:p>
            <a:r>
              <a:rPr lang="en-US" sz="2400">
                <a:latin typeface="Times New Roman" panose="02020603050405020304" pitchFamily="18" charset="0"/>
                <a:cs typeface="Times New Roman" panose="02020603050405020304" pitchFamily="18" charset="0"/>
              </a:rPr>
              <a:t>- Thợ lắp đặt và sửa chữa thiết bị điện : Có trình độ chuyên môn nhất định tương đương sơ cấp; có sức khỏe, tác phong nhanh nhẹn, có khả năng làm việc độc lập và nhóm; có kỹ năng giải quyết vân đề, tổ chức quản lý công việc…</a:t>
            </a:r>
          </a:p>
        </p:txBody>
      </p:sp>
      <p:pic>
        <p:nvPicPr>
          <p:cNvPr id="2" name="Picture 1"/>
          <p:cNvPicPr>
            <a:picLocks noChangeAspect="1"/>
          </p:cNvPicPr>
          <p:nvPr/>
        </p:nvPicPr>
        <p:blipFill>
          <a:blip r:embed="rId2"/>
          <a:stretch>
            <a:fillRect/>
          </a:stretch>
        </p:blipFill>
        <p:spPr>
          <a:xfrm>
            <a:off x="1527284" y="120088"/>
            <a:ext cx="8894835" cy="646232"/>
          </a:xfrm>
          <a:prstGeom prst="rect">
            <a:avLst/>
          </a:prstGeom>
        </p:spPr>
      </p:pic>
    </p:spTree>
    <p:extLst>
      <p:ext uri="{BB962C8B-B14F-4D97-AF65-F5344CB8AC3E}">
        <p14:creationId xmlns:p14="http://schemas.microsoft.com/office/powerpoint/2010/main" val="16543257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17714" y="74646"/>
            <a:ext cx="11974286" cy="1384995"/>
          </a:xfrm>
          <a:prstGeom prst="rect">
            <a:avLst/>
          </a:prstGeom>
        </p:spPr>
        <p:txBody>
          <a:bodyPr wrap="square">
            <a:spAutoFit/>
          </a:bodyPr>
          <a:lstStyle/>
          <a:p>
            <a:r>
              <a:rPr lang="vi-VN" sz="2800" b="1">
                <a:latin typeface="Times New Roman" panose="02020603050405020304" pitchFamily="18" charset="0"/>
                <a:cs typeface="Times New Roman" panose="02020603050405020304" pitchFamily="18" charset="0"/>
              </a:rPr>
              <a:t>Dựa vào một số gợi ý trong Bảng 17.5 dưới đây, hãy lập bảng liệt kê những sở thích và khả năng của bản thân có thể phù hợp đối với ngành nghề trong lĩnh vực kĩ thuật điện.</a:t>
            </a:r>
            <a:endParaRPr lang="en-US" sz="2800" b="1">
              <a:latin typeface="Times New Roman" panose="02020603050405020304" pitchFamily="18" charset="0"/>
              <a:cs typeface="Times New Roman" panose="02020603050405020304" pitchFamily="18" charset="0"/>
            </a:endParaRPr>
          </a:p>
        </p:txBody>
      </p:sp>
      <p:graphicFrame>
        <p:nvGraphicFramePr>
          <p:cNvPr id="5" name="Table 4"/>
          <p:cNvGraphicFramePr>
            <a:graphicFrameLocks noGrp="1"/>
          </p:cNvGraphicFramePr>
          <p:nvPr>
            <p:extLst>
              <p:ext uri="{D42A27DB-BD31-4B8C-83A1-F6EECF244321}">
                <p14:modId xmlns:p14="http://schemas.microsoft.com/office/powerpoint/2010/main" val="4070423484"/>
              </p:ext>
            </p:extLst>
          </p:nvPr>
        </p:nvGraphicFramePr>
        <p:xfrm>
          <a:off x="369168" y="1527110"/>
          <a:ext cx="11434056" cy="4851020"/>
        </p:xfrm>
        <a:graphic>
          <a:graphicData uri="http://schemas.openxmlformats.org/drawingml/2006/table">
            <a:tbl>
              <a:tblPr firstRow="1" firstCol="1" bandRow="1"/>
              <a:tblGrid>
                <a:gridCol w="5237132">
                  <a:extLst>
                    <a:ext uri="{9D8B030D-6E8A-4147-A177-3AD203B41FA5}">
                      <a16:colId xmlns:a16="http://schemas.microsoft.com/office/drawing/2014/main" val="740318280"/>
                    </a:ext>
                  </a:extLst>
                </a:gridCol>
                <a:gridCol w="6196924">
                  <a:extLst>
                    <a:ext uri="{9D8B030D-6E8A-4147-A177-3AD203B41FA5}">
                      <a16:colId xmlns:a16="http://schemas.microsoft.com/office/drawing/2014/main" val="1936189056"/>
                    </a:ext>
                  </a:extLst>
                </a:gridCol>
              </a:tblGrid>
              <a:tr h="228600">
                <a:tc>
                  <a:txBody>
                    <a:bodyPr/>
                    <a:lstStyle/>
                    <a:p>
                      <a:pPr marL="0" marR="0" algn="ctr">
                        <a:lnSpc>
                          <a:spcPct val="115000"/>
                        </a:lnSpc>
                        <a:spcBef>
                          <a:spcPts val="0"/>
                        </a:spcBef>
                        <a:spcAft>
                          <a:spcPts val="0"/>
                        </a:spcAft>
                      </a:pPr>
                      <a:r>
                        <a:rPr lang="en-US" sz="2000" b="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Sở thích</a:t>
                      </a: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3894" marR="6389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2000" b="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Khả năng</a:t>
                      </a: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3894" marR="6389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302522428"/>
                  </a:ext>
                </a:extLst>
              </a:tr>
              <a:tr h="3657600">
                <a:tc>
                  <a:txBody>
                    <a:bodyPr/>
                    <a:lstStyle/>
                    <a:p>
                      <a:pPr marL="0" marR="0">
                        <a:lnSpc>
                          <a:spcPct val="115000"/>
                        </a:lnSpc>
                        <a:spcBef>
                          <a:spcPts val="0"/>
                        </a:spcBef>
                        <a:spcAft>
                          <a:spcPts val="0"/>
                        </a:spcAft>
                      </a:pPr>
                      <a:r>
                        <a:rPr lang="en-US" sz="2000" smtClean="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Về </a:t>
                      </a:r>
                      <a:r>
                        <a:rPr lang="en-US" sz="200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nghề thuộc lĩnh vực kỹ thuật điện:</a:t>
                      </a: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p>
                      <a:pPr marL="0" marR="0">
                        <a:lnSpc>
                          <a:spcPct val="115000"/>
                        </a:lnSpc>
                        <a:spcBef>
                          <a:spcPts val="0"/>
                        </a:spcBef>
                        <a:spcAft>
                          <a:spcPts val="0"/>
                        </a:spcAft>
                      </a:pPr>
                      <a:r>
                        <a:rPr lang="en-US" sz="2000" smtClean="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Có </a:t>
                      </a:r>
                      <a:r>
                        <a:rPr lang="en-US" sz="200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quan tâm và muốn tìm hiểu về nghề nào không?</a:t>
                      </a: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p>
                      <a:pPr marL="0" marR="0">
                        <a:lnSpc>
                          <a:spcPct val="115000"/>
                        </a:lnSpc>
                        <a:spcBef>
                          <a:spcPts val="0"/>
                        </a:spcBef>
                        <a:spcAft>
                          <a:spcPts val="0"/>
                        </a:spcAft>
                      </a:pPr>
                      <a:r>
                        <a:rPr lang="en-US" sz="200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Có muốn theo đuổi nghề nào không?</a:t>
                      </a: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p>
                      <a:pPr marL="0" marR="0">
                        <a:lnSpc>
                          <a:spcPct val="115000"/>
                        </a:lnSpc>
                        <a:spcBef>
                          <a:spcPts val="0"/>
                        </a:spcBef>
                        <a:spcAft>
                          <a:spcPts val="0"/>
                        </a:spcAft>
                      </a:pPr>
                      <a:r>
                        <a:rPr lang="en-US" sz="200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-Về những nhiệm vụ của những nghề thuộc lĩnh vực điện:</a:t>
                      </a: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p>
                      <a:pPr marL="0" marR="0">
                        <a:lnSpc>
                          <a:spcPct val="115000"/>
                        </a:lnSpc>
                        <a:spcBef>
                          <a:spcPts val="0"/>
                        </a:spcBef>
                        <a:spcAft>
                          <a:spcPts val="0"/>
                        </a:spcAft>
                      </a:pPr>
                      <a:r>
                        <a:rPr lang="en-US" sz="200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Có thấy hoạt động nào đáng làm không?</a:t>
                      </a: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p>
                      <a:pPr marL="0" marR="0">
                        <a:lnSpc>
                          <a:spcPct val="115000"/>
                        </a:lnSpc>
                        <a:spcBef>
                          <a:spcPts val="0"/>
                        </a:spcBef>
                        <a:spcAft>
                          <a:spcPts val="0"/>
                        </a:spcAft>
                      </a:pPr>
                      <a:r>
                        <a:rPr lang="en-US" sz="200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Có thích làm, có hứng thú để làm một hoạt động đáng làm không?</a:t>
                      </a: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p>
                      <a:pPr marL="0" marR="0">
                        <a:lnSpc>
                          <a:spcPct val="115000"/>
                        </a:lnSpc>
                        <a:spcBef>
                          <a:spcPts val="0"/>
                        </a:spcBef>
                        <a:spcAft>
                          <a:spcPts val="0"/>
                        </a:spcAft>
                      </a:pPr>
                      <a:r>
                        <a:rPr lang="en-US" sz="200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Có thích làm, có hứng thú để làm một hoạt động nào không?</a:t>
                      </a: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p>
                      <a:pPr marL="0" marR="0">
                        <a:lnSpc>
                          <a:spcPct val="115000"/>
                        </a:lnSpc>
                        <a:spcBef>
                          <a:spcPts val="0"/>
                        </a:spcBef>
                        <a:spcAft>
                          <a:spcPts val="0"/>
                        </a:spcAft>
                      </a:pPr>
                      <a:r>
                        <a:rPr lang="en-US" sz="200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Có thích nghiên cứu, tìm hiểu nhiều hơn về hoạt động nào không?</a:t>
                      </a: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3894" marR="6389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2000" smtClean="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Về </a:t>
                      </a:r>
                      <a:r>
                        <a:rPr lang="en-US" sz="200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khả năng đáp ứng yêu cầu chuyên môn với nghề thuộc lĩnh vực kỹ thuật điện:</a:t>
                      </a: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p>
                      <a:pPr marL="0" marR="0">
                        <a:lnSpc>
                          <a:spcPct val="115000"/>
                        </a:lnSpc>
                        <a:spcBef>
                          <a:spcPts val="0"/>
                        </a:spcBef>
                        <a:spcAft>
                          <a:spcPts val="0"/>
                        </a:spcAft>
                      </a:pPr>
                      <a:r>
                        <a:rPr lang="en-US" sz="200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Có thể thực hiện tốt hoạt động liên quan đến kĩ thuật điện không?</a:t>
                      </a: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p>
                      <a:pPr marL="0" marR="0">
                        <a:lnSpc>
                          <a:spcPct val="115000"/>
                        </a:lnSpc>
                        <a:spcBef>
                          <a:spcPts val="0"/>
                        </a:spcBef>
                        <a:spcAft>
                          <a:spcPts val="0"/>
                        </a:spcAft>
                      </a:pPr>
                      <a:r>
                        <a:rPr lang="en-US" sz="200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Có dễ dàng trình bày về các vấn đề liên quan đến kỹ thuật điện không?</a:t>
                      </a: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p>
                      <a:pPr marL="0" marR="0">
                        <a:lnSpc>
                          <a:spcPct val="115000"/>
                        </a:lnSpc>
                        <a:spcBef>
                          <a:spcPts val="0"/>
                        </a:spcBef>
                        <a:spcAft>
                          <a:spcPts val="0"/>
                        </a:spcAft>
                      </a:pPr>
                      <a:r>
                        <a:rPr lang="en-US" sz="200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Có năng khiếu học tập, tìm hiểu về các nội dung liên quan đế kỹ thuật điện không?</a:t>
                      </a: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p>
                      <a:pPr marL="0" marR="0">
                        <a:lnSpc>
                          <a:spcPct val="115000"/>
                        </a:lnSpc>
                        <a:spcBef>
                          <a:spcPts val="0"/>
                        </a:spcBef>
                        <a:spcAft>
                          <a:spcPts val="0"/>
                        </a:spcAft>
                      </a:pPr>
                      <a:r>
                        <a:rPr lang="en-US" sz="200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-Về những kĩ năng cần thiết đối với nghề thuộc lĩnh vực kỹ thuật điện:</a:t>
                      </a: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p>
                      <a:pPr marL="0" marR="0">
                        <a:lnSpc>
                          <a:spcPct val="115000"/>
                        </a:lnSpc>
                        <a:spcBef>
                          <a:spcPts val="0"/>
                        </a:spcBef>
                        <a:spcAft>
                          <a:spcPts val="0"/>
                        </a:spcAft>
                      </a:pPr>
                      <a:r>
                        <a:rPr lang="en-US" sz="200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+Có kỹ năng phân tích, tổng hợp không?</a:t>
                      </a: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p>
                      <a:pPr marL="0" marR="0">
                        <a:lnSpc>
                          <a:spcPct val="115000"/>
                        </a:lnSpc>
                        <a:spcBef>
                          <a:spcPts val="0"/>
                        </a:spcBef>
                        <a:spcAft>
                          <a:spcPts val="0"/>
                        </a:spcAft>
                      </a:pPr>
                      <a:r>
                        <a:rPr lang="en-US" sz="200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Có kỹ năng tư duy sáng tạo, giải quyết vấn đề không?</a:t>
                      </a: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p>
                      <a:pPr marL="0" marR="0">
                        <a:lnSpc>
                          <a:spcPct val="115000"/>
                        </a:lnSpc>
                        <a:spcBef>
                          <a:spcPts val="0"/>
                        </a:spcBef>
                        <a:spcAft>
                          <a:spcPts val="0"/>
                        </a:spcAft>
                      </a:pPr>
                      <a:r>
                        <a:rPr lang="en-US" sz="200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Có kỹ năng tổ chức, quản lý công việc không?</a:t>
                      </a: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3894" marR="6389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208531845"/>
                  </a:ext>
                </a:extLst>
              </a:tr>
            </a:tbl>
          </a:graphicData>
        </a:graphic>
      </p:graphicFrame>
    </p:spTree>
    <p:extLst>
      <p:ext uri="{BB962C8B-B14F-4D97-AF65-F5344CB8AC3E}">
        <p14:creationId xmlns:p14="http://schemas.microsoft.com/office/powerpoint/2010/main" val="11372796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par>
                                <p:cTn id="8" presetID="16" presetClass="entr" presetSubtype="21"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barn(inVertical)">
                                      <p:cBhvr>
                                        <p:cTn id="10"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335902" y="585388"/>
            <a:ext cx="12177792" cy="1384995"/>
          </a:xfrm>
          <a:prstGeom prst="rect">
            <a:avLst/>
          </a:prstGeom>
        </p:spPr>
        <p:txBody>
          <a:bodyPr wrap="square">
            <a:spAutoFit/>
          </a:bodyPr>
          <a:lstStyle/>
          <a:p>
            <a:r>
              <a:rPr lang="en-US" sz="2800" b="1">
                <a:latin typeface="Times New Roman" panose="02020603050405020304" pitchFamily="18" charset="0"/>
                <a:cs typeface="Times New Roman" panose="02020603050405020304" pitchFamily="18" charset="0"/>
              </a:rPr>
              <a:t>III.Sự phù hợp của bản thân với ngành nghề trong lĩnh vực kỹ thuật điện</a:t>
            </a:r>
          </a:p>
          <a:p>
            <a:r>
              <a:rPr lang="en-US" sz="2800">
                <a:latin typeface="Times New Roman" panose="02020603050405020304" pitchFamily="18" charset="0"/>
                <a:cs typeface="Times New Roman" panose="02020603050405020304" pitchFamily="18" charset="0"/>
              </a:rPr>
              <a:t>Căn cứ vào sở thích và khả năng của mình, mỗi người có thể tìm hiểu về sự phù hợp của bản thân với những ngành nghề trong lĩnh vực điện.</a:t>
            </a:r>
          </a:p>
        </p:txBody>
      </p:sp>
      <p:pic>
        <p:nvPicPr>
          <p:cNvPr id="2" name="Picture 1"/>
          <p:cNvPicPr>
            <a:picLocks noChangeAspect="1"/>
          </p:cNvPicPr>
          <p:nvPr/>
        </p:nvPicPr>
        <p:blipFill>
          <a:blip r:embed="rId2"/>
          <a:stretch>
            <a:fillRect/>
          </a:stretch>
        </p:blipFill>
        <p:spPr>
          <a:xfrm>
            <a:off x="1527284" y="120088"/>
            <a:ext cx="8894835" cy="646232"/>
          </a:xfrm>
          <a:prstGeom prst="rect">
            <a:avLst/>
          </a:prstGeom>
        </p:spPr>
      </p:pic>
    </p:spTree>
    <p:extLst>
      <p:ext uri="{BB962C8B-B14F-4D97-AF65-F5344CB8AC3E}">
        <p14:creationId xmlns:p14="http://schemas.microsoft.com/office/powerpoint/2010/main" val="21977012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stretch>
            <a:fillRect/>
          </a:stretch>
        </p:blipFill>
        <p:spPr>
          <a:xfrm>
            <a:off x="6095989" y="3428998"/>
            <a:ext cx="21" cy="4"/>
          </a:xfrm>
          <a:prstGeom prst="rect">
            <a:avLst/>
          </a:prstGeom>
        </p:spPr>
      </p:pic>
      <p:sp>
        <p:nvSpPr>
          <p:cNvPr id="3" name="TextBox 2"/>
          <p:cNvSpPr txBox="1"/>
          <p:nvPr/>
        </p:nvSpPr>
        <p:spPr>
          <a:xfrm>
            <a:off x="4627756" y="0"/>
            <a:ext cx="2732048" cy="584775"/>
          </a:xfrm>
          <a:prstGeom prst="rect">
            <a:avLst/>
          </a:prstGeom>
          <a:noFill/>
        </p:spPr>
        <p:txBody>
          <a:bodyPr wrap="square" rtlCol="0">
            <a:spAutoFit/>
          </a:bodyPr>
          <a:lstStyle/>
          <a:p>
            <a:r>
              <a:rPr lang="en-US" sz="3200" b="1" smtClean="0">
                <a:solidFill>
                  <a:srgbClr val="FF0000"/>
                </a:solidFill>
                <a:latin typeface="Times New Roman" panose="02020603050405020304" pitchFamily="18" charset="0"/>
                <a:cs typeface="Times New Roman" panose="02020603050405020304" pitchFamily="18" charset="0"/>
              </a:rPr>
              <a:t>LUYỆN TẬP</a:t>
            </a:r>
            <a:endParaRPr lang="en-US" sz="3200" b="1">
              <a:solidFill>
                <a:srgbClr val="FF0000"/>
              </a:solidFill>
              <a:latin typeface="Times New Roman" panose="02020603050405020304" pitchFamily="18" charset="0"/>
              <a:cs typeface="Times New Roman" panose="02020603050405020304" pitchFamily="18" charset="0"/>
            </a:endParaRPr>
          </a:p>
        </p:txBody>
      </p:sp>
      <p:sp>
        <p:nvSpPr>
          <p:cNvPr id="4" name="Rectangle 3"/>
          <p:cNvSpPr/>
          <p:nvPr/>
        </p:nvSpPr>
        <p:spPr>
          <a:xfrm>
            <a:off x="249033" y="572391"/>
            <a:ext cx="11693912" cy="1384995"/>
          </a:xfrm>
          <a:prstGeom prst="rect">
            <a:avLst/>
          </a:prstGeom>
        </p:spPr>
        <p:txBody>
          <a:bodyPr wrap="square">
            <a:spAutoFit/>
          </a:bodyPr>
          <a:lstStyle/>
          <a:p>
            <a:r>
              <a:rPr lang="en-US" sz="2800" b="1">
                <a:latin typeface="Times New Roman" panose="02020603050405020304" pitchFamily="18" charset="0"/>
                <a:cs typeface="Times New Roman" panose="02020603050405020304" pitchFamily="18" charset="0"/>
              </a:rPr>
              <a:t>Bài tập 1. Dựa vào đặc điểm, các yêu cầu của một số ngành nghề trong lĩnh vực kĩ thuật điện, em hãy tự đánh giá sự phù hợp của bản thân với một nghề cụ thể mà em mong muốn.</a:t>
            </a:r>
          </a:p>
        </p:txBody>
      </p:sp>
    </p:spTree>
    <p:extLst>
      <p:ext uri="{BB962C8B-B14F-4D97-AF65-F5344CB8AC3E}">
        <p14:creationId xmlns:p14="http://schemas.microsoft.com/office/powerpoint/2010/main" val="32978527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down)">
                                      <p:cBhvr>
                                        <p:cTn id="7" dur="500"/>
                                        <p:tgtEl>
                                          <p:spTgt spid="7"/>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wipe(down)">
                                      <p:cBhvr>
                                        <p:cTn id="1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stretch>
            <a:fillRect/>
          </a:stretch>
        </p:blipFill>
        <p:spPr>
          <a:xfrm>
            <a:off x="6095989" y="3428998"/>
            <a:ext cx="21" cy="4"/>
          </a:xfrm>
          <a:prstGeom prst="rect">
            <a:avLst/>
          </a:prstGeom>
        </p:spPr>
      </p:pic>
      <p:sp>
        <p:nvSpPr>
          <p:cNvPr id="3" name="TextBox 2"/>
          <p:cNvSpPr txBox="1"/>
          <p:nvPr/>
        </p:nvSpPr>
        <p:spPr>
          <a:xfrm>
            <a:off x="4627756" y="0"/>
            <a:ext cx="2732048" cy="584775"/>
          </a:xfrm>
          <a:prstGeom prst="rect">
            <a:avLst/>
          </a:prstGeom>
          <a:noFill/>
        </p:spPr>
        <p:txBody>
          <a:bodyPr wrap="square" rtlCol="0">
            <a:spAutoFit/>
          </a:bodyPr>
          <a:lstStyle/>
          <a:p>
            <a:r>
              <a:rPr lang="en-US" sz="3200" b="1" smtClean="0">
                <a:solidFill>
                  <a:srgbClr val="FF0000"/>
                </a:solidFill>
                <a:latin typeface="Times New Roman" panose="02020603050405020304" pitchFamily="18" charset="0"/>
                <a:cs typeface="Times New Roman" panose="02020603050405020304" pitchFamily="18" charset="0"/>
              </a:rPr>
              <a:t>LUYỆN TẬP</a:t>
            </a:r>
            <a:endParaRPr lang="en-US" sz="3200" b="1">
              <a:solidFill>
                <a:srgbClr val="FF0000"/>
              </a:solidFill>
              <a:latin typeface="Times New Roman" panose="02020603050405020304" pitchFamily="18" charset="0"/>
              <a:cs typeface="Times New Roman" panose="02020603050405020304" pitchFamily="18" charset="0"/>
            </a:endParaRPr>
          </a:p>
        </p:txBody>
      </p:sp>
      <p:sp>
        <p:nvSpPr>
          <p:cNvPr id="4" name="Rectangle 3"/>
          <p:cNvSpPr/>
          <p:nvPr/>
        </p:nvSpPr>
        <p:spPr>
          <a:xfrm>
            <a:off x="249033" y="572391"/>
            <a:ext cx="11693912" cy="954107"/>
          </a:xfrm>
          <a:prstGeom prst="rect">
            <a:avLst/>
          </a:prstGeom>
        </p:spPr>
        <p:txBody>
          <a:bodyPr wrap="square">
            <a:spAutoFit/>
          </a:bodyPr>
          <a:lstStyle/>
          <a:p>
            <a:r>
              <a:rPr lang="en-US" sz="2800" b="1">
                <a:latin typeface="Times New Roman" panose="02020603050405020304" pitchFamily="18" charset="0"/>
                <a:cs typeface="Times New Roman" panose="02020603050405020304" pitchFamily="18" charset="0"/>
              </a:rPr>
              <a:t>Bài 2.  Với mỗi yêu cầu của nghề ở cột bên trái, hãy xác định nội dung mô tả yêu cầu tương ứng ở cột bên phải trong Bảng 17.3.</a:t>
            </a:r>
          </a:p>
        </p:txBody>
      </p:sp>
      <p:sp>
        <p:nvSpPr>
          <p:cNvPr id="2" name="Rectangle 1"/>
          <p:cNvSpPr/>
          <p:nvPr/>
        </p:nvSpPr>
        <p:spPr>
          <a:xfrm>
            <a:off x="1144555" y="1526498"/>
            <a:ext cx="9837575" cy="369332"/>
          </a:xfrm>
          <a:prstGeom prst="rect">
            <a:avLst/>
          </a:prstGeom>
        </p:spPr>
        <p:txBody>
          <a:bodyPr wrap="square">
            <a:spAutoFit/>
          </a:bodyPr>
          <a:lstStyle/>
          <a:p>
            <a:r>
              <a:rPr lang="vi-VN" i="1"/>
              <a:t>Bảng 17.3. Mô tả một số yêu cầu đối với người lao động trong lĩnh vực kỹ thuật điện</a:t>
            </a:r>
            <a:endParaRPr lang="en-US" i="1"/>
          </a:p>
        </p:txBody>
      </p:sp>
      <p:graphicFrame>
        <p:nvGraphicFramePr>
          <p:cNvPr id="5" name="Table 4"/>
          <p:cNvGraphicFramePr>
            <a:graphicFrameLocks noGrp="1"/>
          </p:cNvGraphicFramePr>
          <p:nvPr>
            <p:extLst>
              <p:ext uri="{D42A27DB-BD31-4B8C-83A1-F6EECF244321}">
                <p14:modId xmlns:p14="http://schemas.microsoft.com/office/powerpoint/2010/main" val="3106764402"/>
              </p:ext>
            </p:extLst>
          </p:nvPr>
        </p:nvGraphicFramePr>
        <p:xfrm>
          <a:off x="391025" y="1895830"/>
          <a:ext cx="11551920" cy="4876800"/>
        </p:xfrm>
        <a:graphic>
          <a:graphicData uri="http://schemas.openxmlformats.org/drawingml/2006/table">
            <a:tbl>
              <a:tblPr firstRow="1" firstCol="1" bandRow="1"/>
              <a:tblGrid>
                <a:gridCol w="5775375">
                  <a:extLst>
                    <a:ext uri="{9D8B030D-6E8A-4147-A177-3AD203B41FA5}">
                      <a16:colId xmlns:a16="http://schemas.microsoft.com/office/drawing/2014/main" val="2514318767"/>
                    </a:ext>
                  </a:extLst>
                </a:gridCol>
                <a:gridCol w="5776545">
                  <a:extLst>
                    <a:ext uri="{9D8B030D-6E8A-4147-A177-3AD203B41FA5}">
                      <a16:colId xmlns:a16="http://schemas.microsoft.com/office/drawing/2014/main" val="3353418626"/>
                    </a:ext>
                  </a:extLst>
                </a:gridCol>
              </a:tblGrid>
              <a:tr h="194310">
                <a:tc>
                  <a:txBody>
                    <a:bodyPr/>
                    <a:lstStyle/>
                    <a:p>
                      <a:pPr marL="0" marR="0" algn="ctr">
                        <a:spcBef>
                          <a:spcPts val="0"/>
                        </a:spcBef>
                        <a:spcAft>
                          <a:spcPts val="0"/>
                        </a:spcAft>
                      </a:pPr>
                      <a:r>
                        <a:rPr lang="en-US" sz="20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Tên yêu cầu</a:t>
                      </a: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2457" marR="6245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Nội dung mô tả yêu cầu</a:t>
                      </a: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2457" marR="6245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508832961"/>
                  </a:ext>
                </a:extLst>
              </a:tr>
              <a:tr h="388620">
                <a:tc>
                  <a:txBody>
                    <a:bodyPr/>
                    <a:lstStyle/>
                    <a:p>
                      <a:pPr marL="0" marR="0">
                        <a:spcBef>
                          <a:spcPts val="0"/>
                        </a:spcBef>
                        <a:spcAft>
                          <a:spcPts val="0"/>
                        </a:spcAft>
                      </a:pPr>
                      <a:r>
                        <a:rPr lang="en-US" sz="2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A.Kiến thức chuyên môn</a:t>
                      </a: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2457" marR="6245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2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1.Có khả năng tổ chức, quản lý và phân công công việc.</a:t>
                      </a: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2457" marR="6245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935961463"/>
                  </a:ext>
                </a:extLst>
              </a:tr>
              <a:tr h="777240">
                <a:tc>
                  <a:txBody>
                    <a:bodyPr/>
                    <a:lstStyle/>
                    <a:p>
                      <a:pPr marL="0" marR="0">
                        <a:spcBef>
                          <a:spcPts val="0"/>
                        </a:spcBef>
                        <a:spcAft>
                          <a:spcPts val="0"/>
                        </a:spcAft>
                      </a:pPr>
                      <a:r>
                        <a:rPr lang="en-US" sz="2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 Kỹ năng cập nhập kiến thức chuyên môn</a:t>
                      </a: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2457" marR="6245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2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2.Có khả năng linh hoạt, nhạy bén phát hiện và chủ động xử lý, giải quyết vấn đề liên quan đến hệ thống điện, các thiết bị điện.</a:t>
                      </a: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2457" marR="6245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453711597"/>
                  </a:ext>
                </a:extLst>
              </a:tr>
              <a:tr h="777240">
                <a:tc>
                  <a:txBody>
                    <a:bodyPr/>
                    <a:lstStyle/>
                    <a:p>
                      <a:pPr marL="0" marR="0">
                        <a:spcBef>
                          <a:spcPts val="0"/>
                        </a:spcBef>
                        <a:spcAft>
                          <a:spcPts val="0"/>
                        </a:spcAft>
                      </a:pPr>
                      <a:r>
                        <a:rPr lang="en-US" sz="2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 Kỹ năng phân tích, tổng hợp số liệu</a:t>
                      </a: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2457" marR="6245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2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3.Có thể đưa ra một số giải pháp, đề xuất phương án, sáng tạo đổi mới, nhằm cải thiện hệ thống, quy trình sử dụng điện và các thiết bị điện.</a:t>
                      </a: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2457" marR="6245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533081900"/>
                  </a:ext>
                </a:extLst>
              </a:tr>
              <a:tr h="582930">
                <a:tc>
                  <a:txBody>
                    <a:bodyPr/>
                    <a:lstStyle/>
                    <a:p>
                      <a:pPr marL="0" marR="0">
                        <a:spcBef>
                          <a:spcPts val="0"/>
                        </a:spcBef>
                        <a:spcAft>
                          <a:spcPts val="0"/>
                        </a:spcAft>
                      </a:pPr>
                      <a:r>
                        <a:rPr lang="en-US" sz="2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D. Kỹ năng tư duy sáng tạo</a:t>
                      </a: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2457" marR="6245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2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4. Có thể tiếp thu, cập nhập những kiến thức chuyên môn liên quan đáp ứng yêu cầu công việc.</a:t>
                      </a: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2457" marR="6245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971078438"/>
                  </a:ext>
                </a:extLst>
              </a:tr>
              <a:tr h="777240">
                <a:tc>
                  <a:txBody>
                    <a:bodyPr/>
                    <a:lstStyle/>
                    <a:p>
                      <a:pPr marL="0" marR="0">
                        <a:spcBef>
                          <a:spcPts val="0"/>
                        </a:spcBef>
                        <a:spcAft>
                          <a:spcPts val="0"/>
                        </a:spcAft>
                      </a:pPr>
                      <a:r>
                        <a:rPr lang="en-US" sz="2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E. Kỹ năng giải quyết vấn đề</a:t>
                      </a: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2457" marR="6245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2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5. Có thể thiết lập, xây dựng, dự trù kế hoạch cải thiện, đổi mới hệ thoogns điện, thiết bị điện dựa trên việc phân tích và tổng hợp các số liệu liên quan.</a:t>
                      </a: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2457" marR="6245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551176338"/>
                  </a:ext>
                </a:extLst>
              </a:tr>
              <a:tr h="388620">
                <a:tc>
                  <a:txBody>
                    <a:bodyPr/>
                    <a:lstStyle/>
                    <a:p>
                      <a:pPr marL="0" marR="0">
                        <a:spcBef>
                          <a:spcPts val="0"/>
                        </a:spcBef>
                        <a:spcAft>
                          <a:spcPts val="0"/>
                        </a:spcAft>
                      </a:pPr>
                      <a:r>
                        <a:rPr lang="en-US" sz="2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G. Kỹ năng tổ chức quản lý công việc</a:t>
                      </a: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2457" marR="6245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2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6.Có kiến thức chuyên môn liên quan đến kỹ thuật điện, điện tử.</a:t>
                      </a: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2457" marR="6245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863925975"/>
                  </a:ext>
                </a:extLst>
              </a:tr>
            </a:tbl>
          </a:graphicData>
        </a:graphic>
      </p:graphicFrame>
    </p:spTree>
    <p:extLst>
      <p:ext uri="{BB962C8B-B14F-4D97-AF65-F5344CB8AC3E}">
        <p14:creationId xmlns:p14="http://schemas.microsoft.com/office/powerpoint/2010/main" val="27577105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circle(in)">
                                      <p:cBhvr>
                                        <p:cTn id="7" dur="2000"/>
                                        <p:tgtEl>
                                          <p:spTgt spid="7"/>
                                        </p:tgtEl>
                                      </p:cBhvr>
                                    </p:animEffect>
                                  </p:childTnLst>
                                </p:cTn>
                              </p:par>
                              <p:par>
                                <p:cTn id="8" presetID="6" presetClass="entr" presetSubtype="16"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circle(in)">
                                      <p:cBhvr>
                                        <p:cTn id="10" dur="2000"/>
                                        <p:tgtEl>
                                          <p:spTgt spid="4"/>
                                        </p:tgtEl>
                                      </p:cBhvr>
                                    </p:animEffect>
                                  </p:childTnLst>
                                </p:cTn>
                              </p:par>
                              <p:par>
                                <p:cTn id="11" presetID="6" presetClass="entr" presetSubtype="16" fill="hold" grpId="0" nodeType="with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circle(in)">
                                      <p:cBhvr>
                                        <p:cTn id="13" dur="2000"/>
                                        <p:tgtEl>
                                          <p:spTgt spid="2"/>
                                        </p:tgtEl>
                                      </p:cBhvr>
                                    </p:animEffect>
                                  </p:childTnLst>
                                </p:cTn>
                              </p:par>
                              <p:par>
                                <p:cTn id="14" presetID="6" presetClass="entr" presetSubtype="16" fill="hold" nodeType="with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circle(in)">
                                      <p:cBhvr>
                                        <p:cTn id="16"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2"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stretch>
            <a:fillRect/>
          </a:stretch>
        </p:blipFill>
        <p:spPr>
          <a:xfrm>
            <a:off x="6095989" y="3428998"/>
            <a:ext cx="21" cy="4"/>
          </a:xfrm>
          <a:prstGeom prst="rect">
            <a:avLst/>
          </a:prstGeom>
        </p:spPr>
      </p:pic>
      <p:sp>
        <p:nvSpPr>
          <p:cNvPr id="3" name="TextBox 2"/>
          <p:cNvSpPr txBox="1"/>
          <p:nvPr/>
        </p:nvSpPr>
        <p:spPr>
          <a:xfrm>
            <a:off x="4627756" y="0"/>
            <a:ext cx="2732048" cy="584775"/>
          </a:xfrm>
          <a:prstGeom prst="rect">
            <a:avLst/>
          </a:prstGeom>
          <a:noFill/>
        </p:spPr>
        <p:txBody>
          <a:bodyPr wrap="square" rtlCol="0">
            <a:spAutoFit/>
          </a:bodyPr>
          <a:lstStyle/>
          <a:p>
            <a:r>
              <a:rPr lang="en-US" sz="3200" b="1" smtClean="0">
                <a:solidFill>
                  <a:srgbClr val="FF0000"/>
                </a:solidFill>
                <a:latin typeface="Times New Roman" panose="02020603050405020304" pitchFamily="18" charset="0"/>
                <a:cs typeface="Times New Roman" panose="02020603050405020304" pitchFamily="18" charset="0"/>
              </a:rPr>
              <a:t>LUYỆN TẬP</a:t>
            </a:r>
            <a:endParaRPr lang="en-US" sz="3200" b="1">
              <a:solidFill>
                <a:srgbClr val="FF0000"/>
              </a:solidFill>
              <a:latin typeface="Times New Roman" panose="02020603050405020304" pitchFamily="18" charset="0"/>
              <a:cs typeface="Times New Roman" panose="02020603050405020304" pitchFamily="18" charset="0"/>
            </a:endParaRPr>
          </a:p>
        </p:txBody>
      </p:sp>
      <p:sp>
        <p:nvSpPr>
          <p:cNvPr id="4" name="Rectangle 3"/>
          <p:cNvSpPr/>
          <p:nvPr/>
        </p:nvSpPr>
        <p:spPr>
          <a:xfrm>
            <a:off x="249033" y="572391"/>
            <a:ext cx="11693912" cy="954107"/>
          </a:xfrm>
          <a:prstGeom prst="rect">
            <a:avLst/>
          </a:prstGeom>
        </p:spPr>
        <p:txBody>
          <a:bodyPr wrap="square">
            <a:spAutoFit/>
          </a:bodyPr>
          <a:lstStyle/>
          <a:p>
            <a:r>
              <a:rPr lang="en-US" sz="2800" b="1">
                <a:latin typeface="Times New Roman" panose="02020603050405020304" pitchFamily="18" charset="0"/>
                <a:cs typeface="Times New Roman" panose="02020603050405020304" pitchFamily="18" charset="0"/>
              </a:rPr>
              <a:t>Bài 2.  Với mỗi yêu cầu của nghề ở cột bên trái, hãy xác định nội dung mô tả yêu cầu tương ứng ở cột bên phải trong Bảng 17.3.</a:t>
            </a:r>
          </a:p>
        </p:txBody>
      </p:sp>
      <p:sp>
        <p:nvSpPr>
          <p:cNvPr id="2" name="Rectangle 1"/>
          <p:cNvSpPr/>
          <p:nvPr/>
        </p:nvSpPr>
        <p:spPr>
          <a:xfrm>
            <a:off x="1144555" y="1526498"/>
            <a:ext cx="9837575" cy="369332"/>
          </a:xfrm>
          <a:prstGeom prst="rect">
            <a:avLst/>
          </a:prstGeom>
        </p:spPr>
        <p:txBody>
          <a:bodyPr wrap="square">
            <a:spAutoFit/>
          </a:bodyPr>
          <a:lstStyle/>
          <a:p>
            <a:r>
              <a:rPr lang="vi-VN" i="1"/>
              <a:t>Bảng 17.3. Mô tả một số yêu cầu đối với người lao động trong lĩnh vực kỹ thuật điện</a:t>
            </a:r>
            <a:endParaRPr lang="en-US" i="1"/>
          </a:p>
        </p:txBody>
      </p:sp>
      <p:graphicFrame>
        <p:nvGraphicFramePr>
          <p:cNvPr id="5" name="Table 4"/>
          <p:cNvGraphicFramePr>
            <a:graphicFrameLocks noGrp="1"/>
          </p:cNvGraphicFramePr>
          <p:nvPr>
            <p:extLst>
              <p:ext uri="{D42A27DB-BD31-4B8C-83A1-F6EECF244321}">
                <p14:modId xmlns:p14="http://schemas.microsoft.com/office/powerpoint/2010/main" val="2921579908"/>
              </p:ext>
            </p:extLst>
          </p:nvPr>
        </p:nvGraphicFramePr>
        <p:xfrm>
          <a:off x="391025" y="1895830"/>
          <a:ext cx="9424779" cy="4739640"/>
        </p:xfrm>
        <a:graphic>
          <a:graphicData uri="http://schemas.openxmlformats.org/drawingml/2006/table">
            <a:tbl>
              <a:tblPr firstRow="1" firstCol="1" bandRow="1"/>
              <a:tblGrid>
                <a:gridCol w="2426820">
                  <a:extLst>
                    <a:ext uri="{9D8B030D-6E8A-4147-A177-3AD203B41FA5}">
                      <a16:colId xmlns:a16="http://schemas.microsoft.com/office/drawing/2014/main" val="2514318767"/>
                    </a:ext>
                  </a:extLst>
                </a:gridCol>
                <a:gridCol w="6997959">
                  <a:extLst>
                    <a:ext uri="{9D8B030D-6E8A-4147-A177-3AD203B41FA5}">
                      <a16:colId xmlns:a16="http://schemas.microsoft.com/office/drawing/2014/main" val="3353418626"/>
                    </a:ext>
                  </a:extLst>
                </a:gridCol>
              </a:tblGrid>
              <a:tr h="194310">
                <a:tc>
                  <a:txBody>
                    <a:bodyPr/>
                    <a:lstStyle/>
                    <a:p>
                      <a:pPr marL="0" marR="0" algn="ctr">
                        <a:spcBef>
                          <a:spcPts val="0"/>
                        </a:spcBef>
                        <a:spcAft>
                          <a:spcPts val="0"/>
                        </a:spcAft>
                      </a:pPr>
                      <a:r>
                        <a:rPr lang="en-US" sz="20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Tên yêu cầu</a:t>
                      </a: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2457" marR="6245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Nội dung mô tả yêu cầu</a:t>
                      </a: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2457" marR="6245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508832961"/>
                  </a:ext>
                </a:extLst>
              </a:tr>
              <a:tr h="388620">
                <a:tc>
                  <a:txBody>
                    <a:bodyPr/>
                    <a:lstStyle/>
                    <a:p>
                      <a:pPr marL="0" marR="0">
                        <a:spcBef>
                          <a:spcPts val="0"/>
                        </a:spcBef>
                        <a:spcAft>
                          <a:spcPts val="0"/>
                        </a:spcAft>
                      </a:pPr>
                      <a:r>
                        <a:rPr lang="en-US" sz="2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A.Kiến thức chuyên môn</a:t>
                      </a: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2457" marR="6245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2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1.Có khả năng tổ chức, quản lý và phân công công việc.</a:t>
                      </a: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2457" marR="6245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935961463"/>
                  </a:ext>
                </a:extLst>
              </a:tr>
              <a:tr h="777240">
                <a:tc>
                  <a:txBody>
                    <a:bodyPr/>
                    <a:lstStyle/>
                    <a:p>
                      <a:pPr marL="0" marR="0">
                        <a:spcBef>
                          <a:spcPts val="0"/>
                        </a:spcBef>
                        <a:spcAft>
                          <a:spcPts val="0"/>
                        </a:spcAft>
                      </a:pPr>
                      <a:r>
                        <a:rPr lang="en-US" sz="2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 Kỹ năng cập nhập kiến thức chuyên môn</a:t>
                      </a: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2457" marR="6245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2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2.Có khả năng linh hoạt, nhạy bén phát hiện và chủ động xử lý, giải quyết vấn đề liên quan đến hệ thống điện, các thiết bị điện.</a:t>
                      </a: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2457" marR="6245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453711597"/>
                  </a:ext>
                </a:extLst>
              </a:tr>
              <a:tr h="777240">
                <a:tc>
                  <a:txBody>
                    <a:bodyPr/>
                    <a:lstStyle/>
                    <a:p>
                      <a:pPr marL="0" marR="0">
                        <a:spcBef>
                          <a:spcPts val="0"/>
                        </a:spcBef>
                        <a:spcAft>
                          <a:spcPts val="0"/>
                        </a:spcAft>
                      </a:pPr>
                      <a:r>
                        <a:rPr lang="en-US" sz="2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 Kỹ năng phân tích, tổng hợp số liệu</a:t>
                      </a: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2457" marR="6245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2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3.Có thể đưa ra một số giải pháp, đề xuất phương án, sáng tạo đổi mới, nhằm cải thiện hệ thống, quy trình sử dụng điện và các thiết bị điện.</a:t>
                      </a: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2457" marR="6245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533081900"/>
                  </a:ext>
                </a:extLst>
              </a:tr>
              <a:tr h="582930">
                <a:tc>
                  <a:txBody>
                    <a:bodyPr/>
                    <a:lstStyle/>
                    <a:p>
                      <a:pPr marL="0" marR="0">
                        <a:spcBef>
                          <a:spcPts val="0"/>
                        </a:spcBef>
                        <a:spcAft>
                          <a:spcPts val="0"/>
                        </a:spcAft>
                      </a:pPr>
                      <a:r>
                        <a:rPr lang="en-US" sz="2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D. Kỹ năng tư duy sáng tạo</a:t>
                      </a: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2457" marR="6245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2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4. Có thể tiếp thu, cập nhập những kiến thức chuyên môn liên quan đáp ứng yêu cầu công việc.</a:t>
                      </a: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2457" marR="6245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971078438"/>
                  </a:ext>
                </a:extLst>
              </a:tr>
              <a:tr h="777240">
                <a:tc>
                  <a:txBody>
                    <a:bodyPr/>
                    <a:lstStyle/>
                    <a:p>
                      <a:pPr marL="0" marR="0">
                        <a:spcBef>
                          <a:spcPts val="0"/>
                        </a:spcBef>
                        <a:spcAft>
                          <a:spcPts val="0"/>
                        </a:spcAft>
                      </a:pPr>
                      <a:r>
                        <a:rPr lang="en-US" sz="2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E. Kỹ năng giải quyết vấn đề</a:t>
                      </a: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2457" marR="6245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2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5. Có thể thiết lập, xây dựng, dự trù kế hoạch cải thiện, đổi mới hệ thoogns điện, thiết bị điện dựa trên việc phân tích và tổng hợp các số liệu liên quan.</a:t>
                      </a: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2457" marR="6245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551176338"/>
                  </a:ext>
                </a:extLst>
              </a:tr>
              <a:tr h="388620">
                <a:tc>
                  <a:txBody>
                    <a:bodyPr/>
                    <a:lstStyle/>
                    <a:p>
                      <a:pPr marL="0" marR="0">
                        <a:spcBef>
                          <a:spcPts val="0"/>
                        </a:spcBef>
                        <a:spcAft>
                          <a:spcPts val="0"/>
                        </a:spcAft>
                      </a:pPr>
                      <a:r>
                        <a:rPr lang="en-US" sz="2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G. Kỹ năng tổ chức quản lý công việc</a:t>
                      </a: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2457" marR="6245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2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6.Có kiến thức chuyên môn liên quan đến kỹ thuật điện, điện tử.</a:t>
                      </a: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2457" marR="6245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863925975"/>
                  </a:ext>
                </a:extLst>
              </a:tr>
            </a:tbl>
          </a:graphicData>
        </a:graphic>
      </p:graphicFrame>
      <p:sp>
        <p:nvSpPr>
          <p:cNvPr id="6" name="Rectangle 5"/>
          <p:cNvSpPr/>
          <p:nvPr/>
        </p:nvSpPr>
        <p:spPr>
          <a:xfrm>
            <a:off x="10192252" y="1972774"/>
            <a:ext cx="1579756" cy="3108543"/>
          </a:xfrm>
          <a:prstGeom prst="rect">
            <a:avLst/>
          </a:prstGeom>
        </p:spPr>
        <p:txBody>
          <a:bodyPr wrap="square">
            <a:spAutoFit/>
          </a:bodyPr>
          <a:lstStyle/>
          <a:p>
            <a:r>
              <a:rPr lang="en-US" sz="2800">
                <a:solidFill>
                  <a:srgbClr val="FF0000"/>
                </a:solidFill>
                <a:latin typeface="Times New Roman" panose="02020603050405020304" pitchFamily="18" charset="0"/>
                <a:cs typeface="Times New Roman" panose="02020603050405020304" pitchFamily="18" charset="0"/>
              </a:rPr>
              <a:t>Bài 2. </a:t>
            </a:r>
            <a:endParaRPr lang="en-US" sz="2800" smtClean="0">
              <a:solidFill>
                <a:srgbClr val="FF0000"/>
              </a:solidFill>
              <a:latin typeface="Times New Roman" panose="02020603050405020304" pitchFamily="18" charset="0"/>
              <a:cs typeface="Times New Roman" panose="02020603050405020304" pitchFamily="18" charset="0"/>
            </a:endParaRPr>
          </a:p>
          <a:p>
            <a:r>
              <a:rPr lang="en-US" sz="2800" smtClean="0">
                <a:solidFill>
                  <a:srgbClr val="FF0000"/>
                </a:solidFill>
                <a:latin typeface="Times New Roman" panose="02020603050405020304" pitchFamily="18" charset="0"/>
                <a:cs typeface="Times New Roman" panose="02020603050405020304" pitchFamily="18" charset="0"/>
              </a:rPr>
              <a:t>A </a:t>
            </a:r>
            <a:r>
              <a:rPr lang="en-US" sz="2800">
                <a:solidFill>
                  <a:srgbClr val="FF0000"/>
                </a:solidFill>
                <a:latin typeface="Times New Roman" panose="02020603050405020304" pitchFamily="18" charset="0"/>
                <a:cs typeface="Times New Roman" panose="02020603050405020304" pitchFamily="18" charset="0"/>
              </a:rPr>
              <a:t>- 6</a:t>
            </a:r>
          </a:p>
          <a:p>
            <a:r>
              <a:rPr lang="en-US" sz="2800">
                <a:solidFill>
                  <a:srgbClr val="FF0000"/>
                </a:solidFill>
                <a:latin typeface="Times New Roman" panose="02020603050405020304" pitchFamily="18" charset="0"/>
                <a:cs typeface="Times New Roman" panose="02020603050405020304" pitchFamily="18" charset="0"/>
              </a:rPr>
              <a:t>B - 4</a:t>
            </a:r>
          </a:p>
          <a:p>
            <a:r>
              <a:rPr lang="en-US" sz="2800">
                <a:solidFill>
                  <a:srgbClr val="FF0000"/>
                </a:solidFill>
                <a:latin typeface="Times New Roman" panose="02020603050405020304" pitchFamily="18" charset="0"/>
                <a:cs typeface="Times New Roman" panose="02020603050405020304" pitchFamily="18" charset="0"/>
              </a:rPr>
              <a:t>C - 5</a:t>
            </a:r>
          </a:p>
          <a:p>
            <a:r>
              <a:rPr lang="en-US" sz="2800">
                <a:solidFill>
                  <a:srgbClr val="FF0000"/>
                </a:solidFill>
                <a:latin typeface="Times New Roman" panose="02020603050405020304" pitchFamily="18" charset="0"/>
                <a:cs typeface="Times New Roman" panose="02020603050405020304" pitchFamily="18" charset="0"/>
              </a:rPr>
              <a:t>D - 3</a:t>
            </a:r>
          </a:p>
          <a:p>
            <a:r>
              <a:rPr lang="en-US" sz="2800">
                <a:solidFill>
                  <a:srgbClr val="FF0000"/>
                </a:solidFill>
                <a:latin typeface="Times New Roman" panose="02020603050405020304" pitchFamily="18" charset="0"/>
                <a:cs typeface="Times New Roman" panose="02020603050405020304" pitchFamily="18" charset="0"/>
              </a:rPr>
              <a:t>E - 2</a:t>
            </a:r>
          </a:p>
          <a:p>
            <a:r>
              <a:rPr lang="en-US" sz="2800">
                <a:solidFill>
                  <a:srgbClr val="FF0000"/>
                </a:solidFill>
                <a:latin typeface="Times New Roman" panose="02020603050405020304" pitchFamily="18" charset="0"/>
                <a:cs typeface="Times New Roman" panose="02020603050405020304" pitchFamily="18" charset="0"/>
              </a:rPr>
              <a:t>G – 1</a:t>
            </a:r>
          </a:p>
        </p:txBody>
      </p:sp>
    </p:spTree>
    <p:extLst>
      <p:ext uri="{BB962C8B-B14F-4D97-AF65-F5344CB8AC3E}">
        <p14:creationId xmlns:p14="http://schemas.microsoft.com/office/powerpoint/2010/main" val="38297123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barn(inVertical)">
                                      <p:cBhvr>
                                        <p:cTn id="7" dur="5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6">
                                            <p:txEl>
                                              <p:pRg st="1" end="1"/>
                                            </p:txEl>
                                          </p:spTgt>
                                        </p:tgtEl>
                                        <p:attrNameLst>
                                          <p:attrName>style.visibility</p:attrName>
                                        </p:attrNameLst>
                                      </p:cBhvr>
                                      <p:to>
                                        <p:strVal val="visible"/>
                                      </p:to>
                                    </p:set>
                                    <p:animEffect transition="in" filter="barn(inVertical)">
                                      <p:cBhvr>
                                        <p:cTn id="12" dur="500"/>
                                        <p:tgtEl>
                                          <p:spTgt spid="6">
                                            <p:txEl>
                                              <p:pRg st="1" end="1"/>
                                            </p:txEl>
                                          </p:spTgt>
                                        </p:tgtEl>
                                      </p:cBhvr>
                                    </p:animEffect>
                                  </p:childTnLst>
                                </p:cTn>
                              </p:par>
                              <p:par>
                                <p:cTn id="13" presetID="16" presetClass="entr" presetSubtype="21" fill="hold" nodeType="withEffect">
                                  <p:stCondLst>
                                    <p:cond delay="0"/>
                                  </p:stCondLst>
                                  <p:childTnLst>
                                    <p:set>
                                      <p:cBhvr>
                                        <p:cTn id="14" dur="1" fill="hold">
                                          <p:stCondLst>
                                            <p:cond delay="0"/>
                                          </p:stCondLst>
                                        </p:cTn>
                                        <p:tgtEl>
                                          <p:spTgt spid="6">
                                            <p:txEl>
                                              <p:pRg st="2" end="2"/>
                                            </p:txEl>
                                          </p:spTgt>
                                        </p:tgtEl>
                                        <p:attrNameLst>
                                          <p:attrName>style.visibility</p:attrName>
                                        </p:attrNameLst>
                                      </p:cBhvr>
                                      <p:to>
                                        <p:strVal val="visible"/>
                                      </p:to>
                                    </p:set>
                                    <p:animEffect transition="in" filter="barn(inVertical)">
                                      <p:cBhvr>
                                        <p:cTn id="15" dur="500"/>
                                        <p:tgtEl>
                                          <p:spTgt spid="6">
                                            <p:txEl>
                                              <p:pRg st="2" end="2"/>
                                            </p:txEl>
                                          </p:spTgt>
                                        </p:tgtEl>
                                      </p:cBhvr>
                                    </p:animEffect>
                                  </p:childTnLst>
                                </p:cTn>
                              </p:par>
                              <p:par>
                                <p:cTn id="16" presetID="16" presetClass="entr" presetSubtype="21" fill="hold" nodeType="withEffect">
                                  <p:stCondLst>
                                    <p:cond delay="0"/>
                                  </p:stCondLst>
                                  <p:childTnLst>
                                    <p:set>
                                      <p:cBhvr>
                                        <p:cTn id="17" dur="1" fill="hold">
                                          <p:stCondLst>
                                            <p:cond delay="0"/>
                                          </p:stCondLst>
                                        </p:cTn>
                                        <p:tgtEl>
                                          <p:spTgt spid="6">
                                            <p:txEl>
                                              <p:pRg st="3" end="3"/>
                                            </p:txEl>
                                          </p:spTgt>
                                        </p:tgtEl>
                                        <p:attrNameLst>
                                          <p:attrName>style.visibility</p:attrName>
                                        </p:attrNameLst>
                                      </p:cBhvr>
                                      <p:to>
                                        <p:strVal val="visible"/>
                                      </p:to>
                                    </p:set>
                                    <p:animEffect transition="in" filter="barn(inVertical)">
                                      <p:cBhvr>
                                        <p:cTn id="18" dur="500"/>
                                        <p:tgtEl>
                                          <p:spTgt spid="6">
                                            <p:txEl>
                                              <p:pRg st="3" end="3"/>
                                            </p:txEl>
                                          </p:spTgt>
                                        </p:tgtEl>
                                      </p:cBhvr>
                                    </p:animEffect>
                                  </p:childTnLst>
                                </p:cTn>
                              </p:par>
                              <p:par>
                                <p:cTn id="19" presetID="16" presetClass="entr" presetSubtype="21" fill="hold" nodeType="withEffect">
                                  <p:stCondLst>
                                    <p:cond delay="0"/>
                                  </p:stCondLst>
                                  <p:childTnLst>
                                    <p:set>
                                      <p:cBhvr>
                                        <p:cTn id="20" dur="1" fill="hold">
                                          <p:stCondLst>
                                            <p:cond delay="0"/>
                                          </p:stCondLst>
                                        </p:cTn>
                                        <p:tgtEl>
                                          <p:spTgt spid="6">
                                            <p:txEl>
                                              <p:pRg st="4" end="4"/>
                                            </p:txEl>
                                          </p:spTgt>
                                        </p:tgtEl>
                                        <p:attrNameLst>
                                          <p:attrName>style.visibility</p:attrName>
                                        </p:attrNameLst>
                                      </p:cBhvr>
                                      <p:to>
                                        <p:strVal val="visible"/>
                                      </p:to>
                                    </p:set>
                                    <p:animEffect transition="in" filter="barn(inVertical)">
                                      <p:cBhvr>
                                        <p:cTn id="21" dur="500"/>
                                        <p:tgtEl>
                                          <p:spTgt spid="6">
                                            <p:txEl>
                                              <p:pRg st="4" end="4"/>
                                            </p:txEl>
                                          </p:spTgt>
                                        </p:tgtEl>
                                      </p:cBhvr>
                                    </p:animEffect>
                                  </p:childTnLst>
                                </p:cTn>
                              </p:par>
                              <p:par>
                                <p:cTn id="22" presetID="16" presetClass="entr" presetSubtype="21" fill="hold" nodeType="withEffect">
                                  <p:stCondLst>
                                    <p:cond delay="0"/>
                                  </p:stCondLst>
                                  <p:childTnLst>
                                    <p:set>
                                      <p:cBhvr>
                                        <p:cTn id="23" dur="1" fill="hold">
                                          <p:stCondLst>
                                            <p:cond delay="0"/>
                                          </p:stCondLst>
                                        </p:cTn>
                                        <p:tgtEl>
                                          <p:spTgt spid="6">
                                            <p:txEl>
                                              <p:pRg st="5" end="5"/>
                                            </p:txEl>
                                          </p:spTgt>
                                        </p:tgtEl>
                                        <p:attrNameLst>
                                          <p:attrName>style.visibility</p:attrName>
                                        </p:attrNameLst>
                                      </p:cBhvr>
                                      <p:to>
                                        <p:strVal val="visible"/>
                                      </p:to>
                                    </p:set>
                                    <p:animEffect transition="in" filter="barn(inVertical)">
                                      <p:cBhvr>
                                        <p:cTn id="24" dur="500"/>
                                        <p:tgtEl>
                                          <p:spTgt spid="6">
                                            <p:txEl>
                                              <p:pRg st="5" end="5"/>
                                            </p:txEl>
                                          </p:spTgt>
                                        </p:tgtEl>
                                      </p:cBhvr>
                                    </p:animEffect>
                                  </p:childTnLst>
                                </p:cTn>
                              </p:par>
                              <p:par>
                                <p:cTn id="25" presetID="16" presetClass="entr" presetSubtype="21" fill="hold" nodeType="withEffect">
                                  <p:stCondLst>
                                    <p:cond delay="0"/>
                                  </p:stCondLst>
                                  <p:childTnLst>
                                    <p:set>
                                      <p:cBhvr>
                                        <p:cTn id="26" dur="1" fill="hold">
                                          <p:stCondLst>
                                            <p:cond delay="0"/>
                                          </p:stCondLst>
                                        </p:cTn>
                                        <p:tgtEl>
                                          <p:spTgt spid="6">
                                            <p:txEl>
                                              <p:pRg st="6" end="6"/>
                                            </p:txEl>
                                          </p:spTgt>
                                        </p:tgtEl>
                                        <p:attrNameLst>
                                          <p:attrName>style.visibility</p:attrName>
                                        </p:attrNameLst>
                                      </p:cBhvr>
                                      <p:to>
                                        <p:strVal val="visible"/>
                                      </p:to>
                                    </p:set>
                                    <p:animEffect transition="in" filter="barn(inVertical)">
                                      <p:cBhvr>
                                        <p:cTn id="27" dur="500"/>
                                        <p:tgtEl>
                                          <p:spTgt spid="6">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stretch>
            <a:fillRect/>
          </a:stretch>
        </p:blipFill>
        <p:spPr>
          <a:xfrm>
            <a:off x="6095989" y="3428998"/>
            <a:ext cx="21" cy="4"/>
          </a:xfrm>
          <a:prstGeom prst="rect">
            <a:avLst/>
          </a:prstGeom>
        </p:spPr>
      </p:pic>
      <p:sp>
        <p:nvSpPr>
          <p:cNvPr id="3" name="TextBox 2"/>
          <p:cNvSpPr txBox="1"/>
          <p:nvPr/>
        </p:nvSpPr>
        <p:spPr>
          <a:xfrm>
            <a:off x="4627756" y="0"/>
            <a:ext cx="2732048" cy="584775"/>
          </a:xfrm>
          <a:prstGeom prst="rect">
            <a:avLst/>
          </a:prstGeom>
          <a:noFill/>
        </p:spPr>
        <p:txBody>
          <a:bodyPr wrap="square" rtlCol="0">
            <a:spAutoFit/>
          </a:bodyPr>
          <a:lstStyle/>
          <a:p>
            <a:r>
              <a:rPr lang="en-US" sz="3200" b="1" smtClean="0">
                <a:solidFill>
                  <a:srgbClr val="FF0000"/>
                </a:solidFill>
                <a:latin typeface="Times New Roman" panose="02020603050405020304" pitchFamily="18" charset="0"/>
                <a:cs typeface="Times New Roman" panose="02020603050405020304" pitchFamily="18" charset="0"/>
              </a:rPr>
              <a:t>LUYỆN TẬP</a:t>
            </a:r>
            <a:endParaRPr lang="en-US" sz="3200" b="1">
              <a:solidFill>
                <a:srgbClr val="FF0000"/>
              </a:solidFill>
              <a:latin typeface="Times New Roman" panose="02020603050405020304" pitchFamily="18" charset="0"/>
              <a:cs typeface="Times New Roman" panose="02020603050405020304" pitchFamily="18" charset="0"/>
            </a:endParaRPr>
          </a:p>
        </p:txBody>
      </p:sp>
      <p:sp>
        <p:nvSpPr>
          <p:cNvPr id="6" name="Rectangle 5"/>
          <p:cNvSpPr/>
          <p:nvPr/>
        </p:nvSpPr>
        <p:spPr>
          <a:xfrm>
            <a:off x="192831" y="458861"/>
            <a:ext cx="11769013" cy="1384995"/>
          </a:xfrm>
          <a:prstGeom prst="rect">
            <a:avLst/>
          </a:prstGeom>
        </p:spPr>
        <p:txBody>
          <a:bodyPr wrap="square">
            <a:spAutoFit/>
          </a:bodyPr>
          <a:lstStyle/>
          <a:p>
            <a:r>
              <a:rPr lang="vi-VN" sz="2800" b="1">
                <a:latin typeface="Times New Roman" panose="02020603050405020304" pitchFamily="18" charset="0"/>
                <a:cs typeface="Times New Roman" panose="02020603050405020304" pitchFamily="18" charset="0"/>
              </a:rPr>
              <a:t>Bài 3. Dựa vào một số gợi ý trong Bảng 17.5 dưới đây, hãy lập bảng liệt kê những sở thích và khả năng của bản thân có thể phù hợp đối với ngành nghề trong lĩnh vực kĩ thuật điện.</a:t>
            </a:r>
            <a:endParaRPr lang="en-US" sz="2800" b="1">
              <a:latin typeface="Times New Roman" panose="02020603050405020304" pitchFamily="18" charset="0"/>
              <a:cs typeface="Times New Roman" panose="02020603050405020304" pitchFamily="18" charset="0"/>
            </a:endParaRPr>
          </a:p>
        </p:txBody>
      </p:sp>
      <p:graphicFrame>
        <p:nvGraphicFramePr>
          <p:cNvPr id="8" name="Table 7"/>
          <p:cNvGraphicFramePr>
            <a:graphicFrameLocks noGrp="1"/>
          </p:cNvGraphicFramePr>
          <p:nvPr>
            <p:extLst>
              <p:ext uri="{D42A27DB-BD31-4B8C-83A1-F6EECF244321}">
                <p14:modId xmlns:p14="http://schemas.microsoft.com/office/powerpoint/2010/main" val="2043210141"/>
              </p:ext>
            </p:extLst>
          </p:nvPr>
        </p:nvGraphicFramePr>
        <p:xfrm>
          <a:off x="419878" y="1943100"/>
          <a:ext cx="11541965" cy="4649000"/>
        </p:xfrm>
        <a:graphic>
          <a:graphicData uri="http://schemas.openxmlformats.org/drawingml/2006/table">
            <a:tbl>
              <a:tblPr firstRow="1" firstCol="1" bandRow="1"/>
              <a:tblGrid>
                <a:gridCol w="991739">
                  <a:extLst>
                    <a:ext uri="{9D8B030D-6E8A-4147-A177-3AD203B41FA5}">
                      <a16:colId xmlns:a16="http://schemas.microsoft.com/office/drawing/2014/main" val="3422363641"/>
                    </a:ext>
                  </a:extLst>
                </a:gridCol>
                <a:gridCol w="8821766">
                  <a:extLst>
                    <a:ext uri="{9D8B030D-6E8A-4147-A177-3AD203B41FA5}">
                      <a16:colId xmlns:a16="http://schemas.microsoft.com/office/drawing/2014/main" val="2889267529"/>
                    </a:ext>
                  </a:extLst>
                </a:gridCol>
                <a:gridCol w="655816">
                  <a:extLst>
                    <a:ext uri="{9D8B030D-6E8A-4147-A177-3AD203B41FA5}">
                      <a16:colId xmlns:a16="http://schemas.microsoft.com/office/drawing/2014/main" val="1288288553"/>
                    </a:ext>
                  </a:extLst>
                </a:gridCol>
                <a:gridCol w="1072644">
                  <a:extLst>
                    <a:ext uri="{9D8B030D-6E8A-4147-A177-3AD203B41FA5}">
                      <a16:colId xmlns:a16="http://schemas.microsoft.com/office/drawing/2014/main" val="4219868343"/>
                    </a:ext>
                  </a:extLst>
                </a:gridCol>
              </a:tblGrid>
              <a:tr h="204537">
                <a:tc gridSpan="2">
                  <a:txBody>
                    <a:bodyPr/>
                    <a:lstStyle/>
                    <a:p>
                      <a:pPr marL="0" marR="0" algn="ctr">
                        <a:spcBef>
                          <a:spcPts val="0"/>
                        </a:spcBef>
                        <a:spcAft>
                          <a:spcPts val="0"/>
                        </a:spcAft>
                      </a:pPr>
                      <a:r>
                        <a:rPr lang="en-US" sz="1800" b="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Một số sở thích, khả năng phù hợp với ngành nghề trong lĩnh vực kỹ thuật điện</a:t>
                      </a:r>
                      <a:endParaRPr lang="en-US" sz="1800" b="1">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2872" marR="3287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a:txBody>
                    <a:bodyPr/>
                    <a:lstStyle/>
                    <a:p>
                      <a:pPr marL="0" marR="0" algn="ctr">
                        <a:spcBef>
                          <a:spcPts val="0"/>
                        </a:spcBef>
                        <a:spcAft>
                          <a:spcPts val="0"/>
                        </a:spcAft>
                      </a:pPr>
                      <a:r>
                        <a:rPr lang="en-US" sz="1800" b="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Có</a:t>
                      </a:r>
                      <a:endParaRPr lang="en-US" sz="1800" b="1">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2872" marR="3287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800" b="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Không</a:t>
                      </a:r>
                      <a:endParaRPr lang="en-US" sz="1800" b="1">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2872" marR="3287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227919248"/>
                  </a:ext>
                </a:extLst>
              </a:tr>
              <a:tr h="306805">
                <a:tc rowSpan="2">
                  <a:txBody>
                    <a:bodyPr/>
                    <a:lstStyle/>
                    <a:p>
                      <a:pPr marL="0" marR="0">
                        <a:spcBef>
                          <a:spcPts val="0"/>
                        </a:spcBef>
                        <a:spcAft>
                          <a:spcPts val="0"/>
                        </a:spcAft>
                      </a:pPr>
                      <a:r>
                        <a:rPr lang="en-US" sz="1800" b="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Sở thích</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2872" marR="3287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80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Có quan tâm hoặc muốn tìm hiểu về các nghề liên quan đến kỹ thuật điện không?</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2872" marR="3287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80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2872" marR="3287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80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2872" marR="3287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747704776"/>
                  </a:ext>
                </a:extLst>
              </a:tr>
              <a:tr h="306805">
                <a:tc vMerge="1">
                  <a:txBody>
                    <a:bodyPr/>
                    <a:lstStyle/>
                    <a:p>
                      <a:endParaRPr lang="en-US"/>
                    </a:p>
                  </a:txBody>
                  <a:tcPr/>
                </a:tc>
                <a:tc>
                  <a:txBody>
                    <a:bodyPr/>
                    <a:lstStyle/>
                    <a:p>
                      <a:pPr marL="0" marR="0">
                        <a:spcBef>
                          <a:spcPts val="0"/>
                        </a:spcBef>
                        <a:spcAft>
                          <a:spcPts val="0"/>
                        </a:spcAft>
                      </a:pPr>
                      <a:r>
                        <a:rPr lang="en-US" sz="180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Có thích và muốn tương lai sẽ làm một nghề nghiệp cụ thể thuộc lĩnh vực kỹ thuật điện không</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2872" marR="3287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80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2872" marR="3287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80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2872" marR="3287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597919155"/>
                  </a:ext>
                </a:extLst>
              </a:tr>
              <a:tr h="306805">
                <a:tc rowSpan="4">
                  <a:txBody>
                    <a:bodyPr/>
                    <a:lstStyle/>
                    <a:p>
                      <a:pPr marL="0" marR="0">
                        <a:spcBef>
                          <a:spcPts val="0"/>
                        </a:spcBef>
                        <a:spcAft>
                          <a:spcPts val="0"/>
                        </a:spcAft>
                      </a:pPr>
                      <a:r>
                        <a:rPr lang="en-US" sz="1800" b="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Sở thích</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2872" marR="3287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80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Có thích quan sát, tìm hiểu cách sử dụng và sửa chữa các đồ dùng điện trong gia đình không?</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2872" marR="3287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80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2872" marR="3287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80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2872" marR="3287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267274474"/>
                  </a:ext>
                </a:extLst>
              </a:tr>
              <a:tr h="306805">
                <a:tc vMerge="1">
                  <a:txBody>
                    <a:bodyPr/>
                    <a:lstStyle/>
                    <a:p>
                      <a:endParaRPr lang="en-US"/>
                    </a:p>
                  </a:txBody>
                  <a:tcPr/>
                </a:tc>
                <a:tc>
                  <a:txBody>
                    <a:bodyPr/>
                    <a:lstStyle/>
                    <a:p>
                      <a:pPr marL="0" marR="0">
                        <a:spcBef>
                          <a:spcPts val="0"/>
                        </a:spcBef>
                        <a:spcAft>
                          <a:spcPts val="0"/>
                        </a:spcAft>
                      </a:pPr>
                      <a:r>
                        <a:rPr lang="en-US" sz="180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Có thấy các hoạt động lắp ráp mạch điện điều khiển là hữu ích hay không?</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2872" marR="3287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80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2872" marR="3287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80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2872" marR="3287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668934817"/>
                  </a:ext>
                </a:extLst>
              </a:tr>
              <a:tr h="306805">
                <a:tc vMerge="1">
                  <a:txBody>
                    <a:bodyPr/>
                    <a:lstStyle/>
                    <a:p>
                      <a:endParaRPr lang="en-US"/>
                    </a:p>
                  </a:txBody>
                  <a:tcPr/>
                </a:tc>
                <a:tc>
                  <a:txBody>
                    <a:bodyPr/>
                    <a:lstStyle/>
                    <a:p>
                      <a:pPr marL="0" marR="0">
                        <a:spcBef>
                          <a:spcPts val="0"/>
                        </a:spcBef>
                        <a:spcAft>
                          <a:spcPts val="0"/>
                        </a:spcAft>
                      </a:pPr>
                      <a:r>
                        <a:rPr lang="en-US" sz="180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Có hứng thú tham gia các hoạt động lắp rap mạch điện điều khiển không?</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2872" marR="3287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80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2872" marR="3287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80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2872" marR="3287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073227768"/>
                  </a:ext>
                </a:extLst>
              </a:tr>
              <a:tr h="306805">
                <a:tc vMerge="1">
                  <a:txBody>
                    <a:bodyPr/>
                    <a:lstStyle/>
                    <a:p>
                      <a:endParaRPr lang="en-US"/>
                    </a:p>
                  </a:txBody>
                  <a:tcPr/>
                </a:tc>
                <a:tc>
                  <a:txBody>
                    <a:bodyPr/>
                    <a:lstStyle/>
                    <a:p>
                      <a:pPr marL="0" marR="0">
                        <a:spcBef>
                          <a:spcPts val="0"/>
                        </a:spcBef>
                        <a:spcAft>
                          <a:spcPts val="0"/>
                        </a:spcAft>
                      </a:pPr>
                      <a:r>
                        <a:rPr lang="en-US" sz="180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Có thích tìm tòi mở rộng các kiến thức liên quan đến mạch điện, mạch điện điều khiển không?</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2872" marR="3287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80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2872" marR="3287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80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2872" marR="3287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678268542"/>
                  </a:ext>
                </a:extLst>
              </a:tr>
              <a:tr h="306805">
                <a:tc rowSpan="6">
                  <a:txBody>
                    <a:bodyPr/>
                    <a:lstStyle/>
                    <a:p>
                      <a:pPr marL="0" marR="0">
                        <a:spcBef>
                          <a:spcPts val="0"/>
                        </a:spcBef>
                        <a:spcAft>
                          <a:spcPts val="0"/>
                        </a:spcAft>
                      </a:pPr>
                      <a:r>
                        <a:rPr lang="en-US" sz="1800" b="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Khả năng</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2872" marR="3287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80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Có sử dụng các đồ dùng điện trong gia đình đúng cách và an toàn không?</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2872" marR="3287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80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2872" marR="3287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80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2872" marR="3287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144062817"/>
                  </a:ext>
                </a:extLst>
              </a:tr>
              <a:tr h="306805">
                <a:tc vMerge="1">
                  <a:txBody>
                    <a:bodyPr/>
                    <a:lstStyle/>
                    <a:p>
                      <a:endParaRPr lang="en-US"/>
                    </a:p>
                  </a:txBody>
                  <a:tcPr/>
                </a:tc>
                <a:tc>
                  <a:txBody>
                    <a:bodyPr/>
                    <a:lstStyle/>
                    <a:p>
                      <a:pPr marL="0" marR="0">
                        <a:spcBef>
                          <a:spcPts val="0"/>
                        </a:spcBef>
                        <a:spcAft>
                          <a:spcPts val="0"/>
                        </a:spcAft>
                      </a:pPr>
                      <a:r>
                        <a:rPr lang="en-US" sz="180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Có hiểu và dễ dàng trình bày về các nội dung liên quan đến mạch điện, mạch điện điều khiển không?</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2872" marR="3287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80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2872" marR="3287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80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2872" marR="3287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076410023"/>
                  </a:ext>
                </a:extLst>
              </a:tr>
              <a:tr h="204537">
                <a:tc vMerge="1">
                  <a:txBody>
                    <a:bodyPr/>
                    <a:lstStyle/>
                    <a:p>
                      <a:endParaRPr lang="en-US"/>
                    </a:p>
                  </a:txBody>
                  <a:tcPr/>
                </a:tc>
                <a:tc>
                  <a:txBody>
                    <a:bodyPr/>
                    <a:lstStyle/>
                    <a:p>
                      <a:pPr marL="0" marR="0">
                        <a:spcBef>
                          <a:spcPts val="0"/>
                        </a:spcBef>
                        <a:spcAft>
                          <a:spcPts val="0"/>
                        </a:spcAft>
                      </a:pPr>
                      <a:r>
                        <a:rPr lang="en-US" sz="180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Có lắp ráp được các mạch điện điều khiển đúng cách và an toàn không?</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2872" marR="3287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80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2872" marR="3287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80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2872" marR="3287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440872115"/>
                  </a:ext>
                </a:extLst>
              </a:tr>
              <a:tr h="306805">
                <a:tc vMerge="1">
                  <a:txBody>
                    <a:bodyPr/>
                    <a:lstStyle/>
                    <a:p>
                      <a:endParaRPr lang="en-US"/>
                    </a:p>
                  </a:txBody>
                  <a:tcPr/>
                </a:tc>
                <a:tc>
                  <a:txBody>
                    <a:bodyPr/>
                    <a:lstStyle/>
                    <a:p>
                      <a:pPr marL="0" marR="0">
                        <a:spcBef>
                          <a:spcPts val="0"/>
                        </a:spcBef>
                        <a:spcAft>
                          <a:spcPts val="0"/>
                        </a:spcAft>
                      </a:pPr>
                      <a:r>
                        <a:rPr lang="en-US" sz="180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Có phân tích được mô đun cảm biến và mạch điện điều khiển sử dụng mô đun cảm biến không?</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2872" marR="3287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80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2872" marR="3287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80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2872" marR="3287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850418086"/>
                  </a:ext>
                </a:extLst>
              </a:tr>
              <a:tr h="409074">
                <a:tc vMerge="1">
                  <a:txBody>
                    <a:bodyPr/>
                    <a:lstStyle/>
                    <a:p>
                      <a:endParaRPr lang="en-US"/>
                    </a:p>
                  </a:txBody>
                  <a:tcPr/>
                </a:tc>
                <a:tc>
                  <a:txBody>
                    <a:bodyPr/>
                    <a:lstStyle/>
                    <a:p>
                      <a:pPr marL="0" marR="0">
                        <a:spcBef>
                          <a:spcPts val="0"/>
                        </a:spcBef>
                        <a:spcAft>
                          <a:spcPts val="0"/>
                        </a:spcAft>
                      </a:pPr>
                      <a:r>
                        <a:rPr lang="en-US" sz="180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Có đề xuất phương án mới để ứng dụng cho các mạch điện sử dụng mô đun cảm biến trong gia đình mình không?</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2872" marR="3287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80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2872" marR="3287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80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2872" marR="3287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677624219"/>
                  </a:ext>
                </a:extLst>
              </a:tr>
              <a:tr h="306805">
                <a:tc vMerge="1">
                  <a:txBody>
                    <a:bodyPr/>
                    <a:lstStyle/>
                    <a:p>
                      <a:endParaRPr lang="en-US"/>
                    </a:p>
                  </a:txBody>
                  <a:tcPr/>
                </a:tc>
                <a:tc>
                  <a:txBody>
                    <a:bodyPr/>
                    <a:lstStyle/>
                    <a:p>
                      <a:pPr marL="0" marR="0">
                        <a:spcBef>
                          <a:spcPts val="0"/>
                        </a:spcBef>
                        <a:spcAft>
                          <a:spcPts val="0"/>
                        </a:spcAft>
                      </a:pPr>
                      <a:r>
                        <a:rPr lang="en-US" sz="180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Có khả năng tổ chức, quản lý và phân công công việc phù hợp trong hoạt động nhóm không?</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2872" marR="3287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80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2872" marR="3287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80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2872" marR="3287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643001463"/>
                  </a:ext>
                </a:extLst>
              </a:tr>
            </a:tbl>
          </a:graphicData>
        </a:graphic>
      </p:graphicFrame>
    </p:spTree>
    <p:extLst>
      <p:ext uri="{BB962C8B-B14F-4D97-AF65-F5344CB8AC3E}">
        <p14:creationId xmlns:p14="http://schemas.microsoft.com/office/powerpoint/2010/main" val="10608331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1000"/>
                                        <p:tgtEl>
                                          <p:spTgt spid="6"/>
                                        </p:tgtEl>
                                      </p:cBhvr>
                                    </p:animEffect>
                                    <p:anim calcmode="lin" valueType="num">
                                      <p:cBhvr>
                                        <p:cTn id="13" dur="1000" fill="hold"/>
                                        <p:tgtEl>
                                          <p:spTgt spid="6"/>
                                        </p:tgtEl>
                                        <p:attrNameLst>
                                          <p:attrName>ppt_x</p:attrName>
                                        </p:attrNameLst>
                                      </p:cBhvr>
                                      <p:tavLst>
                                        <p:tav tm="0">
                                          <p:val>
                                            <p:strVal val="#ppt_x"/>
                                          </p:val>
                                        </p:tav>
                                        <p:tav tm="100000">
                                          <p:val>
                                            <p:strVal val="#ppt_x"/>
                                          </p:val>
                                        </p:tav>
                                      </p:tavLst>
                                    </p:anim>
                                    <p:anim calcmode="lin" valueType="num">
                                      <p:cBhvr>
                                        <p:cTn id="14" dur="1000" fill="hold"/>
                                        <p:tgtEl>
                                          <p:spTgt spid="6"/>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fade">
                                      <p:cBhvr>
                                        <p:cTn id="17" dur="1000"/>
                                        <p:tgtEl>
                                          <p:spTgt spid="8"/>
                                        </p:tgtEl>
                                      </p:cBhvr>
                                    </p:animEffect>
                                    <p:anim calcmode="lin" valueType="num">
                                      <p:cBhvr>
                                        <p:cTn id="18" dur="1000" fill="hold"/>
                                        <p:tgtEl>
                                          <p:spTgt spid="8"/>
                                        </p:tgtEl>
                                        <p:attrNameLst>
                                          <p:attrName>ppt_x</p:attrName>
                                        </p:attrNameLst>
                                      </p:cBhvr>
                                      <p:tavLst>
                                        <p:tav tm="0">
                                          <p:val>
                                            <p:strVal val="#ppt_x"/>
                                          </p:val>
                                        </p:tav>
                                        <p:tav tm="100000">
                                          <p:val>
                                            <p:strVal val="#ppt_x"/>
                                          </p:val>
                                        </p:tav>
                                      </p:tavLst>
                                    </p:anim>
                                    <p:anim calcmode="lin" valueType="num">
                                      <p:cBhvr>
                                        <p:cTn id="19"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stretch>
            <a:fillRect/>
          </a:stretch>
        </p:blipFill>
        <p:spPr>
          <a:xfrm>
            <a:off x="6095989" y="3428998"/>
            <a:ext cx="21" cy="4"/>
          </a:xfrm>
          <a:prstGeom prst="rect">
            <a:avLst/>
          </a:prstGeom>
        </p:spPr>
      </p:pic>
      <p:sp>
        <p:nvSpPr>
          <p:cNvPr id="3" name="TextBox 2"/>
          <p:cNvSpPr txBox="1"/>
          <p:nvPr/>
        </p:nvSpPr>
        <p:spPr>
          <a:xfrm>
            <a:off x="5096107" y="0"/>
            <a:ext cx="2732048" cy="584775"/>
          </a:xfrm>
          <a:prstGeom prst="rect">
            <a:avLst/>
          </a:prstGeom>
          <a:noFill/>
        </p:spPr>
        <p:txBody>
          <a:bodyPr wrap="square" rtlCol="0">
            <a:spAutoFit/>
          </a:bodyPr>
          <a:lstStyle/>
          <a:p>
            <a:r>
              <a:rPr lang="en-US" sz="3200" b="1" smtClean="0">
                <a:solidFill>
                  <a:srgbClr val="FF0000"/>
                </a:solidFill>
                <a:latin typeface="Times New Roman" panose="02020603050405020304" pitchFamily="18" charset="0"/>
                <a:cs typeface="Times New Roman" panose="02020603050405020304" pitchFamily="18" charset="0"/>
              </a:rPr>
              <a:t>VẬN DỤNG</a:t>
            </a:r>
            <a:endParaRPr lang="en-US" sz="3200" b="1">
              <a:solidFill>
                <a:srgbClr val="FF0000"/>
              </a:solidFill>
              <a:latin typeface="Times New Roman" panose="02020603050405020304" pitchFamily="18" charset="0"/>
              <a:cs typeface="Times New Roman" panose="02020603050405020304" pitchFamily="18" charset="0"/>
            </a:endParaRPr>
          </a:p>
        </p:txBody>
      </p:sp>
      <p:sp>
        <p:nvSpPr>
          <p:cNvPr id="8" name="Rectangle 7"/>
          <p:cNvSpPr/>
          <p:nvPr/>
        </p:nvSpPr>
        <p:spPr>
          <a:xfrm>
            <a:off x="460916" y="584775"/>
            <a:ext cx="11537795" cy="2677656"/>
          </a:xfrm>
          <a:prstGeom prst="rect">
            <a:avLst/>
          </a:prstGeom>
        </p:spPr>
        <p:txBody>
          <a:bodyPr wrap="square">
            <a:spAutoFit/>
          </a:bodyPr>
          <a:lstStyle/>
          <a:p>
            <a:r>
              <a:rPr lang="en-US" sz="2800" b="1" smtClean="0">
                <a:latin typeface="Times New Roman" panose="02020603050405020304" pitchFamily="18" charset="0"/>
                <a:cs typeface="Times New Roman" panose="02020603050405020304" pitchFamily="18" charset="0"/>
              </a:rPr>
              <a:t>1</a:t>
            </a:r>
            <a:r>
              <a:rPr lang="en-US" sz="2800" b="1">
                <a:latin typeface="Times New Roman" panose="02020603050405020304" pitchFamily="18" charset="0"/>
                <a:cs typeface="Times New Roman" panose="02020603050405020304" pitchFamily="18" charset="0"/>
              </a:rPr>
              <a:t>. Kể tên một số công ty, xí nghiệp hoạt động trong lĩnh vực kỹ thuật điện.</a:t>
            </a:r>
          </a:p>
          <a:p>
            <a:r>
              <a:rPr lang="en-US" sz="2800" b="1" smtClean="0">
                <a:latin typeface="Times New Roman" panose="02020603050405020304" pitchFamily="18" charset="0"/>
                <a:cs typeface="Times New Roman" panose="02020603050405020304" pitchFamily="18" charset="0"/>
              </a:rPr>
              <a:t>2</a:t>
            </a:r>
            <a:r>
              <a:rPr lang="en-US" sz="2800" b="1">
                <a:latin typeface="Times New Roman" panose="02020603050405020304" pitchFamily="18" charset="0"/>
                <a:cs typeface="Times New Roman" panose="02020603050405020304" pitchFamily="18" charset="0"/>
              </a:rPr>
              <a:t>. Kể tên trường trung cấp, cao đẳng, đại học ở địa phương có đào tạo ngành nghề thuộc lĩnh vực kĩ thuật điện.</a:t>
            </a:r>
          </a:p>
          <a:p>
            <a:r>
              <a:rPr lang="en-US" sz="2800" b="1">
                <a:latin typeface="Times New Roman" panose="02020603050405020304" pitchFamily="18" charset="0"/>
                <a:cs typeface="Times New Roman" panose="02020603050405020304" pitchFamily="18" charset="0"/>
              </a:rPr>
              <a:t>3. Hãy tìm hiểu về công việc cụ thể của một người làm nghề trong lĩnh vực kỹ thuật điện ở khu vực nơi em sống và phân tích sự phù hợp của bản thân đối với nghề đó.</a:t>
            </a:r>
          </a:p>
        </p:txBody>
      </p:sp>
    </p:spTree>
    <p:extLst>
      <p:ext uri="{BB962C8B-B14F-4D97-AF65-F5344CB8AC3E}">
        <p14:creationId xmlns:p14="http://schemas.microsoft.com/office/powerpoint/2010/main" val="8338839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837593" y="65141"/>
            <a:ext cx="8801100" cy="461665"/>
          </a:xfrm>
          <a:prstGeom prst="rect">
            <a:avLst/>
          </a:prstGeom>
        </p:spPr>
        <p:txBody>
          <a:bodyPr wrap="square">
            <a:spAutoFit/>
          </a:bodyPr>
          <a:lstStyle/>
          <a:p>
            <a:r>
              <a:rPr lang="en-US" sz="2400" b="1">
                <a:solidFill>
                  <a:srgbClr val="FF0000"/>
                </a:solidFill>
                <a:latin typeface="Times New Roman" panose="02020603050405020304" pitchFamily="18" charset="0"/>
                <a:cs typeface="Times New Roman" panose="02020603050405020304" pitchFamily="18" charset="0"/>
              </a:rPr>
              <a:t>BÀI </a:t>
            </a:r>
            <a:r>
              <a:rPr lang="en-US" sz="2400" b="1" smtClean="0">
                <a:solidFill>
                  <a:srgbClr val="FF0000"/>
                </a:solidFill>
                <a:latin typeface="Times New Roman" panose="02020603050405020304" pitchFamily="18" charset="0"/>
                <a:cs typeface="Times New Roman" panose="02020603050405020304" pitchFamily="18" charset="0"/>
              </a:rPr>
              <a:t>17. NGÀNH NGHỀ TRONG LĨNH VỰC KỸ THUẬT ĐIỆN</a:t>
            </a:r>
            <a:endParaRPr lang="en-US" sz="2400">
              <a:solidFill>
                <a:srgbClr val="FF0000"/>
              </a:solidFill>
              <a:latin typeface="Times New Roman" panose="02020603050405020304" pitchFamily="18" charset="0"/>
              <a:cs typeface="Times New Roman" panose="02020603050405020304" pitchFamily="18" charset="0"/>
            </a:endParaRPr>
          </a:p>
        </p:txBody>
      </p:sp>
      <p:pic>
        <p:nvPicPr>
          <p:cNvPr id="2" name="Picture 1"/>
          <p:cNvPicPr>
            <a:picLocks noChangeAspect="1"/>
          </p:cNvPicPr>
          <p:nvPr/>
        </p:nvPicPr>
        <p:blipFill>
          <a:blip r:embed="rId2"/>
          <a:stretch>
            <a:fillRect/>
          </a:stretch>
        </p:blipFill>
        <p:spPr>
          <a:xfrm>
            <a:off x="6095995" y="3428997"/>
            <a:ext cx="9" cy="6"/>
          </a:xfrm>
          <a:prstGeom prst="rect">
            <a:avLst/>
          </a:prstGeom>
        </p:spPr>
      </p:pic>
      <p:pic>
        <p:nvPicPr>
          <p:cNvPr id="3" name="Picture 2"/>
          <p:cNvPicPr>
            <a:picLocks noChangeAspect="1"/>
          </p:cNvPicPr>
          <p:nvPr/>
        </p:nvPicPr>
        <p:blipFill>
          <a:blip r:embed="rId3"/>
          <a:stretch>
            <a:fillRect/>
          </a:stretch>
        </p:blipFill>
        <p:spPr>
          <a:xfrm>
            <a:off x="6095995" y="602055"/>
            <a:ext cx="5730935" cy="3021109"/>
          </a:xfrm>
          <a:prstGeom prst="rect">
            <a:avLst/>
          </a:prstGeom>
        </p:spPr>
      </p:pic>
      <p:pic>
        <p:nvPicPr>
          <p:cNvPr id="5" name="Picture 4"/>
          <p:cNvPicPr>
            <a:picLocks noChangeAspect="1"/>
          </p:cNvPicPr>
          <p:nvPr/>
        </p:nvPicPr>
        <p:blipFill>
          <a:blip r:embed="rId4"/>
          <a:stretch>
            <a:fillRect/>
          </a:stretch>
        </p:blipFill>
        <p:spPr>
          <a:xfrm>
            <a:off x="321572" y="726422"/>
            <a:ext cx="5569273" cy="2896741"/>
          </a:xfrm>
          <a:prstGeom prst="rect">
            <a:avLst/>
          </a:prstGeom>
        </p:spPr>
      </p:pic>
      <p:pic>
        <p:nvPicPr>
          <p:cNvPr id="7" name="Picture 6"/>
          <p:cNvPicPr>
            <a:picLocks noChangeAspect="1"/>
          </p:cNvPicPr>
          <p:nvPr/>
        </p:nvPicPr>
        <p:blipFill>
          <a:blip r:embed="rId5"/>
          <a:stretch>
            <a:fillRect/>
          </a:stretch>
        </p:blipFill>
        <p:spPr>
          <a:xfrm>
            <a:off x="321571" y="3822779"/>
            <a:ext cx="5569273" cy="2885752"/>
          </a:xfrm>
          <a:prstGeom prst="rect">
            <a:avLst/>
          </a:prstGeom>
        </p:spPr>
      </p:pic>
      <p:pic>
        <p:nvPicPr>
          <p:cNvPr id="8" name="Picture 7"/>
          <p:cNvPicPr>
            <a:picLocks noChangeAspect="1"/>
          </p:cNvPicPr>
          <p:nvPr/>
        </p:nvPicPr>
        <p:blipFill>
          <a:blip r:embed="rId6"/>
          <a:stretch>
            <a:fillRect/>
          </a:stretch>
        </p:blipFill>
        <p:spPr>
          <a:xfrm>
            <a:off x="6162009" y="3822779"/>
            <a:ext cx="5664921" cy="2771452"/>
          </a:xfrm>
          <a:prstGeom prst="rect">
            <a:avLst/>
          </a:prstGeom>
        </p:spPr>
      </p:pic>
    </p:spTree>
    <p:extLst>
      <p:ext uri="{BB962C8B-B14F-4D97-AF65-F5344CB8AC3E}">
        <p14:creationId xmlns:p14="http://schemas.microsoft.com/office/powerpoint/2010/main" val="7705547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stretch>
            <a:fillRect/>
          </a:stretch>
        </p:blipFill>
        <p:spPr>
          <a:xfrm>
            <a:off x="6095989" y="3428998"/>
            <a:ext cx="21" cy="4"/>
          </a:xfrm>
          <a:prstGeom prst="rect">
            <a:avLst/>
          </a:prstGeom>
        </p:spPr>
      </p:pic>
      <p:sp>
        <p:nvSpPr>
          <p:cNvPr id="3" name="TextBox 2"/>
          <p:cNvSpPr txBox="1"/>
          <p:nvPr/>
        </p:nvSpPr>
        <p:spPr>
          <a:xfrm>
            <a:off x="5096107" y="0"/>
            <a:ext cx="2732048" cy="584775"/>
          </a:xfrm>
          <a:prstGeom prst="rect">
            <a:avLst/>
          </a:prstGeom>
          <a:noFill/>
        </p:spPr>
        <p:txBody>
          <a:bodyPr wrap="square" rtlCol="0">
            <a:spAutoFit/>
          </a:bodyPr>
          <a:lstStyle/>
          <a:p>
            <a:r>
              <a:rPr lang="en-US" sz="3200" b="1" smtClean="0">
                <a:solidFill>
                  <a:srgbClr val="FF0000"/>
                </a:solidFill>
                <a:latin typeface="Times New Roman" panose="02020603050405020304" pitchFamily="18" charset="0"/>
                <a:cs typeface="Times New Roman" panose="02020603050405020304" pitchFamily="18" charset="0"/>
              </a:rPr>
              <a:t>VẬN DỤNG</a:t>
            </a:r>
            <a:endParaRPr lang="en-US" sz="3200" b="1">
              <a:solidFill>
                <a:srgbClr val="FF0000"/>
              </a:solidFill>
              <a:latin typeface="Times New Roman" panose="02020603050405020304" pitchFamily="18" charset="0"/>
              <a:cs typeface="Times New Roman" panose="02020603050405020304" pitchFamily="18" charset="0"/>
            </a:endParaRPr>
          </a:p>
        </p:txBody>
      </p:sp>
      <p:sp>
        <p:nvSpPr>
          <p:cNvPr id="6" name="Rectangle 5"/>
          <p:cNvSpPr/>
          <p:nvPr/>
        </p:nvSpPr>
        <p:spPr>
          <a:xfrm>
            <a:off x="167462" y="584775"/>
            <a:ext cx="11857054" cy="6186309"/>
          </a:xfrm>
          <a:prstGeom prst="rect">
            <a:avLst/>
          </a:prstGeom>
        </p:spPr>
        <p:txBody>
          <a:bodyPr wrap="square">
            <a:spAutoFit/>
          </a:bodyPr>
          <a:lstStyle/>
          <a:p>
            <a:r>
              <a:rPr lang="vi-VN" sz="2200" b="1">
                <a:solidFill>
                  <a:srgbClr val="0000FF"/>
                </a:solidFill>
                <a:latin typeface="Times New Roman" panose="02020603050405020304" pitchFamily="18" charset="0"/>
                <a:cs typeface="Times New Roman" panose="02020603050405020304" pitchFamily="18" charset="0"/>
              </a:rPr>
              <a:t>1. Công ty cổ phần nhiệt điện Phả Lại.</a:t>
            </a:r>
          </a:p>
          <a:p>
            <a:r>
              <a:rPr lang="vi-VN" sz="2200" b="1">
                <a:solidFill>
                  <a:srgbClr val="0000FF"/>
                </a:solidFill>
                <a:latin typeface="Times New Roman" panose="02020603050405020304" pitchFamily="18" charset="0"/>
                <a:cs typeface="Times New Roman" panose="02020603050405020304" pitchFamily="18" charset="0"/>
              </a:rPr>
              <a:t>- Công ty cổ phần nhiệt điện Quảng Ninh.</a:t>
            </a:r>
          </a:p>
          <a:p>
            <a:r>
              <a:rPr lang="vi-VN" sz="2200" b="1">
                <a:solidFill>
                  <a:srgbClr val="0000FF"/>
                </a:solidFill>
                <a:latin typeface="Times New Roman" panose="02020603050405020304" pitchFamily="18" charset="0"/>
                <a:cs typeface="Times New Roman" panose="02020603050405020304" pitchFamily="18" charset="0"/>
              </a:rPr>
              <a:t>- Công ty cổ phần điện Gia Lai.</a:t>
            </a:r>
          </a:p>
          <a:p>
            <a:r>
              <a:rPr lang="vi-VN" sz="2200" b="1">
                <a:solidFill>
                  <a:srgbClr val="0000FF"/>
                </a:solidFill>
                <a:latin typeface="Times New Roman" panose="02020603050405020304" pitchFamily="18" charset="0"/>
                <a:cs typeface="Times New Roman" panose="02020603050405020304" pitchFamily="18" charset="0"/>
              </a:rPr>
              <a:t>- Nhà máy điện rác Sóc Sơn.</a:t>
            </a:r>
          </a:p>
          <a:p>
            <a:r>
              <a:rPr lang="vi-VN" sz="2200" b="1">
                <a:solidFill>
                  <a:srgbClr val="0000FF"/>
                </a:solidFill>
                <a:latin typeface="Times New Roman" panose="02020603050405020304" pitchFamily="18" charset="0"/>
                <a:cs typeface="Times New Roman" panose="02020603050405020304" pitchFamily="18" charset="0"/>
              </a:rPr>
              <a:t>- Công ty TNHH Điện tử ABECO Việt Nam.</a:t>
            </a:r>
          </a:p>
          <a:p>
            <a:r>
              <a:rPr lang="vi-VN" sz="2200" b="1">
                <a:solidFill>
                  <a:srgbClr val="0000FF"/>
                </a:solidFill>
                <a:latin typeface="Times New Roman" panose="02020603050405020304" pitchFamily="18" charset="0"/>
                <a:cs typeface="Times New Roman" panose="02020603050405020304" pitchFamily="18" charset="0"/>
              </a:rPr>
              <a:t>- Công ty Thiết bị Điện tử DAEWOO Việt Nam.</a:t>
            </a:r>
          </a:p>
          <a:p>
            <a:r>
              <a:rPr lang="vi-VN" sz="2200" b="1">
                <a:solidFill>
                  <a:srgbClr val="0000FF"/>
                </a:solidFill>
                <a:latin typeface="Times New Roman" panose="02020603050405020304" pitchFamily="18" charset="0"/>
                <a:cs typeface="Times New Roman" panose="02020603050405020304" pitchFamily="18" charset="0"/>
              </a:rPr>
              <a:t>- Công ty TNHH Kỹ thuật Điện tử TH.</a:t>
            </a:r>
          </a:p>
          <a:p>
            <a:r>
              <a:rPr lang="vi-VN" sz="2200" b="1">
                <a:solidFill>
                  <a:srgbClr val="0000FF"/>
                </a:solidFill>
                <a:latin typeface="Times New Roman" panose="02020603050405020304" pitchFamily="18" charset="0"/>
                <a:cs typeface="Times New Roman" panose="02020603050405020304" pitchFamily="18" charset="0"/>
              </a:rPr>
              <a:t>2: Kể tên trường trung cấp, cao đẳng, đại học ở địa phương có đào tạo ngành nghề thuộc lĩnh vực kĩ thuật điện.</a:t>
            </a:r>
          </a:p>
          <a:p>
            <a:r>
              <a:rPr lang="vi-VN" sz="2200" b="1" smtClean="0">
                <a:solidFill>
                  <a:srgbClr val="0000FF"/>
                </a:solidFill>
                <a:latin typeface="Times New Roman" panose="02020603050405020304" pitchFamily="18" charset="0"/>
                <a:cs typeface="Times New Roman" panose="02020603050405020304" pitchFamily="18" charset="0"/>
              </a:rPr>
              <a:t>-</a:t>
            </a:r>
            <a:r>
              <a:rPr lang="en-US" sz="2200" b="1" smtClean="0">
                <a:solidFill>
                  <a:srgbClr val="0000FF"/>
                </a:solidFill>
                <a:latin typeface="Times New Roman" panose="02020603050405020304" pitchFamily="18" charset="0"/>
                <a:cs typeface="Times New Roman" panose="02020603050405020304" pitchFamily="18" charset="0"/>
              </a:rPr>
              <a:t> </a:t>
            </a:r>
            <a:r>
              <a:rPr lang="vi-VN" sz="2200" b="1" smtClean="0">
                <a:solidFill>
                  <a:srgbClr val="0000FF"/>
                </a:solidFill>
                <a:latin typeface="Times New Roman" panose="02020603050405020304" pitchFamily="18" charset="0"/>
                <a:cs typeface="Times New Roman" panose="02020603050405020304" pitchFamily="18" charset="0"/>
              </a:rPr>
              <a:t>ĐH </a:t>
            </a:r>
            <a:r>
              <a:rPr lang="vi-VN" sz="2200" b="1">
                <a:solidFill>
                  <a:srgbClr val="0000FF"/>
                </a:solidFill>
                <a:latin typeface="Times New Roman" panose="02020603050405020304" pitchFamily="18" charset="0"/>
                <a:cs typeface="Times New Roman" panose="02020603050405020304" pitchFamily="18" charset="0"/>
              </a:rPr>
              <a:t>Bách Khoa Hà Nội.</a:t>
            </a:r>
          </a:p>
          <a:p>
            <a:r>
              <a:rPr lang="vi-VN" sz="2200" b="1">
                <a:solidFill>
                  <a:srgbClr val="0000FF"/>
                </a:solidFill>
                <a:latin typeface="Times New Roman" panose="02020603050405020304" pitchFamily="18" charset="0"/>
                <a:cs typeface="Times New Roman" panose="02020603050405020304" pitchFamily="18" charset="0"/>
              </a:rPr>
              <a:t>- ĐH Bách Khoa TP. HCM.</a:t>
            </a:r>
          </a:p>
          <a:p>
            <a:r>
              <a:rPr lang="vi-VN" sz="2200" b="1">
                <a:solidFill>
                  <a:srgbClr val="0000FF"/>
                </a:solidFill>
                <a:latin typeface="Times New Roman" panose="02020603050405020304" pitchFamily="18" charset="0"/>
                <a:cs typeface="Times New Roman" panose="02020603050405020304" pitchFamily="18" charset="0"/>
              </a:rPr>
              <a:t>- ĐH Giao thông vận tải.</a:t>
            </a:r>
          </a:p>
          <a:p>
            <a:r>
              <a:rPr lang="vi-VN" sz="2200" b="1">
                <a:solidFill>
                  <a:srgbClr val="0000FF"/>
                </a:solidFill>
                <a:latin typeface="Times New Roman" panose="02020603050405020304" pitchFamily="18" charset="0"/>
                <a:cs typeface="Times New Roman" panose="02020603050405020304" pitchFamily="18" charset="0"/>
              </a:rPr>
              <a:t>- Trường Cao Đẳng Duyên Hải.</a:t>
            </a:r>
          </a:p>
          <a:p>
            <a:r>
              <a:rPr lang="vi-VN" sz="2200" b="1">
                <a:solidFill>
                  <a:srgbClr val="0000FF"/>
                </a:solidFill>
                <a:latin typeface="Times New Roman" panose="02020603050405020304" pitchFamily="18" charset="0"/>
                <a:cs typeface="Times New Roman" panose="02020603050405020304" pitchFamily="18" charset="0"/>
              </a:rPr>
              <a:t>- Trường Cao Đẳng Điện Tử – Điện Lạnh Hà Nội.</a:t>
            </a:r>
          </a:p>
          <a:p>
            <a:r>
              <a:rPr lang="vi-VN" sz="2200" b="1">
                <a:solidFill>
                  <a:srgbClr val="0000FF"/>
                </a:solidFill>
                <a:latin typeface="Times New Roman" panose="02020603050405020304" pitchFamily="18" charset="0"/>
                <a:cs typeface="Times New Roman" panose="02020603050405020304" pitchFamily="18" charset="0"/>
              </a:rPr>
              <a:t>- Trường Cao Đẳng Điện Lực Miền Bắc.</a:t>
            </a:r>
          </a:p>
          <a:p>
            <a:r>
              <a:rPr lang="vi-VN" sz="2200" b="1">
                <a:solidFill>
                  <a:srgbClr val="0000FF"/>
                </a:solidFill>
                <a:latin typeface="Times New Roman" panose="02020603050405020304" pitchFamily="18" charset="0"/>
                <a:cs typeface="Times New Roman" panose="02020603050405020304" pitchFamily="18" charset="0"/>
              </a:rPr>
              <a:t>- Trường trung cấp nghề kĩ thuật công nghệ Hùng Vương.</a:t>
            </a:r>
          </a:p>
          <a:p>
            <a:r>
              <a:rPr lang="vi-VN" sz="2200" b="1">
                <a:solidFill>
                  <a:srgbClr val="0000FF"/>
                </a:solidFill>
                <a:latin typeface="Times New Roman" panose="02020603050405020304" pitchFamily="18" charset="0"/>
                <a:cs typeface="Times New Roman" panose="02020603050405020304" pitchFamily="18" charset="0"/>
              </a:rPr>
              <a:t>3. HS căn cứ vào những yêu cầu phẩm chất, năng lực với người lao động làm việc trong lĩnh vực kĩ thuật điện để trả lời câu hỏi.</a:t>
            </a:r>
          </a:p>
        </p:txBody>
      </p:sp>
    </p:spTree>
    <p:extLst>
      <p:ext uri="{BB962C8B-B14F-4D97-AF65-F5344CB8AC3E}">
        <p14:creationId xmlns:p14="http://schemas.microsoft.com/office/powerpoint/2010/main" val="12580826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loud Callout 1"/>
          <p:cNvSpPr/>
          <p:nvPr/>
        </p:nvSpPr>
        <p:spPr>
          <a:xfrm>
            <a:off x="7394331" y="80354"/>
            <a:ext cx="4696825" cy="5939622"/>
          </a:xfrm>
          <a:prstGeom prst="cloudCallout">
            <a:avLst>
              <a:gd name="adj1" fmla="val -84528"/>
              <a:gd name="adj2" fmla="val 58805"/>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800" b="1">
                <a:solidFill>
                  <a:srgbClr val="0000FF"/>
                </a:solidFill>
                <a:latin typeface="Times New Roman" panose="02020603050405020304" pitchFamily="18" charset="0"/>
                <a:cs typeface="Times New Roman" panose="02020603050405020304" pitchFamily="18" charset="0"/>
              </a:rPr>
              <a:t>Quan sát Hình 17.1 và cho biết người làm nghề lắp đặt và sửa chữa điện cần có những đặc điểm gì?</a:t>
            </a:r>
          </a:p>
        </p:txBody>
      </p:sp>
      <p:pic>
        <p:nvPicPr>
          <p:cNvPr id="3" name="Picture 2"/>
          <p:cNvPicPr>
            <a:picLocks noChangeAspect="1"/>
          </p:cNvPicPr>
          <p:nvPr/>
        </p:nvPicPr>
        <p:blipFill>
          <a:blip r:embed="rId2"/>
          <a:stretch>
            <a:fillRect/>
          </a:stretch>
        </p:blipFill>
        <p:spPr>
          <a:xfrm>
            <a:off x="342900" y="336306"/>
            <a:ext cx="6901962" cy="4965456"/>
          </a:xfrm>
          <a:prstGeom prst="rect">
            <a:avLst/>
          </a:prstGeom>
        </p:spPr>
      </p:pic>
      <p:sp>
        <p:nvSpPr>
          <p:cNvPr id="5" name="TextBox 4"/>
          <p:cNvSpPr txBox="1"/>
          <p:nvPr/>
        </p:nvSpPr>
        <p:spPr>
          <a:xfrm>
            <a:off x="993530" y="5477607"/>
            <a:ext cx="6040316" cy="400110"/>
          </a:xfrm>
          <a:prstGeom prst="rect">
            <a:avLst/>
          </a:prstGeom>
          <a:noFill/>
        </p:spPr>
        <p:txBody>
          <a:bodyPr wrap="square" rtlCol="0">
            <a:spAutoFit/>
          </a:bodyPr>
          <a:lstStyle/>
          <a:p>
            <a:r>
              <a:rPr lang="en-US" sz="2000" b="1" i="1" smtClean="0">
                <a:latin typeface="Times New Roman" panose="02020603050405020304" pitchFamily="18" charset="0"/>
                <a:cs typeface="Times New Roman" panose="02020603050405020304" pitchFamily="18" charset="0"/>
              </a:rPr>
              <a:t>Hình 17.1. Nghề lắp đặt và sửa chữa thiết bị điện</a:t>
            </a:r>
            <a:endParaRPr lang="en-US" sz="2000" b="1" i="1">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9999406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par>
                                <p:cTn id="8" presetID="16" presetClass="entr" presetSubtype="21" fill="hold"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barn(inVertical)">
                                      <p:cBhvr>
                                        <p:cTn id="10" dur="500"/>
                                        <p:tgtEl>
                                          <p:spTgt spid="3"/>
                                        </p:tgtEl>
                                      </p:cBhvr>
                                    </p:animEffect>
                                  </p:childTnLst>
                                </p:cTn>
                              </p:par>
                              <p:par>
                                <p:cTn id="11" presetID="16" presetClass="entr" presetSubtype="21" fill="hold" grpId="0" nodeType="with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barn(inVertical)">
                                      <p:cBhvr>
                                        <p:cTn id="13"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5"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249594" y="65719"/>
            <a:ext cx="5152830" cy="4965456"/>
          </a:xfrm>
          <a:prstGeom prst="rect">
            <a:avLst/>
          </a:prstGeom>
        </p:spPr>
      </p:pic>
      <p:sp>
        <p:nvSpPr>
          <p:cNvPr id="5" name="TextBox 4"/>
          <p:cNvSpPr txBox="1"/>
          <p:nvPr/>
        </p:nvSpPr>
        <p:spPr>
          <a:xfrm>
            <a:off x="249594" y="5216350"/>
            <a:ext cx="5283459" cy="707886"/>
          </a:xfrm>
          <a:prstGeom prst="rect">
            <a:avLst/>
          </a:prstGeom>
          <a:noFill/>
        </p:spPr>
        <p:txBody>
          <a:bodyPr wrap="square" rtlCol="0">
            <a:spAutoFit/>
          </a:bodyPr>
          <a:lstStyle/>
          <a:p>
            <a:r>
              <a:rPr lang="en-US" sz="2000" b="1" i="1" smtClean="0">
                <a:latin typeface="Times New Roman" panose="02020603050405020304" pitchFamily="18" charset="0"/>
                <a:cs typeface="Times New Roman" panose="02020603050405020304" pitchFamily="18" charset="0"/>
              </a:rPr>
              <a:t>Hình 17.1. Nghề lắp đặt và sửa chữa thiết bị điện</a:t>
            </a:r>
            <a:endParaRPr lang="en-US" sz="2000" b="1" i="1">
              <a:latin typeface="Times New Roman" panose="02020603050405020304" pitchFamily="18" charset="0"/>
              <a:cs typeface="Times New Roman" panose="02020603050405020304" pitchFamily="18" charset="0"/>
            </a:endParaRPr>
          </a:p>
        </p:txBody>
      </p:sp>
      <p:sp>
        <p:nvSpPr>
          <p:cNvPr id="4" name="Rectangle 3"/>
          <p:cNvSpPr/>
          <p:nvPr/>
        </p:nvSpPr>
        <p:spPr>
          <a:xfrm>
            <a:off x="5533053" y="65719"/>
            <a:ext cx="6419462" cy="6863417"/>
          </a:xfrm>
          <a:prstGeom prst="rect">
            <a:avLst/>
          </a:prstGeom>
        </p:spPr>
        <p:txBody>
          <a:bodyPr wrap="square">
            <a:spAutoFit/>
          </a:bodyPr>
          <a:lstStyle/>
          <a:p>
            <a:r>
              <a:rPr lang="vi-VN" sz="2000">
                <a:solidFill>
                  <a:srgbClr val="FF0000"/>
                </a:solidFill>
                <a:latin typeface="Times New Roman" panose="02020603050405020304" pitchFamily="18" charset="0"/>
                <a:cs typeface="Times New Roman" panose="02020603050405020304" pitchFamily="18" charset="0"/>
              </a:rPr>
              <a:t>Người làm nghề lắp đặt và sửa chữa điện cần có những đặc điểm:</a:t>
            </a:r>
          </a:p>
          <a:p>
            <a:r>
              <a:rPr lang="vi-VN" sz="2000">
                <a:solidFill>
                  <a:srgbClr val="FF0000"/>
                </a:solidFill>
                <a:latin typeface="Times New Roman" panose="02020603050405020304" pitchFamily="18" charset="0"/>
                <a:cs typeface="Times New Roman" panose="02020603050405020304" pitchFamily="18" charset="0"/>
              </a:rPr>
              <a:t>- Bảo trì máy phát điện và lắp đặt các thiết bị. Có thể bao gồm những việc như sửa chữa, lắp đặt và bảo dưỡng các loại máy phát điện như máy phát điện 1 pha, sửa chữa mạch điện tự động chạy trong các thiết bị, máy móc,…</a:t>
            </a:r>
          </a:p>
          <a:p>
            <a:r>
              <a:rPr lang="vi-VN" sz="2000">
                <a:solidFill>
                  <a:srgbClr val="FF0000"/>
                </a:solidFill>
                <a:latin typeface="Times New Roman" panose="02020603050405020304" pitchFamily="18" charset="0"/>
                <a:cs typeface="Times New Roman" panose="02020603050405020304" pitchFamily="18" charset="0"/>
              </a:rPr>
              <a:t>- Thực hiện những công việc vận hành động cơ, không đồng bộ 3 pha bằng cách lắp đặt các bộ phận, đầu dây, lắp đặt để tạo chiều quay cho các động cơ điều chỉnh cho động cơ xoay chiều đảo mà không gặp những trục trặc hay bất lợi gì.</a:t>
            </a:r>
          </a:p>
          <a:p>
            <a:r>
              <a:rPr lang="vi-VN" sz="2000">
                <a:solidFill>
                  <a:srgbClr val="FF0000"/>
                </a:solidFill>
                <a:latin typeface="Times New Roman" panose="02020603050405020304" pitchFamily="18" charset="0"/>
                <a:cs typeface="Times New Roman" panose="02020603050405020304" pitchFamily="18" charset="0"/>
              </a:rPr>
              <a:t>- Tiến hành sửa chữa những đường dây bị đứt, có thể là nối dây, đi dây điện, lập các công tắc và bảng điện điều khiển lắp đặt hệ thống ống luồn. Xây dựng và thiết kế hệ thống ổ cắm điện. Phục vụ mọi người lắp đặt các đường dây và hệ thống đèn cao áp, đèn chiếu sáng tại các ngõ, ngách, theo yêu cầu,…</a:t>
            </a:r>
          </a:p>
          <a:p>
            <a:r>
              <a:rPr lang="vi-VN" sz="2000">
                <a:solidFill>
                  <a:srgbClr val="FF0000"/>
                </a:solidFill>
                <a:latin typeface="Times New Roman" panose="02020603050405020304" pitchFamily="18" charset="0"/>
                <a:cs typeface="Times New Roman" panose="02020603050405020304" pitchFamily="18" charset="0"/>
              </a:rPr>
              <a:t>- Sửa chữa các đồ gia dụng trong gia đình như: tivi, tủ lạnh, điều hòa, bếp, quạt điện, đèn, bình nước nóng,…</a:t>
            </a:r>
          </a:p>
          <a:p>
            <a:r>
              <a:rPr lang="vi-VN" sz="2000">
                <a:solidFill>
                  <a:srgbClr val="FF0000"/>
                </a:solidFill>
                <a:latin typeface="Times New Roman" panose="02020603050405020304" pitchFamily="18" charset="0"/>
                <a:cs typeface="Times New Roman" panose="02020603050405020304" pitchFamily="18" charset="0"/>
              </a:rPr>
              <a:t>- Phục vụ và chịu trách nhiệm lắp đặt các thiết bị điều khiển, cảnh báo. Tiến hành lắp đặt các mạch điện và đường dây để nhấn kịp thời cho việc báo cháy, lắp các thiết bị chiếu sáng, chống trộm, các loại khóa cửa,…</a:t>
            </a:r>
          </a:p>
        </p:txBody>
      </p:sp>
    </p:spTree>
    <p:extLst>
      <p:ext uri="{BB962C8B-B14F-4D97-AF65-F5344CB8AC3E}">
        <p14:creationId xmlns:p14="http://schemas.microsoft.com/office/powerpoint/2010/main" val="40921305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barn(inVertical)">
                                      <p:cBhvr>
                                        <p:cTn id="7" dur="500"/>
                                        <p:tgtEl>
                                          <p:spTgt spid="4">
                                            <p:txEl>
                                              <p:pRg st="0" end="0"/>
                                            </p:txEl>
                                          </p:spTgt>
                                        </p:tgtEl>
                                      </p:cBhvr>
                                    </p:animEffect>
                                  </p:childTnLst>
                                </p:cTn>
                              </p:par>
                              <p:par>
                                <p:cTn id="8" presetID="16" presetClass="entr" presetSubtype="21" fill="hold" nodeType="withEffect">
                                  <p:stCondLst>
                                    <p:cond delay="0"/>
                                  </p:stCondLst>
                                  <p:childTnLst>
                                    <p:set>
                                      <p:cBhvr>
                                        <p:cTn id="9" dur="1" fill="hold">
                                          <p:stCondLst>
                                            <p:cond delay="0"/>
                                          </p:stCondLst>
                                        </p:cTn>
                                        <p:tgtEl>
                                          <p:spTgt spid="4">
                                            <p:txEl>
                                              <p:pRg st="1" end="1"/>
                                            </p:txEl>
                                          </p:spTgt>
                                        </p:tgtEl>
                                        <p:attrNameLst>
                                          <p:attrName>style.visibility</p:attrName>
                                        </p:attrNameLst>
                                      </p:cBhvr>
                                      <p:to>
                                        <p:strVal val="visible"/>
                                      </p:to>
                                    </p:set>
                                    <p:animEffect transition="in" filter="barn(inVertical)">
                                      <p:cBhvr>
                                        <p:cTn id="10" dur="500"/>
                                        <p:tgtEl>
                                          <p:spTgt spid="4">
                                            <p:txEl>
                                              <p:pRg st="1" end="1"/>
                                            </p:txEl>
                                          </p:spTgt>
                                        </p:tgtEl>
                                      </p:cBhvr>
                                    </p:animEffect>
                                  </p:childTnLst>
                                </p:cTn>
                              </p:par>
                              <p:par>
                                <p:cTn id="11" presetID="16" presetClass="entr" presetSubtype="21" fill="hold" nodeType="withEffect">
                                  <p:stCondLst>
                                    <p:cond delay="0"/>
                                  </p:stCondLst>
                                  <p:childTnLst>
                                    <p:set>
                                      <p:cBhvr>
                                        <p:cTn id="12" dur="1" fill="hold">
                                          <p:stCondLst>
                                            <p:cond delay="0"/>
                                          </p:stCondLst>
                                        </p:cTn>
                                        <p:tgtEl>
                                          <p:spTgt spid="4">
                                            <p:txEl>
                                              <p:pRg st="2" end="2"/>
                                            </p:txEl>
                                          </p:spTgt>
                                        </p:tgtEl>
                                        <p:attrNameLst>
                                          <p:attrName>style.visibility</p:attrName>
                                        </p:attrNameLst>
                                      </p:cBhvr>
                                      <p:to>
                                        <p:strVal val="visible"/>
                                      </p:to>
                                    </p:set>
                                    <p:animEffect transition="in" filter="barn(inVertical)">
                                      <p:cBhvr>
                                        <p:cTn id="13" dur="500"/>
                                        <p:tgtEl>
                                          <p:spTgt spid="4">
                                            <p:txEl>
                                              <p:pRg st="2" end="2"/>
                                            </p:txEl>
                                          </p:spTgt>
                                        </p:tgtEl>
                                      </p:cBhvr>
                                    </p:animEffect>
                                  </p:childTnLst>
                                </p:cTn>
                              </p:par>
                              <p:par>
                                <p:cTn id="14" presetID="16" presetClass="entr" presetSubtype="21" fill="hold" nodeType="withEffect">
                                  <p:stCondLst>
                                    <p:cond delay="0"/>
                                  </p:stCondLst>
                                  <p:childTnLst>
                                    <p:set>
                                      <p:cBhvr>
                                        <p:cTn id="15" dur="1" fill="hold">
                                          <p:stCondLst>
                                            <p:cond delay="0"/>
                                          </p:stCondLst>
                                        </p:cTn>
                                        <p:tgtEl>
                                          <p:spTgt spid="4">
                                            <p:txEl>
                                              <p:pRg st="3" end="3"/>
                                            </p:txEl>
                                          </p:spTgt>
                                        </p:tgtEl>
                                        <p:attrNameLst>
                                          <p:attrName>style.visibility</p:attrName>
                                        </p:attrNameLst>
                                      </p:cBhvr>
                                      <p:to>
                                        <p:strVal val="visible"/>
                                      </p:to>
                                    </p:set>
                                    <p:animEffect transition="in" filter="barn(inVertical)">
                                      <p:cBhvr>
                                        <p:cTn id="16" dur="500"/>
                                        <p:tgtEl>
                                          <p:spTgt spid="4">
                                            <p:txEl>
                                              <p:pRg st="3" end="3"/>
                                            </p:txEl>
                                          </p:spTgt>
                                        </p:tgtEl>
                                      </p:cBhvr>
                                    </p:animEffect>
                                  </p:childTnLst>
                                </p:cTn>
                              </p:par>
                              <p:par>
                                <p:cTn id="17" presetID="16" presetClass="entr" presetSubtype="21" fill="hold" nodeType="withEffect">
                                  <p:stCondLst>
                                    <p:cond delay="0"/>
                                  </p:stCondLst>
                                  <p:childTnLst>
                                    <p:set>
                                      <p:cBhvr>
                                        <p:cTn id="18" dur="1" fill="hold">
                                          <p:stCondLst>
                                            <p:cond delay="0"/>
                                          </p:stCondLst>
                                        </p:cTn>
                                        <p:tgtEl>
                                          <p:spTgt spid="4">
                                            <p:txEl>
                                              <p:pRg st="4" end="4"/>
                                            </p:txEl>
                                          </p:spTgt>
                                        </p:tgtEl>
                                        <p:attrNameLst>
                                          <p:attrName>style.visibility</p:attrName>
                                        </p:attrNameLst>
                                      </p:cBhvr>
                                      <p:to>
                                        <p:strVal val="visible"/>
                                      </p:to>
                                    </p:set>
                                    <p:animEffect transition="in" filter="barn(inVertical)">
                                      <p:cBhvr>
                                        <p:cTn id="19" dur="500"/>
                                        <p:tgtEl>
                                          <p:spTgt spid="4">
                                            <p:txEl>
                                              <p:pRg st="4" end="4"/>
                                            </p:txEl>
                                          </p:spTgt>
                                        </p:tgtEl>
                                      </p:cBhvr>
                                    </p:animEffect>
                                  </p:childTnLst>
                                </p:cTn>
                              </p:par>
                              <p:par>
                                <p:cTn id="20" presetID="16" presetClass="entr" presetSubtype="21" fill="hold" nodeType="withEffect">
                                  <p:stCondLst>
                                    <p:cond delay="0"/>
                                  </p:stCondLst>
                                  <p:childTnLst>
                                    <p:set>
                                      <p:cBhvr>
                                        <p:cTn id="21" dur="1" fill="hold">
                                          <p:stCondLst>
                                            <p:cond delay="0"/>
                                          </p:stCondLst>
                                        </p:cTn>
                                        <p:tgtEl>
                                          <p:spTgt spid="4">
                                            <p:txEl>
                                              <p:pRg st="5" end="5"/>
                                            </p:txEl>
                                          </p:spTgt>
                                        </p:tgtEl>
                                        <p:attrNameLst>
                                          <p:attrName>style.visibility</p:attrName>
                                        </p:attrNameLst>
                                      </p:cBhvr>
                                      <p:to>
                                        <p:strVal val="visible"/>
                                      </p:to>
                                    </p:set>
                                    <p:animEffect transition="in" filter="barn(inVertical)">
                                      <p:cBhvr>
                                        <p:cTn id="22" dur="500"/>
                                        <p:tgtEl>
                                          <p:spTgt spid="4">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78070" y="204374"/>
            <a:ext cx="11632222" cy="954107"/>
          </a:xfrm>
          <a:prstGeom prst="rect">
            <a:avLst/>
          </a:prstGeom>
        </p:spPr>
        <p:txBody>
          <a:bodyPr wrap="square">
            <a:spAutoFit/>
          </a:bodyPr>
          <a:lstStyle/>
          <a:p>
            <a:r>
              <a:rPr lang="vi-VN" sz="2800" b="1">
                <a:latin typeface="Times New Roman" panose="02020603050405020304" pitchFamily="18" charset="0"/>
                <a:cs typeface="Times New Roman" panose="02020603050405020304" pitchFamily="18" charset="0"/>
              </a:rPr>
              <a:t>1. Hãy cho biết những ngành nghề dưới đây, ngành nghề nào thuộc lĩnh vực cơ khí?</a:t>
            </a:r>
            <a:endParaRPr lang="en-US" sz="2800" b="1">
              <a:latin typeface="Times New Roman" panose="02020603050405020304" pitchFamily="18" charset="0"/>
              <a:cs typeface="Times New Roman" panose="02020603050405020304" pitchFamily="18" charset="0"/>
            </a:endParaRPr>
          </a:p>
        </p:txBody>
      </p:sp>
      <p:sp>
        <p:nvSpPr>
          <p:cNvPr id="5" name="Rectangle 4"/>
          <p:cNvSpPr/>
          <p:nvPr/>
        </p:nvSpPr>
        <p:spPr>
          <a:xfrm>
            <a:off x="905606" y="1270901"/>
            <a:ext cx="3235569" cy="606670"/>
          </a:xfrm>
          <a:prstGeom prst="rect">
            <a:avLst/>
          </a:prstGeom>
          <a:solidFill>
            <a:schemeClr val="accent1">
              <a:lumMod val="20000"/>
              <a:lumOff val="80000"/>
            </a:schemeClr>
          </a:solidFill>
          <a:ln>
            <a:solidFill>
              <a:schemeClr val="accent1">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smtClean="0">
                <a:solidFill>
                  <a:schemeClr val="tx1"/>
                </a:solidFill>
                <a:latin typeface="Times New Roman" panose="02020603050405020304" pitchFamily="18" charset="0"/>
                <a:cs typeface="Times New Roman" panose="02020603050405020304" pitchFamily="18" charset="0"/>
              </a:rPr>
              <a:t>Kỹ sư cơ khí</a:t>
            </a:r>
            <a:endParaRPr lang="en-US" sz="2800" b="1">
              <a:solidFill>
                <a:schemeClr val="tx1"/>
              </a:solidFill>
              <a:latin typeface="Times New Roman" panose="02020603050405020304" pitchFamily="18" charset="0"/>
              <a:cs typeface="Times New Roman" panose="02020603050405020304" pitchFamily="18" charset="0"/>
            </a:endParaRPr>
          </a:p>
        </p:txBody>
      </p:sp>
      <p:sp>
        <p:nvSpPr>
          <p:cNvPr id="6" name="Rectangle 5"/>
          <p:cNvSpPr/>
          <p:nvPr/>
        </p:nvSpPr>
        <p:spPr>
          <a:xfrm>
            <a:off x="553915" y="2089111"/>
            <a:ext cx="4378569" cy="606670"/>
          </a:xfrm>
          <a:prstGeom prst="rect">
            <a:avLst/>
          </a:prstGeom>
          <a:solidFill>
            <a:schemeClr val="accent1">
              <a:lumMod val="20000"/>
              <a:lumOff val="80000"/>
            </a:schemeClr>
          </a:solidFill>
          <a:ln>
            <a:solidFill>
              <a:schemeClr val="accent1">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smtClean="0">
                <a:solidFill>
                  <a:schemeClr val="tx1"/>
                </a:solidFill>
                <a:latin typeface="Times New Roman" panose="02020603050405020304" pitchFamily="18" charset="0"/>
                <a:cs typeface="Times New Roman" panose="02020603050405020304" pitchFamily="18" charset="0"/>
              </a:rPr>
              <a:t>Kỹ thuật viên máy tự động</a:t>
            </a:r>
            <a:endParaRPr lang="en-US" sz="2800" b="1">
              <a:solidFill>
                <a:schemeClr val="tx1"/>
              </a:solidFill>
              <a:latin typeface="Times New Roman" panose="02020603050405020304" pitchFamily="18" charset="0"/>
              <a:cs typeface="Times New Roman" panose="02020603050405020304" pitchFamily="18" charset="0"/>
            </a:endParaRPr>
          </a:p>
        </p:txBody>
      </p:sp>
      <p:sp>
        <p:nvSpPr>
          <p:cNvPr id="7" name="Rectangle 6"/>
          <p:cNvSpPr/>
          <p:nvPr/>
        </p:nvSpPr>
        <p:spPr>
          <a:xfrm>
            <a:off x="378070" y="3019741"/>
            <a:ext cx="5237287" cy="606670"/>
          </a:xfrm>
          <a:prstGeom prst="rect">
            <a:avLst/>
          </a:prstGeom>
          <a:solidFill>
            <a:schemeClr val="accent1">
              <a:lumMod val="20000"/>
              <a:lumOff val="80000"/>
            </a:schemeClr>
          </a:solidFill>
          <a:ln>
            <a:solidFill>
              <a:schemeClr val="accent1">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smtClean="0">
                <a:solidFill>
                  <a:schemeClr val="tx1"/>
                </a:solidFill>
                <a:latin typeface="Times New Roman" panose="02020603050405020304" pitchFamily="18" charset="0"/>
                <a:cs typeface="Times New Roman" panose="02020603050405020304" pitchFamily="18" charset="0"/>
              </a:rPr>
              <a:t>Kỹ thuật viên máy của tàu thủy</a:t>
            </a:r>
            <a:endParaRPr lang="en-US" sz="2800" b="1">
              <a:solidFill>
                <a:schemeClr val="tx1"/>
              </a:solidFill>
              <a:latin typeface="Times New Roman" panose="02020603050405020304" pitchFamily="18" charset="0"/>
              <a:cs typeface="Times New Roman" panose="02020603050405020304" pitchFamily="18" charset="0"/>
            </a:endParaRPr>
          </a:p>
        </p:txBody>
      </p:sp>
      <p:sp>
        <p:nvSpPr>
          <p:cNvPr id="8" name="Rectangle 7"/>
          <p:cNvSpPr/>
          <p:nvPr/>
        </p:nvSpPr>
        <p:spPr>
          <a:xfrm>
            <a:off x="905606" y="3950371"/>
            <a:ext cx="3235569" cy="606670"/>
          </a:xfrm>
          <a:prstGeom prst="rect">
            <a:avLst/>
          </a:prstGeom>
          <a:solidFill>
            <a:schemeClr val="accent6">
              <a:lumMod val="60000"/>
              <a:lumOff val="40000"/>
            </a:schemeClr>
          </a:solid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smtClean="0">
                <a:solidFill>
                  <a:schemeClr val="tx1"/>
                </a:solidFill>
                <a:latin typeface="Times New Roman" panose="02020603050405020304" pitchFamily="18" charset="0"/>
                <a:cs typeface="Times New Roman" panose="02020603050405020304" pitchFamily="18" charset="0"/>
              </a:rPr>
              <a:t>Kỹ sư luyện kim</a:t>
            </a:r>
            <a:endParaRPr lang="en-US" sz="2800" b="1">
              <a:solidFill>
                <a:schemeClr val="tx1"/>
              </a:solidFill>
              <a:latin typeface="Times New Roman" panose="02020603050405020304" pitchFamily="18" charset="0"/>
              <a:cs typeface="Times New Roman" panose="02020603050405020304" pitchFamily="18" charset="0"/>
            </a:endParaRPr>
          </a:p>
        </p:txBody>
      </p:sp>
      <p:sp>
        <p:nvSpPr>
          <p:cNvPr id="9" name="Rectangle 8"/>
          <p:cNvSpPr/>
          <p:nvPr/>
        </p:nvSpPr>
        <p:spPr>
          <a:xfrm>
            <a:off x="677004" y="4881001"/>
            <a:ext cx="3877412" cy="606670"/>
          </a:xfrm>
          <a:prstGeom prst="rect">
            <a:avLst/>
          </a:prstGeom>
          <a:solidFill>
            <a:schemeClr val="accent1">
              <a:lumMod val="20000"/>
              <a:lumOff val="80000"/>
            </a:schemeClr>
          </a:solidFill>
          <a:ln>
            <a:solidFill>
              <a:schemeClr val="accent1">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smtClean="0">
                <a:solidFill>
                  <a:schemeClr val="tx1"/>
                </a:solidFill>
                <a:latin typeface="Times New Roman" panose="02020603050405020304" pitchFamily="18" charset="0"/>
                <a:cs typeface="Times New Roman" panose="02020603050405020304" pitchFamily="18" charset="0"/>
              </a:rPr>
              <a:t>Kỹ thuật viên cơ khí</a:t>
            </a:r>
            <a:endParaRPr lang="en-US" sz="2800" b="1">
              <a:solidFill>
                <a:schemeClr val="tx1"/>
              </a:solidFill>
              <a:latin typeface="Times New Roman" panose="02020603050405020304" pitchFamily="18" charset="0"/>
              <a:cs typeface="Times New Roman" panose="02020603050405020304" pitchFamily="18" charset="0"/>
            </a:endParaRPr>
          </a:p>
        </p:txBody>
      </p:sp>
      <p:sp>
        <p:nvSpPr>
          <p:cNvPr id="10" name="Rectangle 9"/>
          <p:cNvSpPr/>
          <p:nvPr/>
        </p:nvSpPr>
        <p:spPr>
          <a:xfrm>
            <a:off x="1125414" y="5811631"/>
            <a:ext cx="3235569" cy="606670"/>
          </a:xfrm>
          <a:prstGeom prst="rect">
            <a:avLst/>
          </a:prstGeom>
          <a:solidFill>
            <a:schemeClr val="accent6">
              <a:lumMod val="60000"/>
              <a:lumOff val="40000"/>
            </a:schemeClr>
          </a:solid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smtClean="0">
                <a:solidFill>
                  <a:schemeClr val="tx1"/>
                </a:solidFill>
                <a:latin typeface="Times New Roman" panose="02020603050405020304" pitchFamily="18" charset="0"/>
                <a:cs typeface="Times New Roman" panose="02020603050405020304" pitchFamily="18" charset="0"/>
              </a:rPr>
              <a:t>Thợ hàn</a:t>
            </a:r>
            <a:endParaRPr lang="en-US" sz="2800" b="1">
              <a:solidFill>
                <a:schemeClr val="tx1"/>
              </a:solidFill>
              <a:latin typeface="Times New Roman" panose="02020603050405020304" pitchFamily="18" charset="0"/>
              <a:cs typeface="Times New Roman" panose="02020603050405020304" pitchFamily="18" charset="0"/>
            </a:endParaRPr>
          </a:p>
        </p:txBody>
      </p:sp>
      <p:sp>
        <p:nvSpPr>
          <p:cNvPr id="11" name="Rectangle 10"/>
          <p:cNvSpPr/>
          <p:nvPr/>
        </p:nvSpPr>
        <p:spPr>
          <a:xfrm>
            <a:off x="6444760" y="1179106"/>
            <a:ext cx="5336932" cy="606670"/>
          </a:xfrm>
          <a:prstGeom prst="rect">
            <a:avLst/>
          </a:prstGeom>
          <a:solidFill>
            <a:schemeClr val="accent1">
              <a:lumMod val="20000"/>
              <a:lumOff val="80000"/>
            </a:schemeClr>
          </a:solidFill>
          <a:ln>
            <a:solidFill>
              <a:schemeClr val="accent1">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smtClean="0">
                <a:solidFill>
                  <a:schemeClr val="tx1"/>
                </a:solidFill>
                <a:latin typeface="Times New Roman" panose="02020603050405020304" pitchFamily="18" charset="0"/>
                <a:cs typeface="Times New Roman" panose="02020603050405020304" pitchFamily="18" charset="0"/>
              </a:rPr>
              <a:t>Thợ cơ khí và sửa chữa máy móc</a:t>
            </a:r>
            <a:endParaRPr lang="en-US" sz="2800" b="1">
              <a:solidFill>
                <a:schemeClr val="tx1"/>
              </a:solidFill>
              <a:latin typeface="Times New Roman" panose="02020603050405020304" pitchFamily="18" charset="0"/>
              <a:cs typeface="Times New Roman" panose="02020603050405020304" pitchFamily="18" charset="0"/>
            </a:endParaRPr>
          </a:p>
        </p:txBody>
      </p:sp>
      <p:sp>
        <p:nvSpPr>
          <p:cNvPr id="12" name="Rectangle 11"/>
          <p:cNvSpPr/>
          <p:nvPr/>
        </p:nvSpPr>
        <p:spPr>
          <a:xfrm>
            <a:off x="7288822" y="2089111"/>
            <a:ext cx="3235569" cy="606670"/>
          </a:xfrm>
          <a:prstGeom prst="rect">
            <a:avLst/>
          </a:prstGeom>
          <a:solidFill>
            <a:schemeClr val="accent6">
              <a:lumMod val="60000"/>
              <a:lumOff val="40000"/>
            </a:schemeClr>
          </a:solid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smtClean="0">
                <a:solidFill>
                  <a:schemeClr val="tx1"/>
                </a:solidFill>
                <a:latin typeface="Times New Roman" panose="02020603050405020304" pitchFamily="18" charset="0"/>
                <a:cs typeface="Times New Roman" panose="02020603050405020304" pitchFamily="18" charset="0"/>
              </a:rPr>
              <a:t>Kỹ sư cơ học</a:t>
            </a:r>
            <a:endParaRPr lang="en-US" sz="2800" b="1">
              <a:solidFill>
                <a:schemeClr val="tx1"/>
              </a:solidFill>
              <a:latin typeface="Times New Roman" panose="02020603050405020304" pitchFamily="18" charset="0"/>
              <a:cs typeface="Times New Roman" panose="02020603050405020304" pitchFamily="18" charset="0"/>
            </a:endParaRPr>
          </a:p>
        </p:txBody>
      </p:sp>
      <p:sp>
        <p:nvSpPr>
          <p:cNvPr id="13" name="Rectangle 12"/>
          <p:cNvSpPr/>
          <p:nvPr/>
        </p:nvSpPr>
        <p:spPr>
          <a:xfrm>
            <a:off x="7288822" y="3019741"/>
            <a:ext cx="3235569" cy="606670"/>
          </a:xfrm>
          <a:prstGeom prst="rect">
            <a:avLst/>
          </a:prstGeom>
          <a:solidFill>
            <a:schemeClr val="accent6">
              <a:lumMod val="60000"/>
              <a:lumOff val="40000"/>
            </a:schemeClr>
          </a:solid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smtClean="0">
                <a:solidFill>
                  <a:schemeClr val="tx1"/>
                </a:solidFill>
                <a:latin typeface="Times New Roman" panose="02020603050405020304" pitchFamily="18" charset="0"/>
                <a:cs typeface="Times New Roman" panose="02020603050405020304" pitchFamily="18" charset="0"/>
              </a:rPr>
              <a:t>Thợ luyện kim loại</a:t>
            </a:r>
            <a:endParaRPr lang="en-US" sz="2800" b="1">
              <a:solidFill>
                <a:schemeClr val="tx1"/>
              </a:solidFill>
              <a:latin typeface="Times New Roman" panose="02020603050405020304" pitchFamily="18" charset="0"/>
              <a:cs typeface="Times New Roman" panose="02020603050405020304" pitchFamily="18" charset="0"/>
            </a:endParaRPr>
          </a:p>
        </p:txBody>
      </p:sp>
      <p:sp>
        <p:nvSpPr>
          <p:cNvPr id="14" name="Rectangle 13"/>
          <p:cNvSpPr/>
          <p:nvPr/>
        </p:nvSpPr>
        <p:spPr>
          <a:xfrm>
            <a:off x="6954716" y="3950371"/>
            <a:ext cx="4176344" cy="606670"/>
          </a:xfrm>
          <a:prstGeom prst="rect">
            <a:avLst/>
          </a:prstGeom>
          <a:solidFill>
            <a:schemeClr val="accent6">
              <a:lumMod val="60000"/>
              <a:lumOff val="40000"/>
            </a:schemeClr>
          </a:solid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smtClean="0">
                <a:solidFill>
                  <a:schemeClr val="tx1"/>
                </a:solidFill>
                <a:latin typeface="Times New Roman" panose="02020603050405020304" pitchFamily="18" charset="0"/>
                <a:cs typeface="Times New Roman" panose="02020603050405020304" pitchFamily="18" charset="0"/>
              </a:rPr>
              <a:t>Kỹ thuật viên nông ngiệp</a:t>
            </a:r>
            <a:endParaRPr lang="en-US" sz="2800" b="1">
              <a:solidFill>
                <a:schemeClr val="tx1"/>
              </a:solidFill>
              <a:latin typeface="Times New Roman" panose="02020603050405020304" pitchFamily="18" charset="0"/>
              <a:cs typeface="Times New Roman" panose="02020603050405020304" pitchFamily="18" charset="0"/>
            </a:endParaRPr>
          </a:p>
        </p:txBody>
      </p:sp>
      <p:sp>
        <p:nvSpPr>
          <p:cNvPr id="15" name="Rectangle 14"/>
          <p:cNvSpPr/>
          <p:nvPr/>
        </p:nvSpPr>
        <p:spPr>
          <a:xfrm>
            <a:off x="6194181" y="5002119"/>
            <a:ext cx="5227027" cy="606670"/>
          </a:xfrm>
          <a:prstGeom prst="rect">
            <a:avLst/>
          </a:prstGeom>
          <a:solidFill>
            <a:schemeClr val="accent1">
              <a:lumMod val="20000"/>
              <a:lumOff val="80000"/>
            </a:schemeClr>
          </a:solidFill>
          <a:ln>
            <a:solidFill>
              <a:schemeClr val="accent1">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smtClean="0">
                <a:solidFill>
                  <a:schemeClr val="tx1"/>
                </a:solidFill>
                <a:latin typeface="Times New Roman" panose="02020603050405020304" pitchFamily="18" charset="0"/>
                <a:cs typeface="Times New Roman" panose="02020603050405020304" pitchFamily="18" charset="0"/>
              </a:rPr>
              <a:t>Thợ lắp đặt máy móc, thiết bị</a:t>
            </a:r>
            <a:endParaRPr lang="en-US" sz="2800" b="1">
              <a:solidFill>
                <a:schemeClr val="tx1"/>
              </a:solidFill>
              <a:latin typeface="Times New Roman" panose="02020603050405020304" pitchFamily="18" charset="0"/>
              <a:cs typeface="Times New Roman" panose="02020603050405020304" pitchFamily="18" charset="0"/>
            </a:endParaRPr>
          </a:p>
        </p:txBody>
      </p:sp>
      <p:sp>
        <p:nvSpPr>
          <p:cNvPr id="16" name="Rectangle 15"/>
          <p:cNvSpPr/>
          <p:nvPr/>
        </p:nvSpPr>
        <p:spPr>
          <a:xfrm>
            <a:off x="6251328" y="5912124"/>
            <a:ext cx="5310556" cy="606670"/>
          </a:xfrm>
          <a:prstGeom prst="rect">
            <a:avLst/>
          </a:prstGeom>
          <a:solidFill>
            <a:schemeClr val="accent1">
              <a:lumMod val="20000"/>
              <a:lumOff val="80000"/>
            </a:schemeClr>
          </a:solidFill>
          <a:ln>
            <a:solidFill>
              <a:schemeClr val="accent1">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smtClean="0">
                <a:solidFill>
                  <a:schemeClr val="tx1"/>
                </a:solidFill>
                <a:latin typeface="Times New Roman" panose="02020603050405020304" pitchFamily="18" charset="0"/>
                <a:cs typeface="Times New Roman" panose="02020603050405020304" pitchFamily="18" charset="0"/>
              </a:rPr>
              <a:t>Kỹ thuật viên cơ khí hàng không</a:t>
            </a:r>
            <a:endParaRPr lang="en-US" sz="2800" b="1">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7146301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wipe(down)">
                                      <p:cBhvr>
                                        <p:cTn id="10" dur="500"/>
                                        <p:tgtEl>
                                          <p:spTgt spid="5"/>
                                        </p:tgtEl>
                                      </p:cBhvr>
                                    </p:animEffect>
                                  </p:childTnLst>
                                </p:cTn>
                              </p:par>
                              <p:par>
                                <p:cTn id="11" presetID="22" presetClass="entr" presetSubtype="4" fill="hold" grpId="0" nodeType="with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wipe(down)">
                                      <p:cBhvr>
                                        <p:cTn id="13" dur="500"/>
                                        <p:tgtEl>
                                          <p:spTgt spid="6"/>
                                        </p:tgtEl>
                                      </p:cBhvr>
                                    </p:animEffect>
                                  </p:childTnLst>
                                </p:cTn>
                              </p:par>
                              <p:par>
                                <p:cTn id="14" presetID="22" presetClass="entr" presetSubtype="4" fill="hold" grpId="0" nodeType="with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down)">
                                      <p:cBhvr>
                                        <p:cTn id="16" dur="500"/>
                                        <p:tgtEl>
                                          <p:spTgt spid="7"/>
                                        </p:tgtEl>
                                      </p:cBhvr>
                                    </p:animEffect>
                                  </p:childTnLst>
                                </p:cTn>
                              </p:par>
                              <p:par>
                                <p:cTn id="17" presetID="22" presetClass="entr" presetSubtype="4" fill="hold" grpId="0" nodeType="with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wipe(down)">
                                      <p:cBhvr>
                                        <p:cTn id="19" dur="500"/>
                                        <p:tgtEl>
                                          <p:spTgt spid="8"/>
                                        </p:tgtEl>
                                      </p:cBhvr>
                                    </p:animEffect>
                                  </p:childTnLst>
                                </p:cTn>
                              </p:par>
                              <p:par>
                                <p:cTn id="20" presetID="22" presetClass="entr" presetSubtype="4" fill="hold" grpId="0" nodeType="with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wipe(down)">
                                      <p:cBhvr>
                                        <p:cTn id="22" dur="500"/>
                                        <p:tgtEl>
                                          <p:spTgt spid="9"/>
                                        </p:tgtEl>
                                      </p:cBhvr>
                                    </p:animEffect>
                                  </p:childTnLst>
                                </p:cTn>
                              </p:par>
                              <p:par>
                                <p:cTn id="23" presetID="22" presetClass="entr" presetSubtype="4" fill="hold" grpId="0" nodeType="withEffect">
                                  <p:stCondLst>
                                    <p:cond delay="0"/>
                                  </p:stCondLst>
                                  <p:childTnLst>
                                    <p:set>
                                      <p:cBhvr>
                                        <p:cTn id="24" dur="1" fill="hold">
                                          <p:stCondLst>
                                            <p:cond delay="0"/>
                                          </p:stCondLst>
                                        </p:cTn>
                                        <p:tgtEl>
                                          <p:spTgt spid="10"/>
                                        </p:tgtEl>
                                        <p:attrNameLst>
                                          <p:attrName>style.visibility</p:attrName>
                                        </p:attrNameLst>
                                      </p:cBhvr>
                                      <p:to>
                                        <p:strVal val="visible"/>
                                      </p:to>
                                    </p:set>
                                    <p:animEffect transition="in" filter="wipe(down)">
                                      <p:cBhvr>
                                        <p:cTn id="25" dur="500"/>
                                        <p:tgtEl>
                                          <p:spTgt spid="10"/>
                                        </p:tgtEl>
                                      </p:cBhvr>
                                    </p:animEffect>
                                  </p:childTnLst>
                                </p:cTn>
                              </p:par>
                              <p:par>
                                <p:cTn id="26" presetID="22" presetClass="entr" presetSubtype="4" fill="hold" grpId="0" nodeType="withEffect">
                                  <p:stCondLst>
                                    <p:cond delay="0"/>
                                  </p:stCondLst>
                                  <p:childTnLst>
                                    <p:set>
                                      <p:cBhvr>
                                        <p:cTn id="27" dur="1" fill="hold">
                                          <p:stCondLst>
                                            <p:cond delay="0"/>
                                          </p:stCondLst>
                                        </p:cTn>
                                        <p:tgtEl>
                                          <p:spTgt spid="11"/>
                                        </p:tgtEl>
                                        <p:attrNameLst>
                                          <p:attrName>style.visibility</p:attrName>
                                        </p:attrNameLst>
                                      </p:cBhvr>
                                      <p:to>
                                        <p:strVal val="visible"/>
                                      </p:to>
                                    </p:set>
                                    <p:animEffect transition="in" filter="wipe(down)">
                                      <p:cBhvr>
                                        <p:cTn id="28" dur="500"/>
                                        <p:tgtEl>
                                          <p:spTgt spid="11"/>
                                        </p:tgtEl>
                                      </p:cBhvr>
                                    </p:animEffect>
                                  </p:childTnLst>
                                </p:cTn>
                              </p:par>
                              <p:par>
                                <p:cTn id="29" presetID="22" presetClass="entr" presetSubtype="4" fill="hold" grpId="0" nodeType="with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wipe(down)">
                                      <p:cBhvr>
                                        <p:cTn id="31" dur="500"/>
                                        <p:tgtEl>
                                          <p:spTgt spid="12"/>
                                        </p:tgtEl>
                                      </p:cBhvr>
                                    </p:animEffect>
                                  </p:childTnLst>
                                </p:cTn>
                              </p:par>
                              <p:par>
                                <p:cTn id="32" presetID="22" presetClass="entr" presetSubtype="4" fill="hold" grpId="0" nodeType="withEffect">
                                  <p:stCondLst>
                                    <p:cond delay="0"/>
                                  </p:stCondLst>
                                  <p:childTnLst>
                                    <p:set>
                                      <p:cBhvr>
                                        <p:cTn id="33" dur="1" fill="hold">
                                          <p:stCondLst>
                                            <p:cond delay="0"/>
                                          </p:stCondLst>
                                        </p:cTn>
                                        <p:tgtEl>
                                          <p:spTgt spid="13"/>
                                        </p:tgtEl>
                                        <p:attrNameLst>
                                          <p:attrName>style.visibility</p:attrName>
                                        </p:attrNameLst>
                                      </p:cBhvr>
                                      <p:to>
                                        <p:strVal val="visible"/>
                                      </p:to>
                                    </p:set>
                                    <p:animEffect transition="in" filter="wipe(down)">
                                      <p:cBhvr>
                                        <p:cTn id="34" dur="500"/>
                                        <p:tgtEl>
                                          <p:spTgt spid="13"/>
                                        </p:tgtEl>
                                      </p:cBhvr>
                                    </p:animEffect>
                                  </p:childTnLst>
                                </p:cTn>
                              </p:par>
                              <p:par>
                                <p:cTn id="35" presetID="22" presetClass="entr" presetSubtype="4" fill="hold" grpId="0" nodeType="withEffect">
                                  <p:stCondLst>
                                    <p:cond delay="0"/>
                                  </p:stCondLst>
                                  <p:childTnLst>
                                    <p:set>
                                      <p:cBhvr>
                                        <p:cTn id="36" dur="1" fill="hold">
                                          <p:stCondLst>
                                            <p:cond delay="0"/>
                                          </p:stCondLst>
                                        </p:cTn>
                                        <p:tgtEl>
                                          <p:spTgt spid="14"/>
                                        </p:tgtEl>
                                        <p:attrNameLst>
                                          <p:attrName>style.visibility</p:attrName>
                                        </p:attrNameLst>
                                      </p:cBhvr>
                                      <p:to>
                                        <p:strVal val="visible"/>
                                      </p:to>
                                    </p:set>
                                    <p:animEffect transition="in" filter="wipe(down)">
                                      <p:cBhvr>
                                        <p:cTn id="37" dur="500"/>
                                        <p:tgtEl>
                                          <p:spTgt spid="14"/>
                                        </p:tgtEl>
                                      </p:cBhvr>
                                    </p:animEffect>
                                  </p:childTnLst>
                                </p:cTn>
                              </p:par>
                              <p:par>
                                <p:cTn id="38" presetID="22" presetClass="entr" presetSubtype="4" fill="hold" grpId="0" nodeType="withEffect">
                                  <p:stCondLst>
                                    <p:cond delay="0"/>
                                  </p:stCondLst>
                                  <p:childTnLst>
                                    <p:set>
                                      <p:cBhvr>
                                        <p:cTn id="39" dur="1" fill="hold">
                                          <p:stCondLst>
                                            <p:cond delay="0"/>
                                          </p:stCondLst>
                                        </p:cTn>
                                        <p:tgtEl>
                                          <p:spTgt spid="15"/>
                                        </p:tgtEl>
                                        <p:attrNameLst>
                                          <p:attrName>style.visibility</p:attrName>
                                        </p:attrNameLst>
                                      </p:cBhvr>
                                      <p:to>
                                        <p:strVal val="visible"/>
                                      </p:to>
                                    </p:set>
                                    <p:animEffect transition="in" filter="wipe(down)">
                                      <p:cBhvr>
                                        <p:cTn id="40" dur="500"/>
                                        <p:tgtEl>
                                          <p:spTgt spid="15"/>
                                        </p:tgtEl>
                                      </p:cBhvr>
                                    </p:animEffect>
                                  </p:childTnLst>
                                </p:cTn>
                              </p:par>
                              <p:par>
                                <p:cTn id="41" presetID="22" presetClass="entr" presetSubtype="4" fill="hold" grpId="0" nodeType="withEffect">
                                  <p:stCondLst>
                                    <p:cond delay="0"/>
                                  </p:stCondLst>
                                  <p:childTnLst>
                                    <p:set>
                                      <p:cBhvr>
                                        <p:cTn id="42" dur="1" fill="hold">
                                          <p:stCondLst>
                                            <p:cond delay="0"/>
                                          </p:stCondLst>
                                        </p:cTn>
                                        <p:tgtEl>
                                          <p:spTgt spid="16"/>
                                        </p:tgtEl>
                                        <p:attrNameLst>
                                          <p:attrName>style.visibility</p:attrName>
                                        </p:attrNameLst>
                                      </p:cBhvr>
                                      <p:to>
                                        <p:strVal val="visible"/>
                                      </p:to>
                                    </p:set>
                                    <p:animEffect transition="in" filter="wipe(down)">
                                      <p:cBhvr>
                                        <p:cTn id="43"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animBg="1"/>
      <p:bldP spid="6" grpId="0" animBg="1"/>
      <p:bldP spid="7" grpId="0" animBg="1"/>
      <p:bldP spid="8" grpId="0" animBg="1"/>
      <p:bldP spid="9" grpId="0" animBg="1"/>
      <p:bldP spid="10" grpId="0" animBg="1"/>
      <p:bldP spid="11" grpId="0" animBg="1"/>
      <p:bldP spid="12" grpId="0" animBg="1"/>
      <p:bldP spid="13" grpId="0" animBg="1"/>
      <p:bldP spid="14" grpId="0" animBg="1"/>
      <p:bldP spid="15" grpId="0" animBg="1"/>
      <p:bldP spid="16"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472273" y="65141"/>
            <a:ext cx="11476473" cy="707886"/>
          </a:xfrm>
          <a:prstGeom prst="rect">
            <a:avLst/>
          </a:prstGeom>
        </p:spPr>
        <p:txBody>
          <a:bodyPr wrap="square">
            <a:spAutoFit/>
          </a:bodyPr>
          <a:lstStyle/>
          <a:p>
            <a:pPr algn="ctr"/>
            <a:r>
              <a:rPr lang="en-US" sz="2000" b="1">
                <a:solidFill>
                  <a:srgbClr val="FF0000"/>
                </a:solidFill>
                <a:latin typeface="Times New Roman" panose="02020603050405020304" pitchFamily="18" charset="0"/>
                <a:cs typeface="Times New Roman" panose="02020603050405020304" pitchFamily="18" charset="0"/>
              </a:rPr>
              <a:t>PHIẾU HỌC TẬP 1</a:t>
            </a:r>
          </a:p>
          <a:p>
            <a:r>
              <a:rPr lang="en-US" sz="2000" b="1">
                <a:latin typeface="Times New Roman" panose="02020603050405020304" pitchFamily="18" charset="0"/>
                <a:cs typeface="Times New Roman" panose="02020603050405020304" pitchFamily="18" charset="0"/>
              </a:rPr>
              <a:t>1.Theo em, Hình 12.2 mô tả công việc của những ngành nghề nào trong lĩnh vực kĩ thuật điện?</a:t>
            </a:r>
          </a:p>
        </p:txBody>
      </p:sp>
      <p:pic>
        <p:nvPicPr>
          <p:cNvPr id="2" name="Picture 1"/>
          <p:cNvPicPr>
            <a:picLocks noChangeAspect="1"/>
          </p:cNvPicPr>
          <p:nvPr/>
        </p:nvPicPr>
        <p:blipFill>
          <a:blip r:embed="rId2"/>
          <a:stretch>
            <a:fillRect/>
          </a:stretch>
        </p:blipFill>
        <p:spPr>
          <a:xfrm>
            <a:off x="6095995" y="3428997"/>
            <a:ext cx="9" cy="6"/>
          </a:xfrm>
          <a:prstGeom prst="rect">
            <a:avLst/>
          </a:prstGeom>
        </p:spPr>
      </p:pic>
      <p:pic>
        <p:nvPicPr>
          <p:cNvPr id="3" name="Picture 2"/>
          <p:cNvPicPr>
            <a:picLocks noChangeAspect="1"/>
          </p:cNvPicPr>
          <p:nvPr/>
        </p:nvPicPr>
        <p:blipFill>
          <a:blip r:embed="rId3"/>
          <a:stretch>
            <a:fillRect/>
          </a:stretch>
        </p:blipFill>
        <p:spPr>
          <a:xfrm>
            <a:off x="6095995" y="770452"/>
            <a:ext cx="5730935" cy="2063183"/>
          </a:xfrm>
          <a:prstGeom prst="rect">
            <a:avLst/>
          </a:prstGeom>
        </p:spPr>
      </p:pic>
      <p:pic>
        <p:nvPicPr>
          <p:cNvPr id="5" name="Picture 4"/>
          <p:cNvPicPr>
            <a:picLocks noChangeAspect="1"/>
          </p:cNvPicPr>
          <p:nvPr/>
        </p:nvPicPr>
        <p:blipFill>
          <a:blip r:embed="rId4"/>
          <a:stretch>
            <a:fillRect/>
          </a:stretch>
        </p:blipFill>
        <p:spPr>
          <a:xfrm>
            <a:off x="321571" y="770452"/>
            <a:ext cx="5569273" cy="2063183"/>
          </a:xfrm>
          <a:prstGeom prst="rect">
            <a:avLst/>
          </a:prstGeom>
        </p:spPr>
      </p:pic>
      <p:pic>
        <p:nvPicPr>
          <p:cNvPr id="7" name="Picture 6"/>
          <p:cNvPicPr>
            <a:picLocks noChangeAspect="1"/>
          </p:cNvPicPr>
          <p:nvPr/>
        </p:nvPicPr>
        <p:blipFill>
          <a:blip r:embed="rId5"/>
          <a:stretch>
            <a:fillRect/>
          </a:stretch>
        </p:blipFill>
        <p:spPr>
          <a:xfrm>
            <a:off x="321571" y="3191093"/>
            <a:ext cx="5569273" cy="2260138"/>
          </a:xfrm>
          <a:prstGeom prst="rect">
            <a:avLst/>
          </a:prstGeom>
        </p:spPr>
      </p:pic>
      <p:pic>
        <p:nvPicPr>
          <p:cNvPr id="8" name="Picture 7"/>
          <p:cNvPicPr>
            <a:picLocks noChangeAspect="1"/>
          </p:cNvPicPr>
          <p:nvPr/>
        </p:nvPicPr>
        <p:blipFill>
          <a:blip r:embed="rId6"/>
          <a:stretch>
            <a:fillRect/>
          </a:stretch>
        </p:blipFill>
        <p:spPr>
          <a:xfrm>
            <a:off x="6210509" y="3618148"/>
            <a:ext cx="5664921" cy="1832896"/>
          </a:xfrm>
          <a:prstGeom prst="rect">
            <a:avLst/>
          </a:prstGeom>
        </p:spPr>
      </p:pic>
      <p:sp>
        <p:nvSpPr>
          <p:cNvPr id="6" name="TextBox 5"/>
          <p:cNvSpPr txBox="1"/>
          <p:nvPr/>
        </p:nvSpPr>
        <p:spPr>
          <a:xfrm>
            <a:off x="1174812" y="2775170"/>
            <a:ext cx="4501662" cy="400110"/>
          </a:xfrm>
          <a:prstGeom prst="rect">
            <a:avLst/>
          </a:prstGeom>
          <a:noFill/>
        </p:spPr>
        <p:txBody>
          <a:bodyPr wrap="square" rtlCol="0">
            <a:spAutoFit/>
          </a:bodyPr>
          <a:lstStyle/>
          <a:p>
            <a:r>
              <a:rPr lang="en-US" sz="2000" i="1" smtClean="0">
                <a:latin typeface="Times New Roman" panose="02020603050405020304" pitchFamily="18" charset="0"/>
                <a:cs typeface="Times New Roman" panose="02020603050405020304" pitchFamily="18" charset="0"/>
              </a:rPr>
              <a:t>a) Vận hành hệ thống điện</a:t>
            </a:r>
            <a:endParaRPr lang="en-US" sz="2000" i="1">
              <a:latin typeface="Times New Roman" panose="02020603050405020304" pitchFamily="18" charset="0"/>
              <a:cs typeface="Times New Roman" panose="02020603050405020304" pitchFamily="18" charset="0"/>
            </a:endParaRPr>
          </a:p>
        </p:txBody>
      </p:sp>
      <p:sp>
        <p:nvSpPr>
          <p:cNvPr id="9" name="TextBox 8"/>
          <p:cNvSpPr txBox="1"/>
          <p:nvPr/>
        </p:nvSpPr>
        <p:spPr>
          <a:xfrm>
            <a:off x="6935037" y="2825781"/>
            <a:ext cx="4501662" cy="400110"/>
          </a:xfrm>
          <a:prstGeom prst="rect">
            <a:avLst/>
          </a:prstGeom>
          <a:noFill/>
        </p:spPr>
        <p:txBody>
          <a:bodyPr wrap="square" rtlCol="0">
            <a:spAutoFit/>
          </a:bodyPr>
          <a:lstStyle/>
          <a:p>
            <a:r>
              <a:rPr lang="en-US" sz="2000" i="1">
                <a:latin typeface="Times New Roman" panose="02020603050405020304" pitchFamily="18" charset="0"/>
                <a:cs typeface="Times New Roman" panose="02020603050405020304" pitchFamily="18" charset="0"/>
              </a:rPr>
              <a:t>b</a:t>
            </a:r>
            <a:r>
              <a:rPr lang="en-US" sz="2000" i="1" smtClean="0">
                <a:latin typeface="Times New Roman" panose="02020603050405020304" pitchFamily="18" charset="0"/>
                <a:cs typeface="Times New Roman" panose="02020603050405020304" pitchFamily="18" charset="0"/>
              </a:rPr>
              <a:t>) Kiểm tra phần cứng máy tính</a:t>
            </a:r>
            <a:endParaRPr lang="en-US" sz="2000" i="1">
              <a:latin typeface="Times New Roman" panose="02020603050405020304" pitchFamily="18" charset="0"/>
              <a:cs typeface="Times New Roman" panose="02020603050405020304" pitchFamily="18" charset="0"/>
            </a:endParaRPr>
          </a:p>
        </p:txBody>
      </p:sp>
      <p:sp>
        <p:nvSpPr>
          <p:cNvPr id="10" name="TextBox 9"/>
          <p:cNvSpPr txBox="1"/>
          <p:nvPr/>
        </p:nvSpPr>
        <p:spPr>
          <a:xfrm>
            <a:off x="1174812" y="5451044"/>
            <a:ext cx="4501662" cy="400110"/>
          </a:xfrm>
          <a:prstGeom prst="rect">
            <a:avLst/>
          </a:prstGeom>
          <a:noFill/>
        </p:spPr>
        <p:txBody>
          <a:bodyPr wrap="square" rtlCol="0">
            <a:spAutoFit/>
          </a:bodyPr>
          <a:lstStyle/>
          <a:p>
            <a:r>
              <a:rPr lang="en-US" sz="2000" i="1">
                <a:latin typeface="Times New Roman" panose="02020603050405020304" pitchFamily="18" charset="0"/>
                <a:cs typeface="Times New Roman" panose="02020603050405020304" pitchFamily="18" charset="0"/>
              </a:rPr>
              <a:t>c</a:t>
            </a:r>
            <a:r>
              <a:rPr lang="en-US" sz="2000" i="1" smtClean="0">
                <a:latin typeface="Times New Roman" panose="02020603050405020304" pitchFamily="18" charset="0"/>
                <a:cs typeface="Times New Roman" panose="02020603050405020304" pitchFamily="18" charset="0"/>
              </a:rPr>
              <a:t>) Bảo trì thiết bị điện</a:t>
            </a:r>
            <a:endParaRPr lang="en-US" sz="2000" i="1">
              <a:latin typeface="Times New Roman" panose="02020603050405020304" pitchFamily="18" charset="0"/>
              <a:cs typeface="Times New Roman" panose="02020603050405020304" pitchFamily="18" charset="0"/>
            </a:endParaRPr>
          </a:p>
        </p:txBody>
      </p:sp>
      <p:sp>
        <p:nvSpPr>
          <p:cNvPr id="11" name="TextBox 10"/>
          <p:cNvSpPr txBox="1"/>
          <p:nvPr/>
        </p:nvSpPr>
        <p:spPr>
          <a:xfrm>
            <a:off x="7325268" y="5436156"/>
            <a:ext cx="4501662" cy="400110"/>
          </a:xfrm>
          <a:prstGeom prst="rect">
            <a:avLst/>
          </a:prstGeom>
          <a:noFill/>
        </p:spPr>
        <p:txBody>
          <a:bodyPr wrap="square" rtlCol="0">
            <a:spAutoFit/>
          </a:bodyPr>
          <a:lstStyle/>
          <a:p>
            <a:r>
              <a:rPr lang="en-US" sz="2000" i="1">
                <a:latin typeface="Times New Roman" panose="02020603050405020304" pitchFamily="18" charset="0"/>
                <a:cs typeface="Times New Roman" panose="02020603050405020304" pitchFamily="18" charset="0"/>
              </a:rPr>
              <a:t>d</a:t>
            </a:r>
            <a:r>
              <a:rPr lang="en-US" sz="2000" i="1" smtClean="0">
                <a:latin typeface="Times New Roman" panose="02020603050405020304" pitchFamily="18" charset="0"/>
                <a:cs typeface="Times New Roman" panose="02020603050405020304" pitchFamily="18" charset="0"/>
              </a:rPr>
              <a:t>) Thiết kế hệ thống điện</a:t>
            </a:r>
            <a:endParaRPr lang="en-US" sz="2000" i="1">
              <a:latin typeface="Times New Roman" panose="02020603050405020304" pitchFamily="18" charset="0"/>
              <a:cs typeface="Times New Roman" panose="02020603050405020304" pitchFamily="18" charset="0"/>
            </a:endParaRPr>
          </a:p>
        </p:txBody>
      </p:sp>
      <p:sp>
        <p:nvSpPr>
          <p:cNvPr id="12" name="TextBox 11"/>
          <p:cNvSpPr txBox="1"/>
          <p:nvPr/>
        </p:nvSpPr>
        <p:spPr>
          <a:xfrm>
            <a:off x="1610245" y="5808689"/>
            <a:ext cx="9623811" cy="400110"/>
          </a:xfrm>
          <a:prstGeom prst="rect">
            <a:avLst/>
          </a:prstGeom>
          <a:noFill/>
        </p:spPr>
        <p:txBody>
          <a:bodyPr wrap="square" rtlCol="0">
            <a:spAutoFit/>
          </a:bodyPr>
          <a:lstStyle/>
          <a:p>
            <a:pPr algn="ctr"/>
            <a:r>
              <a:rPr lang="en-US" sz="2000" b="1" i="1" smtClean="0">
                <a:latin typeface="Times New Roman" panose="02020603050405020304" pitchFamily="18" charset="0"/>
                <a:cs typeface="Times New Roman" panose="02020603050405020304" pitchFamily="18" charset="0"/>
              </a:rPr>
              <a:t>Hình 12.2. Một số công việc của ngành nghề thuộc lĩnh vực kỹ thuật điện</a:t>
            </a:r>
            <a:endParaRPr lang="en-US" sz="2000" b="1" i="1">
              <a:latin typeface="Times New Roman" panose="02020603050405020304" pitchFamily="18" charset="0"/>
              <a:cs typeface="Times New Roman" panose="02020603050405020304" pitchFamily="18" charset="0"/>
            </a:endParaRPr>
          </a:p>
        </p:txBody>
      </p:sp>
      <p:sp>
        <p:nvSpPr>
          <p:cNvPr id="13" name="Rectangle 12"/>
          <p:cNvSpPr/>
          <p:nvPr/>
        </p:nvSpPr>
        <p:spPr>
          <a:xfrm>
            <a:off x="321570" y="6274124"/>
            <a:ext cx="11870429" cy="707886"/>
          </a:xfrm>
          <a:prstGeom prst="rect">
            <a:avLst/>
          </a:prstGeom>
        </p:spPr>
        <p:txBody>
          <a:bodyPr wrap="square">
            <a:spAutoFit/>
          </a:bodyPr>
          <a:lstStyle/>
          <a:p>
            <a:r>
              <a:rPr lang="en-US" sz="2000" b="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2. </a:t>
            </a:r>
            <a:r>
              <a:rPr lang="en-US" sz="2000" b="1">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Hãy kể những ngành nghề trong lĩnh vực kỹ thuật điện mà em biết.</a:t>
            </a:r>
            <a:r>
              <a:rPr lang="en-US" sz="2000" b="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r>
            <a:br>
              <a:rPr lang="en-US" sz="2000" b="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br>
            <a:endParaRPr lang="en-US" sz="2000" b="1">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8077111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in)">
                                      <p:cBhvr>
                                        <p:cTn id="7" dur="2000"/>
                                        <p:tgtEl>
                                          <p:spTgt spid="4"/>
                                        </p:tgtEl>
                                      </p:cBhvr>
                                    </p:animEffect>
                                  </p:childTnLst>
                                </p:cTn>
                              </p:par>
                              <p:par>
                                <p:cTn id="8" presetID="6" presetClass="entr" presetSubtype="16" fill="hold"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circle(in)">
                                      <p:cBhvr>
                                        <p:cTn id="10" dur="2000"/>
                                        <p:tgtEl>
                                          <p:spTgt spid="2"/>
                                        </p:tgtEl>
                                      </p:cBhvr>
                                    </p:animEffect>
                                  </p:childTnLst>
                                </p:cTn>
                              </p:par>
                              <p:par>
                                <p:cTn id="11" presetID="6" presetClass="entr" presetSubtype="16" fill="hold" nodeType="with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circle(in)">
                                      <p:cBhvr>
                                        <p:cTn id="13" dur="2000"/>
                                        <p:tgtEl>
                                          <p:spTgt spid="3"/>
                                        </p:tgtEl>
                                      </p:cBhvr>
                                    </p:animEffect>
                                  </p:childTnLst>
                                </p:cTn>
                              </p:par>
                              <p:par>
                                <p:cTn id="14" presetID="6" presetClass="entr" presetSubtype="16" fill="hold" nodeType="with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circle(in)">
                                      <p:cBhvr>
                                        <p:cTn id="16" dur="2000"/>
                                        <p:tgtEl>
                                          <p:spTgt spid="5"/>
                                        </p:tgtEl>
                                      </p:cBhvr>
                                    </p:animEffect>
                                  </p:childTnLst>
                                </p:cTn>
                              </p:par>
                              <p:par>
                                <p:cTn id="17" presetID="6" presetClass="entr" presetSubtype="16" fill="hold" nodeType="with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circle(in)">
                                      <p:cBhvr>
                                        <p:cTn id="19" dur="2000"/>
                                        <p:tgtEl>
                                          <p:spTgt spid="7"/>
                                        </p:tgtEl>
                                      </p:cBhvr>
                                    </p:animEffect>
                                  </p:childTnLst>
                                </p:cTn>
                              </p:par>
                              <p:par>
                                <p:cTn id="20" presetID="6" presetClass="entr" presetSubtype="16" fill="hold" nodeType="with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circle(in)">
                                      <p:cBhvr>
                                        <p:cTn id="22" dur="2000"/>
                                        <p:tgtEl>
                                          <p:spTgt spid="8"/>
                                        </p:tgtEl>
                                      </p:cBhvr>
                                    </p:animEffect>
                                  </p:childTnLst>
                                </p:cTn>
                              </p:par>
                              <p:par>
                                <p:cTn id="23" presetID="6" presetClass="entr" presetSubtype="16" fill="hold" grpId="0" nodeType="withEffect">
                                  <p:stCondLst>
                                    <p:cond delay="0"/>
                                  </p:stCondLst>
                                  <p:childTnLst>
                                    <p:set>
                                      <p:cBhvr>
                                        <p:cTn id="24" dur="1" fill="hold">
                                          <p:stCondLst>
                                            <p:cond delay="0"/>
                                          </p:stCondLst>
                                        </p:cTn>
                                        <p:tgtEl>
                                          <p:spTgt spid="6"/>
                                        </p:tgtEl>
                                        <p:attrNameLst>
                                          <p:attrName>style.visibility</p:attrName>
                                        </p:attrNameLst>
                                      </p:cBhvr>
                                      <p:to>
                                        <p:strVal val="visible"/>
                                      </p:to>
                                    </p:set>
                                    <p:animEffect transition="in" filter="circle(in)">
                                      <p:cBhvr>
                                        <p:cTn id="25" dur="2000"/>
                                        <p:tgtEl>
                                          <p:spTgt spid="6"/>
                                        </p:tgtEl>
                                      </p:cBhvr>
                                    </p:animEffect>
                                  </p:childTnLst>
                                </p:cTn>
                              </p:par>
                              <p:par>
                                <p:cTn id="26" presetID="6" presetClass="entr" presetSubtype="16" fill="hold" grpId="0" nodeType="withEffect">
                                  <p:stCondLst>
                                    <p:cond delay="0"/>
                                  </p:stCondLst>
                                  <p:childTnLst>
                                    <p:set>
                                      <p:cBhvr>
                                        <p:cTn id="27" dur="1" fill="hold">
                                          <p:stCondLst>
                                            <p:cond delay="0"/>
                                          </p:stCondLst>
                                        </p:cTn>
                                        <p:tgtEl>
                                          <p:spTgt spid="9"/>
                                        </p:tgtEl>
                                        <p:attrNameLst>
                                          <p:attrName>style.visibility</p:attrName>
                                        </p:attrNameLst>
                                      </p:cBhvr>
                                      <p:to>
                                        <p:strVal val="visible"/>
                                      </p:to>
                                    </p:set>
                                    <p:animEffect transition="in" filter="circle(in)">
                                      <p:cBhvr>
                                        <p:cTn id="28" dur="2000"/>
                                        <p:tgtEl>
                                          <p:spTgt spid="9"/>
                                        </p:tgtEl>
                                      </p:cBhvr>
                                    </p:animEffect>
                                  </p:childTnLst>
                                </p:cTn>
                              </p:par>
                              <p:par>
                                <p:cTn id="29" presetID="6" presetClass="entr" presetSubtype="16" fill="hold" grpId="0" nodeType="withEffect">
                                  <p:stCondLst>
                                    <p:cond delay="0"/>
                                  </p:stCondLst>
                                  <p:childTnLst>
                                    <p:set>
                                      <p:cBhvr>
                                        <p:cTn id="30" dur="1" fill="hold">
                                          <p:stCondLst>
                                            <p:cond delay="0"/>
                                          </p:stCondLst>
                                        </p:cTn>
                                        <p:tgtEl>
                                          <p:spTgt spid="10"/>
                                        </p:tgtEl>
                                        <p:attrNameLst>
                                          <p:attrName>style.visibility</p:attrName>
                                        </p:attrNameLst>
                                      </p:cBhvr>
                                      <p:to>
                                        <p:strVal val="visible"/>
                                      </p:to>
                                    </p:set>
                                    <p:animEffect transition="in" filter="circle(in)">
                                      <p:cBhvr>
                                        <p:cTn id="31" dur="2000"/>
                                        <p:tgtEl>
                                          <p:spTgt spid="10"/>
                                        </p:tgtEl>
                                      </p:cBhvr>
                                    </p:animEffect>
                                  </p:childTnLst>
                                </p:cTn>
                              </p:par>
                              <p:par>
                                <p:cTn id="32" presetID="6" presetClass="entr" presetSubtype="16" fill="hold" grpId="0" nodeType="withEffect">
                                  <p:stCondLst>
                                    <p:cond delay="0"/>
                                  </p:stCondLst>
                                  <p:childTnLst>
                                    <p:set>
                                      <p:cBhvr>
                                        <p:cTn id="33" dur="1" fill="hold">
                                          <p:stCondLst>
                                            <p:cond delay="0"/>
                                          </p:stCondLst>
                                        </p:cTn>
                                        <p:tgtEl>
                                          <p:spTgt spid="11"/>
                                        </p:tgtEl>
                                        <p:attrNameLst>
                                          <p:attrName>style.visibility</p:attrName>
                                        </p:attrNameLst>
                                      </p:cBhvr>
                                      <p:to>
                                        <p:strVal val="visible"/>
                                      </p:to>
                                    </p:set>
                                    <p:animEffect transition="in" filter="circle(in)">
                                      <p:cBhvr>
                                        <p:cTn id="34" dur="2000"/>
                                        <p:tgtEl>
                                          <p:spTgt spid="11"/>
                                        </p:tgtEl>
                                      </p:cBhvr>
                                    </p:animEffect>
                                  </p:childTnLst>
                                </p:cTn>
                              </p:par>
                              <p:par>
                                <p:cTn id="35" presetID="6" presetClass="entr" presetSubtype="16" fill="hold" grpId="0" nodeType="withEffect">
                                  <p:stCondLst>
                                    <p:cond delay="0"/>
                                  </p:stCondLst>
                                  <p:childTnLst>
                                    <p:set>
                                      <p:cBhvr>
                                        <p:cTn id="36" dur="1" fill="hold">
                                          <p:stCondLst>
                                            <p:cond delay="0"/>
                                          </p:stCondLst>
                                        </p:cTn>
                                        <p:tgtEl>
                                          <p:spTgt spid="12"/>
                                        </p:tgtEl>
                                        <p:attrNameLst>
                                          <p:attrName>style.visibility</p:attrName>
                                        </p:attrNameLst>
                                      </p:cBhvr>
                                      <p:to>
                                        <p:strVal val="visible"/>
                                      </p:to>
                                    </p:set>
                                    <p:animEffect transition="in" filter="circle(in)">
                                      <p:cBhvr>
                                        <p:cTn id="37" dur="2000"/>
                                        <p:tgtEl>
                                          <p:spTgt spid="12"/>
                                        </p:tgtEl>
                                      </p:cBhvr>
                                    </p:animEffect>
                                  </p:childTnLst>
                                </p:cTn>
                              </p:par>
                              <p:par>
                                <p:cTn id="38" presetID="6" presetClass="entr" presetSubtype="16" fill="hold" grpId="0" nodeType="withEffect">
                                  <p:stCondLst>
                                    <p:cond delay="0"/>
                                  </p:stCondLst>
                                  <p:childTnLst>
                                    <p:set>
                                      <p:cBhvr>
                                        <p:cTn id="39" dur="1" fill="hold">
                                          <p:stCondLst>
                                            <p:cond delay="0"/>
                                          </p:stCondLst>
                                        </p:cTn>
                                        <p:tgtEl>
                                          <p:spTgt spid="13"/>
                                        </p:tgtEl>
                                        <p:attrNameLst>
                                          <p:attrName>style.visibility</p:attrName>
                                        </p:attrNameLst>
                                      </p:cBhvr>
                                      <p:to>
                                        <p:strVal val="visible"/>
                                      </p:to>
                                    </p:set>
                                    <p:animEffect transition="in" filter="circle(in)">
                                      <p:cBhvr>
                                        <p:cTn id="40" dur="20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P spid="9" grpId="0"/>
      <p:bldP spid="10" grpId="0"/>
      <p:bldP spid="11" grpId="0"/>
      <p:bldP spid="12" grpId="0"/>
      <p:bldP spid="13"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70114" y="0"/>
            <a:ext cx="11638383" cy="954107"/>
          </a:xfrm>
          <a:prstGeom prst="rect">
            <a:avLst/>
          </a:prstGeom>
        </p:spPr>
        <p:txBody>
          <a:bodyPr wrap="square">
            <a:spAutoFit/>
          </a:bodyPr>
          <a:lstStyle/>
          <a:p>
            <a:r>
              <a:rPr lang="en-US" sz="2800" b="1">
                <a:latin typeface="Times New Roman" panose="02020603050405020304" pitchFamily="18" charset="0"/>
                <a:cs typeface="Times New Roman" panose="02020603050405020304" pitchFamily="18" charset="0"/>
              </a:rPr>
              <a:t>2. So sánh sự khác nhau về đặc điểm của một số ngành nghề thuộc lĩnh vực kĩ thuật điện trong Bảng 17.1.</a:t>
            </a:r>
          </a:p>
        </p:txBody>
      </p:sp>
      <p:graphicFrame>
        <p:nvGraphicFramePr>
          <p:cNvPr id="5" name="Table 4"/>
          <p:cNvGraphicFramePr>
            <a:graphicFrameLocks noGrp="1"/>
          </p:cNvGraphicFramePr>
          <p:nvPr>
            <p:extLst>
              <p:ext uri="{D42A27DB-BD31-4B8C-83A1-F6EECF244321}">
                <p14:modId xmlns:p14="http://schemas.microsoft.com/office/powerpoint/2010/main" val="3503227404"/>
              </p:ext>
            </p:extLst>
          </p:nvPr>
        </p:nvGraphicFramePr>
        <p:xfrm>
          <a:off x="574416" y="1178300"/>
          <a:ext cx="11434082" cy="5547360"/>
        </p:xfrm>
        <a:graphic>
          <a:graphicData uri="http://schemas.openxmlformats.org/drawingml/2006/table">
            <a:tbl>
              <a:tblPr firstRow="1" firstCol="1" bandRow="1"/>
              <a:tblGrid>
                <a:gridCol w="855383">
                  <a:extLst>
                    <a:ext uri="{9D8B030D-6E8A-4147-A177-3AD203B41FA5}">
                      <a16:colId xmlns:a16="http://schemas.microsoft.com/office/drawing/2014/main" val="1398923601"/>
                    </a:ext>
                  </a:extLst>
                </a:gridCol>
                <a:gridCol w="2503560">
                  <a:extLst>
                    <a:ext uri="{9D8B030D-6E8A-4147-A177-3AD203B41FA5}">
                      <a16:colId xmlns:a16="http://schemas.microsoft.com/office/drawing/2014/main" val="3621797626"/>
                    </a:ext>
                  </a:extLst>
                </a:gridCol>
                <a:gridCol w="8075139">
                  <a:extLst>
                    <a:ext uri="{9D8B030D-6E8A-4147-A177-3AD203B41FA5}">
                      <a16:colId xmlns:a16="http://schemas.microsoft.com/office/drawing/2014/main" val="3330434687"/>
                    </a:ext>
                  </a:extLst>
                </a:gridCol>
              </a:tblGrid>
              <a:tr h="0">
                <a:tc>
                  <a:txBody>
                    <a:bodyPr/>
                    <a:lstStyle/>
                    <a:p>
                      <a:pPr marL="0" marR="0" algn="ctr">
                        <a:spcBef>
                          <a:spcPts val="0"/>
                        </a:spcBef>
                        <a:spcAft>
                          <a:spcPts val="0"/>
                        </a:spcAft>
                      </a:pPr>
                      <a:r>
                        <a:rPr lang="en-US" sz="28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STT</a:t>
                      </a:r>
                      <a:endParaRPr lang="en-US" sz="2800" b="1">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8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Ngành nghề</a:t>
                      </a:r>
                      <a:endParaRPr lang="en-US" sz="2800" b="1">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8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Đặc điểm của nghề</a:t>
                      </a:r>
                      <a:endParaRPr lang="en-US" sz="2800" b="1">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763306741"/>
                  </a:ext>
                </a:extLst>
              </a:tr>
              <a:tr h="0">
                <a:tc>
                  <a:txBody>
                    <a:bodyPr/>
                    <a:lstStyle/>
                    <a:p>
                      <a:pPr marL="0" marR="0">
                        <a:spcBef>
                          <a:spcPts val="0"/>
                        </a:spcBef>
                        <a:spcAft>
                          <a:spcPts val="0"/>
                        </a:spcAft>
                      </a:pPr>
                      <a:r>
                        <a:rPr lang="en-US" sz="28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a:t>
                      </a: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28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a:p>
                      <a:pPr marL="0" marR="0">
                        <a:spcBef>
                          <a:spcPts val="0"/>
                        </a:spcBef>
                        <a:spcAft>
                          <a:spcPts val="0"/>
                        </a:spcAft>
                      </a:pPr>
                      <a:r>
                        <a:rPr lang="en-US" sz="280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Kĩ sư điện</a:t>
                      </a: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28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Tiến hành nghiên cứu, tư vấn, thiết kế, chỉ đạo xây dựng và vận hành hệ thống điện, linh kiện, động cơ và thiết bị; tư vấn và chỉ đạo vận hành bảo trì và sửa chữa; nghiên cứu và tư vấn về các khía cạnh công nghệ của vật liệu, sản phẩm kỹ thuật điện và các quy trình.</a:t>
                      </a: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09576112"/>
                  </a:ext>
                </a:extLst>
              </a:tr>
              <a:tr h="0">
                <a:tc>
                  <a:txBody>
                    <a:bodyPr/>
                    <a:lstStyle/>
                    <a:p>
                      <a:pPr marL="0" marR="0">
                        <a:spcBef>
                          <a:spcPts val="0"/>
                        </a:spcBef>
                        <a:spcAft>
                          <a:spcPts val="0"/>
                        </a:spcAft>
                      </a:pPr>
                      <a:r>
                        <a:rPr lang="en-US" sz="28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2</a:t>
                      </a: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28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Kỹ thuật viên kỹ thuật điện</a:t>
                      </a: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28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Thực hiện các nhiệm vụ kỹ thuật để hỗ trợ nghiên cứu kỹ thuật điện và thiết kế, sản xuất, lắp ráp, xây dựng, vận hành, bảo trì và sửa chữa thiết bị điện, cơ sở và hệ thống phân phối.</a:t>
                      </a: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897662940"/>
                  </a:ext>
                </a:extLst>
              </a:tr>
              <a:tr h="0">
                <a:tc>
                  <a:txBody>
                    <a:bodyPr/>
                    <a:lstStyle/>
                    <a:p>
                      <a:pPr marL="0" marR="0">
                        <a:spcBef>
                          <a:spcPts val="0"/>
                        </a:spcBef>
                        <a:spcAft>
                          <a:spcPts val="0"/>
                        </a:spcAft>
                      </a:pPr>
                      <a:r>
                        <a:rPr lang="en-US" sz="28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3</a:t>
                      </a: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280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Thợ lắp đặt và sửa chữa thiết bị điện</a:t>
                      </a: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28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Lắp đặt, bảo trì hệ thống điện, máy móc điện, các thiết bị điện, đường dây và dây cáp cung cấp và truyền tải điện.</a:t>
                      </a: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52381543"/>
                  </a:ext>
                </a:extLst>
              </a:tr>
            </a:tbl>
          </a:graphicData>
        </a:graphic>
      </p:graphicFrame>
    </p:spTree>
    <p:extLst>
      <p:ext uri="{BB962C8B-B14F-4D97-AF65-F5344CB8AC3E}">
        <p14:creationId xmlns:p14="http://schemas.microsoft.com/office/powerpoint/2010/main" val="32946035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1000"/>
                                        <p:tgtEl>
                                          <p:spTgt spid="5"/>
                                        </p:tgtEl>
                                      </p:cBhvr>
                                    </p:animEffect>
                                    <p:anim calcmode="lin" valueType="num">
                                      <p:cBhvr>
                                        <p:cTn id="13" dur="1000" fill="hold"/>
                                        <p:tgtEl>
                                          <p:spTgt spid="5"/>
                                        </p:tgtEl>
                                        <p:attrNameLst>
                                          <p:attrName>ppt_x</p:attrName>
                                        </p:attrNameLst>
                                      </p:cBhvr>
                                      <p:tavLst>
                                        <p:tav tm="0">
                                          <p:val>
                                            <p:strVal val="#ppt_x"/>
                                          </p:val>
                                        </p:tav>
                                        <p:tav tm="100000">
                                          <p:val>
                                            <p:strVal val="#ppt_x"/>
                                          </p:val>
                                        </p:tav>
                                      </p:tavLst>
                                    </p:anim>
                                    <p:anim calcmode="lin" valueType="num">
                                      <p:cBhvr>
                                        <p:cTn id="14"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70114" y="0"/>
            <a:ext cx="11638383" cy="954107"/>
          </a:xfrm>
          <a:prstGeom prst="rect">
            <a:avLst/>
          </a:prstGeom>
        </p:spPr>
        <p:txBody>
          <a:bodyPr wrap="square">
            <a:spAutoFit/>
          </a:bodyPr>
          <a:lstStyle/>
          <a:p>
            <a:r>
              <a:rPr lang="en-US" sz="2800" b="1">
                <a:latin typeface="Times New Roman" panose="02020603050405020304" pitchFamily="18" charset="0"/>
                <a:cs typeface="Times New Roman" panose="02020603050405020304" pitchFamily="18" charset="0"/>
              </a:rPr>
              <a:t>2. So sánh sự khác nhau về đặc điểm của một số ngành nghề thuộc lĩnh vực kĩ thuật điện trong Bảng 17.1.</a:t>
            </a:r>
          </a:p>
        </p:txBody>
      </p:sp>
      <p:sp>
        <p:nvSpPr>
          <p:cNvPr id="2" name="Rectangle 1"/>
          <p:cNvSpPr/>
          <p:nvPr/>
        </p:nvSpPr>
        <p:spPr>
          <a:xfrm>
            <a:off x="491412" y="1069157"/>
            <a:ext cx="11339804" cy="4401205"/>
          </a:xfrm>
          <a:prstGeom prst="rect">
            <a:avLst/>
          </a:prstGeom>
        </p:spPr>
        <p:txBody>
          <a:bodyPr wrap="square">
            <a:spAutoFit/>
          </a:bodyPr>
          <a:lstStyle/>
          <a:p>
            <a:r>
              <a:rPr lang="vi-VN" sz="2800">
                <a:solidFill>
                  <a:srgbClr val="FF0000"/>
                </a:solidFill>
                <a:latin typeface="Times New Roman" panose="02020603050405020304" pitchFamily="18" charset="0"/>
                <a:cs typeface="Times New Roman" panose="02020603050405020304" pitchFamily="18" charset="0"/>
              </a:rPr>
              <a:t>2.</a:t>
            </a:r>
          </a:p>
          <a:p>
            <a:r>
              <a:rPr lang="vi-VN" sz="2800">
                <a:solidFill>
                  <a:srgbClr val="FF0000"/>
                </a:solidFill>
                <a:latin typeface="Times New Roman" panose="02020603050405020304" pitchFamily="18" charset="0"/>
                <a:cs typeface="Times New Roman" panose="02020603050405020304" pitchFamily="18" charset="0"/>
              </a:rPr>
              <a:t>- Kĩ sư điện: Tiến hành nghiên cứu, tư vấn, thiết kế, chỉ đạo xây dựng và vận hành hệ thống điện, linh kiện, động cơ và thiết bị; tư vấn và chỉ đạo vận hành bảo trì và sửa chữa; nghiên cứu và tư vấn về các khía cạnh công nghệ của vật liệu, sản phẩm kỹ thuật điện và các quy trình.</a:t>
            </a:r>
          </a:p>
          <a:p>
            <a:r>
              <a:rPr lang="vi-VN" sz="2800">
                <a:solidFill>
                  <a:srgbClr val="FF0000"/>
                </a:solidFill>
                <a:latin typeface="Times New Roman" panose="02020603050405020304" pitchFamily="18" charset="0"/>
                <a:cs typeface="Times New Roman" panose="02020603050405020304" pitchFamily="18" charset="0"/>
              </a:rPr>
              <a:t>- Kỹ thuật viên kỹ thuật điện: Thực hiện các nhiệm vụ kỹ thuật để hỗ trợ nghiên cứu kỹ thuật điện và thiết kế, sản xuất, lắp ráp, xây dựng, vận hành, bảo trì và sửa chữa thiết bị điện, cơ sở và hệ thống phân phối.</a:t>
            </a:r>
          </a:p>
          <a:p>
            <a:r>
              <a:rPr lang="vi-VN" sz="2800">
                <a:solidFill>
                  <a:srgbClr val="FF0000"/>
                </a:solidFill>
                <a:latin typeface="Times New Roman" panose="02020603050405020304" pitchFamily="18" charset="0"/>
                <a:cs typeface="Times New Roman" panose="02020603050405020304" pitchFamily="18" charset="0"/>
              </a:rPr>
              <a:t>- Thợ lắp đặt và sửa chữa thiết bị điện: Lắp đặt, bảo trì hệ thống điện, máy móc điện, các thiết bị điện, đường dây và dây cáp cung cấp và truyền tải điện.</a:t>
            </a:r>
          </a:p>
        </p:txBody>
      </p:sp>
    </p:spTree>
    <p:extLst>
      <p:ext uri="{BB962C8B-B14F-4D97-AF65-F5344CB8AC3E}">
        <p14:creationId xmlns:p14="http://schemas.microsoft.com/office/powerpoint/2010/main" val="26582118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circle(in)">
                                      <p:cBhvr>
                                        <p:cTn id="7" dur="2000"/>
                                        <p:tgtEl>
                                          <p:spTgt spid="2">
                                            <p:txEl>
                                              <p:pRg st="0" end="0"/>
                                            </p:txEl>
                                          </p:spTgt>
                                        </p:tgtEl>
                                      </p:cBhvr>
                                    </p:animEffect>
                                  </p:childTnLst>
                                </p:cTn>
                              </p:par>
                              <p:par>
                                <p:cTn id="8" presetID="6" presetClass="entr" presetSubtype="16" fill="hold" nodeType="withEffect">
                                  <p:stCondLst>
                                    <p:cond delay="0"/>
                                  </p:stCondLst>
                                  <p:childTnLst>
                                    <p:set>
                                      <p:cBhvr>
                                        <p:cTn id="9" dur="1" fill="hold">
                                          <p:stCondLst>
                                            <p:cond delay="0"/>
                                          </p:stCondLst>
                                        </p:cTn>
                                        <p:tgtEl>
                                          <p:spTgt spid="2">
                                            <p:txEl>
                                              <p:pRg st="1" end="1"/>
                                            </p:txEl>
                                          </p:spTgt>
                                        </p:tgtEl>
                                        <p:attrNameLst>
                                          <p:attrName>style.visibility</p:attrName>
                                        </p:attrNameLst>
                                      </p:cBhvr>
                                      <p:to>
                                        <p:strVal val="visible"/>
                                      </p:to>
                                    </p:set>
                                    <p:animEffect transition="in" filter="circle(in)">
                                      <p:cBhvr>
                                        <p:cTn id="10" dur="2000"/>
                                        <p:tgtEl>
                                          <p:spTgt spid="2">
                                            <p:txEl>
                                              <p:pRg st="1" end="1"/>
                                            </p:txEl>
                                          </p:spTgt>
                                        </p:tgtEl>
                                      </p:cBhvr>
                                    </p:animEffect>
                                  </p:childTnLst>
                                </p:cTn>
                              </p:par>
                              <p:par>
                                <p:cTn id="11" presetID="6" presetClass="entr" presetSubtype="16" fill="hold" nodeType="withEffect">
                                  <p:stCondLst>
                                    <p:cond delay="0"/>
                                  </p:stCondLst>
                                  <p:childTnLst>
                                    <p:set>
                                      <p:cBhvr>
                                        <p:cTn id="12" dur="1" fill="hold">
                                          <p:stCondLst>
                                            <p:cond delay="0"/>
                                          </p:stCondLst>
                                        </p:cTn>
                                        <p:tgtEl>
                                          <p:spTgt spid="2">
                                            <p:txEl>
                                              <p:pRg st="2" end="2"/>
                                            </p:txEl>
                                          </p:spTgt>
                                        </p:tgtEl>
                                        <p:attrNameLst>
                                          <p:attrName>style.visibility</p:attrName>
                                        </p:attrNameLst>
                                      </p:cBhvr>
                                      <p:to>
                                        <p:strVal val="visible"/>
                                      </p:to>
                                    </p:set>
                                    <p:animEffect transition="in" filter="circle(in)">
                                      <p:cBhvr>
                                        <p:cTn id="13" dur="2000"/>
                                        <p:tgtEl>
                                          <p:spTgt spid="2">
                                            <p:txEl>
                                              <p:pRg st="2" end="2"/>
                                            </p:txEl>
                                          </p:spTgt>
                                        </p:tgtEl>
                                      </p:cBhvr>
                                    </p:animEffect>
                                  </p:childTnLst>
                                </p:cTn>
                              </p:par>
                              <p:par>
                                <p:cTn id="14" presetID="6" presetClass="entr" presetSubtype="16" fill="hold" nodeType="withEffect">
                                  <p:stCondLst>
                                    <p:cond delay="0"/>
                                  </p:stCondLst>
                                  <p:childTnLst>
                                    <p:set>
                                      <p:cBhvr>
                                        <p:cTn id="15" dur="1" fill="hold">
                                          <p:stCondLst>
                                            <p:cond delay="0"/>
                                          </p:stCondLst>
                                        </p:cTn>
                                        <p:tgtEl>
                                          <p:spTgt spid="2">
                                            <p:txEl>
                                              <p:pRg st="3" end="3"/>
                                            </p:txEl>
                                          </p:spTgt>
                                        </p:tgtEl>
                                        <p:attrNameLst>
                                          <p:attrName>style.visibility</p:attrName>
                                        </p:attrNameLst>
                                      </p:cBhvr>
                                      <p:to>
                                        <p:strVal val="visible"/>
                                      </p:to>
                                    </p:set>
                                    <p:animEffect transition="in" filter="circle(in)">
                                      <p:cBhvr>
                                        <p:cTn id="16" dur="2000"/>
                                        <p:tgtEl>
                                          <p:spTgt spid="2">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514526" y="538735"/>
            <a:ext cx="11812556" cy="4401205"/>
          </a:xfrm>
          <a:prstGeom prst="rect">
            <a:avLst/>
          </a:prstGeom>
        </p:spPr>
        <p:txBody>
          <a:bodyPr wrap="square">
            <a:spAutoFit/>
          </a:bodyPr>
          <a:lstStyle/>
          <a:p>
            <a:r>
              <a:rPr lang="en-US" sz="2800" b="1">
                <a:latin typeface="Times New Roman" panose="02020603050405020304" pitchFamily="18" charset="0"/>
                <a:cs typeface="Times New Roman" panose="02020603050405020304" pitchFamily="18" charset="0"/>
              </a:rPr>
              <a:t>I.Đặc điểm cơ bản của một số nghề trong lĩnh vực kỹ thuật điện</a:t>
            </a:r>
          </a:p>
          <a:p>
            <a:r>
              <a:rPr lang="en-US" sz="2800">
                <a:latin typeface="Times New Roman" panose="02020603050405020304" pitchFamily="18" charset="0"/>
                <a:cs typeface="Times New Roman" panose="02020603050405020304" pitchFamily="18" charset="0"/>
              </a:rPr>
              <a:t>- Kĩ sư điện: Tiến hành nghiên cứu, tư vấn, thiết kế, chỉ đạo xây dựng và vận hành hệ thống điện, linh kiện, động cơ và thiết bị; tư vấn và chỉ đạo vận hành bảo trì và sửa chữa; nghiên cứu và tư vấn về các khía cạnh công nghệ của vật liệu, sản phẩm kỹ thuật điện và các quy trình.</a:t>
            </a:r>
          </a:p>
          <a:p>
            <a:r>
              <a:rPr lang="en-US" sz="2800">
                <a:latin typeface="Times New Roman" panose="02020603050405020304" pitchFamily="18" charset="0"/>
                <a:cs typeface="Times New Roman" panose="02020603050405020304" pitchFamily="18" charset="0"/>
              </a:rPr>
              <a:t>- Kỹ thuật viên kỹ thuật điện: Thực hiện các nhiệm vụ kỹ thuật để hỗ trợ nghiên cứu kỹ thuật điện và thiết kế, sản xuất, lắp ráp, xây dựng, vận hành, bảo trì và sửa chữa thiết bị điện, cơ sở và hệ thống phân phối.</a:t>
            </a:r>
          </a:p>
          <a:p>
            <a:r>
              <a:rPr lang="en-US" sz="2800">
                <a:latin typeface="Times New Roman" panose="02020603050405020304" pitchFamily="18" charset="0"/>
                <a:cs typeface="Times New Roman" panose="02020603050405020304" pitchFamily="18" charset="0"/>
              </a:rPr>
              <a:t>- Thợ lắp đặt và sửa chữa thiết bị điện: Lắp đặt, bảo trì hệ thống điện, máy móc điện, các thiết bị điện, đường dây và dây cáp cung cấp và truyền tải điện.</a:t>
            </a:r>
          </a:p>
        </p:txBody>
      </p:sp>
      <p:pic>
        <p:nvPicPr>
          <p:cNvPr id="2" name="Picture 1"/>
          <p:cNvPicPr>
            <a:picLocks noChangeAspect="1"/>
          </p:cNvPicPr>
          <p:nvPr/>
        </p:nvPicPr>
        <p:blipFill>
          <a:blip r:embed="rId2"/>
          <a:stretch>
            <a:fillRect/>
          </a:stretch>
        </p:blipFill>
        <p:spPr>
          <a:xfrm>
            <a:off x="1527284" y="120088"/>
            <a:ext cx="8894835" cy="646232"/>
          </a:xfrm>
          <a:prstGeom prst="rect">
            <a:avLst/>
          </a:prstGeom>
        </p:spPr>
      </p:pic>
    </p:spTree>
    <p:extLst>
      <p:ext uri="{BB962C8B-B14F-4D97-AF65-F5344CB8AC3E}">
        <p14:creationId xmlns:p14="http://schemas.microsoft.com/office/powerpoint/2010/main" val="23867926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theme/theme1.xml><?xml version="1.0" encoding="utf-8"?>
<a:theme xmlns:a="http://schemas.openxmlformats.org/drawingml/2006/main" name="Wisp">
  <a:themeElements>
    <a:clrScheme name="Wisp">
      <a:dk1>
        <a:sysClr val="windowText" lastClr="000000"/>
      </a:dk1>
      <a:lt1>
        <a:sysClr val="window" lastClr="FFFFFF"/>
      </a:lt1>
      <a:dk2>
        <a:srgbClr val="766F54"/>
      </a:dk2>
      <a:lt2>
        <a:srgbClr val="E3EACF"/>
      </a:lt2>
      <a:accent1>
        <a:srgbClr val="A53010"/>
      </a:accent1>
      <a:accent2>
        <a:srgbClr val="DE7E18"/>
      </a:accent2>
      <a:accent3>
        <a:srgbClr val="9F8351"/>
      </a:accent3>
      <a:accent4>
        <a:srgbClr val="728653"/>
      </a:accent4>
      <a:accent5>
        <a:srgbClr val="92AA4C"/>
      </a:accent5>
      <a:accent6>
        <a:srgbClr val="6AAC91"/>
      </a:accent6>
      <a:hlink>
        <a:srgbClr val="FB4A18"/>
      </a:hlink>
      <a:folHlink>
        <a:srgbClr val="FB9318"/>
      </a:folHlink>
    </a:clrScheme>
    <a:fontScheme name="Wisp">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Wisp">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Wisp" id="{7CB32D59-10C0-40DD-B7BD-2E94284A981C}" vid="{24B1A44C-C006-48B2-A4D7-E5549B3D8CD4}"/>
    </a:ext>
  </a:extLst>
</a:theme>
</file>

<file path=docProps/app.xml><?xml version="1.0" encoding="utf-8"?>
<Properties xmlns="http://schemas.openxmlformats.org/officeDocument/2006/extended-properties" xmlns:vt="http://schemas.openxmlformats.org/officeDocument/2006/docPropsVTypes">
  <Template>Wisp</Template>
  <TotalTime>1102</TotalTime>
  <Words>3535</Words>
  <Application>Microsoft Office PowerPoint</Application>
  <PresentationFormat>Widescreen</PresentationFormat>
  <Paragraphs>210</Paragraphs>
  <Slides>20</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20</vt:i4>
      </vt:variant>
    </vt:vector>
  </HeadingPairs>
  <TitlesOfParts>
    <vt:vector size="26" baseType="lpstr">
      <vt:lpstr>Arial</vt:lpstr>
      <vt:lpstr>Century Gothic</vt:lpstr>
      <vt:lpstr>Tahoma</vt:lpstr>
      <vt:lpstr>Times New Roman</vt:lpstr>
      <vt:lpstr>Wingdings 3</vt:lpstr>
      <vt:lpstr>Wisp</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DELL</dc:creator>
  <cp:lastModifiedBy>DELL</cp:lastModifiedBy>
  <cp:revision>133</cp:revision>
  <dcterms:created xsi:type="dcterms:W3CDTF">2023-06-21T22:05:51Z</dcterms:created>
  <dcterms:modified xsi:type="dcterms:W3CDTF">2024-06-28T15:33:47Z</dcterms:modified>
</cp:coreProperties>
</file>