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74" r:id="rId2"/>
    <p:sldId id="256" r:id="rId3"/>
    <p:sldId id="345" r:id="rId4"/>
    <p:sldId id="365" r:id="rId5"/>
    <p:sldId id="366" r:id="rId6"/>
    <p:sldId id="367" r:id="rId7"/>
    <p:sldId id="326" r:id="rId8"/>
    <p:sldId id="368" r:id="rId9"/>
    <p:sldId id="369" r:id="rId10"/>
    <p:sldId id="370" r:id="rId11"/>
    <p:sldId id="258" r:id="rId12"/>
    <p:sldId id="346" r:id="rId13"/>
    <p:sldId id="335" r:id="rId14"/>
    <p:sldId id="371" r:id="rId15"/>
    <p:sldId id="364" r:id="rId16"/>
    <p:sldId id="372" r:id="rId17"/>
    <p:sldId id="276" r:id="rId18"/>
    <p:sldId id="3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3" d="100"/>
          <a:sy n="73" d="100"/>
        </p:scale>
        <p:origin x="5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6/28/2024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làm Slide chào hỏi 10 - Kinh nghiệm dạy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1500189"/>
            <a:ext cx="6824663"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5"/>
          <p:cNvSpPr txBox="1">
            <a:spLocks noChangeArrowheads="1"/>
          </p:cNvSpPr>
          <p:nvPr/>
        </p:nvSpPr>
        <p:spPr bwMode="auto">
          <a:xfrm>
            <a:off x="3695702" y="2389586"/>
            <a:ext cx="4751785" cy="60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4" tIns="25717" rIns="51434" bIns="25717">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b="1" dirty="0">
                <a:solidFill>
                  <a:srgbClr val="FF0000"/>
                </a:solidFill>
                <a:cs typeface="Times New Roman" panose="02020603050405020304" pitchFamily="18" charset="0"/>
              </a:rPr>
              <a:t>BÀI GIẢNG ĐIỆN TỬ MÔN  CÔNG NGHỆ </a:t>
            </a:r>
            <a:r>
              <a:rPr lang="en-US" altLang="en-US" b="1" dirty="0" smtClean="0">
                <a:solidFill>
                  <a:srgbClr val="FF0000"/>
                </a:solidFill>
                <a:cs typeface="Times New Roman" panose="02020603050405020304" pitchFamily="18" charset="0"/>
              </a:rPr>
              <a:t>8</a:t>
            </a:r>
            <a:endParaRPr lang="en-US" altLang="en-US" b="1" dirty="0">
              <a:solidFill>
                <a:srgbClr val="FF0000"/>
              </a:solidFill>
              <a:cs typeface="Times New Roman" panose="02020603050405020304" pitchFamily="18" charset="0"/>
            </a:endParaRPr>
          </a:p>
          <a:p>
            <a:pPr algn="ctr"/>
            <a:r>
              <a:rPr lang="en-US" altLang="en-US" b="1" dirty="0" smtClean="0">
                <a:solidFill>
                  <a:srgbClr val="FFFF00"/>
                </a:solidFill>
                <a:cs typeface="Times New Roman" panose="02020603050405020304" pitchFamily="18" charset="0"/>
              </a:rPr>
              <a:t>BÀI </a:t>
            </a:r>
            <a:r>
              <a:rPr lang="en-US" altLang="en-US" b="1" smtClean="0">
                <a:solidFill>
                  <a:srgbClr val="FFFF00"/>
                </a:solidFill>
                <a:cs typeface="Times New Roman" panose="02020603050405020304" pitchFamily="18" charset="0"/>
              </a:rPr>
              <a:t>11: TAI NẠN ĐIỆN</a:t>
            </a:r>
            <a:endParaRPr lang="en-US" altLang="en-US" b="1" dirty="0">
              <a:solidFill>
                <a:srgbClr val="FFFF00"/>
              </a:solidFill>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2880743" y="1634926"/>
            <a:ext cx="578150" cy="582356"/>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4694636" y="3502820"/>
            <a:ext cx="3080713" cy="536684"/>
          </a:xfrm>
          <a:prstGeom prst="rect">
            <a:avLst/>
          </a:prstGeom>
          <a:noFill/>
        </p:spPr>
        <p:txBody>
          <a:bodyPr wrap="none" lIns="51434" tIns="25717" rIns="51434" bIns="25717">
            <a:spAutoFit/>
          </a:bodyPr>
          <a:lstStyle/>
          <a:p>
            <a:pPr>
              <a:defRPr/>
            </a:pPr>
            <a:r>
              <a:rPr lang="en-US" sz="1575" b="1" dirty="0">
                <a:ln w="38100">
                  <a:noFill/>
                </a:ln>
                <a:solidFill>
                  <a:schemeClr val="accent5">
                    <a:lumMod val="20000"/>
                    <a:lumOff val="80000"/>
                  </a:schemeClr>
                </a:solidFill>
                <a:cs typeface="Times New Roman" panose="02020603050405020304" pitchFamily="18" charset="0"/>
              </a:rPr>
              <a:t>GV: THẨM THỊ MINH PHƯƠNG </a:t>
            </a:r>
          </a:p>
          <a:p>
            <a:pPr>
              <a:defRPr/>
            </a:pPr>
            <a:r>
              <a:rPr lang="en-US" sz="1575" b="1" dirty="0" err="1">
                <a:ln w="38100">
                  <a:noFill/>
                </a:ln>
                <a:solidFill>
                  <a:schemeClr val="accent5">
                    <a:lumMod val="20000"/>
                    <a:lumOff val="80000"/>
                  </a:schemeClr>
                </a:solidFill>
                <a:cs typeface="Times New Roman" panose="02020603050405020304" pitchFamily="18" charset="0"/>
              </a:rPr>
              <a:t>Tổ</a:t>
            </a:r>
            <a:r>
              <a:rPr lang="en-US" sz="1575" b="1" dirty="0">
                <a:ln w="38100">
                  <a:noFill/>
                </a:ln>
                <a:solidFill>
                  <a:schemeClr val="accent5">
                    <a:lumMod val="20000"/>
                    <a:lumOff val="80000"/>
                  </a:schemeClr>
                </a:solidFill>
                <a:cs typeface="Times New Roman" panose="02020603050405020304" pitchFamily="18" charset="0"/>
              </a:rPr>
              <a:t> </a:t>
            </a:r>
            <a:r>
              <a:rPr lang="en-US" sz="1575" b="1" dirty="0" err="1">
                <a:ln w="38100">
                  <a:noFill/>
                </a:ln>
                <a:solidFill>
                  <a:schemeClr val="accent5">
                    <a:lumMod val="20000"/>
                    <a:lumOff val="80000"/>
                  </a:schemeClr>
                </a:solidFill>
                <a:cs typeface="Times New Roman" panose="02020603050405020304" pitchFamily="18" charset="0"/>
              </a:rPr>
              <a:t>Tự</a:t>
            </a:r>
            <a:r>
              <a:rPr lang="en-US" sz="1575" b="1" dirty="0">
                <a:ln w="38100">
                  <a:noFill/>
                </a:ln>
                <a:solidFill>
                  <a:schemeClr val="accent5">
                    <a:lumMod val="20000"/>
                    <a:lumOff val="80000"/>
                  </a:schemeClr>
                </a:solidFill>
                <a:cs typeface="Times New Roman" panose="02020603050405020304" pitchFamily="18" charset="0"/>
              </a:rPr>
              <a:t> </a:t>
            </a:r>
            <a:r>
              <a:rPr lang="en-US" sz="1575" b="1" dirty="0" err="1">
                <a:ln w="38100">
                  <a:noFill/>
                </a:ln>
                <a:solidFill>
                  <a:schemeClr val="accent5">
                    <a:lumMod val="20000"/>
                    <a:lumOff val="80000"/>
                  </a:schemeClr>
                </a:solidFill>
                <a:cs typeface="Times New Roman" panose="02020603050405020304" pitchFamily="18" charset="0"/>
              </a:rPr>
              <a:t>nhiên</a:t>
            </a:r>
            <a:endParaRPr lang="x-none" sz="1575" b="1" dirty="0">
              <a:ln w="38100">
                <a:noFill/>
              </a:ln>
              <a:solidFill>
                <a:schemeClr val="accent5">
                  <a:lumMod val="20000"/>
                  <a:lumOff val="80000"/>
                </a:schemeClr>
              </a:solidFill>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4641057" y="1846662"/>
            <a:ext cx="3095076" cy="320343"/>
          </a:xfrm>
          <a:prstGeom prst="rect">
            <a:avLst/>
          </a:prstGeom>
          <a:noFill/>
        </p:spPr>
        <p:txBody>
          <a:bodyPr wrap="none" lIns="51434" tIns="25717" rIns="51434" bIns="25717">
            <a:spAutoFit/>
          </a:bodyPr>
          <a:lstStyle/>
          <a:p>
            <a:pPr>
              <a:defRPr/>
            </a:pPr>
            <a:r>
              <a:rPr lang="en-US" sz="1744" b="1">
                <a:ln w="38100">
                  <a:noFill/>
                </a:ln>
                <a:solidFill>
                  <a:schemeClr val="bg1"/>
                </a:solidFill>
                <a:cs typeface="Times New Roman" panose="02020603050405020304" pitchFamily="18" charset="0"/>
              </a:rPr>
              <a:t>TRƯỜNG THCS LONG BIÊN</a:t>
            </a:r>
            <a:endParaRPr lang="x-none" sz="1744" b="1" dirty="0">
              <a:ln w="38100">
                <a:noFill/>
              </a:ln>
              <a:solidFill>
                <a:schemeClr val="bg1"/>
              </a:solidFill>
              <a:cs typeface="Times New Roman" panose="02020603050405020304" pitchFamily="18" charset="0"/>
            </a:endParaRPr>
          </a:p>
        </p:txBody>
      </p:sp>
    </p:spTree>
    <p:extLst>
      <p:ext uri="{BB962C8B-B14F-4D97-AF65-F5344CB8AC3E}">
        <p14:creationId xmlns:p14="http://schemas.microsoft.com/office/powerpoint/2010/main" val="165195992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69386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 Nguyên nhân gây tai nạn điện</a:t>
            </a:r>
          </a:p>
          <a:p>
            <a:r>
              <a:rPr lang="en-US" sz="2800">
                <a:latin typeface="Times New Roman" panose="02020603050405020304" pitchFamily="18" charset="0"/>
                <a:cs typeface="Times New Roman" panose="02020603050405020304" pitchFamily="18" charset="0"/>
              </a:rPr>
              <a:t>1.Tiếp xúc trực tiếp với vật mang điện</a:t>
            </a:r>
          </a:p>
          <a:p>
            <a:r>
              <a:rPr lang="en-US" sz="2800">
                <a:latin typeface="Times New Roman" panose="02020603050405020304" pitchFamily="18" charset="0"/>
                <a:cs typeface="Times New Roman" panose="02020603050405020304" pitchFamily="18" charset="0"/>
              </a:rPr>
              <a:t>- Chạm trực tiếp vào phích cắm hoặc phần mang điện của đồ dùng điện.</a:t>
            </a:r>
          </a:p>
          <a:p>
            <a:r>
              <a:rPr lang="en-US" sz="2800">
                <a:latin typeface="Times New Roman" panose="02020603050405020304" pitchFamily="18" charset="0"/>
                <a:cs typeface="Times New Roman" panose="02020603050405020304" pitchFamily="18" charset="0"/>
              </a:rPr>
              <a:t>- Chạm trực tiếp vào dây dẫn điện bị hở cách điện.</a:t>
            </a:r>
          </a:p>
          <a:p>
            <a:r>
              <a:rPr lang="en-US" sz="2800">
                <a:latin typeface="Times New Roman" panose="02020603050405020304" pitchFamily="18" charset="0"/>
                <a:cs typeface="Times New Roman" panose="02020603050405020304" pitchFamily="18" charset="0"/>
              </a:rPr>
              <a:t>- Chạm vào đồ dùng điện bị rò điện ra vỏ kim loại.</a:t>
            </a:r>
          </a:p>
          <a:p>
            <a:r>
              <a:rPr lang="en-US" sz="2800">
                <a:latin typeface="Times New Roman" panose="02020603050405020304" pitchFamily="18" charset="0"/>
                <a:cs typeface="Times New Roman" panose="02020603050405020304" pitchFamily="18" charset="0"/>
              </a:rPr>
              <a:t>-  Sửa chữa điện khi chưa cắt nguồn điện, không sử dụng dụng cụ bảo vệ an toàn điện.</a:t>
            </a:r>
          </a:p>
          <a:p>
            <a:r>
              <a:rPr lang="en-US" sz="2800">
                <a:latin typeface="Times New Roman" panose="02020603050405020304" pitchFamily="18" charset="0"/>
                <a:cs typeface="Times New Roman" panose="02020603050405020304" pitchFamily="18" charset="0"/>
              </a:rPr>
              <a:t>2. Vi phạm khoảng cách an toàn với lưới điện cao áp và trạm biến áp.</a:t>
            </a:r>
          </a:p>
          <a:p>
            <a:r>
              <a:rPr lang="en-US" sz="2800">
                <a:latin typeface="Times New Roman" panose="02020603050405020304" pitchFamily="18" charset="0"/>
                <a:cs typeface="Times New Roman" panose="02020603050405020304" pitchFamily="18" charset="0"/>
              </a:rPr>
              <a:t>- Xây dựng các công trình vi phạm hành lang an toàn lưới điện</a:t>
            </a:r>
          </a:p>
          <a:p>
            <a:r>
              <a:rPr lang="en-US" sz="2800">
                <a:latin typeface="Times New Roman" panose="02020603050405020304" pitchFamily="18" charset="0"/>
                <a:cs typeface="Times New Roman" panose="02020603050405020304" pitchFamily="18" charset="0"/>
              </a:rPr>
              <a:t>- Thả diều, điều khiển các vật thể bay gần đường dây điện cao áp.</a:t>
            </a:r>
          </a:p>
          <a:p>
            <a:r>
              <a:rPr lang="en-US" sz="2800">
                <a:latin typeface="Times New Roman" panose="02020603050405020304" pitchFamily="18" charset="0"/>
                <a:cs typeface="Times New Roman" panose="02020603050405020304" pitchFamily="18" charset="0"/>
              </a:rPr>
              <a:t>- Trèo lên cột điện, vào trạm biến áp hoặc khu vực bảo vệ an toàn công trình điện khi không có nhiệm vụ.</a:t>
            </a:r>
          </a:p>
          <a:p>
            <a:r>
              <a:rPr lang="en-US" sz="2800">
                <a:latin typeface="Times New Roman" panose="02020603050405020304" pitchFamily="18" charset="0"/>
                <a:cs typeface="Times New Roman" panose="02020603050405020304" pitchFamily="18" charset="0"/>
              </a:rPr>
              <a:t>3. Đến gần dây dẫn điện bị đứt rơi xuống dưới đất.</a:t>
            </a:r>
          </a:p>
        </p:txBody>
      </p:sp>
      <p:pic>
        <p:nvPicPr>
          <p:cNvPr id="3" name="Picture 2"/>
          <p:cNvPicPr>
            <a:picLocks noChangeAspect="1"/>
          </p:cNvPicPr>
          <p:nvPr/>
        </p:nvPicPr>
        <p:blipFill>
          <a:blip r:embed="rId3"/>
          <a:stretch>
            <a:fillRect/>
          </a:stretch>
        </p:blipFill>
        <p:spPr>
          <a:xfrm>
            <a:off x="3438931" y="116499"/>
            <a:ext cx="6461207" cy="646232"/>
          </a:xfrm>
          <a:prstGeom prst="rect">
            <a:avLst/>
          </a:prstGeom>
        </p:spPr>
      </p:pic>
    </p:spTree>
    <p:extLst>
      <p:ext uri="{BB962C8B-B14F-4D97-AF65-F5344CB8AC3E}">
        <p14:creationId xmlns:p14="http://schemas.microsoft.com/office/powerpoint/2010/main" val="223813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1000"/>
                                        <p:tgtEl>
                                          <p:spTgt spid="4">
                                            <p:txEl>
                                              <p:pRg st="4" end="4"/>
                                            </p:txEl>
                                          </p:spTgt>
                                        </p:tgtEl>
                                      </p:cBhvr>
                                    </p:animEffect>
                                    <p:anim calcmode="lin" valueType="num">
                                      <p:cBhvr>
                                        <p:cTn id="4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1000"/>
                                        <p:tgtEl>
                                          <p:spTgt spid="4">
                                            <p:txEl>
                                              <p:pRg st="5" end="5"/>
                                            </p:txEl>
                                          </p:spTgt>
                                        </p:tgtEl>
                                      </p:cBhvr>
                                    </p:animEffect>
                                    <p:anim calcmode="lin" valueType="num">
                                      <p:cBhvr>
                                        <p:cTn id="4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Effect transition="in" filter="fade">
                                      <p:cBhvr>
                                        <p:cTn id="54" dur="1000"/>
                                        <p:tgtEl>
                                          <p:spTgt spid="4">
                                            <p:txEl>
                                              <p:pRg st="6" end="6"/>
                                            </p:txEl>
                                          </p:spTgt>
                                        </p:tgtEl>
                                      </p:cBhvr>
                                    </p:animEffect>
                                    <p:anim calcmode="lin" valueType="num">
                                      <p:cBhvr>
                                        <p:cTn id="5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animEffect transition="in" filter="fade">
                                      <p:cBhvr>
                                        <p:cTn id="61" dur="1000"/>
                                        <p:tgtEl>
                                          <p:spTgt spid="4">
                                            <p:txEl>
                                              <p:pRg st="7" end="7"/>
                                            </p:txEl>
                                          </p:spTgt>
                                        </p:tgtEl>
                                      </p:cBhvr>
                                    </p:animEffect>
                                    <p:anim calcmode="lin" valueType="num">
                                      <p:cBhvr>
                                        <p:cTn id="6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4">
                                            <p:txEl>
                                              <p:pRg st="8" end="8"/>
                                            </p:txEl>
                                          </p:spTgt>
                                        </p:tgtEl>
                                        <p:attrNameLst>
                                          <p:attrName>style.visibility</p:attrName>
                                        </p:attrNameLst>
                                      </p:cBhvr>
                                      <p:to>
                                        <p:strVal val="visible"/>
                                      </p:to>
                                    </p:set>
                                    <p:animEffect transition="in" filter="fade">
                                      <p:cBhvr>
                                        <p:cTn id="68" dur="1000"/>
                                        <p:tgtEl>
                                          <p:spTgt spid="4">
                                            <p:txEl>
                                              <p:pRg st="8" end="8"/>
                                            </p:txEl>
                                          </p:spTgt>
                                        </p:tgtEl>
                                      </p:cBhvr>
                                    </p:animEffect>
                                    <p:anim calcmode="lin" valueType="num">
                                      <p:cBhvr>
                                        <p:cTn id="6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4">
                                            <p:txEl>
                                              <p:pRg st="9" end="9"/>
                                            </p:txEl>
                                          </p:spTgt>
                                        </p:tgtEl>
                                        <p:attrNameLst>
                                          <p:attrName>style.visibility</p:attrName>
                                        </p:attrNameLst>
                                      </p:cBhvr>
                                      <p:to>
                                        <p:strVal val="visible"/>
                                      </p:to>
                                    </p:set>
                                    <p:animEffect transition="in" filter="fade">
                                      <p:cBhvr>
                                        <p:cTn id="75" dur="1000"/>
                                        <p:tgtEl>
                                          <p:spTgt spid="4">
                                            <p:txEl>
                                              <p:pRg st="9" end="9"/>
                                            </p:txEl>
                                          </p:spTgt>
                                        </p:tgtEl>
                                      </p:cBhvr>
                                    </p:animEffect>
                                    <p:anim calcmode="lin" valueType="num">
                                      <p:cBhvr>
                                        <p:cTn id="76"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4">
                                            <p:txEl>
                                              <p:pRg st="10" end="10"/>
                                            </p:txEl>
                                          </p:spTgt>
                                        </p:tgtEl>
                                        <p:attrNameLst>
                                          <p:attrName>style.visibility</p:attrName>
                                        </p:attrNameLst>
                                      </p:cBhvr>
                                      <p:to>
                                        <p:strVal val="visible"/>
                                      </p:to>
                                    </p:set>
                                    <p:animEffect transition="in" filter="fade">
                                      <p:cBhvr>
                                        <p:cTn id="82" dur="1000"/>
                                        <p:tgtEl>
                                          <p:spTgt spid="4">
                                            <p:txEl>
                                              <p:pRg st="10" end="10"/>
                                            </p:txEl>
                                          </p:spTgt>
                                        </p:tgtEl>
                                      </p:cBhvr>
                                    </p:animEffect>
                                    <p:anim calcmode="lin" valueType="num">
                                      <p:cBhvr>
                                        <p:cTn id="83"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84"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1pPr>
            <a:lvl2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2pPr>
            <a:lvl3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3pPr>
            <a:lvl4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4pPr>
            <a:lvl5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5pPr>
            <a:lvl6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6pPr>
            <a:lvl7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7pPr>
            <a:lvl8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8pPr>
            <a:lvl9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4827588" algn="l"/>
                <a:tab pos="4829175" algn="l"/>
              </a:tabLst>
            </a:pPr>
            <a:r>
              <a:rPr kumimoji="0" lang="vi-VN" altLang="en-US" sz="1000" b="0" i="1" u="none" strike="noStrike" cap="none" normalizeH="0" baseline="0" smtClean="0">
                <a:ln>
                  <a:noFill/>
                </a:ln>
                <a:solidFill>
                  <a:srgbClr val="231F20"/>
                </a:solidFill>
                <a:effectLst/>
                <a:latin typeface="Myriad Pro" charset="0"/>
                <a:ea typeface="Times New Roman" panose="02020603050405020304" pitchFamily="18" charset="0"/>
              </a:rPr>
              <a:t>b)</a:t>
            </a: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827588" algn="l"/>
                <a:tab pos="4829175" algn="l"/>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p:nvPr/>
        </p:nvSpPr>
        <p:spPr>
          <a:xfrm>
            <a:off x="279918" y="134034"/>
            <a:ext cx="11644604"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8.2 và nêu những nguyên nhân gây tai nạn điện.</a:t>
            </a:r>
          </a:p>
        </p:txBody>
      </p:sp>
      <p:pic>
        <p:nvPicPr>
          <p:cNvPr id="6" name="Picture 5"/>
          <p:cNvPicPr>
            <a:picLocks noChangeAspect="1"/>
          </p:cNvPicPr>
          <p:nvPr/>
        </p:nvPicPr>
        <p:blipFill>
          <a:blip r:embed="rId2"/>
          <a:stretch>
            <a:fillRect/>
          </a:stretch>
        </p:blipFill>
        <p:spPr>
          <a:xfrm>
            <a:off x="373224" y="791288"/>
            <a:ext cx="11094098" cy="5954745"/>
          </a:xfrm>
          <a:prstGeom prst="rect">
            <a:avLst/>
          </a:prstGeom>
        </p:spPr>
      </p:pic>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1pPr>
            <a:lvl2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2pPr>
            <a:lvl3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3pPr>
            <a:lvl4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4pPr>
            <a:lvl5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5pPr>
            <a:lvl6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6pPr>
            <a:lvl7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7pPr>
            <a:lvl8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8pPr>
            <a:lvl9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4827588" algn="l"/>
                <a:tab pos="4829175" algn="l"/>
              </a:tabLst>
            </a:pPr>
            <a:r>
              <a:rPr kumimoji="0" lang="vi-VN" altLang="en-US" sz="1000" b="0" i="1" u="none" strike="noStrike" cap="none" normalizeH="0" baseline="0" smtClean="0">
                <a:ln>
                  <a:noFill/>
                </a:ln>
                <a:solidFill>
                  <a:srgbClr val="231F20"/>
                </a:solidFill>
                <a:effectLst/>
                <a:latin typeface="Myriad Pro" charset="0"/>
                <a:ea typeface="Times New Roman" panose="02020603050405020304" pitchFamily="18" charset="0"/>
              </a:rPr>
              <a:t>b)</a:t>
            </a: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827588" algn="l"/>
                <a:tab pos="4829175" algn="l"/>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p:nvPr/>
        </p:nvSpPr>
        <p:spPr>
          <a:xfrm>
            <a:off x="279918" y="134034"/>
            <a:ext cx="11644604"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8.2 và nêu những nguyên nhân gây tai nạn điện.</a:t>
            </a:r>
          </a:p>
        </p:txBody>
      </p:sp>
      <p:pic>
        <p:nvPicPr>
          <p:cNvPr id="6" name="Picture 5"/>
          <p:cNvPicPr>
            <a:picLocks noChangeAspect="1"/>
          </p:cNvPicPr>
          <p:nvPr/>
        </p:nvPicPr>
        <p:blipFill>
          <a:blip r:embed="rId2"/>
          <a:stretch>
            <a:fillRect/>
          </a:stretch>
        </p:blipFill>
        <p:spPr>
          <a:xfrm>
            <a:off x="373224" y="791288"/>
            <a:ext cx="5868956" cy="5954745"/>
          </a:xfrm>
          <a:prstGeom prst="rect">
            <a:avLst/>
          </a:prstGeom>
        </p:spPr>
      </p:pic>
      <p:sp>
        <p:nvSpPr>
          <p:cNvPr id="2" name="Rectangle 1"/>
          <p:cNvSpPr/>
          <p:nvPr/>
        </p:nvSpPr>
        <p:spPr>
          <a:xfrm>
            <a:off x="6096000" y="791288"/>
            <a:ext cx="6096000" cy="4832092"/>
          </a:xfrm>
          <a:prstGeom prst="rect">
            <a:avLst/>
          </a:prstGeom>
        </p:spPr>
        <p:txBody>
          <a:bodyPr>
            <a:spAutoFit/>
          </a:bodyPr>
          <a:lstStyle/>
          <a:p>
            <a:r>
              <a:rPr lang="vi-VN" sz="2800">
                <a:solidFill>
                  <a:srgbClr val="FF0000"/>
                </a:solidFill>
                <a:latin typeface="Times New Roman" panose="02020603050405020304" pitchFamily="18" charset="0"/>
                <a:cs typeface="Times New Roman" panose="02020603050405020304" pitchFamily="18" charset="0"/>
              </a:rPr>
              <a:t>a) Tiếp xúc trực tiếp với vật mang điện: Dùng vật dẫn điện chạm vào ổ điện.</a:t>
            </a:r>
          </a:p>
          <a:p>
            <a:r>
              <a:rPr lang="vi-VN" sz="2800">
                <a:solidFill>
                  <a:srgbClr val="FF0000"/>
                </a:solidFill>
                <a:latin typeface="Times New Roman" panose="02020603050405020304" pitchFamily="18" charset="0"/>
                <a:cs typeface="Times New Roman" panose="02020603050405020304" pitchFamily="18" charset="0"/>
              </a:rPr>
              <a:t>b) Tiếp xúc gián tiếp với máy móc, thiết bị điện bị nhiễm điện: Sử dụng thiết bị điện đang bị dò điện.</a:t>
            </a:r>
          </a:p>
          <a:p>
            <a:r>
              <a:rPr lang="vi-VN" sz="2800">
                <a:solidFill>
                  <a:srgbClr val="FF0000"/>
                </a:solidFill>
                <a:latin typeface="Times New Roman" panose="02020603050405020304" pitchFamily="18" charset="0"/>
                <a:cs typeface="Times New Roman" panose="02020603050405020304" pitchFamily="18" charset="0"/>
              </a:rPr>
              <a:t>c) Tiếp xúc gián tiếp với máy móc, thiết bị điện bị nhiễm điện: Tiếp xúc với khu vực có dân dẫy có điện bị đứt rơi xuống đất.</a:t>
            </a:r>
          </a:p>
          <a:p>
            <a:r>
              <a:rPr lang="vi-VN" sz="2800">
                <a:solidFill>
                  <a:srgbClr val="FF0000"/>
                </a:solidFill>
                <a:latin typeface="Times New Roman" panose="02020603050405020304" pitchFamily="18" charset="0"/>
                <a:cs typeface="Times New Roman" panose="02020603050405020304" pitchFamily="18" charset="0"/>
              </a:rPr>
              <a:t>d) Vi phạm khoảng cách an toàn với lưới điện cao áp và trạm biến áp.</a:t>
            </a:r>
          </a:p>
        </p:txBody>
      </p:sp>
    </p:spTree>
    <p:extLst>
      <p:ext uri="{BB962C8B-B14F-4D97-AF65-F5344CB8AC3E}">
        <p14:creationId xmlns:p14="http://schemas.microsoft.com/office/powerpoint/2010/main" val="427847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Một bạn học sinh có ý định thay bóng đèn học bị cháy mà không rút phích cắm điện cấp nguồn. Theo em, ý định của bạn học sinh có đảm bảo an toàn điện không? Vì sao? Bạn học sinh nên thay bóng đèn học như thế nào cho an toàn?</a:t>
            </a: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Một bạn học sinh có ý định thay bóng đèn học bị cháy mà không rút phích cắm điện cấp nguồn. Theo em, ý định của bạn học sinh có đảm bảo an toàn điện không? Vì sao? Bạn học sinh nên thay bóng đèn học như thế nào cho an toàn?</a:t>
            </a:r>
          </a:p>
        </p:txBody>
      </p:sp>
      <p:sp>
        <p:nvSpPr>
          <p:cNvPr id="2" name="Rectangle 1"/>
          <p:cNvSpPr/>
          <p:nvPr/>
        </p:nvSpPr>
        <p:spPr>
          <a:xfrm>
            <a:off x="2677886" y="2690336"/>
            <a:ext cx="8266922" cy="2246769"/>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Bài 1.Theo em, ý định của bạn học sinh không đảm bảo an toàn điện. Vì đây là một nguyên nhân gây tai nạn điện. Bạn học sinh nên thay bóng đèn học như sau: rút phích cắm điện cấp nguồn và sử dụng dụng cụ bảo vệ an toàn điện.</a:t>
            </a:r>
            <a:endParaRPr lang="en-US" sz="28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25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Sắp xếp các nguyên nhân gây tai nạn điện có trong Hình 11.3 vào các nhóm nguyên chính.</a:t>
            </a:r>
          </a:p>
        </p:txBody>
      </p:sp>
      <p:pic>
        <p:nvPicPr>
          <p:cNvPr id="5" name="Picture 4"/>
          <p:cNvPicPr>
            <a:picLocks noChangeAspect="1"/>
          </p:cNvPicPr>
          <p:nvPr/>
        </p:nvPicPr>
        <p:blipFill>
          <a:blip r:embed="rId3"/>
          <a:stretch>
            <a:fillRect/>
          </a:stretch>
        </p:blipFill>
        <p:spPr>
          <a:xfrm>
            <a:off x="2499048" y="1679510"/>
            <a:ext cx="7193903" cy="4886154"/>
          </a:xfrm>
          <a:prstGeom prst="rect">
            <a:avLst/>
          </a:prstGeom>
        </p:spPr>
      </p:pic>
    </p:spTree>
    <p:extLst>
      <p:ext uri="{BB962C8B-B14F-4D97-AF65-F5344CB8AC3E}">
        <p14:creationId xmlns:p14="http://schemas.microsoft.com/office/powerpoint/2010/main" val="274736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Sắp xếp các nguyên nhân gây tai nạn điện có trong Hình 11.3 vào các nhóm nguyên chính.</a:t>
            </a:r>
          </a:p>
        </p:txBody>
      </p:sp>
      <p:pic>
        <p:nvPicPr>
          <p:cNvPr id="5" name="Picture 4"/>
          <p:cNvPicPr>
            <a:picLocks noChangeAspect="1"/>
          </p:cNvPicPr>
          <p:nvPr/>
        </p:nvPicPr>
        <p:blipFill>
          <a:blip r:embed="rId3"/>
          <a:stretch>
            <a:fillRect/>
          </a:stretch>
        </p:blipFill>
        <p:spPr>
          <a:xfrm>
            <a:off x="474305" y="1679510"/>
            <a:ext cx="7193903" cy="4886154"/>
          </a:xfrm>
          <a:prstGeom prst="rect">
            <a:avLst/>
          </a:prstGeom>
        </p:spPr>
      </p:pic>
      <p:sp>
        <p:nvSpPr>
          <p:cNvPr id="2" name="Rectangle 1"/>
          <p:cNvSpPr/>
          <p:nvPr/>
        </p:nvSpPr>
        <p:spPr>
          <a:xfrm>
            <a:off x="7668208" y="1597195"/>
            <a:ext cx="4274737" cy="3539430"/>
          </a:xfrm>
          <a:prstGeom prst="rect">
            <a:avLst/>
          </a:prstGeom>
        </p:spPr>
        <p:txBody>
          <a:bodyPr wrap="square">
            <a:spAutoFit/>
          </a:bodyPr>
          <a:lstStyle/>
          <a:p>
            <a:r>
              <a:rPr lang="vi-VN" sz="2800" b="1">
                <a:solidFill>
                  <a:srgbClr val="0000FF"/>
                </a:solidFill>
                <a:latin typeface="Times New Roman" panose="02020603050405020304" pitchFamily="18" charset="0"/>
                <a:cs typeface="Times New Roman" panose="02020603050405020304" pitchFamily="18" charset="0"/>
              </a:rPr>
              <a:t>Bài 2. a - 2 : Vi phạm khoảng cách bảo vệ an toàn lưới điện cao áp</a:t>
            </a:r>
          </a:p>
          <a:p>
            <a:r>
              <a:rPr lang="vi-VN" sz="2800" b="1">
                <a:solidFill>
                  <a:srgbClr val="0000FF"/>
                </a:solidFill>
                <a:latin typeface="Times New Roman" panose="02020603050405020304" pitchFamily="18" charset="0"/>
                <a:cs typeface="Times New Roman" panose="02020603050405020304" pitchFamily="18" charset="0"/>
              </a:rPr>
              <a:t>b - 3 : Đến gần vị trí dây dẫn có có điện bị rơi xuống đất</a:t>
            </a:r>
          </a:p>
          <a:p>
            <a:r>
              <a:rPr lang="vi-VN" sz="2800" b="1">
                <a:solidFill>
                  <a:srgbClr val="0000FF"/>
                </a:solidFill>
                <a:latin typeface="Times New Roman" panose="02020603050405020304" pitchFamily="18" charset="0"/>
                <a:cs typeface="Times New Roman" panose="02020603050405020304" pitchFamily="18" charset="0"/>
              </a:rPr>
              <a:t>c - 1 : Tiếp xúc trực tiếp vào vật mang điện</a:t>
            </a:r>
          </a:p>
        </p:txBody>
      </p:sp>
    </p:spTree>
    <p:extLst>
      <p:ext uri="{BB962C8B-B14F-4D97-AF65-F5344CB8AC3E}">
        <p14:creationId xmlns:p14="http://schemas.microsoft.com/office/powerpoint/2010/main" val="252160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815882"/>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a:t>
            </a:r>
            <a:r>
              <a:rPr lang="en-US" sz="2800" b="1" smtClean="0">
                <a:latin typeface="Times New Roman" panose="02020603050405020304" pitchFamily="18" charset="0"/>
                <a:cs typeface="Times New Roman" panose="02020603050405020304" pitchFamily="18" charset="0"/>
              </a:rPr>
              <a:t>. Hãy </a:t>
            </a:r>
            <a:r>
              <a:rPr lang="en-US" sz="2800" b="1">
                <a:latin typeface="Times New Roman" panose="02020603050405020304" pitchFamily="18" charset="0"/>
                <a:cs typeface="Times New Roman" panose="02020603050405020304" pitchFamily="18" charset="0"/>
              </a:rPr>
              <a:t>vẽ tranh hoặc áp phích để tuyên truyền về các nguyên tắc đảm bảo an toàn khi sử dụng điện trong gia đình và lớp học.</a:t>
            </a:r>
          </a:p>
          <a:p>
            <a:r>
              <a:rPr lang="en-US" sz="2800" b="1">
                <a:latin typeface="Times New Roman" panose="02020603050405020304" pitchFamily="18" charset="0"/>
                <a:cs typeface="Times New Roman" panose="02020603050405020304" pitchFamily="18" charset="0"/>
              </a:rPr>
              <a:t>2. Hãy quan sát và chỉ ra những điểm mất an toàn, có thể là nguyên nhân gây ra tai nạn điện ở nơi em sống.</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1. HS </a:t>
            </a:r>
            <a:r>
              <a:rPr lang="en-US" sz="2800" b="1">
                <a:latin typeface="Times New Roman" panose="02020603050405020304" pitchFamily="18" charset="0"/>
                <a:cs typeface="Times New Roman" panose="02020603050405020304" pitchFamily="18" charset="0"/>
              </a:rPr>
              <a:t>tham khảo các hình ảnh sau và vẽ tranh, áp phích.</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60917" y="1126874"/>
            <a:ext cx="5025484" cy="4443502"/>
          </a:xfrm>
          <a:prstGeom prst="rect">
            <a:avLst/>
          </a:prstGeom>
        </p:spPr>
      </p:pic>
      <p:pic>
        <p:nvPicPr>
          <p:cNvPr id="4" name="Picture 3"/>
          <p:cNvPicPr>
            <a:picLocks noChangeAspect="1"/>
          </p:cNvPicPr>
          <p:nvPr/>
        </p:nvPicPr>
        <p:blipFill>
          <a:blip r:embed="rId4"/>
          <a:stretch>
            <a:fillRect/>
          </a:stretch>
        </p:blipFill>
        <p:spPr>
          <a:xfrm>
            <a:off x="5759093" y="1169550"/>
            <a:ext cx="6330515" cy="4400826"/>
          </a:xfrm>
          <a:prstGeom prst="rect">
            <a:avLst/>
          </a:prstGeom>
        </p:spPr>
      </p:pic>
      <p:sp>
        <p:nvSpPr>
          <p:cNvPr id="5" name="Rectangle 4"/>
          <p:cNvSpPr/>
          <p:nvPr/>
        </p:nvSpPr>
        <p:spPr>
          <a:xfrm>
            <a:off x="267476" y="5691081"/>
            <a:ext cx="11924523" cy="954107"/>
          </a:xfrm>
          <a:prstGeom prst="rect">
            <a:avLst/>
          </a:prstGeom>
        </p:spPr>
        <p:txBody>
          <a:bodyPr wrap="square">
            <a:spAutoFit/>
          </a:bodyPr>
          <a:lstStyle/>
          <a:p>
            <a:r>
              <a:rPr lang="vi-VN" sz="2800" b="1">
                <a:solidFill>
                  <a:srgbClr val="0000FF"/>
                </a:solidFill>
                <a:latin typeface="Times New Roman" panose="02020603050405020304" pitchFamily="18" charset="0"/>
                <a:cs typeface="Times New Roman" panose="02020603050405020304" pitchFamily="18" charset="0"/>
              </a:rPr>
              <a:t>2. - Các cột điện cũ: hầu hết đều có quá nhiều dây điện khiến nhiều dây bị trùng xuống, mọi người dễ chạm phải</a:t>
            </a:r>
            <a:endParaRPr lang="en-US" sz="28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705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2868" y="126687"/>
            <a:ext cx="6084277"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11. TAI NẠN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228600" y="600072"/>
            <a:ext cx="11711354" cy="6187590"/>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5673012" y="71562"/>
            <a:ext cx="6391767"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Tình huống trong Hình 11.1 có thể gây ra nguy hiểm gì với con người? Kể tên một số nguyên nhân gây tai nạn điện mà em biết.</a:t>
            </a:r>
          </a:p>
          <a:p>
            <a:r>
              <a:rPr lang="en-US" sz="2800" b="1" smtClean="0">
                <a:solidFill>
                  <a:srgbClr val="0000FF"/>
                </a:solidFill>
                <a:latin typeface="Times New Roman" panose="02020603050405020304" pitchFamily="18" charset="0"/>
                <a:cs typeface="Times New Roman" panose="02020603050405020304" pitchFamily="18" charset="0"/>
              </a:rPr>
              <a:t>.</a:t>
            </a:r>
            <a:endParaRPr lang="en-US" sz="2800" b="1">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14088" y="272562"/>
            <a:ext cx="4986612" cy="5618284"/>
          </a:xfrm>
          <a:prstGeom prst="rect">
            <a:avLst/>
          </a:prstGeom>
        </p:spPr>
      </p:pic>
    </p:spTree>
    <p:extLst>
      <p:ext uri="{BB962C8B-B14F-4D97-AF65-F5344CB8AC3E}">
        <p14:creationId xmlns:p14="http://schemas.microsoft.com/office/powerpoint/2010/main" val="131205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4088" y="272562"/>
            <a:ext cx="4986612" cy="5618284"/>
          </a:xfrm>
          <a:prstGeom prst="rect">
            <a:avLst/>
          </a:prstGeom>
        </p:spPr>
      </p:pic>
      <p:sp>
        <p:nvSpPr>
          <p:cNvPr id="4" name="Rectangle 3"/>
          <p:cNvSpPr/>
          <p:nvPr/>
        </p:nvSpPr>
        <p:spPr>
          <a:xfrm>
            <a:off x="5917222" y="650632"/>
            <a:ext cx="5099540" cy="2677656"/>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Tình huống trong hình có thể gây ra giật điện dẫn tới thương nặng hoặc tử vong cho con người</a:t>
            </a:r>
          </a:p>
          <a:p>
            <a:r>
              <a:rPr lang="vi-VN" sz="2800">
                <a:solidFill>
                  <a:srgbClr val="FF0000"/>
                </a:solidFill>
                <a:latin typeface="Times New Roman" panose="02020603050405020304" pitchFamily="18" charset="0"/>
                <a:cs typeface="Times New Roman" panose="02020603050405020304" pitchFamily="18" charset="0"/>
              </a:rPr>
              <a:t>Một số nguyên nhân gây tai nạn điện: tiếp xúc trực tiếp với điện, dây điện bị rò rỉ, ...</a:t>
            </a:r>
          </a:p>
        </p:txBody>
      </p:sp>
    </p:spTree>
    <p:extLst>
      <p:ext uri="{BB962C8B-B14F-4D97-AF65-F5344CB8AC3E}">
        <p14:creationId xmlns:p14="http://schemas.microsoft.com/office/powerpoint/2010/main" val="298916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ircle(in)">
                                      <p:cBhvr>
                                        <p:cTn id="14" dur="2000"/>
                                        <p:tgtEl>
                                          <p:spTgt spid="4">
                                            <p:txEl>
                                              <p:pRg st="0" end="0"/>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in)">
                                      <p:cBhvr>
                                        <p:cTn id="1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85437" y="872589"/>
            <a:ext cx="5336932"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Người trong Hình 11.2 chạm vào vỏ máy giặt bị rò điện có bị điện giật không? Vì sao?</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52502" y="292389"/>
            <a:ext cx="5547841" cy="6407349"/>
          </a:xfrm>
          <a:prstGeom prst="rect">
            <a:avLst/>
          </a:prstGeom>
        </p:spPr>
      </p:pic>
    </p:spTree>
    <p:extLst>
      <p:ext uri="{BB962C8B-B14F-4D97-AF65-F5344CB8AC3E}">
        <p14:creationId xmlns:p14="http://schemas.microsoft.com/office/powerpoint/2010/main" val="124397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85437" y="872589"/>
            <a:ext cx="5336932"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Người trong Hình 11.2 chạm vào vỏ máy giặt bị rò điện có bị điện giật không? Vì sao?</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52502" y="292389"/>
            <a:ext cx="5547841" cy="6407349"/>
          </a:xfrm>
          <a:prstGeom prst="rect">
            <a:avLst/>
          </a:prstGeom>
        </p:spPr>
      </p:pic>
      <p:sp>
        <p:nvSpPr>
          <p:cNvPr id="2" name="Rectangle 1"/>
          <p:cNvSpPr/>
          <p:nvPr/>
        </p:nvSpPr>
        <p:spPr>
          <a:xfrm>
            <a:off x="6327531" y="2477143"/>
            <a:ext cx="4847492" cy="1384995"/>
          </a:xfrm>
          <a:prstGeom prst="rect">
            <a:avLst/>
          </a:prstGeom>
        </p:spPr>
        <p:txBody>
          <a:bodyPr wrap="square">
            <a:spAutoFit/>
          </a:bodyPr>
          <a:lstStyle/>
          <a:p>
            <a:r>
              <a:rPr lang="vi-VN" sz="2800">
                <a:latin typeface="Times New Roman" panose="02020603050405020304" pitchFamily="18" charset="0"/>
                <a:cs typeface="Times New Roman" panose="02020603050405020304" pitchFamily="18" charset="0"/>
              </a:rPr>
              <a:t>Người trong hình </a:t>
            </a:r>
            <a:r>
              <a:rPr lang="vi-VN" sz="2800" smtClean="0">
                <a:latin typeface="Times New Roman" panose="02020603050405020304" pitchFamily="18" charset="0"/>
                <a:cs typeface="Times New Roman" panose="02020603050405020304" pitchFamily="18" charset="0"/>
              </a:rPr>
              <a:t>bị </a:t>
            </a:r>
            <a:r>
              <a:rPr lang="vi-VN" sz="2800">
                <a:latin typeface="Times New Roman" panose="02020603050405020304" pitchFamily="18" charset="0"/>
                <a:cs typeface="Times New Roman" panose="02020603050405020304" pitchFamily="18" charset="0"/>
              </a:rPr>
              <a:t>giật điện bởi </a:t>
            </a:r>
            <a:r>
              <a:rPr lang="en-US" sz="2800" smtClean="0">
                <a:latin typeface="Times New Roman" panose="02020603050405020304" pitchFamily="18" charset="0"/>
                <a:cs typeface="Times New Roman" panose="02020603050405020304" pitchFamily="18" charset="0"/>
              </a:rPr>
              <a:t>vì chạm phải vỏ máy giặt bị rò điện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682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I.Khái quát về tai nạn điện</a:t>
            </a:r>
          </a:p>
          <a:p>
            <a:r>
              <a:rPr lang="en-US" sz="2800">
                <a:latin typeface="Times New Roman" panose="02020603050405020304" pitchFamily="18" charset="0"/>
                <a:cs typeface="Times New Roman" panose="02020603050405020304" pitchFamily="18" charset="0"/>
              </a:rPr>
              <a:t>-Tai nạn điện là tai nạn xảy ra do tác động của dòng điện gây nguy hiểm đến sức khỏe và tính mạng của con người.</a:t>
            </a:r>
          </a:p>
          <a:p>
            <a:r>
              <a:rPr lang="en-US" sz="2800">
                <a:latin typeface="Times New Roman" panose="02020603050405020304" pitchFamily="18" charset="0"/>
                <a:cs typeface="Times New Roman" panose="02020603050405020304" pitchFamily="18" charset="0"/>
              </a:rPr>
              <a:t>- Tai nạn điện làm cho cơ thể con người bị tổn thương, bắp thịt co quắp, gây tê liệt tuần hoàn máu và hô hấp dẫn đến tử vong </a:t>
            </a:r>
          </a:p>
        </p:txBody>
      </p:sp>
      <p:pic>
        <p:nvPicPr>
          <p:cNvPr id="3" name="Picture 2"/>
          <p:cNvPicPr>
            <a:picLocks noChangeAspect="1"/>
          </p:cNvPicPr>
          <p:nvPr/>
        </p:nvPicPr>
        <p:blipFill>
          <a:blip r:embed="rId3"/>
          <a:stretch>
            <a:fillRect/>
          </a:stretch>
        </p:blipFill>
        <p:spPr>
          <a:xfrm>
            <a:off x="3438931" y="116499"/>
            <a:ext cx="6461207" cy="646232"/>
          </a:xfrm>
          <a:prstGeom prst="rect">
            <a:avLst/>
          </a:prstGeom>
        </p:spPr>
      </p:pic>
    </p:spTree>
    <p:extLst>
      <p:ext uri="{BB962C8B-B14F-4D97-AF65-F5344CB8AC3E}">
        <p14:creationId xmlns:p14="http://schemas.microsoft.com/office/powerpoint/2010/main" val="21081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8086" y="327043"/>
            <a:ext cx="7188129" cy="6275980"/>
          </a:xfrm>
          <a:prstGeom prst="rect">
            <a:avLst/>
          </a:prstGeom>
        </p:spPr>
      </p:pic>
      <p:sp>
        <p:nvSpPr>
          <p:cNvPr id="5" name="Rectangle 4"/>
          <p:cNvSpPr/>
          <p:nvPr/>
        </p:nvSpPr>
        <p:spPr>
          <a:xfrm>
            <a:off x="7702060" y="267224"/>
            <a:ext cx="4123593" cy="295465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11.3 và cho biết các nguyên nhân gây ra tai nạn điện</a:t>
            </a:r>
            <a:r>
              <a:rPr lang="en-US" sz="2800" b="1" smtClean="0">
                <a:latin typeface="Times New Roman" panose="02020603050405020304" pitchFamily="18" charset="0"/>
                <a:cs typeface="Times New Roman" panose="02020603050405020304" pitchFamily="18" charset="0"/>
              </a:rPr>
              <a:t>.</a:t>
            </a:r>
          </a:p>
          <a:p>
            <a:r>
              <a:rPr lang="en-US" sz="2800" b="1" i="1" smtClean="0">
                <a:latin typeface="Times New Roman" panose="02020603050405020304" pitchFamily="18" charset="0"/>
                <a:cs typeface="Times New Roman" panose="02020603050405020304" pitchFamily="18" charset="0"/>
              </a:rPr>
              <a:t>2</a:t>
            </a:r>
            <a:r>
              <a:rPr lang="en-US" sz="2800" b="1" i="1">
                <a:latin typeface="Times New Roman" panose="02020603050405020304" pitchFamily="18" charset="0"/>
                <a:cs typeface="Times New Roman" panose="02020603050405020304" pitchFamily="18" charset="0"/>
              </a:rPr>
              <a:t>.</a:t>
            </a:r>
            <a:r>
              <a:rPr lang="en-US" sz="2800" b="1">
                <a:latin typeface="Times New Roman" panose="02020603050405020304" pitchFamily="18" charset="0"/>
                <a:cs typeface="Times New Roman" panose="02020603050405020304" pitchFamily="18" charset="0"/>
              </a:rPr>
              <a:t> Vì sao không nên đến gần đường dây cao áp hoặc trạm biến áp?</a:t>
            </a:r>
          </a:p>
          <a:p>
            <a:endParaRPr lang="en-US"/>
          </a:p>
        </p:txBody>
      </p:sp>
    </p:spTree>
    <p:extLst>
      <p:ext uri="{BB962C8B-B14F-4D97-AF65-F5344CB8AC3E}">
        <p14:creationId xmlns:p14="http://schemas.microsoft.com/office/powerpoint/2010/main" val="136916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8086" y="327043"/>
            <a:ext cx="7188129" cy="6275980"/>
          </a:xfrm>
          <a:prstGeom prst="rect">
            <a:avLst/>
          </a:prstGeom>
        </p:spPr>
      </p:pic>
      <p:sp>
        <p:nvSpPr>
          <p:cNvPr id="5" name="Rectangle 4"/>
          <p:cNvSpPr/>
          <p:nvPr/>
        </p:nvSpPr>
        <p:spPr>
          <a:xfrm>
            <a:off x="7702060" y="267224"/>
            <a:ext cx="4123593" cy="295465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11.3 và cho biết các nguyên nhân gây ra tai nạn điện</a:t>
            </a:r>
            <a:r>
              <a:rPr lang="en-US" sz="2800" b="1" smtClean="0">
                <a:latin typeface="Times New Roman" panose="02020603050405020304" pitchFamily="18" charset="0"/>
                <a:cs typeface="Times New Roman" panose="02020603050405020304" pitchFamily="18" charset="0"/>
              </a:rPr>
              <a:t>.</a:t>
            </a:r>
          </a:p>
          <a:p>
            <a:r>
              <a:rPr lang="en-US" sz="2800" b="1" i="1" smtClean="0">
                <a:latin typeface="Times New Roman" panose="02020603050405020304" pitchFamily="18" charset="0"/>
                <a:cs typeface="Times New Roman" panose="02020603050405020304" pitchFamily="18" charset="0"/>
              </a:rPr>
              <a:t>2</a:t>
            </a:r>
            <a:r>
              <a:rPr lang="en-US" sz="2800" b="1" i="1">
                <a:latin typeface="Times New Roman" panose="02020603050405020304" pitchFamily="18" charset="0"/>
                <a:cs typeface="Times New Roman" panose="02020603050405020304" pitchFamily="18" charset="0"/>
              </a:rPr>
              <a:t>.</a:t>
            </a:r>
            <a:r>
              <a:rPr lang="en-US" sz="2800" b="1">
                <a:latin typeface="Times New Roman" panose="02020603050405020304" pitchFamily="18" charset="0"/>
                <a:cs typeface="Times New Roman" panose="02020603050405020304" pitchFamily="18" charset="0"/>
              </a:rPr>
              <a:t> Vì sao không nên đến gần đường dây cao áp hoặc trạm biến áp?</a:t>
            </a:r>
          </a:p>
          <a:p>
            <a:endParaRPr lang="en-US"/>
          </a:p>
        </p:txBody>
      </p:sp>
      <p:sp>
        <p:nvSpPr>
          <p:cNvPr id="2" name="Rectangle 1"/>
          <p:cNvSpPr/>
          <p:nvPr/>
        </p:nvSpPr>
        <p:spPr>
          <a:xfrm>
            <a:off x="7818423" y="3121005"/>
            <a:ext cx="3890865" cy="3785652"/>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Xe to để sai vị trí/độ cao nên đã bị chạm vào điện cao áp</a:t>
            </a:r>
          </a:p>
          <a:p>
            <a:r>
              <a:rPr lang="vi-VN" sz="2400">
                <a:solidFill>
                  <a:srgbClr val="FF0000"/>
                </a:solidFill>
                <a:latin typeface="Times New Roman" panose="02020603050405020304" pitchFamily="18" charset="0"/>
                <a:cs typeface="Times New Roman" panose="02020603050405020304" pitchFamily="18" charset="0"/>
              </a:rPr>
              <a:t>- Dây điện bị đứt và đất khu vực đó bị nhiễm điện</a:t>
            </a:r>
          </a:p>
          <a:p>
            <a:r>
              <a:rPr lang="vi-VN" sz="2400">
                <a:solidFill>
                  <a:srgbClr val="FF0000"/>
                </a:solidFill>
                <a:latin typeface="Times New Roman" panose="02020603050405020304" pitchFamily="18" charset="0"/>
                <a:cs typeface="Times New Roman" panose="02020603050405020304" pitchFamily="18" charset="0"/>
              </a:rPr>
              <a:t>- Chạm trực tiếp vào nguồn điện do dây điện bị hở/nứt</a:t>
            </a:r>
          </a:p>
          <a:p>
            <a:r>
              <a:rPr lang="vi-VN" sz="2400">
                <a:solidFill>
                  <a:srgbClr val="FF0000"/>
                </a:solidFill>
                <a:latin typeface="Times New Roman" panose="02020603050405020304" pitchFamily="18" charset="0"/>
                <a:cs typeface="Times New Roman" panose="02020603050405020304" pitchFamily="18" charset="0"/>
              </a:rPr>
              <a:t>2. Không nên, vì đây là hành vi vi phạm hàng lang an toàn lưới điện.</a:t>
            </a:r>
          </a:p>
        </p:txBody>
      </p:sp>
    </p:spTree>
    <p:extLst>
      <p:ext uri="{BB962C8B-B14F-4D97-AF65-F5344CB8AC3E}">
        <p14:creationId xmlns:p14="http://schemas.microsoft.com/office/powerpoint/2010/main" val="341640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867</TotalTime>
  <Words>983</Words>
  <Application>Microsoft Office PowerPoint</Application>
  <PresentationFormat>Widescreen</PresentationFormat>
  <Paragraphs>61</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Century Gothic</vt:lpstr>
      <vt:lpstr>Myriad Pro</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102</cp:revision>
  <dcterms:created xsi:type="dcterms:W3CDTF">2023-06-21T22:05:51Z</dcterms:created>
  <dcterms:modified xsi:type="dcterms:W3CDTF">2024-06-28T15:24:11Z</dcterms:modified>
</cp:coreProperties>
</file>