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56" r:id="rId3"/>
    <p:sldId id="271" r:id="rId4"/>
    <p:sldId id="270" r:id="rId5"/>
    <p:sldId id="268" r:id="rId6"/>
    <p:sldId id="267" r:id="rId7"/>
    <p:sldId id="266" r:id="rId8"/>
    <p:sldId id="265" r:id="rId9"/>
    <p:sldId id="264" r:id="rId10"/>
    <p:sldId id="263" r:id="rId11"/>
    <p:sldId id="262" r:id="rId12"/>
    <p:sldId id="261" r:id="rId13"/>
    <p:sldId id="260" r:id="rId14"/>
    <p:sldId id="259" r:id="rId15"/>
    <p:sldId id="272" r:id="rId16"/>
    <p:sldId id="258" r:id="rId17"/>
    <p:sldId id="25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633961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375860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410155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373245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74BF69-E773-4DE4-A9DE-73A585BF59BD}"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598183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74BF69-E773-4DE4-A9DE-73A585BF59BD}" type="datetimeFigureOut">
              <a:rPr lang="en-US" smtClean="0"/>
              <a:t>6/28/2024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58570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74BF69-E773-4DE4-A9DE-73A585BF59BD}" type="datetimeFigureOut">
              <a:rPr lang="en-US" smtClean="0"/>
              <a:t>6/28/2024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443939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74BF69-E773-4DE4-A9DE-73A585BF59BD}" type="datetimeFigureOut">
              <a:rPr lang="en-US" smtClean="0"/>
              <a:t>6/28/2024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407653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74BF69-E773-4DE4-A9DE-73A585BF59BD}" type="datetimeFigureOut">
              <a:rPr lang="en-US" smtClean="0"/>
              <a:t>6/28/2024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4021173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6/28/2024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325082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6/28/2024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815870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74BF69-E773-4DE4-A9DE-73A585BF59BD}" type="datetimeFigureOut">
              <a:rPr lang="en-US" smtClean="0"/>
              <a:t>6/28/2024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F53E74-464B-4382-8F71-57CA0BD2547C}" type="slidenum">
              <a:rPr lang="en-US" smtClean="0"/>
              <a:t>‹#›</a:t>
            </a:fld>
            <a:endParaRPr lang="en-US"/>
          </a:p>
        </p:txBody>
      </p:sp>
    </p:spTree>
    <p:extLst>
      <p:ext uri="{BB962C8B-B14F-4D97-AF65-F5344CB8AC3E}">
        <p14:creationId xmlns:p14="http://schemas.microsoft.com/office/powerpoint/2010/main" val="3735511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fif"/><Relationship Id="rId2" Type="http://schemas.openxmlformats.org/officeDocument/2006/relationships/image" Target="../media/image3.jfif"/><Relationship Id="rId1" Type="http://schemas.openxmlformats.org/officeDocument/2006/relationships/slideLayout" Target="../slideLayouts/slideLayout1.xml"/><Relationship Id="rId5" Type="http://schemas.openxmlformats.org/officeDocument/2006/relationships/image" Target="../media/image6.jfif"/><Relationship Id="rId4" Type="http://schemas.openxmlformats.org/officeDocument/2006/relationships/image" Target="../media/image5.jf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làm Slide chào hỏi 10 - Kinh nghiệm dạy họ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500188"/>
            <a:ext cx="6824663" cy="385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extBox 5"/>
          <p:cNvSpPr txBox="1">
            <a:spLocks noChangeArrowheads="1"/>
          </p:cNvSpPr>
          <p:nvPr/>
        </p:nvSpPr>
        <p:spPr bwMode="auto">
          <a:xfrm>
            <a:off x="2171701" y="2389585"/>
            <a:ext cx="4751785" cy="605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434" tIns="25717" rIns="51434" bIns="25717">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a:r>
              <a:rPr lang="en-US" altLang="en-US" b="1" dirty="0">
                <a:solidFill>
                  <a:srgbClr val="FF0000"/>
                </a:solidFill>
                <a:cs typeface="Times New Roman" panose="02020603050405020304" pitchFamily="18" charset="0"/>
              </a:rPr>
              <a:t>BÀI GIẢNG ĐIỆN TỬ MÔN  CÔNG NGHỆ 7</a:t>
            </a:r>
          </a:p>
          <a:p>
            <a:pPr algn="ctr"/>
            <a:r>
              <a:rPr lang="en-US" altLang="en-US" b="1" dirty="0" smtClean="0">
                <a:solidFill>
                  <a:srgbClr val="FFFF00"/>
                </a:solidFill>
                <a:cs typeface="Times New Roman" panose="02020603050405020304" pitchFamily="18" charset="0"/>
              </a:rPr>
              <a:t>BÀI 9: GIỚI THIỆU VỂ CHĂN NUÔI</a:t>
            </a:r>
            <a:endParaRPr lang="en-US" altLang="en-US" b="1" dirty="0">
              <a:solidFill>
                <a:srgbClr val="FFFF00"/>
              </a:solidFill>
              <a:cs typeface="Times New Roman" panose="02020603050405020304" pitchFamily="18" charset="0"/>
            </a:endParaRPr>
          </a:p>
        </p:txBody>
      </p:sp>
      <p:pic>
        <p:nvPicPr>
          <p:cNvPr id="4" name="Picture 3">
            <a:extLst>
              <a:ext uri="{FF2B5EF4-FFF2-40B4-BE49-F238E27FC236}">
                <a16:creationId xmlns:a16="http://schemas.microsoft.com/office/drawing/2014/main" id="{D0ED2715-3602-A60F-684E-95177943243B}"/>
              </a:ext>
            </a:extLst>
          </p:cNvPr>
          <p:cNvPicPr>
            <a:picLocks noChangeAspect="1"/>
          </p:cNvPicPr>
          <p:nvPr/>
        </p:nvPicPr>
        <p:blipFill rotWithShape="1">
          <a:blip r:embed="rId3"/>
          <a:srcRect l="9323" t="7012" r="8375" b="3760"/>
          <a:stretch/>
        </p:blipFill>
        <p:spPr>
          <a:xfrm>
            <a:off x="1356743" y="1634926"/>
            <a:ext cx="578150" cy="582356"/>
          </a:xfrm>
          <a:prstGeom prst="ellipse">
            <a:avLst/>
          </a:prstGeom>
        </p:spPr>
      </p:pic>
      <p:sp>
        <p:nvSpPr>
          <p:cNvPr id="5" name="TextBox 4">
            <a:extLst>
              <a:ext uri="{FF2B5EF4-FFF2-40B4-BE49-F238E27FC236}">
                <a16:creationId xmlns:a16="http://schemas.microsoft.com/office/drawing/2014/main" id="{0D979643-5930-F34B-D70D-3C7631DB7CF4}"/>
              </a:ext>
            </a:extLst>
          </p:cNvPr>
          <p:cNvSpPr txBox="1"/>
          <p:nvPr/>
        </p:nvSpPr>
        <p:spPr>
          <a:xfrm>
            <a:off x="3170635" y="3502820"/>
            <a:ext cx="3080713" cy="536684"/>
          </a:xfrm>
          <a:prstGeom prst="rect">
            <a:avLst/>
          </a:prstGeom>
          <a:noFill/>
        </p:spPr>
        <p:txBody>
          <a:bodyPr wrap="none" lIns="51434" tIns="25717" rIns="51434" bIns="25717">
            <a:spAutoFit/>
          </a:bodyPr>
          <a:lstStyle/>
          <a:p>
            <a:pPr>
              <a:defRPr/>
            </a:pPr>
            <a:r>
              <a:rPr lang="en-US" sz="1575" b="1" dirty="0">
                <a:ln w="38100">
                  <a:noFill/>
                </a:ln>
                <a:solidFill>
                  <a:schemeClr val="accent5">
                    <a:lumMod val="20000"/>
                    <a:lumOff val="80000"/>
                  </a:schemeClr>
                </a:solidFill>
                <a:cs typeface="Times New Roman" panose="02020603050405020304" pitchFamily="18" charset="0"/>
              </a:rPr>
              <a:t>GV: THẨM THỊ MINH PHƯƠNG </a:t>
            </a:r>
          </a:p>
          <a:p>
            <a:pPr>
              <a:defRPr/>
            </a:pPr>
            <a:r>
              <a:rPr lang="en-US" sz="1575" b="1" dirty="0" err="1">
                <a:ln w="38100">
                  <a:noFill/>
                </a:ln>
                <a:solidFill>
                  <a:schemeClr val="accent5">
                    <a:lumMod val="20000"/>
                    <a:lumOff val="80000"/>
                  </a:schemeClr>
                </a:solidFill>
                <a:cs typeface="Times New Roman" panose="02020603050405020304" pitchFamily="18" charset="0"/>
              </a:rPr>
              <a:t>Tổ</a:t>
            </a:r>
            <a:r>
              <a:rPr lang="en-US" sz="1575" b="1" dirty="0">
                <a:ln w="38100">
                  <a:noFill/>
                </a:ln>
                <a:solidFill>
                  <a:schemeClr val="accent5">
                    <a:lumMod val="20000"/>
                    <a:lumOff val="80000"/>
                  </a:schemeClr>
                </a:solidFill>
                <a:cs typeface="Times New Roman" panose="02020603050405020304" pitchFamily="18" charset="0"/>
              </a:rPr>
              <a:t> </a:t>
            </a:r>
            <a:r>
              <a:rPr lang="en-US" sz="1575" b="1" dirty="0" err="1">
                <a:ln w="38100">
                  <a:noFill/>
                </a:ln>
                <a:solidFill>
                  <a:schemeClr val="accent5">
                    <a:lumMod val="20000"/>
                    <a:lumOff val="80000"/>
                  </a:schemeClr>
                </a:solidFill>
                <a:cs typeface="Times New Roman" panose="02020603050405020304" pitchFamily="18" charset="0"/>
              </a:rPr>
              <a:t>Tự</a:t>
            </a:r>
            <a:r>
              <a:rPr lang="en-US" sz="1575" b="1" dirty="0">
                <a:ln w="38100">
                  <a:noFill/>
                </a:ln>
                <a:solidFill>
                  <a:schemeClr val="accent5">
                    <a:lumMod val="20000"/>
                    <a:lumOff val="80000"/>
                  </a:schemeClr>
                </a:solidFill>
                <a:cs typeface="Times New Roman" panose="02020603050405020304" pitchFamily="18" charset="0"/>
              </a:rPr>
              <a:t> </a:t>
            </a:r>
            <a:r>
              <a:rPr lang="en-US" sz="1575" b="1" dirty="0" err="1">
                <a:ln w="38100">
                  <a:noFill/>
                </a:ln>
                <a:solidFill>
                  <a:schemeClr val="accent5">
                    <a:lumMod val="20000"/>
                    <a:lumOff val="80000"/>
                  </a:schemeClr>
                </a:solidFill>
                <a:cs typeface="Times New Roman" panose="02020603050405020304" pitchFamily="18" charset="0"/>
              </a:rPr>
              <a:t>nhiên</a:t>
            </a:r>
            <a:endParaRPr lang="x-none" sz="1575" b="1" dirty="0">
              <a:ln w="38100">
                <a:noFill/>
              </a:ln>
              <a:solidFill>
                <a:schemeClr val="accent5">
                  <a:lumMod val="20000"/>
                  <a:lumOff val="80000"/>
                </a:schemeClr>
              </a:solidFill>
              <a:cs typeface="Times New Roman" panose="02020603050405020304" pitchFamily="18" charset="0"/>
            </a:endParaRPr>
          </a:p>
        </p:txBody>
      </p:sp>
      <p:sp>
        <p:nvSpPr>
          <p:cNvPr id="7" name="TextBox 6">
            <a:extLst>
              <a:ext uri="{FF2B5EF4-FFF2-40B4-BE49-F238E27FC236}">
                <a16:creationId xmlns:a16="http://schemas.microsoft.com/office/drawing/2014/main" id="{0D979643-5930-F34B-D70D-3C7631DB7CF4}"/>
              </a:ext>
            </a:extLst>
          </p:cNvPr>
          <p:cNvSpPr txBox="1"/>
          <p:nvPr/>
        </p:nvSpPr>
        <p:spPr>
          <a:xfrm>
            <a:off x="3117057" y="1846661"/>
            <a:ext cx="3095076" cy="320343"/>
          </a:xfrm>
          <a:prstGeom prst="rect">
            <a:avLst/>
          </a:prstGeom>
          <a:noFill/>
        </p:spPr>
        <p:txBody>
          <a:bodyPr wrap="none" lIns="51434" tIns="25717" rIns="51434" bIns="25717">
            <a:spAutoFit/>
          </a:bodyPr>
          <a:lstStyle/>
          <a:p>
            <a:pPr>
              <a:defRPr/>
            </a:pPr>
            <a:r>
              <a:rPr lang="en-US" sz="1744" b="1">
                <a:ln w="38100">
                  <a:noFill/>
                </a:ln>
                <a:solidFill>
                  <a:schemeClr val="bg1"/>
                </a:solidFill>
                <a:cs typeface="Times New Roman" panose="02020603050405020304" pitchFamily="18" charset="0"/>
              </a:rPr>
              <a:t>TRƯỜNG THCS LONG BIÊN</a:t>
            </a:r>
            <a:endParaRPr lang="x-none" sz="1744" b="1" dirty="0">
              <a:ln w="38100">
                <a:noFill/>
              </a:ln>
              <a:solidFill>
                <a:schemeClr val="bg1"/>
              </a:solidFill>
              <a:cs typeface="Times New Roman" panose="02020603050405020304" pitchFamily="18" charset="0"/>
            </a:endParaRPr>
          </a:p>
        </p:txBody>
      </p:sp>
    </p:spTree>
    <p:extLst>
      <p:ext uri="{BB962C8B-B14F-4D97-AF65-F5344CB8AC3E}">
        <p14:creationId xmlns:p14="http://schemas.microsoft.com/office/powerpoint/2010/main" val="3793733084"/>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60648"/>
            <a:ext cx="741682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788232" y="1268760"/>
            <a:ext cx="7816215"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Đọc mục 1, mục </a:t>
            </a:r>
            <a:r>
              <a:rPr lang="en-US" sz="2400" smtClean="0">
                <a:solidFill>
                  <a:srgbClr val="00B050"/>
                </a:solidFill>
                <a:latin typeface="Times New Roman" panose="02020603050405020304" pitchFamily="18" charset="0"/>
                <a:cs typeface="Times New Roman" panose="02020603050405020304" pitchFamily="18" charset="0"/>
              </a:rPr>
              <a:t>2/sgk và </a:t>
            </a:r>
            <a:r>
              <a:rPr lang="en-US" sz="2400">
                <a:solidFill>
                  <a:srgbClr val="00B050"/>
                </a:solidFill>
                <a:latin typeface="Times New Roman" panose="02020603050405020304" pitchFamily="18" charset="0"/>
                <a:cs typeface="Times New Roman" panose="02020603050405020304" pitchFamily="18" charset="0"/>
              </a:rPr>
              <a:t>cho biết tương lai nghề đó. em thích hay càm thấy phù họp với nghề nào hơn. Tại sao?</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188640"/>
            <a:ext cx="8568952" cy="452431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p>
          <a:p>
            <a:r>
              <a:rPr lang="en-US" sz="2400" b="1">
                <a:solidFill>
                  <a:srgbClr val="FF0000"/>
                </a:solidFill>
                <a:latin typeface="Times New Roman" panose="02020603050405020304" pitchFamily="18" charset="0"/>
                <a:cs typeface="Times New Roman" panose="02020603050405020304" pitchFamily="18" charset="0"/>
              </a:rPr>
              <a:t>1. Bác sĩ thú y</a:t>
            </a:r>
          </a:p>
          <a:p>
            <a:r>
              <a:rPr lang="en-US" sz="2400">
                <a:latin typeface="Times New Roman" panose="02020603050405020304" pitchFamily="18" charset="0"/>
                <a:cs typeface="Times New Roman" panose="02020603050405020304" pitchFamily="18" charset="0"/>
              </a:rPr>
              <a:t>Bảc Sĩ thú y lả nhũ ng người làm nhiệm vụ phòng bệnh, khảm và chữa bệnh cho vật nuôi, từ đó góp phần bào vệ sức khoẻ cộng đồng; đồng thời nghiên cứu, thừ nghiệm các loại thuốc, vaccine cho vật nuôi. Phẩm chẩt cẩn có cùa bác sĩ thú y là yêu động vật, cần thận, tì mỉ, khéo tay.</a:t>
            </a:r>
          </a:p>
          <a:p>
            <a:r>
              <a:rPr lang="en-US" sz="2400" b="1">
                <a:solidFill>
                  <a:srgbClr val="FF0000"/>
                </a:solidFill>
                <a:latin typeface="Times New Roman" panose="02020603050405020304" pitchFamily="18" charset="0"/>
                <a:cs typeface="Times New Roman" panose="02020603050405020304" pitchFamily="18" charset="0"/>
              </a:rPr>
              <a:t>2. Kĩ sư chăn nuôi</a:t>
            </a:r>
          </a:p>
          <a:p>
            <a:r>
              <a:rPr lang="en-US" sz="2400">
                <a:latin typeface="Times New Roman" panose="02020603050405020304" pitchFamily="18" charset="0"/>
                <a:cs typeface="Times New Roman" panose="02020603050405020304" pitchFamily="18" charset="0"/>
              </a:rPr>
              <a:t>Kĩ sư chan nuôi lã những người lãm nhiệm vụ chọn và nhản giống vật nuôi; chề biến thức ăn, chăm sóc, phòng bệnh cho vật nuôi  </a:t>
            </a:r>
          </a:p>
          <a:p>
            <a:r>
              <a:rPr lang="en-US" sz="2400">
                <a:latin typeface="Times New Roman" panose="02020603050405020304" pitchFamily="18" charset="0"/>
                <a:cs typeface="Times New Roman" panose="02020603050405020304" pitchFamily="18" charset="0"/>
              </a:rPr>
              <a:t>Phầm chất cẩn có của kĩ sư chân nuôi lã yêu động vật, thích nghiên cứu khoa học, thích châm sóc vật nuôi.</a:t>
            </a:r>
          </a:p>
        </p:txBody>
      </p:sp>
    </p:spTree>
    <p:extLst>
      <p:ext uri="{BB962C8B-B14F-4D97-AF65-F5344CB8AC3E}">
        <p14:creationId xmlns:p14="http://schemas.microsoft.com/office/powerpoint/2010/main" val="25295340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4643" y="147990"/>
            <a:ext cx="813690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V. Một số biện pháp bâo vệ môi trường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557197" y="764704"/>
            <a:ext cx="8154349" cy="830997"/>
          </a:xfrm>
          <a:prstGeom prst="rect">
            <a:avLst/>
          </a:prstGeom>
        </p:spPr>
        <p:txBody>
          <a:bodyPr wrap="square">
            <a:spAutoFit/>
          </a:bodyPr>
          <a:lstStyle/>
          <a:p>
            <a:r>
              <a:rPr lang="en-US" sz="2400" i="1">
                <a:solidFill>
                  <a:srgbClr val="00B0F0"/>
                </a:solidFill>
                <a:latin typeface="Times New Roman" panose="02020603050405020304" pitchFamily="18" charset="0"/>
                <a:cs typeface="Times New Roman" panose="02020603050405020304" pitchFamily="18" charset="0"/>
              </a:rPr>
              <a:t>Quan sát Hình 9.</a:t>
            </a:r>
            <a:r>
              <a:rPr lang="en-US" sz="2400">
                <a:solidFill>
                  <a:srgbClr val="00B0F0"/>
                </a:solidFill>
                <a:latin typeface="Times New Roman" panose="02020603050405020304" pitchFamily="18" charset="0"/>
                <a:cs typeface="Times New Roman" panose="02020603050405020304" pitchFamily="18" charset="0"/>
              </a:rPr>
              <a:t>7 </a:t>
            </a:r>
            <a:r>
              <a:rPr lang="en-US" sz="2400" i="1">
                <a:solidFill>
                  <a:srgbClr val="00B0F0"/>
                </a:solidFill>
                <a:latin typeface="Times New Roman" panose="02020603050405020304" pitchFamily="18" charset="0"/>
                <a:cs typeface="Times New Roman" panose="02020603050405020304" pitchFamily="18" charset="0"/>
              </a:rPr>
              <a:t>và nêu những biện phảp phố biển trong xừ li chất thài chăn </a:t>
            </a:r>
            <a:r>
              <a:rPr lang="en-US" sz="2400" i="1" smtClean="0">
                <a:solidFill>
                  <a:srgbClr val="00B0F0"/>
                </a:solidFill>
                <a:latin typeface="Times New Roman" panose="02020603050405020304" pitchFamily="18" charset="0"/>
                <a:cs typeface="Times New Roman" panose="02020603050405020304" pitchFamily="18" charset="0"/>
              </a:rPr>
              <a:t>nuôi?</a:t>
            </a:r>
            <a:endParaRPr lang="en-US" sz="2400" i="1">
              <a:solidFill>
                <a:srgbClr val="00B0F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95536" y="1772816"/>
            <a:ext cx="8424936" cy="4524315"/>
          </a:xfrm>
          <a:prstGeom prst="rect">
            <a:avLst/>
          </a:prstGeom>
        </p:spPr>
        <p:txBody>
          <a:bodyPr wrap="square">
            <a:spAutoFit/>
          </a:bodyPr>
          <a:lstStyle/>
          <a:p>
            <a:r>
              <a:rPr lang="en-US" sz="2400" b="1" smtClean="0">
                <a:solidFill>
                  <a:srgbClr val="FF0000"/>
                </a:solidFill>
                <a:latin typeface="Times New Roman" panose="02020603050405020304" pitchFamily="18" charset="0"/>
                <a:cs typeface="Times New Roman" panose="02020603050405020304" pitchFamily="18" charset="0"/>
              </a:rPr>
              <a:t>1</a:t>
            </a:r>
            <a:r>
              <a:rPr lang="en-US" sz="2400" b="1">
                <a:solidFill>
                  <a:srgbClr val="FF0000"/>
                </a:solidFill>
                <a:latin typeface="Times New Roman" panose="02020603050405020304" pitchFamily="18" charset="0"/>
                <a:cs typeface="Times New Roman" panose="02020603050405020304" pitchFamily="18" charset="0"/>
              </a:rPr>
              <a:t>. Vệ sinh khu vực chuồng trại</a:t>
            </a:r>
          </a:p>
          <a:p>
            <a:r>
              <a:rPr lang="en-US" sz="2400">
                <a:latin typeface="Times New Roman" panose="02020603050405020304" pitchFamily="18" charset="0"/>
                <a:cs typeface="Times New Roman" panose="02020603050405020304" pitchFamily="18" charset="0"/>
              </a:rPr>
              <a:t>Thường xuyên vệ sinh chuồng nuôi và khu vực xung quanh, giữ cho chuồng nuôi luôn sạch, khô ráo, đù ánh sáng, thoáng mát về mùa hè, ấm về mùa đông.</a:t>
            </a:r>
          </a:p>
          <a:p>
            <a:r>
              <a:rPr lang="en-US" sz="2400" b="1">
                <a:solidFill>
                  <a:srgbClr val="FF0000"/>
                </a:solidFill>
                <a:latin typeface="Times New Roman" panose="02020603050405020304" pitchFamily="18" charset="0"/>
                <a:cs typeface="Times New Roman" panose="02020603050405020304" pitchFamily="18" charset="0"/>
              </a:rPr>
              <a:t>2. Thu gom và xừ lí chất thài chăn nuôi</a:t>
            </a:r>
          </a:p>
          <a:p>
            <a:r>
              <a:rPr lang="en-US" sz="2400">
                <a:latin typeface="Times New Roman" panose="02020603050405020304" pitchFamily="18" charset="0"/>
                <a:cs typeface="Times New Roman" panose="02020603050405020304" pitchFamily="18" charset="0"/>
              </a:rPr>
              <a:t>Chất thải chan nuôi bao gồm phân, nưởc tiều, xác vật nuôi chết, nưởc thải,... Nếu chất thải khổng được thu gom vã xử li đủng cách sẽ gây ô nhiễm môi trường, ảnh hưởng đến sửc khoẻ con người và vật nuôi.</a:t>
            </a:r>
          </a:p>
          <a:p>
            <a:r>
              <a:rPr lang="en-US" sz="2400">
                <a:latin typeface="Times New Roman" panose="02020603050405020304" pitchFamily="18" charset="0"/>
                <a:cs typeface="Times New Roman" panose="02020603050405020304" pitchFamily="18" charset="0"/>
              </a:rPr>
              <a:t>Chất thải chăn nuôi phài được thu gom triệt đẻ càng sớm câng tốt, bảo quàn và lưu trữ đúng nơi quy định, không đề chúng phát tán ra môi trường.</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317847"/>
            <a:ext cx="7560840"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Bài 1. Nêu mối quan hệ giữa trồng trọt vả chăn nuôi.</a:t>
            </a:r>
          </a:p>
        </p:txBody>
      </p:sp>
      <p:sp>
        <p:nvSpPr>
          <p:cNvPr id="7" name="Rectangle 6"/>
          <p:cNvSpPr/>
          <p:nvPr/>
        </p:nvSpPr>
        <p:spPr>
          <a:xfrm>
            <a:off x="683568" y="1268760"/>
            <a:ext cx="7848872" cy="3046988"/>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Chăn nuôi và trồng trọt có mối quan hệ, tác động qua lại lần nhau. Chăn nuôi cung cấp nguồn phân bón và sức kéo cho trồng trọt. Ngược lại, trồng trọt cung cấp nguồn thức ăn chủ yếu cho ngành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và trồng trọt đều là một trong những ngành sản xuất chính của nước ta</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Trồng trọt cung cấp thức ăn cho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cung cấp sức kéo cho trồng trọt.</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058955141"/>
              </p:ext>
            </p:extLst>
          </p:nvPr>
        </p:nvGraphicFramePr>
        <p:xfrm>
          <a:off x="323528" y="1268760"/>
          <a:ext cx="8136903" cy="1934530"/>
        </p:xfrm>
        <a:graphic>
          <a:graphicData uri="http://schemas.openxmlformats.org/drawingml/2006/table">
            <a:tbl>
              <a:tblPr firstRow="1" firstCol="1" bandRow="1">
                <a:tableStyleId>{5C22544A-7EE6-4342-B048-85BDC9FD1C3A}</a:tableStyleId>
              </a:tblPr>
              <a:tblGrid>
                <a:gridCol w="1465983">
                  <a:extLst>
                    <a:ext uri="{9D8B030D-6E8A-4147-A177-3AD203B41FA5}">
                      <a16:colId xmlns:a16="http://schemas.microsoft.com/office/drawing/2014/main" val="20000"/>
                    </a:ext>
                  </a:extLst>
                </a:gridCol>
                <a:gridCol w="3335460">
                  <a:extLst>
                    <a:ext uri="{9D8B030D-6E8A-4147-A177-3AD203B41FA5}">
                      <a16:colId xmlns:a16="http://schemas.microsoft.com/office/drawing/2014/main" val="20001"/>
                    </a:ext>
                  </a:extLst>
                </a:gridCol>
                <a:gridCol w="3335460">
                  <a:extLst>
                    <a:ext uri="{9D8B030D-6E8A-4147-A177-3AD203B41FA5}">
                      <a16:colId xmlns:a16="http://schemas.microsoft.com/office/drawing/2014/main" val="20002"/>
                    </a:ext>
                  </a:extLst>
                </a:gridCol>
              </a:tblGrid>
              <a:tr h="252730">
                <a:tc grid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c h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trỏ</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extLst>
                  <a:ext uri="{0D108BD9-81ED-4DB2-BD59-A6C34878D82A}">
                    <a16:rowId xmlns:a16="http://schemas.microsoft.com/office/drawing/2014/main" val="10000"/>
                  </a:ext>
                </a:extLst>
              </a:tr>
              <a:tr h="243205">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1"/>
                  </a:ext>
                </a:extLst>
              </a:tr>
              <a:tr h="24765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extLst>
                  <a:ext uri="{0D108BD9-81ED-4DB2-BD59-A6C34878D82A}">
                    <a16:rowId xmlns:a16="http://schemas.microsoft.com/office/drawing/2014/main" val="10002"/>
                  </a:ext>
                </a:extLst>
              </a:tr>
              <a:tr h="247650">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cẩm</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3"/>
                  </a:ext>
                </a:extLst>
              </a:tr>
              <a:tr h="25273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4"/>
                  </a:ext>
                </a:extLst>
              </a:tr>
            </a:tbl>
          </a:graphicData>
        </a:graphic>
      </p:graphicFrame>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 fontAlgn="base">
              <a:spcBef>
                <a:spcPct val="0"/>
              </a:spcBef>
              <a:spcAft>
                <a:spcPct val="0"/>
              </a:spcAft>
              <a:tabLst>
                <a:tab pos="311150" algn="l"/>
              </a:tabLst>
              <a:defRPr>
                <a:solidFill>
                  <a:schemeClr val="tx1"/>
                </a:solidFill>
                <a:latin typeface="Arial" pitchFamily="34" charset="0"/>
                <a:cs typeface="Arial" pitchFamily="34" charset="0"/>
              </a:defRPr>
            </a:lvl1pPr>
            <a:lvl2pPr fontAlgn="base">
              <a:spcBef>
                <a:spcPct val="0"/>
              </a:spcBef>
              <a:spcAft>
                <a:spcPct val="0"/>
              </a:spcAft>
              <a:tabLst>
                <a:tab pos="311150" algn="l"/>
              </a:tabLst>
              <a:defRPr>
                <a:solidFill>
                  <a:schemeClr val="tx1"/>
                </a:solidFill>
                <a:latin typeface="Arial" pitchFamily="34" charset="0"/>
                <a:cs typeface="Arial" pitchFamily="34" charset="0"/>
              </a:defRPr>
            </a:lvl2pPr>
            <a:lvl3pPr fontAlgn="base">
              <a:spcBef>
                <a:spcPct val="0"/>
              </a:spcBef>
              <a:spcAft>
                <a:spcPct val="0"/>
              </a:spcAft>
              <a:tabLst>
                <a:tab pos="311150" algn="l"/>
              </a:tabLst>
              <a:defRPr>
                <a:solidFill>
                  <a:schemeClr val="tx1"/>
                </a:solidFill>
                <a:latin typeface="Arial" pitchFamily="34" charset="0"/>
                <a:cs typeface="Arial" pitchFamily="34" charset="0"/>
              </a:defRPr>
            </a:lvl3pPr>
            <a:lvl4pPr fontAlgn="base">
              <a:spcBef>
                <a:spcPct val="0"/>
              </a:spcBef>
              <a:spcAft>
                <a:spcPct val="0"/>
              </a:spcAft>
              <a:tabLst>
                <a:tab pos="311150" algn="l"/>
              </a:tabLst>
              <a:defRPr>
                <a:solidFill>
                  <a:schemeClr val="tx1"/>
                </a:solidFill>
                <a:latin typeface="Arial" pitchFamily="34" charset="0"/>
                <a:cs typeface="Arial" pitchFamily="34" charset="0"/>
              </a:defRPr>
            </a:lvl4pPr>
            <a:lvl5pPr fontAlgn="base">
              <a:spcBef>
                <a:spcPct val="0"/>
              </a:spcBef>
              <a:spcAft>
                <a:spcPct val="0"/>
              </a:spcAft>
              <a:tabLst>
                <a:tab pos="311150" algn="l"/>
              </a:tabLst>
              <a:defRPr>
                <a:solidFill>
                  <a:schemeClr val="tx1"/>
                </a:solidFill>
                <a:latin typeface="Arial" pitchFamily="34" charset="0"/>
                <a:cs typeface="Arial" pitchFamily="34" charset="0"/>
              </a:defRPr>
            </a:lvl5pPr>
            <a:lvl6pPr fontAlgn="base">
              <a:spcBef>
                <a:spcPct val="0"/>
              </a:spcBef>
              <a:spcAft>
                <a:spcPct val="0"/>
              </a:spcAft>
              <a:tabLst>
                <a:tab pos="311150" algn="l"/>
              </a:tabLst>
              <a:defRPr>
                <a:solidFill>
                  <a:schemeClr val="tx1"/>
                </a:solidFill>
                <a:latin typeface="Arial" pitchFamily="34" charset="0"/>
                <a:cs typeface="Arial" pitchFamily="34" charset="0"/>
              </a:defRPr>
            </a:lvl6pPr>
            <a:lvl7pPr fontAlgn="base">
              <a:spcBef>
                <a:spcPct val="0"/>
              </a:spcBef>
              <a:spcAft>
                <a:spcPct val="0"/>
              </a:spcAft>
              <a:tabLst>
                <a:tab pos="311150" algn="l"/>
              </a:tabLst>
              <a:defRPr>
                <a:solidFill>
                  <a:schemeClr val="tx1"/>
                </a:solidFill>
                <a:latin typeface="Arial" pitchFamily="34" charset="0"/>
                <a:cs typeface="Arial" pitchFamily="34" charset="0"/>
              </a:defRPr>
            </a:lvl7pPr>
            <a:lvl8pPr fontAlgn="base">
              <a:spcBef>
                <a:spcPct val="0"/>
              </a:spcBef>
              <a:spcAft>
                <a:spcPct val="0"/>
              </a:spcAft>
              <a:tabLst>
                <a:tab pos="311150" algn="l"/>
              </a:tabLst>
              <a:defRPr>
                <a:solidFill>
                  <a:schemeClr val="tx1"/>
                </a:solidFill>
                <a:latin typeface="Arial" pitchFamily="34" charset="0"/>
                <a:cs typeface="Arial" pitchFamily="34" charset="0"/>
              </a:defRPr>
            </a:lvl8pPr>
            <a:lvl9pPr fontAlgn="base">
              <a:spcBef>
                <a:spcPct val="0"/>
              </a:spcBef>
              <a:spcAft>
                <a:spcPct val="0"/>
              </a:spcAft>
              <a:tabLst>
                <a:tab pos="311150" algn="l"/>
              </a:tabLst>
              <a:defRPr>
                <a:solidFill>
                  <a:schemeClr val="tx1"/>
                </a:solidFill>
                <a:latin typeface="Arial" pitchFamily="34" charset="0"/>
                <a:cs typeface="Arial"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smtClean="0">
                <a:ln>
                  <a:noFill/>
                </a:ln>
                <a:solidFill>
                  <a:srgbClr val="FF0000"/>
                </a:solidFill>
                <a:effectLst/>
                <a:latin typeface="Times New Roman" pitchFamily="18" charset="0"/>
                <a:ea typeface="Arial" pitchFamily="34" charset="0"/>
                <a:cs typeface="Times New Roman" pitchFamily="18" charset="0"/>
              </a:rPr>
              <a:t>Bài 2. Hãy kẻ tên 3 loại vật nuôi thuộc nhóm gia súc. 3 loại thuộc nhỏm gia cầm vá vai trò của chúng theo mẫu bảng dưởi đày.</a:t>
            </a:r>
            <a:endParaRPr kumimoji="0" lang="en-US" altLang="en-US" sz="2000" b="0" i="0" u="none" strike="noStrike" cap="none" normalizeH="0" baseline="0" smtClean="0">
              <a:ln>
                <a:noFill/>
              </a:ln>
              <a:solidFill>
                <a:srgbClr val="FF0000"/>
              </a:solidFill>
              <a:effectLst/>
            </a:endParaRP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 fontAlgn="base">
              <a:spcBef>
                <a:spcPct val="0"/>
              </a:spcBef>
              <a:spcAft>
                <a:spcPct val="0"/>
              </a:spcAft>
              <a:tabLst>
                <a:tab pos="311150" algn="l"/>
              </a:tabLst>
              <a:defRPr>
                <a:solidFill>
                  <a:schemeClr val="tx1"/>
                </a:solidFill>
                <a:latin typeface="Arial" pitchFamily="34" charset="0"/>
                <a:cs typeface="Arial" pitchFamily="34" charset="0"/>
              </a:defRPr>
            </a:lvl1pPr>
            <a:lvl2pPr fontAlgn="base">
              <a:spcBef>
                <a:spcPct val="0"/>
              </a:spcBef>
              <a:spcAft>
                <a:spcPct val="0"/>
              </a:spcAft>
              <a:tabLst>
                <a:tab pos="311150" algn="l"/>
              </a:tabLst>
              <a:defRPr>
                <a:solidFill>
                  <a:schemeClr val="tx1"/>
                </a:solidFill>
                <a:latin typeface="Arial" pitchFamily="34" charset="0"/>
                <a:cs typeface="Arial" pitchFamily="34" charset="0"/>
              </a:defRPr>
            </a:lvl2pPr>
            <a:lvl3pPr fontAlgn="base">
              <a:spcBef>
                <a:spcPct val="0"/>
              </a:spcBef>
              <a:spcAft>
                <a:spcPct val="0"/>
              </a:spcAft>
              <a:tabLst>
                <a:tab pos="311150" algn="l"/>
              </a:tabLst>
              <a:defRPr>
                <a:solidFill>
                  <a:schemeClr val="tx1"/>
                </a:solidFill>
                <a:latin typeface="Arial" pitchFamily="34" charset="0"/>
                <a:cs typeface="Arial" pitchFamily="34" charset="0"/>
              </a:defRPr>
            </a:lvl3pPr>
            <a:lvl4pPr fontAlgn="base">
              <a:spcBef>
                <a:spcPct val="0"/>
              </a:spcBef>
              <a:spcAft>
                <a:spcPct val="0"/>
              </a:spcAft>
              <a:tabLst>
                <a:tab pos="311150" algn="l"/>
              </a:tabLst>
              <a:defRPr>
                <a:solidFill>
                  <a:schemeClr val="tx1"/>
                </a:solidFill>
                <a:latin typeface="Arial" pitchFamily="34" charset="0"/>
                <a:cs typeface="Arial" pitchFamily="34" charset="0"/>
              </a:defRPr>
            </a:lvl4pPr>
            <a:lvl5pPr fontAlgn="base">
              <a:spcBef>
                <a:spcPct val="0"/>
              </a:spcBef>
              <a:spcAft>
                <a:spcPct val="0"/>
              </a:spcAft>
              <a:tabLst>
                <a:tab pos="311150" algn="l"/>
              </a:tabLst>
              <a:defRPr>
                <a:solidFill>
                  <a:schemeClr val="tx1"/>
                </a:solidFill>
                <a:latin typeface="Arial" pitchFamily="34" charset="0"/>
                <a:cs typeface="Arial" pitchFamily="34" charset="0"/>
              </a:defRPr>
            </a:lvl5pPr>
            <a:lvl6pPr fontAlgn="base">
              <a:spcBef>
                <a:spcPct val="0"/>
              </a:spcBef>
              <a:spcAft>
                <a:spcPct val="0"/>
              </a:spcAft>
              <a:tabLst>
                <a:tab pos="311150" algn="l"/>
              </a:tabLst>
              <a:defRPr>
                <a:solidFill>
                  <a:schemeClr val="tx1"/>
                </a:solidFill>
                <a:latin typeface="Arial" pitchFamily="34" charset="0"/>
                <a:cs typeface="Arial" pitchFamily="34" charset="0"/>
              </a:defRPr>
            </a:lvl6pPr>
            <a:lvl7pPr fontAlgn="base">
              <a:spcBef>
                <a:spcPct val="0"/>
              </a:spcBef>
              <a:spcAft>
                <a:spcPct val="0"/>
              </a:spcAft>
              <a:tabLst>
                <a:tab pos="311150" algn="l"/>
              </a:tabLst>
              <a:defRPr>
                <a:solidFill>
                  <a:schemeClr val="tx1"/>
                </a:solidFill>
                <a:latin typeface="Arial" pitchFamily="34" charset="0"/>
                <a:cs typeface="Arial" pitchFamily="34" charset="0"/>
              </a:defRPr>
            </a:lvl7pPr>
            <a:lvl8pPr fontAlgn="base">
              <a:spcBef>
                <a:spcPct val="0"/>
              </a:spcBef>
              <a:spcAft>
                <a:spcPct val="0"/>
              </a:spcAft>
              <a:tabLst>
                <a:tab pos="311150" algn="l"/>
              </a:tabLst>
              <a:defRPr>
                <a:solidFill>
                  <a:schemeClr val="tx1"/>
                </a:solidFill>
                <a:latin typeface="Arial" pitchFamily="34" charset="0"/>
                <a:cs typeface="Arial" pitchFamily="34" charset="0"/>
              </a:defRPr>
            </a:lvl8pPr>
            <a:lvl9pPr fontAlgn="base">
              <a:spcBef>
                <a:spcPct val="0"/>
              </a:spcBef>
              <a:spcAft>
                <a:spcPct val="0"/>
              </a:spcAft>
              <a:tabLst>
                <a:tab pos="311150" algn="l"/>
              </a:tabLst>
              <a:defRPr>
                <a:solidFill>
                  <a:schemeClr val="tx1"/>
                </a:solidFill>
                <a:latin typeface="Arial" pitchFamily="34" charset="0"/>
                <a:cs typeface="Arial"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smtClean="0">
                <a:ln>
                  <a:noFill/>
                </a:ln>
                <a:solidFill>
                  <a:srgbClr val="FF0000"/>
                </a:solidFill>
                <a:effectLst/>
                <a:latin typeface="Times New Roman" pitchFamily="18" charset="0"/>
                <a:ea typeface="Arial" pitchFamily="34" charset="0"/>
                <a:cs typeface="Times New Roman" pitchFamily="18" charset="0"/>
              </a:rPr>
              <a:t>Bài 2. Hãy kẻ tên 3 loại vật nuôi thuộc nhóm gia súc. 3 loại thuộc nhỏm gia cầm vá vai trò của chúng theo mẫu bảng dưởi đày.</a:t>
            </a:r>
            <a:endParaRPr kumimoji="0" lang="en-US" altLang="en-US" sz="2000" b="0" i="0" u="none" strike="noStrike" cap="none" normalizeH="0" baseline="0" smtClean="0">
              <a:ln>
                <a:noFill/>
              </a:ln>
              <a:solidFill>
                <a:srgbClr val="FF0000"/>
              </a:solidFill>
              <a:effectLst/>
            </a:endParaRPr>
          </a:p>
        </p:txBody>
      </p:sp>
      <p:graphicFrame>
        <p:nvGraphicFramePr>
          <p:cNvPr id="6" name="Table 5"/>
          <p:cNvGraphicFramePr>
            <a:graphicFrameLocks noGrp="1"/>
          </p:cNvGraphicFramePr>
          <p:nvPr>
            <p:extLst>
              <p:ext uri="{D42A27DB-BD31-4B8C-83A1-F6EECF244321}">
                <p14:modId xmlns:p14="http://schemas.microsoft.com/office/powerpoint/2010/main" val="3323294155"/>
              </p:ext>
            </p:extLst>
          </p:nvPr>
        </p:nvGraphicFramePr>
        <p:xfrm>
          <a:off x="107504" y="1052736"/>
          <a:ext cx="8712967" cy="5293614"/>
        </p:xfrm>
        <a:graphic>
          <a:graphicData uri="http://schemas.openxmlformats.org/drawingml/2006/table">
            <a:tbl>
              <a:tblPr firstRow="1" firstCol="1" bandRow="1">
                <a:tableStyleId>{5C22544A-7EE6-4342-B048-85BDC9FD1C3A}</a:tableStyleId>
              </a:tblPr>
              <a:tblGrid>
                <a:gridCol w="1010373">
                  <a:extLst>
                    <a:ext uri="{9D8B030D-6E8A-4147-A177-3AD203B41FA5}">
                      <a16:colId xmlns:a16="http://schemas.microsoft.com/office/drawing/2014/main" val="20000"/>
                    </a:ext>
                  </a:extLst>
                </a:gridCol>
                <a:gridCol w="1581915">
                  <a:extLst>
                    <a:ext uri="{9D8B030D-6E8A-4147-A177-3AD203B41FA5}">
                      <a16:colId xmlns:a16="http://schemas.microsoft.com/office/drawing/2014/main" val="20001"/>
                    </a:ext>
                  </a:extLst>
                </a:gridCol>
                <a:gridCol w="6120679">
                  <a:extLst>
                    <a:ext uri="{9D8B030D-6E8A-4147-A177-3AD203B41FA5}">
                      <a16:colId xmlns:a16="http://schemas.microsoft.com/office/drawing/2014/main" val="20002"/>
                    </a:ext>
                  </a:extLst>
                </a:gridCol>
              </a:tblGrid>
              <a:tr h="0">
                <a:tc gridSpan="2">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h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trò</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0"/>
                  </a:ext>
                </a:extLst>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Bò sữa</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sữa) và xuất khẩu</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1"/>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Trâu</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và sức kéo.</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2"/>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Chó</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Giữ nhà, làm cảnh; làm bạn, cung cấp thực phẩm</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3"/>
                  </a:ext>
                </a:extLst>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cầm</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trứng); lấy lông chế biến các sản phẩm tiêu dùng khác; phương tiện báo thức ở nông thôn; làm cảnh; đá gà;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4"/>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Vịt</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một số loài phục vụ xiếc/</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5"/>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Ngỗng</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ngoài ra còn canh gác, giữ nhà.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46218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332656"/>
            <a:ext cx="8208912" cy="1569660"/>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3. Ngày nay, người ta cho ràng chất thải chân nuôi là một nguổn tài nguyên rất có giá trị. Em cho biết ý kiên trén đúng hay sai. Tại sao?</a:t>
            </a:r>
          </a:p>
          <a:p>
            <a:r>
              <a:rPr lang="en-US" sz="2400">
                <a:solidFill>
                  <a:srgbClr val="FF0000"/>
                </a:solidFill>
                <a:latin typeface="Times New Roman" panose="02020603050405020304" pitchFamily="18" charset="0"/>
                <a:cs typeface="Times New Roman" panose="02020603050405020304" pitchFamily="18" charset="0"/>
              </a:rPr>
              <a:t>	</a:t>
            </a:r>
          </a:p>
        </p:txBody>
      </p:sp>
      <p:sp>
        <p:nvSpPr>
          <p:cNvPr id="5" name="Rectangle 4"/>
          <p:cNvSpPr/>
          <p:nvPr/>
        </p:nvSpPr>
        <p:spPr>
          <a:xfrm>
            <a:off x="467544" y="1921789"/>
            <a:ext cx="8280920" cy="1200329"/>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Theo </a:t>
            </a:r>
            <a:r>
              <a:rPr lang="en-US" sz="2400">
                <a:latin typeface="Times New Roman" panose="02020603050405020304" pitchFamily="18" charset="0"/>
                <a:cs typeface="Times New Roman" panose="02020603050405020304" pitchFamily="18" charset="0"/>
              </a:rPr>
              <a:t>em ý kiến trên đúng. Vì chất thải chăn nuôi có thể được tái sử dụng gom lại phục vụ nông nghiệp và nhu cầu của từng địa phương</a:t>
            </a:r>
            <a:r>
              <a:rPr lang="en-US" sz="2400" smtClean="0">
                <a:latin typeface="Times New Roman" panose="02020603050405020304" pitchFamily="18" charset="0"/>
                <a:cs typeface="Times New Roman" panose="02020603050405020304" pitchFamily="18" charset="0"/>
              </a:rPr>
              <a:t>.</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53506"/>
            <a:ext cx="8424936" cy="830997"/>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4. Biện pháp não sau đày là nên hoặc không nén làm đẻ bào vê môi trường?</a:t>
            </a:r>
          </a:p>
        </p:txBody>
      </p:sp>
      <p:sp>
        <p:nvSpPr>
          <p:cNvPr id="3" name="Rectangle 2"/>
          <p:cNvSpPr/>
          <p:nvPr/>
        </p:nvSpPr>
        <p:spPr>
          <a:xfrm>
            <a:off x="323528" y="1124744"/>
            <a:ext cx="8424936" cy="4893647"/>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 </a:t>
            </a:r>
            <a:r>
              <a:rPr lang="en-US" sz="2400">
                <a:latin typeface="Times New Roman" panose="02020603050405020304" pitchFamily="18" charset="0"/>
                <a:cs typeface="Times New Roman" panose="02020603050405020304" pitchFamily="18" charset="0"/>
              </a:rPr>
              <a:t>Các biện pháp nên làm:</a:t>
            </a:r>
          </a:p>
          <a:p>
            <a:r>
              <a:rPr lang="en-US" sz="2400" smtClean="0">
                <a:latin typeface="Times New Roman" panose="02020603050405020304" pitchFamily="18" charset="0"/>
                <a:cs typeface="Times New Roman" panose="02020603050405020304" pitchFamily="18" charset="0"/>
              </a:rPr>
              <a:t>1. </a:t>
            </a:r>
            <a:r>
              <a:rPr lang="en-US" sz="2400">
                <a:latin typeface="Times New Roman" panose="02020603050405020304" pitchFamily="18" charset="0"/>
                <a:cs typeface="Times New Roman" panose="02020603050405020304" pitchFamily="18" charset="0"/>
              </a:rPr>
              <a:t>Thường xuyên vệ sinh chuồng nuôi sạch sẽ</a:t>
            </a:r>
          </a:p>
          <a:p>
            <a:r>
              <a:rPr lang="en-US" sz="2400" smtClean="0">
                <a:latin typeface="Times New Roman" panose="02020603050405020304" pitchFamily="18" charset="0"/>
                <a:cs typeface="Times New Roman" panose="02020603050405020304" pitchFamily="18" charset="0"/>
              </a:rPr>
              <a:t>2. </a:t>
            </a:r>
            <a:r>
              <a:rPr lang="en-US" sz="2400">
                <a:latin typeface="Times New Roman" panose="02020603050405020304" pitchFamily="18" charset="0"/>
                <a:cs typeface="Times New Roman" panose="02020603050405020304" pitchFamily="18" charset="0"/>
              </a:rPr>
              <a:t>Thu gom chất thải triệt để và sớm nhất có thể</a:t>
            </a:r>
          </a:p>
          <a:p>
            <a:r>
              <a:rPr lang="en-US" sz="2400" smtClean="0">
                <a:latin typeface="Times New Roman" panose="02020603050405020304" pitchFamily="18" charset="0"/>
                <a:cs typeface="Times New Roman" panose="02020603050405020304" pitchFamily="18" charset="0"/>
              </a:rPr>
              <a:t>3. </a:t>
            </a:r>
            <a:r>
              <a:rPr lang="en-US" sz="2400">
                <a:latin typeface="Times New Roman" panose="02020603050405020304" pitchFamily="18" charset="0"/>
                <a:cs typeface="Times New Roman" panose="02020603050405020304" pitchFamily="18" charset="0"/>
              </a:rPr>
              <a:t>Thu phân để ủ làm bón phân hữu cơ</a:t>
            </a:r>
          </a:p>
          <a:p>
            <a:r>
              <a:rPr lang="en-US" sz="2400" smtClean="0">
                <a:latin typeface="Times New Roman" panose="02020603050405020304" pitchFamily="18" charset="0"/>
                <a:cs typeface="Times New Roman" panose="02020603050405020304" pitchFamily="18" charset="0"/>
              </a:rPr>
              <a:t>4. </a:t>
            </a:r>
            <a:r>
              <a:rPr lang="en-US" sz="2400">
                <a:latin typeface="Times New Roman" panose="02020603050405020304" pitchFamily="18" charset="0"/>
                <a:cs typeface="Times New Roman" panose="02020603050405020304" pitchFamily="18" charset="0"/>
              </a:rPr>
              <a:t>Xây hầm biogas để xử lí chất thải cho trại chăn nuôi</a:t>
            </a:r>
          </a:p>
          <a:p>
            <a:r>
              <a:rPr lang="en-US" sz="2400">
                <a:latin typeface="Times New Roman" panose="02020603050405020304" pitchFamily="18" charset="0"/>
                <a:cs typeface="Times New Roman" panose="02020603050405020304" pitchFamily="18" charset="0"/>
              </a:rPr>
              <a:t>- Các biện pháp không nên làm:</a:t>
            </a:r>
          </a:p>
          <a:p>
            <a:r>
              <a:rPr lang="en-US" sz="2400">
                <a:latin typeface="Times New Roman" panose="02020603050405020304" pitchFamily="18" charset="0"/>
                <a:cs typeface="Times New Roman" panose="02020603050405020304" pitchFamily="18" charset="0"/>
              </a:rPr>
              <a:t>1. Thả rông vật nuôi, cho vật nuôi đi vệ sinh bừa bãi.</a:t>
            </a:r>
          </a:p>
          <a:p>
            <a:r>
              <a:rPr lang="en-US" sz="2400">
                <a:latin typeface="Times New Roman" panose="02020603050405020304" pitchFamily="18" charset="0"/>
                <a:cs typeface="Times New Roman" panose="02020603050405020304" pitchFamily="18" charset="0"/>
              </a:rPr>
              <a:t>2. Nuôi vật nuôi dưới gầm nhà sàn hay quá gần nơi ở</a:t>
            </a:r>
          </a:p>
          <a:p>
            <a:r>
              <a:rPr lang="en-US" sz="2400">
                <a:latin typeface="Times New Roman" panose="02020603050405020304" pitchFamily="18" charset="0"/>
                <a:cs typeface="Times New Roman" panose="02020603050405020304" pitchFamily="18" charset="0"/>
              </a:rPr>
              <a:t>3. Chuồng nuôi cạnh đường giao thông, chợ hay khu công cộng để thuận tiện cho việc vận chuyển.</a:t>
            </a:r>
          </a:p>
          <a:p>
            <a:r>
              <a:rPr lang="en-US" sz="2400">
                <a:latin typeface="Times New Roman" panose="02020603050405020304" pitchFamily="18" charset="0"/>
                <a:cs typeface="Times New Roman" panose="02020603050405020304" pitchFamily="18" charset="0"/>
              </a:rPr>
              <a:t>4. Xả thẳng chất thải chăn nuôi ra ao, hồ, sông , suối..</a:t>
            </a:r>
          </a:p>
          <a:p>
            <a:r>
              <a:rPr lang="en-US" sz="2400">
                <a:latin typeface="Times New Roman" panose="02020603050405020304" pitchFamily="18" charset="0"/>
                <a:cs typeface="Times New Roman" panose="02020603050405020304" pitchFamily="18" charset="0"/>
              </a:rPr>
              <a:t>5. Vứt rác vật nuôi chết xuống ao, hồ, sông, suối,..</a:t>
            </a:r>
          </a:p>
          <a:p>
            <a:r>
              <a:rPr lang="en-US" sz="2400" smtClean="0">
                <a:latin typeface="Times New Roman" panose="02020603050405020304" pitchFamily="18" charset="0"/>
                <a:cs typeface="Times New Roman" panose="02020603050405020304" pitchFamily="18" charset="0"/>
              </a:rPr>
              <a:t>6. </a:t>
            </a:r>
            <a:r>
              <a:rPr lang="en-US" sz="2400">
                <a:latin typeface="Times New Roman" panose="02020603050405020304" pitchFamily="18" charset="0"/>
                <a:cs typeface="Times New Roman" panose="02020603050405020304" pitchFamily="18" charset="0"/>
              </a:rPr>
              <a:t>Cho người lạ, chó, mèo,, tự do ra vào khu chăn nuôi</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6104428" cy="523220"/>
          </a:xfrm>
          <a:prstGeom prst="rect">
            <a:avLst/>
          </a:prstGeom>
        </p:spPr>
        <p:txBody>
          <a:bodyPr wrap="none">
            <a:spAutoFit/>
          </a:bodyPr>
          <a:lstStyle/>
          <a:p>
            <a:r>
              <a:rPr lang="en-US" sz="2800" b="1">
                <a:solidFill>
                  <a:srgbClr val="FF0000"/>
                </a:solidFill>
                <a:latin typeface="Times New Roman" panose="02020603050405020304" pitchFamily="18" charset="0"/>
                <a:cs typeface="Times New Roman" panose="02020603050405020304" pitchFamily="18" charset="0"/>
              </a:rPr>
              <a:t>BÀI 9. GIỚI THIỆU VỀ CHĂN NUÔI</a:t>
            </a:r>
          </a:p>
        </p:txBody>
      </p:sp>
      <p:sp>
        <p:nvSpPr>
          <p:cNvPr id="6" name="Rectangle 5"/>
          <p:cNvSpPr/>
          <p:nvPr/>
        </p:nvSpPr>
        <p:spPr>
          <a:xfrm>
            <a:off x="251520" y="5445224"/>
            <a:ext cx="8424936" cy="1200329"/>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Chăn nuôi có vai trò như thế nào đối với con người và nẻn kinh </a:t>
            </a:r>
            <a:r>
              <a:rPr lang="en-US" sz="2400" smtClean="0">
                <a:solidFill>
                  <a:srgbClr val="00B050"/>
                </a:solidFill>
                <a:latin typeface="Times New Roman" panose="02020603050405020304" pitchFamily="18" charset="0"/>
                <a:cs typeface="Times New Roman" panose="02020603050405020304" pitchFamily="18" charset="0"/>
              </a:rPr>
              <a:t>tế? </a:t>
            </a:r>
            <a:r>
              <a:rPr lang="en-US" sz="2400">
                <a:solidFill>
                  <a:srgbClr val="00B050"/>
                </a:solidFill>
                <a:latin typeface="Times New Roman" panose="02020603050405020304" pitchFamily="18" charset="0"/>
                <a:cs typeface="Times New Roman" panose="02020603050405020304" pitchFamily="18" charset="0"/>
              </a:rPr>
              <a:t>ở nước ta, có những vật nuôi phố biển nào, vật nuôi nào đặc trưng cho vùng miền và được nuôi theo những phương thức nào?</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561" y="836712"/>
            <a:ext cx="3527585" cy="231019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5325" y="3199680"/>
            <a:ext cx="3591723" cy="2272319"/>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0932" y="3180743"/>
            <a:ext cx="3681516" cy="2310191"/>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60932" y="852533"/>
            <a:ext cx="3681516" cy="2221823"/>
          </a:xfrm>
          <a:prstGeom prst="rect">
            <a:avLst/>
          </a:prstGeom>
        </p:spPr>
      </p:pic>
    </p:spTree>
    <p:extLst>
      <p:ext uri="{BB962C8B-B14F-4D97-AF65-F5344CB8AC3E}">
        <p14:creationId xmlns:p14="http://schemas.microsoft.com/office/powerpoint/2010/main" val="2350481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808720"/>
            <a:ext cx="6480720" cy="3046988"/>
          </a:xfrm>
          <a:prstGeom prst="rect">
            <a:avLst/>
          </a:prstGeom>
        </p:spPr>
        <p:txBody>
          <a:bodyPr wrap="square">
            <a:spAutoFit/>
          </a:bodyPr>
          <a:lstStyle/>
          <a:p>
            <a:r>
              <a:rPr lang="vi-VN" sz="2400" b="1">
                <a:latin typeface="+mj-lt"/>
              </a:rPr>
              <a:t>Trả lời:</a:t>
            </a:r>
            <a:endParaRPr lang="vi-VN" sz="2400">
              <a:latin typeface="+mj-lt"/>
            </a:endParaRPr>
          </a:p>
          <a:p>
            <a:r>
              <a:rPr lang="vi-VN" sz="2400">
                <a:latin typeface="+mj-lt"/>
              </a:rPr>
              <a:t>* Vai trò của chăn nuôi:</a:t>
            </a:r>
          </a:p>
          <a:p>
            <a:r>
              <a:rPr lang="vi-VN" sz="2400">
                <a:latin typeface="+mj-lt"/>
              </a:rPr>
              <a:t>+ Cung cấp thực phẩm hàng ngày cho con người.</a:t>
            </a:r>
          </a:p>
          <a:p>
            <a:r>
              <a:rPr lang="vi-VN" sz="2400">
                <a:latin typeface="+mj-lt"/>
              </a:rPr>
              <a:t>+ Cung cấp nguyên liệu cho xuất khẩu </a:t>
            </a:r>
          </a:p>
          <a:p>
            <a:r>
              <a:rPr lang="vi-VN" sz="2400">
                <a:latin typeface="+mj-lt"/>
              </a:rPr>
              <a:t>+ </a:t>
            </a:r>
            <a:r>
              <a:rPr lang="en-US" sz="2400" smtClean="0">
                <a:latin typeface="+mj-lt"/>
              </a:rPr>
              <a:t>…….</a:t>
            </a:r>
            <a:endParaRPr lang="vi-VN" sz="2400">
              <a:latin typeface="+mj-lt"/>
            </a:endParaRPr>
          </a:p>
          <a:p>
            <a:r>
              <a:rPr lang="vi-VN" sz="2400">
                <a:latin typeface="+mj-lt"/>
              </a:rPr>
              <a:t>* Vật nuôi phổ biến ở nước ta:</a:t>
            </a:r>
          </a:p>
          <a:p>
            <a:r>
              <a:rPr lang="vi-VN" sz="2400">
                <a:latin typeface="+mj-lt"/>
              </a:rPr>
              <a:t>- Gia súc: trâu, bò, chó, lợn, …</a:t>
            </a:r>
          </a:p>
          <a:p>
            <a:r>
              <a:rPr lang="vi-VN" sz="2400">
                <a:latin typeface="+mj-lt"/>
              </a:rPr>
              <a:t>- </a:t>
            </a:r>
            <a:r>
              <a:rPr lang="vi-VN" sz="2400" smtClean="0">
                <a:latin typeface="+mj-lt"/>
              </a:rPr>
              <a:t>…</a:t>
            </a:r>
            <a:endParaRPr lang="vi-VN" sz="2400">
              <a:latin typeface="+mj-lt"/>
            </a:endParaRPr>
          </a:p>
        </p:txBody>
      </p:sp>
    </p:spTree>
    <p:extLst>
      <p:ext uri="{BB962C8B-B14F-4D97-AF65-F5344CB8AC3E}">
        <p14:creationId xmlns:p14="http://schemas.microsoft.com/office/powerpoint/2010/main" val="4667849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5523307" cy="523220"/>
          </a:xfrm>
          <a:prstGeom prst="rect">
            <a:avLst/>
          </a:prstGeom>
        </p:spPr>
        <p:txBody>
          <a:bodyPr wrap="none">
            <a:spAutoFit/>
          </a:bodyPr>
          <a:lstStyle/>
          <a:p>
            <a:r>
              <a:rPr lang="vi-VN" sz="2800" b="1">
                <a:solidFill>
                  <a:srgbClr val="FF0000"/>
                </a:solidFill>
                <a:latin typeface="+mj-lt"/>
              </a:rPr>
              <a:t>I. Vai trò, triển vọng của chăn nuôi</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052736"/>
            <a:ext cx="8064896" cy="3528998"/>
          </a:xfrm>
          <a:prstGeom prst="rect">
            <a:avLst/>
          </a:prstGeom>
        </p:spPr>
      </p:pic>
      <p:sp>
        <p:nvSpPr>
          <p:cNvPr id="6" name="Rectangle 5"/>
          <p:cNvSpPr/>
          <p:nvPr/>
        </p:nvSpPr>
        <p:spPr>
          <a:xfrm>
            <a:off x="1043608" y="5013176"/>
            <a:ext cx="7200800" cy="830997"/>
          </a:xfrm>
          <a:prstGeom prst="rect">
            <a:avLst/>
          </a:prstGeom>
        </p:spPr>
        <p:txBody>
          <a:bodyPr wrap="square">
            <a:spAutoFit/>
          </a:bodyPr>
          <a:lstStyle/>
          <a:p>
            <a:r>
              <a:rPr lang="en-US" sz="2400" smtClean="0">
                <a:solidFill>
                  <a:srgbClr val="7030A0"/>
                </a:solidFill>
                <a:latin typeface="Times New Roman" panose="02020603050405020304" pitchFamily="18" charset="0"/>
                <a:cs typeface="Times New Roman" panose="02020603050405020304" pitchFamily="18" charset="0"/>
              </a:rPr>
              <a:t>Quan </a:t>
            </a:r>
            <a:r>
              <a:rPr lang="en-US" sz="2400">
                <a:solidFill>
                  <a:srgbClr val="7030A0"/>
                </a:solidFill>
                <a:latin typeface="Times New Roman" panose="02020603050405020304" pitchFamily="18" charset="0"/>
                <a:cs typeface="Times New Roman" panose="02020603050405020304" pitchFamily="18" charset="0"/>
              </a:rPr>
              <a:t>sát Hình 9.1 </a:t>
            </a:r>
            <a:r>
              <a:rPr lang="en-US" sz="2400" smtClean="0">
                <a:solidFill>
                  <a:srgbClr val="7030A0"/>
                </a:solidFill>
                <a:latin typeface="Times New Roman" panose="02020603050405020304" pitchFamily="18" charset="0"/>
                <a:cs typeface="Times New Roman" panose="02020603050405020304" pitchFamily="18" charset="0"/>
              </a:rPr>
              <a:t>– Thảo luận nhóm 2,  </a:t>
            </a:r>
            <a:r>
              <a:rPr lang="en-US" sz="2400">
                <a:solidFill>
                  <a:srgbClr val="7030A0"/>
                </a:solidFill>
                <a:latin typeface="Times New Roman" panose="02020603050405020304" pitchFamily="18" charset="0"/>
                <a:cs typeface="Times New Roman" panose="02020603050405020304" pitchFamily="18" charset="0"/>
              </a:rPr>
              <a:t>nêu một </a:t>
            </a:r>
            <a:r>
              <a:rPr lang="en-US" sz="2400" smtClean="0">
                <a:solidFill>
                  <a:srgbClr val="7030A0"/>
                </a:solidFill>
                <a:latin typeface="Times New Roman" panose="02020603050405020304" pitchFamily="18" charset="0"/>
                <a:cs typeface="Times New Roman" panose="02020603050405020304" pitchFamily="18" charset="0"/>
              </a:rPr>
              <a:t>số </a:t>
            </a:r>
            <a:r>
              <a:rPr lang="en-US" sz="2400">
                <a:solidFill>
                  <a:srgbClr val="7030A0"/>
                </a:solidFill>
                <a:latin typeface="Times New Roman" panose="02020603050405020304" pitchFamily="18" charset="0"/>
                <a:cs typeface="Times New Roman" panose="02020603050405020304" pitchFamily="18" charset="0"/>
              </a:rPr>
              <a:t>vai trò </a:t>
            </a:r>
            <a:r>
              <a:rPr lang="en-US" sz="2400" smtClean="0">
                <a:solidFill>
                  <a:srgbClr val="7030A0"/>
                </a:solidFill>
                <a:latin typeface="Times New Roman" panose="02020603050405020304" pitchFamily="18" charset="0"/>
                <a:cs typeface="Times New Roman" panose="02020603050405020304" pitchFamily="18" charset="0"/>
              </a:rPr>
              <a:t>của </a:t>
            </a:r>
            <a:r>
              <a:rPr lang="en-US" sz="2400">
                <a:solidFill>
                  <a:srgbClr val="7030A0"/>
                </a:solidFill>
                <a:latin typeface="Times New Roman" panose="02020603050405020304" pitchFamily="18" charset="0"/>
                <a:cs typeface="Times New Roman" panose="02020603050405020304" pitchFamily="18" charset="0"/>
              </a:rPr>
              <a:t>chăn </a:t>
            </a:r>
            <a:r>
              <a:rPr lang="en-US" sz="2400" smtClean="0">
                <a:solidFill>
                  <a:srgbClr val="7030A0"/>
                </a:solidFill>
                <a:latin typeface="Times New Roman" panose="02020603050405020304" pitchFamily="18" charset="0"/>
                <a:cs typeface="Times New Roman" panose="02020603050405020304" pitchFamily="18" charset="0"/>
              </a:rPr>
              <a:t>nuôi?</a:t>
            </a:r>
            <a:endParaRPr lang="en-US" sz="2400" i="1">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6482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692696"/>
            <a:ext cx="7992888" cy="5011949"/>
          </a:xfrm>
          <a:prstGeom prst="rect">
            <a:avLst/>
          </a:prstGeom>
        </p:spPr>
        <p:txBody>
          <a:bodyPr wrap="square">
            <a:spAutoFit/>
          </a:bodyPr>
          <a:lstStyle/>
          <a:p>
            <a:pPr>
              <a:lnSpc>
                <a:spcPct val="150000"/>
              </a:lnSpc>
            </a:pPr>
            <a:r>
              <a:rPr lang="en-US" sz="240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Chăn </a:t>
            </a:r>
            <a:r>
              <a:rPr lang="en-US" sz="2400">
                <a:latin typeface="Times New Roman" panose="02020603050405020304" pitchFamily="18" charset="0"/>
                <a:cs typeface="Times New Roman" panose="02020603050405020304" pitchFamily="18" charset="0"/>
              </a:rPr>
              <a:t>nuôi </a:t>
            </a:r>
            <a:r>
              <a:rPr lang="en-US" sz="2400" smtClean="0">
                <a:latin typeface="Times New Roman" panose="02020603050405020304" pitchFamily="18" charset="0"/>
                <a:cs typeface="Times New Roman" panose="02020603050405020304" pitchFamily="18" charset="0"/>
              </a:rPr>
              <a:t>là </a:t>
            </a:r>
            <a:r>
              <a:rPr lang="en-US" sz="2400">
                <a:latin typeface="Times New Roman" panose="02020603050405020304" pitchFamily="18" charset="0"/>
                <a:cs typeface="Times New Roman" panose="02020603050405020304" pitchFamily="18" charset="0"/>
              </a:rPr>
              <a:t>ngành sàn xuất có vai trò rất quan trọng đồi với đời sống con người và nên kinh tế. Chăn nuôi cung cấp nguồn thực phẩm cho con người sử dụng hằng ngày, cung cấp nguồn nguyên liệu cho xuất khẩu và chế biến, cung cấp nguồn phân bón hữu cơ quan trọng cho trồng trọt,...</a:t>
            </a:r>
          </a:p>
          <a:p>
            <a:pPr>
              <a:lnSpc>
                <a:spcPct val="150000"/>
              </a:lnSpc>
            </a:pPr>
            <a:r>
              <a:rPr lang="en-US" sz="2400">
                <a:latin typeface="Times New Roman" panose="02020603050405020304" pitchFamily="18" charset="0"/>
                <a:cs typeface="Times New Roman" panose="02020603050405020304" pitchFamily="18" charset="0"/>
              </a:rPr>
              <a:t>+ Hiện nay, chán nuôi đang hướng tời phát triển chan nuôi công nghệ cao, chân nuôi bền vững đẻ cung cấp ngây càng nhiều thực phầm sạch hơn, an toàn hơn cho nhu cẩu tiêu dùng trong nước và xuất khẩu, đồng thời bào vệ môi trường tốt hơn.</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332656"/>
            <a:ext cx="7416824" cy="830997"/>
          </a:xfrm>
          <a:prstGeom prst="rect">
            <a:avLst/>
          </a:prstGeom>
        </p:spPr>
        <p:txBody>
          <a:bodyPr wrap="square">
            <a:spAutoFit/>
          </a:bodyPr>
          <a:lstStyle/>
          <a:p>
            <a:r>
              <a:rPr lang="vi-VN" sz="2400" b="1">
                <a:solidFill>
                  <a:srgbClr val="FF0000"/>
                </a:solidFill>
                <a:latin typeface="+mj-lt"/>
              </a:rPr>
              <a:t>II. Vật nuôi</a:t>
            </a:r>
          </a:p>
          <a:p>
            <a:r>
              <a:rPr lang="vi-VN" sz="2400" b="1">
                <a:solidFill>
                  <a:srgbClr val="FF0000"/>
                </a:solidFill>
                <a:latin typeface="+mj-lt"/>
              </a:rPr>
              <a:t>1. Một số vật nuôi phổ biến ở nước ta</a:t>
            </a:r>
          </a:p>
        </p:txBody>
      </p:sp>
      <p:sp>
        <p:nvSpPr>
          <p:cNvPr id="4" name="Rectangle 3"/>
          <p:cNvSpPr/>
          <p:nvPr/>
        </p:nvSpPr>
        <p:spPr>
          <a:xfrm>
            <a:off x="323528" y="1340768"/>
            <a:ext cx="8640960" cy="1200329"/>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 </a:t>
            </a:r>
            <a:r>
              <a:rPr lang="en-US" sz="2400" smtClean="0">
                <a:solidFill>
                  <a:srgbClr val="00B050"/>
                </a:solidFill>
                <a:latin typeface="Times New Roman" panose="02020603050405020304" pitchFamily="18" charset="0"/>
                <a:cs typeface="Times New Roman" panose="02020603050405020304" pitchFamily="18" charset="0"/>
              </a:rPr>
              <a:t>Quan </a:t>
            </a:r>
            <a:r>
              <a:rPr lang="en-US" sz="2400">
                <a:solidFill>
                  <a:srgbClr val="00B050"/>
                </a:solidFill>
                <a:latin typeface="Times New Roman" panose="02020603050405020304" pitchFamily="18" charset="0"/>
                <a:cs typeface="Times New Roman" panose="02020603050405020304" pitchFamily="18" charset="0"/>
              </a:rPr>
              <a:t>sát Hình hình </a:t>
            </a:r>
            <a:r>
              <a:rPr lang="en-US" sz="2400" smtClean="0">
                <a:solidFill>
                  <a:srgbClr val="00B050"/>
                </a:solidFill>
                <a:latin typeface="Times New Roman" panose="02020603050405020304" pitchFamily="18" charset="0"/>
                <a:cs typeface="Times New Roman" panose="02020603050405020304" pitchFamily="18" charset="0"/>
              </a:rPr>
              <a:t>9.2/sgk, </a:t>
            </a:r>
            <a:r>
              <a:rPr lang="en-US" sz="2400">
                <a:solidFill>
                  <a:srgbClr val="00B050"/>
                </a:solidFill>
                <a:latin typeface="Times New Roman" panose="02020603050405020304" pitchFamily="18" charset="0"/>
                <a:cs typeface="Times New Roman" panose="02020603050405020304" pitchFamily="18" charset="0"/>
              </a:rPr>
              <a:t>thảo luận nhóm 2 trả lời câu hỏi:  Cho biết những vật nuôi nào là gia súc, vật nuôi nào là gia cẩm. Mục đích nuôi từng loại vật nuôi đó là gì</a:t>
            </a:r>
            <a:r>
              <a:rPr lang="en-US" sz="2400" smtClean="0">
                <a:solidFill>
                  <a:srgbClr val="00B050"/>
                </a:solidFill>
                <a:latin typeface="Times New Roman" panose="02020603050405020304" pitchFamily="18" charset="0"/>
                <a:cs typeface="Times New Roman" panose="02020603050405020304" pitchFamily="18" charset="0"/>
              </a:rPr>
              <a:t>?</a:t>
            </a:r>
            <a:endParaRPr lang="en-US" sz="2400">
              <a:solidFill>
                <a:srgbClr val="00B05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45434" y="2852936"/>
            <a:ext cx="8496944" cy="830997"/>
          </a:xfrm>
          <a:prstGeom prst="rect">
            <a:avLst/>
          </a:prstGeom>
        </p:spPr>
        <p:txBody>
          <a:bodyPr wrap="square">
            <a:spAutoFit/>
          </a:bodyPr>
          <a:lstStyle/>
          <a:p>
            <a:r>
              <a:rPr lang="en-US" sz="2400">
                <a:solidFill>
                  <a:srgbClr val="7030A0"/>
                </a:solidFill>
                <a:latin typeface="Times New Roman" panose="02020603050405020304" pitchFamily="18" charset="0"/>
                <a:cs typeface="Times New Roman" panose="02020603050405020304" pitchFamily="18" charset="0"/>
              </a:rPr>
              <a:t>- NV 2. Trong các loại vật nuôi ở Hình 9 3. em có ấn tương với loại vật nuôi nào nhất? Vì sao</a:t>
            </a:r>
            <a:r>
              <a:rPr lang="en-US" sz="2400" smtClean="0">
                <a:solidFill>
                  <a:srgbClr val="7030A0"/>
                </a:solidFill>
                <a:latin typeface="Times New Roman" panose="02020603050405020304" pitchFamily="18" charset="0"/>
                <a:cs typeface="Times New Roman" panose="02020603050405020304" pitchFamily="18" charset="0"/>
              </a:rPr>
              <a:t>?</a:t>
            </a:r>
            <a:endParaRPr lang="en-US" sz="2400">
              <a:solidFill>
                <a:srgbClr val="7030A0"/>
              </a:solidFill>
              <a:latin typeface="Times New Roman" panose="02020603050405020304" pitchFamily="18" charset="0"/>
              <a:cs typeface="Times New Roman" panose="02020603050405020304" pitchFamily="18" charset="0"/>
            </a:endParaRPr>
          </a:p>
        </p:txBody>
      </p:sp>
      <p:sp>
        <p:nvSpPr>
          <p:cNvPr id="6" name="Rectangle 5"/>
          <p:cNvSpPr/>
          <p:nvPr/>
        </p:nvSpPr>
        <p:spPr>
          <a:xfrm>
            <a:off x="381438" y="4149080"/>
            <a:ext cx="8424936" cy="830997"/>
          </a:xfrm>
          <a:prstGeom prst="rect">
            <a:avLst/>
          </a:prstGeom>
        </p:spPr>
        <p:txBody>
          <a:bodyPr wrap="square">
            <a:spAutoFit/>
          </a:bodyPr>
          <a:lstStyle/>
          <a:p>
            <a:r>
              <a:rPr lang="en-US" sz="2400">
                <a:solidFill>
                  <a:srgbClr val="FFC000"/>
                </a:solidFill>
                <a:latin typeface="Times New Roman" panose="02020603050405020304" pitchFamily="18" charset="0"/>
                <a:cs typeface="Times New Roman" panose="02020603050405020304" pitchFamily="18" charset="0"/>
              </a:rPr>
              <a:t>- NV 3. Kể tên một loại vật nuôi đặc trưng vùng miến mà em biết và mô tả đặc điểm cùa loại vật nuôi đó.</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circle(in)">
                                      <p:cBhvr>
                                        <p:cTn id="2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332656"/>
            <a:ext cx="7992888" cy="3785652"/>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 Vật nuôi</a:t>
            </a:r>
          </a:p>
          <a:p>
            <a:r>
              <a:rPr lang="en-US" sz="2400" b="1">
                <a:solidFill>
                  <a:srgbClr val="FF0000"/>
                </a:solidFill>
                <a:latin typeface="Times New Roman" panose="02020603050405020304" pitchFamily="18" charset="0"/>
                <a:cs typeface="Times New Roman" panose="02020603050405020304" pitchFamily="18" charset="0"/>
              </a:rPr>
              <a:t>1. Một số vật nuôi phổ biến ở nước ta</a:t>
            </a:r>
          </a:p>
          <a:p>
            <a:r>
              <a:rPr lang="en-US" sz="2400">
                <a:latin typeface="Times New Roman" panose="02020603050405020304" pitchFamily="18" charset="0"/>
                <a:cs typeface="Times New Roman" panose="02020603050405020304" pitchFamily="18" charset="0"/>
              </a:rPr>
              <a:t>Vật nuôi phổ biến là các con vật được nuôi ở hầu kháp các vùng miền của nước ta. Chúng được chia thành hai nhóm chinh lã gia súc và gia cằm</a:t>
            </a:r>
          </a:p>
          <a:p>
            <a:r>
              <a:rPr lang="en-US" sz="2400" b="1">
                <a:latin typeface="Times New Roman" panose="02020603050405020304" pitchFamily="18" charset="0"/>
                <a:cs typeface="Times New Roman" panose="02020603050405020304" pitchFamily="18" charset="0"/>
              </a:rPr>
              <a:t> </a:t>
            </a:r>
            <a:endParaRPr lang="en-US" sz="2400">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2. Vặt nuôi đặc trưng vùng miền</a:t>
            </a:r>
          </a:p>
          <a:p>
            <a:r>
              <a:rPr lang="en-US" sz="2400">
                <a:latin typeface="Times New Roman" panose="02020603050405020304" pitchFamily="18" charset="0"/>
                <a:cs typeface="Times New Roman" panose="02020603050405020304" pitchFamily="18" charset="0"/>
              </a:rPr>
              <a:t>Vật nuôi đặc trưng vùng miền là các giống vật nuôi được hình thành và chăn nuôi nhiều ờ một sồ địa phương; chúng thường có những đặc tính riêng biệt, nổi trội về chất lượng sàn phẩm</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332656"/>
            <a:ext cx="8208912" cy="461665"/>
          </a:xfrm>
          <a:prstGeom prst="rect">
            <a:avLst/>
          </a:prstGeom>
        </p:spPr>
        <p:txBody>
          <a:bodyPr wrap="square">
            <a:spAutoFit/>
          </a:bodyPr>
          <a:lstStyle/>
          <a:p>
            <a:r>
              <a:rPr lang="vi-VN" sz="2400" b="1">
                <a:solidFill>
                  <a:srgbClr val="FF0000"/>
                </a:solidFill>
                <a:latin typeface="+mj-lt"/>
              </a:rPr>
              <a:t>III. Một số phương thức chăn nuôi phổ biến ở Việt </a:t>
            </a:r>
            <a:r>
              <a:rPr lang="vi-VN" sz="2400" b="1" smtClean="0">
                <a:solidFill>
                  <a:srgbClr val="FF0000"/>
                </a:solidFill>
                <a:latin typeface="+mj-lt"/>
              </a:rPr>
              <a:t>Nam</a:t>
            </a:r>
            <a:endParaRPr lang="vi-VN" sz="2400" b="1">
              <a:solidFill>
                <a:srgbClr val="FF0000"/>
              </a:solidFill>
              <a:latin typeface="+mj-lt"/>
            </a:endParaRPr>
          </a:p>
        </p:txBody>
      </p:sp>
      <p:sp>
        <p:nvSpPr>
          <p:cNvPr id="4" name="Rectangle 3"/>
          <p:cNvSpPr/>
          <p:nvPr/>
        </p:nvSpPr>
        <p:spPr>
          <a:xfrm>
            <a:off x="544826" y="1484784"/>
            <a:ext cx="8347654"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 Đọc nội dung mục III kết họp vói quan sát Hình 9.4, nêu đặc díểm cùa từng phương thức chăn nuôi</a:t>
            </a:r>
            <a:r>
              <a:rPr lang="en-US" sz="2400" smtClean="0">
                <a:solidFill>
                  <a:srgbClr val="00B050"/>
                </a:solidFill>
                <a:latin typeface="Times New Roman" panose="02020603050405020304" pitchFamily="18" charset="0"/>
                <a:cs typeface="Times New Roman" panose="02020603050405020304" pitchFamily="18" charset="0"/>
              </a:rPr>
              <a:t>.</a:t>
            </a:r>
            <a:endParaRPr lang="en-US" sz="2400">
              <a:solidFill>
                <a:srgbClr val="00B050"/>
              </a:solidFill>
              <a:latin typeface="Times New Roman" panose="02020603050405020304" pitchFamily="18" charset="0"/>
              <a:cs typeface="Times New Roman" panose="02020603050405020304" pitchFamily="18" charset="0"/>
            </a:endParaRPr>
          </a:p>
        </p:txBody>
      </p:sp>
      <p:sp>
        <p:nvSpPr>
          <p:cNvPr id="5" name="Rectangle 4"/>
          <p:cNvSpPr/>
          <p:nvPr/>
        </p:nvSpPr>
        <p:spPr>
          <a:xfrm>
            <a:off x="544826" y="2828836"/>
            <a:ext cx="8347654" cy="1200329"/>
          </a:xfrm>
          <a:prstGeom prst="rect">
            <a:avLst/>
          </a:prstGeom>
        </p:spPr>
        <p:txBody>
          <a:bodyPr wrap="square">
            <a:spAutoFit/>
          </a:bodyPr>
          <a:lstStyle/>
          <a:p>
            <a:r>
              <a:rPr lang="en-US" sz="2400">
                <a:solidFill>
                  <a:schemeClr val="accent6">
                    <a:lumMod val="75000"/>
                  </a:schemeClr>
                </a:solidFill>
                <a:latin typeface="Times New Roman" panose="02020603050405020304" pitchFamily="18" charset="0"/>
                <a:cs typeface="Times New Roman" panose="02020603050405020304" pitchFamily="18" charset="0"/>
              </a:rPr>
              <a:t>- NV 2. Tìm hiểu </a:t>
            </a:r>
            <a:r>
              <a:rPr lang="en-US" sz="2400" smtClean="0">
                <a:solidFill>
                  <a:schemeClr val="accent6">
                    <a:lumMod val="75000"/>
                  </a:schemeClr>
                </a:solidFill>
                <a:latin typeface="Times New Roman" panose="02020603050405020304" pitchFamily="18" charset="0"/>
                <a:cs typeface="Times New Roman" panose="02020603050405020304" pitchFamily="18" charset="0"/>
              </a:rPr>
              <a:t>thêm về </a:t>
            </a:r>
            <a:r>
              <a:rPr lang="en-US" sz="2400">
                <a:solidFill>
                  <a:schemeClr val="accent6">
                    <a:lumMod val="75000"/>
                  </a:schemeClr>
                </a:solidFill>
                <a:latin typeface="Times New Roman" panose="02020603050405020304" pitchFamily="18" charset="0"/>
                <a:cs typeface="Times New Roman" panose="02020603050405020304" pitchFamily="18" charset="0"/>
              </a:rPr>
              <a:t>phương thức chăn nuôi nông hộ và phương thức chăn nuôi trang trại. Cho biết ưu điểm, hạn chế, khà năng phát then trong tương lai của từng phương thức.</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197346"/>
            <a:ext cx="8424936" cy="5632311"/>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III. Một số phương thức chăn nuôi phố biến ở Việt Nam</a:t>
            </a:r>
          </a:p>
          <a:p>
            <a:r>
              <a:rPr lang="en-US" sz="2400" b="1" smtClean="0">
                <a:solidFill>
                  <a:srgbClr val="FF0000"/>
                </a:solidFill>
                <a:latin typeface="Times New Roman" panose="02020603050405020304" pitchFamily="18" charset="0"/>
                <a:cs typeface="Times New Roman" panose="02020603050405020304" pitchFamily="18" charset="0"/>
              </a:rPr>
              <a:t>1</a:t>
            </a:r>
            <a:r>
              <a:rPr lang="en-US" sz="2400" b="1">
                <a:solidFill>
                  <a:srgbClr val="FF0000"/>
                </a:solidFill>
                <a:latin typeface="Times New Roman" panose="02020603050405020304" pitchFamily="18" charset="0"/>
                <a:cs typeface="Times New Roman" panose="02020603050405020304" pitchFamily="18" charset="0"/>
              </a:rPr>
              <a:t>. Chăn nuôi nông hộ</a:t>
            </a:r>
          </a:p>
          <a:p>
            <a:r>
              <a:rPr lang="en-US" sz="2400" smtClean="0">
                <a:latin typeface="Times New Roman" panose="02020603050405020304" pitchFamily="18" charset="0"/>
                <a:cs typeface="Times New Roman" panose="02020603050405020304" pitchFamily="18" charset="0"/>
              </a:rPr>
              <a:t>Chăn </a:t>
            </a:r>
            <a:r>
              <a:rPr lang="en-US" sz="2400">
                <a:latin typeface="Times New Roman" panose="02020603050405020304" pitchFamily="18" charset="0"/>
                <a:cs typeface="Times New Roman" panose="02020603050405020304" pitchFamily="18" charset="0"/>
              </a:rPr>
              <a:t>nuôi nông hộ là phương thức chan nuôi khả phồ biến ở Việt Nam, người dãn chán nuôi tại hộ gia đinh, vởi số lượng vật nuôi it. Phương thửc chán nuôi nãy cò chi phi đầu tư chuồng trại thấp, tuy nhiên năng suất chan nuôi không cao, biện pháp xử lí chất thài chưa tốt nên nguy cơ dịch bệnh cao, ảnh hưởng đến sức khoẻ vật nuôi, con người và môi trường.</a:t>
            </a:r>
          </a:p>
          <a:p>
            <a:r>
              <a:rPr lang="en-US" sz="2400" b="1">
                <a:solidFill>
                  <a:srgbClr val="FF0000"/>
                </a:solidFill>
                <a:latin typeface="Times New Roman" panose="02020603050405020304" pitchFamily="18" charset="0"/>
                <a:cs typeface="Times New Roman" panose="02020603050405020304" pitchFamily="18" charset="0"/>
              </a:rPr>
              <a:t>2. Chăn nuôi trang trại</a:t>
            </a:r>
          </a:p>
          <a:p>
            <a:r>
              <a:rPr lang="en-US" sz="2400">
                <a:latin typeface="Times New Roman" panose="02020603050405020304" pitchFamily="18" charset="0"/>
                <a:cs typeface="Times New Roman" panose="02020603050405020304" pitchFamily="18" charset="0"/>
              </a:rPr>
              <a:t>Chăn nuôi trang trại là phương thức chăn nuôi tập trung tại khu vực riêng biệt xa khu vực dân cư. với số lượng vật nuôi lớn. Phương thức chăn nuôi này có sự đầu tư lởn về chuồng trại, thức an, vệ sinh phòng bệnh,... nên chan nuôi có nang suất cao, vật nuôi it bị dịch bệnh; có biện pháp xừ li chất thải tốt nên ít ành hưởng tởi mói trưởng vã sức khoẻ con người.</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1577</Words>
  <Application>Microsoft Office PowerPoint</Application>
  <PresentationFormat>On-screen Show (4:3)</PresentationFormat>
  <Paragraphs>101</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 LUA</dc:creator>
  <cp:lastModifiedBy>DELL</cp:lastModifiedBy>
  <cp:revision>22</cp:revision>
  <dcterms:created xsi:type="dcterms:W3CDTF">2022-07-01T08:39:21Z</dcterms:created>
  <dcterms:modified xsi:type="dcterms:W3CDTF">2024-06-28T14:19:37Z</dcterms:modified>
</cp:coreProperties>
</file>