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2" r:id="rId3"/>
    <p:sldId id="260" r:id="rId4"/>
    <p:sldId id="261" r:id="rId5"/>
    <p:sldId id="264" r:id="rId6"/>
    <p:sldId id="263" r:id="rId7"/>
    <p:sldId id="262" r:id="rId8"/>
    <p:sldId id="265" r:id="rId9"/>
    <p:sldId id="266" r:id="rId10"/>
    <p:sldId id="258" r:id="rId11"/>
    <p:sldId id="267" r:id="rId12"/>
    <p:sldId id="287" r:id="rId13"/>
    <p:sldId id="288" r:id="rId14"/>
    <p:sldId id="268" r:id="rId15"/>
    <p:sldId id="270" r:id="rId16"/>
    <p:sldId id="271" r:id="rId17"/>
    <p:sldId id="272" r:id="rId18"/>
    <p:sldId id="269" r:id="rId19"/>
    <p:sldId id="273" r:id="rId20"/>
    <p:sldId id="276" r:id="rId21"/>
    <p:sldId id="274" r:id="rId22"/>
    <p:sldId id="277" r:id="rId23"/>
    <p:sldId id="275" r:id="rId24"/>
    <p:sldId id="278" r:id="rId25"/>
    <p:sldId id="279" r:id="rId26"/>
    <p:sldId id="259" r:id="rId27"/>
    <p:sldId id="280" r:id="rId28"/>
    <p:sldId id="283" r:id="rId29"/>
    <p:sldId id="289" r:id="rId30"/>
    <p:sldId id="290" r:id="rId31"/>
    <p:sldId id="291" r:id="rId32"/>
    <p:sldId id="286" r:id="rId33"/>
    <p:sldId id="281" r:id="rId34"/>
    <p:sldId id="284"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DCDCD"/>
    <a:srgbClr val="F496CE"/>
    <a:srgbClr val="F7CAFA"/>
    <a:srgbClr val="FA98C4"/>
    <a:srgbClr val="86B8EE"/>
    <a:srgbClr val="F89D80"/>
    <a:srgbClr val="CCFFFF"/>
    <a:srgbClr val="FB996D"/>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26</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7D27-1AE9-CA5A-79EB-EC0795B77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D59DE-47BB-0F32-9B19-C1AFD868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B1F5D-79AA-B015-3CEF-BD352CA96539}"/>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5" name="Footer Placeholder 4">
            <a:extLst>
              <a:ext uri="{FF2B5EF4-FFF2-40B4-BE49-F238E27FC236}">
                <a16:creationId xmlns:a16="http://schemas.microsoft.com/office/drawing/2014/main" id="{F7B7C91C-2EA3-DD30-336D-08F6823B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8EE1-C1B1-376B-957B-65B2D7464AF3}"/>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04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A880-E137-BEE2-FC13-5EFC6D31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A9D4BF-72E7-139B-926F-0DF33B230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8C98-51E3-14B2-1807-0F736317F46C}"/>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5" name="Footer Placeholder 4">
            <a:extLst>
              <a:ext uri="{FF2B5EF4-FFF2-40B4-BE49-F238E27FC236}">
                <a16:creationId xmlns:a16="http://schemas.microsoft.com/office/drawing/2014/main" id="{329529F7-6844-B990-FE09-379BB2DCC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B6422-3008-768B-EAB1-B87B29F8F33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523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CF88C-37A5-019B-3DE9-9C293B340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17324-13E6-68E3-0B74-8FC8B1387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7026-E701-0248-AD57-858ADEC9B51A}"/>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5" name="Footer Placeholder 4">
            <a:extLst>
              <a:ext uri="{FF2B5EF4-FFF2-40B4-BE49-F238E27FC236}">
                <a16:creationId xmlns:a16="http://schemas.microsoft.com/office/drawing/2014/main" id="{D289783E-4A29-C167-707C-D2F37397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8DEFB-80D2-CEF1-57F3-3697EDB08FEA}"/>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7491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505A-955C-F2FB-3172-E4EEF01C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7C927-0935-0DC0-EBB8-991866D6C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FCD76-CE3A-0D51-99C2-6F956A646C93}"/>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5" name="Footer Placeholder 4">
            <a:extLst>
              <a:ext uri="{FF2B5EF4-FFF2-40B4-BE49-F238E27FC236}">
                <a16:creationId xmlns:a16="http://schemas.microsoft.com/office/drawing/2014/main" id="{B4EE812B-2F21-C924-4E7C-AD5AD3F05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CCE4E-4831-197E-8AD0-D62CDD564FE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265376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41DC-955C-33ED-21E2-2EE0A7CE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EFE49-8F63-4AAA-A82D-0C969362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ED698-16E1-EB97-CD1C-63BEA97F4D43}"/>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5" name="Footer Placeholder 4">
            <a:extLst>
              <a:ext uri="{FF2B5EF4-FFF2-40B4-BE49-F238E27FC236}">
                <a16:creationId xmlns:a16="http://schemas.microsoft.com/office/drawing/2014/main" id="{0099E798-1123-5784-F1B3-373A0365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328C1-5759-84CF-BC91-735630580D79}"/>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891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A004-08DA-83DA-A381-4521BD9A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5A7F1-EE42-97A6-1366-C42498C1E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FE4DC-BCBF-261E-9DC0-DDB08315F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6E463-8459-ED0B-15C2-62BD96462EA8}"/>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6" name="Footer Placeholder 5">
            <a:extLst>
              <a:ext uri="{FF2B5EF4-FFF2-40B4-BE49-F238E27FC236}">
                <a16:creationId xmlns:a16="http://schemas.microsoft.com/office/drawing/2014/main" id="{51D1DB5F-2ECB-CC99-20B6-A1E39C10F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6FB7A-6CA0-6D2F-F8F7-2241DC2495D5}"/>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04563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374B-BFF5-20CB-D6FC-CE8F7658E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FEF50-C1F3-8608-DF88-79FAD6213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CA86F-9C44-9662-1324-639F52A9C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A3F08-1C73-DD02-B1B1-1BCF59FC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9796A-E821-56C1-163F-D6144776D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B26A5-B8DF-9CE7-D71D-4EE1B1C5BA66}"/>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8" name="Footer Placeholder 7">
            <a:extLst>
              <a:ext uri="{FF2B5EF4-FFF2-40B4-BE49-F238E27FC236}">
                <a16:creationId xmlns:a16="http://schemas.microsoft.com/office/drawing/2014/main" id="{220CED80-9686-B8A9-DF9D-9F10F639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85E74-81C3-BD10-D9D8-B18914FBBA2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592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1279-37E2-E0C4-06DC-671D185DC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625E8-A43E-CD9A-383A-1B030BE6B358}"/>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4" name="Footer Placeholder 3">
            <a:extLst>
              <a:ext uri="{FF2B5EF4-FFF2-40B4-BE49-F238E27FC236}">
                <a16:creationId xmlns:a16="http://schemas.microsoft.com/office/drawing/2014/main" id="{BBE2B356-F558-D223-D663-F313AA719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2241E-691E-3A1D-5862-8B8A20B595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782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7C6FB-7D57-7E68-504D-5485199E942C}"/>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3" name="Footer Placeholder 2">
            <a:extLst>
              <a:ext uri="{FF2B5EF4-FFF2-40B4-BE49-F238E27FC236}">
                <a16:creationId xmlns:a16="http://schemas.microsoft.com/office/drawing/2014/main" id="{61FA3CF3-F26F-6F28-9CA6-5BD2839AE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C85C21-10C2-5FDD-C59A-6B413C6B2924}"/>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31687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8420-BAFD-102D-7D1A-CB13389DC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C282A8-56BC-B8D9-68DF-AD3C86C4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D04DD-1C73-B7B4-DBA4-C73CDC3B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158E2-38CF-0612-A881-C5BC5C2209BB}"/>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6" name="Footer Placeholder 5">
            <a:extLst>
              <a:ext uri="{FF2B5EF4-FFF2-40B4-BE49-F238E27FC236}">
                <a16:creationId xmlns:a16="http://schemas.microsoft.com/office/drawing/2014/main" id="{5239D483-0049-5D18-FF10-474AEF75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2924D-61DB-0253-CE45-4AA3487068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18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F10D-0A8D-B5BA-D4BC-F0FA5E62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0BB0A2-7E8C-0C33-E793-20F35FC74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56AF03-5292-A86A-AED9-49A6FA0D4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65FC-30C5-1F68-B48C-868412ED2A4B}"/>
              </a:ext>
            </a:extLst>
          </p:cNvPr>
          <p:cNvSpPr>
            <a:spLocks noGrp="1"/>
          </p:cNvSpPr>
          <p:nvPr>
            <p:ph type="dt" sz="half" idx="10"/>
          </p:nvPr>
        </p:nvSpPr>
        <p:spPr/>
        <p:txBody>
          <a:bodyPr/>
          <a:lstStyle/>
          <a:p>
            <a:fld id="{B73BCF84-FC9B-436B-B33D-E79936BE977B}" type="datetimeFigureOut">
              <a:rPr lang="en-US" smtClean="0"/>
              <a:t>6/28/2024</a:t>
            </a:fld>
            <a:endParaRPr lang="en-US"/>
          </a:p>
        </p:txBody>
      </p:sp>
      <p:sp>
        <p:nvSpPr>
          <p:cNvPr id="6" name="Footer Placeholder 5">
            <a:extLst>
              <a:ext uri="{FF2B5EF4-FFF2-40B4-BE49-F238E27FC236}">
                <a16:creationId xmlns:a16="http://schemas.microsoft.com/office/drawing/2014/main" id="{C9F0A130-C84E-B8E7-0E64-FF48DD83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7AF6-9292-AD38-F16A-4E8D899322EC}"/>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1054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F46C4-72D2-3283-E640-1CB18D01A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6C024-EEE7-B1DC-9DE2-5F9378765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2F94C-F60C-74BA-30A3-EF2E1A3A9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F84-FC9B-436B-B33D-E79936BE977B}" type="datetimeFigureOut">
              <a:rPr lang="en-US" smtClean="0"/>
              <a:t>6/28/2024</a:t>
            </a:fld>
            <a:endParaRPr lang="en-US"/>
          </a:p>
        </p:txBody>
      </p:sp>
      <p:sp>
        <p:nvSpPr>
          <p:cNvPr id="5" name="Footer Placeholder 4">
            <a:extLst>
              <a:ext uri="{FF2B5EF4-FFF2-40B4-BE49-F238E27FC236}">
                <a16:creationId xmlns:a16="http://schemas.microsoft.com/office/drawing/2014/main" id="{42D2A320-3DA4-9821-7941-1BB806EBD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3B29E3-34EC-49CE-38AF-EF2E6AB5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7E9D-28B5-47BD-9F8D-10C82862A895}" type="slidenum">
              <a:rPr lang="en-US" smtClean="0"/>
              <a:t>‹#›</a:t>
            </a:fld>
            <a:endParaRPr lang="en-US"/>
          </a:p>
        </p:txBody>
      </p:sp>
    </p:spTree>
    <p:extLst>
      <p:ext uri="{BB962C8B-B14F-4D97-AF65-F5344CB8AC3E}">
        <p14:creationId xmlns:p14="http://schemas.microsoft.com/office/powerpoint/2010/main" val="15771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3.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5.png"/><Relationship Id="rId2" Type="http://schemas.openxmlformats.org/officeDocument/2006/relationships/image" Target="../media/image61.jpeg"/><Relationship Id="rId1" Type="http://schemas.openxmlformats.org/officeDocument/2006/relationships/slideLayout" Target="../slideLayouts/slideLayout4.xml"/><Relationship Id="rId6" Type="http://schemas.openxmlformats.org/officeDocument/2006/relationships/image" Target="../media/image64.jpeg"/><Relationship Id="rId5" Type="http://schemas.openxmlformats.org/officeDocument/2006/relationships/image" Target="../media/image1.png"/><Relationship Id="rId4" Type="http://schemas.openxmlformats.org/officeDocument/2006/relationships/image" Target="../media/image63.jpeg"/></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2" name="Rectangle 2081">
            <a:extLst>
              <a:ext uri="{FF2B5EF4-FFF2-40B4-BE49-F238E27FC236}">
                <a16:creationId xmlns:a16="http://schemas.microsoft.com/office/drawing/2014/main" id="{5D1D4658-32CD-4903-BDA6-7B54EEA4ED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84" name="Freeform: Shape 2083">
            <a:extLst>
              <a:ext uri="{FF2B5EF4-FFF2-40B4-BE49-F238E27FC236}">
                <a16:creationId xmlns:a16="http://schemas.microsoft.com/office/drawing/2014/main" id="{7A29A97C-0C3C-4F06-9CA4-68DFD1CE40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886" y="983228"/>
            <a:ext cx="8301112" cy="587477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86" name="Freeform: Shape 2085">
            <a:extLst>
              <a:ext uri="{FF2B5EF4-FFF2-40B4-BE49-F238E27FC236}">
                <a16:creationId xmlns:a16="http://schemas.microsoft.com/office/drawing/2014/main" id="{801292C1-8B12-4AF2-9B59-8851A132E5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360023"/>
            <a:ext cx="5342806" cy="4453168"/>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 descr="Engine ">
            <a:extLst>
              <a:ext uri="{FF2B5EF4-FFF2-40B4-BE49-F238E27FC236}">
                <a16:creationId xmlns:a16="http://schemas.microsoft.com/office/drawing/2014/main" id="{8C20142C-E42B-AAA6-B9B8-D3AA8DDD75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2122222" y="1675341"/>
            <a:ext cx="2420410" cy="24204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AFA948A-CC5C-A62F-5A11-22851C8DDCD3}"/>
              </a:ext>
            </a:extLst>
          </p:cNvPr>
          <p:cNvPicPr>
            <a:picLocks noChangeAspect="1"/>
          </p:cNvPicPr>
          <p:nvPr/>
        </p:nvPicPr>
        <p:blipFill>
          <a:blip r:embed="rId3"/>
          <a:stretch>
            <a:fillRect/>
          </a:stretch>
        </p:blipFill>
        <p:spPr>
          <a:xfrm>
            <a:off x="6179674" y="2269896"/>
            <a:ext cx="5818491" cy="36517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76" name="Picture 8" descr="Text bubbles ">
            <a:extLst>
              <a:ext uri="{FF2B5EF4-FFF2-40B4-BE49-F238E27FC236}">
                <a16:creationId xmlns:a16="http://schemas.microsoft.com/office/drawing/2014/main" id="{C7194DD0-1B86-958B-13C8-DA992CA5B1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56" y="5173213"/>
            <a:ext cx="1324763" cy="132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89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1</a:t>
            </a: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533832" y="588680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4</a:t>
            </a: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3</a:t>
            </a: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717595"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2</a:t>
            </a: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482227" y="5917990"/>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6</a:t>
            </a: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4257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1314897185"/>
              </p:ext>
            </p:extLst>
          </p:nvPr>
        </p:nvGraphicFramePr>
        <p:xfrm>
          <a:off x="1066800" y="1134124"/>
          <a:ext cx="10515600" cy="4589751"/>
        </p:xfrm>
        <a:graphic>
          <a:graphicData uri="http://schemas.openxmlformats.org/drawingml/2006/table">
            <a:tbl>
              <a:tblPr firstRow="1" bandRow="1">
                <a:tableStyleId>{21E4AEA4-8DFA-4A89-87EB-49C32662AFE0}</a:tableStyleId>
              </a:tblPr>
              <a:tblGrid>
                <a:gridCol w="10515600">
                  <a:extLst>
                    <a:ext uri="{9D8B030D-6E8A-4147-A177-3AD203B41FA5}">
                      <a16:colId xmlns:a16="http://schemas.microsoft.com/office/drawing/2014/main" val="848147373"/>
                    </a:ext>
                  </a:extLst>
                </a:gridCol>
              </a:tblGrid>
              <a:tr h="667981">
                <a:tc>
                  <a:txBody>
                    <a:bodyPr/>
                    <a:lstStyle/>
                    <a:p>
                      <a:pPr algn="ctr"/>
                      <a:r>
                        <a:rPr lang="en-US" sz="2800" dirty="0">
                          <a:latin typeface="Times New Roman" panose="02020603050405020304" pitchFamily="18" charset="0"/>
                          <a:cs typeface="Times New Roman" panose="02020603050405020304" pitchFamily="18" charset="0"/>
                        </a:rPr>
                        <a:t>PHIẾU HỌC TẬP SỐ 1</a:t>
                      </a:r>
                    </a:p>
                  </a:txBody>
                  <a:tcPr/>
                </a:tc>
                <a:extLst>
                  <a:ext uri="{0D108BD9-81ED-4DB2-BD59-A6C34878D82A}">
                    <a16:rowId xmlns:a16="http://schemas.microsoft.com/office/drawing/2014/main" val="680012335"/>
                  </a:ext>
                </a:extLst>
              </a:tr>
              <a:tr h="699743">
                <a:tc>
                  <a:txBody>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604216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819479282"/>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230841183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944305752"/>
                  </a:ext>
                </a:extLst>
              </a:tr>
              <a:tr h="1218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77388599"/>
                  </a:ext>
                </a:extLst>
              </a:tr>
            </a:tbl>
          </a:graphicData>
        </a:graphic>
      </p:graphicFrame>
      <p:pic>
        <p:nvPicPr>
          <p:cNvPr id="4" name="Picture 2" descr="Squid ">
            <a:extLst>
              <a:ext uri="{FF2B5EF4-FFF2-40B4-BE49-F238E27FC236}">
                <a16:creationId xmlns:a16="http://schemas.microsoft.com/office/drawing/2014/main" id="{50E10992-7EE7-0443-6B14-9A77DD8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7143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401762" y="5886806"/>
            <a:ext cx="171014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611579" y="2766396"/>
            <a:ext cx="1790110"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237880" y="5883318"/>
            <a:ext cx="2066772"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Nghêu</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Bent 3">
            <a:extLst>
              <a:ext uri="{FF2B5EF4-FFF2-40B4-BE49-F238E27FC236}">
                <a16:creationId xmlns:a16="http://schemas.microsoft.com/office/drawing/2014/main" id="{FCBD55BA-4B48-D120-A83F-987476C1D3A5}"/>
              </a:ext>
            </a:extLst>
          </p:cNvPr>
          <p:cNvSpPr/>
          <p:nvPr/>
        </p:nvSpPr>
        <p:spPr>
          <a:xfrm>
            <a:off x="6712328" y="1652913"/>
            <a:ext cx="1736518" cy="627519"/>
          </a:xfrm>
          <a:prstGeom prst="bentArrow">
            <a:avLst>
              <a:gd name="adj1" fmla="val 25000"/>
              <a:gd name="adj2" fmla="val 25000"/>
              <a:gd name="adj3" fmla="val 25000"/>
              <a:gd name="adj4" fmla="val 43750"/>
            </a:avLst>
          </a:prstGeom>
          <a:solidFill>
            <a:srgbClr val="F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8657938" y="800050"/>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LÀM CHÍN THỨC ĂN</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176035" y="2100606"/>
            <a:ext cx="2464748"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HÀM LƯỢNG DINH DƯỠNG CAO</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4535561" y="2336581"/>
            <a:ext cx="2725564" cy="1732795"/>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CHẾ BIẾN LÀM THỨC ĂN</a:t>
            </a:r>
          </a:p>
        </p:txBody>
      </p:sp>
      <p:sp>
        <p:nvSpPr>
          <p:cNvPr id="11" name="Arrow: Bent 10">
            <a:extLst>
              <a:ext uri="{FF2B5EF4-FFF2-40B4-BE49-F238E27FC236}">
                <a16:creationId xmlns:a16="http://schemas.microsoft.com/office/drawing/2014/main" id="{12DE4900-289E-539D-94F8-4081A783222E}"/>
              </a:ext>
            </a:extLst>
          </p:cNvPr>
          <p:cNvSpPr/>
          <p:nvPr/>
        </p:nvSpPr>
        <p:spPr>
          <a:xfrm rot="10800000" flipH="1">
            <a:off x="6712328" y="4181673"/>
            <a:ext cx="1736518" cy="627518"/>
          </a:xfrm>
          <a:prstGeom prst="bentArrow">
            <a:avLst>
              <a:gd name="adj1" fmla="val 25000"/>
              <a:gd name="adj2" fmla="val 25000"/>
              <a:gd name="adj3" fmla="val 25000"/>
              <a:gd name="adj4" fmla="val 43750"/>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a16="http://schemas.microsoft.com/office/drawing/2014/main" id="{FD1F33D8-11A1-F8FF-E399-BA61BF06AD07}"/>
              </a:ext>
            </a:extLst>
          </p:cNvPr>
          <p:cNvSpPr/>
          <p:nvPr/>
        </p:nvSpPr>
        <p:spPr>
          <a:xfrm>
            <a:off x="8657938" y="3623511"/>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ĂN SỐNG</a:t>
            </a:r>
          </a:p>
        </p:txBody>
      </p:sp>
      <p:sp>
        <p:nvSpPr>
          <p:cNvPr id="12" name="Arrow: Striped Right 11">
            <a:extLst>
              <a:ext uri="{FF2B5EF4-FFF2-40B4-BE49-F238E27FC236}">
                <a16:creationId xmlns:a16="http://schemas.microsoft.com/office/drawing/2014/main" id="{45DBC9F8-C9F7-8691-0CF2-98C8BA3C9831}"/>
              </a:ext>
            </a:extLst>
          </p:cNvPr>
          <p:cNvSpPr/>
          <p:nvPr/>
        </p:nvSpPr>
        <p:spPr>
          <a:xfrm>
            <a:off x="2889129" y="3020700"/>
            <a:ext cx="1398086" cy="453190"/>
          </a:xfrm>
          <a:prstGeom prst="stripedRightArrow">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Ăn cá hồi sống có an toàn?">
            <a:extLst>
              <a:ext uri="{FF2B5EF4-FFF2-40B4-BE49-F238E27FC236}">
                <a16:creationId xmlns:a16="http://schemas.microsoft.com/office/drawing/2014/main" id="{5D897FF1-3F57-C014-E4B5-667A466839D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224671" y="4921489"/>
            <a:ext cx="2388492" cy="174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9C0AA4-A1F6-8F32-D278-D2A02BEDFD8D}"/>
              </a:ext>
            </a:extLst>
          </p:cNvPr>
          <p:cNvPicPr>
            <a:picLocks noChangeAspect="1"/>
          </p:cNvPicPr>
          <p:nvPr/>
        </p:nvPicPr>
        <p:blipFill>
          <a:blip r:embed="rId4"/>
          <a:stretch>
            <a:fillRect/>
          </a:stretch>
        </p:blipFill>
        <p:spPr>
          <a:xfrm>
            <a:off x="6320162" y="52896"/>
            <a:ext cx="2197510" cy="1494307"/>
          </a:xfrm>
          <a:prstGeom prst="rect">
            <a:avLst/>
          </a:prstGeom>
          <a:ln>
            <a:noFill/>
          </a:ln>
          <a:effectLst>
            <a:softEdge rad="112500"/>
          </a:effectLst>
        </p:spPr>
      </p:pic>
      <p:pic>
        <p:nvPicPr>
          <p:cNvPr id="22" name="Picture 18" descr="Octopus ">
            <a:extLst>
              <a:ext uri="{FF2B5EF4-FFF2-40B4-BE49-F238E27FC236}">
                <a16:creationId xmlns:a16="http://schemas.microsoft.com/office/drawing/2014/main" id="{3CB50D3E-6398-75D3-589D-3F61664F3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50" y="113905"/>
            <a:ext cx="1917290" cy="19172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hells ">
            <a:extLst>
              <a:ext uri="{FF2B5EF4-FFF2-40B4-BE49-F238E27FC236}">
                <a16:creationId xmlns:a16="http://schemas.microsoft.com/office/drawing/2014/main" id="{D646C87F-789A-66D2-D09B-CFA3D6CE0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151" y="158674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lam ">
            <a:extLst>
              <a:ext uri="{FF2B5EF4-FFF2-40B4-BE49-F238E27FC236}">
                <a16:creationId xmlns:a16="http://schemas.microsoft.com/office/drawing/2014/main" id="{9F30DFB4-B761-E7E3-A77B-C3ACF5A422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117356">
            <a:off x="3094152" y="4851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arn(inVertical)">
                                      <p:cBhvr>
                                        <p:cTn id="31" dur="500"/>
                                        <p:tgtEl>
                                          <p:spTgt spid="819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02"/>
                                        </p:tgtEl>
                                        <p:attrNameLst>
                                          <p:attrName>style.visibility</p:attrName>
                                        </p:attrNameLst>
                                      </p:cBhvr>
                                      <p:to>
                                        <p:strVal val="visible"/>
                                      </p:to>
                                    </p:set>
                                    <p:animEffect transition="in" filter="barn(inVertical)">
                                      <p:cBhvr>
                                        <p:cTn id="46" dur="500"/>
                                        <p:tgtEl>
                                          <p:spTgt spid="8202"/>
                                        </p:tgtEl>
                                      </p:cBhvr>
                                    </p:animEffect>
                                  </p:childTnLst>
                                </p:cTn>
                              </p:par>
                              <p:par>
                                <p:cTn id="47" presetID="16" presetClass="entr" presetSubtype="21" fill="hold" nodeType="withEffect">
                                  <p:stCondLst>
                                    <p:cond delay="0"/>
                                  </p:stCondLst>
                                  <p:childTnLst>
                                    <p:set>
                                      <p:cBhvr>
                                        <p:cTn id="48" dur="1" fill="hold">
                                          <p:stCondLst>
                                            <p:cond delay="0"/>
                                          </p:stCondLst>
                                        </p:cTn>
                                        <p:tgtEl>
                                          <p:spTgt spid="8200"/>
                                        </p:tgtEl>
                                        <p:attrNameLst>
                                          <p:attrName>style.visibility</p:attrName>
                                        </p:attrNameLst>
                                      </p:cBhvr>
                                      <p:to>
                                        <p:strVal val="visible"/>
                                      </p:to>
                                    </p:set>
                                    <p:animEffect transition="in" filter="barn(inVertical)">
                                      <p:cBhvr>
                                        <p:cTn id="4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1" grpId="0" animBg="1"/>
      <p:bldP spid="16"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6" y="435078"/>
            <a:ext cx="4159046" cy="523220"/>
          </a:xfrm>
          <a:prstGeom prst="rect">
            <a:avLst/>
          </a:prstGeom>
          <a:solidFill>
            <a:schemeClr val="accent5">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6" y="1159602"/>
            <a:ext cx="7137554" cy="954107"/>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thực phẩm có hàm lượng dinh dưỡng cao cho con người.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052383" y="2117118"/>
            <a:ext cx="7137554"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nguyên liệu cho xuất khẩu.</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171F98-BC37-D823-AF1C-CBDE03A077B4}"/>
              </a:ext>
            </a:extLst>
          </p:cNvPr>
          <p:cNvSpPr txBox="1"/>
          <p:nvPr/>
        </p:nvSpPr>
        <p:spPr>
          <a:xfrm>
            <a:off x="1401762" y="2846365"/>
            <a:ext cx="668527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Tạo thêm công việc cho người lao động.</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94E5B1-1D3C-2CE4-873E-69BC0F75DED5}"/>
              </a:ext>
            </a:extLst>
          </p:cNvPr>
          <p:cNvSpPr txBox="1"/>
          <p:nvPr/>
        </p:nvSpPr>
        <p:spPr>
          <a:xfrm>
            <a:off x="1713271" y="3558917"/>
            <a:ext cx="660236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thức ăn cho chăn nuôi.</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BF43C8-4707-B339-7FEA-4C3625834CE4}"/>
              </a:ext>
            </a:extLst>
          </p:cNvPr>
          <p:cNvSpPr txBox="1"/>
          <p:nvPr/>
        </p:nvSpPr>
        <p:spPr>
          <a:xfrm>
            <a:off x="1981198" y="4209087"/>
            <a:ext cx="8947357"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Đáp ứng nhu cầu vui chơi, giải trí cho con người.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222089" y="4916251"/>
            <a:ext cx="9665111" cy="1384995"/>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431286155"/>
              </p:ext>
            </p:extLst>
          </p:nvPr>
        </p:nvGraphicFramePr>
        <p:xfrm>
          <a:off x="1022554" y="1222613"/>
          <a:ext cx="10525432" cy="4326875"/>
        </p:xfrm>
        <a:graphic>
          <a:graphicData uri="http://schemas.openxmlformats.org/drawingml/2006/table">
            <a:tbl>
              <a:tblPr firstRow="1" bandRow="1">
                <a:tableStyleId>{7DF18680-E054-41AD-8BC1-D1AEF772440D}</a:tableStyleId>
              </a:tblPr>
              <a:tblGrid>
                <a:gridCol w="10525432">
                  <a:extLst>
                    <a:ext uri="{9D8B030D-6E8A-4147-A177-3AD203B41FA5}">
                      <a16:colId xmlns:a16="http://schemas.microsoft.com/office/drawing/2014/main" val="848147373"/>
                    </a:ext>
                  </a:extLst>
                </a:gridCol>
              </a:tblGrid>
              <a:tr h="1069011">
                <a:tc>
                  <a:txBody>
                    <a:bodyPr/>
                    <a:lstStyle/>
                    <a:p>
                      <a:pPr algn="ctr"/>
                      <a:r>
                        <a:rPr lang="en-US" sz="3200" dirty="0">
                          <a:latin typeface="Times New Roman" panose="02020603050405020304" pitchFamily="18" charset="0"/>
                          <a:cs typeface="Times New Roman" panose="02020603050405020304" pitchFamily="18" charset="0"/>
                        </a:rPr>
                        <a:t>PHIẾU HỌC TẬP SỐ 2</a:t>
                      </a:r>
                    </a:p>
                  </a:txBody>
                  <a:tcPr/>
                </a:tc>
                <a:extLst>
                  <a:ext uri="{0D108BD9-81ED-4DB2-BD59-A6C34878D82A}">
                    <a16:rowId xmlns:a16="http://schemas.microsoft.com/office/drawing/2014/main" val="680012335"/>
                  </a:ext>
                </a:extLst>
              </a:tr>
              <a:tr h="1119842">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Trong các loại thủy sản của mỗi nhóm thì loại nào các em dễ dàng mua được? Ngược lại, loại nào khó mua, hiếm khi được 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Trong các loại đấy loại nào được tập trung sản xuất giống và nuôi trồng? Giải thích?</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Cho </a:t>
                      </a:r>
                      <a:r>
                        <a:rPr lang="en-US" sz="2800" kern="1200" dirty="0" err="1">
                          <a:solidFill>
                            <a:schemeClr val="dk1"/>
                          </a:solidFill>
                          <a:effectLst/>
                          <a:latin typeface="Times New Roman" panose="02020603050405020304" pitchFamily="18" charset="0"/>
                          <a:cs typeface="Times New Roman" panose="02020603050405020304" pitchFamily="18" charset="0"/>
                        </a:rPr>
                        <a:t>ví</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dụ</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một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số</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loại</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thủy</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sản</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có</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kinh</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tế</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xuất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khẩu</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mà</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em</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biết</a:t>
                      </a:r>
                      <a:r>
                        <a:rPr lang="en-US" sz="2800" kern="1200" dirty="0">
                          <a:solidFill>
                            <a:schemeClr val="dk1"/>
                          </a:solidFill>
                          <a:effectLst/>
                          <a:latin typeface="Times New Roman" panose="02020603050405020304" pitchFamily="18" charset="0"/>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antaray ">
            <a:extLst>
              <a:ext uri="{FF2B5EF4-FFF2-40B4-BE49-F238E27FC236}">
                <a16:creationId xmlns:a16="http://schemas.microsoft.com/office/drawing/2014/main" id="{B8A4DB7C-ED37-E515-0B6F-1843274D7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4740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87" y="2569036"/>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5" y="3647357"/>
            <a:ext cx="4268121" cy="2868736"/>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00A6CC-C438-813B-F521-2C6291648291}"/>
              </a:ext>
            </a:extLst>
          </p:cNvPr>
          <p:cNvSpPr txBox="1"/>
          <p:nvPr/>
        </p:nvSpPr>
        <p:spPr>
          <a:xfrm>
            <a:off x="7189337" y="1209694"/>
            <a:ext cx="3873452" cy="584775"/>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D8859CFE-214D-8BA3-BFE6-D0A617D03FC5}"/>
              </a:ext>
            </a:extLst>
          </p:cNvPr>
          <p:cNvSpPr/>
          <p:nvPr/>
        </p:nvSpPr>
        <p:spPr>
          <a:xfrm>
            <a:off x="193955" y="1374140"/>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id="{8736AD88-B052-DDA8-F090-C3ED10FE294D}"/>
              </a:ext>
            </a:extLst>
          </p:cNvPr>
          <p:cNvSpPr/>
          <p:nvPr/>
        </p:nvSpPr>
        <p:spPr>
          <a:xfrm>
            <a:off x="1174380" y="4503991"/>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49B1DBC4-8046-9515-7995-ED28AC036271}"/>
              </a:ext>
            </a:extLst>
          </p:cNvPr>
          <p:cNvSpPr/>
          <p:nvPr/>
        </p:nvSpPr>
        <p:spPr>
          <a:xfrm>
            <a:off x="8866581" y="5283123"/>
            <a:ext cx="1413045"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4">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953893" y="1508476"/>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622394" y="2672987"/>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366469" y="4011636"/>
            <a:ext cx="8711382" cy="52322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1B4DB43-8D38-3AD2-3EDC-2A922DCBC101}"/>
              </a:ext>
            </a:extLst>
          </p:cNvPr>
          <p:cNvSpPr/>
          <p:nvPr/>
        </p:nvSpPr>
        <p:spPr>
          <a:xfrm>
            <a:off x="2727158" y="4892842"/>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id="{F0EE61A0-97D6-088C-A348-FACFC179A901}"/>
              </a:ext>
            </a:extLst>
          </p:cNvPr>
          <p:cNvSpPr/>
          <p:nvPr/>
        </p:nvSpPr>
        <p:spPr>
          <a:xfrm>
            <a:off x="1090863" y="5192654"/>
            <a:ext cx="1275606" cy="26834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CDF3E787-2F86-AB80-4381-8669F2C778C6}"/>
              </a:ext>
            </a:extLst>
          </p:cNvPr>
          <p:cNvSpPr/>
          <p:nvPr/>
        </p:nvSpPr>
        <p:spPr>
          <a:xfrm>
            <a:off x="183511" y="1663316"/>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MÔ TẢ THỦY SẢN</a:t>
            </a:r>
          </a:p>
        </p:txBody>
      </p:sp>
      <p:pic>
        <p:nvPicPr>
          <p:cNvPr id="4" name="Picture 3" descr="Graphical user interface&#10;&#10;Description automatically generated">
            <a:extLst>
              <a:ext uri="{FF2B5EF4-FFF2-40B4-BE49-F238E27FC236}">
                <a16:creationId xmlns:a16="http://schemas.microsoft.com/office/drawing/2014/main" id="{C1FCB4CF-69A4-8CC2-BFBF-2F6595AFBB55}"/>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6843259" y="2937845"/>
            <a:ext cx="4801585" cy="2512689"/>
          </a:xfrm>
          <a:prstGeom prst="rect">
            <a:avLst/>
          </a:prstGeom>
          <a:ln>
            <a:noFill/>
          </a:ln>
          <a:effectLst>
            <a:softEdge rad="112500"/>
          </a:effectLst>
        </p:spPr>
      </p:pic>
      <p:pic>
        <p:nvPicPr>
          <p:cNvPr id="6" name="Picture 5" descr="Tỷ lệ dinh dưỡng trong thức ăn công nghiệp cho tôm hùm xanh - Công ty VMC  Việt Nam">
            <a:extLst>
              <a:ext uri="{FF2B5EF4-FFF2-40B4-BE49-F238E27FC236}">
                <a16:creationId xmlns:a16="http://schemas.microsoft.com/office/drawing/2014/main" id="{E192FDB3-BC40-7B3E-DA36-620F307077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93" y="0"/>
            <a:ext cx="3976690" cy="2663811"/>
          </a:xfrm>
          <a:prstGeom prst="rect">
            <a:avLst/>
          </a:prstGeom>
          <a:ln>
            <a:noFill/>
          </a:ln>
          <a:effectLst>
            <a:softEdge rad="112500"/>
          </a:effectLst>
        </p:spPr>
      </p:pic>
      <p:pic>
        <p:nvPicPr>
          <p:cNvPr id="6146" name="Picture 2" descr="Quy trình nuôi tôm càng xanh toàn đực hai giai đoạn,các biện pháp phòng và  trị một số bệnh thường gặp">
            <a:extLst>
              <a:ext uri="{FF2B5EF4-FFF2-40B4-BE49-F238E27FC236}">
                <a16:creationId xmlns:a16="http://schemas.microsoft.com/office/drawing/2014/main" id="{F40F6133-71F2-2956-DDE4-514449CD8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152" y="3428898"/>
            <a:ext cx="3186461" cy="3186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o lưới rùng, ngư dân Hoàng Mai thu tiền triệu mỗi ngày - Đài phát thanh  và truyền hình Nghệ An">
            <a:extLst>
              <a:ext uri="{FF2B5EF4-FFF2-40B4-BE49-F238E27FC236}">
                <a16:creationId xmlns:a16="http://schemas.microsoft.com/office/drawing/2014/main" id="{7296EB28-2AEA-1107-4B1D-8042EE64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6" y="22123"/>
            <a:ext cx="9019253" cy="6764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D541EE4C-E7A6-07D8-340D-ED545A191E08}"/>
              </a:ext>
            </a:extLst>
          </p:cNvPr>
          <p:cNvSpPr/>
          <p:nvPr/>
        </p:nvSpPr>
        <p:spPr>
          <a:xfrm>
            <a:off x="9164279" y="796413"/>
            <a:ext cx="2920180" cy="2418735"/>
          </a:xfrm>
          <a:prstGeom prst="cloudCallou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ĐÂY LÀ PHƯƠNG PHÁP KHAI THÁC NÀO NHỈ?</a:t>
            </a:r>
          </a:p>
        </p:txBody>
      </p:sp>
      <p:pic>
        <p:nvPicPr>
          <p:cNvPr id="7172" name="Picture 4" descr="Thinking bubble ">
            <a:extLst>
              <a:ext uri="{FF2B5EF4-FFF2-40B4-BE49-F238E27FC236}">
                <a16:creationId xmlns:a16="http://schemas.microsoft.com/office/drawing/2014/main" id="{49DA3E19-B007-B242-6CC9-724F5A752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69" y="398943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arn(inVertical)">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5"/>
            <a:ext cx="4751785" cy="60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7</a:t>
            </a:r>
          </a:p>
          <a:p>
            <a:pPr algn="ctr"/>
            <a:r>
              <a:rPr lang="en-US" altLang="en-US" b="1" dirty="0">
                <a:solidFill>
                  <a:srgbClr val="FFFF00"/>
                </a:solidFill>
                <a:cs typeface="Times New Roman" panose="02020603050405020304" pitchFamily="18" charset="0"/>
              </a:rPr>
              <a:t>BÀI </a:t>
            </a:r>
            <a:r>
              <a:rPr lang="en-US" altLang="en-US" b="1" dirty="0" smtClean="0">
                <a:solidFill>
                  <a:srgbClr val="FFFF00"/>
                </a:solidFill>
                <a:cs typeface="Times New Roman" panose="02020603050405020304" pitchFamily="18" charset="0"/>
              </a:rPr>
              <a:t>14: </a:t>
            </a:r>
            <a:r>
              <a:rPr lang="en-US" altLang="en-US" b="1" dirty="0">
                <a:solidFill>
                  <a:srgbClr val="FFFF00"/>
                </a:solidFill>
                <a:cs typeface="Times New Roman" panose="02020603050405020304" pitchFamily="18" charset="0"/>
              </a:rPr>
              <a:t>GIỚI THIỆU </a:t>
            </a:r>
            <a:r>
              <a:rPr lang="en-US" altLang="en-US" b="1" dirty="0" smtClean="0">
                <a:solidFill>
                  <a:srgbClr val="FFFF00"/>
                </a:solidFill>
                <a:cs typeface="Times New Roman" panose="02020603050405020304" pitchFamily="18" charset="0"/>
              </a:rPr>
              <a:t>VỂ THỦY SẢN</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2719525"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255364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115032826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582606124"/>
              </p:ext>
            </p:extLst>
          </p:nvPr>
        </p:nvGraphicFramePr>
        <p:xfrm>
          <a:off x="907024" y="270292"/>
          <a:ext cx="10626213" cy="6042210"/>
        </p:xfrm>
        <a:graphic>
          <a:graphicData uri="http://schemas.openxmlformats.org/drawingml/2006/table">
            <a:tbl>
              <a:tblPr firstRow="1" bandRow="1">
                <a:tableStyleId>{21E4AEA4-8DFA-4A89-87EB-49C32662AFE0}</a:tableStyleId>
              </a:tblPr>
              <a:tblGrid>
                <a:gridCol w="10626213">
                  <a:extLst>
                    <a:ext uri="{9D8B030D-6E8A-4147-A177-3AD203B41FA5}">
                      <a16:colId xmlns:a16="http://schemas.microsoft.com/office/drawing/2014/main" val="848147373"/>
                    </a:ext>
                  </a:extLst>
                </a:gridCol>
              </a:tblGrid>
              <a:tr h="612463">
                <a:tc>
                  <a:txBody>
                    <a:bodyPr/>
                    <a:lstStyle/>
                    <a:p>
                      <a:pPr algn="ctr"/>
                      <a:r>
                        <a:rPr lang="en-US" sz="2800" dirty="0">
                          <a:latin typeface="Times New Roman" panose="02020603050405020304" pitchFamily="18" charset="0"/>
                          <a:cs typeface="Times New Roman" panose="02020603050405020304" pitchFamily="18" charset="0"/>
                        </a:rPr>
                        <a:t>PHIẾU HỌC TẬP SỐ 3</a:t>
                      </a:r>
                    </a:p>
                  </a:txBody>
                  <a:tcPr/>
                </a:tc>
                <a:extLst>
                  <a:ext uri="{0D108BD9-81ED-4DB2-BD59-A6C34878D82A}">
                    <a16:rowId xmlns:a16="http://schemas.microsoft.com/office/drawing/2014/main" val="680012335"/>
                  </a:ext>
                </a:extLst>
              </a:tr>
              <a:tr h="716457">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Cho biết phương pháp khai thác cá trên 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ngoài hình thức khai thác trên còn hình thức khai thác nào khác không? Kể tên?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các hình thức khai thác phù hợp với loài thủy sản mà nhóm em bốc được?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160808011"/>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tùy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a:t>
                      </a:r>
                    </a:p>
                  </a:txBody>
                  <a:tcPr/>
                </a:tc>
                <a:extLst>
                  <a:ext uri="{0D108BD9-81ED-4DB2-BD59-A6C34878D82A}">
                    <a16:rowId xmlns:a16="http://schemas.microsoft.com/office/drawing/2014/main" val="2011639826"/>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26982811"/>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157"/>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rab ">
            <a:extLst>
              <a:ext uri="{FF2B5EF4-FFF2-40B4-BE49-F238E27FC236}">
                <a16:creationId xmlns:a16="http://schemas.microsoft.com/office/drawing/2014/main" id="{7AAC81F4-E38D-55DD-0AAC-166ECAE9F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896" y="17256"/>
            <a:ext cx="1442833" cy="144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NTO - Cào nghêu Đầm Nại">
            <a:extLst>
              <a:ext uri="{FF2B5EF4-FFF2-40B4-BE49-F238E27FC236}">
                <a16:creationId xmlns:a16="http://schemas.microsoft.com/office/drawing/2014/main" id="{47BFD72D-489B-6FD9-BBD3-5AB8C0D856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17" y="982896"/>
            <a:ext cx="2927250" cy="2195437"/>
          </a:xfrm>
          <a:prstGeom prst="rect">
            <a:avLst/>
          </a:prstGeom>
          <a:noFill/>
          <a:extLst>
            <a:ext uri="{909E8E84-426E-40DD-AFC4-6F175D3DCCD1}">
              <a14:hiddenFill xmlns:a14="http://schemas.microsoft.com/office/drawing/2010/main">
                <a:solidFill>
                  <a:srgbClr val="FFFFFF"/>
                </a:solidFill>
              </a14:hiddenFill>
            </a:ext>
          </a:extLst>
        </p:spPr>
      </p:pic>
      <p:sp>
        <p:nvSpPr>
          <p:cNvPr id="9229" name="Freeform: Shape 9228">
            <a:extLst>
              <a:ext uri="{FF2B5EF4-FFF2-40B4-BE49-F238E27FC236}">
                <a16:creationId xmlns:a16="http://schemas.microsoft.com/office/drawing/2014/main"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9222" name="Picture 6" descr="Hướng Dẫn Câu Mực Đêm Phú Quốc | Thuê Xe Phú Quốc | Tour Phú Quốc Hàng Ngày">
            <a:extLst>
              <a:ext uri="{FF2B5EF4-FFF2-40B4-BE49-F238E27FC236}">
                <a16:creationId xmlns:a16="http://schemas.microsoft.com/office/drawing/2014/main" id="{8373AAB0-0DC4-1049-60D1-E44612F7CA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864" y="434000"/>
            <a:ext cx="3677650" cy="27582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éo lưới ở Đà Nẵng">
            <a:extLst>
              <a:ext uri="{FF2B5EF4-FFF2-40B4-BE49-F238E27FC236}">
                <a16:creationId xmlns:a16="http://schemas.microsoft.com/office/drawing/2014/main" id="{6354BF61-1E62-F647-1713-DE56E465B7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7461" y="790692"/>
            <a:ext cx="3004593" cy="2025074"/>
          </a:xfrm>
          <a:prstGeom prst="rect">
            <a:avLst/>
          </a:prstGeom>
          <a:noFill/>
          <a:extLst>
            <a:ext uri="{909E8E84-426E-40DD-AFC4-6F175D3DCCD1}">
              <a14:hiddenFill xmlns:a14="http://schemas.microsoft.com/office/drawing/2010/main">
                <a:solidFill>
                  <a:srgbClr val="FFFFFF"/>
                </a:solidFill>
              </a14:hiddenFill>
            </a:ext>
          </a:extLst>
        </p:spPr>
      </p:pic>
      <p:sp>
        <p:nvSpPr>
          <p:cNvPr id="9231" name="Freeform: Shape 9230">
            <a:extLst>
              <a:ext uri="{FF2B5EF4-FFF2-40B4-BE49-F238E27FC236}">
                <a16:creationId xmlns:a16="http://schemas.microsoft.com/office/drawing/2014/main"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33" name="Straight Connector 9232">
            <a:extLst>
              <a:ext uri="{FF2B5EF4-FFF2-40B4-BE49-F238E27FC236}">
                <a16:creationId xmlns:a16="http://schemas.microsoft.com/office/drawing/2014/main"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Lưới bát Quái 8 cửa, 6 cửa, 12 cửa, 16 cửa - Cancau24h.com">
            <a:extLst>
              <a:ext uri="{FF2B5EF4-FFF2-40B4-BE49-F238E27FC236}">
                <a16:creationId xmlns:a16="http://schemas.microsoft.com/office/drawing/2014/main" id="{B4A858A5-3F8E-D5A7-1F41-444C3B2CE2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63" b="9462"/>
          <a:stretch/>
        </p:blipFill>
        <p:spPr bwMode="auto">
          <a:xfrm>
            <a:off x="8888689" y="3323824"/>
            <a:ext cx="3046081" cy="2530357"/>
          </a:xfrm>
          <a:prstGeom prst="rect">
            <a:avLst/>
          </a:prstGeom>
          <a:noFill/>
          <a:extLst>
            <a:ext uri="{909E8E84-426E-40DD-AFC4-6F175D3DCCD1}">
              <a14:hiddenFill xmlns:a14="http://schemas.microsoft.com/office/drawing/2010/main">
                <a:solidFill>
                  <a:srgbClr val="FFFFFF"/>
                </a:solidFill>
              </a14:hiddenFill>
            </a:ext>
          </a:extLst>
        </p:spPr>
      </p:pic>
      <p:sp>
        <p:nvSpPr>
          <p:cNvPr id="923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Picture 2" descr="Nghề móc hàu trên bãi đá - VnExpress">
            <a:extLst>
              <a:ext uri="{FF2B5EF4-FFF2-40B4-BE49-F238E27FC236}">
                <a16:creationId xmlns:a16="http://schemas.microsoft.com/office/drawing/2014/main" id="{CDCD9D51-1AD8-E72E-7241-627015DA1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6" y="4016364"/>
            <a:ext cx="3942860" cy="262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a16="http://schemas.microsoft.com/office/drawing/2014/main" id="{7B0F62D1-C08C-499F-2460-A352D86A51CE}"/>
              </a:ext>
            </a:extLst>
          </p:cNvPr>
          <p:cNvSpPr/>
          <p:nvPr/>
        </p:nvSpPr>
        <p:spPr>
          <a:xfrm>
            <a:off x="3562067" y="3429000"/>
            <a:ext cx="5585080" cy="2425181"/>
          </a:xfrm>
          <a:prstGeom prst="irregularSeal2">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accent2">
                    <a:lumMod val="75000"/>
                  </a:schemeClr>
                </a:solidFill>
                <a:latin typeface="Times New Roman" panose="02020603050405020304" pitchFamily="18" charset="0"/>
                <a:ea typeface="+mj-ea"/>
                <a:cs typeface="Times New Roman" panose="02020603050405020304" pitchFamily="18" charset="0"/>
              </a:rPr>
              <a:t>HÌNH THỨC KHAI THÁC</a:t>
            </a:r>
          </a:p>
        </p:txBody>
      </p:sp>
    </p:spTree>
    <p:extLst>
      <p:ext uri="{BB962C8B-B14F-4D97-AF65-F5344CB8AC3E}">
        <p14:creationId xmlns:p14="http://schemas.microsoft.com/office/powerpoint/2010/main" val="31385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arn(inVertic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6">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5" y="2021717"/>
            <a:ext cx="10648334" cy="4401205"/>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Xây dựng các khu bảo tồn biển, bảo vệ, phục hồi các hệ sinh thái và phát triển nguồn lợi thủy sản.</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Hạn chế đánh bắt ở khu vực gần bờ, đặc biệt là vào mùa sinh sản; mở rộng vùng khai thác xa bờ.</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Thả các loại thủy sản quý hiếm vào một số nội thủy, vũng và vịnh ven biển nhằm làm tăng nguồn lợi, ngăn chặn giảm sút trữ lượng của những loài thủy sản quý hiếm.</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Nghiêm cấm đánh bắt thủy sản bằng hình thức có tính hủy diệt.</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Bảo vệ môi trường sống các loài thủy sản.</a:t>
            </a:r>
          </a:p>
          <a:p>
            <a:pPr algn="just"/>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974891-1024-18FD-3EC7-ACA574DCE5C2}"/>
              </a:ext>
            </a:extLst>
          </p:cNvPr>
          <p:cNvSpPr txBox="1"/>
          <p:nvPr/>
        </p:nvSpPr>
        <p:spPr>
          <a:xfrm>
            <a:off x="2138516" y="1228397"/>
            <a:ext cx="849015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51B3B-2F8A-4E48-BEA0-5D35421CE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àng trăm cơ sở, nhà máy giấy ngang nhiên xả thải ra sông - Ảnh 2.">
            <a:extLst>
              <a:ext uri="{FF2B5EF4-FFF2-40B4-BE49-F238E27FC236}">
                <a16:creationId xmlns:a16="http://schemas.microsoft.com/office/drawing/2014/main" id="{6BA41744-059C-307C-B2D4-005C5CB31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54331" y="66315"/>
            <a:ext cx="4002136" cy="2461314"/>
          </a:xfrm>
          <a:prstGeom prst="rect">
            <a:avLst/>
          </a:prstGeom>
          <a:noFill/>
        </p:spPr>
      </p:pic>
      <p:sp>
        <p:nvSpPr>
          <p:cNvPr id="13" name="Rectangle 12">
            <a:extLst>
              <a:ext uri="{FF2B5EF4-FFF2-40B4-BE49-F238E27FC236}">
                <a16:creationId xmlns:a16="http://schemas.microsoft.com/office/drawing/2014/main" id="{112839B5-6527-4FE1-B5CA-71D5FFC47C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á bị đốm đỏ, lở loét ">
            <a:extLst>
              <a:ext uri="{FF2B5EF4-FFF2-40B4-BE49-F238E27FC236}">
                <a16:creationId xmlns:a16="http://schemas.microsoft.com/office/drawing/2014/main" id="{DD49A4A5-74AC-337B-3146-AD80174A97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64" b="9057"/>
          <a:stretch/>
        </p:blipFill>
        <p:spPr bwMode="auto">
          <a:xfrm>
            <a:off x="7835568" y="4432946"/>
            <a:ext cx="4230255" cy="1937383"/>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E12D8E2-6088-4997-A8C6-1794DA9E1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892" y="499194"/>
            <a:ext cx="1743039" cy="1743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AF10F47-1605-47C5-AE58-9062909AD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ưu ý sử dụng hóa chất trong nuôi trồng thủy sản – Tạp chí Thủy sản Việt Nam">
            <a:extLst>
              <a:ext uri="{FF2B5EF4-FFF2-40B4-BE49-F238E27FC236}">
                <a16:creationId xmlns:a16="http://schemas.microsoft.com/office/drawing/2014/main" id="{C28D74D2-2D12-9042-46C7-7531B336B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5846" y="3138335"/>
            <a:ext cx="4726454" cy="3416552"/>
          </a:xfrm>
          <a:prstGeom prst="rect">
            <a:avLst/>
          </a:prstGeom>
          <a:noFill/>
        </p:spPr>
      </p:pic>
      <p:sp>
        <p:nvSpPr>
          <p:cNvPr id="2" name="Callout: Line 1">
            <a:extLst>
              <a:ext uri="{FF2B5EF4-FFF2-40B4-BE49-F238E27FC236}">
                <a16:creationId xmlns:a16="http://schemas.microsoft.com/office/drawing/2014/main" id="{AE63A5B7-4A22-AF36-6F4A-D018C46AED39}"/>
              </a:ext>
            </a:extLst>
          </p:cNvPr>
          <p:cNvSpPr/>
          <p:nvPr/>
        </p:nvSpPr>
        <p:spPr>
          <a:xfrm>
            <a:off x="8755986" y="751055"/>
            <a:ext cx="2901434" cy="1747080"/>
          </a:xfrm>
          <a:prstGeom prst="borderCallout1">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F0"/>
                </a:solidFill>
                <a:latin typeface="Times New Roman" panose="02020603050405020304" pitchFamily="18" charset="0"/>
                <a:cs typeface="Times New Roman" panose="02020603050405020304" pitchFamily="18" charset="0"/>
              </a:rPr>
              <a:t>ĐÂY LÀ GÌ?</a:t>
            </a:r>
          </a:p>
        </p:txBody>
      </p:sp>
      <p:pic>
        <p:nvPicPr>
          <p:cNvPr id="10242" name="Picture 2" descr="Question mark ">
            <a:extLst>
              <a:ext uri="{FF2B5EF4-FFF2-40B4-BE49-F238E27FC236}">
                <a16:creationId xmlns:a16="http://schemas.microsoft.com/office/drawing/2014/main" id="{439212D4-69DC-284A-0847-13B91DF00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213" y="276294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barn(inVertical)">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 1">
            <a:extLst>
              <a:ext uri="{FF2B5EF4-FFF2-40B4-BE49-F238E27FC236}">
                <a16:creationId xmlns:a16="http://schemas.microsoft.com/office/drawing/2014/main" id="{2854E620-9C71-ECDA-EC03-9E27F0F0247D}"/>
              </a:ext>
            </a:extLst>
          </p:cNvPr>
          <p:cNvSpPr/>
          <p:nvPr/>
        </p:nvSpPr>
        <p:spPr>
          <a:xfrm>
            <a:off x="3113694" y="3421624"/>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Bent 3">
            <a:extLst>
              <a:ext uri="{FF2B5EF4-FFF2-40B4-BE49-F238E27FC236}">
                <a16:creationId xmlns:a16="http://schemas.microsoft.com/office/drawing/2014/main" id="{FCBD55BA-4B48-D120-A83F-987476C1D3A5}"/>
              </a:ext>
            </a:extLst>
          </p:cNvPr>
          <p:cNvSpPr/>
          <p:nvPr/>
        </p:nvSpPr>
        <p:spPr>
          <a:xfrm>
            <a:off x="7516754" y="1935721"/>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612717" y="3303638"/>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HOẠT ĐỘNG CON NGƯỜI</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4832547" y="1747679"/>
            <a:ext cx="2290917"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MÔI TRƯỜNG NUÔI THỦY SẢN</a:t>
            </a:r>
          </a:p>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BỊ Ô NHIỄM</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9235607" y="789032"/>
            <a:ext cx="2290917" cy="2293377"/>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BIỆN PHÁP BẢO VỆ MÔI TRƯỜNG NUÔI THỦY SẢN</a:t>
            </a:r>
          </a:p>
        </p:txBody>
      </p:sp>
      <p:pic>
        <p:nvPicPr>
          <p:cNvPr id="12290" name="Picture 2" descr="Waste water icon">
            <a:extLst>
              <a:ext uri="{FF2B5EF4-FFF2-40B4-BE49-F238E27FC236}">
                <a16:creationId xmlns:a16="http://schemas.microsoft.com/office/drawing/2014/main" id="{AEFD66F8-17E5-DDD3-044A-DB2223FD4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0" y="851707"/>
            <a:ext cx="1788806" cy="1788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693DEA-9126-ECB5-9E38-86D46E4C12E9}"/>
              </a:ext>
            </a:extLst>
          </p:cNvPr>
          <p:cNvPicPr>
            <a:picLocks noChangeAspect="1"/>
          </p:cNvPicPr>
          <p:nvPr/>
        </p:nvPicPr>
        <p:blipFill>
          <a:blip r:embed="rId4"/>
          <a:stretch>
            <a:fillRect/>
          </a:stretch>
        </p:blipFill>
        <p:spPr>
          <a:xfrm>
            <a:off x="4999685" y="4421903"/>
            <a:ext cx="1961554" cy="1961554"/>
          </a:xfrm>
          <a:prstGeom prst="rect">
            <a:avLst/>
          </a:prstGeom>
        </p:spPr>
      </p:pic>
      <p:pic>
        <p:nvPicPr>
          <p:cNvPr id="12292" name="Picture 4" descr="Sea">
            <a:extLst>
              <a:ext uri="{FF2B5EF4-FFF2-40B4-BE49-F238E27FC236}">
                <a16:creationId xmlns:a16="http://schemas.microsoft.com/office/drawing/2014/main" id="{DF7B06F8-7555-D9AF-953C-E05F5BE03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469" y="3775592"/>
            <a:ext cx="2197510" cy="21975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oral reef ">
            <a:extLst>
              <a:ext uri="{FF2B5EF4-FFF2-40B4-BE49-F238E27FC236}">
                <a16:creationId xmlns:a16="http://schemas.microsoft.com/office/drawing/2014/main" id="{C2E5D2FE-92E2-529E-8D0E-24844AA29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193" y="159759"/>
            <a:ext cx="1383897" cy="1383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AB75EB-5834-DF2F-9F90-9D17BFC59AF0}"/>
              </a:ext>
            </a:extLst>
          </p:cNvPr>
          <p:cNvPicPr>
            <a:picLocks noChangeAspect="1"/>
          </p:cNvPicPr>
          <p:nvPr/>
        </p:nvPicPr>
        <p:blipFill>
          <a:blip r:embed="rId7"/>
          <a:stretch>
            <a:fillRect/>
          </a:stretch>
        </p:blipFill>
        <p:spPr>
          <a:xfrm>
            <a:off x="3113694" y="1849349"/>
            <a:ext cx="1398086" cy="1398086"/>
          </a:xfrm>
          <a:prstGeom prst="rect">
            <a:avLst/>
          </a:prstGeom>
        </p:spPr>
      </p:pic>
      <p:sp>
        <p:nvSpPr>
          <p:cNvPr id="13" name="TextBox 12">
            <a:extLst>
              <a:ext uri="{FF2B5EF4-FFF2-40B4-BE49-F238E27FC236}">
                <a16:creationId xmlns:a16="http://schemas.microsoft.com/office/drawing/2014/main" id="{E5301A4F-20A7-2448-541D-174F58EC3C92}"/>
              </a:ext>
            </a:extLst>
          </p:cNvPr>
          <p:cNvSpPr txBox="1"/>
          <p:nvPr/>
        </p:nvSpPr>
        <p:spPr>
          <a:xfrm>
            <a:off x="392393" y="208451"/>
            <a:ext cx="5880069"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arn(inVertical)">
                                      <p:cBhvr>
                                        <p:cTn id="34" dur="500"/>
                                        <p:tgtEl>
                                          <p:spTgt spid="1229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nodeType="withEffect">
                                  <p:stCondLst>
                                    <p:cond delay="0"/>
                                  </p:stCondLst>
                                  <p:childTnLst>
                                    <p:set>
                                      <p:cBhvr>
                                        <p:cTn id="41" dur="1" fill="hold">
                                          <p:stCondLst>
                                            <p:cond delay="0"/>
                                          </p:stCondLst>
                                        </p:cTn>
                                        <p:tgtEl>
                                          <p:spTgt spid="12292"/>
                                        </p:tgtEl>
                                        <p:attrNameLst>
                                          <p:attrName>style.visibility</p:attrName>
                                        </p:attrNameLst>
                                      </p:cBhvr>
                                      <p:to>
                                        <p:strVal val="visible"/>
                                      </p:to>
                                    </p:set>
                                    <p:animEffect transition="in" filter="barn(inVertical)">
                                      <p:cBhvr>
                                        <p:cTn id="4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B15BA0-3774-ED9C-8712-8B674DC2BA21}"/>
              </a:ext>
            </a:extLst>
          </p:cNvPr>
          <p:cNvSpPr txBox="1"/>
          <p:nvPr/>
        </p:nvSpPr>
        <p:spPr>
          <a:xfrm>
            <a:off x="179435" y="78116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E43CAF76-C5F7-BDB6-5CC0-C2FD178F4E05}"/>
              </a:ext>
            </a:extLst>
          </p:cNvPr>
          <p:cNvSpPr txBox="1"/>
          <p:nvPr/>
        </p:nvSpPr>
        <p:spPr>
          <a:xfrm>
            <a:off x="4094236" y="67187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a16="http://schemas.microsoft.com/office/drawing/2014/main" id="{8E670CAF-8B8C-18DA-6395-6DC2858D1595}"/>
              </a:ext>
            </a:extLst>
          </p:cNvPr>
          <p:cNvSpPr txBox="1"/>
          <p:nvPr/>
        </p:nvSpPr>
        <p:spPr>
          <a:xfrm>
            <a:off x="7846807" y="671879"/>
            <a:ext cx="3996147"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126E72DC-D624-7506-2DDF-828676EE97AC}"/>
              </a:ext>
            </a:extLst>
          </p:cNvPr>
          <p:cNvSpPr txBox="1"/>
          <p:nvPr/>
        </p:nvSpPr>
        <p:spPr>
          <a:xfrm>
            <a:off x="7638434" y="4236532"/>
            <a:ext cx="3880053"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a16="http://schemas.microsoft.com/office/drawing/2014/main" id="{25E59535-F88F-085C-9AB8-87356D1B4415}"/>
              </a:ext>
            </a:extLst>
          </p:cNvPr>
          <p:cNvSpPr txBox="1"/>
          <p:nvPr/>
        </p:nvSpPr>
        <p:spPr>
          <a:xfrm>
            <a:off x="1724943" y="4427501"/>
            <a:ext cx="3454811"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p:txBody>
      </p:sp>
      <p:sp>
        <p:nvSpPr>
          <p:cNvPr id="13" name="TextBox 12">
            <a:extLst>
              <a:ext uri="{FF2B5EF4-FFF2-40B4-BE49-F238E27FC236}">
                <a16:creationId xmlns:a16="http://schemas.microsoft.com/office/drawing/2014/main" id="{BCACFAB3-BE4D-7261-1FCE-7A31ABD3151A}"/>
              </a:ext>
            </a:extLst>
          </p:cNvPr>
          <p:cNvSpPr txBox="1"/>
          <p:nvPr/>
        </p:nvSpPr>
        <p:spPr>
          <a:xfrm>
            <a:off x="2473142" y="3325259"/>
            <a:ext cx="6877335"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b="1" dirty="0" err="1">
                <a:solidFill>
                  <a:schemeClr val="bg1"/>
                </a:solidFill>
                <a:effectLst/>
                <a:latin typeface="Times New Roman" panose="02020603050405020304" pitchFamily="18" charset="0"/>
                <a:ea typeface="Times New Roman" panose="02020603050405020304" pitchFamily="18" charset="0"/>
              </a:rPr>
              <a:t>Cần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tiến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hành</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đồng</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bộ</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các</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biện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pháp</a:t>
            </a:r>
            <a:endParaRPr lang="en-US" sz="3200" b="1" dirty="0">
              <a:solidFill>
                <a:schemeClr val="bg1"/>
              </a:solidFill>
            </a:endParaRPr>
          </a:p>
        </p:txBody>
      </p:sp>
      <p:pic>
        <p:nvPicPr>
          <p:cNvPr id="14" name="Picture 13">
            <a:extLst>
              <a:ext uri="{FF2B5EF4-FFF2-40B4-BE49-F238E27FC236}">
                <a16:creationId xmlns:a16="http://schemas.microsoft.com/office/drawing/2014/main" id="{8C3FFF14-CC6B-2EBF-3952-8E8D989DF125}"/>
              </a:ext>
            </a:extLst>
          </p:cNvPr>
          <p:cNvPicPr>
            <a:picLocks noChangeAspect="1"/>
          </p:cNvPicPr>
          <p:nvPr/>
        </p:nvPicPr>
        <p:blipFill>
          <a:blip r:embed="rId3"/>
          <a:stretch>
            <a:fillRect/>
          </a:stretch>
        </p:blipFill>
        <p:spPr>
          <a:xfrm>
            <a:off x="5799494" y="4930270"/>
            <a:ext cx="1219200" cy="1219200"/>
          </a:xfrm>
          <a:prstGeom prst="rect">
            <a:avLst/>
          </a:prstGeom>
        </p:spPr>
      </p:pic>
      <p:pic>
        <p:nvPicPr>
          <p:cNvPr id="13314" name="Picture 2" descr="Squid ">
            <a:extLst>
              <a:ext uri="{FF2B5EF4-FFF2-40B4-BE49-F238E27FC236}">
                <a16:creationId xmlns:a16="http://schemas.microsoft.com/office/drawing/2014/main" id="{1D49CAB3-7B20-FBEC-07A5-CDE64F5B0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43" y="308570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7E938F9-CA50-EF4E-0BB0-736715011724}"/>
              </a:ext>
            </a:extLst>
          </p:cNvPr>
          <p:cNvSpPr txBox="1"/>
          <p:nvPr/>
        </p:nvSpPr>
        <p:spPr>
          <a:xfrm>
            <a:off x="303904" y="152374"/>
            <a:ext cx="5792096"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B9000830-6162-C10A-0630-6743B150BD8C}"/>
              </a:ext>
            </a:extLst>
          </p:cNvPr>
          <p:cNvSpPr/>
          <p:nvPr/>
        </p:nvSpPr>
        <p:spPr>
          <a:xfrm>
            <a:off x="4613258" y="1378974"/>
            <a:ext cx="3465871" cy="2050026"/>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id="{F8E38D2F-085E-0108-789C-0AB43B50CF08}"/>
              </a:ext>
            </a:extLst>
          </p:cNvPr>
          <p:cNvPicPr>
            <a:picLocks noChangeAspect="1"/>
          </p:cNvPicPr>
          <p:nvPr/>
        </p:nvPicPr>
        <p:blipFill>
          <a:blip r:embed="rId3"/>
          <a:stretch>
            <a:fillRect/>
          </a:stretch>
        </p:blipFill>
        <p:spPr>
          <a:xfrm>
            <a:off x="754256" y="231443"/>
            <a:ext cx="3173596" cy="2050025"/>
          </a:xfrm>
          <a:prstGeom prst="rect">
            <a:avLst/>
          </a:prstGeom>
        </p:spPr>
      </p:pic>
      <p:pic>
        <p:nvPicPr>
          <p:cNvPr id="7" name="Picture 6">
            <a:extLst>
              <a:ext uri="{FF2B5EF4-FFF2-40B4-BE49-F238E27FC236}">
                <a16:creationId xmlns:a16="http://schemas.microsoft.com/office/drawing/2014/main" id="{7E0A9E30-0C77-7742-68C1-0F2548C3876A}"/>
              </a:ext>
            </a:extLst>
          </p:cNvPr>
          <p:cNvPicPr>
            <a:picLocks noChangeAspect="1"/>
          </p:cNvPicPr>
          <p:nvPr/>
        </p:nvPicPr>
        <p:blipFill>
          <a:blip r:embed="rId4"/>
          <a:stretch>
            <a:fillRect/>
          </a:stretch>
        </p:blipFill>
        <p:spPr>
          <a:xfrm>
            <a:off x="8686265" y="231442"/>
            <a:ext cx="3180414" cy="2050026"/>
          </a:xfrm>
          <a:prstGeom prst="rect">
            <a:avLst/>
          </a:prstGeom>
        </p:spPr>
      </p:pic>
      <p:pic>
        <p:nvPicPr>
          <p:cNvPr id="9" name="Picture 8">
            <a:extLst>
              <a:ext uri="{FF2B5EF4-FFF2-40B4-BE49-F238E27FC236}">
                <a16:creationId xmlns:a16="http://schemas.microsoft.com/office/drawing/2014/main" id="{0A3EA629-D29A-7058-2CA9-08964E1AC82F}"/>
              </a:ext>
            </a:extLst>
          </p:cNvPr>
          <p:cNvPicPr>
            <a:picLocks noChangeAspect="1"/>
          </p:cNvPicPr>
          <p:nvPr/>
        </p:nvPicPr>
        <p:blipFill>
          <a:blip r:embed="rId5"/>
          <a:stretch>
            <a:fillRect/>
          </a:stretch>
        </p:blipFill>
        <p:spPr>
          <a:xfrm>
            <a:off x="664416" y="3429000"/>
            <a:ext cx="3372620" cy="2172546"/>
          </a:xfrm>
          <a:prstGeom prst="rect">
            <a:avLst/>
          </a:prstGeom>
        </p:spPr>
      </p:pic>
      <p:pic>
        <p:nvPicPr>
          <p:cNvPr id="11" name="Picture 10">
            <a:extLst>
              <a:ext uri="{FF2B5EF4-FFF2-40B4-BE49-F238E27FC236}">
                <a16:creationId xmlns:a16="http://schemas.microsoft.com/office/drawing/2014/main" id="{9673B8EB-E2C9-92C8-8336-C01605B09E5E}"/>
              </a:ext>
            </a:extLst>
          </p:cNvPr>
          <p:cNvPicPr>
            <a:picLocks noChangeAspect="1"/>
          </p:cNvPicPr>
          <p:nvPr/>
        </p:nvPicPr>
        <p:blipFill>
          <a:blip r:embed="rId6"/>
          <a:stretch>
            <a:fillRect/>
          </a:stretch>
        </p:blipFill>
        <p:spPr>
          <a:xfrm>
            <a:off x="8715643" y="3551520"/>
            <a:ext cx="3264119" cy="2050026"/>
          </a:xfrm>
          <a:prstGeom prst="rect">
            <a:avLst/>
          </a:prstGeom>
        </p:spPr>
      </p:pic>
      <p:sp>
        <p:nvSpPr>
          <p:cNvPr id="15" name="Rectangle: Rounded Corners 14">
            <a:extLst>
              <a:ext uri="{FF2B5EF4-FFF2-40B4-BE49-F238E27FC236}">
                <a16:creationId xmlns:a16="http://schemas.microsoft.com/office/drawing/2014/main" id="{DFB08090-B6AD-54BC-2F2E-B7CDFF1E5324}"/>
              </a:ext>
            </a:extLst>
          </p:cNvPr>
          <p:cNvSpPr/>
          <p:nvPr/>
        </p:nvSpPr>
        <p:spPr>
          <a:xfrm>
            <a:off x="4301880" y="4000515"/>
            <a:ext cx="4148919" cy="1361674"/>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C8218529-6388-1F8D-98F3-BB8B748F21AA}"/>
              </a:ext>
            </a:extLst>
          </p:cNvPr>
          <p:cNvSpPr txBox="1"/>
          <p:nvPr/>
        </p:nvSpPr>
        <p:spPr>
          <a:xfrm>
            <a:off x="754256" y="2281468"/>
            <a:ext cx="256646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D0496-3C9A-DA8A-E83A-C24A48EE8655}"/>
              </a:ext>
            </a:extLst>
          </p:cNvPr>
          <p:cNvSpPr txBox="1"/>
          <p:nvPr/>
        </p:nvSpPr>
        <p:spPr>
          <a:xfrm>
            <a:off x="8686265" y="2223996"/>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E1C7411-9029-369C-3685-2EE82A2CF25B}"/>
              </a:ext>
            </a:extLst>
          </p:cNvPr>
          <p:cNvSpPr txBox="1"/>
          <p:nvPr/>
        </p:nvSpPr>
        <p:spPr>
          <a:xfrm>
            <a:off x="754256" y="5604397"/>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0DB6B39-A526-D15D-27B6-5A83045D75E8}"/>
              </a:ext>
            </a:extLst>
          </p:cNvPr>
          <p:cNvSpPr txBox="1"/>
          <p:nvPr/>
        </p:nvSpPr>
        <p:spPr>
          <a:xfrm>
            <a:off x="8686265" y="5682574"/>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phát biểu:</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Nên đánh bắt cá vào mùa sinh sản của cá vì sẽ thu được cá mẹ lẫn cá con.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Đánh bắt thủy sản bằng xung điện.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7" name="TextBox 6">
            <a:extLst>
              <a:ext uri="{FF2B5EF4-FFF2-40B4-BE49-F238E27FC236}">
                <a16:creationId xmlns:a16="http://schemas.microsoft.com/office/drawing/2014/main" id="{96C83558-EEF4-70F7-147A-7F49FD9710DE}"/>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3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9" name="TextBox 8">
            <a:extLst>
              <a:ext uri="{FF2B5EF4-FFF2-40B4-BE49-F238E27FC236}">
                <a16:creationId xmlns:a16="http://schemas.microsoft.com/office/drawing/2014/main" id="{75A90D67-0B1B-C583-76B8-8A4DB0A4C9ED}"/>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7" name="TextBox 6">
            <a:extLst>
              <a:ext uri="{FF2B5EF4-FFF2-40B4-BE49-F238E27FC236}">
                <a16:creationId xmlns:a16="http://schemas.microsoft.com/office/drawing/2014/main" id="{96C83558-EEF4-70F7-147A-7F49FD9710DE}"/>
              </a:ext>
            </a:extLst>
          </p:cNvPr>
          <p:cNvSpPr txBox="1"/>
          <p:nvPr/>
        </p:nvSpPr>
        <p:spPr>
          <a:xfrm>
            <a:off x="2575607" y="2119976"/>
            <a:ext cx="7482793" cy="1569660"/>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Hãy đề xuất những việc nên làm và không nên làm để bảo vệ môi trường nuôi thủy sản ở gia đình, địa phương em</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9" name="Picture 4" descr="Sea">
            <a:extLst>
              <a:ext uri="{FF2B5EF4-FFF2-40B4-BE49-F238E27FC236}">
                <a16:creationId xmlns:a16="http://schemas.microsoft.com/office/drawing/2014/main" id="{866F0C9C-0D6E-5DF3-958B-0D8712A8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211" y="4076003"/>
            <a:ext cx="2197510" cy="219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7C1E5815-D54C-487F-A054-6D4930ADE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4">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88975"/>
            <a:ext cx="2797175" cy="172085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0E95AF-B5C8-C85C-D623-2672C287248F}"/>
              </a:ext>
            </a:extLst>
          </p:cNvPr>
          <p:cNvPicPr>
            <a:picLocks noChangeAspect="1"/>
          </p:cNvPicPr>
          <p:nvPr/>
        </p:nvPicPr>
        <p:blipFill>
          <a:blip r:embed="rId3"/>
          <a:stretch>
            <a:fillRect/>
          </a:stretch>
        </p:blipFill>
        <p:spPr>
          <a:xfrm>
            <a:off x="3505200" y="688975"/>
            <a:ext cx="2417763" cy="1720850"/>
          </a:xfrm>
          <a:prstGeom prst="rect">
            <a:avLst/>
          </a:prstGeom>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4"/>
          <a:stretch>
            <a:fillRect/>
          </a:stretch>
        </p:blipFill>
        <p:spPr>
          <a:xfrm>
            <a:off x="642938" y="2476500"/>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129088"/>
            <a:ext cx="5281613" cy="20399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688975"/>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638" y="3681413"/>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21" name="Picture 2" descr="Engine ">
            <a:extLst>
              <a:ext uri="{FF2B5EF4-FFF2-40B4-BE49-F238E27FC236}">
                <a16:creationId xmlns:a16="http://schemas.microsoft.com/office/drawing/2014/main" id="{5934F557-046E-889F-9033-42D05EE393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7466" y="550624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A127A75-F4B3-67B3-F78B-7E6CA42A09FB}"/>
              </a:ext>
            </a:extLst>
          </p:cNvPr>
          <p:cNvSpPr/>
          <p:nvPr/>
        </p:nvSpPr>
        <p:spPr>
          <a:xfrm>
            <a:off x="10238992"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E2B514D-AFAA-0E13-3426-F06B585A90DD}"/>
              </a:ext>
            </a:extLst>
          </p:cNvPr>
          <p:cNvSpPr txBox="1"/>
          <p:nvPr/>
        </p:nvSpPr>
        <p:spPr>
          <a:xfrm>
            <a:off x="10158058" y="691105"/>
            <a:ext cx="1704105" cy="4457952"/>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circle(in)">
                                      <p:cBhvr>
                                        <p:cTn id="22" dur="2000"/>
                                        <p:tgtEl>
                                          <p:spTgt spid="1038"/>
                                        </p:tgtEl>
                                      </p:cBhvr>
                                    </p:animEffect>
                                  </p:childTnLst>
                                </p:cTn>
                              </p:par>
                              <p:par>
                                <p:cTn id="23" presetID="6" presetClass="entr" presetSubtype="16"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circle(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8315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55071"/>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nên làm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Thu gom, xử lý chất thải theo quy định của pháp luật.</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Phục hồi môi trường sau khi ngừng hoạt động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Bảo đảm điều kiện vệ sinh môi trường, phòng ngừa dịch bệnh thủy sản; không được sử dụng hóa chất độc hại hoặc tích tụ độc hại.</a:t>
            </a:r>
          </a:p>
        </p:txBody>
      </p:sp>
    </p:spTree>
    <p:extLst>
      <p:ext uri="{BB962C8B-B14F-4D97-AF65-F5344CB8AC3E}">
        <p14:creationId xmlns:p14="http://schemas.microsoft.com/office/powerpoint/2010/main" val="17911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6816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28296"/>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không nên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làm 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Sử dụng thuốc thú y thủy sản, hóa chất đã hết hạn sử dụng hoặc ngoài danh mục cho phép trong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Xây dựng khu nuôi trồng thủy sản tập trung trên bãi bồi đang hình thành vùng cửa sông ven biển.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Phá rừng ngập mặn để nuôi trồng thủy sản.</a:t>
            </a:r>
          </a:p>
        </p:txBody>
      </p:sp>
    </p:spTree>
    <p:extLst>
      <p:ext uri="{BB962C8B-B14F-4D97-AF65-F5344CB8AC3E}">
        <p14:creationId xmlns:p14="http://schemas.microsoft.com/office/powerpoint/2010/main" val="62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4" name="Arrow: Down 13">
            <a:extLst>
              <a:ext uri="{FF2B5EF4-FFF2-40B4-BE49-F238E27FC236}">
                <a16:creationId xmlns:a16="http://schemas.microsoft.com/office/drawing/2014/main" id="{BB5E7CC9-F5C3-BA43-506D-F1CF1AAE56E8}"/>
              </a:ext>
            </a:extLst>
          </p:cNvPr>
          <p:cNvSpPr/>
          <p:nvPr/>
        </p:nvSpPr>
        <p:spPr>
          <a:xfrm>
            <a:off x="9963091" y="172024"/>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0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6226C62-0A4B-FD9F-ADA1-120BDEC7DA2A}"/>
              </a:ext>
            </a:extLst>
          </p:cNvPr>
          <p:cNvGraphicFramePr>
            <a:graphicFrameLocks noGrp="1"/>
          </p:cNvGraphicFramePr>
          <p:nvPr>
            <p:extLst>
              <p:ext uri="{D42A27DB-BD31-4B8C-83A1-F6EECF244321}">
                <p14:modId xmlns:p14="http://schemas.microsoft.com/office/powerpoint/2010/main" val="4192927250"/>
              </p:ext>
            </p:extLst>
          </p:nvPr>
        </p:nvGraphicFramePr>
        <p:xfrm>
          <a:off x="1026696" y="1187116"/>
          <a:ext cx="10363199" cy="4712078"/>
        </p:xfrm>
        <a:graphic>
          <a:graphicData uri="http://schemas.openxmlformats.org/drawingml/2006/table">
            <a:tbl>
              <a:tblPr firstRow="1" bandRow="1">
                <a:tableStyleId>{5C22544A-7EE6-4342-B048-85BDC9FD1C3A}</a:tableStyleId>
              </a:tblPr>
              <a:tblGrid>
                <a:gridCol w="2853406">
                  <a:extLst>
                    <a:ext uri="{9D8B030D-6E8A-4147-A177-3AD203B41FA5}">
                      <a16:colId xmlns:a16="http://schemas.microsoft.com/office/drawing/2014/main" val="2797994857"/>
                    </a:ext>
                  </a:extLst>
                </a:gridCol>
                <a:gridCol w="3041545">
                  <a:extLst>
                    <a:ext uri="{9D8B030D-6E8A-4147-A177-3AD203B41FA5}">
                      <a16:colId xmlns:a16="http://schemas.microsoft.com/office/drawing/2014/main" val="2600258079"/>
                    </a:ext>
                  </a:extLst>
                </a:gridCol>
                <a:gridCol w="4468248">
                  <a:extLst>
                    <a:ext uri="{9D8B030D-6E8A-4147-A177-3AD203B41FA5}">
                      <a16:colId xmlns:a16="http://schemas.microsoft.com/office/drawing/2014/main" val="1369130509"/>
                    </a:ext>
                  </a:extLst>
                </a:gridCol>
              </a:tblGrid>
              <a:tr h="1171907">
                <a:tc>
                  <a:txBody>
                    <a:bodyPr/>
                    <a:lstStyle/>
                    <a:p>
                      <a:pPr algn="just"/>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a:t>
                      </a:r>
                      <a:r>
                        <a:rPr lang="en-US" sz="2800" dirty="0">
                          <a:latin typeface="Times New Roman" panose="02020603050405020304" pitchFamily="18" charset="0"/>
                          <a:cs typeface="Times New Roman" panose="02020603050405020304" pitchFamily="18" charset="0"/>
                        </a:rPr>
                        <a:t>)</a:t>
                      </a:r>
                    </a:p>
                  </a:txBody>
                  <a:tcPr/>
                </a:tc>
                <a:tc>
                  <a:txBody>
                    <a:bodyPr/>
                    <a:lstStyle/>
                    <a:p>
                      <a:pPr algn="just"/>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11615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1</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63209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2</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1385065"/>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3</a:t>
                      </a: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4663650"/>
                  </a:ext>
                </a:extLst>
              </a:tr>
            </a:tbl>
          </a:graphicData>
        </a:graphic>
      </p:graphicFrame>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3498934" y="407486"/>
            <a:ext cx="5194132" cy="653465"/>
          </a:xfrm>
        </p:spPr>
        <p:txBody>
          <a:bodyPr>
            <a:norm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HOÀN THÀNH TẠI NHÀ</a:t>
            </a:r>
          </a:p>
        </p:txBody>
      </p:sp>
      <p:graphicFrame>
        <p:nvGraphicFramePr>
          <p:cNvPr id="8" name="Table 6">
            <a:extLst>
              <a:ext uri="{FF2B5EF4-FFF2-40B4-BE49-F238E27FC236}">
                <a16:creationId xmlns:a16="http://schemas.microsoft.com/office/drawing/2014/main" id="{C722FA94-0705-F235-7D02-C8D48D25BA78}"/>
              </a:ext>
            </a:extLst>
          </p:cNvPr>
          <p:cNvGraphicFramePr>
            <a:graphicFrameLocks noGrp="1"/>
          </p:cNvGraphicFramePr>
          <p:nvPr>
            <p:extLst>
              <p:ext uri="{D42A27DB-BD31-4B8C-83A1-F6EECF244321}">
                <p14:modId xmlns:p14="http://schemas.microsoft.com/office/powerpoint/2010/main" val="534967865"/>
              </p:ext>
            </p:extLst>
          </p:nvPr>
        </p:nvGraphicFramePr>
        <p:xfrm>
          <a:off x="3452802" y="6189330"/>
          <a:ext cx="5759355" cy="396240"/>
        </p:xfrm>
        <a:graphic>
          <a:graphicData uri="http://schemas.openxmlformats.org/drawingml/2006/table">
            <a:tbl>
              <a:tblPr firstRow="1" bandRow="1">
                <a:tableStyleId>{5C22544A-7EE6-4342-B048-85BDC9FD1C3A}</a:tableStyleId>
              </a:tblPr>
              <a:tblGrid>
                <a:gridCol w="5759355">
                  <a:extLst>
                    <a:ext uri="{9D8B030D-6E8A-4147-A177-3AD203B41FA5}">
                      <a16:colId xmlns:a16="http://schemas.microsoft.com/office/drawing/2014/main" val="1165274559"/>
                    </a:ext>
                  </a:extLst>
                </a:gridCol>
              </a:tblGrid>
              <a:tr h="37084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PHIẾU HỌC TẬP SỐ 4</a:t>
                      </a:r>
                    </a:p>
                  </a:txBody>
                  <a:tcPr>
                    <a:solidFill>
                      <a:schemeClr val="accent1">
                        <a:lumMod val="60000"/>
                        <a:lumOff val="40000"/>
                      </a:schemeClr>
                    </a:solidFill>
                  </a:tcPr>
                </a:tc>
                <a:extLst>
                  <a:ext uri="{0D108BD9-81ED-4DB2-BD59-A6C34878D82A}">
                    <a16:rowId xmlns:a16="http://schemas.microsoft.com/office/drawing/2014/main" val="1752982969"/>
                  </a:ext>
                </a:extLst>
              </a:tr>
            </a:tbl>
          </a:graphicData>
        </a:graphic>
      </p:graphicFrame>
      <p:pic>
        <p:nvPicPr>
          <p:cNvPr id="2050" name="Picture 2" descr="List ">
            <a:extLst>
              <a:ext uri="{FF2B5EF4-FFF2-40B4-BE49-F238E27FC236}">
                <a16:creationId xmlns:a16="http://schemas.microsoft.com/office/drawing/2014/main" id="{44759EFB-F23E-0301-289F-12ADA37B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0724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458333" y="3749257"/>
            <a:ext cx="4843822" cy="1244032"/>
          </a:xfrm>
        </p:spPr>
        <p:txBody>
          <a:bodyPr vert="horz" lIns="91440" tIns="45720" rIns="91440" bIns="45720" rtlCol="0" anchor="b">
            <a:noAutofit/>
          </a:bodyPr>
          <a:lstStyle/>
          <a:p>
            <a:pPr algn="just"/>
            <a:r>
              <a:rPr lang="en-US" sz="3300" b="1" kern="1200"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THIẾT KẾ MÔ HÌNH  TỪ VẬT LIỆU TÁI CHẾ</a:t>
            </a:r>
          </a:p>
        </p:txBody>
      </p:sp>
      <p:pic>
        <p:nvPicPr>
          <p:cNvPr id="4104" name="Picture 8" descr="Làm Đồ Chơi Các Con Vật Từ Nắp Chai/ Ideas with plastic bottle caps/ Sáng  Tạo Với Nắp Chai Nhựa - YouTube">
            <a:extLst>
              <a:ext uri="{FF2B5EF4-FFF2-40B4-BE49-F238E27FC236}">
                <a16:creationId xmlns:a16="http://schemas.microsoft.com/office/drawing/2014/main" id="{4C0F2257-17F7-19F6-D4C6-03772BFC4D3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416440" y="991202"/>
            <a:ext cx="3291408" cy="1851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098" name="Picture 2" descr="DIY AQUARIUM FISH TOWER OF PLASTIC BOTTLE ART | Har Channel - YouTube |  Plastic bottle art, Diy aquarium, Diy fish tank">
            <a:extLst>
              <a:ext uri="{FF2B5EF4-FFF2-40B4-BE49-F238E27FC236}">
                <a16:creationId xmlns:a16="http://schemas.microsoft.com/office/drawing/2014/main" id="{64D43FC1-5A3E-F2E6-6BF1-A5AA0FE01C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4603" y="725195"/>
            <a:ext cx="3868173" cy="2175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ách làm con rùa bằng chai nhựa cũ phế liệu">
            <a:extLst>
              <a:ext uri="{FF2B5EF4-FFF2-40B4-BE49-F238E27FC236}">
                <a16:creationId xmlns:a16="http://schemas.microsoft.com/office/drawing/2014/main" id="{25144B43-1BD7-1639-A041-6994F065FF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56830" y="3749257"/>
            <a:ext cx="3077212" cy="176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1" name="Freeform: Shape 4110">
            <a:extLst>
              <a:ext uri="{FF2B5EF4-FFF2-40B4-BE49-F238E27FC236}">
                <a16:creationId xmlns:a16="http://schemas.microsoft.com/office/drawing/2014/main"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4113" name="Straight Connector 4112">
            <a:extLst>
              <a:ext uri="{FF2B5EF4-FFF2-40B4-BE49-F238E27FC236}">
                <a16:creationId xmlns:a16="http://schemas.microsoft.com/office/drawing/2014/main"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5419436"/>
            <a:ext cx="1404926" cy="1404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Make Fish Tank At Home Ideas Mr Decor Plastic Bottle Art Diy Fish  Tank Diy Aquarium – Cuitan Dokter">
            <a:extLst>
              <a:ext uri="{FF2B5EF4-FFF2-40B4-BE49-F238E27FC236}">
                <a16:creationId xmlns:a16="http://schemas.microsoft.com/office/drawing/2014/main" id="{0DA567A7-A9DB-B17B-3157-8667811F6A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34578" y="725195"/>
            <a:ext cx="2760248" cy="207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4106" name="Picture 10" descr="Creativity ">
            <a:extLst>
              <a:ext uri="{FF2B5EF4-FFF2-40B4-BE49-F238E27FC236}">
                <a16:creationId xmlns:a16="http://schemas.microsoft.com/office/drawing/2014/main" id="{2AF43227-B99F-8E49-18B7-9325F74A6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294" y="368349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barn(inVertical)">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barn(inVertical)">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barn(inVertical)">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arn(inVertical)">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id="{854ECEBE-9353-406C-9313-02A517A31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5136" name="Freeform: Shape 5128">
            <a:extLst>
              <a:ext uri="{FF2B5EF4-FFF2-40B4-BE49-F238E27FC236}">
                <a16:creationId xmlns:a16="http://schemas.microsoft.com/office/drawing/2014/main" id="{71A74C97-ECC4-4C3A-988A-A72C1F8BBA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Freeform: Shape 5130">
            <a:extLst>
              <a:ext uri="{FF2B5EF4-FFF2-40B4-BE49-F238E27FC236}">
                <a16:creationId xmlns:a16="http://schemas.microsoft.com/office/drawing/2014/main" id="{5FB5F3BA-58DF-40DA-AE44-974A00E061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a16="http://schemas.microsoft.com/office/drawing/2014/main" id="{DE1994AC-22D1-4B48-9EDA-BE373E7045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a16="http://schemas.microsoft.com/office/drawing/2014/main" id="{86806086-A782-4311-A63B-1A68574D8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0" y="3144252"/>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a16="http://schemas.microsoft.com/office/drawing/2014/main" id="{6FC6A6FA-B6FA-F278-4155-27948A87B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1" y="122926"/>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a16="http://schemas.microsoft.com/office/drawing/2014/main"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1119B5-1E10-05DC-7799-F62D79C321E9}"/>
              </a:ext>
            </a:extLst>
          </p:cNvPr>
          <p:cNvSpPr/>
          <p:nvPr/>
        </p:nvSpPr>
        <p:spPr>
          <a:xfrm>
            <a:off x="899652" y="516194"/>
            <a:ext cx="2507225" cy="263996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Cá chuồn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Mực</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Tôm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9C615A7-554B-CDE5-3FBB-1F25005E8FE3}"/>
              </a:ext>
            </a:extLst>
          </p:cNvPr>
          <p:cNvSpPr/>
          <p:nvPr/>
        </p:nvSpPr>
        <p:spPr>
          <a:xfrm>
            <a:off x="4694903" y="516194"/>
            <a:ext cx="2507225" cy="263996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41F90E8-B3F1-C599-55DE-4D5D19CDD327}"/>
              </a:ext>
            </a:extLst>
          </p:cNvPr>
          <p:cNvSpPr/>
          <p:nvPr/>
        </p:nvSpPr>
        <p:spPr>
          <a:xfrm>
            <a:off x="2187678" y="3701845"/>
            <a:ext cx="2507225" cy="2639961"/>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cạn</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23961AF-C02F-7781-1822-92D970535EF2}"/>
              </a:ext>
            </a:extLst>
          </p:cNvPr>
          <p:cNvSpPr/>
          <p:nvPr/>
        </p:nvSpPr>
        <p:spPr>
          <a:xfrm>
            <a:off x="6243486" y="3701844"/>
            <a:ext cx="2507225" cy="2639961"/>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Mực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chuồn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Tôm</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7CE00919-964E-7DA3-B73B-AC8FA2C58E4D}"/>
              </a:ext>
            </a:extLst>
          </p:cNvPr>
          <p:cNvSpPr/>
          <p:nvPr/>
        </p:nvSpPr>
        <p:spPr>
          <a:xfrm>
            <a:off x="8742503" y="932810"/>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9" name="Cloud 8">
            <a:extLst>
              <a:ext uri="{FF2B5EF4-FFF2-40B4-BE49-F238E27FC236}">
                <a16:creationId xmlns:a16="http://schemas.microsoft.com/office/drawing/2014/main" id="{9A0E4212-C5A0-9BDA-6914-94E9B992DE11}"/>
              </a:ext>
            </a:extLst>
          </p:cNvPr>
          <p:cNvSpPr/>
          <p:nvPr/>
        </p:nvSpPr>
        <p:spPr>
          <a:xfrm>
            <a:off x="9049498" y="3601709"/>
            <a:ext cx="2949678" cy="2035276"/>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Cloud 9">
            <a:extLst>
              <a:ext uri="{FF2B5EF4-FFF2-40B4-BE49-F238E27FC236}">
                <a16:creationId xmlns:a16="http://schemas.microsoft.com/office/drawing/2014/main" id="{98303301-9586-CFBB-13A4-E3E584C17B56}"/>
              </a:ext>
            </a:extLst>
          </p:cNvPr>
          <p:cNvSpPr/>
          <p:nvPr/>
        </p:nvSpPr>
        <p:spPr>
          <a:xfrm>
            <a:off x="8490154" y="181916"/>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a16="http://schemas.microsoft.com/office/drawing/2014/main" id="{4EC5D55F-B776-A823-3FF4-675D14FA041B}"/>
              </a:ext>
            </a:extLst>
          </p:cNvPr>
          <p:cNvSpPr/>
          <p:nvPr/>
        </p:nvSpPr>
        <p:spPr>
          <a:xfrm>
            <a:off x="8262785" y="181916"/>
            <a:ext cx="3404416" cy="2359872"/>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oại nào sống trên cạn, loại nào sống dưới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8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2" grpId="0" animBg="1"/>
      <p:bldP spid="9" grpId="0" animBg="1"/>
      <p:bldP spid="10" grpId="0" animBg="1"/>
      <p:bldP spid="10" grpId="1" animBg="1"/>
      <p:bldP spid="11" grpId="0" animBg="1"/>
      <p:bldP spid="1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674712" y="361702"/>
            <a:ext cx="4509236" cy="1139139"/>
          </a:xfrm>
        </p:spPr>
        <p:txBody>
          <a:bodyPr vert="horz" lIns="91440" tIns="45720" rIns="91440" bIns="45720" rtlCol="0" anchor="ctr">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id="{964886A7-DAAA-2EB2-7751-66FF0FE3D8D1}"/>
              </a:ext>
            </a:extLst>
          </p:cNvPr>
          <p:cNvSpPr/>
          <p:nvPr/>
        </p:nvSpPr>
        <p:spPr>
          <a:xfrm>
            <a:off x="383459" y="1297863"/>
            <a:ext cx="5246694" cy="324723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1" name="Oval 1030">
            <a:extLst>
              <a:ext uri="{FF2B5EF4-FFF2-40B4-BE49-F238E27FC236}">
                <a16:creationId xmlns:a16="http://schemas.microsoft.com/office/drawing/2014/main"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D16E721-3FB3-72C8-17F9-44618DC82A4B}"/>
              </a:ext>
            </a:extLst>
          </p:cNvPr>
          <p:cNvPicPr>
            <a:picLocks noChangeAspect="1"/>
          </p:cNvPicPr>
          <p:nvPr/>
        </p:nvPicPr>
        <p:blipFill rotWithShape="1">
          <a:blip r:embed="rId3"/>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id="{D65225F4-6EB6-31DB-DB27-59DF469501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55" r="4909"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id="{AA257E2F-F5BF-1F8B-2720-0392EB3141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91" r="17115" b="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0" descr="Lợi ích của rong nho đối với bà bầu - bau.vn">
            <a:extLst>
              <a:ext uri="{FF2B5EF4-FFF2-40B4-BE49-F238E27FC236}">
                <a16:creationId xmlns:a16="http://schemas.microsoft.com/office/drawing/2014/main" id="{7BDB5309-D1F4-50A2-A286-89A74A86A1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76" r="17022"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5+ Ảnh Bản Đồ Việt Nam, Thế Giới 3D, Vệ Tinh Đẹp, Chất Lượng Cao">
            <a:extLst>
              <a:ext uri="{FF2B5EF4-FFF2-40B4-BE49-F238E27FC236}">
                <a16:creationId xmlns:a16="http://schemas.microsoft.com/office/drawing/2014/main" id="{E2871523-12F1-C00A-799B-04C9ADD8B59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01762" y="14748"/>
            <a:ext cx="4855849"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nector: Curved 8">
            <a:extLst>
              <a:ext uri="{FF2B5EF4-FFF2-40B4-BE49-F238E27FC236}">
                <a16:creationId xmlns:a16="http://schemas.microsoft.com/office/drawing/2014/main" id="{FD5EB91E-1EA2-140C-82CA-5709ED00DF16}"/>
              </a:ext>
            </a:extLst>
          </p:cNvPr>
          <p:cNvCxnSpPr/>
          <p:nvPr/>
        </p:nvCxnSpPr>
        <p:spPr>
          <a:xfrm flipV="1">
            <a:off x="4336026" y="855406"/>
            <a:ext cx="2816942" cy="257359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8" name="Picture 4" descr="Kinh tế biển Việt Nam: Tiềm năng và thách thức">
            <a:extLst>
              <a:ext uri="{FF2B5EF4-FFF2-40B4-BE49-F238E27FC236}">
                <a16:creationId xmlns:a16="http://schemas.microsoft.com/office/drawing/2014/main" id="{BB8D54D0-E70C-1270-1CCD-7D9B18EC7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888" y="2212257"/>
            <a:ext cx="3492913" cy="2271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hính phủ ban hành Kế hoạch tổng thể phát triển bền vững kinh tế biển">
            <a:extLst>
              <a:ext uri="{FF2B5EF4-FFF2-40B4-BE49-F238E27FC236}">
                <a16:creationId xmlns:a16="http://schemas.microsoft.com/office/drawing/2014/main" id="{144C96FB-F1A2-2350-0F52-6FBFF40FE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968" y="0"/>
            <a:ext cx="3725906" cy="221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ột ngày rong ruổi cùng dân chài Hạ Long">
            <a:extLst>
              <a:ext uri="{FF2B5EF4-FFF2-40B4-BE49-F238E27FC236}">
                <a16:creationId xmlns:a16="http://schemas.microsoft.com/office/drawing/2014/main" id="{4C87FC0B-2C32-6DF0-A987-E5E7A11E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939" y="4431452"/>
            <a:ext cx="3887899" cy="2496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2" name="Arrow: Down 11">
            <a:extLst>
              <a:ext uri="{FF2B5EF4-FFF2-40B4-BE49-F238E27FC236}">
                <a16:creationId xmlns:a16="http://schemas.microsoft.com/office/drawing/2014/main" id="{5BA90976-E424-E332-B5D7-B32AAE6CB26C}"/>
              </a:ext>
            </a:extLst>
          </p:cNvPr>
          <p:cNvSpPr/>
          <p:nvPr/>
        </p:nvSpPr>
        <p:spPr>
          <a:xfrm>
            <a:off x="2323428" y="134527"/>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BB5E7CC9-F5C3-BA43-506D-F1CF1AAE56E8}"/>
              </a:ext>
            </a:extLst>
          </p:cNvPr>
          <p:cNvSpPr/>
          <p:nvPr/>
        </p:nvSpPr>
        <p:spPr>
          <a:xfrm>
            <a:off x="6297942" y="134526"/>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3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2681531" y="2392517"/>
            <a:ext cx="9114503" cy="1861881"/>
          </a:xfrm>
        </p:spPr>
        <p:txBody>
          <a:bodyPr>
            <a:normAutofit/>
          </a:bodyPr>
          <a:lstStyle/>
          <a:p>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 THIỆU VỀ THỦY SẢN</a:t>
            </a: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1651A0A-C18A-CB78-F064-1928DB81E138}"/>
              </a:ext>
            </a:extLst>
          </p:cNvPr>
          <p:cNvSpPr/>
          <p:nvPr/>
        </p:nvSpPr>
        <p:spPr>
          <a:xfrm>
            <a:off x="1088436" y="847722"/>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14</a:t>
            </a:r>
          </a:p>
        </p:txBody>
      </p:sp>
      <p:pic>
        <p:nvPicPr>
          <p:cNvPr id="2050" name="Picture 2" descr="Squid ">
            <a:extLst>
              <a:ext uri="{FF2B5EF4-FFF2-40B4-BE49-F238E27FC236}">
                <a16:creationId xmlns:a16="http://schemas.microsoft.com/office/drawing/2014/main" id="{65830640-F28C-C127-FC2A-8905142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656" y="49644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a16="http://schemas.microsoft.com/office/drawing/2014/main" id="{DEF17858-159A-1C3B-7B69-B59359397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71" y="30316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a16="http://schemas.microsoft.com/office/drawing/2014/main" id="{F2362C4E-1BF7-F910-4E1A-4CD61059F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693" y="157727"/>
            <a:ext cx="2152854" cy="21528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ahorse ">
            <a:extLst>
              <a:ext uri="{FF2B5EF4-FFF2-40B4-BE49-F238E27FC236}">
                <a16:creationId xmlns:a16="http://schemas.microsoft.com/office/drawing/2014/main" id="{F3C5C69D-3ACF-A9CD-95F7-EA49B8DC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193516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a16="http://schemas.microsoft.com/office/drawing/2014/main" id="{49B333DE-908D-8303-923A-1B2DAC8AE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7522" y="446548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a16="http://schemas.microsoft.com/office/drawing/2014/main" id="{19EC5CF2-7DDD-AE4A-E114-EA495E47D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39" y="1540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a16="http://schemas.microsoft.com/office/drawing/2014/main" id="{C1A3B37A-13DF-3DF1-D672-75BE17F79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2803" y="439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2" nodeType="click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DC458E3-90DD-6E9D-429C-7C26178402CB}"/>
              </a:ext>
            </a:extLst>
          </p:cNvPr>
          <p:cNvSpPr/>
          <p:nvPr/>
        </p:nvSpPr>
        <p:spPr>
          <a:xfrm>
            <a:off x="585021" y="2084438"/>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1</a:t>
            </a:r>
          </a:p>
        </p:txBody>
      </p:sp>
      <p:sp>
        <p:nvSpPr>
          <p:cNvPr id="7" name="Rectangle: Rounded Corners 6">
            <a:extLst>
              <a:ext uri="{FF2B5EF4-FFF2-40B4-BE49-F238E27FC236}">
                <a16:creationId xmlns:a16="http://schemas.microsoft.com/office/drawing/2014/main" id="{A83729B0-0D3B-CAFA-40FC-DCA2394C122B}"/>
              </a:ext>
            </a:extLst>
          </p:cNvPr>
          <p:cNvSpPr/>
          <p:nvPr/>
        </p:nvSpPr>
        <p:spPr>
          <a:xfrm>
            <a:off x="2290918" y="4151669"/>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4</a:t>
            </a:r>
          </a:p>
        </p:txBody>
      </p:sp>
      <p:sp>
        <p:nvSpPr>
          <p:cNvPr id="8" name="Rectangle: Rounded Corners 7">
            <a:extLst>
              <a:ext uri="{FF2B5EF4-FFF2-40B4-BE49-F238E27FC236}">
                <a16:creationId xmlns:a16="http://schemas.microsoft.com/office/drawing/2014/main" id="{7E5FCCA0-9C6C-6727-695F-FAF47F7A5B98}"/>
              </a:ext>
            </a:extLst>
          </p:cNvPr>
          <p:cNvSpPr/>
          <p:nvPr/>
        </p:nvSpPr>
        <p:spPr>
          <a:xfrm>
            <a:off x="10316499" y="4151670"/>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6</a:t>
            </a:r>
          </a:p>
        </p:txBody>
      </p:sp>
      <p:sp>
        <p:nvSpPr>
          <p:cNvPr id="9" name="Rectangle: Rounded Corners 8">
            <a:extLst>
              <a:ext uri="{FF2B5EF4-FFF2-40B4-BE49-F238E27FC236}">
                <a16:creationId xmlns:a16="http://schemas.microsoft.com/office/drawing/2014/main" id="{4813F25F-6F0E-4C6D-DE2F-C39EDCBBBDE4}"/>
              </a:ext>
            </a:extLst>
          </p:cNvPr>
          <p:cNvSpPr/>
          <p:nvPr/>
        </p:nvSpPr>
        <p:spPr>
          <a:xfrm>
            <a:off x="6218905" y="4151670"/>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5</a:t>
            </a:r>
          </a:p>
        </p:txBody>
      </p:sp>
      <p:sp>
        <p:nvSpPr>
          <p:cNvPr id="10" name="Rectangle: Rounded Corners 9">
            <a:extLst>
              <a:ext uri="{FF2B5EF4-FFF2-40B4-BE49-F238E27FC236}">
                <a16:creationId xmlns:a16="http://schemas.microsoft.com/office/drawing/2014/main" id="{00C3EB94-75A8-FB62-53DF-A96FE06E62F1}"/>
              </a:ext>
            </a:extLst>
          </p:cNvPr>
          <p:cNvSpPr/>
          <p:nvPr/>
        </p:nvSpPr>
        <p:spPr>
          <a:xfrm>
            <a:off x="8008375" y="2084437"/>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3</a:t>
            </a:r>
          </a:p>
        </p:txBody>
      </p:sp>
      <p:sp>
        <p:nvSpPr>
          <p:cNvPr id="11" name="Rectangle: Rounded Corners 10">
            <a:extLst>
              <a:ext uri="{FF2B5EF4-FFF2-40B4-BE49-F238E27FC236}">
                <a16:creationId xmlns:a16="http://schemas.microsoft.com/office/drawing/2014/main" id="{D75F1535-D920-2E9F-C5DF-9C676C3673C9}"/>
              </a:ext>
            </a:extLst>
          </p:cNvPr>
          <p:cNvSpPr/>
          <p:nvPr/>
        </p:nvSpPr>
        <p:spPr>
          <a:xfrm>
            <a:off x="4296698" y="2084437"/>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2</a:t>
            </a:r>
          </a:p>
        </p:txBody>
      </p:sp>
      <p:sp>
        <p:nvSpPr>
          <p:cNvPr id="6" name="Rectangle: Diagonal Corners Rounded 5">
            <a:extLst>
              <a:ext uri="{FF2B5EF4-FFF2-40B4-BE49-F238E27FC236}">
                <a16:creationId xmlns:a16="http://schemas.microsoft.com/office/drawing/2014/main" id="{E24B0EBA-333F-4725-6AA1-0C4C15A0371D}"/>
              </a:ext>
            </a:extLst>
          </p:cNvPr>
          <p:cNvSpPr/>
          <p:nvPr/>
        </p:nvSpPr>
        <p:spPr>
          <a:xfrm>
            <a:off x="2639961" y="494072"/>
            <a:ext cx="7529054" cy="85540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CHỌN 1 TRONG SỐ CÁC THẺ DƯỚI ĐÂY!</a:t>
            </a:r>
          </a:p>
        </p:txBody>
      </p:sp>
    </p:spTree>
    <p:extLst>
      <p:ext uri="{BB962C8B-B14F-4D97-AF65-F5344CB8AC3E}">
        <p14:creationId xmlns:p14="http://schemas.microsoft.com/office/powerpoint/2010/main" val="40490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1574</Words>
  <Application>Microsoft Office PowerPoint</Application>
  <PresentationFormat>Widescreen</PresentationFormat>
  <Paragraphs>179</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Meiryo</vt:lpstr>
      <vt:lpstr>Times New Roman</vt:lpstr>
      <vt:lpstr>Wingdings</vt:lpstr>
      <vt:lpstr>Office Theme</vt:lpstr>
      <vt:lpstr>PowerPoint Presentation</vt:lpstr>
      <vt:lpstr>PowerPoint Presentation</vt:lpstr>
      <vt:lpstr>PowerPoint Presentation</vt:lpstr>
      <vt:lpstr>PowerPoint Presentation</vt:lpstr>
      <vt:lpstr>THỦY SẢN LÀ GÌ?</vt:lpstr>
      <vt:lpstr>PowerPoint Presentation</vt:lpstr>
      <vt:lpstr>PowerPoint Presentation</vt:lpstr>
      <vt:lpstr>GIỚI THIỆU VỀ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THÀNH TẠI NHÀ</vt:lpstr>
      <vt:lpstr>THIẾT KẾ MÔ HÌNH  TỪ VẬT LIỆU TÁI CHẾ</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73</cp:revision>
  <dcterms:created xsi:type="dcterms:W3CDTF">2022-07-03T15:18:46Z</dcterms:created>
  <dcterms:modified xsi:type="dcterms:W3CDTF">2024-06-28T14:27:03Z</dcterms:modified>
</cp:coreProperties>
</file>