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0" r:id="rId3"/>
    <p:sldId id="261" r:id="rId4"/>
    <p:sldId id="264" r:id="rId5"/>
    <p:sldId id="263" r:id="rId6"/>
    <p:sldId id="262" r:id="rId7"/>
    <p:sldId id="265" r:id="rId8"/>
    <p:sldId id="266" r:id="rId9"/>
    <p:sldId id="258" r:id="rId10"/>
    <p:sldId id="267" r:id="rId11"/>
    <p:sldId id="287" r:id="rId12"/>
    <p:sldId id="288" r:id="rId13"/>
    <p:sldId id="268" r:id="rId14"/>
    <p:sldId id="270" r:id="rId15"/>
    <p:sldId id="271" r:id="rId16"/>
    <p:sldId id="272" r:id="rId17"/>
    <p:sldId id="269" r:id="rId18"/>
    <p:sldId id="273" r:id="rId19"/>
    <p:sldId id="276" r:id="rId20"/>
    <p:sldId id="274" r:id="rId21"/>
    <p:sldId id="277" r:id="rId22"/>
    <p:sldId id="275" r:id="rId23"/>
    <p:sldId id="278" r:id="rId24"/>
    <p:sldId id="279" r:id="rId25"/>
    <p:sldId id="259" r:id="rId26"/>
    <p:sldId id="280" r:id="rId27"/>
    <p:sldId id="283" r:id="rId28"/>
    <p:sldId id="289" r:id="rId29"/>
    <p:sldId id="290" r:id="rId30"/>
    <p:sldId id="291" r:id="rId31"/>
    <p:sldId id="286" r:id="rId32"/>
    <p:sldId id="281" r:id="rId33"/>
    <p:sldId id="284" r:id="rId34"/>
    <p:sldId id="28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DCDCD"/>
    <a:srgbClr val="F496CE"/>
    <a:srgbClr val="F7CAFA"/>
    <a:srgbClr val="FA98C4"/>
    <a:srgbClr val="86B8EE"/>
    <a:srgbClr val="F89D80"/>
    <a:srgbClr val="CCFFFF"/>
    <a:srgbClr val="FB996D"/>
    <a:srgbClr val="F8B3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D958-69F4-4903-9748-69F0E56C99C3}" type="datetimeFigureOut">
              <a:rPr lang="en-US" smtClean="0"/>
              <a:t>6/15/2024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E8AC3-CCB4-4B68-9BE8-4334040E9CA1}" type="slidenum">
              <a:rPr lang="en-US" smtClean="0"/>
              <a:t>‹#›</a:t>
            </a:fld>
            <a:endParaRPr lang="en-US"/>
          </a:p>
        </p:txBody>
      </p:sp>
    </p:spTree>
    <p:extLst>
      <p:ext uri="{BB962C8B-B14F-4D97-AF65-F5344CB8AC3E}">
        <p14:creationId xmlns:p14="http://schemas.microsoft.com/office/powerpoint/2010/main" val="3946477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9E8AC3-CCB4-4B68-9BE8-4334040E9CA1}" type="slidenum">
              <a:rPr lang="en-US" smtClean="0"/>
              <a:t>25</a:t>
            </a:fld>
            <a:endParaRPr lang="en-US"/>
          </a:p>
        </p:txBody>
      </p:sp>
    </p:spTree>
    <p:extLst>
      <p:ext uri="{BB962C8B-B14F-4D97-AF65-F5344CB8AC3E}">
        <p14:creationId xmlns:p14="http://schemas.microsoft.com/office/powerpoint/2010/main" val="425476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67D27-1AE9-CA5A-79EB-EC0795B77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6D59DE-47BB-0F32-9B19-C1AFD8686B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EB1F5D-79AA-B015-3CEF-BD352CA96539}"/>
              </a:ext>
            </a:extLst>
          </p:cNvPr>
          <p:cNvSpPr>
            <a:spLocks noGrp="1"/>
          </p:cNvSpPr>
          <p:nvPr>
            <p:ph type="dt" sz="half" idx="10"/>
          </p:nvPr>
        </p:nvSpPr>
        <p:spPr/>
        <p:txBody>
          <a:bodyPr/>
          <a:lstStyle/>
          <a:p>
            <a:fld id="{B73BCF84-FC9B-436B-B33D-E79936BE977B}" type="datetimeFigureOut">
              <a:rPr lang="en-US" smtClean="0"/>
              <a:t>6/15/2024</a:t>
            </a:fld>
            <a:endParaRPr lang="en-US"/>
          </a:p>
        </p:txBody>
      </p:sp>
      <p:sp>
        <p:nvSpPr>
          <p:cNvPr id="5" name="Footer Placeholder 4">
            <a:extLst>
              <a:ext uri="{FF2B5EF4-FFF2-40B4-BE49-F238E27FC236}">
                <a16:creationId xmlns:a16="http://schemas.microsoft.com/office/drawing/2014/main" id="{F7B7C91C-2EA3-DD30-336D-08F6823BC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F8EE1-C1B1-376B-957B-65B2D7464AF3}"/>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40436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EA880-E137-BEE2-FC13-5EFC6D31CC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A9D4BF-72E7-139B-926F-0DF33B2306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78C98-51E3-14B2-1807-0F736317F46C}"/>
              </a:ext>
            </a:extLst>
          </p:cNvPr>
          <p:cNvSpPr>
            <a:spLocks noGrp="1"/>
          </p:cNvSpPr>
          <p:nvPr>
            <p:ph type="dt" sz="half" idx="10"/>
          </p:nvPr>
        </p:nvSpPr>
        <p:spPr/>
        <p:txBody>
          <a:bodyPr/>
          <a:lstStyle/>
          <a:p>
            <a:fld id="{B73BCF84-FC9B-436B-B33D-E79936BE977B}" type="datetimeFigureOut">
              <a:rPr lang="en-US" smtClean="0"/>
              <a:t>6/15/2024</a:t>
            </a:fld>
            <a:endParaRPr lang="en-US"/>
          </a:p>
        </p:txBody>
      </p:sp>
      <p:sp>
        <p:nvSpPr>
          <p:cNvPr id="5" name="Footer Placeholder 4">
            <a:extLst>
              <a:ext uri="{FF2B5EF4-FFF2-40B4-BE49-F238E27FC236}">
                <a16:creationId xmlns:a16="http://schemas.microsoft.com/office/drawing/2014/main" id="{329529F7-6844-B990-FE09-379BB2DCC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7B6422-3008-768B-EAB1-B87B29F8F330}"/>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85239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CF88C-37A5-019B-3DE9-9C293B3400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B17324-13E6-68E3-0B74-8FC8B1387D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97026-E701-0248-AD57-858ADEC9B51A}"/>
              </a:ext>
            </a:extLst>
          </p:cNvPr>
          <p:cNvSpPr>
            <a:spLocks noGrp="1"/>
          </p:cNvSpPr>
          <p:nvPr>
            <p:ph type="dt" sz="half" idx="10"/>
          </p:nvPr>
        </p:nvSpPr>
        <p:spPr/>
        <p:txBody>
          <a:bodyPr/>
          <a:lstStyle/>
          <a:p>
            <a:fld id="{B73BCF84-FC9B-436B-B33D-E79936BE977B}" type="datetimeFigureOut">
              <a:rPr lang="en-US" smtClean="0"/>
              <a:t>6/15/2024</a:t>
            </a:fld>
            <a:endParaRPr lang="en-US"/>
          </a:p>
        </p:txBody>
      </p:sp>
      <p:sp>
        <p:nvSpPr>
          <p:cNvPr id="5" name="Footer Placeholder 4">
            <a:extLst>
              <a:ext uri="{FF2B5EF4-FFF2-40B4-BE49-F238E27FC236}">
                <a16:creationId xmlns:a16="http://schemas.microsoft.com/office/drawing/2014/main" id="{D289783E-4A29-C167-707C-D2F3739757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8DEFB-80D2-CEF1-57F3-3697EDB08FEA}"/>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74916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C505A-955C-F2FB-3172-E4EEF01C2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7C927-0935-0DC0-EBB8-991866D6CA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FCD76-CE3A-0D51-99C2-6F956A646C93}"/>
              </a:ext>
            </a:extLst>
          </p:cNvPr>
          <p:cNvSpPr>
            <a:spLocks noGrp="1"/>
          </p:cNvSpPr>
          <p:nvPr>
            <p:ph type="dt" sz="half" idx="10"/>
          </p:nvPr>
        </p:nvSpPr>
        <p:spPr/>
        <p:txBody>
          <a:bodyPr/>
          <a:lstStyle/>
          <a:p>
            <a:fld id="{B73BCF84-FC9B-436B-B33D-E79936BE977B}" type="datetimeFigureOut">
              <a:rPr lang="en-US" smtClean="0"/>
              <a:t>6/15/2024</a:t>
            </a:fld>
            <a:endParaRPr lang="en-US"/>
          </a:p>
        </p:txBody>
      </p:sp>
      <p:sp>
        <p:nvSpPr>
          <p:cNvPr id="5" name="Footer Placeholder 4">
            <a:extLst>
              <a:ext uri="{FF2B5EF4-FFF2-40B4-BE49-F238E27FC236}">
                <a16:creationId xmlns:a16="http://schemas.microsoft.com/office/drawing/2014/main" id="{B4EE812B-2F21-C924-4E7C-AD5AD3F05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CCE4E-4831-197E-8AD0-D62CDD564FE0}"/>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265376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41DC-955C-33ED-21E2-2EE0A7CE35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0EFE49-8F63-4AAA-A82D-0C9693624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0ED698-16E1-EB97-CD1C-63BEA97F4D43}"/>
              </a:ext>
            </a:extLst>
          </p:cNvPr>
          <p:cNvSpPr>
            <a:spLocks noGrp="1"/>
          </p:cNvSpPr>
          <p:nvPr>
            <p:ph type="dt" sz="half" idx="10"/>
          </p:nvPr>
        </p:nvSpPr>
        <p:spPr/>
        <p:txBody>
          <a:bodyPr/>
          <a:lstStyle/>
          <a:p>
            <a:fld id="{B73BCF84-FC9B-436B-B33D-E79936BE977B}" type="datetimeFigureOut">
              <a:rPr lang="en-US" smtClean="0"/>
              <a:t>6/15/2024</a:t>
            </a:fld>
            <a:endParaRPr lang="en-US"/>
          </a:p>
        </p:txBody>
      </p:sp>
      <p:sp>
        <p:nvSpPr>
          <p:cNvPr id="5" name="Footer Placeholder 4">
            <a:extLst>
              <a:ext uri="{FF2B5EF4-FFF2-40B4-BE49-F238E27FC236}">
                <a16:creationId xmlns:a16="http://schemas.microsoft.com/office/drawing/2014/main" id="{0099E798-1123-5784-F1B3-373A03655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328C1-5759-84CF-BC91-735630580D79}"/>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58912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BA004-08DA-83DA-A381-4521BD9AD5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35A7F1-EE42-97A6-1366-C42498C1E1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BFE4DC-BCBF-261E-9DC0-DDB08315F7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26E463-8459-ED0B-15C2-62BD96462EA8}"/>
              </a:ext>
            </a:extLst>
          </p:cNvPr>
          <p:cNvSpPr>
            <a:spLocks noGrp="1"/>
          </p:cNvSpPr>
          <p:nvPr>
            <p:ph type="dt" sz="half" idx="10"/>
          </p:nvPr>
        </p:nvSpPr>
        <p:spPr/>
        <p:txBody>
          <a:bodyPr/>
          <a:lstStyle/>
          <a:p>
            <a:fld id="{B73BCF84-FC9B-436B-B33D-E79936BE977B}" type="datetimeFigureOut">
              <a:rPr lang="en-US" smtClean="0"/>
              <a:t>6/15/2024</a:t>
            </a:fld>
            <a:endParaRPr lang="en-US"/>
          </a:p>
        </p:txBody>
      </p:sp>
      <p:sp>
        <p:nvSpPr>
          <p:cNvPr id="6" name="Footer Placeholder 5">
            <a:extLst>
              <a:ext uri="{FF2B5EF4-FFF2-40B4-BE49-F238E27FC236}">
                <a16:creationId xmlns:a16="http://schemas.microsoft.com/office/drawing/2014/main" id="{51D1DB5F-2ECB-CC99-20B6-A1E39C10F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6FB7A-6CA0-6D2F-F8F7-2241DC2495D5}"/>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045635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374B-BFF5-20CB-D6FC-CE8F7658E7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AFEF50-C1F3-8608-DF88-79FAD6213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CA86F-9C44-9662-1324-639F52A9C4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9A3F08-1C73-DD02-B1B1-1BCF59FC10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99796A-E821-56C1-163F-D6144776D3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FB26A5-B8DF-9CE7-D71D-4EE1B1C5BA66}"/>
              </a:ext>
            </a:extLst>
          </p:cNvPr>
          <p:cNvSpPr>
            <a:spLocks noGrp="1"/>
          </p:cNvSpPr>
          <p:nvPr>
            <p:ph type="dt" sz="half" idx="10"/>
          </p:nvPr>
        </p:nvSpPr>
        <p:spPr/>
        <p:txBody>
          <a:bodyPr/>
          <a:lstStyle/>
          <a:p>
            <a:fld id="{B73BCF84-FC9B-436B-B33D-E79936BE977B}" type="datetimeFigureOut">
              <a:rPr lang="en-US" smtClean="0"/>
              <a:t>6/15/2024</a:t>
            </a:fld>
            <a:endParaRPr lang="en-US"/>
          </a:p>
        </p:txBody>
      </p:sp>
      <p:sp>
        <p:nvSpPr>
          <p:cNvPr id="8" name="Footer Placeholder 7">
            <a:extLst>
              <a:ext uri="{FF2B5EF4-FFF2-40B4-BE49-F238E27FC236}">
                <a16:creationId xmlns:a16="http://schemas.microsoft.com/office/drawing/2014/main" id="{220CED80-9686-B8A9-DF9D-9F10F63912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F85E74-81C3-BD10-D9D8-B18914FBBA27}"/>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55929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1279-37E2-E0C4-06DC-671D185DCC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A625E8-A43E-CD9A-383A-1B030BE6B358}"/>
              </a:ext>
            </a:extLst>
          </p:cNvPr>
          <p:cNvSpPr>
            <a:spLocks noGrp="1"/>
          </p:cNvSpPr>
          <p:nvPr>
            <p:ph type="dt" sz="half" idx="10"/>
          </p:nvPr>
        </p:nvSpPr>
        <p:spPr/>
        <p:txBody>
          <a:bodyPr/>
          <a:lstStyle/>
          <a:p>
            <a:fld id="{B73BCF84-FC9B-436B-B33D-E79936BE977B}" type="datetimeFigureOut">
              <a:rPr lang="en-US" smtClean="0"/>
              <a:t>6/15/2024</a:t>
            </a:fld>
            <a:endParaRPr lang="en-US"/>
          </a:p>
        </p:txBody>
      </p:sp>
      <p:sp>
        <p:nvSpPr>
          <p:cNvPr id="4" name="Footer Placeholder 3">
            <a:extLst>
              <a:ext uri="{FF2B5EF4-FFF2-40B4-BE49-F238E27FC236}">
                <a16:creationId xmlns:a16="http://schemas.microsoft.com/office/drawing/2014/main" id="{BBE2B356-F558-D223-D663-F313AA7198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82241E-691E-3A1D-5862-8B8A20B595E7}"/>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78252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17C6FB-7D57-7E68-504D-5485199E942C}"/>
              </a:ext>
            </a:extLst>
          </p:cNvPr>
          <p:cNvSpPr>
            <a:spLocks noGrp="1"/>
          </p:cNvSpPr>
          <p:nvPr>
            <p:ph type="dt" sz="half" idx="10"/>
          </p:nvPr>
        </p:nvSpPr>
        <p:spPr/>
        <p:txBody>
          <a:bodyPr/>
          <a:lstStyle/>
          <a:p>
            <a:fld id="{B73BCF84-FC9B-436B-B33D-E79936BE977B}" type="datetimeFigureOut">
              <a:rPr lang="en-US" smtClean="0"/>
              <a:t>6/15/2024</a:t>
            </a:fld>
            <a:endParaRPr lang="en-US"/>
          </a:p>
        </p:txBody>
      </p:sp>
      <p:sp>
        <p:nvSpPr>
          <p:cNvPr id="3" name="Footer Placeholder 2">
            <a:extLst>
              <a:ext uri="{FF2B5EF4-FFF2-40B4-BE49-F238E27FC236}">
                <a16:creationId xmlns:a16="http://schemas.microsoft.com/office/drawing/2014/main" id="{61FA3CF3-F26F-6F28-9CA6-5BD2839AE0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C85C21-10C2-5FDD-C59A-6B413C6B2924}"/>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316878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8420-BAFD-102D-7D1A-CB13389DCD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C282A8-56BC-B8D9-68DF-AD3C86C4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ED04DD-1C73-B7B4-DBA4-C73CDC3B6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158E2-38CF-0612-A881-C5BC5C2209BB}"/>
              </a:ext>
            </a:extLst>
          </p:cNvPr>
          <p:cNvSpPr>
            <a:spLocks noGrp="1"/>
          </p:cNvSpPr>
          <p:nvPr>
            <p:ph type="dt" sz="half" idx="10"/>
          </p:nvPr>
        </p:nvSpPr>
        <p:spPr/>
        <p:txBody>
          <a:bodyPr/>
          <a:lstStyle/>
          <a:p>
            <a:fld id="{B73BCF84-FC9B-436B-B33D-E79936BE977B}" type="datetimeFigureOut">
              <a:rPr lang="en-US" smtClean="0"/>
              <a:t>6/15/2024</a:t>
            </a:fld>
            <a:endParaRPr lang="en-US"/>
          </a:p>
        </p:txBody>
      </p:sp>
      <p:sp>
        <p:nvSpPr>
          <p:cNvPr id="6" name="Footer Placeholder 5">
            <a:extLst>
              <a:ext uri="{FF2B5EF4-FFF2-40B4-BE49-F238E27FC236}">
                <a16:creationId xmlns:a16="http://schemas.microsoft.com/office/drawing/2014/main" id="{5239D483-0049-5D18-FF10-474AEF756E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32924D-61DB-0253-CE45-4AA3487068E7}"/>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81837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F10D-0A8D-B5BA-D4BC-F0FA5E624A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0BB0A2-7E8C-0C33-E793-20F35FC740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56AF03-5292-A86A-AED9-49A6FA0D4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65FC-30C5-1F68-B48C-868412ED2A4B}"/>
              </a:ext>
            </a:extLst>
          </p:cNvPr>
          <p:cNvSpPr>
            <a:spLocks noGrp="1"/>
          </p:cNvSpPr>
          <p:nvPr>
            <p:ph type="dt" sz="half" idx="10"/>
          </p:nvPr>
        </p:nvSpPr>
        <p:spPr/>
        <p:txBody>
          <a:bodyPr/>
          <a:lstStyle/>
          <a:p>
            <a:fld id="{B73BCF84-FC9B-436B-B33D-E79936BE977B}" type="datetimeFigureOut">
              <a:rPr lang="en-US" smtClean="0"/>
              <a:t>6/15/2024</a:t>
            </a:fld>
            <a:endParaRPr lang="en-US"/>
          </a:p>
        </p:txBody>
      </p:sp>
      <p:sp>
        <p:nvSpPr>
          <p:cNvPr id="6" name="Footer Placeholder 5">
            <a:extLst>
              <a:ext uri="{FF2B5EF4-FFF2-40B4-BE49-F238E27FC236}">
                <a16:creationId xmlns:a16="http://schemas.microsoft.com/office/drawing/2014/main" id="{C9F0A130-C84E-B8E7-0E64-FF48DD83B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547AF6-9292-AD38-F16A-4E8D899322EC}"/>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410544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1F46C4-72D2-3283-E640-1CB18D01A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76C024-EEE7-B1DC-9DE2-5F9378765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82F94C-F60C-74BA-30A3-EF2E1A3A92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BCF84-FC9B-436B-B33D-E79936BE977B}" type="datetimeFigureOut">
              <a:rPr lang="en-US" smtClean="0"/>
              <a:t>6/15/2024</a:t>
            </a:fld>
            <a:endParaRPr lang="en-US"/>
          </a:p>
        </p:txBody>
      </p:sp>
      <p:sp>
        <p:nvSpPr>
          <p:cNvPr id="5" name="Footer Placeholder 4">
            <a:extLst>
              <a:ext uri="{FF2B5EF4-FFF2-40B4-BE49-F238E27FC236}">
                <a16:creationId xmlns:a16="http://schemas.microsoft.com/office/drawing/2014/main" id="{42D2A320-3DA4-9821-7941-1BB806EBD7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3B29E3-34EC-49CE-38AF-EF2E6AB504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D7E9D-28B5-47BD-9F8D-10C82862A895}" type="slidenum">
              <a:rPr lang="en-US" smtClean="0"/>
              <a:t>‹#›</a:t>
            </a:fld>
            <a:endParaRPr lang="en-US"/>
          </a:p>
        </p:txBody>
      </p:sp>
    </p:spTree>
    <p:extLst>
      <p:ext uri="{BB962C8B-B14F-4D97-AF65-F5344CB8AC3E}">
        <p14:creationId xmlns:p14="http://schemas.microsoft.com/office/powerpoint/2010/main" val="1577161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1.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3.png"/><Relationship Id="rId2" Type="http://schemas.openxmlformats.org/officeDocument/2006/relationships/image" Target="../media/image59.jpeg"/><Relationship Id="rId1" Type="http://schemas.openxmlformats.org/officeDocument/2006/relationships/slideLayout" Target="../slideLayouts/slideLayout4.xml"/><Relationship Id="rId6" Type="http://schemas.openxmlformats.org/officeDocument/2006/relationships/image" Target="../media/image62.jpeg"/><Relationship Id="rId5" Type="http://schemas.openxmlformats.org/officeDocument/2006/relationships/image" Target="../media/image1.png"/><Relationship Id="rId4" Type="http://schemas.openxmlformats.org/officeDocument/2006/relationships/image" Target="../media/image61.jpeg"/></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8.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2" name="Rectangle 2081">
            <a:extLst>
              <a:ext uri="{FF2B5EF4-FFF2-40B4-BE49-F238E27FC236}">
                <a16:creationId xmlns:a16="http://schemas.microsoft.com/office/drawing/2014/main" id="{5D1D4658-32CD-4903-BDA6-7B54EEA4ED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84" name="Freeform: Shape 2083">
            <a:extLst>
              <a:ext uri="{FF2B5EF4-FFF2-40B4-BE49-F238E27FC236}">
                <a16:creationId xmlns:a16="http://schemas.microsoft.com/office/drawing/2014/main" id="{7A29A97C-0C3C-4F06-9CA4-68DFD1CE40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0886" y="983228"/>
            <a:ext cx="8301112" cy="5874772"/>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86" name="Freeform: Shape 2085">
            <a:extLst>
              <a:ext uri="{FF2B5EF4-FFF2-40B4-BE49-F238E27FC236}">
                <a16:creationId xmlns:a16="http://schemas.microsoft.com/office/drawing/2014/main" id="{801292C1-8B12-4AF2-9B59-8851A132E5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360023"/>
            <a:ext cx="5342806" cy="4453168"/>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5" name="Picture 2" descr="Engine ">
            <a:extLst>
              <a:ext uri="{FF2B5EF4-FFF2-40B4-BE49-F238E27FC236}">
                <a16:creationId xmlns:a16="http://schemas.microsoft.com/office/drawing/2014/main" id="{8C20142C-E42B-AAA6-B9B8-D3AA8DDD75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2122222" y="1675341"/>
            <a:ext cx="2420410" cy="24204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AFA948A-CC5C-A62F-5A11-22851C8DDCD3}"/>
              </a:ext>
            </a:extLst>
          </p:cNvPr>
          <p:cNvPicPr>
            <a:picLocks noChangeAspect="1"/>
          </p:cNvPicPr>
          <p:nvPr/>
        </p:nvPicPr>
        <p:blipFill>
          <a:blip r:embed="rId3"/>
          <a:stretch>
            <a:fillRect/>
          </a:stretch>
        </p:blipFill>
        <p:spPr>
          <a:xfrm>
            <a:off x="6179674" y="2269896"/>
            <a:ext cx="5818491" cy="3651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176" name="Picture 8" descr="Text bubbles ">
            <a:extLst>
              <a:ext uri="{FF2B5EF4-FFF2-40B4-BE49-F238E27FC236}">
                <a16:creationId xmlns:a16="http://schemas.microsoft.com/office/drawing/2014/main" id="{C7194DD0-1B86-958B-13C8-DA992CA5B1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556" y="5173213"/>
            <a:ext cx="1324763" cy="132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189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C48BD86-2603-398A-4711-AB330DC0280E}"/>
              </a:ext>
            </a:extLst>
          </p:cNvPr>
          <p:cNvGraphicFramePr>
            <a:graphicFrameLocks noGrp="1"/>
          </p:cNvGraphicFramePr>
          <p:nvPr>
            <p:extLst>
              <p:ext uri="{D42A27DB-BD31-4B8C-83A1-F6EECF244321}">
                <p14:modId xmlns:p14="http://schemas.microsoft.com/office/powerpoint/2010/main" val="1314897185"/>
              </p:ext>
            </p:extLst>
          </p:nvPr>
        </p:nvGraphicFramePr>
        <p:xfrm>
          <a:off x="1066800" y="1134124"/>
          <a:ext cx="10515600" cy="4589751"/>
        </p:xfrm>
        <a:graphic>
          <a:graphicData uri="http://schemas.openxmlformats.org/drawingml/2006/table">
            <a:tbl>
              <a:tblPr firstRow="1" bandRow="1">
                <a:tableStyleId>{21E4AEA4-8DFA-4A89-87EB-49C32662AFE0}</a:tableStyleId>
              </a:tblPr>
              <a:tblGrid>
                <a:gridCol w="10515600">
                  <a:extLst>
                    <a:ext uri="{9D8B030D-6E8A-4147-A177-3AD203B41FA5}">
                      <a16:colId xmlns:a16="http://schemas.microsoft.com/office/drawing/2014/main" val="848147373"/>
                    </a:ext>
                  </a:extLst>
                </a:gridCol>
              </a:tblGrid>
              <a:tr h="667981">
                <a:tc>
                  <a:txBody>
                    <a:bodyPr/>
                    <a:lstStyle/>
                    <a:p>
                      <a:pPr algn="ctr"/>
                      <a:r>
                        <a:rPr lang="en-US" sz="2800" dirty="0">
                          <a:latin typeface="Times New Roman" panose="02020603050405020304" pitchFamily="18" charset="0"/>
                          <a:cs typeface="Times New Roman" panose="02020603050405020304" pitchFamily="18" charset="0"/>
                        </a:rPr>
                        <a:t>PHIẾU HỌC TẬP SỐ 1</a:t>
                      </a:r>
                    </a:p>
                  </a:txBody>
                  <a:tcPr/>
                </a:tc>
                <a:extLst>
                  <a:ext uri="{0D108BD9-81ED-4DB2-BD59-A6C34878D82A}">
                    <a16:rowId xmlns:a16="http://schemas.microsoft.com/office/drawing/2014/main" val="680012335"/>
                  </a:ext>
                </a:extLst>
              </a:tr>
              <a:tr h="699743">
                <a:tc>
                  <a:txBody>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36042164"/>
                  </a:ext>
                </a:extLst>
              </a:tr>
              <a:tr h="667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2:</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Cho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loại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này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819479282"/>
                  </a:ext>
                </a:extLst>
              </a:tr>
              <a:tr h="667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3:</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Cho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chế</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p>
                  </a:txBody>
                  <a:tcPr/>
                </a:tc>
                <a:extLst>
                  <a:ext uri="{0D108BD9-81ED-4DB2-BD59-A6C34878D82A}">
                    <a16:rowId xmlns:a16="http://schemas.microsoft.com/office/drawing/2014/main" val="2308411834"/>
                  </a:ext>
                </a:extLst>
              </a:tr>
              <a:tr h="667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4:</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Vì</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sao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dùng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944305752"/>
                  </a:ext>
                </a:extLst>
              </a:tr>
              <a:tr h="1218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5:</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dùng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nêu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trò</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loại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này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1677388599"/>
                  </a:ext>
                </a:extLst>
              </a:tr>
            </a:tbl>
          </a:graphicData>
        </a:graphic>
      </p:graphicFrame>
      <p:pic>
        <p:nvPicPr>
          <p:cNvPr id="4" name="Picture 2" descr="Squid ">
            <a:extLst>
              <a:ext uri="{FF2B5EF4-FFF2-40B4-BE49-F238E27FC236}">
                <a16:creationId xmlns:a16="http://schemas.microsoft.com/office/drawing/2014/main" id="{50E10992-7EE7-0443-6B14-9A77DD829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0" y="71436"/>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4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369B73-1B23-4299-5E33-2993097FC4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0" y="436767"/>
            <a:ext cx="3301372" cy="2114704"/>
          </a:xfrm>
          <a:prstGeom prst="rect">
            <a:avLst/>
          </a:prstGeom>
          <a:ln>
            <a:noFill/>
          </a:ln>
          <a:effectLst>
            <a:softEdge rad="112500"/>
          </a:effectLst>
        </p:spPr>
      </p:pic>
      <p:pic>
        <p:nvPicPr>
          <p:cNvPr id="7" name="Picture 6" descr="Tỷ lệ dinh dưỡng trong thức ăn công nghiệp cho tôm hùm xanh - Công ty VMC  Việt Nam">
            <a:extLst>
              <a:ext uri="{FF2B5EF4-FFF2-40B4-BE49-F238E27FC236}">
                <a16:creationId xmlns:a16="http://schemas.microsoft.com/office/drawing/2014/main" id="{329B2C57-3CF7-21A9-F356-116E42DE0E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672" y="422692"/>
            <a:ext cx="3189924" cy="2136791"/>
          </a:xfrm>
          <a:prstGeom prst="rect">
            <a:avLst/>
          </a:prstGeom>
          <a:ln>
            <a:noFill/>
          </a:ln>
          <a:effectLst>
            <a:softEdge rad="112500"/>
          </a:effectLst>
        </p:spPr>
      </p:pic>
      <p:pic>
        <p:nvPicPr>
          <p:cNvPr id="8" name="Picture 7" descr="Graphical user interface&#10;&#10;Description automatically generated">
            <a:extLst>
              <a:ext uri="{FF2B5EF4-FFF2-40B4-BE49-F238E27FC236}">
                <a16:creationId xmlns:a16="http://schemas.microsoft.com/office/drawing/2014/main" id="{5BE35972-8D13-7DE4-B6B5-C64F8F541208}"/>
              </a:ext>
            </a:extLst>
          </p:cNvPr>
          <p:cNvPicPr>
            <a:picLocks noChangeAspect="1"/>
          </p:cNvPicPr>
          <p:nvPr/>
        </p:nvPicPr>
        <p:blipFill>
          <a:blip r:embed="rId4">
            <a:extLst>
              <a:ext uri="{28A0092B-C50C-407E-A947-70E740481C1C}">
                <a14:useLocalDpi xmlns:a14="http://schemas.microsoft.com/office/drawing/2010/main" val="0"/>
              </a:ext>
            </a:extLst>
          </a:blip>
          <a:srcRect l="43909" t="21915" r="19765" b="47462"/>
          <a:stretch>
            <a:fillRect/>
          </a:stretch>
        </p:blipFill>
        <p:spPr bwMode="auto">
          <a:xfrm>
            <a:off x="8560362" y="643300"/>
            <a:ext cx="3421808" cy="1790646"/>
          </a:xfrm>
          <a:prstGeom prst="rect">
            <a:avLst/>
          </a:prstGeom>
          <a:ln>
            <a:noFill/>
          </a:ln>
          <a:effectLst>
            <a:softEdge rad="112500"/>
          </a:effectLst>
        </p:spPr>
      </p:pic>
      <p:pic>
        <p:nvPicPr>
          <p:cNvPr id="9" name="Picture 8" descr="Cua biển và những điều cần biết – EvaShare.com">
            <a:extLst>
              <a:ext uri="{FF2B5EF4-FFF2-40B4-BE49-F238E27FC236}">
                <a16:creationId xmlns:a16="http://schemas.microsoft.com/office/drawing/2014/main" id="{64B6A228-A3EA-714D-A23A-D549D060B11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331" y="3659160"/>
            <a:ext cx="3179129" cy="2136791"/>
          </a:xfrm>
          <a:prstGeom prst="rect">
            <a:avLst/>
          </a:prstGeom>
          <a:ln>
            <a:noFill/>
          </a:ln>
          <a:effectLst>
            <a:softEdge rad="112500"/>
          </a:effectLst>
        </p:spPr>
      </p:pic>
      <p:pic>
        <p:nvPicPr>
          <p:cNvPr id="10" name="Picture 9" descr="Cách chọn mua, làm sạch và bảo quản nghêu (ngao) tươi sống được lâu">
            <a:extLst>
              <a:ext uri="{FF2B5EF4-FFF2-40B4-BE49-F238E27FC236}">
                <a16:creationId xmlns:a16="http://schemas.microsoft.com/office/drawing/2014/main" id="{278E1120-6823-EC37-59CF-2F6189DC091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2486" y="3642253"/>
            <a:ext cx="3294021" cy="2056830"/>
          </a:xfrm>
          <a:prstGeom prst="rect">
            <a:avLst/>
          </a:prstGeom>
          <a:ln>
            <a:noFill/>
          </a:ln>
          <a:effectLst>
            <a:softEdge rad="112500"/>
          </a:effectLst>
        </p:spPr>
      </p:pic>
      <p:pic>
        <p:nvPicPr>
          <p:cNvPr id="11" name="Picture 10" descr="Ốc hương và những lưu ý khi ăn - Vựa Hải Sản Giá Sỉ Tốt Nhất">
            <a:extLst>
              <a:ext uri="{FF2B5EF4-FFF2-40B4-BE49-F238E27FC236}">
                <a16:creationId xmlns:a16="http://schemas.microsoft.com/office/drawing/2014/main" id="{284D74CA-AFDF-0102-51BE-3E1C3DFB3C7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3533" y="3458496"/>
            <a:ext cx="2555466" cy="2324550"/>
          </a:xfrm>
          <a:prstGeom prst="rect">
            <a:avLst/>
          </a:prstGeom>
          <a:ln>
            <a:noFill/>
          </a:ln>
          <a:effectLst>
            <a:softEdge rad="112500"/>
          </a:effectLst>
        </p:spPr>
      </p:pic>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Alternate Process 11">
            <a:extLst>
              <a:ext uri="{FF2B5EF4-FFF2-40B4-BE49-F238E27FC236}">
                <a16:creationId xmlns:a16="http://schemas.microsoft.com/office/drawing/2014/main" id="{83555170-0791-8B29-114A-AAC16D5BBF39}"/>
              </a:ext>
            </a:extLst>
          </p:cNvPr>
          <p:cNvSpPr/>
          <p:nvPr/>
        </p:nvSpPr>
        <p:spPr>
          <a:xfrm>
            <a:off x="1533832" y="2749389"/>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3" name="Flowchart: Alternate Process 12">
            <a:extLst>
              <a:ext uri="{FF2B5EF4-FFF2-40B4-BE49-F238E27FC236}">
                <a16:creationId xmlns:a16="http://schemas.microsoft.com/office/drawing/2014/main" id="{02236909-CF8D-182C-BEC6-DDFCEED54928}"/>
              </a:ext>
            </a:extLst>
          </p:cNvPr>
          <p:cNvSpPr/>
          <p:nvPr/>
        </p:nvSpPr>
        <p:spPr>
          <a:xfrm>
            <a:off x="1401762" y="5886806"/>
            <a:ext cx="171014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Cua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4" name="Flowchart: Alternate Process 13">
            <a:extLst>
              <a:ext uri="{FF2B5EF4-FFF2-40B4-BE49-F238E27FC236}">
                <a16:creationId xmlns:a16="http://schemas.microsoft.com/office/drawing/2014/main" id="{67D8CF3F-EB74-A9A4-418D-E24C5F2A8FC7}"/>
              </a:ext>
            </a:extLst>
          </p:cNvPr>
          <p:cNvSpPr/>
          <p:nvPr/>
        </p:nvSpPr>
        <p:spPr>
          <a:xfrm>
            <a:off x="9482227" y="2679007"/>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tra</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5" name="Flowchart: Alternate Process 14">
            <a:extLst>
              <a:ext uri="{FF2B5EF4-FFF2-40B4-BE49-F238E27FC236}">
                <a16:creationId xmlns:a16="http://schemas.microsoft.com/office/drawing/2014/main" id="{A4F6833E-59CD-5B82-83B6-74178610EAE1}"/>
              </a:ext>
            </a:extLst>
          </p:cNvPr>
          <p:cNvSpPr/>
          <p:nvPr/>
        </p:nvSpPr>
        <p:spPr>
          <a:xfrm>
            <a:off x="5611579" y="2766396"/>
            <a:ext cx="1790110"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Tôm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hùm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6" name="Flowchart: Alternate Process 15">
            <a:extLst>
              <a:ext uri="{FF2B5EF4-FFF2-40B4-BE49-F238E27FC236}">
                <a16:creationId xmlns:a16="http://schemas.microsoft.com/office/drawing/2014/main" id="{8324C2BB-93AE-EE40-351C-3DD5F721FDC2}"/>
              </a:ext>
            </a:extLst>
          </p:cNvPr>
          <p:cNvSpPr/>
          <p:nvPr/>
        </p:nvSpPr>
        <p:spPr>
          <a:xfrm>
            <a:off x="9237880" y="5883318"/>
            <a:ext cx="2066772"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Ốc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hương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7" name="Flowchart: Alternate Process 16">
            <a:extLst>
              <a:ext uri="{FF2B5EF4-FFF2-40B4-BE49-F238E27FC236}">
                <a16:creationId xmlns:a16="http://schemas.microsoft.com/office/drawing/2014/main" id="{D03CC6F8-212F-D003-E14A-FA763CCB557F}"/>
              </a:ext>
            </a:extLst>
          </p:cNvPr>
          <p:cNvSpPr/>
          <p:nvPr/>
        </p:nvSpPr>
        <p:spPr>
          <a:xfrm>
            <a:off x="5717595" y="5847516"/>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Nghêu</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Arrow: Bent 3">
            <a:extLst>
              <a:ext uri="{FF2B5EF4-FFF2-40B4-BE49-F238E27FC236}">
                <a16:creationId xmlns:a16="http://schemas.microsoft.com/office/drawing/2014/main" id="{FCBD55BA-4B48-D120-A83F-987476C1D3A5}"/>
              </a:ext>
            </a:extLst>
          </p:cNvPr>
          <p:cNvSpPr/>
          <p:nvPr/>
        </p:nvSpPr>
        <p:spPr>
          <a:xfrm>
            <a:off x="6712328" y="1652913"/>
            <a:ext cx="1736518" cy="627519"/>
          </a:xfrm>
          <a:prstGeom prst="bentArrow">
            <a:avLst>
              <a:gd name="adj1" fmla="val 25000"/>
              <a:gd name="adj2" fmla="val 25000"/>
              <a:gd name="adj3" fmla="val 25000"/>
              <a:gd name="adj4" fmla="val 43750"/>
            </a:avLst>
          </a:prstGeom>
          <a:solidFill>
            <a:srgbClr val="F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lowchart: Alternate Process 2">
            <a:extLst>
              <a:ext uri="{FF2B5EF4-FFF2-40B4-BE49-F238E27FC236}">
                <a16:creationId xmlns:a16="http://schemas.microsoft.com/office/drawing/2014/main" id="{B6F74ACC-5E92-AD26-C97A-F9578D7FB2B5}"/>
              </a:ext>
            </a:extLst>
          </p:cNvPr>
          <p:cNvSpPr/>
          <p:nvPr/>
        </p:nvSpPr>
        <p:spPr>
          <a:xfrm>
            <a:off x="8657938" y="800050"/>
            <a:ext cx="2197510" cy="1917290"/>
          </a:xfrm>
          <a:prstGeom prst="flowChartAlternateProcess">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LÀM CHÍN THỨC ĂN</a:t>
            </a:r>
          </a:p>
        </p:txBody>
      </p:sp>
      <p:sp>
        <p:nvSpPr>
          <p:cNvPr id="6" name="Flowchart: Alternate Process 5">
            <a:extLst>
              <a:ext uri="{FF2B5EF4-FFF2-40B4-BE49-F238E27FC236}">
                <a16:creationId xmlns:a16="http://schemas.microsoft.com/office/drawing/2014/main" id="{C25233B6-6C53-2BD9-17F8-D4F711AB7596}"/>
              </a:ext>
            </a:extLst>
          </p:cNvPr>
          <p:cNvSpPr/>
          <p:nvPr/>
        </p:nvSpPr>
        <p:spPr>
          <a:xfrm>
            <a:off x="176035" y="2100606"/>
            <a:ext cx="2464748" cy="2293377"/>
          </a:xfrm>
          <a:prstGeom prst="flowChartAlternateProcess">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6">
                    <a:lumMod val="50000"/>
                  </a:schemeClr>
                </a:solidFill>
                <a:latin typeface="Times New Roman" panose="02020603050405020304" pitchFamily="18" charset="0"/>
                <a:cs typeface="Times New Roman" panose="02020603050405020304" pitchFamily="18" charset="0"/>
              </a:rPr>
              <a:t>HÀM LƯỢNG DINH DƯỠNG CAO</a:t>
            </a:r>
          </a:p>
        </p:txBody>
      </p:sp>
      <p:sp>
        <p:nvSpPr>
          <p:cNvPr id="7" name="Flowchart: Alternate Process 6">
            <a:extLst>
              <a:ext uri="{FF2B5EF4-FFF2-40B4-BE49-F238E27FC236}">
                <a16:creationId xmlns:a16="http://schemas.microsoft.com/office/drawing/2014/main" id="{AC872E58-566D-4DF5-B876-F04EA390C6BA}"/>
              </a:ext>
            </a:extLst>
          </p:cNvPr>
          <p:cNvSpPr/>
          <p:nvPr/>
        </p:nvSpPr>
        <p:spPr>
          <a:xfrm>
            <a:off x="4535561" y="2336581"/>
            <a:ext cx="2725564" cy="1732795"/>
          </a:xfrm>
          <a:prstGeom prst="flowChartAlternateProcess">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5">
                    <a:lumMod val="50000"/>
                  </a:schemeClr>
                </a:solidFill>
                <a:latin typeface="Times New Roman" panose="02020603050405020304" pitchFamily="18" charset="0"/>
                <a:cs typeface="Times New Roman" panose="02020603050405020304" pitchFamily="18" charset="0"/>
              </a:rPr>
              <a:t>CHẾ BIẾN LÀM THỨC ĂN</a:t>
            </a:r>
          </a:p>
        </p:txBody>
      </p:sp>
      <p:sp>
        <p:nvSpPr>
          <p:cNvPr id="11" name="Arrow: Bent 10">
            <a:extLst>
              <a:ext uri="{FF2B5EF4-FFF2-40B4-BE49-F238E27FC236}">
                <a16:creationId xmlns:a16="http://schemas.microsoft.com/office/drawing/2014/main" id="{12DE4900-289E-539D-94F8-4081A783222E}"/>
              </a:ext>
            </a:extLst>
          </p:cNvPr>
          <p:cNvSpPr/>
          <p:nvPr/>
        </p:nvSpPr>
        <p:spPr>
          <a:xfrm rot="10800000" flipH="1">
            <a:off x="6712328" y="4181673"/>
            <a:ext cx="1736518" cy="627518"/>
          </a:xfrm>
          <a:prstGeom prst="bentArrow">
            <a:avLst>
              <a:gd name="adj1" fmla="val 25000"/>
              <a:gd name="adj2" fmla="val 25000"/>
              <a:gd name="adj3" fmla="val 25000"/>
              <a:gd name="adj4" fmla="val 43750"/>
            </a:avLst>
          </a:prstGeom>
          <a:solidFill>
            <a:srgbClr val="FDCDCD"/>
          </a:solidFill>
          <a:ln>
            <a:solidFill>
              <a:srgbClr val="F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lowchart: Alternate Process 15">
            <a:extLst>
              <a:ext uri="{FF2B5EF4-FFF2-40B4-BE49-F238E27FC236}">
                <a16:creationId xmlns:a16="http://schemas.microsoft.com/office/drawing/2014/main" id="{FD1F33D8-11A1-F8FF-E399-BA61BF06AD07}"/>
              </a:ext>
            </a:extLst>
          </p:cNvPr>
          <p:cNvSpPr/>
          <p:nvPr/>
        </p:nvSpPr>
        <p:spPr>
          <a:xfrm>
            <a:off x="8657938" y="3623511"/>
            <a:ext cx="2197510" cy="1917290"/>
          </a:xfrm>
          <a:prstGeom prst="flowChartAlternateProcess">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ĂN SỐNG</a:t>
            </a:r>
          </a:p>
        </p:txBody>
      </p:sp>
      <p:sp>
        <p:nvSpPr>
          <p:cNvPr id="12" name="Arrow: Striped Right 11">
            <a:extLst>
              <a:ext uri="{FF2B5EF4-FFF2-40B4-BE49-F238E27FC236}">
                <a16:creationId xmlns:a16="http://schemas.microsoft.com/office/drawing/2014/main" id="{45DBC9F8-C9F7-8691-0CF2-98C8BA3C9831}"/>
              </a:ext>
            </a:extLst>
          </p:cNvPr>
          <p:cNvSpPr/>
          <p:nvPr/>
        </p:nvSpPr>
        <p:spPr>
          <a:xfrm>
            <a:off x="2889129" y="3020700"/>
            <a:ext cx="1398086" cy="453190"/>
          </a:xfrm>
          <a:prstGeom prst="stripedRightArrow">
            <a:avLst/>
          </a:prstGeom>
          <a:solidFill>
            <a:srgbClr val="FDCDCD"/>
          </a:solidFill>
          <a:ln>
            <a:solidFill>
              <a:srgbClr val="F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descr="Ăn cá hồi sống có an toàn?">
            <a:extLst>
              <a:ext uri="{FF2B5EF4-FFF2-40B4-BE49-F238E27FC236}">
                <a16:creationId xmlns:a16="http://schemas.microsoft.com/office/drawing/2014/main" id="{5D897FF1-3F57-C014-E4B5-667A466839D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224671" y="4921489"/>
            <a:ext cx="2388492" cy="17423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69C0AA4-A1F6-8F32-D278-D2A02BEDFD8D}"/>
              </a:ext>
            </a:extLst>
          </p:cNvPr>
          <p:cNvPicPr>
            <a:picLocks noChangeAspect="1"/>
          </p:cNvPicPr>
          <p:nvPr/>
        </p:nvPicPr>
        <p:blipFill>
          <a:blip r:embed="rId4"/>
          <a:stretch>
            <a:fillRect/>
          </a:stretch>
        </p:blipFill>
        <p:spPr>
          <a:xfrm>
            <a:off x="6320162" y="52896"/>
            <a:ext cx="2197510" cy="1494307"/>
          </a:xfrm>
          <a:prstGeom prst="rect">
            <a:avLst/>
          </a:prstGeom>
          <a:ln>
            <a:noFill/>
          </a:ln>
          <a:effectLst>
            <a:softEdge rad="112500"/>
          </a:effectLst>
        </p:spPr>
      </p:pic>
      <p:pic>
        <p:nvPicPr>
          <p:cNvPr id="22" name="Picture 18" descr="Octopus ">
            <a:extLst>
              <a:ext uri="{FF2B5EF4-FFF2-40B4-BE49-F238E27FC236}">
                <a16:creationId xmlns:a16="http://schemas.microsoft.com/office/drawing/2014/main" id="{3CB50D3E-6398-75D3-589D-3F61664F3F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50" y="113905"/>
            <a:ext cx="1917290" cy="191729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Shells ">
            <a:extLst>
              <a:ext uri="{FF2B5EF4-FFF2-40B4-BE49-F238E27FC236}">
                <a16:creationId xmlns:a16="http://schemas.microsoft.com/office/drawing/2014/main" id="{D646C87F-789A-66D2-D09B-CFA3D6CE0F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4151" y="158674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lam ">
            <a:extLst>
              <a:ext uri="{FF2B5EF4-FFF2-40B4-BE49-F238E27FC236}">
                <a16:creationId xmlns:a16="http://schemas.microsoft.com/office/drawing/2014/main" id="{9F30DFB4-B761-E7E3-A77B-C3ACF5A422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117356">
            <a:off x="3094152" y="48514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70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nodeType="withEffect">
                                  <p:stCondLst>
                                    <p:cond delay="0"/>
                                  </p:stCondLst>
                                  <p:childTnLst>
                                    <p:set>
                                      <p:cBhvr>
                                        <p:cTn id="30" dur="1" fill="hold">
                                          <p:stCondLst>
                                            <p:cond delay="0"/>
                                          </p:stCondLst>
                                        </p:cTn>
                                        <p:tgtEl>
                                          <p:spTgt spid="8198"/>
                                        </p:tgtEl>
                                        <p:attrNameLst>
                                          <p:attrName>style.visibility</p:attrName>
                                        </p:attrNameLst>
                                      </p:cBhvr>
                                      <p:to>
                                        <p:strVal val="visible"/>
                                      </p:to>
                                    </p:set>
                                    <p:animEffect transition="in" filter="barn(inVertical)">
                                      <p:cBhvr>
                                        <p:cTn id="31" dur="500"/>
                                        <p:tgtEl>
                                          <p:spTgt spid="819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8202"/>
                                        </p:tgtEl>
                                        <p:attrNameLst>
                                          <p:attrName>style.visibility</p:attrName>
                                        </p:attrNameLst>
                                      </p:cBhvr>
                                      <p:to>
                                        <p:strVal val="visible"/>
                                      </p:to>
                                    </p:set>
                                    <p:animEffect transition="in" filter="barn(inVertical)">
                                      <p:cBhvr>
                                        <p:cTn id="46" dur="500"/>
                                        <p:tgtEl>
                                          <p:spTgt spid="8202"/>
                                        </p:tgtEl>
                                      </p:cBhvr>
                                    </p:animEffect>
                                  </p:childTnLst>
                                </p:cTn>
                              </p:par>
                              <p:par>
                                <p:cTn id="47" presetID="16" presetClass="entr" presetSubtype="21" fill="hold" nodeType="withEffect">
                                  <p:stCondLst>
                                    <p:cond delay="0"/>
                                  </p:stCondLst>
                                  <p:childTnLst>
                                    <p:set>
                                      <p:cBhvr>
                                        <p:cTn id="48" dur="1" fill="hold">
                                          <p:stCondLst>
                                            <p:cond delay="0"/>
                                          </p:stCondLst>
                                        </p:cTn>
                                        <p:tgtEl>
                                          <p:spTgt spid="8200"/>
                                        </p:tgtEl>
                                        <p:attrNameLst>
                                          <p:attrName>style.visibility</p:attrName>
                                        </p:attrNameLst>
                                      </p:cBhvr>
                                      <p:to>
                                        <p:strVal val="visible"/>
                                      </p:to>
                                    </p:set>
                                    <p:animEffect transition="in" filter="barn(inVertical)">
                                      <p:cBhvr>
                                        <p:cTn id="49"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P spid="7" grpId="0" animBg="1"/>
      <p:bldP spid="11" grpId="0" animBg="1"/>
      <p:bldP spid="16"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a16="http://schemas.microsoft.com/office/drawing/2014/main" id="{815FAE7B-468C-CBC2-9297-79218CD1539A}"/>
              </a:ext>
            </a:extLst>
          </p:cNvPr>
          <p:cNvSpPr/>
          <p:nvPr/>
        </p:nvSpPr>
        <p:spPr>
          <a:xfrm>
            <a:off x="8386913" y="464574"/>
            <a:ext cx="3323305" cy="2381791"/>
          </a:xfrm>
          <a:prstGeom prst="cloud">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Vai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trò</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thủy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sản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864C77BC-3D37-63DF-9489-CC270FCABE73}"/>
              </a:ext>
            </a:extLst>
          </p:cNvPr>
          <p:cNvSpPr txBox="1"/>
          <p:nvPr/>
        </p:nvSpPr>
        <p:spPr>
          <a:xfrm>
            <a:off x="855406" y="435078"/>
            <a:ext cx="4159046" cy="523220"/>
          </a:xfrm>
          <a:prstGeom prst="rect">
            <a:avLst/>
          </a:prstGeom>
          <a:solidFill>
            <a:schemeClr val="accent5">
              <a:lumMod val="20000"/>
              <a:lumOff val="8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7CF449A-BA2C-034A-2567-8845364910FF}"/>
              </a:ext>
            </a:extLst>
          </p:cNvPr>
          <p:cNvSpPr txBox="1"/>
          <p:nvPr/>
        </p:nvSpPr>
        <p:spPr>
          <a:xfrm>
            <a:off x="855406" y="1159602"/>
            <a:ext cx="7137554" cy="954107"/>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Cung cấp nguồn thực phẩm có hàm lượng dinh dưỡng cao cho con người.</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012CB1F-24DD-DF8F-E69C-06707B9F54D9}"/>
              </a:ext>
            </a:extLst>
          </p:cNvPr>
          <p:cNvSpPr txBox="1"/>
          <p:nvPr/>
        </p:nvSpPr>
        <p:spPr>
          <a:xfrm>
            <a:off x="1052383" y="2117118"/>
            <a:ext cx="7137554"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Cung cấp nguồn nguyên liệu cho xuất khẩu.</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0171F98-BC37-D823-AF1C-CBDE03A077B4}"/>
              </a:ext>
            </a:extLst>
          </p:cNvPr>
          <p:cNvSpPr txBox="1"/>
          <p:nvPr/>
        </p:nvSpPr>
        <p:spPr>
          <a:xfrm>
            <a:off x="1401762" y="2846365"/>
            <a:ext cx="6685271"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Tạo thêm công việc cho người lao động.</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994E5B1-1D3C-2CE4-873E-69BC0F75DED5}"/>
              </a:ext>
            </a:extLst>
          </p:cNvPr>
          <p:cNvSpPr txBox="1"/>
          <p:nvPr/>
        </p:nvSpPr>
        <p:spPr>
          <a:xfrm>
            <a:off x="1713271" y="3558917"/>
            <a:ext cx="6602361"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Cung cấp nguồn thức ăn cho chăn nuôi.</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ABF43C8-4707-B339-7FEA-4C3625834CE4}"/>
              </a:ext>
            </a:extLst>
          </p:cNvPr>
          <p:cNvSpPr txBox="1"/>
          <p:nvPr/>
        </p:nvSpPr>
        <p:spPr>
          <a:xfrm>
            <a:off x="1981198" y="4209087"/>
            <a:ext cx="8947357"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Đáp ứng nhu cầu vui chơi, giải trí cho con người.</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1D92453-3DFD-555F-9BAB-A5E07A42EA76}"/>
              </a:ext>
            </a:extLst>
          </p:cNvPr>
          <p:cNvSpPr txBox="1"/>
          <p:nvPr/>
        </p:nvSpPr>
        <p:spPr>
          <a:xfrm>
            <a:off x="2222089" y="4916251"/>
            <a:ext cx="9665111" cy="1384995"/>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Các hoạt động thủy sản trên biển còn góp phần khẳng định chủ quyền, toàn vẹn lãnh thổ của Tổ quốc đối với các hoạt động trên biển của ngư dân.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9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Vertic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barn(inVertical)">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C48BD86-2603-398A-4711-AB330DC0280E}"/>
              </a:ext>
            </a:extLst>
          </p:cNvPr>
          <p:cNvGraphicFramePr>
            <a:graphicFrameLocks noGrp="1"/>
          </p:cNvGraphicFramePr>
          <p:nvPr>
            <p:extLst>
              <p:ext uri="{D42A27DB-BD31-4B8C-83A1-F6EECF244321}">
                <p14:modId xmlns:p14="http://schemas.microsoft.com/office/powerpoint/2010/main" val="3431286155"/>
              </p:ext>
            </p:extLst>
          </p:nvPr>
        </p:nvGraphicFramePr>
        <p:xfrm>
          <a:off x="1022554" y="1222613"/>
          <a:ext cx="10525432" cy="4326875"/>
        </p:xfrm>
        <a:graphic>
          <a:graphicData uri="http://schemas.openxmlformats.org/drawingml/2006/table">
            <a:tbl>
              <a:tblPr firstRow="1" bandRow="1">
                <a:tableStyleId>{7DF18680-E054-41AD-8BC1-D1AEF772440D}</a:tableStyleId>
              </a:tblPr>
              <a:tblGrid>
                <a:gridCol w="10525432">
                  <a:extLst>
                    <a:ext uri="{9D8B030D-6E8A-4147-A177-3AD203B41FA5}">
                      <a16:colId xmlns:a16="http://schemas.microsoft.com/office/drawing/2014/main" val="848147373"/>
                    </a:ext>
                  </a:extLst>
                </a:gridCol>
              </a:tblGrid>
              <a:tr h="1069011">
                <a:tc>
                  <a:txBody>
                    <a:bodyPr/>
                    <a:lstStyle/>
                    <a:p>
                      <a:pPr algn="ctr"/>
                      <a:r>
                        <a:rPr lang="en-US" sz="3200" dirty="0">
                          <a:latin typeface="Times New Roman" panose="02020603050405020304" pitchFamily="18" charset="0"/>
                          <a:cs typeface="Times New Roman" panose="02020603050405020304" pitchFamily="18" charset="0"/>
                        </a:rPr>
                        <a:t>PHIẾU HỌC TẬP SỐ 2</a:t>
                      </a:r>
                    </a:p>
                  </a:txBody>
                  <a:tcPr/>
                </a:tc>
                <a:extLst>
                  <a:ext uri="{0D108BD9-81ED-4DB2-BD59-A6C34878D82A}">
                    <a16:rowId xmlns:a16="http://schemas.microsoft.com/office/drawing/2014/main" val="680012335"/>
                  </a:ext>
                </a:extLst>
              </a:tr>
              <a:tr h="1119842">
                <a:tc>
                  <a:txBody>
                    <a:bodyPr/>
                    <a:lstStyle/>
                    <a:p>
                      <a:pPr algn="just">
                        <a:lnSpc>
                          <a:spcPct val="115000"/>
                        </a:lnSpc>
                        <a:spcAft>
                          <a:spcPts val="1000"/>
                        </a:spcAft>
                      </a:pP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1: </a:t>
                      </a:r>
                      <a:r>
                        <a:rPr lang="vi-VN" sz="2800" dirty="0">
                          <a:effectLst/>
                          <a:latin typeface="Times New Roman" panose="02020603050405020304" pitchFamily="18" charset="0"/>
                          <a:cs typeface="Times New Roman" panose="02020603050405020304" pitchFamily="18" charset="0"/>
                        </a:rPr>
                        <a:t>Trong các loại thủy sản của mỗi nhóm thì loại nào các em dễ dàng mua được? Ngược lại, loại nào khó mua, hiếm khi được ăn?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042164"/>
                  </a:ext>
                </a:extLst>
              </a:tr>
              <a:tr h="1069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2:</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vi-VN" sz="2800" kern="1200" dirty="0">
                          <a:solidFill>
                            <a:schemeClr val="dk1"/>
                          </a:solidFill>
                          <a:effectLst/>
                          <a:latin typeface="Times New Roman" panose="02020603050405020304" pitchFamily="18" charset="0"/>
                          <a:cs typeface="Times New Roman" panose="02020603050405020304" pitchFamily="18" charset="0"/>
                        </a:rPr>
                        <a:t>Trong các loại đấy loại nào được tập trung sản xuất giống và nuôi trồng? Giải thích?</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819479282"/>
                  </a:ext>
                </a:extLst>
              </a:tr>
              <a:tr h="1069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3:</a:t>
                      </a:r>
                      <a:r>
                        <a:rPr lang="en-US" sz="2800" kern="1200" dirty="0">
                          <a:solidFill>
                            <a:schemeClr val="dk1"/>
                          </a:solidFill>
                          <a:effectLst/>
                          <a:latin typeface="Times New Roman" panose="02020603050405020304" pitchFamily="18" charset="0"/>
                          <a:cs typeface="Times New Roman" panose="02020603050405020304" pitchFamily="18" charset="0"/>
                        </a:rPr>
                        <a:t> Cho </a:t>
                      </a:r>
                      <a:r>
                        <a:rPr lang="en-US" sz="2800" kern="1200" dirty="0" err="1">
                          <a:solidFill>
                            <a:schemeClr val="dk1"/>
                          </a:solidFill>
                          <a:effectLst/>
                          <a:latin typeface="Times New Roman" panose="02020603050405020304" pitchFamily="18" charset="0"/>
                          <a:cs typeface="Times New Roman" panose="02020603050405020304" pitchFamily="18" charset="0"/>
                        </a:rPr>
                        <a:t>ví</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dụ</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một</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số</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loại</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thủy</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sản</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có</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giá</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trị</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kinh</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tế</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cao</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giá</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trị</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xuất</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khẩu</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cao</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mà</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em</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biết</a:t>
                      </a:r>
                      <a:r>
                        <a:rPr lang="en-US" sz="2800" kern="1200" dirty="0">
                          <a:solidFill>
                            <a:schemeClr val="dk1"/>
                          </a:solidFill>
                          <a:effectLst/>
                          <a:latin typeface="Times New Roman" panose="02020603050405020304" pitchFamily="18" charset="0"/>
                          <a:cs typeface="Times New Roman" panose="02020603050405020304" pitchFamily="18" charset="0"/>
                        </a:rPr>
                        <a:t>?</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308411834"/>
                  </a:ext>
                </a:extLst>
              </a:tr>
            </a:tbl>
          </a:graphicData>
        </a:graphic>
      </p:graphicFrame>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Mantaray ">
            <a:extLst>
              <a:ext uri="{FF2B5EF4-FFF2-40B4-BE49-F238E27FC236}">
                <a16:creationId xmlns:a16="http://schemas.microsoft.com/office/drawing/2014/main" id="{B8A4DB7C-ED37-E515-0B6F-1843274D7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34740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81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ỷ lệ dinh dưỡng trong thức ăn công nghiệp cho tôm hùm xanh - Công ty VMC  Việt Nam">
            <a:extLst>
              <a:ext uri="{FF2B5EF4-FFF2-40B4-BE49-F238E27FC236}">
                <a16:creationId xmlns:a16="http://schemas.microsoft.com/office/drawing/2014/main" id="{329B2C57-3CF7-21A9-F356-116E42DE0E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8200" y="97593"/>
            <a:ext cx="4497800" cy="3012880"/>
          </a:xfrm>
          <a:prstGeom prst="rect">
            <a:avLst/>
          </a:prstGeom>
          <a:ln>
            <a:noFill/>
          </a:ln>
          <a:effectLst>
            <a:softEdge rad="112500"/>
          </a:effectLst>
        </p:spPr>
      </p:pic>
      <p:pic>
        <p:nvPicPr>
          <p:cNvPr id="8" name="Picture 7" descr="Graphical user interface&#10;&#10;Description automatically generated">
            <a:extLst>
              <a:ext uri="{FF2B5EF4-FFF2-40B4-BE49-F238E27FC236}">
                <a16:creationId xmlns:a16="http://schemas.microsoft.com/office/drawing/2014/main" id="{5BE35972-8D13-7DE4-B6B5-C64F8F541208}"/>
              </a:ext>
            </a:extLst>
          </p:cNvPr>
          <p:cNvPicPr>
            <a:picLocks noChangeAspect="1"/>
          </p:cNvPicPr>
          <p:nvPr/>
        </p:nvPicPr>
        <p:blipFill>
          <a:blip r:embed="rId3">
            <a:extLst>
              <a:ext uri="{28A0092B-C50C-407E-A947-70E740481C1C}">
                <a14:useLocalDpi xmlns:a14="http://schemas.microsoft.com/office/drawing/2010/main" val="0"/>
              </a:ext>
            </a:extLst>
          </a:blip>
          <a:srcRect l="43909" t="21915" r="19765" b="47462"/>
          <a:stretch>
            <a:fillRect/>
          </a:stretch>
        </p:blipFill>
        <p:spPr bwMode="auto">
          <a:xfrm>
            <a:off x="7034987" y="2569036"/>
            <a:ext cx="4801585" cy="2512689"/>
          </a:xfrm>
          <a:prstGeom prst="rect">
            <a:avLst/>
          </a:prstGeom>
          <a:ln>
            <a:noFill/>
          </a:ln>
          <a:effectLst>
            <a:softEdge rad="112500"/>
          </a:effectLst>
        </p:spPr>
      </p:pic>
      <p:pic>
        <p:nvPicPr>
          <p:cNvPr id="9" name="Picture 8" descr="Cua biển và những điều cần biết – EvaShare.com">
            <a:extLst>
              <a:ext uri="{FF2B5EF4-FFF2-40B4-BE49-F238E27FC236}">
                <a16:creationId xmlns:a16="http://schemas.microsoft.com/office/drawing/2014/main" id="{64B6A228-A3EA-714D-A23A-D549D060B11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4805" y="3647357"/>
            <a:ext cx="4268121" cy="2868736"/>
          </a:xfrm>
          <a:prstGeom prst="rect">
            <a:avLst/>
          </a:prstGeom>
          <a:ln>
            <a:noFill/>
          </a:ln>
          <a:effectLst>
            <a:softEdge rad="112500"/>
          </a:effectLst>
        </p:spPr>
      </p:pic>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00A6CC-C438-813B-F521-2C6291648291}"/>
              </a:ext>
            </a:extLst>
          </p:cNvPr>
          <p:cNvSpPr txBox="1"/>
          <p:nvPr/>
        </p:nvSpPr>
        <p:spPr>
          <a:xfrm>
            <a:off x="7189337" y="1209694"/>
            <a:ext cx="3873452" cy="584775"/>
          </a:xfrm>
          <a:prstGeom prst="rect">
            <a:avLst/>
          </a:prstGeom>
          <a:solidFill>
            <a:schemeClr val="accent5">
              <a:lumMod val="20000"/>
              <a:lumOff val="80000"/>
            </a:schemeClr>
          </a:solidFill>
          <a:effectLst>
            <a:outerShdw blurRad="63500" sx="102000" sy="102000" algn="ctr" rotWithShape="0">
              <a:prstClr val="black">
                <a:alpha val="40000"/>
              </a:prstClr>
            </a:outerShdw>
          </a:effectLst>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Giá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cao</a:t>
            </a:r>
            <a:endParaRPr lang="en-US" sz="3200" b="1" dirty="0">
              <a:latin typeface="Times New Roman" panose="02020603050405020304" pitchFamily="18" charset="0"/>
              <a:cs typeface="Times New Roman" panose="02020603050405020304" pitchFamily="18" charset="0"/>
            </a:endParaRPr>
          </a:p>
        </p:txBody>
      </p:sp>
      <p:sp>
        <p:nvSpPr>
          <p:cNvPr id="3" name="Flowchart: Alternate Process 2">
            <a:extLst>
              <a:ext uri="{FF2B5EF4-FFF2-40B4-BE49-F238E27FC236}">
                <a16:creationId xmlns:a16="http://schemas.microsoft.com/office/drawing/2014/main" id="{D8859CFE-214D-8BA3-BFE6-D0A617D03FC5}"/>
              </a:ext>
            </a:extLst>
          </p:cNvPr>
          <p:cNvSpPr/>
          <p:nvPr/>
        </p:nvSpPr>
        <p:spPr>
          <a:xfrm>
            <a:off x="193955" y="1374140"/>
            <a:ext cx="1207807" cy="840658"/>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Tôm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hùm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Flowchart: Alternate Process 17">
            <a:extLst>
              <a:ext uri="{FF2B5EF4-FFF2-40B4-BE49-F238E27FC236}">
                <a16:creationId xmlns:a16="http://schemas.microsoft.com/office/drawing/2014/main" id="{8736AD88-B052-DDA8-F090-C3ED10FE294D}"/>
              </a:ext>
            </a:extLst>
          </p:cNvPr>
          <p:cNvSpPr/>
          <p:nvPr/>
        </p:nvSpPr>
        <p:spPr>
          <a:xfrm>
            <a:off x="1174380" y="4503991"/>
            <a:ext cx="1207807" cy="840658"/>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Cua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9" name="Flowchart: Alternate Process 18">
            <a:extLst>
              <a:ext uri="{FF2B5EF4-FFF2-40B4-BE49-F238E27FC236}">
                <a16:creationId xmlns:a16="http://schemas.microsoft.com/office/drawing/2014/main" id="{49B1DBC4-8046-9515-7995-ED28AC036271}"/>
              </a:ext>
            </a:extLst>
          </p:cNvPr>
          <p:cNvSpPr/>
          <p:nvPr/>
        </p:nvSpPr>
        <p:spPr>
          <a:xfrm>
            <a:off x="8866581" y="5283123"/>
            <a:ext cx="1413045" cy="840658"/>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tra</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695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a16="http://schemas.microsoft.com/office/drawing/2014/main" id="{815FAE7B-468C-CBC2-9297-79218CD1539A}"/>
              </a:ext>
            </a:extLst>
          </p:cNvPr>
          <p:cNvSpPr/>
          <p:nvPr/>
        </p:nvSpPr>
        <p:spPr>
          <a:xfrm>
            <a:off x="8386913" y="464574"/>
            <a:ext cx="3323305" cy="2381791"/>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Loại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thủy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sản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nào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trị</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tế</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cao</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864C77BC-3D37-63DF-9489-CC270FCABE73}"/>
              </a:ext>
            </a:extLst>
          </p:cNvPr>
          <p:cNvSpPr txBox="1"/>
          <p:nvPr/>
        </p:nvSpPr>
        <p:spPr>
          <a:xfrm>
            <a:off x="855405" y="435078"/>
            <a:ext cx="7334531" cy="523220"/>
          </a:xfrm>
          <a:prstGeom prst="rect">
            <a:avLst/>
          </a:prstGeom>
          <a:solidFill>
            <a:schemeClr val="accent4">
              <a:lumMod val="20000"/>
              <a:lumOff val="8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7CF449A-BA2C-034A-2567-8845364910FF}"/>
              </a:ext>
            </a:extLst>
          </p:cNvPr>
          <p:cNvSpPr txBox="1"/>
          <p:nvPr/>
        </p:nvSpPr>
        <p:spPr>
          <a:xfrm>
            <a:off x="953893" y="1508476"/>
            <a:ext cx="7137554" cy="954107"/>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 Một số loài thủy sản có giá trị kinh tế cao: tôm hùm, cá song,…</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012CB1F-24DD-DF8F-E69C-06707B9F54D9}"/>
              </a:ext>
            </a:extLst>
          </p:cNvPr>
          <p:cNvSpPr txBox="1"/>
          <p:nvPr/>
        </p:nvSpPr>
        <p:spPr>
          <a:xfrm>
            <a:off x="1622394" y="2672987"/>
            <a:ext cx="7137554" cy="954107"/>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 Một số loài thủy sản có giá trị xuất khẩu cao: cá tra, cá basa,...</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1D92453-3DFD-555F-9BAB-A5E07A42EA76}"/>
              </a:ext>
            </a:extLst>
          </p:cNvPr>
          <p:cNvSpPr txBox="1"/>
          <p:nvPr/>
        </p:nvSpPr>
        <p:spPr>
          <a:xfrm>
            <a:off x="2366469" y="4011636"/>
            <a:ext cx="8711382" cy="523220"/>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=&gt; Mang lại nguồn thu nhập lớn cho người nuôi trồng.</a:t>
            </a:r>
            <a:endParaRPr lang="en-US" sz="2800" dirty="0">
              <a:latin typeface="Times New Roman" panose="02020603050405020304" pitchFamily="18" charset="0"/>
              <a:cs typeface="Times New Roman" panose="02020603050405020304" pitchFamily="18" charset="0"/>
            </a:endParaRPr>
          </a:p>
        </p:txBody>
      </p:sp>
      <p:pic>
        <p:nvPicPr>
          <p:cNvPr id="3074" name="Picture 2" descr="Lobster ">
            <a:extLst>
              <a:ext uri="{FF2B5EF4-FFF2-40B4-BE49-F238E27FC236}">
                <a16:creationId xmlns:a16="http://schemas.microsoft.com/office/drawing/2014/main" id="{778EB611-BBF8-66E6-96B4-E43186545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672" y="5192654"/>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41B4DB43-8D38-3AD2-3EDC-2A922DCBC101}"/>
              </a:ext>
            </a:extLst>
          </p:cNvPr>
          <p:cNvSpPr/>
          <p:nvPr/>
        </p:nvSpPr>
        <p:spPr>
          <a:xfrm>
            <a:off x="2727158" y="4892842"/>
            <a:ext cx="7218947" cy="942665"/>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Đ</a:t>
            </a:r>
            <a:r>
              <a:rPr kumimoji="0" lang="vi-VN" sz="28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ược tập trung sản xuất giống và nuôi trồng</a:t>
            </a:r>
            <a:endParaRPr lang="en-US" b="1" dirty="0">
              <a:solidFill>
                <a:schemeClr val="tx1">
                  <a:lumMod val="95000"/>
                  <a:lumOff val="5000"/>
                </a:schemeClr>
              </a:solidFill>
            </a:endParaRPr>
          </a:p>
        </p:txBody>
      </p:sp>
      <p:sp>
        <p:nvSpPr>
          <p:cNvPr id="8" name="Arrow: Right 7">
            <a:extLst>
              <a:ext uri="{FF2B5EF4-FFF2-40B4-BE49-F238E27FC236}">
                <a16:creationId xmlns:a16="http://schemas.microsoft.com/office/drawing/2014/main" id="{F0EE61A0-97D6-088C-A348-FACFC179A901}"/>
              </a:ext>
            </a:extLst>
          </p:cNvPr>
          <p:cNvSpPr/>
          <p:nvPr/>
        </p:nvSpPr>
        <p:spPr>
          <a:xfrm>
            <a:off x="1090863" y="5192654"/>
            <a:ext cx="1275606" cy="268346"/>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23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P spid="6" grpId="0"/>
      <p:bldP spid="10" grpId="0"/>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a16="http://schemas.microsoft.com/office/drawing/2014/main" id="{CDF3E787-2F86-AB80-4381-8669F2C778C6}"/>
              </a:ext>
            </a:extLst>
          </p:cNvPr>
          <p:cNvSpPr/>
          <p:nvPr/>
        </p:nvSpPr>
        <p:spPr>
          <a:xfrm>
            <a:off x="183511" y="1663316"/>
            <a:ext cx="4503761" cy="156949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MÔ TẢ THỦY SẢN</a:t>
            </a:r>
          </a:p>
        </p:txBody>
      </p:sp>
      <p:pic>
        <p:nvPicPr>
          <p:cNvPr id="4" name="Picture 3" descr="Graphical user interface&#10;&#10;Description automatically generated">
            <a:extLst>
              <a:ext uri="{FF2B5EF4-FFF2-40B4-BE49-F238E27FC236}">
                <a16:creationId xmlns:a16="http://schemas.microsoft.com/office/drawing/2014/main" id="{C1FCB4CF-69A4-8CC2-BFBF-2F6595AFBB55}"/>
              </a:ext>
            </a:extLst>
          </p:cNvPr>
          <p:cNvPicPr>
            <a:picLocks noChangeAspect="1"/>
          </p:cNvPicPr>
          <p:nvPr/>
        </p:nvPicPr>
        <p:blipFill>
          <a:blip r:embed="rId3">
            <a:extLst>
              <a:ext uri="{28A0092B-C50C-407E-A947-70E740481C1C}">
                <a14:useLocalDpi xmlns:a14="http://schemas.microsoft.com/office/drawing/2010/main" val="0"/>
              </a:ext>
            </a:extLst>
          </a:blip>
          <a:srcRect l="43909" t="21915" r="19765" b="47462"/>
          <a:stretch>
            <a:fillRect/>
          </a:stretch>
        </p:blipFill>
        <p:spPr bwMode="auto">
          <a:xfrm>
            <a:off x="6843259" y="2937845"/>
            <a:ext cx="4801585" cy="2512689"/>
          </a:xfrm>
          <a:prstGeom prst="rect">
            <a:avLst/>
          </a:prstGeom>
          <a:ln>
            <a:noFill/>
          </a:ln>
          <a:effectLst>
            <a:softEdge rad="112500"/>
          </a:effectLst>
        </p:spPr>
      </p:pic>
      <p:pic>
        <p:nvPicPr>
          <p:cNvPr id="6" name="Picture 5" descr="Tỷ lệ dinh dưỡng trong thức ăn công nghiệp cho tôm hùm xanh - Công ty VMC  Việt Nam">
            <a:extLst>
              <a:ext uri="{FF2B5EF4-FFF2-40B4-BE49-F238E27FC236}">
                <a16:creationId xmlns:a16="http://schemas.microsoft.com/office/drawing/2014/main" id="{E192FDB3-BC40-7B3E-DA36-620F3070778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2393" y="0"/>
            <a:ext cx="3976690" cy="2663811"/>
          </a:xfrm>
          <a:prstGeom prst="rect">
            <a:avLst/>
          </a:prstGeom>
          <a:ln>
            <a:noFill/>
          </a:ln>
          <a:effectLst>
            <a:softEdge rad="112500"/>
          </a:effectLst>
        </p:spPr>
      </p:pic>
      <p:pic>
        <p:nvPicPr>
          <p:cNvPr id="6146" name="Picture 2" descr="Quy trình nuôi tôm càng xanh toàn đực hai giai đoạn,các biện pháp phòng và  trị một số bệnh thường gặp">
            <a:extLst>
              <a:ext uri="{FF2B5EF4-FFF2-40B4-BE49-F238E27FC236}">
                <a16:creationId xmlns:a16="http://schemas.microsoft.com/office/drawing/2014/main" id="{F40F6133-71F2-2956-DDE4-514449CD89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9152" y="3428898"/>
            <a:ext cx="3186461" cy="31864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15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wipe(down)">
                                      <p:cBhvr>
                                        <p:cTn id="2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éo lưới rùng, ngư dân Hoàng Mai thu tiền triệu mỗi ngày - Đài phát thanh  và truyền hình Nghệ An">
            <a:extLst>
              <a:ext uri="{FF2B5EF4-FFF2-40B4-BE49-F238E27FC236}">
                <a16:creationId xmlns:a16="http://schemas.microsoft.com/office/drawing/2014/main" id="{7296EB28-2AEA-1107-4B1D-8042EE645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26" y="22123"/>
            <a:ext cx="9019253" cy="6764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D541EE4C-E7A6-07D8-340D-ED545A191E08}"/>
              </a:ext>
            </a:extLst>
          </p:cNvPr>
          <p:cNvSpPr/>
          <p:nvPr/>
        </p:nvSpPr>
        <p:spPr>
          <a:xfrm>
            <a:off x="9164279" y="796413"/>
            <a:ext cx="2920180" cy="2418735"/>
          </a:xfrm>
          <a:prstGeom prst="cloudCallou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ĐÂY LÀ PHƯƠNG PHÁP KHAI THÁC NÀO NHỈ?</a:t>
            </a:r>
          </a:p>
        </p:txBody>
      </p:sp>
      <p:pic>
        <p:nvPicPr>
          <p:cNvPr id="7172" name="Picture 4" descr="Thinking bubble ">
            <a:extLst>
              <a:ext uri="{FF2B5EF4-FFF2-40B4-BE49-F238E27FC236}">
                <a16:creationId xmlns:a16="http://schemas.microsoft.com/office/drawing/2014/main" id="{49DA3E19-B007-B242-6CC9-724F5A7525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5169" y="3989438"/>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45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barn(inVertical)">
                                      <p:cBhvr>
                                        <p:cTn id="15"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C48BD86-2603-398A-4711-AB330DC0280E}"/>
              </a:ext>
            </a:extLst>
          </p:cNvPr>
          <p:cNvGraphicFramePr>
            <a:graphicFrameLocks noGrp="1"/>
          </p:cNvGraphicFramePr>
          <p:nvPr>
            <p:extLst>
              <p:ext uri="{D42A27DB-BD31-4B8C-83A1-F6EECF244321}">
                <p14:modId xmlns:p14="http://schemas.microsoft.com/office/powerpoint/2010/main" val="3582606124"/>
              </p:ext>
            </p:extLst>
          </p:nvPr>
        </p:nvGraphicFramePr>
        <p:xfrm>
          <a:off x="907024" y="270292"/>
          <a:ext cx="10626213" cy="6042210"/>
        </p:xfrm>
        <a:graphic>
          <a:graphicData uri="http://schemas.openxmlformats.org/drawingml/2006/table">
            <a:tbl>
              <a:tblPr firstRow="1" bandRow="1">
                <a:tableStyleId>{21E4AEA4-8DFA-4A89-87EB-49C32662AFE0}</a:tableStyleId>
              </a:tblPr>
              <a:tblGrid>
                <a:gridCol w="10626213">
                  <a:extLst>
                    <a:ext uri="{9D8B030D-6E8A-4147-A177-3AD203B41FA5}">
                      <a16:colId xmlns:a16="http://schemas.microsoft.com/office/drawing/2014/main" val="848147373"/>
                    </a:ext>
                  </a:extLst>
                </a:gridCol>
              </a:tblGrid>
              <a:tr h="612463">
                <a:tc>
                  <a:txBody>
                    <a:bodyPr/>
                    <a:lstStyle/>
                    <a:p>
                      <a:pPr algn="ctr"/>
                      <a:r>
                        <a:rPr lang="en-US" sz="2800" dirty="0">
                          <a:latin typeface="Times New Roman" panose="02020603050405020304" pitchFamily="18" charset="0"/>
                          <a:cs typeface="Times New Roman" panose="02020603050405020304" pitchFamily="18" charset="0"/>
                        </a:rPr>
                        <a:t>PHIẾU HỌC TẬP SỐ 3</a:t>
                      </a:r>
                    </a:p>
                  </a:txBody>
                  <a:tcPr/>
                </a:tc>
                <a:extLst>
                  <a:ext uri="{0D108BD9-81ED-4DB2-BD59-A6C34878D82A}">
                    <a16:rowId xmlns:a16="http://schemas.microsoft.com/office/drawing/2014/main" val="680012335"/>
                  </a:ext>
                </a:extLst>
              </a:tr>
              <a:tr h="716457">
                <a:tc>
                  <a:txBody>
                    <a:bodyPr/>
                    <a:lstStyle/>
                    <a:p>
                      <a:pPr algn="just">
                        <a:lnSpc>
                          <a:spcPct val="115000"/>
                        </a:lnSpc>
                        <a:spcAft>
                          <a:spcPts val="1000"/>
                        </a:spcAft>
                      </a:pP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1: </a:t>
                      </a:r>
                      <a:r>
                        <a:rPr lang="vi-VN" sz="2800" dirty="0">
                          <a:effectLst/>
                          <a:latin typeface="Times New Roman" panose="02020603050405020304" pitchFamily="18" charset="0"/>
                          <a:cs typeface="Times New Roman" panose="02020603050405020304" pitchFamily="18" charset="0"/>
                        </a:rPr>
                        <a:t>Cho biết phương pháp khai thác cá trên ảnh?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042164"/>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2:</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vi-VN" sz="2800" kern="1200" dirty="0">
                          <a:solidFill>
                            <a:schemeClr val="dk1"/>
                          </a:solidFill>
                          <a:effectLst/>
                          <a:latin typeface="Times New Roman" panose="02020603050405020304" pitchFamily="18" charset="0"/>
                          <a:cs typeface="Times New Roman" panose="02020603050405020304" pitchFamily="18" charset="0"/>
                        </a:rPr>
                        <a:t>Cho biết ngoài hình thức khai thác trên còn hình thức khai thác nào khác không? Kể tên?</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819479282"/>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3:</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vi-VN" sz="2800" kern="1200" dirty="0">
                          <a:solidFill>
                            <a:schemeClr val="dk1"/>
                          </a:solidFill>
                          <a:effectLst/>
                          <a:latin typeface="Times New Roman" panose="02020603050405020304" pitchFamily="18" charset="0"/>
                          <a:cs typeface="Times New Roman" panose="02020603050405020304" pitchFamily="18" charset="0"/>
                        </a:rPr>
                        <a:t>Cho biết các hình thức khai thác phù hợp với loài thủy sản mà nhóm em bốc được?</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308411834"/>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4: </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Cho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sao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vệ</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(ý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nghĩa</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2160808011"/>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5: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vô</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tận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hay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hay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nên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tùy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ý?</a:t>
                      </a:r>
                    </a:p>
                  </a:txBody>
                  <a:tcPr/>
                </a:tc>
                <a:extLst>
                  <a:ext uri="{0D108BD9-81ED-4DB2-BD59-A6C34878D82A}">
                    <a16:rowId xmlns:a16="http://schemas.microsoft.com/office/drawing/2014/main" val="2011639826"/>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6: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Nêu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vệ</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quả</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1626982811"/>
                  </a:ext>
                </a:extLst>
              </a:tr>
            </a:tbl>
          </a:graphicData>
        </a:graphic>
      </p:graphicFrame>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7157"/>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rab ">
            <a:extLst>
              <a:ext uri="{FF2B5EF4-FFF2-40B4-BE49-F238E27FC236}">
                <a16:creationId xmlns:a16="http://schemas.microsoft.com/office/drawing/2014/main" id="{7AAC81F4-E38D-55DD-0AAC-166ECAE9F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9896" y="17256"/>
            <a:ext cx="1442833" cy="144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1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2">
            <a:extLst>
              <a:ext uri="{FF2B5EF4-FFF2-40B4-BE49-F238E27FC236}">
                <a16:creationId xmlns:a16="http://schemas.microsoft.com/office/drawing/2014/main" id="{7C1E5815-D54C-487F-A054-6D4930ADE3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Shape 1044">
            <a:extLst>
              <a:ext uri="{FF2B5EF4-FFF2-40B4-BE49-F238E27FC236}">
                <a16:creationId xmlns:a16="http://schemas.microsoft.com/office/drawing/2014/main"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1028" name="Picture 4" descr="Những điều thú vị về con heo">
            <a:extLst>
              <a:ext uri="{FF2B5EF4-FFF2-40B4-BE49-F238E27FC236}">
                <a16:creationId xmlns:a16="http://schemas.microsoft.com/office/drawing/2014/main" id="{F3F1CA09-8D69-5932-21C6-6C424CEEF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688975"/>
            <a:ext cx="2797175" cy="1720850"/>
          </a:xfrm>
          <a:prstGeom prst="rect">
            <a:avLst/>
          </a:prstGeom>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80E95AF-B5C8-C85C-D623-2672C287248F}"/>
              </a:ext>
            </a:extLst>
          </p:cNvPr>
          <p:cNvPicPr>
            <a:picLocks noChangeAspect="1"/>
          </p:cNvPicPr>
          <p:nvPr/>
        </p:nvPicPr>
        <p:blipFill>
          <a:blip r:embed="rId3"/>
          <a:stretch>
            <a:fillRect/>
          </a:stretch>
        </p:blipFill>
        <p:spPr>
          <a:xfrm>
            <a:off x="3505200" y="688975"/>
            <a:ext cx="2417763" cy="1720850"/>
          </a:xfrm>
          <a:prstGeom prst="rect">
            <a:avLst/>
          </a:prstGeom>
        </p:spPr>
      </p:pic>
      <p:pic>
        <p:nvPicPr>
          <p:cNvPr id="6" name="Picture 5">
            <a:extLst>
              <a:ext uri="{FF2B5EF4-FFF2-40B4-BE49-F238E27FC236}">
                <a16:creationId xmlns:a16="http://schemas.microsoft.com/office/drawing/2014/main" id="{7BFAA0C5-6F55-B93F-6A2A-2EB3B73C97BA}"/>
              </a:ext>
            </a:extLst>
          </p:cNvPr>
          <p:cNvPicPr>
            <a:picLocks noChangeAspect="1"/>
          </p:cNvPicPr>
          <p:nvPr/>
        </p:nvPicPr>
        <p:blipFill>
          <a:blip r:embed="rId4"/>
          <a:stretch>
            <a:fillRect/>
          </a:stretch>
        </p:blipFill>
        <p:spPr>
          <a:xfrm>
            <a:off x="642938" y="2476500"/>
            <a:ext cx="2871788" cy="1587500"/>
          </a:xfrm>
          <a:prstGeom prst="rect">
            <a:avLst/>
          </a:prstGeom>
        </p:spPr>
      </p:pic>
      <p:pic>
        <p:nvPicPr>
          <p:cNvPr id="1030" name="Picture 6" descr="Trẻ em ăn rau mồng tơi có tốt không? | Vinmec">
            <a:extLst>
              <a:ext uri="{FF2B5EF4-FFF2-40B4-BE49-F238E27FC236}">
                <a16:creationId xmlns:a16="http://schemas.microsoft.com/office/drawing/2014/main" id="{8364A61C-8ADC-DA83-65F5-AB363EABA4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476500"/>
            <a:ext cx="2341563" cy="1587500"/>
          </a:xfrm>
          <a:prstGeom prst="rect">
            <a:avLst/>
          </a:prstGeom>
          <a:extLst>
            <a:ext uri="{909E8E84-426E-40DD-AFC4-6F175D3DCCD1}">
              <a14:hiddenFill xmlns:a14="http://schemas.microsoft.com/office/drawing/2010/main">
                <a:solidFill>
                  <a:srgbClr val="FFFFFF"/>
                </a:solidFill>
              </a14:hiddenFill>
            </a:ext>
          </a:extLst>
        </p:spPr>
      </p:pic>
      <p:pic>
        <p:nvPicPr>
          <p:cNvPr id="1038" name="Picture 14" descr="giải pháp tăng năng suất tôm - cua - cá - Cá giống Nha Trang - THỦY SẢN  TRƯỜNG PHÁT">
            <a:extLst>
              <a:ext uri="{FF2B5EF4-FFF2-40B4-BE49-F238E27FC236}">
                <a16:creationId xmlns:a16="http://schemas.microsoft.com/office/drawing/2014/main" id="{9FC485F8-5B15-CFE8-0B32-5215513919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4129088"/>
            <a:ext cx="5281613" cy="2039938"/>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descr="Sống một lần trọn đam mê: mực khô được ngư dân câu như thế nào">
            <a:extLst>
              <a:ext uri="{FF2B5EF4-FFF2-40B4-BE49-F238E27FC236}">
                <a16:creationId xmlns:a16="http://schemas.microsoft.com/office/drawing/2014/main" id="{FE66F198-B99F-D0C5-1768-ECD60C5244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9638" y="688975"/>
            <a:ext cx="3890963" cy="2925763"/>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Lợi ích của rong nho đối với bà bầu - bau.vn">
            <a:extLst>
              <a:ext uri="{FF2B5EF4-FFF2-40B4-BE49-F238E27FC236}">
                <a16:creationId xmlns:a16="http://schemas.microsoft.com/office/drawing/2014/main" id="{997BC864-4191-3555-803F-B284BD81B9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9638" y="3681413"/>
            <a:ext cx="3890963" cy="2487613"/>
          </a:xfrm>
          <a:prstGeom prst="rect">
            <a:avLst/>
          </a:prstGeom>
          <a:extLst>
            <a:ext uri="{909E8E84-426E-40DD-AFC4-6F175D3DCCD1}">
              <a14:hiddenFill xmlns:a14="http://schemas.microsoft.com/office/drawing/2010/main">
                <a:solidFill>
                  <a:srgbClr val="FFFFFF"/>
                </a:solidFill>
              </a14:hiddenFill>
            </a:ext>
          </a:extLst>
        </p:spPr>
      </p:pic>
      <p:pic>
        <p:nvPicPr>
          <p:cNvPr id="21" name="Picture 2" descr="Engine ">
            <a:extLst>
              <a:ext uri="{FF2B5EF4-FFF2-40B4-BE49-F238E27FC236}">
                <a16:creationId xmlns:a16="http://schemas.microsoft.com/office/drawing/2014/main" id="{5934F557-046E-889F-9033-42D05EE393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37466" y="5506244"/>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A127A75-F4B3-67B3-F78B-7E6CA42A09FB}"/>
              </a:ext>
            </a:extLst>
          </p:cNvPr>
          <p:cNvSpPr/>
          <p:nvPr/>
        </p:nvSpPr>
        <p:spPr>
          <a:xfrm>
            <a:off x="10238992" y="753143"/>
            <a:ext cx="1542239" cy="4110644"/>
          </a:xfrm>
          <a:prstGeom prst="roundRect">
            <a:avLst/>
          </a:prstGeom>
          <a:pattFill prst="solidDmnd">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gọi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loại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9E2B514D-AFAA-0E13-3426-F06B585A90DD}"/>
              </a:ext>
            </a:extLst>
          </p:cNvPr>
          <p:cNvSpPr txBox="1"/>
          <p:nvPr/>
        </p:nvSpPr>
        <p:spPr>
          <a:xfrm>
            <a:off x="10158058" y="691105"/>
            <a:ext cx="1704105" cy="4457952"/>
          </a:xfrm>
          <a:prstGeom prst="rect">
            <a:avLst/>
          </a:prstGeom>
          <a:pattFill prst="shingle">
            <a:fgClr>
              <a:schemeClr val="accent1">
                <a:lumMod val="20000"/>
                <a:lumOff val="8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150000"/>
              </a:lnSpc>
            </a:pPr>
            <a:r>
              <a:rPr lang="en-US" sz="2400" dirty="0" err="1">
                <a:latin typeface="Times New Roman" panose="02020603050405020304" pitchFamily="18" charset="0"/>
                <a:cs typeface="Times New Roman" panose="02020603050405020304" pitchFamily="18" charset="0"/>
              </a:rPr>
              <a:t>Lợn</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chuồn</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Mực</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Gà</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Rau </a:t>
            </a:r>
            <a:r>
              <a:rPr lang="en-US" sz="2400" dirty="0" err="1">
                <a:latin typeface="Times New Roman" panose="02020603050405020304" pitchFamily="18" charset="0"/>
                <a:cs typeface="Times New Roman" panose="02020603050405020304" pitchFamily="18" charset="0"/>
              </a:rPr>
              <a:t>mồng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tơi</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Tôm</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Rong </a:t>
            </a:r>
            <a:r>
              <a:rPr lang="en-US" sz="2400" dirty="0" err="1">
                <a:latin typeface="Times New Roman" panose="02020603050405020304" pitchFamily="18" charset="0"/>
                <a:cs typeface="Times New Roman" panose="02020603050405020304" pitchFamily="18" charset="0"/>
              </a:rPr>
              <a:t>nho</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149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circle(in)">
                                      <p:cBhvr>
                                        <p:cTn id="13" dur="2000"/>
                                        <p:tgtEl>
                                          <p:spTgt spid="1032"/>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circle(in)">
                                      <p:cBhvr>
                                        <p:cTn id="19" dur="2000"/>
                                        <p:tgtEl>
                                          <p:spTgt spid="1030"/>
                                        </p:tgtEl>
                                      </p:cBhvr>
                                    </p:animEffect>
                                  </p:childTnLst>
                                </p:cTn>
                              </p:par>
                              <p:par>
                                <p:cTn id="20" presetID="6" presetClass="entr" presetSubtype="16" fill="hold" nodeType="withEffect">
                                  <p:stCondLst>
                                    <p:cond delay="0"/>
                                  </p:stCondLst>
                                  <p:childTnLst>
                                    <p:set>
                                      <p:cBhvr>
                                        <p:cTn id="21" dur="1" fill="hold">
                                          <p:stCondLst>
                                            <p:cond delay="0"/>
                                          </p:stCondLst>
                                        </p:cTn>
                                        <p:tgtEl>
                                          <p:spTgt spid="1038"/>
                                        </p:tgtEl>
                                        <p:attrNameLst>
                                          <p:attrName>style.visibility</p:attrName>
                                        </p:attrNameLst>
                                      </p:cBhvr>
                                      <p:to>
                                        <p:strVal val="visible"/>
                                      </p:to>
                                    </p:set>
                                    <p:animEffect transition="in" filter="circle(in)">
                                      <p:cBhvr>
                                        <p:cTn id="22" dur="2000"/>
                                        <p:tgtEl>
                                          <p:spTgt spid="1038"/>
                                        </p:tgtEl>
                                      </p:cBhvr>
                                    </p:animEffect>
                                  </p:childTnLst>
                                </p:cTn>
                              </p:par>
                              <p:par>
                                <p:cTn id="23" presetID="6" presetClass="entr" presetSubtype="16" fill="hold" nodeType="withEffect">
                                  <p:stCondLst>
                                    <p:cond delay="0"/>
                                  </p:stCondLst>
                                  <p:childTnLst>
                                    <p:set>
                                      <p:cBhvr>
                                        <p:cTn id="24" dur="1" fill="hold">
                                          <p:stCondLst>
                                            <p:cond delay="0"/>
                                          </p:stCondLst>
                                        </p:cTn>
                                        <p:tgtEl>
                                          <p:spTgt spid="1034"/>
                                        </p:tgtEl>
                                        <p:attrNameLst>
                                          <p:attrName>style.visibility</p:attrName>
                                        </p:attrNameLst>
                                      </p:cBhvr>
                                      <p:to>
                                        <p:strVal val="visible"/>
                                      </p:to>
                                    </p:set>
                                    <p:animEffect transition="in" filter="circle(in)">
                                      <p:cBhvr>
                                        <p:cTn id="25" dur="2000"/>
                                        <p:tgtEl>
                                          <p:spTgt spid="103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4" name="Picture 8" descr="NTO - Cào nghêu Đầm Nại">
            <a:extLst>
              <a:ext uri="{FF2B5EF4-FFF2-40B4-BE49-F238E27FC236}">
                <a16:creationId xmlns:a16="http://schemas.microsoft.com/office/drawing/2014/main" id="{47BFD72D-489B-6FD9-BBD3-5AB8C0D856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4817" y="982896"/>
            <a:ext cx="2927250" cy="2195437"/>
          </a:xfrm>
          <a:prstGeom prst="rect">
            <a:avLst/>
          </a:prstGeom>
          <a:noFill/>
          <a:extLst>
            <a:ext uri="{909E8E84-426E-40DD-AFC4-6F175D3DCCD1}">
              <a14:hiddenFill xmlns:a14="http://schemas.microsoft.com/office/drawing/2010/main">
                <a:solidFill>
                  <a:srgbClr val="FFFFFF"/>
                </a:solidFill>
              </a14:hiddenFill>
            </a:ext>
          </a:extLst>
        </p:spPr>
      </p:pic>
      <p:sp>
        <p:nvSpPr>
          <p:cNvPr id="9229" name="Freeform: Shape 9228">
            <a:extLst>
              <a:ext uri="{FF2B5EF4-FFF2-40B4-BE49-F238E27FC236}">
                <a16:creationId xmlns:a16="http://schemas.microsoft.com/office/drawing/2014/main" id="{7BC0F8B1-F985-469B-8332-13DBC76655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9222" name="Picture 6" descr="Hướng Dẫn Câu Mực Đêm Phú Quốc | Thuê Xe Phú Quốc | Tour Phú Quốc Hàng Ngày">
            <a:extLst>
              <a:ext uri="{FF2B5EF4-FFF2-40B4-BE49-F238E27FC236}">
                <a16:creationId xmlns:a16="http://schemas.microsoft.com/office/drawing/2014/main" id="{8373AAB0-0DC4-1049-60D1-E44612F7CA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49864" y="434000"/>
            <a:ext cx="3677650" cy="275823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Kéo lưới ở Đà Nẵng">
            <a:extLst>
              <a:ext uri="{FF2B5EF4-FFF2-40B4-BE49-F238E27FC236}">
                <a16:creationId xmlns:a16="http://schemas.microsoft.com/office/drawing/2014/main" id="{6354BF61-1E62-F647-1713-DE56E465B76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27461" y="790692"/>
            <a:ext cx="3004593" cy="2025074"/>
          </a:xfrm>
          <a:prstGeom prst="rect">
            <a:avLst/>
          </a:prstGeom>
          <a:noFill/>
          <a:extLst>
            <a:ext uri="{909E8E84-426E-40DD-AFC4-6F175D3DCCD1}">
              <a14:hiddenFill xmlns:a14="http://schemas.microsoft.com/office/drawing/2010/main">
                <a:solidFill>
                  <a:srgbClr val="FFFFFF"/>
                </a:solidFill>
              </a14:hiddenFill>
            </a:ext>
          </a:extLst>
        </p:spPr>
      </p:pic>
      <p:sp>
        <p:nvSpPr>
          <p:cNvPr id="9231" name="Freeform: Shape 9230">
            <a:extLst>
              <a:ext uri="{FF2B5EF4-FFF2-40B4-BE49-F238E27FC236}">
                <a16:creationId xmlns:a16="http://schemas.microsoft.com/office/drawing/2014/main" id="{89D15953-1642-4DD6-AD9E-01AA19247F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cxnSp>
        <p:nvCxnSpPr>
          <p:cNvPr id="9233" name="Straight Connector 9232">
            <a:extLst>
              <a:ext uri="{FF2B5EF4-FFF2-40B4-BE49-F238E27FC236}">
                <a16:creationId xmlns:a16="http://schemas.microsoft.com/office/drawing/2014/main" id="{1918D9D3-1370-4FF6-9DFC-9F87F903959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4400" y="5377218"/>
            <a:ext cx="4387755"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220" name="Picture 4" descr="Lưới bát Quái 8 cửa, 6 cửa, 12 cửa, 16 cửa - Cancau24h.com">
            <a:extLst>
              <a:ext uri="{FF2B5EF4-FFF2-40B4-BE49-F238E27FC236}">
                <a16:creationId xmlns:a16="http://schemas.microsoft.com/office/drawing/2014/main" id="{B4A858A5-3F8E-D5A7-1F41-444C3B2CE2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763" b="9462"/>
          <a:stretch/>
        </p:blipFill>
        <p:spPr bwMode="auto">
          <a:xfrm>
            <a:off x="8888689" y="3323824"/>
            <a:ext cx="3046081" cy="2530357"/>
          </a:xfrm>
          <a:prstGeom prst="rect">
            <a:avLst/>
          </a:prstGeom>
          <a:noFill/>
          <a:extLst>
            <a:ext uri="{909E8E84-426E-40DD-AFC4-6F175D3DCCD1}">
              <a14:hiddenFill xmlns:a14="http://schemas.microsoft.com/office/drawing/2010/main">
                <a:solidFill>
                  <a:srgbClr val="FFFFFF"/>
                </a:solidFill>
              </a14:hiddenFill>
            </a:ext>
          </a:extLst>
        </p:spPr>
      </p:pic>
      <p:sp>
        <p:nvSpPr>
          <p:cNvPr id="9235"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pic>
        <p:nvPicPr>
          <p:cNvPr id="3" name="Picture 2" descr="Nghề móc hàu trên bãi đá - VnExpress">
            <a:extLst>
              <a:ext uri="{FF2B5EF4-FFF2-40B4-BE49-F238E27FC236}">
                <a16:creationId xmlns:a16="http://schemas.microsoft.com/office/drawing/2014/main" id="{CDCD9D51-1AD8-E72E-7241-627015DA1F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686" y="4016364"/>
            <a:ext cx="3942860" cy="26285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Explosion: 14 Points 1">
            <a:extLst>
              <a:ext uri="{FF2B5EF4-FFF2-40B4-BE49-F238E27FC236}">
                <a16:creationId xmlns:a16="http://schemas.microsoft.com/office/drawing/2014/main" id="{7B0F62D1-C08C-499F-2460-A352D86A51CE}"/>
              </a:ext>
            </a:extLst>
          </p:cNvPr>
          <p:cNvSpPr/>
          <p:nvPr/>
        </p:nvSpPr>
        <p:spPr>
          <a:xfrm>
            <a:off x="3562067" y="3429000"/>
            <a:ext cx="5585080" cy="2425181"/>
          </a:xfrm>
          <a:prstGeom prst="irregularSeal2">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2800" b="1" kern="1200" dirty="0">
                <a:solidFill>
                  <a:schemeClr val="accent2">
                    <a:lumMod val="75000"/>
                  </a:schemeClr>
                </a:solidFill>
                <a:latin typeface="Times New Roman" panose="02020603050405020304" pitchFamily="18" charset="0"/>
                <a:ea typeface="+mj-ea"/>
                <a:cs typeface="Times New Roman" panose="02020603050405020304" pitchFamily="18" charset="0"/>
              </a:rPr>
              <a:t>HÌNH THỨC KHAI THÁC</a:t>
            </a:r>
          </a:p>
        </p:txBody>
      </p:sp>
    </p:spTree>
    <p:extLst>
      <p:ext uri="{BB962C8B-B14F-4D97-AF65-F5344CB8AC3E}">
        <p14:creationId xmlns:p14="http://schemas.microsoft.com/office/powerpoint/2010/main" val="313858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arn(inVertical)">
                                      <p:cBhvr>
                                        <p:cTn id="7" dur="500"/>
                                        <p:tgtEl>
                                          <p:spTgt spid="92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arn(inVertical)">
                                      <p:cBhvr>
                                        <p:cTn id="12" dur="500"/>
                                        <p:tgtEl>
                                          <p:spTgt spid="92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barn(inVertical)">
                                      <p:cBhvr>
                                        <p:cTn id="17" dur="500"/>
                                        <p:tgtEl>
                                          <p:spTgt spid="92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220"/>
                                        </p:tgtEl>
                                        <p:attrNameLst>
                                          <p:attrName>style.visibility</p:attrName>
                                        </p:attrNameLst>
                                      </p:cBhvr>
                                      <p:to>
                                        <p:strVal val="visible"/>
                                      </p:to>
                                    </p:set>
                                    <p:animEffect transition="in" filter="barn(inVertical)">
                                      <p:cBhvr>
                                        <p:cTn id="22" dur="500"/>
                                        <p:tgtEl>
                                          <p:spTgt spid="92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4C77BC-3D37-63DF-9489-CC270FCABE73}"/>
              </a:ext>
            </a:extLst>
          </p:cNvPr>
          <p:cNvSpPr txBox="1"/>
          <p:nvPr/>
        </p:nvSpPr>
        <p:spPr>
          <a:xfrm>
            <a:off x="855405" y="435078"/>
            <a:ext cx="7334531" cy="523220"/>
          </a:xfrm>
          <a:prstGeom prst="rect">
            <a:avLst/>
          </a:prstGeom>
          <a:solidFill>
            <a:schemeClr val="accent6">
              <a:lumMod val="20000"/>
              <a:lumOff val="8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III. </a:t>
            </a:r>
            <a:r>
              <a:rPr lang="en-US" sz="2800" b="1" dirty="0" err="1">
                <a:latin typeface="Times New Roman" panose="02020603050405020304" pitchFamily="18" charset="0"/>
                <a:cs typeface="Times New Roman" panose="02020603050405020304" pitchFamily="18" charset="0"/>
              </a:rPr>
              <a:t>Khai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7CF449A-BA2C-034A-2567-8845364910FF}"/>
              </a:ext>
            </a:extLst>
          </p:cNvPr>
          <p:cNvSpPr txBox="1"/>
          <p:nvPr/>
        </p:nvSpPr>
        <p:spPr>
          <a:xfrm>
            <a:off x="855405" y="2021717"/>
            <a:ext cx="10648334" cy="4401205"/>
          </a:xfrm>
          <a:prstGeom prst="rect">
            <a:avLst/>
          </a:prstGeom>
          <a:noFill/>
        </p:spPr>
        <p:txBody>
          <a:bodyPr wrap="square" rtlCol="0">
            <a:spAutoFit/>
          </a:bodyPr>
          <a:lstStyle/>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Xây dựng các khu bảo tồn biển, bảo vệ, phục hồi các hệ sinh thái và phát triển nguồn lợi thủy sản.</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Hạn chế đánh bắt ở khu vực gần bờ, đặc biệt là vào mùa sinh sản; mở rộng vùng khai thác xa bờ.</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Thả các loại thủy sản quý hiếm vào một số nội thủy, vũng và vịnh ven biển nhằm làm tăng nguồn lợi, ngăn chặn giảm sút trữ lượng của những loài thủy sản quý hiếm.</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Nghiêm cấm đánh bắt thủy sản bằng hình thức có tính hủy diệt.</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Bảo vệ môi trường sống các loài thủy sản.</a:t>
            </a:r>
          </a:p>
          <a:p>
            <a:pPr algn="just"/>
            <a:endParaRPr lang="en-US" sz="2800" dirty="0">
              <a:latin typeface="Times New Roman" panose="02020603050405020304" pitchFamily="18" charset="0"/>
              <a:cs typeface="Times New Roman" panose="02020603050405020304" pitchFamily="18" charset="0"/>
            </a:endParaRPr>
          </a:p>
        </p:txBody>
      </p:sp>
      <p:pic>
        <p:nvPicPr>
          <p:cNvPr id="3074" name="Picture 2" descr="Lobster ">
            <a:extLst>
              <a:ext uri="{FF2B5EF4-FFF2-40B4-BE49-F238E27FC236}">
                <a16:creationId xmlns:a16="http://schemas.microsoft.com/office/drawing/2014/main" id="{778EB611-BBF8-66E6-96B4-E43186545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672" y="5192654"/>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D974891-1024-18FD-3EC7-ACA574DCE5C2}"/>
              </a:ext>
            </a:extLst>
          </p:cNvPr>
          <p:cNvSpPr txBox="1"/>
          <p:nvPr/>
        </p:nvSpPr>
        <p:spPr>
          <a:xfrm>
            <a:off x="2138516" y="1228397"/>
            <a:ext cx="8490156"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thủy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298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651B3B-2F8A-4E48-BEA0-5D35421CE7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àng trăm cơ sở, nhà máy giấy ngang nhiên xả thải ra sông - Ảnh 2.">
            <a:extLst>
              <a:ext uri="{FF2B5EF4-FFF2-40B4-BE49-F238E27FC236}">
                <a16:creationId xmlns:a16="http://schemas.microsoft.com/office/drawing/2014/main" id="{6BA41744-059C-307C-B2D4-005C5CB31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854331" y="66315"/>
            <a:ext cx="4002136" cy="2461314"/>
          </a:xfrm>
          <a:prstGeom prst="rect">
            <a:avLst/>
          </a:prstGeom>
          <a:noFill/>
        </p:spPr>
      </p:pic>
      <p:sp>
        <p:nvSpPr>
          <p:cNvPr id="13" name="Rectangle 12">
            <a:extLst>
              <a:ext uri="{FF2B5EF4-FFF2-40B4-BE49-F238E27FC236}">
                <a16:creationId xmlns:a16="http://schemas.microsoft.com/office/drawing/2014/main" id="{112839B5-6527-4FE1-B5CA-71D5FFC47C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52927"/>
            <a:ext cx="7566298" cy="822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á bị đốm đỏ, lở loét ">
            <a:extLst>
              <a:ext uri="{FF2B5EF4-FFF2-40B4-BE49-F238E27FC236}">
                <a16:creationId xmlns:a16="http://schemas.microsoft.com/office/drawing/2014/main" id="{DD49A4A5-74AC-337B-3146-AD80174A97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664" b="9057"/>
          <a:stretch/>
        </p:blipFill>
        <p:spPr bwMode="auto">
          <a:xfrm>
            <a:off x="7835568" y="4432946"/>
            <a:ext cx="4230255" cy="1937383"/>
          </a:xfrm>
          <a:prstGeom prst="rect">
            <a:avLst/>
          </a:prstGeom>
          <a:noFill/>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BE12D8E2-6088-4997-A8C6-1794DA9E1D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813" y="0"/>
            <a:ext cx="8229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3892" y="499194"/>
            <a:ext cx="1743039" cy="174303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AF10F47-1605-47C5-AE58-9062909ADA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299" y="3862989"/>
            <a:ext cx="4625702" cy="822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ưu ý sử dụng hóa chất trong nuôi trồng thủy sản – Tạp chí Thủy sản Việt Nam">
            <a:extLst>
              <a:ext uri="{FF2B5EF4-FFF2-40B4-BE49-F238E27FC236}">
                <a16:creationId xmlns:a16="http://schemas.microsoft.com/office/drawing/2014/main" id="{C28D74D2-2D12-9042-46C7-7531B336B8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05846" y="3138335"/>
            <a:ext cx="4726454" cy="3416552"/>
          </a:xfrm>
          <a:prstGeom prst="rect">
            <a:avLst/>
          </a:prstGeom>
          <a:noFill/>
        </p:spPr>
      </p:pic>
      <p:sp>
        <p:nvSpPr>
          <p:cNvPr id="2" name="Callout: Line 1">
            <a:extLst>
              <a:ext uri="{FF2B5EF4-FFF2-40B4-BE49-F238E27FC236}">
                <a16:creationId xmlns:a16="http://schemas.microsoft.com/office/drawing/2014/main" id="{AE63A5B7-4A22-AF36-6F4A-D018C46AED39}"/>
              </a:ext>
            </a:extLst>
          </p:cNvPr>
          <p:cNvSpPr/>
          <p:nvPr/>
        </p:nvSpPr>
        <p:spPr>
          <a:xfrm>
            <a:off x="8755986" y="751055"/>
            <a:ext cx="2901434" cy="1747080"/>
          </a:xfrm>
          <a:prstGeom prst="borderCallout1">
            <a:avLst/>
          </a:prstGeom>
          <a:solidFill>
            <a:schemeClr val="accent5">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B0F0"/>
                </a:solidFill>
                <a:latin typeface="Times New Roman" panose="02020603050405020304" pitchFamily="18" charset="0"/>
                <a:cs typeface="Times New Roman" panose="02020603050405020304" pitchFamily="18" charset="0"/>
              </a:rPr>
              <a:t>ĐÂY LÀ GÌ?</a:t>
            </a:r>
          </a:p>
        </p:txBody>
      </p:sp>
      <p:pic>
        <p:nvPicPr>
          <p:cNvPr id="10242" name="Picture 2" descr="Question mark ">
            <a:extLst>
              <a:ext uri="{FF2B5EF4-FFF2-40B4-BE49-F238E27FC236}">
                <a16:creationId xmlns:a16="http://schemas.microsoft.com/office/drawing/2014/main" id="{439212D4-69DC-284A-0847-13B91DF001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3213" y="276294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88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nodeType="withEffect">
                                  <p:stCondLst>
                                    <p:cond delay="0"/>
                                  </p:stCondLst>
                                  <p:childTnLst>
                                    <p:set>
                                      <p:cBhvr>
                                        <p:cTn id="20" dur="1" fill="hold">
                                          <p:stCondLst>
                                            <p:cond delay="0"/>
                                          </p:stCondLst>
                                        </p:cTn>
                                        <p:tgtEl>
                                          <p:spTgt spid="10242"/>
                                        </p:tgtEl>
                                        <p:attrNameLst>
                                          <p:attrName>style.visibility</p:attrName>
                                        </p:attrNameLst>
                                      </p:cBhvr>
                                      <p:to>
                                        <p:strVal val="visible"/>
                                      </p:to>
                                    </p:set>
                                    <p:animEffect transition="in" filter="barn(inVertical)">
                                      <p:cBhvr>
                                        <p:cTn id="21"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Bent 1">
            <a:extLst>
              <a:ext uri="{FF2B5EF4-FFF2-40B4-BE49-F238E27FC236}">
                <a16:creationId xmlns:a16="http://schemas.microsoft.com/office/drawing/2014/main" id="{2854E620-9C71-ECDA-EC03-9E27F0F0247D}"/>
              </a:ext>
            </a:extLst>
          </p:cNvPr>
          <p:cNvSpPr/>
          <p:nvPr/>
        </p:nvSpPr>
        <p:spPr>
          <a:xfrm>
            <a:off x="3113694" y="3421624"/>
            <a:ext cx="1325563" cy="840659"/>
          </a:xfrm>
          <a:prstGeom prst="ben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Arrow: Bent 3">
            <a:extLst>
              <a:ext uri="{FF2B5EF4-FFF2-40B4-BE49-F238E27FC236}">
                <a16:creationId xmlns:a16="http://schemas.microsoft.com/office/drawing/2014/main" id="{FCBD55BA-4B48-D120-A83F-987476C1D3A5}"/>
              </a:ext>
            </a:extLst>
          </p:cNvPr>
          <p:cNvSpPr/>
          <p:nvPr/>
        </p:nvSpPr>
        <p:spPr>
          <a:xfrm>
            <a:off x="7516754" y="1935721"/>
            <a:ext cx="1325563" cy="840659"/>
          </a:xfrm>
          <a:prstGeom prst="ben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lowchart: Alternate Process 2">
            <a:extLst>
              <a:ext uri="{FF2B5EF4-FFF2-40B4-BE49-F238E27FC236}">
                <a16:creationId xmlns:a16="http://schemas.microsoft.com/office/drawing/2014/main" id="{B6F74ACC-5E92-AD26-C97A-F9578D7FB2B5}"/>
              </a:ext>
            </a:extLst>
          </p:cNvPr>
          <p:cNvSpPr/>
          <p:nvPr/>
        </p:nvSpPr>
        <p:spPr>
          <a:xfrm>
            <a:off x="612717" y="3303638"/>
            <a:ext cx="2197510" cy="1917290"/>
          </a:xfrm>
          <a:prstGeom prst="flowChartAlternateProcess">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75000"/>
                  </a:schemeClr>
                </a:solidFill>
                <a:latin typeface="Times New Roman" panose="02020603050405020304" pitchFamily="18" charset="0"/>
                <a:cs typeface="Times New Roman" panose="02020603050405020304" pitchFamily="18" charset="0"/>
              </a:rPr>
              <a:t>HOẠT ĐỘNG CON NGƯỜI</a:t>
            </a:r>
          </a:p>
        </p:txBody>
      </p:sp>
      <p:sp>
        <p:nvSpPr>
          <p:cNvPr id="6" name="Flowchart: Alternate Process 5">
            <a:extLst>
              <a:ext uri="{FF2B5EF4-FFF2-40B4-BE49-F238E27FC236}">
                <a16:creationId xmlns:a16="http://schemas.microsoft.com/office/drawing/2014/main" id="{C25233B6-6C53-2BD9-17F8-D4F711AB7596}"/>
              </a:ext>
            </a:extLst>
          </p:cNvPr>
          <p:cNvSpPr/>
          <p:nvPr/>
        </p:nvSpPr>
        <p:spPr>
          <a:xfrm>
            <a:off x="4832547" y="1747679"/>
            <a:ext cx="2290917" cy="2293377"/>
          </a:xfrm>
          <a:prstGeom prst="flowChartAlternateProcess">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75000"/>
                  </a:schemeClr>
                </a:solidFill>
                <a:latin typeface="Times New Roman" panose="02020603050405020304" pitchFamily="18" charset="0"/>
                <a:cs typeface="Times New Roman" panose="02020603050405020304" pitchFamily="18" charset="0"/>
              </a:rPr>
              <a:t>MÔI TRƯỜNG NUÔI THỦY SẢN</a:t>
            </a:r>
          </a:p>
          <a:p>
            <a:pPr algn="ctr"/>
            <a:r>
              <a:rPr lang="en-US" sz="2400" b="1" dirty="0">
                <a:solidFill>
                  <a:schemeClr val="accent6">
                    <a:lumMod val="75000"/>
                  </a:schemeClr>
                </a:solidFill>
                <a:latin typeface="Times New Roman" panose="02020603050405020304" pitchFamily="18" charset="0"/>
                <a:cs typeface="Times New Roman" panose="02020603050405020304" pitchFamily="18" charset="0"/>
              </a:rPr>
              <a:t>BỊ Ô NHIỄM</a:t>
            </a:r>
          </a:p>
        </p:txBody>
      </p:sp>
      <p:sp>
        <p:nvSpPr>
          <p:cNvPr id="7" name="Flowchart: Alternate Process 6">
            <a:extLst>
              <a:ext uri="{FF2B5EF4-FFF2-40B4-BE49-F238E27FC236}">
                <a16:creationId xmlns:a16="http://schemas.microsoft.com/office/drawing/2014/main" id="{AC872E58-566D-4DF5-B876-F04EA390C6BA}"/>
              </a:ext>
            </a:extLst>
          </p:cNvPr>
          <p:cNvSpPr/>
          <p:nvPr/>
        </p:nvSpPr>
        <p:spPr>
          <a:xfrm>
            <a:off x="9235607" y="789032"/>
            <a:ext cx="2290917" cy="2293377"/>
          </a:xfrm>
          <a:prstGeom prst="flowChartAlternateProcess">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Times New Roman" panose="02020603050405020304" pitchFamily="18" charset="0"/>
                <a:cs typeface="Times New Roman" panose="02020603050405020304" pitchFamily="18" charset="0"/>
              </a:rPr>
              <a:t>BIỆN PHÁP BẢO VỆ MÔI TRƯỜNG NUÔI THỦY SẢN</a:t>
            </a:r>
          </a:p>
        </p:txBody>
      </p:sp>
      <p:pic>
        <p:nvPicPr>
          <p:cNvPr id="12290" name="Picture 2" descr="Waste water icon">
            <a:extLst>
              <a:ext uri="{FF2B5EF4-FFF2-40B4-BE49-F238E27FC236}">
                <a16:creationId xmlns:a16="http://schemas.microsoft.com/office/drawing/2014/main" id="{AEFD66F8-17E5-DDD3-044A-DB2223FD4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80" y="851707"/>
            <a:ext cx="1788806" cy="17888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5693DEA-9126-ECB5-9E38-86D46E4C12E9}"/>
              </a:ext>
            </a:extLst>
          </p:cNvPr>
          <p:cNvPicPr>
            <a:picLocks noChangeAspect="1"/>
          </p:cNvPicPr>
          <p:nvPr/>
        </p:nvPicPr>
        <p:blipFill>
          <a:blip r:embed="rId4"/>
          <a:stretch>
            <a:fillRect/>
          </a:stretch>
        </p:blipFill>
        <p:spPr>
          <a:xfrm>
            <a:off x="4999685" y="4421903"/>
            <a:ext cx="1961554" cy="1961554"/>
          </a:xfrm>
          <a:prstGeom prst="rect">
            <a:avLst/>
          </a:prstGeom>
        </p:spPr>
      </p:pic>
      <p:pic>
        <p:nvPicPr>
          <p:cNvPr id="12292" name="Picture 4" descr="Sea">
            <a:extLst>
              <a:ext uri="{FF2B5EF4-FFF2-40B4-BE49-F238E27FC236}">
                <a16:creationId xmlns:a16="http://schemas.microsoft.com/office/drawing/2014/main" id="{DF7B06F8-7555-D9AF-953C-E05F5BE03F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1469" y="3775592"/>
            <a:ext cx="2197510" cy="219751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oral reef ">
            <a:extLst>
              <a:ext uri="{FF2B5EF4-FFF2-40B4-BE49-F238E27FC236}">
                <a16:creationId xmlns:a16="http://schemas.microsoft.com/office/drawing/2014/main" id="{C2E5D2FE-92E2-529E-8D0E-24844AA290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193" y="159759"/>
            <a:ext cx="1383897" cy="13838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4AB75EB-5834-DF2F-9F90-9D17BFC59AF0}"/>
              </a:ext>
            </a:extLst>
          </p:cNvPr>
          <p:cNvPicPr>
            <a:picLocks noChangeAspect="1"/>
          </p:cNvPicPr>
          <p:nvPr/>
        </p:nvPicPr>
        <p:blipFill>
          <a:blip r:embed="rId7"/>
          <a:stretch>
            <a:fillRect/>
          </a:stretch>
        </p:blipFill>
        <p:spPr>
          <a:xfrm>
            <a:off x="3113694" y="1849349"/>
            <a:ext cx="1398086" cy="1398086"/>
          </a:xfrm>
          <a:prstGeom prst="rect">
            <a:avLst/>
          </a:prstGeom>
        </p:spPr>
      </p:pic>
      <p:sp>
        <p:nvSpPr>
          <p:cNvPr id="13" name="TextBox 12">
            <a:extLst>
              <a:ext uri="{FF2B5EF4-FFF2-40B4-BE49-F238E27FC236}">
                <a16:creationId xmlns:a16="http://schemas.microsoft.com/office/drawing/2014/main" id="{E5301A4F-20A7-2448-541D-174F58EC3C92}"/>
              </a:ext>
            </a:extLst>
          </p:cNvPr>
          <p:cNvSpPr txBox="1"/>
          <p:nvPr/>
        </p:nvSpPr>
        <p:spPr>
          <a:xfrm>
            <a:off x="392393" y="208451"/>
            <a:ext cx="5880069" cy="523220"/>
          </a:xfrm>
          <a:prstGeom prst="rect">
            <a:avLst/>
          </a:prstGeom>
          <a:solidFill>
            <a:srgbClr val="FDCDCD"/>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IV.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nuôi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698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barn(inVertical)">
                                      <p:cBhvr>
                                        <p:cTn id="10" dur="5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nodeType="withEffect">
                                  <p:stCondLst>
                                    <p:cond delay="0"/>
                                  </p:stCondLst>
                                  <p:childTnLst>
                                    <p:set>
                                      <p:cBhvr>
                                        <p:cTn id="33" dur="1" fill="hold">
                                          <p:stCondLst>
                                            <p:cond delay="0"/>
                                          </p:stCondLst>
                                        </p:cTn>
                                        <p:tgtEl>
                                          <p:spTgt spid="12294"/>
                                        </p:tgtEl>
                                        <p:attrNameLst>
                                          <p:attrName>style.visibility</p:attrName>
                                        </p:attrNameLst>
                                      </p:cBhvr>
                                      <p:to>
                                        <p:strVal val="visible"/>
                                      </p:to>
                                    </p:set>
                                    <p:animEffect transition="in" filter="barn(inVertical)">
                                      <p:cBhvr>
                                        <p:cTn id="34" dur="500"/>
                                        <p:tgtEl>
                                          <p:spTgt spid="1229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par>
                                <p:cTn id="40" presetID="16" presetClass="entr" presetSubtype="21" fill="hold" nodeType="withEffect">
                                  <p:stCondLst>
                                    <p:cond delay="0"/>
                                  </p:stCondLst>
                                  <p:childTnLst>
                                    <p:set>
                                      <p:cBhvr>
                                        <p:cTn id="41" dur="1" fill="hold">
                                          <p:stCondLst>
                                            <p:cond delay="0"/>
                                          </p:stCondLst>
                                        </p:cTn>
                                        <p:tgtEl>
                                          <p:spTgt spid="12292"/>
                                        </p:tgtEl>
                                        <p:attrNameLst>
                                          <p:attrName>style.visibility</p:attrName>
                                        </p:attrNameLst>
                                      </p:cBhvr>
                                      <p:to>
                                        <p:strVal val="visible"/>
                                      </p:to>
                                    </p:set>
                                    <p:animEffect transition="in" filter="barn(inVertical)">
                                      <p:cBhvr>
                                        <p:cTn id="42"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B15BA0-3774-ED9C-8712-8B674DC2BA21}"/>
              </a:ext>
            </a:extLst>
          </p:cNvPr>
          <p:cNvSpPr txBox="1"/>
          <p:nvPr/>
        </p:nvSpPr>
        <p:spPr>
          <a:xfrm>
            <a:off x="179435" y="781169"/>
            <a:ext cx="3091016" cy="2181944"/>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Quản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rPr>
              <a:t> ô </a:t>
            </a:r>
            <a:r>
              <a:rPr lang="en-US" sz="2400" dirty="0" err="1">
                <a:effectLst/>
                <a:latin typeface="Times New Roman" panose="02020603050405020304" pitchFamily="18" charset="0"/>
                <a:ea typeface="Times New Roman" panose="02020603050405020304" pitchFamily="18" charset="0"/>
              </a:rPr>
              <a:t>nhiễm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lây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dịch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bệnh</a:t>
            </a:r>
            <a:r>
              <a:rPr lang="en-US" sz="2400" dirty="0">
                <a:effectLst/>
                <a:latin typeface="Times New Roman" panose="02020603050405020304" pitchFamily="18" charset="0"/>
                <a:ea typeface="Times New Roman" panose="02020603050405020304" pitchFamily="18" charset="0"/>
              </a:rPr>
              <a:t>.</a:t>
            </a:r>
          </a:p>
        </p:txBody>
      </p:sp>
      <p:sp>
        <p:nvSpPr>
          <p:cNvPr id="6" name="TextBox 5">
            <a:extLst>
              <a:ext uri="{FF2B5EF4-FFF2-40B4-BE49-F238E27FC236}">
                <a16:creationId xmlns:a16="http://schemas.microsoft.com/office/drawing/2014/main" id="{E43CAF76-C5F7-BDB6-5CC0-C2FD178F4E05}"/>
              </a:ext>
            </a:extLst>
          </p:cNvPr>
          <p:cNvSpPr txBox="1"/>
          <p:nvPr/>
        </p:nvSpPr>
        <p:spPr>
          <a:xfrm>
            <a:off x="4094236" y="671879"/>
            <a:ext cx="3091016" cy="2181944"/>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sóc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phòng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dịch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bệnh</a:t>
            </a:r>
            <a:r>
              <a:rPr lang="en-US" sz="2400" dirty="0">
                <a:effectLst/>
                <a:latin typeface="Times New Roman" panose="02020603050405020304" pitchFamily="18" charset="0"/>
                <a:ea typeface="Times New Roman" panose="02020603050405020304" pitchFamily="18" charset="0"/>
              </a:rPr>
              <a:t>.</a:t>
            </a:r>
          </a:p>
        </p:txBody>
      </p:sp>
      <p:sp>
        <p:nvSpPr>
          <p:cNvPr id="7" name="TextBox 6">
            <a:extLst>
              <a:ext uri="{FF2B5EF4-FFF2-40B4-BE49-F238E27FC236}">
                <a16:creationId xmlns:a16="http://schemas.microsoft.com/office/drawing/2014/main" id="{8E670CAF-8B8C-18DA-6395-6DC2858D1595}"/>
              </a:ext>
            </a:extLst>
          </p:cNvPr>
          <p:cNvSpPr txBox="1"/>
          <p:nvPr/>
        </p:nvSpPr>
        <p:spPr>
          <a:xfrm>
            <a:off x="7846807" y="671879"/>
            <a:ext cx="3996147" cy="2606676"/>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Khuyến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tăng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thâm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canh</a:t>
            </a:r>
            <a:r>
              <a:rPr lang="en-US" sz="2400" dirty="0">
                <a:effectLst/>
                <a:latin typeface="Times New Roman" panose="02020603050405020304" pitchFamily="18" charset="0"/>
                <a:ea typeface="Times New Roman" panose="02020603050405020304" pitchFamily="18" charset="0"/>
              </a:rPr>
              <a:t>.</a:t>
            </a:r>
          </a:p>
        </p:txBody>
      </p:sp>
      <p:sp>
        <p:nvSpPr>
          <p:cNvPr id="9" name="TextBox 8">
            <a:extLst>
              <a:ext uri="{FF2B5EF4-FFF2-40B4-BE49-F238E27FC236}">
                <a16:creationId xmlns:a16="http://schemas.microsoft.com/office/drawing/2014/main" id="{126E72DC-D624-7506-2DDF-828676EE97AC}"/>
              </a:ext>
            </a:extLst>
          </p:cNvPr>
          <p:cNvSpPr txBox="1"/>
          <p:nvPr/>
        </p:nvSpPr>
        <p:spPr>
          <a:xfrm>
            <a:off x="7638434" y="4236532"/>
            <a:ext cx="3880053" cy="2606676"/>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Hạn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hóa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khuyến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phẩm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sóc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a:t>
            </a:r>
          </a:p>
        </p:txBody>
      </p:sp>
      <p:sp>
        <p:nvSpPr>
          <p:cNvPr id="11" name="TextBox 10">
            <a:extLst>
              <a:ext uri="{FF2B5EF4-FFF2-40B4-BE49-F238E27FC236}">
                <a16:creationId xmlns:a16="http://schemas.microsoft.com/office/drawing/2014/main" id="{25E59535-F88F-085C-9AB8-87356D1B4415}"/>
              </a:ext>
            </a:extLst>
          </p:cNvPr>
          <p:cNvSpPr txBox="1"/>
          <p:nvPr/>
        </p:nvSpPr>
        <p:spPr>
          <a:xfrm>
            <a:off x="1724943" y="4427501"/>
            <a:ext cx="3454811" cy="2181944"/>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xuyên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tuyên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truyền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nâng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a:t>
            </a:r>
          </a:p>
        </p:txBody>
      </p:sp>
      <p:sp>
        <p:nvSpPr>
          <p:cNvPr id="13" name="TextBox 12">
            <a:extLst>
              <a:ext uri="{FF2B5EF4-FFF2-40B4-BE49-F238E27FC236}">
                <a16:creationId xmlns:a16="http://schemas.microsoft.com/office/drawing/2014/main" id="{BCACFAB3-BE4D-7261-1FCE-7A31ABD3151A}"/>
              </a:ext>
            </a:extLst>
          </p:cNvPr>
          <p:cNvSpPr txBox="1"/>
          <p:nvPr/>
        </p:nvSpPr>
        <p:spPr>
          <a:xfrm>
            <a:off x="2473142" y="3325259"/>
            <a:ext cx="6877335" cy="58477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GB" sz="3200" b="1" dirty="0" err="1">
                <a:solidFill>
                  <a:schemeClr val="bg1"/>
                </a:solidFill>
                <a:effectLst/>
                <a:latin typeface="Times New Roman" panose="02020603050405020304" pitchFamily="18" charset="0"/>
                <a:ea typeface="Times New Roman" panose="02020603050405020304" pitchFamily="18" charset="0"/>
              </a:rPr>
              <a:t>Cần</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tiến</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hành</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đồng</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bộ</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các</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biện</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pháp</a:t>
            </a:r>
            <a:endParaRPr lang="en-US" sz="3200" b="1" dirty="0">
              <a:solidFill>
                <a:schemeClr val="bg1"/>
              </a:solidFill>
            </a:endParaRPr>
          </a:p>
        </p:txBody>
      </p:sp>
      <p:pic>
        <p:nvPicPr>
          <p:cNvPr id="14" name="Picture 13">
            <a:extLst>
              <a:ext uri="{FF2B5EF4-FFF2-40B4-BE49-F238E27FC236}">
                <a16:creationId xmlns:a16="http://schemas.microsoft.com/office/drawing/2014/main" id="{8C3FFF14-CC6B-2EBF-3952-8E8D989DF125}"/>
              </a:ext>
            </a:extLst>
          </p:cNvPr>
          <p:cNvPicPr>
            <a:picLocks noChangeAspect="1"/>
          </p:cNvPicPr>
          <p:nvPr/>
        </p:nvPicPr>
        <p:blipFill>
          <a:blip r:embed="rId3"/>
          <a:stretch>
            <a:fillRect/>
          </a:stretch>
        </p:blipFill>
        <p:spPr>
          <a:xfrm>
            <a:off x="5799494" y="4930270"/>
            <a:ext cx="1219200" cy="1219200"/>
          </a:xfrm>
          <a:prstGeom prst="rect">
            <a:avLst/>
          </a:prstGeom>
        </p:spPr>
      </p:pic>
      <p:pic>
        <p:nvPicPr>
          <p:cNvPr id="13314" name="Picture 2" descr="Squid ">
            <a:extLst>
              <a:ext uri="{FF2B5EF4-FFF2-40B4-BE49-F238E27FC236}">
                <a16:creationId xmlns:a16="http://schemas.microsoft.com/office/drawing/2014/main" id="{1D49CAB3-7B20-FBEC-07A5-CDE64F5B07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43" y="3085707"/>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7E938F9-CA50-EF4E-0BB0-736715011724}"/>
              </a:ext>
            </a:extLst>
          </p:cNvPr>
          <p:cNvSpPr txBox="1"/>
          <p:nvPr/>
        </p:nvSpPr>
        <p:spPr>
          <a:xfrm>
            <a:off x="303904" y="152374"/>
            <a:ext cx="5792096" cy="523220"/>
          </a:xfrm>
          <a:prstGeom prst="rect">
            <a:avLst/>
          </a:prstGeom>
          <a:solidFill>
            <a:srgbClr val="FDCDCD"/>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IV.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nuôi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57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barn(inVertical)">
                                      <p:cBhvr>
                                        <p:cTn id="3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1"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eparation 5">
            <a:extLst>
              <a:ext uri="{FF2B5EF4-FFF2-40B4-BE49-F238E27FC236}">
                <a16:creationId xmlns:a16="http://schemas.microsoft.com/office/drawing/2014/main" id="{B9000830-6162-C10A-0630-6743B150BD8C}"/>
              </a:ext>
            </a:extLst>
          </p:cNvPr>
          <p:cNvSpPr/>
          <p:nvPr/>
        </p:nvSpPr>
        <p:spPr>
          <a:xfrm>
            <a:off x="4613258" y="1378974"/>
            <a:ext cx="3465871" cy="2050026"/>
          </a:xfrm>
          <a:prstGeom prst="flowChartPreparation">
            <a:avLst/>
          </a:prstGeom>
          <a:pattFill prst="pct10">
            <a:fgClr>
              <a:schemeClr val="accent6">
                <a:lumMod val="75000"/>
              </a:schemeClr>
            </a:fgClr>
            <a:bgClr>
              <a:schemeClr val="bg1"/>
            </a:bgClr>
          </a:pattFill>
          <a:ln w="38100" cmpd="dbl">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6">
                    <a:lumMod val="75000"/>
                  </a:schemeClr>
                </a:solidFill>
                <a:latin typeface="Times New Roman" panose="02020603050405020304" pitchFamily="18" charset="0"/>
                <a:cs typeface="Times New Roman" panose="02020603050405020304" pitchFamily="18" charset="0"/>
              </a:rPr>
              <a:t>AI NHANH HƠN</a:t>
            </a:r>
          </a:p>
        </p:txBody>
      </p:sp>
      <p:pic>
        <p:nvPicPr>
          <p:cNvPr id="3" name="Picture 2">
            <a:extLst>
              <a:ext uri="{FF2B5EF4-FFF2-40B4-BE49-F238E27FC236}">
                <a16:creationId xmlns:a16="http://schemas.microsoft.com/office/drawing/2014/main" id="{F8E38D2F-085E-0108-789C-0AB43B50CF08}"/>
              </a:ext>
            </a:extLst>
          </p:cNvPr>
          <p:cNvPicPr>
            <a:picLocks noChangeAspect="1"/>
          </p:cNvPicPr>
          <p:nvPr/>
        </p:nvPicPr>
        <p:blipFill>
          <a:blip r:embed="rId3"/>
          <a:stretch>
            <a:fillRect/>
          </a:stretch>
        </p:blipFill>
        <p:spPr>
          <a:xfrm>
            <a:off x="754256" y="231443"/>
            <a:ext cx="3173596" cy="2050025"/>
          </a:xfrm>
          <a:prstGeom prst="rect">
            <a:avLst/>
          </a:prstGeom>
        </p:spPr>
      </p:pic>
      <p:pic>
        <p:nvPicPr>
          <p:cNvPr id="7" name="Picture 6">
            <a:extLst>
              <a:ext uri="{FF2B5EF4-FFF2-40B4-BE49-F238E27FC236}">
                <a16:creationId xmlns:a16="http://schemas.microsoft.com/office/drawing/2014/main" id="{7E0A9E30-0C77-7742-68C1-0F2548C3876A}"/>
              </a:ext>
            </a:extLst>
          </p:cNvPr>
          <p:cNvPicPr>
            <a:picLocks noChangeAspect="1"/>
          </p:cNvPicPr>
          <p:nvPr/>
        </p:nvPicPr>
        <p:blipFill>
          <a:blip r:embed="rId4"/>
          <a:stretch>
            <a:fillRect/>
          </a:stretch>
        </p:blipFill>
        <p:spPr>
          <a:xfrm>
            <a:off x="8686265" y="231442"/>
            <a:ext cx="3180414" cy="2050026"/>
          </a:xfrm>
          <a:prstGeom prst="rect">
            <a:avLst/>
          </a:prstGeom>
        </p:spPr>
      </p:pic>
      <p:pic>
        <p:nvPicPr>
          <p:cNvPr id="9" name="Picture 8">
            <a:extLst>
              <a:ext uri="{FF2B5EF4-FFF2-40B4-BE49-F238E27FC236}">
                <a16:creationId xmlns:a16="http://schemas.microsoft.com/office/drawing/2014/main" id="{0A3EA629-D29A-7058-2CA9-08964E1AC82F}"/>
              </a:ext>
            </a:extLst>
          </p:cNvPr>
          <p:cNvPicPr>
            <a:picLocks noChangeAspect="1"/>
          </p:cNvPicPr>
          <p:nvPr/>
        </p:nvPicPr>
        <p:blipFill>
          <a:blip r:embed="rId5"/>
          <a:stretch>
            <a:fillRect/>
          </a:stretch>
        </p:blipFill>
        <p:spPr>
          <a:xfrm>
            <a:off x="664416" y="3429000"/>
            <a:ext cx="3372620" cy="2172546"/>
          </a:xfrm>
          <a:prstGeom prst="rect">
            <a:avLst/>
          </a:prstGeom>
        </p:spPr>
      </p:pic>
      <p:pic>
        <p:nvPicPr>
          <p:cNvPr id="11" name="Picture 10">
            <a:extLst>
              <a:ext uri="{FF2B5EF4-FFF2-40B4-BE49-F238E27FC236}">
                <a16:creationId xmlns:a16="http://schemas.microsoft.com/office/drawing/2014/main" id="{9673B8EB-E2C9-92C8-8336-C01605B09E5E}"/>
              </a:ext>
            </a:extLst>
          </p:cNvPr>
          <p:cNvPicPr>
            <a:picLocks noChangeAspect="1"/>
          </p:cNvPicPr>
          <p:nvPr/>
        </p:nvPicPr>
        <p:blipFill>
          <a:blip r:embed="rId6"/>
          <a:stretch>
            <a:fillRect/>
          </a:stretch>
        </p:blipFill>
        <p:spPr>
          <a:xfrm>
            <a:off x="8715643" y="3551520"/>
            <a:ext cx="3264119" cy="2050026"/>
          </a:xfrm>
          <a:prstGeom prst="rect">
            <a:avLst/>
          </a:prstGeom>
        </p:spPr>
      </p:pic>
      <p:sp>
        <p:nvSpPr>
          <p:cNvPr id="15" name="Rectangle: Rounded Corners 14">
            <a:extLst>
              <a:ext uri="{FF2B5EF4-FFF2-40B4-BE49-F238E27FC236}">
                <a16:creationId xmlns:a16="http://schemas.microsoft.com/office/drawing/2014/main" id="{DFB08090-B6AD-54BC-2F2E-B7CDFF1E5324}"/>
              </a:ext>
            </a:extLst>
          </p:cNvPr>
          <p:cNvSpPr/>
          <p:nvPr/>
        </p:nvSpPr>
        <p:spPr>
          <a:xfrm>
            <a:off x="4301880" y="4000515"/>
            <a:ext cx="4148919" cy="1361674"/>
          </a:xfrm>
          <a:prstGeom prst="roundRect">
            <a:avLst/>
          </a:prstGeom>
          <a:pattFill prst="pct5">
            <a:fgClr>
              <a:schemeClr val="accent6">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vai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trò</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sản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ứng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C8218529-6388-1F8D-98F3-BB8B748F21AA}"/>
              </a:ext>
            </a:extLst>
          </p:cNvPr>
          <p:cNvSpPr txBox="1"/>
          <p:nvPr/>
        </p:nvSpPr>
        <p:spPr>
          <a:xfrm>
            <a:off x="754256" y="2281468"/>
            <a:ext cx="256646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79D0496-3C9A-DA8A-E83A-C24A48EE8655}"/>
              </a:ext>
            </a:extLst>
          </p:cNvPr>
          <p:cNvSpPr txBox="1"/>
          <p:nvPr/>
        </p:nvSpPr>
        <p:spPr>
          <a:xfrm>
            <a:off x="8686265" y="2223996"/>
            <a:ext cx="31735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E1C7411-9029-369C-3685-2EE82A2CF25B}"/>
              </a:ext>
            </a:extLst>
          </p:cNvPr>
          <p:cNvSpPr txBox="1"/>
          <p:nvPr/>
        </p:nvSpPr>
        <p:spPr>
          <a:xfrm>
            <a:off x="754256" y="5604397"/>
            <a:ext cx="31735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khẩu</a:t>
            </a:r>
            <a:endParaRPr lang="en-US" sz="2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C0DB6B39-A526-D15D-27B6-5A83045D75E8}"/>
              </a:ext>
            </a:extLst>
          </p:cNvPr>
          <p:cNvSpPr txBox="1"/>
          <p:nvPr/>
        </p:nvSpPr>
        <p:spPr>
          <a:xfrm>
            <a:off x="8686265" y="5682574"/>
            <a:ext cx="31735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nguồn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71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p:bldP spid="17"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id="{B4064910-343E-1133-94D9-1BC0F853B33F}"/>
              </a:ext>
            </a:extLst>
          </p:cNvPr>
          <p:cNvSpPr/>
          <p:nvPr/>
        </p:nvSpPr>
        <p:spPr>
          <a:xfrm>
            <a:off x="122830" y="361828"/>
            <a:ext cx="3112169" cy="1187116"/>
          </a:xfrm>
          <a:prstGeom prst="flowChartTerminator">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1</a:t>
            </a:r>
          </a:p>
        </p:txBody>
      </p:sp>
      <p:sp>
        <p:nvSpPr>
          <p:cNvPr id="8" name="Rectangle: Rounded Corners 7">
            <a:extLst>
              <a:ext uri="{FF2B5EF4-FFF2-40B4-BE49-F238E27FC236}">
                <a16:creationId xmlns:a16="http://schemas.microsoft.com/office/drawing/2014/main" id="{82039984-7035-2F66-D7F2-6FD06BB066C0}"/>
              </a:ext>
            </a:extLst>
          </p:cNvPr>
          <p:cNvSpPr/>
          <p:nvPr/>
        </p:nvSpPr>
        <p:spPr>
          <a:xfrm>
            <a:off x="1075949" y="1634952"/>
            <a:ext cx="10341059" cy="4237204"/>
          </a:xfrm>
          <a:prstGeom prst="roundRect">
            <a:avLst/>
          </a:prstGeom>
          <a:pattFill prst="dotGrid">
            <a:fgClr>
              <a:schemeClr val="accent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phát biểu:</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1) Nên đánh bắt cá vào mùa sinh sản của cá vì sẽ thu được cá mẹ lẫn cá con.</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2) Xây dựng các khu bảo tồn biển, bảo vệ và phục hồi hệ sinh thái.</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3) Đánh bắt thủy sản bằng xung điện.</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4) Tích cực nuôi trồng các loại thủy sản quý hiếm, có giá trị xuất khẩu cao.</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5) Bảo vệ môi trường sống của các loài thủy sản.</a:t>
            </a:r>
          </a:p>
        </p:txBody>
      </p:sp>
      <p:sp>
        <p:nvSpPr>
          <p:cNvPr id="7" name="TextBox 6">
            <a:extLst>
              <a:ext uri="{FF2B5EF4-FFF2-40B4-BE49-F238E27FC236}">
                <a16:creationId xmlns:a16="http://schemas.microsoft.com/office/drawing/2014/main" id="{96C83558-EEF4-70F7-147A-7F49FD9710DE}"/>
              </a:ext>
            </a:extLst>
          </p:cNvPr>
          <p:cNvSpPr txBox="1"/>
          <p:nvPr/>
        </p:nvSpPr>
        <p:spPr>
          <a:xfrm>
            <a:off x="3254033" y="432937"/>
            <a:ext cx="7363925" cy="954107"/>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đúng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thủy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2376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id="{B4064910-343E-1133-94D9-1BC0F853B33F}"/>
              </a:ext>
            </a:extLst>
          </p:cNvPr>
          <p:cNvSpPr/>
          <p:nvPr/>
        </p:nvSpPr>
        <p:spPr>
          <a:xfrm>
            <a:off x="122830" y="361828"/>
            <a:ext cx="3112169" cy="1187116"/>
          </a:xfrm>
          <a:prstGeom prst="flowChartTerminator">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1</a:t>
            </a:r>
          </a:p>
        </p:txBody>
      </p:sp>
      <p:sp>
        <p:nvSpPr>
          <p:cNvPr id="8" name="Rectangle: Rounded Corners 7">
            <a:extLst>
              <a:ext uri="{FF2B5EF4-FFF2-40B4-BE49-F238E27FC236}">
                <a16:creationId xmlns:a16="http://schemas.microsoft.com/office/drawing/2014/main" id="{82039984-7035-2F66-D7F2-6FD06BB066C0}"/>
              </a:ext>
            </a:extLst>
          </p:cNvPr>
          <p:cNvSpPr/>
          <p:nvPr/>
        </p:nvSpPr>
        <p:spPr>
          <a:xfrm>
            <a:off x="1075949" y="1634952"/>
            <a:ext cx="10341059" cy="4237204"/>
          </a:xfrm>
          <a:prstGeom prst="roundRect">
            <a:avLst/>
          </a:prstGeom>
          <a:pattFill prst="dotGrid">
            <a:fgClr>
              <a:schemeClr val="accent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biểu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đúng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endParaRPr lang="vi-VN"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2) Xây dựng các khu bảo tồn biển, bảo vệ và phục hồi hệ sinh thái.</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4) Tích cực nuôi trồng các loại thủy sản quý hiếm, có giá trị xuất khẩu cao.</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5) Bảo vệ môi trường sống của các loài thủy sản.</a:t>
            </a:r>
          </a:p>
        </p:txBody>
      </p:sp>
      <p:sp>
        <p:nvSpPr>
          <p:cNvPr id="9" name="TextBox 8">
            <a:extLst>
              <a:ext uri="{FF2B5EF4-FFF2-40B4-BE49-F238E27FC236}">
                <a16:creationId xmlns:a16="http://schemas.microsoft.com/office/drawing/2014/main" id="{75A90D67-0B1B-C583-76B8-8A4DB0A4C9ED}"/>
              </a:ext>
            </a:extLst>
          </p:cNvPr>
          <p:cNvSpPr txBox="1"/>
          <p:nvPr/>
        </p:nvSpPr>
        <p:spPr>
          <a:xfrm>
            <a:off x="3254033" y="432937"/>
            <a:ext cx="7363925" cy="954107"/>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đúng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thủy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4190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id="{B4064910-343E-1133-94D9-1BC0F853B33F}"/>
              </a:ext>
            </a:extLst>
          </p:cNvPr>
          <p:cNvSpPr/>
          <p:nvPr/>
        </p:nvSpPr>
        <p:spPr>
          <a:xfrm>
            <a:off x="122830" y="361828"/>
            <a:ext cx="3112169" cy="1187116"/>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2</a:t>
            </a:r>
          </a:p>
        </p:txBody>
      </p:sp>
      <p:sp>
        <p:nvSpPr>
          <p:cNvPr id="7" name="TextBox 6">
            <a:extLst>
              <a:ext uri="{FF2B5EF4-FFF2-40B4-BE49-F238E27FC236}">
                <a16:creationId xmlns:a16="http://schemas.microsoft.com/office/drawing/2014/main" id="{96C83558-EEF4-70F7-147A-7F49FD9710DE}"/>
              </a:ext>
            </a:extLst>
          </p:cNvPr>
          <p:cNvSpPr txBox="1"/>
          <p:nvPr/>
        </p:nvSpPr>
        <p:spPr>
          <a:xfrm>
            <a:off x="2575607" y="2119976"/>
            <a:ext cx="7482793" cy="1569660"/>
          </a:xfrm>
          <a:prstGeom prst="rect">
            <a:avLst/>
          </a:prstGeom>
          <a:noFill/>
        </p:spPr>
        <p:txBody>
          <a:bodyPr wrap="square" rtlCol="0">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Hãy đề xuất những việc nên làm và không nên làm để bảo vệ môi trường nuôi thủy sản ở gia đình, địa phương em</a:t>
            </a: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9" name="Picture 4" descr="Sea">
            <a:extLst>
              <a:ext uri="{FF2B5EF4-FFF2-40B4-BE49-F238E27FC236}">
                <a16:creationId xmlns:a16="http://schemas.microsoft.com/office/drawing/2014/main" id="{866F0C9C-0D6E-5DF3-958B-0D8712A8D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5211" y="4076003"/>
            <a:ext cx="2197510" cy="219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88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id="{B4064910-343E-1133-94D9-1BC0F853B33F}"/>
              </a:ext>
            </a:extLst>
          </p:cNvPr>
          <p:cNvSpPr/>
          <p:nvPr/>
        </p:nvSpPr>
        <p:spPr>
          <a:xfrm>
            <a:off x="122830" y="183156"/>
            <a:ext cx="3112169" cy="1187116"/>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2</a:t>
            </a:r>
          </a:p>
        </p:txBody>
      </p:sp>
      <p:sp>
        <p:nvSpPr>
          <p:cNvPr id="8" name="Rectangle: Rounded Corners 7">
            <a:extLst>
              <a:ext uri="{FF2B5EF4-FFF2-40B4-BE49-F238E27FC236}">
                <a16:creationId xmlns:a16="http://schemas.microsoft.com/office/drawing/2014/main" id="{82039984-7035-2F66-D7F2-6FD06BB066C0}"/>
              </a:ext>
            </a:extLst>
          </p:cNvPr>
          <p:cNvSpPr/>
          <p:nvPr/>
        </p:nvSpPr>
        <p:spPr>
          <a:xfrm>
            <a:off x="1002505" y="1455071"/>
            <a:ext cx="10341059" cy="4237204"/>
          </a:xfrm>
          <a:prstGeom prst="roundRect">
            <a:avLst/>
          </a:prstGeom>
          <a:pattFill prst="dotGrid">
            <a:fgClr>
              <a:schemeClr val="accent5">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Những việc </a:t>
            </a:r>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nên làm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để bảo vệ môi trường nuôi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Thu gom, xử lý chất thải theo quy định của pháp luật.</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Phục hồi môi trường sau khi ngừng hoạt động nuôi trồng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Bảo đảm điều kiện vệ sinh môi trường, phòng ngừa dịch bệnh thủy sản; không được sử dụng hóa chất độc hại hoặc tích tụ độc hại.</a:t>
            </a:r>
          </a:p>
        </p:txBody>
      </p:sp>
    </p:spTree>
    <p:extLst>
      <p:ext uri="{BB962C8B-B14F-4D97-AF65-F5344CB8AC3E}">
        <p14:creationId xmlns:p14="http://schemas.microsoft.com/office/powerpoint/2010/main" val="179110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BB1119B5-1E10-05DC-7799-F62D79C321E9}"/>
              </a:ext>
            </a:extLst>
          </p:cNvPr>
          <p:cNvSpPr/>
          <p:nvPr/>
        </p:nvSpPr>
        <p:spPr>
          <a:xfrm>
            <a:off x="899652" y="516194"/>
            <a:ext cx="2507225" cy="2639961"/>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Lợn</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Cá chuồn</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Mực</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Gà</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Tôm</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89C615A7-554B-CDE5-3FBB-1F25005E8FE3}"/>
              </a:ext>
            </a:extLst>
          </p:cNvPr>
          <p:cNvSpPr/>
          <p:nvPr/>
        </p:nvSpPr>
        <p:spPr>
          <a:xfrm>
            <a:off x="4694903" y="516194"/>
            <a:ext cx="2507225" cy="2639961"/>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Rau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mồng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tơi</a:t>
            </a:r>
            <a:endParaRPr lang="vi-VN"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Rong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nho</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B41F90E8-B3F1-C599-55DE-4D5D19CDD327}"/>
              </a:ext>
            </a:extLst>
          </p:cNvPr>
          <p:cNvSpPr/>
          <p:nvPr/>
        </p:nvSpPr>
        <p:spPr>
          <a:xfrm>
            <a:off x="2187678" y="3701845"/>
            <a:ext cx="2507225" cy="2639961"/>
          </a:xfrm>
          <a:prstGeom prst="roundRect">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cạn</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Lợn</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Gà</a:t>
            </a: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Rau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mồng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tơi</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723961AF-C02F-7781-1822-92D970535EF2}"/>
              </a:ext>
            </a:extLst>
          </p:cNvPr>
          <p:cNvSpPr/>
          <p:nvPr/>
        </p:nvSpPr>
        <p:spPr>
          <a:xfrm>
            <a:off x="6243486" y="3701844"/>
            <a:ext cx="2507225" cy="2639961"/>
          </a:xfrm>
          <a:prstGeom prst="roundRect">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Dưới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nước</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Mực</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chuồn</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Tôm</a:t>
            </a:r>
            <a:endParaRPr lang="vi-VN"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Rong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nho</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2" name="Cloud 1">
            <a:extLst>
              <a:ext uri="{FF2B5EF4-FFF2-40B4-BE49-F238E27FC236}">
                <a16:creationId xmlns:a16="http://schemas.microsoft.com/office/drawing/2014/main" id="{7CE00919-964E-7DA3-B73B-AC8FA2C58E4D}"/>
              </a:ext>
            </a:extLst>
          </p:cNvPr>
          <p:cNvSpPr/>
          <p:nvPr/>
        </p:nvSpPr>
        <p:spPr>
          <a:xfrm>
            <a:off x="8742503" y="932810"/>
            <a:ext cx="2949678" cy="2035276"/>
          </a:xfrm>
          <a:prstGeom prst="cloud">
            <a:avLst/>
          </a:prstGeom>
          <a:solidFill>
            <a:srgbClr val="FB996D"/>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a:t>
            </a:r>
          </a:p>
        </p:txBody>
      </p:sp>
      <p:sp>
        <p:nvSpPr>
          <p:cNvPr id="9" name="Cloud 8">
            <a:extLst>
              <a:ext uri="{FF2B5EF4-FFF2-40B4-BE49-F238E27FC236}">
                <a16:creationId xmlns:a16="http://schemas.microsoft.com/office/drawing/2014/main" id="{9A0E4212-C5A0-9BDA-6914-94E9B992DE11}"/>
              </a:ext>
            </a:extLst>
          </p:cNvPr>
          <p:cNvSpPr/>
          <p:nvPr/>
        </p:nvSpPr>
        <p:spPr>
          <a:xfrm>
            <a:off x="9049498" y="3601709"/>
            <a:ext cx="2949678" cy="2035276"/>
          </a:xfrm>
          <a:prstGeom prst="cloud">
            <a:avLst/>
          </a:prstGeom>
          <a:solidFill>
            <a:srgbClr val="F96E2F"/>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
        <p:nvSpPr>
          <p:cNvPr id="10" name="Cloud 9">
            <a:extLst>
              <a:ext uri="{FF2B5EF4-FFF2-40B4-BE49-F238E27FC236}">
                <a16:creationId xmlns:a16="http://schemas.microsoft.com/office/drawing/2014/main" id="{98303301-9586-CFBB-13A4-E3E584C17B56}"/>
              </a:ext>
            </a:extLst>
          </p:cNvPr>
          <p:cNvSpPr/>
          <p:nvPr/>
        </p:nvSpPr>
        <p:spPr>
          <a:xfrm>
            <a:off x="8490154" y="181916"/>
            <a:ext cx="2949678" cy="2035276"/>
          </a:xfrm>
          <a:prstGeom prst="cloud">
            <a:avLst/>
          </a:prstGeom>
          <a:solidFill>
            <a:srgbClr val="FB996D"/>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a:t>
            </a:r>
          </a:p>
        </p:txBody>
      </p:sp>
      <p:sp>
        <p:nvSpPr>
          <p:cNvPr id="11" name="Cloud 10">
            <a:extLst>
              <a:ext uri="{FF2B5EF4-FFF2-40B4-BE49-F238E27FC236}">
                <a16:creationId xmlns:a16="http://schemas.microsoft.com/office/drawing/2014/main" id="{4EC5D55F-B776-A823-3FF4-675D14FA041B}"/>
              </a:ext>
            </a:extLst>
          </p:cNvPr>
          <p:cNvSpPr/>
          <p:nvPr/>
        </p:nvSpPr>
        <p:spPr>
          <a:xfrm>
            <a:off x="8262785" y="181916"/>
            <a:ext cx="3404416" cy="2359872"/>
          </a:xfrm>
          <a:prstGeom prst="cloud">
            <a:avLst/>
          </a:prstGeom>
          <a:solidFill>
            <a:srgbClr val="F96E2F"/>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L</a:t>
            </a:r>
            <a:r>
              <a:rPr lang="vi-VN" sz="2800" dirty="0">
                <a:latin typeface="Times New Roman" panose="02020603050405020304" pitchFamily="18" charset="0"/>
                <a:cs typeface="Times New Roman" panose="02020603050405020304" pitchFamily="18" charset="0"/>
              </a:rPr>
              <a:t>oại nào sống trên cạn, loại nào sống dưới nước?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881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8" grpId="0" animBg="1"/>
      <p:bldP spid="2" grpId="0" animBg="1"/>
      <p:bldP spid="9" grpId="0" animBg="1"/>
      <p:bldP spid="10" grpId="0" animBg="1"/>
      <p:bldP spid="10" grpId="1" animBg="1"/>
      <p:bldP spid="11" grpId="0" animBg="1"/>
      <p:bldP spid="1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id="{B4064910-343E-1133-94D9-1BC0F853B33F}"/>
              </a:ext>
            </a:extLst>
          </p:cNvPr>
          <p:cNvSpPr/>
          <p:nvPr/>
        </p:nvSpPr>
        <p:spPr>
          <a:xfrm>
            <a:off x="122830" y="168166"/>
            <a:ext cx="3112169" cy="1187116"/>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2</a:t>
            </a:r>
          </a:p>
        </p:txBody>
      </p:sp>
      <p:sp>
        <p:nvSpPr>
          <p:cNvPr id="8" name="Rectangle: Rounded Corners 7">
            <a:extLst>
              <a:ext uri="{FF2B5EF4-FFF2-40B4-BE49-F238E27FC236}">
                <a16:creationId xmlns:a16="http://schemas.microsoft.com/office/drawing/2014/main" id="{82039984-7035-2F66-D7F2-6FD06BB066C0}"/>
              </a:ext>
            </a:extLst>
          </p:cNvPr>
          <p:cNvSpPr/>
          <p:nvPr/>
        </p:nvSpPr>
        <p:spPr>
          <a:xfrm>
            <a:off x="1002505" y="1428296"/>
            <a:ext cx="10341059" cy="4237204"/>
          </a:xfrm>
          <a:prstGeom prst="roundRect">
            <a:avLst/>
          </a:prstGeom>
          <a:pattFill prst="dotGrid">
            <a:fgClr>
              <a:schemeClr val="accent5">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Những việc </a:t>
            </a:r>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không nên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làm để bảo vệ môi trường nuôi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Sử dụng thuốc thú y thủy sản, hóa chất đã hết hạn sử dụng hoặc ngoài danh mục cho phép trong nuôi trồng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Xây dựng khu nuôi trồng thủy sản tập trung trên bãi bồi đang hình thành vùng cửa sông ven biển.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Phá rừng ngập mặn để nuôi trồng thủy sản.</a:t>
            </a:r>
          </a:p>
        </p:txBody>
      </p:sp>
    </p:spTree>
    <p:extLst>
      <p:ext uri="{BB962C8B-B14F-4D97-AF65-F5344CB8AC3E}">
        <p14:creationId xmlns:p14="http://schemas.microsoft.com/office/powerpoint/2010/main" val="62959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1ADE3703-31BD-15BC-CFAE-D469E3B2F20E}"/>
              </a:ext>
            </a:extLst>
          </p:cNvPr>
          <p:cNvSpPr/>
          <p:nvPr/>
        </p:nvSpPr>
        <p:spPr>
          <a:xfrm>
            <a:off x="1401762" y="1460090"/>
            <a:ext cx="2683541" cy="4000910"/>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7" name="Rectangle: Rounded Corners 6">
            <a:extLst>
              <a:ext uri="{FF2B5EF4-FFF2-40B4-BE49-F238E27FC236}">
                <a16:creationId xmlns:a16="http://schemas.microsoft.com/office/drawing/2014/main" id="{6BC89BCE-0F75-0A5B-F871-BB6818BAD1A0}"/>
              </a:ext>
            </a:extLst>
          </p:cNvPr>
          <p:cNvSpPr/>
          <p:nvPr/>
        </p:nvSpPr>
        <p:spPr>
          <a:xfrm>
            <a:off x="5138020" y="1460090"/>
            <a:ext cx="2683541" cy="4000910"/>
          </a:xfrm>
          <a:prstGeom prst="roundRect">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7DAB60FA-CD2E-9368-B22F-DF103874F163}"/>
              </a:ext>
            </a:extLst>
          </p:cNvPr>
          <p:cNvSpPr/>
          <p:nvPr/>
        </p:nvSpPr>
        <p:spPr>
          <a:xfrm>
            <a:off x="8874278" y="1460090"/>
            <a:ext cx="2683541" cy="4000910"/>
          </a:xfrm>
          <a:prstGeom prst="roundRect">
            <a:avLst/>
          </a:prstGeom>
          <a:solidFill>
            <a:srgbClr val="F8B380"/>
          </a:solidFill>
          <a:ln>
            <a:solidFill>
              <a:srgbClr val="F89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E34B7175-72FE-9282-0392-B8DF67B51170}"/>
              </a:ext>
            </a:extLst>
          </p:cNvPr>
          <p:cNvSpPr/>
          <p:nvPr/>
        </p:nvSpPr>
        <p:spPr>
          <a:xfrm>
            <a:off x="687918" y="1087284"/>
            <a:ext cx="1635510" cy="619432"/>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K</a:t>
            </a:r>
          </a:p>
        </p:txBody>
      </p:sp>
      <p:sp>
        <p:nvSpPr>
          <p:cNvPr id="10" name="Rectangle: Rounded Corners 9">
            <a:extLst>
              <a:ext uri="{FF2B5EF4-FFF2-40B4-BE49-F238E27FC236}">
                <a16:creationId xmlns:a16="http://schemas.microsoft.com/office/drawing/2014/main" id="{544716DA-9E96-84D6-D106-B0103FC25E3B}"/>
              </a:ext>
            </a:extLst>
          </p:cNvPr>
          <p:cNvSpPr/>
          <p:nvPr/>
        </p:nvSpPr>
        <p:spPr>
          <a:xfrm>
            <a:off x="8221328" y="1087284"/>
            <a:ext cx="1635510" cy="619432"/>
          </a:xfrm>
          <a:prstGeom prst="roundRect">
            <a:avLst/>
          </a:prstGeom>
          <a:solidFill>
            <a:srgbClr val="FB996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a:t>
            </a:r>
          </a:p>
        </p:txBody>
      </p:sp>
      <p:sp>
        <p:nvSpPr>
          <p:cNvPr id="11" name="Rectangle: Rounded Corners 10">
            <a:extLst>
              <a:ext uri="{FF2B5EF4-FFF2-40B4-BE49-F238E27FC236}">
                <a16:creationId xmlns:a16="http://schemas.microsoft.com/office/drawing/2014/main" id="{3794E3F4-79F2-B4D0-0C7A-D8687922AC83}"/>
              </a:ext>
            </a:extLst>
          </p:cNvPr>
          <p:cNvSpPr/>
          <p:nvPr/>
        </p:nvSpPr>
        <p:spPr>
          <a:xfrm>
            <a:off x="4559927" y="1087284"/>
            <a:ext cx="1635510" cy="61943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W</a:t>
            </a:r>
          </a:p>
        </p:txBody>
      </p:sp>
      <p:sp>
        <p:nvSpPr>
          <p:cNvPr id="9" name="Flowchart: Alternate Process 8">
            <a:extLst>
              <a:ext uri="{FF2B5EF4-FFF2-40B4-BE49-F238E27FC236}">
                <a16:creationId xmlns:a16="http://schemas.microsoft.com/office/drawing/2014/main" id="{8EE33353-823B-6D29-4493-99408A1BEC12}"/>
              </a:ext>
            </a:extLst>
          </p:cNvPr>
          <p:cNvSpPr/>
          <p:nvPr/>
        </p:nvSpPr>
        <p:spPr>
          <a:xfrm>
            <a:off x="2682638" y="5799317"/>
            <a:ext cx="7533410" cy="766917"/>
          </a:xfrm>
          <a:prstGeom prst="flowChartAlternateProcess">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PHIẾU HỌC TẬP KWL</a:t>
            </a:r>
          </a:p>
        </p:txBody>
      </p:sp>
      <p:sp>
        <p:nvSpPr>
          <p:cNvPr id="14" name="Arrow: Down 13">
            <a:extLst>
              <a:ext uri="{FF2B5EF4-FFF2-40B4-BE49-F238E27FC236}">
                <a16:creationId xmlns:a16="http://schemas.microsoft.com/office/drawing/2014/main" id="{BB5E7CC9-F5C3-BA43-506D-F1CF1AAE56E8}"/>
              </a:ext>
            </a:extLst>
          </p:cNvPr>
          <p:cNvSpPr/>
          <p:nvPr/>
        </p:nvSpPr>
        <p:spPr>
          <a:xfrm>
            <a:off x="9963091" y="172024"/>
            <a:ext cx="744237" cy="952757"/>
          </a:xfrm>
          <a:prstGeom prst="downArrow">
            <a:avLst/>
          </a:prstGeom>
          <a:solidFill>
            <a:schemeClr val="accent3">
              <a:lumMod val="60000"/>
              <a:lumOff val="40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06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animBg="1"/>
      <p:bldP spid="10" grpId="0" animBg="1"/>
      <p:bldP spid="11" grpId="0" animBg="1"/>
      <p:bldP spid="9"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96226C62-0A4B-FD9F-ADA1-120BDEC7DA2A}"/>
              </a:ext>
            </a:extLst>
          </p:cNvPr>
          <p:cNvGraphicFramePr>
            <a:graphicFrameLocks noGrp="1"/>
          </p:cNvGraphicFramePr>
          <p:nvPr>
            <p:extLst>
              <p:ext uri="{D42A27DB-BD31-4B8C-83A1-F6EECF244321}">
                <p14:modId xmlns:p14="http://schemas.microsoft.com/office/powerpoint/2010/main" val="4192927250"/>
              </p:ext>
            </p:extLst>
          </p:nvPr>
        </p:nvGraphicFramePr>
        <p:xfrm>
          <a:off x="1026696" y="1187116"/>
          <a:ext cx="10363199" cy="4712078"/>
        </p:xfrm>
        <a:graphic>
          <a:graphicData uri="http://schemas.openxmlformats.org/drawingml/2006/table">
            <a:tbl>
              <a:tblPr firstRow="1" bandRow="1">
                <a:tableStyleId>{5C22544A-7EE6-4342-B048-85BDC9FD1C3A}</a:tableStyleId>
              </a:tblPr>
              <a:tblGrid>
                <a:gridCol w="2853406">
                  <a:extLst>
                    <a:ext uri="{9D8B030D-6E8A-4147-A177-3AD203B41FA5}">
                      <a16:colId xmlns:a16="http://schemas.microsoft.com/office/drawing/2014/main" val="2797994857"/>
                    </a:ext>
                  </a:extLst>
                </a:gridCol>
                <a:gridCol w="3041545">
                  <a:extLst>
                    <a:ext uri="{9D8B030D-6E8A-4147-A177-3AD203B41FA5}">
                      <a16:colId xmlns:a16="http://schemas.microsoft.com/office/drawing/2014/main" val="2600258079"/>
                    </a:ext>
                  </a:extLst>
                </a:gridCol>
                <a:gridCol w="4468248">
                  <a:extLst>
                    <a:ext uri="{9D8B030D-6E8A-4147-A177-3AD203B41FA5}">
                      <a16:colId xmlns:a16="http://schemas.microsoft.com/office/drawing/2014/main" val="1369130509"/>
                    </a:ext>
                  </a:extLst>
                </a:gridCol>
              </a:tblGrid>
              <a:tr h="1171907">
                <a:tc>
                  <a:txBody>
                    <a:bodyPr/>
                    <a:lstStyle/>
                    <a:p>
                      <a:pPr algn="just"/>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endParaRPr lang="en-US" sz="2800" dirty="0">
                        <a:latin typeface="Times New Roman" panose="02020603050405020304" pitchFamily="18" charset="0"/>
                        <a:cs typeface="Times New Roman" panose="02020603050405020304" pitchFamily="18" charset="0"/>
                      </a:endParaRPr>
                    </a:p>
                  </a:txBody>
                  <a:tcPr/>
                </a:tc>
                <a:tc>
                  <a:txBody>
                    <a:bodyPr/>
                    <a:lstStyle/>
                    <a:p>
                      <a:pPr algn="just"/>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Mặn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a:t>
                      </a:r>
                      <a:r>
                        <a:rPr lang="en-US" sz="2800" dirty="0">
                          <a:latin typeface="Times New Roman" panose="02020603050405020304" pitchFamily="18" charset="0"/>
                          <a:cs typeface="Times New Roman" panose="02020603050405020304" pitchFamily="18" charset="0"/>
                        </a:rPr>
                        <a:t>)</a:t>
                      </a:r>
                    </a:p>
                  </a:txBody>
                  <a:tcPr/>
                </a:tc>
                <a:tc>
                  <a:txBody>
                    <a:bodyPr/>
                    <a:lstStyle/>
                    <a:p>
                      <a:pPr algn="just"/>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31161553"/>
                  </a:ext>
                </a:extLst>
              </a:tr>
              <a:tr h="1180057">
                <a:tc>
                  <a:txBody>
                    <a:bodyPr/>
                    <a:lstStyle/>
                    <a:p>
                      <a:pPr algn="just"/>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1</a:t>
                      </a: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76320953"/>
                  </a:ext>
                </a:extLst>
              </a:tr>
              <a:tr h="1180057">
                <a:tc>
                  <a:txBody>
                    <a:bodyPr/>
                    <a:lstStyle/>
                    <a:p>
                      <a:pPr algn="just"/>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2</a:t>
                      </a: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tc>
                  <a:txBody>
                    <a:bodyPr/>
                    <a:lstStyle/>
                    <a:p>
                      <a:pPr algn="just"/>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01385065"/>
                  </a:ext>
                </a:extLst>
              </a:tr>
              <a:tr h="1180057">
                <a:tc>
                  <a:txBody>
                    <a:bodyPr/>
                    <a:lstStyle/>
                    <a:p>
                      <a:pPr algn="just"/>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3</a:t>
                      </a:r>
                    </a:p>
                  </a:txBody>
                  <a:tcPr/>
                </a:tc>
                <a:tc>
                  <a:txBody>
                    <a:bodyPr/>
                    <a:lstStyle/>
                    <a:p>
                      <a:pPr algn="just"/>
                      <a:endParaRPr lang="en-US" sz="2800">
                        <a:latin typeface="Times New Roman" panose="02020603050405020304" pitchFamily="18" charset="0"/>
                        <a:cs typeface="Times New Roman" panose="02020603050405020304" pitchFamily="18" charset="0"/>
                      </a:endParaRP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64663650"/>
                  </a:ext>
                </a:extLst>
              </a:tr>
            </a:tbl>
          </a:graphicData>
        </a:graphic>
      </p:graphicFrame>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6B914AC-A3FC-4D07-B63B-E8761EEE2C9B}"/>
              </a:ext>
            </a:extLst>
          </p:cNvPr>
          <p:cNvSpPr>
            <a:spLocks noGrp="1"/>
          </p:cNvSpPr>
          <p:nvPr>
            <p:ph type="title"/>
          </p:nvPr>
        </p:nvSpPr>
        <p:spPr>
          <a:xfrm>
            <a:off x="3498934" y="407486"/>
            <a:ext cx="5194132" cy="653465"/>
          </a:xfrm>
        </p:spPr>
        <p:txBody>
          <a:bodyPr>
            <a:normAutofit/>
          </a:bodyPr>
          <a:lstStyle/>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HOÀN THÀNH TẠI NHÀ</a:t>
            </a:r>
          </a:p>
        </p:txBody>
      </p:sp>
      <p:graphicFrame>
        <p:nvGraphicFramePr>
          <p:cNvPr id="8" name="Table 6">
            <a:extLst>
              <a:ext uri="{FF2B5EF4-FFF2-40B4-BE49-F238E27FC236}">
                <a16:creationId xmlns:a16="http://schemas.microsoft.com/office/drawing/2014/main" id="{C722FA94-0705-F235-7D02-C8D48D25BA78}"/>
              </a:ext>
            </a:extLst>
          </p:cNvPr>
          <p:cNvGraphicFramePr>
            <a:graphicFrameLocks noGrp="1"/>
          </p:cNvGraphicFramePr>
          <p:nvPr>
            <p:extLst>
              <p:ext uri="{D42A27DB-BD31-4B8C-83A1-F6EECF244321}">
                <p14:modId xmlns:p14="http://schemas.microsoft.com/office/powerpoint/2010/main" val="534967865"/>
              </p:ext>
            </p:extLst>
          </p:nvPr>
        </p:nvGraphicFramePr>
        <p:xfrm>
          <a:off x="3452802" y="6189330"/>
          <a:ext cx="5759355" cy="396240"/>
        </p:xfrm>
        <a:graphic>
          <a:graphicData uri="http://schemas.openxmlformats.org/drawingml/2006/table">
            <a:tbl>
              <a:tblPr firstRow="1" bandRow="1">
                <a:tableStyleId>{5C22544A-7EE6-4342-B048-85BDC9FD1C3A}</a:tableStyleId>
              </a:tblPr>
              <a:tblGrid>
                <a:gridCol w="5759355">
                  <a:extLst>
                    <a:ext uri="{9D8B030D-6E8A-4147-A177-3AD203B41FA5}">
                      <a16:colId xmlns:a16="http://schemas.microsoft.com/office/drawing/2014/main" val="1165274559"/>
                    </a:ext>
                  </a:extLst>
                </a:gridCol>
              </a:tblGrid>
              <a:tr h="370840">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PHIẾU HỌC TẬP SỐ 4</a:t>
                      </a:r>
                    </a:p>
                  </a:txBody>
                  <a:tcPr>
                    <a:solidFill>
                      <a:schemeClr val="accent1">
                        <a:lumMod val="60000"/>
                        <a:lumOff val="40000"/>
                      </a:schemeClr>
                    </a:solidFill>
                  </a:tcPr>
                </a:tc>
                <a:extLst>
                  <a:ext uri="{0D108BD9-81ED-4DB2-BD59-A6C34878D82A}">
                    <a16:rowId xmlns:a16="http://schemas.microsoft.com/office/drawing/2014/main" val="1752982969"/>
                  </a:ext>
                </a:extLst>
              </a:tr>
            </a:tbl>
          </a:graphicData>
        </a:graphic>
      </p:graphicFrame>
      <p:pic>
        <p:nvPicPr>
          <p:cNvPr id="2050" name="Picture 2" descr="List ">
            <a:extLst>
              <a:ext uri="{FF2B5EF4-FFF2-40B4-BE49-F238E27FC236}">
                <a16:creationId xmlns:a16="http://schemas.microsoft.com/office/drawing/2014/main" id="{44759EFB-F23E-0301-289F-12ADA37B1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107242"/>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51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B914AC-A3FC-4D07-B63B-E8761EEE2C9B}"/>
              </a:ext>
            </a:extLst>
          </p:cNvPr>
          <p:cNvSpPr>
            <a:spLocks noGrp="1"/>
          </p:cNvSpPr>
          <p:nvPr>
            <p:ph type="title"/>
          </p:nvPr>
        </p:nvSpPr>
        <p:spPr>
          <a:xfrm>
            <a:off x="458333" y="3749257"/>
            <a:ext cx="4843822" cy="1244032"/>
          </a:xfrm>
        </p:spPr>
        <p:txBody>
          <a:bodyPr vert="horz" lIns="91440" tIns="45720" rIns="91440" bIns="45720" rtlCol="0" anchor="b">
            <a:noAutofit/>
          </a:bodyPr>
          <a:lstStyle/>
          <a:p>
            <a:pPr algn="just"/>
            <a:r>
              <a:rPr lang="en-US" sz="3300" b="1" kern="1200" dirty="0">
                <a:ln w="12700">
                  <a:solidFill>
                    <a:schemeClr val="accent1"/>
                  </a:solidFill>
                  <a:prstDash val="solid"/>
                </a:ln>
                <a:solidFill>
                  <a:schemeClr val="tx1"/>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THIẾT KẾ MÔ HÌNH  TỪ VẬT LIỆU TÁI CHẾ</a:t>
            </a:r>
          </a:p>
        </p:txBody>
      </p:sp>
      <p:pic>
        <p:nvPicPr>
          <p:cNvPr id="4104" name="Picture 8" descr="Làm Đồ Chơi Các Con Vật Từ Nắp Chai/ Ideas with plastic bottle caps/ Sáng  Tạo Với Nắp Chai Nhựa - YouTube">
            <a:extLst>
              <a:ext uri="{FF2B5EF4-FFF2-40B4-BE49-F238E27FC236}">
                <a16:creationId xmlns:a16="http://schemas.microsoft.com/office/drawing/2014/main" id="{4C0F2257-17F7-19F6-D4C6-03772BFC4D3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416440" y="991202"/>
            <a:ext cx="3291408" cy="18514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09" name="Freeform: Shape 4108">
            <a:extLst>
              <a:ext uri="{FF2B5EF4-FFF2-40B4-BE49-F238E27FC236}">
                <a16:creationId xmlns:a16="http://schemas.microsoft.com/office/drawing/2014/main" id="{7BC0F8B1-F985-469B-8332-13DBC76655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4098" name="Picture 2" descr="DIY AQUARIUM FISH TOWER OF PLASTIC BOTTLE ART | Har Channel - YouTube |  Plastic bottle art, Diy aquarium, Diy fish tank">
            <a:extLst>
              <a:ext uri="{FF2B5EF4-FFF2-40B4-BE49-F238E27FC236}">
                <a16:creationId xmlns:a16="http://schemas.microsoft.com/office/drawing/2014/main" id="{64D43FC1-5A3E-F2E6-6BF1-A5AA0FE01C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54603" y="725195"/>
            <a:ext cx="3868173" cy="21758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Cách làm con rùa bằng chai nhựa cũ phế liệu">
            <a:extLst>
              <a:ext uri="{FF2B5EF4-FFF2-40B4-BE49-F238E27FC236}">
                <a16:creationId xmlns:a16="http://schemas.microsoft.com/office/drawing/2014/main" id="{25144B43-1BD7-1639-A041-6994F065FFB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56830" y="3749257"/>
            <a:ext cx="3077212" cy="17651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11" name="Freeform: Shape 4110">
            <a:extLst>
              <a:ext uri="{FF2B5EF4-FFF2-40B4-BE49-F238E27FC236}">
                <a16:creationId xmlns:a16="http://schemas.microsoft.com/office/drawing/2014/main" id="{89D15953-1642-4DD6-AD9E-01AA19247F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cxnSp>
        <p:nvCxnSpPr>
          <p:cNvPr id="4113" name="Straight Connector 4112">
            <a:extLst>
              <a:ext uri="{FF2B5EF4-FFF2-40B4-BE49-F238E27FC236}">
                <a16:creationId xmlns:a16="http://schemas.microsoft.com/office/drawing/2014/main" id="{1918D9D3-1370-4FF6-9DFC-9F87F903959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4400" y="5377218"/>
            <a:ext cx="4387755"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5419436"/>
            <a:ext cx="1404926" cy="14049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w To Make Fish Tank At Home Ideas Mr Decor Plastic Bottle Art Diy Fish  Tank Diy Aquarium – Cuitan Dokter">
            <a:extLst>
              <a:ext uri="{FF2B5EF4-FFF2-40B4-BE49-F238E27FC236}">
                <a16:creationId xmlns:a16="http://schemas.microsoft.com/office/drawing/2014/main" id="{0DA567A7-A9DB-B17B-3157-8667811F6AF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734578" y="725195"/>
            <a:ext cx="2760248" cy="20701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15"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pic>
        <p:nvPicPr>
          <p:cNvPr id="4106" name="Picture 10" descr="Creativity ">
            <a:extLst>
              <a:ext uri="{FF2B5EF4-FFF2-40B4-BE49-F238E27FC236}">
                <a16:creationId xmlns:a16="http://schemas.microsoft.com/office/drawing/2014/main" id="{2AF43227-B99F-8E49-18B7-9325F74A60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0294" y="3683499"/>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99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106"/>
                                        </p:tgtEl>
                                        <p:attrNameLst>
                                          <p:attrName>style.visibility</p:attrName>
                                        </p:attrNameLst>
                                      </p:cBhvr>
                                      <p:to>
                                        <p:strVal val="visible"/>
                                      </p:to>
                                    </p:set>
                                    <p:animEffect transition="in" filter="barn(inVertical)">
                                      <p:cBhvr>
                                        <p:cTn id="10" dur="500"/>
                                        <p:tgtEl>
                                          <p:spTgt spid="410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104"/>
                                        </p:tgtEl>
                                        <p:attrNameLst>
                                          <p:attrName>style.visibility</p:attrName>
                                        </p:attrNameLst>
                                      </p:cBhvr>
                                      <p:to>
                                        <p:strVal val="visible"/>
                                      </p:to>
                                    </p:set>
                                    <p:animEffect transition="in" filter="barn(inVertical)">
                                      <p:cBhvr>
                                        <p:cTn id="15" dur="500"/>
                                        <p:tgtEl>
                                          <p:spTgt spid="410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barn(inVertical)">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barn(inVertical)">
                                      <p:cBhvr>
                                        <p:cTn id="25" dur="500"/>
                                        <p:tgtEl>
                                          <p:spTgt spid="410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102"/>
                                        </p:tgtEl>
                                        <p:attrNameLst>
                                          <p:attrName>style.visibility</p:attrName>
                                        </p:attrNameLst>
                                      </p:cBhvr>
                                      <p:to>
                                        <p:strVal val="visible"/>
                                      </p:to>
                                    </p:set>
                                    <p:animEffect transition="in" filter="barn(inVertical)">
                                      <p:cBhvr>
                                        <p:cTn id="30"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26">
            <a:extLst>
              <a:ext uri="{FF2B5EF4-FFF2-40B4-BE49-F238E27FC236}">
                <a16:creationId xmlns:a16="http://schemas.microsoft.com/office/drawing/2014/main" id="{854ECEBE-9353-406C-9313-02A517A310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5136" name="Freeform: Shape 5128">
            <a:extLst>
              <a:ext uri="{FF2B5EF4-FFF2-40B4-BE49-F238E27FC236}">
                <a16:creationId xmlns:a16="http://schemas.microsoft.com/office/drawing/2014/main" id="{71A74C97-ECC4-4C3A-988A-A72C1F8BBA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23162" cy="5593660"/>
          </a:xfrm>
          <a:custGeom>
            <a:avLst/>
            <a:gdLst>
              <a:gd name="connsiteX0" fmla="*/ 2177447 w 6323162"/>
              <a:gd name="connsiteY0" fmla="*/ 0 h 5593660"/>
              <a:gd name="connsiteX1" fmla="*/ 4826316 w 6323162"/>
              <a:gd name="connsiteY1" fmla="*/ 0 h 5593660"/>
              <a:gd name="connsiteX2" fmla="*/ 4971508 w 6323162"/>
              <a:gd name="connsiteY2" fmla="*/ 75777 h 5593660"/>
              <a:gd name="connsiteX3" fmla="*/ 5577109 w 6323162"/>
              <a:gd name="connsiteY3" fmla="*/ 586873 h 5593660"/>
              <a:gd name="connsiteX4" fmla="*/ 6323162 w 6323162"/>
              <a:gd name="connsiteY4" fmla="*/ 2829148 h 5593660"/>
              <a:gd name="connsiteX5" fmla="*/ 5990836 w 6323162"/>
              <a:gd name="connsiteY5" fmla="*/ 3748729 h 5593660"/>
              <a:gd name="connsiteX6" fmla="*/ 5006899 w 6323162"/>
              <a:gd name="connsiteY6" fmla="*/ 4604992 h 5593660"/>
              <a:gd name="connsiteX7" fmla="*/ 4790566 w 6323162"/>
              <a:gd name="connsiteY7" fmla="*/ 4768788 h 5593660"/>
              <a:gd name="connsiteX8" fmla="*/ 3012943 w 6323162"/>
              <a:gd name="connsiteY8" fmla="*/ 5593660 h 5593660"/>
              <a:gd name="connsiteX9" fmla="*/ 671286 w 6323162"/>
              <a:gd name="connsiteY9" fmla="*/ 4252856 h 5593660"/>
              <a:gd name="connsiteX10" fmla="*/ 421733 w 6323162"/>
              <a:gd name="connsiteY10" fmla="*/ 3909839 h 5593660"/>
              <a:gd name="connsiteX11" fmla="*/ 48655 w 6323162"/>
              <a:gd name="connsiteY11" fmla="*/ 3351082 h 5593660"/>
              <a:gd name="connsiteX12" fmla="*/ 0 w 6323162"/>
              <a:gd name="connsiteY12" fmla="*/ 3239820 h 5593660"/>
              <a:gd name="connsiteX13" fmla="*/ 0 w 6323162"/>
              <a:gd name="connsiteY13" fmla="*/ 2248150 h 5593660"/>
              <a:gd name="connsiteX14" fmla="*/ 1658 w 6323162"/>
              <a:gd name="connsiteY14" fmla="*/ 2239520 h 5593660"/>
              <a:gd name="connsiteX15" fmla="*/ 225714 w 6323162"/>
              <a:gd name="connsiteY15" fmla="*/ 1665285 h 5593660"/>
              <a:gd name="connsiteX16" fmla="*/ 1050970 w 6323162"/>
              <a:gd name="connsiteY16" fmla="*/ 665214 h 5593660"/>
              <a:gd name="connsiteX17" fmla="*/ 1923692 w 6323162"/>
              <a:gd name="connsiteY17"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chemeClr val="bg1">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37" name="Freeform: Shape 5130">
            <a:extLst>
              <a:ext uri="{FF2B5EF4-FFF2-40B4-BE49-F238E27FC236}">
                <a16:creationId xmlns:a16="http://schemas.microsoft.com/office/drawing/2014/main" id="{5FB5F3BA-58DF-40DA-AE44-974A00E061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5930" y="1598213"/>
            <a:ext cx="5396070" cy="5259788"/>
          </a:xfrm>
          <a:custGeom>
            <a:avLst/>
            <a:gdLst>
              <a:gd name="connsiteX0" fmla="*/ 2739575 w 5261264"/>
              <a:gd name="connsiteY0" fmla="*/ 1369 h 4909930"/>
              <a:gd name="connsiteX1" fmla="*/ 3931992 w 5261264"/>
              <a:gd name="connsiteY1" fmla="*/ 357115 h 4909930"/>
              <a:gd name="connsiteX2" fmla="*/ 5228644 w 5261264"/>
              <a:gd name="connsiteY2" fmla="*/ 1704869 h 4909930"/>
              <a:gd name="connsiteX3" fmla="*/ 5261264 w 5261264"/>
              <a:gd name="connsiteY3" fmla="*/ 1769901 h 4909930"/>
              <a:gd name="connsiteX4" fmla="*/ 5261264 w 5261264"/>
              <a:gd name="connsiteY4" fmla="*/ 4640262 h 4909930"/>
              <a:gd name="connsiteX5" fmla="*/ 5239287 w 5261264"/>
              <a:gd name="connsiteY5" fmla="*/ 4674079 h 4909930"/>
              <a:gd name="connsiteX6" fmla="*/ 5039558 w 5261264"/>
              <a:gd name="connsiteY6" fmla="*/ 4893028 h 4909930"/>
              <a:gd name="connsiteX7" fmla="*/ 5018342 w 5261264"/>
              <a:gd name="connsiteY7" fmla="*/ 4909930 h 4909930"/>
              <a:gd name="connsiteX8" fmla="*/ 962510 w 5261264"/>
              <a:gd name="connsiteY8" fmla="*/ 4909930 h 4909930"/>
              <a:gd name="connsiteX9" fmla="*/ 821338 w 5261264"/>
              <a:gd name="connsiteY9" fmla="*/ 4707517 h 4909930"/>
              <a:gd name="connsiteX10" fmla="*/ 448558 w 5261264"/>
              <a:gd name="connsiteY10" fmla="*/ 3922606 h 4909930"/>
              <a:gd name="connsiteX11" fmla="*/ 221727 w 5261264"/>
              <a:gd name="connsiteY11" fmla="*/ 1588926 h 4909930"/>
              <a:gd name="connsiteX12" fmla="*/ 2739575 w 5261264"/>
              <a:gd name="connsiteY12" fmla="*/ 1369 h 490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1264" h="4909930">
                <a:moveTo>
                  <a:pt x="2739575" y="1369"/>
                </a:moveTo>
                <a:cubicBezTo>
                  <a:pt x="3132207" y="14841"/>
                  <a:pt x="3535383" y="128133"/>
                  <a:pt x="3931992" y="357115"/>
                </a:cubicBezTo>
                <a:cubicBezTo>
                  <a:pt x="4474996" y="670619"/>
                  <a:pt x="4925124" y="1151857"/>
                  <a:pt x="5228644" y="1704869"/>
                </a:cubicBezTo>
                <a:lnTo>
                  <a:pt x="5261264" y="1769901"/>
                </a:lnTo>
                <a:lnTo>
                  <a:pt x="5261264" y="4640262"/>
                </a:lnTo>
                <a:lnTo>
                  <a:pt x="5239287" y="4674079"/>
                </a:lnTo>
                <a:cubicBezTo>
                  <a:pt x="5177453" y="4758643"/>
                  <a:pt x="5110673" y="4830413"/>
                  <a:pt x="5039558" y="4893028"/>
                </a:cubicBezTo>
                <a:lnTo>
                  <a:pt x="5018342" y="4909930"/>
                </a:lnTo>
                <a:lnTo>
                  <a:pt x="962510" y="4909930"/>
                </a:lnTo>
                <a:lnTo>
                  <a:pt x="821338" y="4707517"/>
                </a:lnTo>
                <a:cubicBezTo>
                  <a:pt x="672683" y="4465717"/>
                  <a:pt x="560617" y="4198197"/>
                  <a:pt x="448558" y="3922606"/>
                </a:cubicBezTo>
                <a:cubicBezTo>
                  <a:pt x="120358" y="3115488"/>
                  <a:pt x="-245146" y="2397572"/>
                  <a:pt x="221727" y="1588926"/>
                </a:cubicBezTo>
                <a:cubicBezTo>
                  <a:pt x="801679" y="584418"/>
                  <a:pt x="1736188" y="-33060"/>
                  <a:pt x="2739575" y="1369"/>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33" name="Freeform: Shape 5132">
            <a:extLst>
              <a:ext uri="{FF2B5EF4-FFF2-40B4-BE49-F238E27FC236}">
                <a16:creationId xmlns:a16="http://schemas.microsoft.com/office/drawing/2014/main" id="{DE1994AC-22D1-4B48-9EDA-BE373E7045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1758" y="1407380"/>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35" name="Freeform: Shape 5134">
            <a:extLst>
              <a:ext uri="{FF2B5EF4-FFF2-40B4-BE49-F238E27FC236}">
                <a16:creationId xmlns:a16="http://schemas.microsoft.com/office/drawing/2014/main" id="{86806086-A782-4311-A63B-1A68574D80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2" y="-15901"/>
            <a:ext cx="6578337" cy="5814891"/>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78090" y="3144252"/>
            <a:ext cx="2897959" cy="28979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ình ảnh kết thúc slide đẹp, ấn tượng nhất">
            <a:extLst>
              <a:ext uri="{FF2B5EF4-FFF2-40B4-BE49-F238E27FC236}">
                <a16:creationId xmlns:a16="http://schemas.microsoft.com/office/drawing/2014/main" id="{6FC6A6FA-B6FA-F278-4155-27948A87B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91" y="122926"/>
            <a:ext cx="6056059" cy="48430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Goodbye ">
            <a:extLst>
              <a:ext uri="{FF2B5EF4-FFF2-40B4-BE49-F238E27FC236}">
                <a16:creationId xmlns:a16="http://schemas.microsoft.com/office/drawing/2014/main" id="{F31CA118-EF91-77F2-BEA8-B1BD14B9C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071" y="4411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8131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6C86-7DF9-03B3-24C3-4507F410D7DF}"/>
              </a:ext>
            </a:extLst>
          </p:cNvPr>
          <p:cNvSpPr>
            <a:spLocks noGrp="1"/>
          </p:cNvSpPr>
          <p:nvPr>
            <p:ph type="title"/>
          </p:nvPr>
        </p:nvSpPr>
        <p:spPr>
          <a:xfrm>
            <a:off x="674712" y="361702"/>
            <a:ext cx="4509236" cy="1139139"/>
          </a:xfrm>
        </p:spPr>
        <p:txBody>
          <a:bodyPr vert="horz" lIns="91440" tIns="45720" rIns="91440" bIns="45720" rtlCol="0" anchor="ctr">
            <a:normAutofit/>
          </a:bodyPr>
          <a:lstStyle/>
          <a:p>
            <a:r>
              <a:rPr lang="en-US" sz="3600" b="1" kern="1200" dirty="0">
                <a:solidFill>
                  <a:schemeClr val="tx1"/>
                </a:solidFill>
                <a:latin typeface="Times New Roman" panose="02020603050405020304" pitchFamily="18" charset="0"/>
                <a:cs typeface="Times New Roman" panose="02020603050405020304" pitchFamily="18" charset="0"/>
              </a:rPr>
              <a:t>THỦY SẢN LÀ GÌ?</a:t>
            </a:r>
          </a:p>
        </p:txBody>
      </p:sp>
      <p:sp>
        <p:nvSpPr>
          <p:cNvPr id="7" name="Rectangle: Rounded Corners 6">
            <a:extLst>
              <a:ext uri="{FF2B5EF4-FFF2-40B4-BE49-F238E27FC236}">
                <a16:creationId xmlns:a16="http://schemas.microsoft.com/office/drawing/2014/main" id="{964886A7-DAAA-2EB2-7751-66FF0FE3D8D1}"/>
              </a:ext>
            </a:extLst>
          </p:cNvPr>
          <p:cNvSpPr/>
          <p:nvPr/>
        </p:nvSpPr>
        <p:spPr>
          <a:xfrm>
            <a:off x="383459" y="1297863"/>
            <a:ext cx="5246694" cy="3247230"/>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800" dirty="0" err="1">
                <a:solidFill>
                  <a:schemeClr val="tx1"/>
                </a:solidFill>
                <a:latin typeface="Times New Roman" panose="02020603050405020304" pitchFamily="18" charset="0"/>
                <a:cs typeface="Times New Roman" panose="02020603050405020304" pitchFamily="18" charset="0"/>
              </a:rPr>
              <a:t>Thủy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nguồn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nuôi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trường</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031" name="Oval 1030">
            <a:extLst>
              <a:ext uri="{FF2B5EF4-FFF2-40B4-BE49-F238E27FC236}">
                <a16:creationId xmlns:a16="http://schemas.microsoft.com/office/drawing/2014/main" id="{07977D39-626F-40D7-B00F-16E02602DD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id="{B905CDE4-B751-4B3E-B625-6E59F89034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Oval 1034">
            <a:extLst>
              <a:ext uri="{FF2B5EF4-FFF2-40B4-BE49-F238E27FC236}">
                <a16:creationId xmlns:a16="http://schemas.microsoft.com/office/drawing/2014/main" id="{08108C16-F4C0-44AA-999D-17BD39219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D16E721-3FB3-72C8-17F9-44618DC82A4B}"/>
              </a:ext>
            </a:extLst>
          </p:cNvPr>
          <p:cNvPicPr>
            <a:picLocks noChangeAspect="1"/>
          </p:cNvPicPr>
          <p:nvPr/>
        </p:nvPicPr>
        <p:blipFill rotWithShape="1">
          <a:blip r:embed="rId3"/>
          <a:srcRect l="14075" r="19174" b="-2"/>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9" name="Picture 8" descr="Sống một lần trọn đam mê: mực khô được ngư dân câu như thế nào">
            <a:extLst>
              <a:ext uri="{FF2B5EF4-FFF2-40B4-BE49-F238E27FC236}">
                <a16:creationId xmlns:a16="http://schemas.microsoft.com/office/drawing/2014/main" id="{D65225F4-6EB6-31DB-DB27-59DF469501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55" r="4909" b="-2"/>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CDC29AC1-2821-4FCC-B597-88DAF39C36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4" descr="giải pháp tăng năng suất tôm - cua - cá - Cá giống Nha Trang - THỦY SẢN  TRƯỜNG PHÁT">
            <a:extLst>
              <a:ext uri="{FF2B5EF4-FFF2-40B4-BE49-F238E27FC236}">
                <a16:creationId xmlns:a16="http://schemas.microsoft.com/office/drawing/2014/main" id="{AA257E2F-F5BF-1F8B-2720-0392EB3141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391" r="17115" b="1"/>
          <a:stretch/>
        </p:blipFill>
        <p:spPr bwMode="auto">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extLst>
            <a:ext uri="{909E8E84-426E-40DD-AFC4-6F175D3DCCD1}">
              <a14:hiddenFill xmlns:a14="http://schemas.microsoft.com/office/drawing/2010/main">
                <a:solidFill>
                  <a:srgbClr val="FFFFFF"/>
                </a:solidFill>
              </a14:hiddenFill>
            </a:ext>
          </a:extLst>
        </p:spPr>
      </p:pic>
      <p:sp>
        <p:nvSpPr>
          <p:cNvPr id="1039" name="Freeform: Shape 1038">
            <a:extLst>
              <a:ext uri="{FF2B5EF4-FFF2-40B4-BE49-F238E27FC236}">
                <a16:creationId xmlns:a16="http://schemas.microsoft.com/office/drawing/2014/main" id="{C8F10CB3-3B5E-4C7A-98CF-B87454DDF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0" descr="Lợi ích của rong nho đối với bà bầu - bau.vn">
            <a:extLst>
              <a:ext uri="{FF2B5EF4-FFF2-40B4-BE49-F238E27FC236}">
                <a16:creationId xmlns:a16="http://schemas.microsoft.com/office/drawing/2014/main" id="{7BDB5309-D1F4-50A2-A286-89A74A86A18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776" r="17022" b="3"/>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20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75+ Ảnh Bản Đồ Việt Nam, Thế Giới 3D, Vệ Tinh Đẹp, Chất Lượng Cao">
            <a:extLst>
              <a:ext uri="{FF2B5EF4-FFF2-40B4-BE49-F238E27FC236}">
                <a16:creationId xmlns:a16="http://schemas.microsoft.com/office/drawing/2014/main" id="{E2871523-12F1-C00A-799B-04C9ADD8B59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01762" y="14748"/>
            <a:ext cx="4855849" cy="6786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9" name="Connector: Curved 8">
            <a:extLst>
              <a:ext uri="{FF2B5EF4-FFF2-40B4-BE49-F238E27FC236}">
                <a16:creationId xmlns:a16="http://schemas.microsoft.com/office/drawing/2014/main" id="{FD5EB91E-1EA2-140C-82CA-5709ED00DF16}"/>
              </a:ext>
            </a:extLst>
          </p:cNvPr>
          <p:cNvCxnSpPr/>
          <p:nvPr/>
        </p:nvCxnSpPr>
        <p:spPr>
          <a:xfrm flipV="1">
            <a:off x="4336026" y="855406"/>
            <a:ext cx="2816942" cy="2573594"/>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pic>
        <p:nvPicPr>
          <p:cNvPr id="1028" name="Picture 4" descr="Kinh tế biển Việt Nam: Tiềm năng và thách thức">
            <a:extLst>
              <a:ext uri="{FF2B5EF4-FFF2-40B4-BE49-F238E27FC236}">
                <a16:creationId xmlns:a16="http://schemas.microsoft.com/office/drawing/2014/main" id="{BB8D54D0-E70C-1270-1CCD-7D9B18EC7D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4888" y="2212257"/>
            <a:ext cx="3492913" cy="2271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Chính phủ ban hành Kế hoạch tổng thể phát triển bền vững kinh tế biển">
            <a:extLst>
              <a:ext uri="{FF2B5EF4-FFF2-40B4-BE49-F238E27FC236}">
                <a16:creationId xmlns:a16="http://schemas.microsoft.com/office/drawing/2014/main" id="{144C96FB-F1A2-2350-0F52-6FBFF40FE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2968" y="0"/>
            <a:ext cx="3725906" cy="22122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Một ngày rong ruổi cùng dân chài Hạ Long">
            <a:extLst>
              <a:ext uri="{FF2B5EF4-FFF2-40B4-BE49-F238E27FC236}">
                <a16:creationId xmlns:a16="http://schemas.microsoft.com/office/drawing/2014/main" id="{4C87FC0B-2C32-6DF0-A987-E5E7A11E85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0939" y="4431452"/>
            <a:ext cx="3887899" cy="24966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97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1000"/>
                                        <p:tgtEl>
                                          <p:spTgt spid="1030"/>
                                        </p:tgtEl>
                                      </p:cBhvr>
                                    </p:animEffect>
                                    <p:anim calcmode="lin" valueType="num">
                                      <p:cBhvr>
                                        <p:cTn id="18" dur="1000" fill="hold"/>
                                        <p:tgtEl>
                                          <p:spTgt spid="1030"/>
                                        </p:tgtEl>
                                        <p:attrNameLst>
                                          <p:attrName>ppt_x</p:attrName>
                                        </p:attrNameLst>
                                      </p:cBhvr>
                                      <p:tavLst>
                                        <p:tav tm="0">
                                          <p:val>
                                            <p:strVal val="#ppt_x"/>
                                          </p:val>
                                        </p:tav>
                                        <p:tav tm="100000">
                                          <p:val>
                                            <p:strVal val="#ppt_x"/>
                                          </p:val>
                                        </p:tav>
                                      </p:tavLst>
                                    </p:anim>
                                    <p:anim calcmode="lin" valueType="num">
                                      <p:cBhvr>
                                        <p:cTn id="19" dur="1000" fill="hold"/>
                                        <p:tgtEl>
                                          <p:spTgt spid="10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fade">
                                      <p:cBhvr>
                                        <p:cTn id="27" dur="1000"/>
                                        <p:tgtEl>
                                          <p:spTgt spid="1032"/>
                                        </p:tgtEl>
                                      </p:cBhvr>
                                    </p:animEffect>
                                    <p:anim calcmode="lin" valueType="num">
                                      <p:cBhvr>
                                        <p:cTn id="28" dur="1000" fill="hold"/>
                                        <p:tgtEl>
                                          <p:spTgt spid="1032"/>
                                        </p:tgtEl>
                                        <p:attrNameLst>
                                          <p:attrName>ppt_x</p:attrName>
                                        </p:attrNameLst>
                                      </p:cBhvr>
                                      <p:tavLst>
                                        <p:tav tm="0">
                                          <p:val>
                                            <p:strVal val="#ppt_x"/>
                                          </p:val>
                                        </p:tav>
                                        <p:tav tm="100000">
                                          <p:val>
                                            <p:strVal val="#ppt_x"/>
                                          </p:val>
                                        </p:tav>
                                      </p:tavLst>
                                    </p:anim>
                                    <p:anim calcmode="lin" valueType="num">
                                      <p:cBhvr>
                                        <p:cTn id="2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1ADE3703-31BD-15BC-CFAE-D469E3B2F20E}"/>
              </a:ext>
            </a:extLst>
          </p:cNvPr>
          <p:cNvSpPr/>
          <p:nvPr/>
        </p:nvSpPr>
        <p:spPr>
          <a:xfrm>
            <a:off x="1401762" y="1460090"/>
            <a:ext cx="2683541" cy="4000910"/>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7" name="Rectangle: Rounded Corners 6">
            <a:extLst>
              <a:ext uri="{FF2B5EF4-FFF2-40B4-BE49-F238E27FC236}">
                <a16:creationId xmlns:a16="http://schemas.microsoft.com/office/drawing/2014/main" id="{6BC89BCE-0F75-0A5B-F871-BB6818BAD1A0}"/>
              </a:ext>
            </a:extLst>
          </p:cNvPr>
          <p:cNvSpPr/>
          <p:nvPr/>
        </p:nvSpPr>
        <p:spPr>
          <a:xfrm>
            <a:off x="5138020" y="1460090"/>
            <a:ext cx="2683541" cy="4000910"/>
          </a:xfrm>
          <a:prstGeom prst="roundRect">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7DAB60FA-CD2E-9368-B22F-DF103874F163}"/>
              </a:ext>
            </a:extLst>
          </p:cNvPr>
          <p:cNvSpPr/>
          <p:nvPr/>
        </p:nvSpPr>
        <p:spPr>
          <a:xfrm>
            <a:off x="8874278" y="1460090"/>
            <a:ext cx="2683541" cy="4000910"/>
          </a:xfrm>
          <a:prstGeom prst="roundRect">
            <a:avLst/>
          </a:prstGeom>
          <a:solidFill>
            <a:srgbClr val="F8B380"/>
          </a:solidFill>
          <a:ln>
            <a:solidFill>
              <a:srgbClr val="F89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E34B7175-72FE-9282-0392-B8DF67B51170}"/>
              </a:ext>
            </a:extLst>
          </p:cNvPr>
          <p:cNvSpPr/>
          <p:nvPr/>
        </p:nvSpPr>
        <p:spPr>
          <a:xfrm>
            <a:off x="687918" y="1087284"/>
            <a:ext cx="1635510" cy="619432"/>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K</a:t>
            </a:r>
          </a:p>
        </p:txBody>
      </p:sp>
      <p:sp>
        <p:nvSpPr>
          <p:cNvPr id="10" name="Rectangle: Rounded Corners 9">
            <a:extLst>
              <a:ext uri="{FF2B5EF4-FFF2-40B4-BE49-F238E27FC236}">
                <a16:creationId xmlns:a16="http://schemas.microsoft.com/office/drawing/2014/main" id="{544716DA-9E96-84D6-D106-B0103FC25E3B}"/>
              </a:ext>
            </a:extLst>
          </p:cNvPr>
          <p:cNvSpPr/>
          <p:nvPr/>
        </p:nvSpPr>
        <p:spPr>
          <a:xfrm>
            <a:off x="8221328" y="1087284"/>
            <a:ext cx="1635510" cy="619432"/>
          </a:xfrm>
          <a:prstGeom prst="roundRect">
            <a:avLst/>
          </a:prstGeom>
          <a:solidFill>
            <a:srgbClr val="FB996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a:t>
            </a:r>
          </a:p>
        </p:txBody>
      </p:sp>
      <p:sp>
        <p:nvSpPr>
          <p:cNvPr id="11" name="Rectangle: Rounded Corners 10">
            <a:extLst>
              <a:ext uri="{FF2B5EF4-FFF2-40B4-BE49-F238E27FC236}">
                <a16:creationId xmlns:a16="http://schemas.microsoft.com/office/drawing/2014/main" id="{3794E3F4-79F2-B4D0-0C7A-D8687922AC83}"/>
              </a:ext>
            </a:extLst>
          </p:cNvPr>
          <p:cNvSpPr/>
          <p:nvPr/>
        </p:nvSpPr>
        <p:spPr>
          <a:xfrm>
            <a:off x="4559927" y="1087284"/>
            <a:ext cx="1635510" cy="61943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W</a:t>
            </a:r>
          </a:p>
        </p:txBody>
      </p:sp>
      <p:sp>
        <p:nvSpPr>
          <p:cNvPr id="9" name="Flowchart: Alternate Process 8">
            <a:extLst>
              <a:ext uri="{FF2B5EF4-FFF2-40B4-BE49-F238E27FC236}">
                <a16:creationId xmlns:a16="http://schemas.microsoft.com/office/drawing/2014/main" id="{8EE33353-823B-6D29-4493-99408A1BEC12}"/>
              </a:ext>
            </a:extLst>
          </p:cNvPr>
          <p:cNvSpPr/>
          <p:nvPr/>
        </p:nvSpPr>
        <p:spPr>
          <a:xfrm>
            <a:off x="2682638" y="5799317"/>
            <a:ext cx="7533410" cy="766917"/>
          </a:xfrm>
          <a:prstGeom prst="flowChartAlternateProcess">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PHIẾU HỌC TẬP KWL</a:t>
            </a:r>
          </a:p>
        </p:txBody>
      </p:sp>
      <p:sp>
        <p:nvSpPr>
          <p:cNvPr id="12" name="Arrow: Down 11">
            <a:extLst>
              <a:ext uri="{FF2B5EF4-FFF2-40B4-BE49-F238E27FC236}">
                <a16:creationId xmlns:a16="http://schemas.microsoft.com/office/drawing/2014/main" id="{5BA90976-E424-E332-B5D7-B32AAE6CB26C}"/>
              </a:ext>
            </a:extLst>
          </p:cNvPr>
          <p:cNvSpPr/>
          <p:nvPr/>
        </p:nvSpPr>
        <p:spPr>
          <a:xfrm>
            <a:off x="2323428" y="134527"/>
            <a:ext cx="744237" cy="952757"/>
          </a:xfrm>
          <a:prstGeom prst="downArrow">
            <a:avLst/>
          </a:prstGeom>
          <a:solidFill>
            <a:schemeClr val="accent3">
              <a:lumMod val="60000"/>
              <a:lumOff val="40000"/>
            </a:schemeClr>
          </a:solidFill>
          <a:ln>
            <a:noFill/>
          </a:ln>
          <a:effectLst>
            <a:outerShdw blurRad="44450" dist="27940" dir="5400000" algn="ctr">
              <a:srgbClr val="000000">
                <a:alpha val="32000"/>
              </a:srgb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BB5E7CC9-F5C3-BA43-506D-F1CF1AAE56E8}"/>
              </a:ext>
            </a:extLst>
          </p:cNvPr>
          <p:cNvSpPr/>
          <p:nvPr/>
        </p:nvSpPr>
        <p:spPr>
          <a:xfrm>
            <a:off x="6297942" y="134526"/>
            <a:ext cx="744237" cy="952757"/>
          </a:xfrm>
          <a:prstGeom prst="downArrow">
            <a:avLst/>
          </a:prstGeom>
          <a:solidFill>
            <a:schemeClr val="accent3">
              <a:lumMod val="60000"/>
              <a:lumOff val="40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39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animBg="1"/>
      <p:bldP spid="10" grpId="0" animBg="1"/>
      <p:bldP spid="11" grpId="0" animBg="1"/>
      <p:bldP spid="9" grpId="0" animBg="1"/>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6C86-7DF9-03B3-24C3-4507F410D7DF}"/>
              </a:ext>
            </a:extLst>
          </p:cNvPr>
          <p:cNvSpPr>
            <a:spLocks noGrp="1"/>
          </p:cNvSpPr>
          <p:nvPr>
            <p:ph type="title"/>
          </p:nvPr>
        </p:nvSpPr>
        <p:spPr>
          <a:xfrm>
            <a:off x="2681531" y="2392517"/>
            <a:ext cx="9114503" cy="1861881"/>
          </a:xfrm>
        </p:spPr>
        <p:txBody>
          <a:bodyPr>
            <a:normAutofit/>
          </a:bodyPr>
          <a:lstStyle/>
          <a:p>
            <a:r>
              <a:rPr 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GIỚI THIỆU VỀ THỦY SẢN</a:t>
            </a:r>
          </a:p>
        </p:txBody>
      </p:sp>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41651A0A-C18A-CB78-F064-1928DB81E138}"/>
              </a:ext>
            </a:extLst>
          </p:cNvPr>
          <p:cNvSpPr/>
          <p:nvPr/>
        </p:nvSpPr>
        <p:spPr>
          <a:xfrm>
            <a:off x="1088436" y="847722"/>
            <a:ext cx="1635510" cy="61943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14</a:t>
            </a:r>
          </a:p>
        </p:txBody>
      </p:sp>
      <p:pic>
        <p:nvPicPr>
          <p:cNvPr id="2050" name="Picture 2" descr="Squid ">
            <a:extLst>
              <a:ext uri="{FF2B5EF4-FFF2-40B4-BE49-F238E27FC236}">
                <a16:creationId xmlns:a16="http://schemas.microsoft.com/office/drawing/2014/main" id="{65830640-F28C-C127-FC2A-890514282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656" y="496447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ermit crab ">
            <a:extLst>
              <a:ext uri="{FF2B5EF4-FFF2-40B4-BE49-F238E27FC236}">
                <a16:creationId xmlns:a16="http://schemas.microsoft.com/office/drawing/2014/main" id="{DEF17858-159A-1C3B-7B69-B59359397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471" y="303161"/>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rab ">
            <a:extLst>
              <a:ext uri="{FF2B5EF4-FFF2-40B4-BE49-F238E27FC236}">
                <a16:creationId xmlns:a16="http://schemas.microsoft.com/office/drawing/2014/main" id="{F2362C4E-1BF7-F910-4E1A-4CD61059FB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7693" y="157727"/>
            <a:ext cx="2152854" cy="215285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eahorse ">
            <a:extLst>
              <a:ext uri="{FF2B5EF4-FFF2-40B4-BE49-F238E27FC236}">
                <a16:creationId xmlns:a16="http://schemas.microsoft.com/office/drawing/2014/main" id="{F3C5C69D-3ACF-A9CD-95F7-EA49B8DCA9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99" y="1935161"/>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isces ">
            <a:extLst>
              <a:ext uri="{FF2B5EF4-FFF2-40B4-BE49-F238E27FC236}">
                <a16:creationId xmlns:a16="http://schemas.microsoft.com/office/drawing/2014/main" id="{49B333DE-908D-8303-923A-1B2DAC8AEA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7522" y="4465483"/>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antaray ">
            <a:extLst>
              <a:ext uri="{FF2B5EF4-FFF2-40B4-BE49-F238E27FC236}">
                <a16:creationId xmlns:a16="http://schemas.microsoft.com/office/drawing/2014/main" id="{19EC5CF2-7DDD-AE4A-E114-EA495E47DB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6839" y="154039"/>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Octopus ">
            <a:extLst>
              <a:ext uri="{FF2B5EF4-FFF2-40B4-BE49-F238E27FC236}">
                <a16:creationId xmlns:a16="http://schemas.microsoft.com/office/drawing/2014/main" id="{C1A3B37A-13DF-3DF1-D672-75BE17F790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82803" y="43942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75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grpId="2" nodeType="clickEffect">
                                  <p:stCondLst>
                                    <p:cond delay="0"/>
                                  </p:stCondLst>
                                  <p:childTnLst>
                                    <p:animClr clrSpc="rgb" dir="cw">
                                      <p:cBhvr override="childStyle">
                                        <p:cTn id="14" dur="250" autoRev="1" fill="remove"/>
                                        <p:tgtEl>
                                          <p:spTgt spid="2"/>
                                        </p:tgtEl>
                                        <p:attrNameLst>
                                          <p:attrName>style.color</p:attrName>
                                        </p:attrNameLst>
                                      </p:cBhvr>
                                      <p:to>
                                        <a:schemeClr val="bg1"/>
                                      </p:to>
                                    </p:animClr>
                                    <p:animClr clrSpc="rgb" dir="cw">
                                      <p:cBhvr>
                                        <p:cTn id="15" dur="250" autoRev="1" fill="remove"/>
                                        <p:tgtEl>
                                          <p:spTgt spid="2"/>
                                        </p:tgtEl>
                                        <p:attrNameLst>
                                          <p:attrName>fillcolor</p:attrName>
                                        </p:attrNameLst>
                                      </p:cBhvr>
                                      <p:to>
                                        <a:schemeClr val="bg1"/>
                                      </p:to>
                                    </p:animClr>
                                    <p:set>
                                      <p:cBhvr>
                                        <p:cTn id="16" dur="250" autoRev="1" fill="remove"/>
                                        <p:tgtEl>
                                          <p:spTgt spid="2"/>
                                        </p:tgtEl>
                                        <p:attrNameLst>
                                          <p:attrName>fill.type</p:attrName>
                                        </p:attrNameLst>
                                      </p:cBhvr>
                                      <p:to>
                                        <p:strVal val="solid"/>
                                      </p:to>
                                    </p:set>
                                    <p:set>
                                      <p:cBhvr>
                                        <p:cTn id="17"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2"/>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CDC458E3-90DD-6E9D-429C-7C26178402CB}"/>
              </a:ext>
            </a:extLst>
          </p:cNvPr>
          <p:cNvSpPr/>
          <p:nvPr/>
        </p:nvSpPr>
        <p:spPr>
          <a:xfrm>
            <a:off x="585021" y="2084438"/>
            <a:ext cx="1681316" cy="1637071"/>
          </a:xfrm>
          <a:prstGeom prst="roundRect">
            <a:avLst/>
          </a:prstGeom>
          <a:solidFill>
            <a:srgbClr val="F89D80"/>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1</a:t>
            </a:r>
          </a:p>
        </p:txBody>
      </p:sp>
      <p:sp>
        <p:nvSpPr>
          <p:cNvPr id="7" name="Rectangle: Rounded Corners 6">
            <a:extLst>
              <a:ext uri="{FF2B5EF4-FFF2-40B4-BE49-F238E27FC236}">
                <a16:creationId xmlns:a16="http://schemas.microsoft.com/office/drawing/2014/main" id="{A83729B0-0D3B-CAFA-40FC-DCA2394C122B}"/>
              </a:ext>
            </a:extLst>
          </p:cNvPr>
          <p:cNvSpPr/>
          <p:nvPr/>
        </p:nvSpPr>
        <p:spPr>
          <a:xfrm>
            <a:off x="2290918" y="4151669"/>
            <a:ext cx="1681316" cy="1637071"/>
          </a:xfrm>
          <a:prstGeom prst="roundRect">
            <a:avLst/>
          </a:prstGeom>
          <a:solidFill>
            <a:schemeClr val="accent5">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4</a:t>
            </a:r>
          </a:p>
        </p:txBody>
      </p:sp>
      <p:sp>
        <p:nvSpPr>
          <p:cNvPr id="8" name="Rectangle: Rounded Corners 7">
            <a:extLst>
              <a:ext uri="{FF2B5EF4-FFF2-40B4-BE49-F238E27FC236}">
                <a16:creationId xmlns:a16="http://schemas.microsoft.com/office/drawing/2014/main" id="{7E5FCCA0-9C6C-6727-695F-FAF47F7A5B98}"/>
              </a:ext>
            </a:extLst>
          </p:cNvPr>
          <p:cNvSpPr/>
          <p:nvPr/>
        </p:nvSpPr>
        <p:spPr>
          <a:xfrm>
            <a:off x="10316499" y="4151670"/>
            <a:ext cx="1681316" cy="1637071"/>
          </a:xfrm>
          <a:prstGeom prst="roundRect">
            <a:avLst/>
          </a:prstGeom>
          <a:solidFill>
            <a:schemeClr val="accent6">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6</a:t>
            </a:r>
          </a:p>
        </p:txBody>
      </p:sp>
      <p:sp>
        <p:nvSpPr>
          <p:cNvPr id="9" name="Rectangle: Rounded Corners 8">
            <a:extLst>
              <a:ext uri="{FF2B5EF4-FFF2-40B4-BE49-F238E27FC236}">
                <a16:creationId xmlns:a16="http://schemas.microsoft.com/office/drawing/2014/main" id="{4813F25F-6F0E-4C6D-DE2F-C39EDCBBBDE4}"/>
              </a:ext>
            </a:extLst>
          </p:cNvPr>
          <p:cNvSpPr/>
          <p:nvPr/>
        </p:nvSpPr>
        <p:spPr>
          <a:xfrm>
            <a:off x="6218905" y="4151670"/>
            <a:ext cx="1681316" cy="1637071"/>
          </a:xfrm>
          <a:prstGeom prst="roundRect">
            <a:avLst/>
          </a:prstGeom>
          <a:solidFill>
            <a:srgbClr val="F89D80"/>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5</a:t>
            </a:r>
          </a:p>
        </p:txBody>
      </p:sp>
      <p:sp>
        <p:nvSpPr>
          <p:cNvPr id="10" name="Rectangle: Rounded Corners 9">
            <a:extLst>
              <a:ext uri="{FF2B5EF4-FFF2-40B4-BE49-F238E27FC236}">
                <a16:creationId xmlns:a16="http://schemas.microsoft.com/office/drawing/2014/main" id="{00C3EB94-75A8-FB62-53DF-A96FE06E62F1}"/>
              </a:ext>
            </a:extLst>
          </p:cNvPr>
          <p:cNvSpPr/>
          <p:nvPr/>
        </p:nvSpPr>
        <p:spPr>
          <a:xfrm>
            <a:off x="8008375" y="2084437"/>
            <a:ext cx="1681316" cy="1637071"/>
          </a:xfrm>
          <a:prstGeom prst="roundRect">
            <a:avLst/>
          </a:prstGeom>
          <a:solidFill>
            <a:schemeClr val="accent5">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3</a:t>
            </a:r>
          </a:p>
        </p:txBody>
      </p:sp>
      <p:sp>
        <p:nvSpPr>
          <p:cNvPr id="11" name="Rectangle: Rounded Corners 10">
            <a:extLst>
              <a:ext uri="{FF2B5EF4-FFF2-40B4-BE49-F238E27FC236}">
                <a16:creationId xmlns:a16="http://schemas.microsoft.com/office/drawing/2014/main" id="{D75F1535-D920-2E9F-C5DF-9C676C3673C9}"/>
              </a:ext>
            </a:extLst>
          </p:cNvPr>
          <p:cNvSpPr/>
          <p:nvPr/>
        </p:nvSpPr>
        <p:spPr>
          <a:xfrm>
            <a:off x="4296698" y="2084437"/>
            <a:ext cx="1681316" cy="1637071"/>
          </a:xfrm>
          <a:prstGeom prst="roundRect">
            <a:avLst/>
          </a:prstGeom>
          <a:solidFill>
            <a:schemeClr val="accent6">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2</a:t>
            </a:r>
          </a:p>
        </p:txBody>
      </p:sp>
      <p:sp>
        <p:nvSpPr>
          <p:cNvPr id="6" name="Rectangle: Diagonal Corners Rounded 5">
            <a:extLst>
              <a:ext uri="{FF2B5EF4-FFF2-40B4-BE49-F238E27FC236}">
                <a16:creationId xmlns:a16="http://schemas.microsoft.com/office/drawing/2014/main" id="{E24B0EBA-333F-4725-6AA1-0C4C15A0371D}"/>
              </a:ext>
            </a:extLst>
          </p:cNvPr>
          <p:cNvSpPr/>
          <p:nvPr/>
        </p:nvSpPr>
        <p:spPr>
          <a:xfrm>
            <a:off x="2639961" y="494072"/>
            <a:ext cx="7529054" cy="855406"/>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FF0000"/>
                </a:solidFill>
                <a:latin typeface="Times New Roman" panose="02020603050405020304" pitchFamily="18" charset="0"/>
                <a:cs typeface="Times New Roman" panose="02020603050405020304" pitchFamily="18" charset="0"/>
              </a:rPr>
              <a:t>CHỌN 1 TRONG SỐ CÁC THẺ DƯỚI ĐÂY!</a:t>
            </a:r>
          </a:p>
        </p:txBody>
      </p:sp>
    </p:spTree>
    <p:extLst>
      <p:ext uri="{BB962C8B-B14F-4D97-AF65-F5344CB8AC3E}">
        <p14:creationId xmlns:p14="http://schemas.microsoft.com/office/powerpoint/2010/main" val="404907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369B73-1B23-4299-5E33-2993097FC4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0" y="436767"/>
            <a:ext cx="3301372" cy="2114704"/>
          </a:xfrm>
          <a:prstGeom prst="rect">
            <a:avLst/>
          </a:prstGeom>
          <a:ln>
            <a:noFill/>
          </a:ln>
          <a:effectLst>
            <a:softEdge rad="112500"/>
          </a:effectLst>
        </p:spPr>
      </p:pic>
      <p:pic>
        <p:nvPicPr>
          <p:cNvPr id="7" name="Picture 6" descr="Tỷ lệ dinh dưỡng trong thức ăn công nghiệp cho tôm hùm xanh - Công ty VMC  Việt Nam">
            <a:extLst>
              <a:ext uri="{FF2B5EF4-FFF2-40B4-BE49-F238E27FC236}">
                <a16:creationId xmlns:a16="http://schemas.microsoft.com/office/drawing/2014/main" id="{329B2C57-3CF7-21A9-F356-116E42DE0E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672" y="422692"/>
            <a:ext cx="3189924" cy="2136791"/>
          </a:xfrm>
          <a:prstGeom prst="rect">
            <a:avLst/>
          </a:prstGeom>
          <a:ln>
            <a:noFill/>
          </a:ln>
          <a:effectLst>
            <a:softEdge rad="112500"/>
          </a:effectLst>
        </p:spPr>
      </p:pic>
      <p:pic>
        <p:nvPicPr>
          <p:cNvPr id="8" name="Picture 7" descr="Graphical user interface&#10;&#10;Description automatically generated">
            <a:extLst>
              <a:ext uri="{FF2B5EF4-FFF2-40B4-BE49-F238E27FC236}">
                <a16:creationId xmlns:a16="http://schemas.microsoft.com/office/drawing/2014/main" id="{5BE35972-8D13-7DE4-B6B5-C64F8F541208}"/>
              </a:ext>
            </a:extLst>
          </p:cNvPr>
          <p:cNvPicPr>
            <a:picLocks noChangeAspect="1"/>
          </p:cNvPicPr>
          <p:nvPr/>
        </p:nvPicPr>
        <p:blipFill>
          <a:blip r:embed="rId4">
            <a:extLst>
              <a:ext uri="{28A0092B-C50C-407E-A947-70E740481C1C}">
                <a14:useLocalDpi xmlns:a14="http://schemas.microsoft.com/office/drawing/2010/main" val="0"/>
              </a:ext>
            </a:extLst>
          </a:blip>
          <a:srcRect l="43909" t="21915" r="19765" b="47462"/>
          <a:stretch>
            <a:fillRect/>
          </a:stretch>
        </p:blipFill>
        <p:spPr bwMode="auto">
          <a:xfrm>
            <a:off x="8560362" y="643300"/>
            <a:ext cx="3421808" cy="1790646"/>
          </a:xfrm>
          <a:prstGeom prst="rect">
            <a:avLst/>
          </a:prstGeom>
          <a:ln>
            <a:noFill/>
          </a:ln>
          <a:effectLst>
            <a:softEdge rad="112500"/>
          </a:effectLst>
        </p:spPr>
      </p:pic>
      <p:pic>
        <p:nvPicPr>
          <p:cNvPr id="9" name="Picture 8" descr="Cua biển và những điều cần biết – EvaShare.com">
            <a:extLst>
              <a:ext uri="{FF2B5EF4-FFF2-40B4-BE49-F238E27FC236}">
                <a16:creationId xmlns:a16="http://schemas.microsoft.com/office/drawing/2014/main" id="{64B6A228-A3EA-714D-A23A-D549D060B11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331" y="3659160"/>
            <a:ext cx="3179129" cy="2136791"/>
          </a:xfrm>
          <a:prstGeom prst="rect">
            <a:avLst/>
          </a:prstGeom>
          <a:ln>
            <a:noFill/>
          </a:ln>
          <a:effectLst>
            <a:softEdge rad="112500"/>
          </a:effectLst>
        </p:spPr>
      </p:pic>
      <p:pic>
        <p:nvPicPr>
          <p:cNvPr id="10" name="Picture 9" descr="Cách chọn mua, làm sạch và bảo quản nghêu (ngao) tươi sống được lâu">
            <a:extLst>
              <a:ext uri="{FF2B5EF4-FFF2-40B4-BE49-F238E27FC236}">
                <a16:creationId xmlns:a16="http://schemas.microsoft.com/office/drawing/2014/main" id="{278E1120-6823-EC37-59CF-2F6189DC091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2486" y="3642253"/>
            <a:ext cx="3294021" cy="2056830"/>
          </a:xfrm>
          <a:prstGeom prst="rect">
            <a:avLst/>
          </a:prstGeom>
          <a:ln>
            <a:noFill/>
          </a:ln>
          <a:effectLst>
            <a:softEdge rad="112500"/>
          </a:effectLst>
        </p:spPr>
      </p:pic>
      <p:pic>
        <p:nvPicPr>
          <p:cNvPr id="11" name="Picture 10" descr="Ốc hương và những lưu ý khi ăn - Vựa Hải Sản Giá Sỉ Tốt Nhất">
            <a:extLst>
              <a:ext uri="{FF2B5EF4-FFF2-40B4-BE49-F238E27FC236}">
                <a16:creationId xmlns:a16="http://schemas.microsoft.com/office/drawing/2014/main" id="{284D74CA-AFDF-0102-51BE-3E1C3DFB3C7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3533" y="3458496"/>
            <a:ext cx="2555466" cy="2324550"/>
          </a:xfrm>
          <a:prstGeom prst="rect">
            <a:avLst/>
          </a:prstGeom>
          <a:ln>
            <a:noFill/>
          </a:ln>
          <a:effectLst>
            <a:softEdge rad="112500"/>
          </a:effectLst>
        </p:spPr>
      </p:pic>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Alternate Process 11">
            <a:extLst>
              <a:ext uri="{FF2B5EF4-FFF2-40B4-BE49-F238E27FC236}">
                <a16:creationId xmlns:a16="http://schemas.microsoft.com/office/drawing/2014/main" id="{83555170-0791-8B29-114A-AAC16D5BBF39}"/>
              </a:ext>
            </a:extLst>
          </p:cNvPr>
          <p:cNvSpPr/>
          <p:nvPr/>
        </p:nvSpPr>
        <p:spPr>
          <a:xfrm>
            <a:off x="1533832" y="2749389"/>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1</a:t>
            </a:r>
          </a:p>
        </p:txBody>
      </p:sp>
      <p:sp>
        <p:nvSpPr>
          <p:cNvPr id="13" name="Flowchart: Alternate Process 12">
            <a:extLst>
              <a:ext uri="{FF2B5EF4-FFF2-40B4-BE49-F238E27FC236}">
                <a16:creationId xmlns:a16="http://schemas.microsoft.com/office/drawing/2014/main" id="{02236909-CF8D-182C-BEC6-DDFCEED54928}"/>
              </a:ext>
            </a:extLst>
          </p:cNvPr>
          <p:cNvSpPr/>
          <p:nvPr/>
        </p:nvSpPr>
        <p:spPr>
          <a:xfrm>
            <a:off x="1533832" y="5886806"/>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4</a:t>
            </a:r>
          </a:p>
        </p:txBody>
      </p:sp>
      <p:sp>
        <p:nvSpPr>
          <p:cNvPr id="14" name="Flowchart: Alternate Process 13">
            <a:extLst>
              <a:ext uri="{FF2B5EF4-FFF2-40B4-BE49-F238E27FC236}">
                <a16:creationId xmlns:a16="http://schemas.microsoft.com/office/drawing/2014/main" id="{67D8CF3F-EB74-A9A4-418D-E24C5F2A8FC7}"/>
              </a:ext>
            </a:extLst>
          </p:cNvPr>
          <p:cNvSpPr/>
          <p:nvPr/>
        </p:nvSpPr>
        <p:spPr>
          <a:xfrm>
            <a:off x="9482227" y="2679007"/>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3</a:t>
            </a:r>
          </a:p>
        </p:txBody>
      </p:sp>
      <p:sp>
        <p:nvSpPr>
          <p:cNvPr id="15" name="Flowchart: Alternate Process 14">
            <a:extLst>
              <a:ext uri="{FF2B5EF4-FFF2-40B4-BE49-F238E27FC236}">
                <a16:creationId xmlns:a16="http://schemas.microsoft.com/office/drawing/2014/main" id="{A4F6833E-59CD-5B82-83B6-74178610EAE1}"/>
              </a:ext>
            </a:extLst>
          </p:cNvPr>
          <p:cNvSpPr/>
          <p:nvPr/>
        </p:nvSpPr>
        <p:spPr>
          <a:xfrm>
            <a:off x="5717595" y="2749389"/>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2</a:t>
            </a:r>
          </a:p>
        </p:txBody>
      </p:sp>
      <p:sp>
        <p:nvSpPr>
          <p:cNvPr id="16" name="Flowchart: Alternate Process 15">
            <a:extLst>
              <a:ext uri="{FF2B5EF4-FFF2-40B4-BE49-F238E27FC236}">
                <a16:creationId xmlns:a16="http://schemas.microsoft.com/office/drawing/2014/main" id="{8324C2BB-93AE-EE40-351C-3DD5F721FDC2}"/>
              </a:ext>
            </a:extLst>
          </p:cNvPr>
          <p:cNvSpPr/>
          <p:nvPr/>
        </p:nvSpPr>
        <p:spPr>
          <a:xfrm>
            <a:off x="9482227" y="5917990"/>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6</a:t>
            </a:r>
          </a:p>
        </p:txBody>
      </p:sp>
      <p:sp>
        <p:nvSpPr>
          <p:cNvPr id="17" name="Flowchart: Alternate Process 16">
            <a:extLst>
              <a:ext uri="{FF2B5EF4-FFF2-40B4-BE49-F238E27FC236}">
                <a16:creationId xmlns:a16="http://schemas.microsoft.com/office/drawing/2014/main" id="{D03CC6F8-212F-D003-E14A-FA763CCB557F}"/>
              </a:ext>
            </a:extLst>
          </p:cNvPr>
          <p:cNvSpPr/>
          <p:nvPr/>
        </p:nvSpPr>
        <p:spPr>
          <a:xfrm>
            <a:off x="5717595" y="5847516"/>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5</a:t>
            </a:r>
          </a:p>
        </p:txBody>
      </p:sp>
    </p:spTree>
    <p:extLst>
      <p:ext uri="{BB962C8B-B14F-4D97-AF65-F5344CB8AC3E}">
        <p14:creationId xmlns:p14="http://schemas.microsoft.com/office/powerpoint/2010/main" val="342570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TotalTime>
  <Words>1545</Words>
  <Application>Microsoft Office PowerPoint</Application>
  <PresentationFormat>Widescreen</PresentationFormat>
  <Paragraphs>174</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Meiryo</vt:lpstr>
      <vt:lpstr>Times New Roman</vt:lpstr>
      <vt:lpstr>Wingdings</vt:lpstr>
      <vt:lpstr>Office Theme</vt:lpstr>
      <vt:lpstr>PowerPoint Presentation</vt:lpstr>
      <vt:lpstr>PowerPoint Presentation</vt:lpstr>
      <vt:lpstr>PowerPoint Presentation</vt:lpstr>
      <vt:lpstr>THỦY SẢN LÀ GÌ?</vt:lpstr>
      <vt:lpstr>PowerPoint Presentation</vt:lpstr>
      <vt:lpstr>PowerPoint Presentation</vt:lpstr>
      <vt:lpstr>GIỚI THIỆU VỀ THỦY SẢN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HOÀN THÀNH TẠI NHÀ</vt:lpstr>
      <vt:lpstr>THIẾT KẾ MÔ HÌNH  TỪ VẬT LIỆU TÁI CHẾ</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72</cp:revision>
  <dcterms:created xsi:type="dcterms:W3CDTF">2022-07-03T15:18:46Z</dcterms:created>
  <dcterms:modified xsi:type="dcterms:W3CDTF">2024-06-15T04:33:34Z</dcterms:modified>
</cp:coreProperties>
</file>