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 id="2147488593" r:id="rId4"/>
  </p:sldMasterIdLst>
  <p:notesMasterIdLst>
    <p:notesMasterId r:id="rId35"/>
  </p:notesMasterIdLst>
  <p:sldIdLst>
    <p:sldId id="333" r:id="rId5"/>
    <p:sldId id="384" r:id="rId6"/>
    <p:sldId id="317" r:id="rId7"/>
    <p:sldId id="402" r:id="rId8"/>
    <p:sldId id="365" r:id="rId9"/>
    <p:sldId id="403" r:id="rId10"/>
    <p:sldId id="404" r:id="rId11"/>
    <p:sldId id="405" r:id="rId12"/>
    <p:sldId id="419" r:id="rId13"/>
    <p:sldId id="425" r:id="rId14"/>
    <p:sldId id="406" r:id="rId15"/>
    <p:sldId id="408" r:id="rId16"/>
    <p:sldId id="409" r:id="rId17"/>
    <p:sldId id="426" r:id="rId18"/>
    <p:sldId id="427" r:id="rId19"/>
    <p:sldId id="428" r:id="rId20"/>
    <p:sldId id="411" r:id="rId21"/>
    <p:sldId id="424" r:id="rId22"/>
    <p:sldId id="417" r:id="rId23"/>
    <p:sldId id="418" r:id="rId24"/>
    <p:sldId id="401" r:id="rId25"/>
    <p:sldId id="396" r:id="rId26"/>
    <p:sldId id="375" r:id="rId27"/>
    <p:sldId id="429" r:id="rId28"/>
    <p:sldId id="430" r:id="rId29"/>
    <p:sldId id="431" r:id="rId30"/>
    <p:sldId id="420" r:id="rId31"/>
    <p:sldId id="421" r:id="rId32"/>
    <p:sldId id="390" r:id="rId33"/>
    <p:sldId id="42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93" autoAdjust="0"/>
    <p:restoredTop sz="94660"/>
  </p:normalViewPr>
  <p:slideViewPr>
    <p:cSldViewPr snapToGrid="0">
      <p:cViewPr varScale="1">
        <p:scale>
          <a:sx n="73" d="100"/>
          <a:sy n="73" d="100"/>
        </p:scale>
        <p:origin x="52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29/6/2024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13</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14</a:t>
            </a:fld>
            <a:endParaRPr lang="en-US"/>
          </a:p>
        </p:txBody>
      </p:sp>
    </p:spTree>
    <p:extLst>
      <p:ext uri="{BB962C8B-B14F-4D97-AF65-F5344CB8AC3E}">
        <p14:creationId xmlns:p14="http://schemas.microsoft.com/office/powerpoint/2010/main" val="124761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15</a:t>
            </a:fld>
            <a:endParaRPr lang="en-US"/>
          </a:p>
        </p:txBody>
      </p:sp>
    </p:spTree>
    <p:extLst>
      <p:ext uri="{BB962C8B-B14F-4D97-AF65-F5344CB8AC3E}">
        <p14:creationId xmlns:p14="http://schemas.microsoft.com/office/powerpoint/2010/main" val="2550160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16</a:t>
            </a:fld>
            <a:endParaRPr lang="en-US"/>
          </a:p>
        </p:txBody>
      </p:sp>
    </p:spTree>
    <p:extLst>
      <p:ext uri="{BB962C8B-B14F-4D97-AF65-F5344CB8AC3E}">
        <p14:creationId xmlns:p14="http://schemas.microsoft.com/office/powerpoint/2010/main" val="264409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11:10:59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11:10:59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11:10:59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11:10:59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11:10:59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11:10:59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11:10:59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11:10:59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11:10:59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11:10:59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11:10:59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11:10:59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11:10:59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11:10:59</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11:10:59</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11:10:59</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11:10:59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11:10:59</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11:10:59</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11:10:59</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11:10:59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11:10:59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11:10:59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11:10:59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11:10:59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11:10:59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11:10:59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11:10:59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11:10:59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11:10:59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11:10:59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11:10:59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11:10:59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11:10:59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11:10:59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11:10:59</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11:10:59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4.gi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37.xml"/><Relationship Id="rId4" Type="http://schemas.openxmlformats.org/officeDocument/2006/relationships/image" Target="../media/image17.emf"/></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35.xml"/><Relationship Id="rId5" Type="http://schemas.openxmlformats.org/officeDocument/2006/relationships/image" Target="../media/image3.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smtClean="0">
                <a:solidFill>
                  <a:srgbClr val="0000FF"/>
                </a:solidFill>
                <a:latin typeface="Tahoma" pitchFamily="34" charset="0"/>
                <a:ea typeface="Tahoma" pitchFamily="34" charset="0"/>
                <a:cs typeface="Tahoma" pitchFamily="34" charset="0"/>
              </a:rPr>
              <a:t>Bài</a:t>
            </a:r>
            <a:r>
              <a:rPr lang="en-US" altLang="en-US" sz="3600" b="1" dirty="0" smtClean="0">
                <a:solidFill>
                  <a:srgbClr val="0000FF"/>
                </a:solidFill>
                <a:latin typeface="Tahoma" pitchFamily="34" charset="0"/>
                <a:ea typeface="Tahoma" pitchFamily="34" charset="0"/>
                <a:cs typeface="Tahoma" pitchFamily="34" charset="0"/>
              </a:rPr>
              <a:t> 9: </a:t>
            </a:r>
          </a:p>
          <a:p>
            <a:pPr algn="ctr" eaLnBrk="0" fontAlgn="base" hangingPunct="0">
              <a:spcBef>
                <a:spcPct val="0"/>
              </a:spcBef>
              <a:spcAft>
                <a:spcPct val="0"/>
              </a:spcAft>
            </a:pPr>
            <a:r>
              <a:rPr lang="en-US" altLang="en-US" sz="36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Shape 1"/>
          <p:cNvPicPr/>
          <p:nvPr/>
        </p:nvPicPr>
        <p:blipFill>
          <a:blip r:embed="rId2"/>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11:11:00</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11:11:01</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10</a:t>
            </a:fld>
            <a:endParaRPr lang="en-IN">
              <a:solidFill>
                <a:prstClr val="black">
                  <a:tint val="75000"/>
                </a:prstClr>
              </a:solidFill>
            </a:endParaRPr>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37339" y="-22019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8" name="Rectangle 17"/>
          <p:cNvSpPr/>
          <p:nvPr/>
        </p:nvSpPr>
        <p:spPr>
          <a:xfrm>
            <a:off x="799946" y="89825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P</a:t>
            </a:r>
            <a:r>
              <a:rPr lang="en-US" b="1" dirty="0" err="1" smtClean="0">
                <a:solidFill>
                  <a:srgbClr val="0000FF"/>
                </a:solidFill>
                <a:latin typeface="Tahoma" pitchFamily="34" charset="0"/>
                <a:ea typeface="Tahoma" pitchFamily="34" charset="0"/>
                <a:cs typeface="Tahoma" pitchFamily="34" charset="0"/>
              </a:rPr>
              <a:t>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267096" y="1332411"/>
            <a:ext cx="10086703" cy="4539978"/>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rPr>
              <a:t>Để phòng ngừa bạo lực học đường, mỗi học sinh cần</a:t>
            </a:r>
            <a:r>
              <a:rPr lang="vi-VN" b="1" dirty="0" smtClean="0">
                <a:solidFill>
                  <a:schemeClr val="tx1"/>
                </a:solidFill>
              </a:rPr>
              <a:t>:</a:t>
            </a:r>
            <a:endParaRPr lang="en-US" b="1" dirty="0" smtClean="0">
              <a:solidFill>
                <a:schemeClr val="tx1"/>
              </a:solidFill>
            </a:endParaRPr>
          </a:p>
          <a:p>
            <a:endParaRPr lang="en-US" b="1" dirty="0" smtClean="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Có</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lối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sống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phim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ảnh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trò</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nạn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đồng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xây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dựng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mạnh</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Kiềm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chế</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xúc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biệt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xúc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tiêu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cực</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kịp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thời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trong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giải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quyết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hiểu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nhầm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xích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mích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nhỏ</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Nhận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biết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nguy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bị</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chủ</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để</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bị</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lôi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tham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vụ</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việc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hiểu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thông</a:t>
            </a:r>
            <a:r>
              <a:rPr lang="en-US" altLang="en-US" sz="2000" dirty="0">
                <a:solidFill>
                  <a:schemeClr val="tx1"/>
                </a:solidFill>
                <a:latin typeface="Times New Roman" panose="02020603050405020304" pitchFamily="18" charset="0"/>
                <a:cs typeface="Times New Roman" panose="02020603050405020304" pitchFamily="18" charset="0"/>
              </a:rPr>
              <a:t> tin </a:t>
            </a:r>
            <a:r>
              <a:rPr lang="en-US" altLang="en-US" sz="2000" dirty="0" err="1">
                <a:solidFill>
                  <a:schemeClr val="tx1"/>
                </a:solidFill>
                <a:latin typeface="Times New Roman" panose="02020603050405020304" pitchFamily="18" charset="0"/>
                <a:cs typeface="Times New Roman" panose="02020603050405020304" pitchFamily="18" charset="0"/>
              </a:rPr>
              <a:t>pháp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luật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liên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quan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đến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phòng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chống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smtClean="0">
                <a:solidFill>
                  <a:schemeClr val="tx1"/>
                </a:solidFill>
                <a:latin typeface="Times New Roman" panose="02020603050405020304" pitchFamily="18" charset="0"/>
                <a:cs typeface="Times New Roman" panose="02020603050405020304" pitchFamily="18" charset="0"/>
              </a:rPr>
              <a:t>đường</a:t>
            </a:r>
            <a:endParaRPr lang="vi-VN" sz="2000" dirty="0"/>
          </a:p>
        </p:txBody>
      </p:sp>
    </p:spTree>
    <p:extLst>
      <p:ext uri="{BB962C8B-B14F-4D97-AF65-F5344CB8AC3E}">
        <p14:creationId xmlns:p14="http://schemas.microsoft.com/office/powerpoint/2010/main" val="272601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11:11:01</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11</a:t>
            </a:fld>
            <a:endParaRPr lang="en-IN">
              <a:solidFill>
                <a:prstClr val="black">
                  <a:tint val="75000"/>
                </a:prstClr>
              </a:solidFill>
            </a:endParaRPr>
          </a:p>
        </p:txBody>
      </p:sp>
      <p:sp>
        <p:nvSpPr>
          <p:cNvPr id="12" name="Rectangle 11"/>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6" name="Rectangle 15"/>
          <p:cNvSpPr/>
          <p:nvPr/>
        </p:nvSpPr>
        <p:spPr>
          <a:xfrm>
            <a:off x="546827" y="929797"/>
            <a:ext cx="10553854" cy="11762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a.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p:txBody>
      </p:sp>
      <p:sp>
        <p:nvSpPr>
          <p:cNvPr id="2" name="Rectangle 1"/>
          <p:cNvSpPr/>
          <p:nvPr/>
        </p:nvSpPr>
        <p:spPr>
          <a:xfrm>
            <a:off x="2209800" y="2502295"/>
            <a:ext cx="6947263" cy="73535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Tình</a:t>
            </a:r>
            <a:r>
              <a:rPr lang="en-US" sz="2000" dirty="0" smtClean="0">
                <a:solidFill>
                  <a:schemeClr val="tx1"/>
                </a:solidFill>
              </a:rPr>
              <a:t> </a:t>
            </a:r>
            <a:r>
              <a:rPr lang="en-US" sz="2000" dirty="0" err="1" smtClean="0">
                <a:solidFill>
                  <a:schemeClr val="tx1"/>
                </a:solidFill>
              </a:rPr>
              <a:t>huống</a:t>
            </a:r>
            <a:endParaRPr lang="en-US" sz="2000" dirty="0" smtClean="0">
              <a:solidFill>
                <a:schemeClr val="tx1"/>
              </a:solidFill>
            </a:endParaRPr>
          </a:p>
          <a:p>
            <a:pPr algn="ctr"/>
            <a:r>
              <a:rPr lang="en-US" sz="2000" dirty="0" smtClean="0">
                <a:solidFill>
                  <a:schemeClr val="tx1"/>
                </a:solidFill>
              </a:rPr>
              <a:t>“</a:t>
            </a:r>
            <a:r>
              <a:rPr lang="en-US" sz="2000" dirty="0" err="1" smtClean="0">
                <a:solidFill>
                  <a:schemeClr val="tx1"/>
                </a:solidFill>
              </a:rPr>
              <a:t>Mình</a:t>
            </a:r>
            <a:r>
              <a:rPr lang="en-US" sz="2000" dirty="0" smtClean="0">
                <a:solidFill>
                  <a:schemeClr val="tx1"/>
                </a:solidFill>
              </a:rPr>
              <a:t> </a:t>
            </a:r>
            <a:r>
              <a:rPr lang="en-US" sz="2000" dirty="0" err="1" smtClean="0">
                <a:solidFill>
                  <a:schemeClr val="tx1"/>
                </a:solidFill>
              </a:rPr>
              <a:t>phải</a:t>
            </a:r>
            <a:r>
              <a:rPr lang="en-US" sz="2000" dirty="0" smtClean="0">
                <a:solidFill>
                  <a:schemeClr val="tx1"/>
                </a:solidFill>
              </a:rPr>
              <a:t> </a:t>
            </a:r>
            <a:r>
              <a:rPr lang="en-US" sz="2000" dirty="0" err="1" smtClean="0">
                <a:solidFill>
                  <a:schemeClr val="tx1"/>
                </a:solidFill>
              </a:rPr>
              <a:t>làm</a:t>
            </a:r>
            <a:r>
              <a:rPr lang="en-US" sz="2000" dirty="0" smtClean="0">
                <a:solidFill>
                  <a:schemeClr val="tx1"/>
                </a:solidFill>
              </a:rPr>
              <a:t> </a:t>
            </a:r>
            <a:r>
              <a:rPr lang="en-US" sz="2000" dirty="0" err="1" smtClean="0">
                <a:solidFill>
                  <a:schemeClr val="tx1"/>
                </a:solidFill>
              </a:rPr>
              <a:t>sao</a:t>
            </a:r>
            <a:r>
              <a:rPr lang="en-US" sz="2000" dirty="0" smtClean="0">
                <a:solidFill>
                  <a:schemeClr val="tx1"/>
                </a:solidFill>
              </a:rPr>
              <a:t> </a:t>
            </a:r>
            <a:r>
              <a:rPr lang="en-US" sz="2000" dirty="0" err="1" smtClean="0">
                <a:solidFill>
                  <a:schemeClr val="tx1"/>
                </a:solidFill>
              </a:rPr>
              <a:t>đây</a:t>
            </a:r>
            <a:r>
              <a:rPr lang="en-US" sz="2000" dirty="0" smtClean="0">
                <a:solidFill>
                  <a:schemeClr val="tx1"/>
                </a:solidFill>
              </a:rPr>
              <a:t>”</a:t>
            </a:r>
            <a:endParaRPr lang="en-US" sz="2000" dirty="0">
              <a:solidFill>
                <a:schemeClr val="tx1"/>
              </a:solidFill>
            </a:endParaRPr>
          </a:p>
        </p:txBody>
      </p:sp>
      <p:sp>
        <p:nvSpPr>
          <p:cNvPr id="5" name="Cloud Callout 4"/>
          <p:cNvSpPr/>
          <p:nvPr/>
        </p:nvSpPr>
        <p:spPr>
          <a:xfrm>
            <a:off x="2338251" y="3633927"/>
            <a:ext cx="6962503" cy="27224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Thảo</a:t>
            </a:r>
            <a:r>
              <a:rPr lang="en-US" sz="2000" b="1" dirty="0" smtClean="0"/>
              <a:t> </a:t>
            </a:r>
            <a:r>
              <a:rPr lang="en-US" sz="2000" b="1" dirty="0" err="1" smtClean="0"/>
              <a:t>luận</a:t>
            </a:r>
            <a:r>
              <a:rPr lang="en-US" sz="2000" b="1" dirty="0" smtClean="0"/>
              <a:t> </a:t>
            </a:r>
            <a:r>
              <a:rPr lang="en-US" sz="2000" b="1" dirty="0" err="1" smtClean="0"/>
              <a:t>nhóm</a:t>
            </a:r>
            <a:r>
              <a:rPr lang="en-US" sz="2000" b="1" dirty="0" smtClean="0"/>
              <a:t> </a:t>
            </a:r>
            <a:r>
              <a:rPr lang="en-US" sz="2000" b="1" dirty="0" err="1" smtClean="0"/>
              <a:t>bàn</a:t>
            </a:r>
            <a:r>
              <a:rPr lang="en-US" sz="2000" dirty="0" smtClean="0"/>
              <a:t>:</a:t>
            </a:r>
          </a:p>
          <a:p>
            <a:pPr algn="ctr"/>
            <a:r>
              <a:rPr lang="en-US" sz="2000" dirty="0" err="1" smtClean="0"/>
              <a:t>Em</a:t>
            </a:r>
            <a:r>
              <a:rPr lang="en-US" sz="2000" dirty="0" smtClean="0"/>
              <a:t> </a:t>
            </a:r>
            <a:r>
              <a:rPr lang="en-US" sz="2000" dirty="0" err="1" smtClean="0"/>
              <a:t>hãy</a:t>
            </a:r>
            <a:r>
              <a:rPr lang="en-US" sz="2000" dirty="0" smtClean="0"/>
              <a:t> </a:t>
            </a:r>
            <a:r>
              <a:rPr lang="en-US" sz="2000" dirty="0" err="1" smtClean="0"/>
              <a:t>giúp</a:t>
            </a:r>
            <a:r>
              <a:rPr lang="en-US" sz="2000" dirty="0" smtClean="0"/>
              <a:t> </a:t>
            </a:r>
            <a:r>
              <a:rPr lang="en-US" sz="2000" dirty="0" err="1" smtClean="0"/>
              <a:t>bạn</a:t>
            </a:r>
            <a:r>
              <a:rPr lang="en-US" sz="2000" dirty="0" smtClean="0"/>
              <a:t> </a:t>
            </a:r>
            <a:r>
              <a:rPr lang="en-US" sz="2000" dirty="0" err="1" smtClean="0"/>
              <a:t>Hương</a:t>
            </a:r>
            <a:r>
              <a:rPr lang="en-US" sz="2000" dirty="0" smtClean="0"/>
              <a:t> </a:t>
            </a:r>
            <a:r>
              <a:rPr lang="en-US" sz="2000" dirty="0" err="1" smtClean="0"/>
              <a:t>ứng</a:t>
            </a:r>
            <a:r>
              <a:rPr lang="en-US" sz="2000" dirty="0" smtClean="0"/>
              <a:t> </a:t>
            </a:r>
            <a:r>
              <a:rPr lang="en-US" sz="2000" dirty="0" err="1" smtClean="0"/>
              <a:t>phó</a:t>
            </a:r>
            <a:r>
              <a:rPr lang="en-US" sz="2000" dirty="0" smtClean="0"/>
              <a:t> </a:t>
            </a:r>
            <a:r>
              <a:rPr lang="en-US" sz="2000" dirty="0" err="1" smtClean="0"/>
              <a:t>với</a:t>
            </a:r>
            <a:r>
              <a:rPr lang="en-US" sz="2000" dirty="0" smtClean="0"/>
              <a:t> </a:t>
            </a:r>
            <a:r>
              <a:rPr lang="en-US" sz="2000" dirty="0" err="1" smtClean="0"/>
              <a:t>tình</a:t>
            </a:r>
            <a:r>
              <a:rPr lang="en-US" sz="2000" dirty="0" smtClean="0"/>
              <a:t> </a:t>
            </a:r>
            <a:r>
              <a:rPr lang="en-US" sz="2000" dirty="0" err="1" smtClean="0"/>
              <a:t>huống</a:t>
            </a:r>
            <a:r>
              <a:rPr lang="en-US" sz="2000" dirty="0" smtClean="0"/>
              <a:t> </a:t>
            </a:r>
            <a:r>
              <a:rPr lang="en-US" sz="2000" dirty="0" err="1" smtClean="0"/>
              <a:t>trên</a:t>
            </a:r>
            <a:r>
              <a:rPr lang="en-US" sz="2000" dirty="0" smtClean="0"/>
              <a:t>.</a:t>
            </a:r>
            <a:endParaRPr lang="en-US" sz="2000" dirty="0"/>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Shape 1"/>
          <p:cNvPicPr/>
          <p:nvPr/>
        </p:nvPicPr>
        <p:blipFill>
          <a:blip r:embed="rId2"/>
          <a:stretch/>
        </p:blipFill>
        <p:spPr>
          <a:xfrm>
            <a:off x="11177516" y="0"/>
            <a:ext cx="1014484" cy="1008774"/>
          </a:xfrm>
          <a:prstGeom prst="rect">
            <a:avLst/>
          </a:prstGeom>
          <a:noFill/>
          <a:ln>
            <a:noFill/>
          </a:ln>
        </p:spPr>
      </p:pic>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11:11:01</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
        <p:nvSpPr>
          <p:cNvPr id="13" name="Rectangle 12"/>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3"/>
          <p:cNvSpPr/>
          <p:nvPr/>
        </p:nvSpPr>
        <p:spPr>
          <a:xfrm>
            <a:off x="546827" y="929797"/>
            <a:ext cx="10553854" cy="11762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a.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7" name="Rounded Rectangle 6"/>
          <p:cNvSpPr/>
          <p:nvPr/>
        </p:nvSpPr>
        <p:spPr>
          <a:xfrm>
            <a:off x="2022463" y="3443333"/>
            <a:ext cx="7602582" cy="291301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smtClean="0">
                <a:solidFill>
                  <a:schemeClr val="tx1"/>
                </a:solidFill>
              </a:rPr>
              <a:t>Để</a:t>
            </a:r>
            <a:r>
              <a:rPr lang="en-US" dirty="0" smtClean="0">
                <a:solidFill>
                  <a:schemeClr val="tx1"/>
                </a:solidFill>
              </a:rPr>
              <a:t> </a:t>
            </a:r>
            <a:r>
              <a:rPr lang="en-US" dirty="0" err="1" smtClean="0">
                <a:solidFill>
                  <a:schemeClr val="tx1"/>
                </a:solidFill>
              </a:rPr>
              <a:t>ứng</a:t>
            </a:r>
            <a:r>
              <a:rPr lang="en-US" dirty="0" smtClean="0">
                <a:solidFill>
                  <a:schemeClr val="tx1"/>
                </a:solidFill>
              </a:rPr>
              <a:t> </a:t>
            </a:r>
            <a:r>
              <a:rPr lang="en-US" dirty="0" err="1" smtClean="0">
                <a:solidFill>
                  <a:schemeClr val="tx1"/>
                </a:solidFill>
              </a:rPr>
              <a:t>phó</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bạo</a:t>
            </a:r>
            <a:r>
              <a:rPr lang="en-US" dirty="0" smtClean="0">
                <a:solidFill>
                  <a:schemeClr val="tx1"/>
                </a:solidFill>
              </a:rPr>
              <a:t> </a:t>
            </a:r>
            <a:r>
              <a:rPr lang="en-US" dirty="0" err="1" smtClean="0">
                <a:solidFill>
                  <a:schemeClr val="tx1"/>
                </a:solidFill>
              </a:rPr>
              <a:t>lực</a:t>
            </a:r>
            <a:r>
              <a:rPr lang="en-US" dirty="0" smtClean="0">
                <a:solidFill>
                  <a:schemeClr val="tx1"/>
                </a:solidFill>
              </a:rPr>
              <a:t> </a:t>
            </a:r>
            <a:r>
              <a:rPr lang="en-US" dirty="0" err="1" smtClean="0">
                <a:solidFill>
                  <a:schemeClr val="tx1"/>
                </a:solidFill>
              </a:rPr>
              <a:t>về</a:t>
            </a:r>
            <a:r>
              <a:rPr lang="en-US" dirty="0" smtClean="0">
                <a:solidFill>
                  <a:schemeClr val="tx1"/>
                </a:solidFill>
              </a:rPr>
              <a:t> </a:t>
            </a:r>
            <a:r>
              <a:rPr lang="en-US" dirty="0" err="1" smtClean="0">
                <a:solidFill>
                  <a:schemeClr val="tx1"/>
                </a:solidFill>
              </a:rPr>
              <a:t>thể</a:t>
            </a:r>
            <a:r>
              <a:rPr lang="en-US" dirty="0" smtClean="0">
                <a:solidFill>
                  <a:schemeClr val="tx1"/>
                </a:solidFill>
              </a:rPr>
              <a:t> </a:t>
            </a:r>
            <a:r>
              <a:rPr lang="en-US" dirty="0" err="1" smtClean="0">
                <a:solidFill>
                  <a:schemeClr val="tx1"/>
                </a:solidFill>
              </a:rPr>
              <a:t>chất</a:t>
            </a:r>
            <a:r>
              <a:rPr lang="en-US" dirty="0" smtClean="0">
                <a:solidFill>
                  <a:schemeClr val="tx1"/>
                </a:solidFill>
              </a:rPr>
              <a:t>, </a:t>
            </a:r>
            <a:r>
              <a:rPr lang="en-US" dirty="0" err="1" smtClean="0">
                <a:solidFill>
                  <a:schemeClr val="tx1"/>
                </a:solidFill>
              </a:rPr>
              <a:t>mỗi</a:t>
            </a:r>
            <a:r>
              <a:rPr lang="en-US" dirty="0" smtClean="0">
                <a:solidFill>
                  <a:schemeClr val="tx1"/>
                </a:solidFill>
              </a:rPr>
              <a:t> HS </a:t>
            </a:r>
            <a:r>
              <a:rPr lang="en-US" dirty="0" err="1" smtClean="0">
                <a:solidFill>
                  <a:schemeClr val="tx1"/>
                </a:solidFill>
              </a:rPr>
              <a:t>cần</a:t>
            </a:r>
            <a:r>
              <a:rPr lang="en-US" dirty="0" smtClean="0">
                <a:solidFill>
                  <a:schemeClr val="tx1"/>
                </a:solidFill>
              </a:rPr>
              <a:t>:</a:t>
            </a:r>
          </a:p>
          <a:p>
            <a:pPr algn="just"/>
            <a:endParaRPr lang="en-US" dirty="0" smtClean="0">
              <a:solidFill>
                <a:schemeClr val="tx1"/>
              </a:solidFill>
            </a:endParaRPr>
          </a:p>
          <a:p>
            <a:pPr marL="342900" indent="-342900" algn="just">
              <a:buAutoNum type="arabicPeriod"/>
            </a:pPr>
            <a:r>
              <a:rPr lang="en-US" dirty="0" err="1" smtClean="0">
                <a:solidFill>
                  <a:schemeClr val="tx1"/>
                </a:solidFill>
              </a:rPr>
              <a:t>Nhận</a:t>
            </a:r>
            <a:r>
              <a:rPr lang="en-US" dirty="0" smtClean="0">
                <a:solidFill>
                  <a:schemeClr val="tx1"/>
                </a:solidFill>
              </a:rPr>
              <a:t> </a:t>
            </a:r>
            <a:r>
              <a:rPr lang="en-US" dirty="0" err="1" smtClean="0">
                <a:solidFill>
                  <a:schemeClr val="tx1"/>
                </a:solidFill>
              </a:rPr>
              <a:t>diện</a:t>
            </a:r>
            <a:r>
              <a:rPr lang="en-US" dirty="0" smtClean="0">
                <a:solidFill>
                  <a:schemeClr val="tx1"/>
                </a:solidFill>
              </a:rPr>
              <a:t> </a:t>
            </a:r>
            <a:r>
              <a:rPr lang="en-US" dirty="0" err="1" smtClean="0">
                <a:solidFill>
                  <a:schemeClr val="tx1"/>
                </a:solidFill>
              </a:rPr>
              <a:t>được</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nguy</a:t>
            </a:r>
            <a:r>
              <a:rPr lang="en-US" dirty="0" smtClean="0">
                <a:solidFill>
                  <a:schemeClr val="tx1"/>
                </a:solidFill>
              </a:rPr>
              <a:t> </a:t>
            </a:r>
            <a:r>
              <a:rPr lang="en-US" dirty="0" err="1" smtClean="0">
                <a:solidFill>
                  <a:schemeClr val="tx1"/>
                </a:solidFill>
              </a:rPr>
              <a:t>hiểm</a:t>
            </a:r>
            <a:r>
              <a:rPr lang="en-US" dirty="0" smtClean="0">
                <a:solidFill>
                  <a:schemeClr val="tx1"/>
                </a:solidFill>
              </a:rPr>
              <a:t>.</a:t>
            </a:r>
          </a:p>
          <a:p>
            <a:pPr marL="342900" indent="-342900" algn="just">
              <a:buAutoNum type="arabicPeriod"/>
            </a:pPr>
            <a:r>
              <a:rPr lang="en-US" dirty="0" err="1" smtClean="0">
                <a:solidFill>
                  <a:schemeClr val="tx1"/>
                </a:solidFill>
              </a:rPr>
              <a:t>Tìm</a:t>
            </a:r>
            <a:r>
              <a:rPr lang="en-US" dirty="0" smtClean="0">
                <a:solidFill>
                  <a:schemeClr val="tx1"/>
                </a:solidFill>
              </a:rPr>
              <a:t> </a:t>
            </a:r>
            <a:r>
              <a:rPr lang="en-US" dirty="0" err="1" smtClean="0">
                <a:solidFill>
                  <a:schemeClr val="tx1"/>
                </a:solidFill>
              </a:rPr>
              <a:t>cách</a:t>
            </a:r>
            <a:r>
              <a:rPr lang="en-US" dirty="0" smtClean="0">
                <a:solidFill>
                  <a:schemeClr val="tx1"/>
                </a:solidFill>
              </a:rPr>
              <a:t> </a:t>
            </a:r>
            <a:r>
              <a:rPr lang="en-US" dirty="0" err="1" smtClean="0">
                <a:solidFill>
                  <a:schemeClr val="tx1"/>
                </a:solidFill>
              </a:rPr>
              <a:t>thoát</a:t>
            </a:r>
            <a:r>
              <a:rPr lang="en-US" dirty="0" smtClean="0">
                <a:solidFill>
                  <a:schemeClr val="tx1"/>
                </a:solidFill>
              </a:rPr>
              <a:t> </a:t>
            </a:r>
            <a:r>
              <a:rPr lang="en-US" dirty="0" err="1" smtClean="0">
                <a:solidFill>
                  <a:schemeClr val="tx1"/>
                </a:solidFill>
              </a:rPr>
              <a:t>khỏi</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nguy</a:t>
            </a:r>
            <a:r>
              <a:rPr lang="en-US" dirty="0" smtClean="0">
                <a:solidFill>
                  <a:schemeClr val="tx1"/>
                </a:solidFill>
              </a:rPr>
              <a:t> </a:t>
            </a:r>
            <a:r>
              <a:rPr lang="en-US" dirty="0" err="1" smtClean="0">
                <a:solidFill>
                  <a:schemeClr val="tx1"/>
                </a:solidFill>
              </a:rPr>
              <a:t>hiểm</a:t>
            </a:r>
            <a:r>
              <a:rPr lang="en-US" dirty="0" smtClean="0">
                <a:solidFill>
                  <a:schemeClr val="tx1"/>
                </a:solidFill>
              </a:rPr>
              <a:t>.</a:t>
            </a:r>
          </a:p>
          <a:p>
            <a:pPr marL="342900" indent="-342900" algn="just">
              <a:buAutoNum type="arabicPeriod"/>
            </a:pPr>
            <a:r>
              <a:rPr lang="en-US" dirty="0" err="1" smtClean="0">
                <a:solidFill>
                  <a:schemeClr val="tx1"/>
                </a:solidFill>
              </a:rPr>
              <a:t>Tìm</a:t>
            </a:r>
            <a:r>
              <a:rPr lang="en-US" dirty="0" smtClean="0">
                <a:solidFill>
                  <a:schemeClr val="tx1"/>
                </a:solidFill>
              </a:rPr>
              <a:t> </a:t>
            </a:r>
            <a:r>
              <a:rPr lang="en-US" dirty="0" err="1" smtClean="0">
                <a:solidFill>
                  <a:schemeClr val="tx1"/>
                </a:solidFill>
              </a:rPr>
              <a:t>kiếm</a:t>
            </a:r>
            <a:r>
              <a:rPr lang="en-US" dirty="0" smtClean="0">
                <a:solidFill>
                  <a:schemeClr val="tx1"/>
                </a:solidFill>
              </a:rPr>
              <a:t> </a:t>
            </a:r>
            <a:r>
              <a:rPr lang="en-US" dirty="0" err="1" smtClean="0">
                <a:solidFill>
                  <a:schemeClr val="tx1"/>
                </a:solidFill>
              </a:rPr>
              <a:t>sự</a:t>
            </a:r>
            <a:r>
              <a:rPr lang="en-US" dirty="0" smtClean="0">
                <a:solidFill>
                  <a:schemeClr val="tx1"/>
                </a:solidFill>
              </a:rPr>
              <a:t> </a:t>
            </a:r>
            <a:r>
              <a:rPr lang="en-US" dirty="0" err="1" smtClean="0">
                <a:solidFill>
                  <a:schemeClr val="tx1"/>
                </a:solidFill>
              </a:rPr>
              <a:t>trợ</a:t>
            </a:r>
            <a:r>
              <a:rPr lang="en-US" dirty="0" smtClean="0">
                <a:solidFill>
                  <a:schemeClr val="tx1"/>
                </a:solidFill>
              </a:rPr>
              <a:t> </a:t>
            </a:r>
            <a:r>
              <a:rPr lang="en-US" dirty="0" err="1" smtClean="0">
                <a:solidFill>
                  <a:schemeClr val="tx1"/>
                </a:solidFill>
              </a:rPr>
              <a:t>giúp</a:t>
            </a:r>
            <a:r>
              <a:rPr lang="en-US" dirty="0" smtClean="0">
                <a:solidFill>
                  <a:schemeClr val="tx1"/>
                </a:solidFill>
              </a:rPr>
              <a:t> </a:t>
            </a:r>
            <a:r>
              <a:rPr lang="en-US" dirty="0" err="1" smtClean="0">
                <a:solidFill>
                  <a:schemeClr val="tx1"/>
                </a:solidFill>
              </a:rPr>
              <a:t>từ</a:t>
            </a:r>
            <a:r>
              <a:rPr lang="en-US" dirty="0" smtClean="0">
                <a:solidFill>
                  <a:schemeClr val="tx1"/>
                </a:solidFill>
              </a:rPr>
              <a:t> </a:t>
            </a:r>
            <a:r>
              <a:rPr lang="en-US" dirty="0" err="1" smtClean="0">
                <a:solidFill>
                  <a:schemeClr val="tx1"/>
                </a:solidFill>
              </a:rPr>
              <a:t>những</a:t>
            </a:r>
            <a:r>
              <a:rPr lang="en-US" dirty="0" smtClean="0">
                <a:solidFill>
                  <a:schemeClr val="tx1"/>
                </a:solidFill>
              </a:rPr>
              <a:t> </a:t>
            </a:r>
            <a:r>
              <a:rPr lang="en-US" dirty="0" err="1" smtClean="0">
                <a:solidFill>
                  <a:schemeClr val="tx1"/>
                </a:solidFill>
              </a:rPr>
              <a:t>người</a:t>
            </a:r>
            <a:r>
              <a:rPr lang="en-US" dirty="0" smtClean="0">
                <a:solidFill>
                  <a:schemeClr val="tx1"/>
                </a:solidFill>
              </a:rPr>
              <a:t> </a:t>
            </a:r>
            <a:r>
              <a:rPr lang="en-US" dirty="0" err="1" smtClean="0">
                <a:solidFill>
                  <a:schemeClr val="tx1"/>
                </a:solidFill>
              </a:rPr>
              <a:t>xung</a:t>
            </a:r>
            <a:r>
              <a:rPr lang="en-US" dirty="0" smtClean="0">
                <a:solidFill>
                  <a:schemeClr val="tx1"/>
                </a:solidFill>
              </a:rPr>
              <a:t> </a:t>
            </a:r>
            <a:r>
              <a:rPr lang="en-US" dirty="0" err="1" smtClean="0">
                <a:solidFill>
                  <a:schemeClr val="tx1"/>
                </a:solidFill>
              </a:rPr>
              <a:t>quanh</a:t>
            </a:r>
            <a:r>
              <a:rPr lang="en-US" dirty="0" smtClean="0">
                <a:solidFill>
                  <a:schemeClr val="tx1"/>
                </a:solidFill>
              </a:rPr>
              <a:t>.</a:t>
            </a:r>
          </a:p>
          <a:p>
            <a:pPr marL="342900" indent="-342900" algn="just">
              <a:buAutoNum type="arabicPeriod"/>
            </a:pPr>
            <a:r>
              <a:rPr lang="en-US" dirty="0" smtClean="0">
                <a:solidFill>
                  <a:schemeClr val="tx1"/>
                </a:solidFill>
              </a:rPr>
              <a:t>Chia </a:t>
            </a:r>
            <a:r>
              <a:rPr lang="en-US" dirty="0" err="1" smtClean="0">
                <a:solidFill>
                  <a:schemeClr val="tx1"/>
                </a:solidFill>
              </a:rPr>
              <a:t>sẻ</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thầy</a:t>
            </a:r>
            <a:r>
              <a:rPr lang="en-US" dirty="0" smtClean="0">
                <a:solidFill>
                  <a:schemeClr val="tx1"/>
                </a:solidFill>
              </a:rPr>
              <a:t> </a:t>
            </a:r>
            <a:r>
              <a:rPr lang="en-US" dirty="0" err="1" smtClean="0">
                <a:solidFill>
                  <a:schemeClr val="tx1"/>
                </a:solidFill>
              </a:rPr>
              <a:t>cô</a:t>
            </a:r>
            <a:r>
              <a:rPr lang="en-US" dirty="0" smtClean="0">
                <a:solidFill>
                  <a:schemeClr val="tx1"/>
                </a:solidFill>
              </a:rPr>
              <a:t>, </a:t>
            </a:r>
            <a:r>
              <a:rPr lang="en-US" dirty="0" err="1" smtClean="0">
                <a:solidFill>
                  <a:schemeClr val="tx1"/>
                </a:solidFill>
              </a:rPr>
              <a:t>bạn</a:t>
            </a:r>
            <a:r>
              <a:rPr lang="en-US" dirty="0" smtClean="0">
                <a:solidFill>
                  <a:schemeClr val="tx1"/>
                </a:solidFill>
              </a:rPr>
              <a:t> </a:t>
            </a:r>
            <a:r>
              <a:rPr lang="en-US" dirty="0" err="1" smtClean="0">
                <a:solidFill>
                  <a:schemeClr val="tx1"/>
                </a:solidFill>
              </a:rPr>
              <a:t>bè</a:t>
            </a:r>
            <a:r>
              <a:rPr lang="en-US" dirty="0" smtClean="0">
                <a:solidFill>
                  <a:schemeClr val="tx1"/>
                </a:solidFill>
              </a:rPr>
              <a:t>, </a:t>
            </a:r>
            <a:r>
              <a:rPr lang="en-US" dirty="0" err="1" smtClean="0">
                <a:solidFill>
                  <a:schemeClr val="tx1"/>
                </a:solidFill>
              </a:rPr>
              <a:t>bố</a:t>
            </a:r>
            <a:r>
              <a:rPr lang="en-US" dirty="0" smtClean="0">
                <a:solidFill>
                  <a:schemeClr val="tx1"/>
                </a:solidFill>
              </a:rPr>
              <a:t> </a:t>
            </a:r>
            <a:r>
              <a:rPr lang="en-US" dirty="0" err="1" smtClean="0">
                <a:solidFill>
                  <a:schemeClr val="tx1"/>
                </a:solidFill>
              </a:rPr>
              <a:t>mẹ</a:t>
            </a:r>
            <a:r>
              <a:rPr lang="en-US" dirty="0" smtClean="0">
                <a:solidFill>
                  <a:schemeClr val="tx1"/>
                </a:solidFill>
              </a:rPr>
              <a:t> </a:t>
            </a:r>
            <a:r>
              <a:rPr lang="en-US" dirty="0" err="1" smtClean="0">
                <a:solidFill>
                  <a:schemeClr val="tx1"/>
                </a:solidFill>
              </a:rPr>
              <a:t>về</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gặp</a:t>
            </a:r>
            <a:r>
              <a:rPr lang="en-US" dirty="0" smtClean="0">
                <a:solidFill>
                  <a:schemeClr val="tx1"/>
                </a:solidFill>
              </a:rPr>
              <a:t> </a:t>
            </a:r>
            <a:r>
              <a:rPr lang="en-US" dirty="0" err="1" smtClean="0">
                <a:solidFill>
                  <a:schemeClr val="tx1"/>
                </a:solidFill>
              </a:rPr>
              <a:t>phải</a:t>
            </a:r>
            <a:r>
              <a:rPr lang="en-US" dirty="0" smtClean="0">
                <a:solidFill>
                  <a:schemeClr val="tx1"/>
                </a:solidFill>
              </a:rPr>
              <a:t>.</a:t>
            </a:r>
          </a:p>
          <a:p>
            <a:pPr marL="342900" indent="-342900" algn="just">
              <a:buAutoNum type="arabicPeriod"/>
            </a:pPr>
            <a:r>
              <a:rPr lang="en-US" dirty="0" err="1" smtClean="0">
                <a:solidFill>
                  <a:schemeClr val="tx1"/>
                </a:solidFill>
              </a:rPr>
              <a:t>Gọi</a:t>
            </a:r>
            <a:r>
              <a:rPr lang="en-US" dirty="0" smtClean="0">
                <a:solidFill>
                  <a:schemeClr val="tx1"/>
                </a:solidFill>
              </a:rPr>
              <a:t> </a:t>
            </a:r>
            <a:r>
              <a:rPr lang="en-US" dirty="0" err="1" smtClean="0">
                <a:solidFill>
                  <a:schemeClr val="tx1"/>
                </a:solidFill>
              </a:rPr>
              <a:t>điện</a:t>
            </a:r>
            <a:r>
              <a:rPr lang="en-US" dirty="0" smtClean="0">
                <a:solidFill>
                  <a:schemeClr val="tx1"/>
                </a:solidFill>
              </a:rPr>
              <a:t> </a:t>
            </a:r>
            <a:r>
              <a:rPr lang="en-US" dirty="0" err="1" smtClean="0">
                <a:solidFill>
                  <a:schemeClr val="tx1"/>
                </a:solidFill>
              </a:rPr>
              <a:t>thoại</a:t>
            </a:r>
            <a:r>
              <a:rPr lang="en-US" dirty="0" smtClean="0">
                <a:solidFill>
                  <a:schemeClr val="tx1"/>
                </a:solidFill>
              </a:rPr>
              <a:t> </a:t>
            </a:r>
            <a:r>
              <a:rPr lang="en-US" dirty="0" err="1" smtClean="0">
                <a:solidFill>
                  <a:schemeClr val="tx1"/>
                </a:solidFill>
              </a:rPr>
              <a:t>đến</a:t>
            </a:r>
            <a:r>
              <a:rPr lang="en-US" dirty="0" smtClean="0">
                <a:solidFill>
                  <a:schemeClr val="tx1"/>
                </a:solidFill>
              </a:rPr>
              <a:t> </a:t>
            </a:r>
            <a:r>
              <a:rPr lang="en-US" dirty="0" err="1" smtClean="0">
                <a:solidFill>
                  <a:schemeClr val="tx1"/>
                </a:solidFill>
              </a:rPr>
              <a:t>đường</a:t>
            </a:r>
            <a:r>
              <a:rPr lang="en-US" dirty="0" smtClean="0">
                <a:solidFill>
                  <a:schemeClr val="tx1"/>
                </a:solidFill>
              </a:rPr>
              <a:t> </a:t>
            </a:r>
            <a:r>
              <a:rPr lang="en-US" dirty="0" err="1" smtClean="0">
                <a:solidFill>
                  <a:schemeClr val="tx1"/>
                </a:solidFill>
              </a:rPr>
              <a:t>dây</a:t>
            </a:r>
            <a:r>
              <a:rPr lang="en-US" dirty="0" smtClean="0">
                <a:solidFill>
                  <a:schemeClr val="tx1"/>
                </a:solidFill>
              </a:rPr>
              <a:t> </a:t>
            </a:r>
            <a:r>
              <a:rPr lang="en-US" dirty="0" err="1" smtClean="0">
                <a:solidFill>
                  <a:schemeClr val="tx1"/>
                </a:solidFill>
              </a:rPr>
              <a:t>nóng</a:t>
            </a:r>
            <a:r>
              <a:rPr lang="en-US" dirty="0" smtClean="0">
                <a:solidFill>
                  <a:schemeClr val="tx1"/>
                </a:solidFill>
              </a:rPr>
              <a:t> </a:t>
            </a:r>
            <a:r>
              <a:rPr lang="en-US" dirty="0" err="1" smtClean="0">
                <a:solidFill>
                  <a:schemeClr val="tx1"/>
                </a:solidFill>
              </a:rPr>
              <a:t>bảo</a:t>
            </a:r>
            <a:r>
              <a:rPr lang="en-US" dirty="0" smtClean="0">
                <a:solidFill>
                  <a:schemeClr val="tx1"/>
                </a:solidFill>
              </a:rPr>
              <a:t> </a:t>
            </a:r>
            <a:r>
              <a:rPr lang="en-US" dirty="0" err="1" smtClean="0">
                <a:solidFill>
                  <a:schemeClr val="tx1"/>
                </a:solidFill>
              </a:rPr>
              <a:t>vệ</a:t>
            </a:r>
            <a:r>
              <a:rPr lang="en-US" dirty="0" smtClean="0">
                <a:solidFill>
                  <a:schemeClr val="tx1"/>
                </a:solidFill>
              </a:rPr>
              <a:t> </a:t>
            </a:r>
            <a:r>
              <a:rPr lang="en-US" dirty="0" err="1" smtClean="0">
                <a:solidFill>
                  <a:schemeClr val="tx1"/>
                </a:solidFill>
              </a:rPr>
              <a:t>trẻ</a:t>
            </a:r>
            <a:r>
              <a:rPr lang="en-US" dirty="0" smtClean="0">
                <a:solidFill>
                  <a:schemeClr val="tx1"/>
                </a:solidFill>
              </a:rPr>
              <a:t> </a:t>
            </a:r>
            <a:r>
              <a:rPr lang="en-US" dirty="0" err="1" smtClean="0">
                <a:solidFill>
                  <a:schemeClr val="tx1"/>
                </a:solidFill>
              </a:rPr>
              <a:t>em</a:t>
            </a:r>
            <a:r>
              <a:rPr lang="en-US" dirty="0" smtClean="0">
                <a:solidFill>
                  <a:schemeClr val="tx1"/>
                </a:solidFill>
              </a:rPr>
              <a:t> 111.</a:t>
            </a:r>
            <a:endParaRPr lang="en-US" dirty="0">
              <a:solidFill>
                <a:schemeClr val="tx1"/>
              </a:solidFill>
            </a:endParaRPr>
          </a:p>
        </p:txBody>
      </p:sp>
      <p:sp>
        <p:nvSpPr>
          <p:cNvPr id="8" name="Cloud Callout 7"/>
          <p:cNvSpPr/>
          <p:nvPr/>
        </p:nvSpPr>
        <p:spPr>
          <a:xfrm>
            <a:off x="3581400" y="1870835"/>
            <a:ext cx="6400800" cy="1477483"/>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Để</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phó</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tình</a:t>
            </a:r>
            <a:r>
              <a:rPr lang="en-US" dirty="0">
                <a:solidFill>
                  <a:schemeClr val="tx1"/>
                </a:solidFill>
              </a:rPr>
              <a:t> </a:t>
            </a:r>
            <a:r>
              <a:rPr lang="en-US" dirty="0" err="1">
                <a:solidFill>
                  <a:schemeClr val="tx1"/>
                </a:solidFill>
              </a:rPr>
              <a:t>huống</a:t>
            </a:r>
            <a:r>
              <a:rPr lang="en-US" dirty="0">
                <a:solidFill>
                  <a:schemeClr val="tx1"/>
                </a:solidFill>
              </a:rPr>
              <a:t> </a:t>
            </a:r>
            <a:r>
              <a:rPr lang="en-US" dirty="0" err="1">
                <a:solidFill>
                  <a:schemeClr val="tx1"/>
                </a:solidFill>
              </a:rPr>
              <a:t>bạo</a:t>
            </a:r>
            <a:r>
              <a:rPr lang="en-US" dirty="0">
                <a:solidFill>
                  <a:schemeClr val="tx1"/>
                </a:solidFill>
              </a:rPr>
              <a:t> </a:t>
            </a:r>
            <a:r>
              <a:rPr lang="en-US" dirty="0" err="1">
                <a:solidFill>
                  <a:schemeClr val="tx1"/>
                </a:solidFill>
              </a:rPr>
              <a:t>lực</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mỗi</a:t>
            </a:r>
            <a:r>
              <a:rPr lang="en-US" dirty="0">
                <a:solidFill>
                  <a:schemeClr val="tx1"/>
                </a:solidFill>
              </a:rPr>
              <a:t> HS </a:t>
            </a:r>
            <a:r>
              <a:rPr lang="en-US" dirty="0" err="1" smtClean="0">
                <a:solidFill>
                  <a:schemeClr val="tx1"/>
                </a:solidFill>
              </a:rPr>
              <a:t>cần</a:t>
            </a:r>
            <a:r>
              <a:rPr lang="en-US" dirty="0" smtClean="0">
                <a:solidFill>
                  <a:schemeClr val="tx1"/>
                </a:solidFill>
              </a:rPr>
              <a:t> </a:t>
            </a:r>
            <a:r>
              <a:rPr lang="en-US" dirty="0" err="1" smtClean="0">
                <a:solidFill>
                  <a:schemeClr val="tx1"/>
                </a:solidFill>
              </a:rPr>
              <a:t>phải</a:t>
            </a:r>
            <a:r>
              <a:rPr lang="en-US" dirty="0" smtClean="0">
                <a:solidFill>
                  <a:schemeClr val="tx1"/>
                </a:solidFill>
              </a:rPr>
              <a:t> </a:t>
            </a:r>
            <a:r>
              <a:rPr lang="en-US" dirty="0" err="1" smtClean="0">
                <a:solidFill>
                  <a:schemeClr val="tx1"/>
                </a:solidFill>
              </a:rPr>
              <a:t>làm</a:t>
            </a:r>
            <a:r>
              <a:rPr lang="en-US" dirty="0" smtClean="0">
                <a:solidFill>
                  <a:schemeClr val="tx1"/>
                </a:solidFill>
              </a:rPr>
              <a:t> </a:t>
            </a:r>
            <a:r>
              <a:rPr lang="en-US" dirty="0" err="1" smtClean="0">
                <a:solidFill>
                  <a:schemeClr val="tx1"/>
                </a:solidFill>
              </a:rPr>
              <a:t>gì</a:t>
            </a:r>
            <a:r>
              <a:rPr lang="en-US" dirty="0" smtClean="0">
                <a:solidFill>
                  <a:schemeClr val="tx1"/>
                </a:solidFill>
              </a:rPr>
              <a:t>?</a:t>
            </a:r>
            <a:endParaRPr lang="en-US" dirty="0"/>
          </a:p>
        </p:txBody>
      </p:sp>
    </p:spTree>
    <p:extLst>
      <p:ext uri="{BB962C8B-B14F-4D97-AF65-F5344CB8AC3E}">
        <p14:creationId xmlns:p14="http://schemas.microsoft.com/office/powerpoint/2010/main" val="923077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35083"/>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1, 2: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về</a:t>
            </a:r>
            <a:r>
              <a:rPr lang="en-US" sz="2000" b="1" dirty="0" smtClean="0"/>
              <a:t> </a:t>
            </a:r>
            <a:r>
              <a:rPr lang="en-US" sz="2000" b="1" dirty="0" err="1" smtClean="0"/>
              <a:t>tinh</a:t>
            </a:r>
            <a:r>
              <a:rPr lang="en-US" sz="2000" b="1" dirty="0" smtClean="0"/>
              <a:t> </a:t>
            </a:r>
            <a:r>
              <a:rPr lang="en-US" sz="2000" b="1" dirty="0" err="1" smtClean="0"/>
              <a:t>thần</a:t>
            </a:r>
            <a:r>
              <a:rPr lang="en-US" sz="2000" b="1" dirty="0" smtClean="0"/>
              <a:t>:</a:t>
            </a:r>
          </a:p>
          <a:p>
            <a:pPr algn="ctr"/>
            <a:endParaRPr lang="en-US" sz="2000" b="1" dirty="0" smtClean="0"/>
          </a:p>
          <a:p>
            <a:r>
              <a:rPr lang="vi-VN" dirty="0"/>
              <a:t>T thường bị các bạn trong lớp trêu chọc quá mức và đặt cho nhiều biệt danh khó nghe. Trước hành vi của các bạn, T đã bình tĩnh suy nghĩ và nhận thấy, nếu mình càng tỏ thái độ khó chịu thì các bạn càng trêu. Vì vậy, T quyết định sẽ dùng những lời lẽ nhẹ nhàng để yêu cầu các bạn không trêu chọc mình nữa. T nghĩ, nếu tình trạng xấu vẫn tiếp diễn thì sẽ tìm sự giúp đỡ từ mọi người.</a:t>
            </a:r>
          </a:p>
          <a:p>
            <a:r>
              <a:rPr lang="vi-VN" dirty="0"/>
              <a:t>a) Em hãy cho biết bạn T đã làm gì để ứng phó với hành vi trêu chọc quả mức của các bạn? </a:t>
            </a:r>
          </a:p>
          <a:p>
            <a:r>
              <a:rPr lang="vi-VN" dirty="0"/>
              <a:t>b) Ngoài cách xử lý của T em còn cách xử lí nào khác trong trường hợp trên? </a:t>
            </a:r>
          </a:p>
          <a:p>
            <a:r>
              <a:rPr lang="vi-VN" dirty="0"/>
              <a:t>c) Nếu là bạn của T khi được nhờ giúp đỡ em sẽ giúp bạn như thế nào?</a:t>
            </a:r>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55888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tinh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thần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trực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tuyến</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pic>
        <p:nvPicPr>
          <p:cNvPr id="17" name="Picture 8" descr="Digit 1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5480" y="5511421"/>
            <a:ext cx="2057400" cy="10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RINGIN.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61209"/>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3,4: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trực</a:t>
            </a:r>
            <a:r>
              <a:rPr lang="en-US" sz="2000" b="1" dirty="0" smtClean="0"/>
              <a:t> </a:t>
            </a:r>
            <a:r>
              <a:rPr lang="en-US" sz="2000" b="1" dirty="0" err="1" smtClean="0"/>
              <a:t>tuyến</a:t>
            </a:r>
            <a:r>
              <a:rPr lang="en-US" sz="2000" b="1" dirty="0" smtClean="0"/>
              <a:t>:</a:t>
            </a:r>
          </a:p>
          <a:p>
            <a:pPr algn="ctr"/>
            <a:endParaRPr lang="en-US" sz="2000" b="1" dirty="0" smtClean="0"/>
          </a:p>
          <a:p>
            <a:pPr algn="ctr"/>
            <a:r>
              <a:rPr lang="vi-VN" dirty="0" smtClean="0"/>
              <a:t>Gần </a:t>
            </a:r>
            <a:r>
              <a:rPr lang="vi-VN" dirty="0"/>
              <a:t>đây, D thường xuyên nhận được tin nhắn qua mạng xã hội với những lời lẽ lăng mạ, xúc phạm, D đã tâm sự với anh trai và nhận được lời khuyên là không nên nhắn tin lại, cần đổi mật khẩu tài khoản mạng xã hội, chặn tin nhắn từ người lạ và cần tìm ra ai đã làm chuyện đó. Qua tìm hiểu, D biết đó là do một số bạn có xích mích với mình từ năm học trước thực hiện. D và anh trai đã gặp các bạn nói chuyện và yêu cầu các bạn không được thực hiện những hành vi vi phạm pháp luật</a:t>
            </a:r>
            <a:r>
              <a:rPr lang="vi-VN" dirty="0" smtClean="0"/>
              <a:t>.</a:t>
            </a:r>
            <a:endParaRPr lang="en-US" dirty="0" smtClean="0"/>
          </a:p>
          <a:p>
            <a:r>
              <a:rPr lang="vi-VN" dirty="0"/>
              <a:t>a) Trong tình huống trên, D và anh trai đã ứng phó như thế nào với bạo lực trực tuyến? </a:t>
            </a:r>
          </a:p>
          <a:p>
            <a:r>
              <a:rPr lang="vi-VN" dirty="0"/>
              <a:t>b) Ngoài những cách trên, em còn biết những cách nào để ứng phó với bạo lực trực tuyến?</a:t>
            </a:r>
          </a:p>
          <a:p>
            <a:pPr algn="ctr"/>
            <a:endParaRPr lang="en-US" sz="2000" b="1" dirty="0" smtClean="0"/>
          </a:p>
          <a:p>
            <a:pPr algn="ctr"/>
            <a:endParaRPr lang="en-US" sz="2000" b="1" dirty="0" smtClean="0"/>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941557"/>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indent="-342900">
              <a:lnSpc>
                <a:spcPct val="115000"/>
              </a:lnSpc>
              <a:spcAft>
                <a:spcPts val="500"/>
              </a:spcAft>
              <a:buClr>
                <a:srgbClr val="000000"/>
              </a:buClr>
              <a:buSzPts val="1200"/>
              <a:buFontTx/>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pic>
        <p:nvPicPr>
          <p:cNvPr id="17" name="Picture 8" descr="Digit 1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09041" y="5746555"/>
            <a:ext cx="2057400" cy="10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13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35083"/>
            <a:ext cx="10812934" cy="301752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C000"/>
                </a:solidFill>
              </a:rPr>
              <a:t>NHÓM 1+ 2: TÌNH HUỐNG BẠO LỰC VỀ TINH THẦN</a:t>
            </a:r>
          </a:p>
          <a:p>
            <a:endParaRPr lang="en-US" dirty="0" smtClean="0"/>
          </a:p>
          <a:p>
            <a:r>
              <a:rPr lang="vi-VN" dirty="0" smtClean="0"/>
              <a:t>a</a:t>
            </a:r>
            <a:r>
              <a:rPr lang="vi-VN" dirty="0"/>
              <a:t>) Trước hành vi của các bạn, T đã bình tĩnh suy nghĩ và nhận thấy, nếu mình càng tỏ thái độ khó chịu thì các bạn càng trêu. Vì vậy, T quyết định sẽ dùng những lời lẽ nhẹ nhàng để yêu cầu các bạn không trêu chọc mình nữa. </a:t>
            </a:r>
          </a:p>
          <a:p>
            <a:r>
              <a:rPr lang="vi-VN" dirty="0"/>
              <a:t>b) Ngoài cách xử lý của T còn cách xử lí:</a:t>
            </a:r>
          </a:p>
          <a:p>
            <a:r>
              <a:rPr lang="vi-VN" dirty="0"/>
              <a:t>+ Báo với cô giáo chủ nhiệm để có sự giúp đỡ từ cô.</a:t>
            </a:r>
          </a:p>
          <a:p>
            <a:r>
              <a:rPr lang="vi-VN" dirty="0"/>
              <a:t>+ Thẳng thắn nói chuyện với các bạn để giải tỏa mâu thuẫn.</a:t>
            </a:r>
          </a:p>
          <a:p>
            <a:r>
              <a:rPr lang="vi-VN" dirty="0"/>
              <a:t>c) Nếu là bạn của T khi được nhờ giúp đỡ em sẽ đồng ý và chia sẻ cho bạn một số cách để giải quyết.</a:t>
            </a:r>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55888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tinh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thần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trực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tuyến</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247484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61209"/>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3,4: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trực</a:t>
            </a:r>
            <a:r>
              <a:rPr lang="en-US" sz="2000" b="1" dirty="0" smtClean="0"/>
              <a:t> </a:t>
            </a:r>
            <a:r>
              <a:rPr lang="en-US" sz="2000" b="1" dirty="0" err="1" smtClean="0"/>
              <a:t>tuyến</a:t>
            </a:r>
            <a:r>
              <a:rPr lang="en-US" sz="2000" b="1" dirty="0" smtClean="0"/>
              <a:t>:</a:t>
            </a:r>
          </a:p>
          <a:p>
            <a:pPr algn="ctr"/>
            <a:endParaRPr lang="en-US" sz="2000" b="1" dirty="0" smtClean="0"/>
          </a:p>
          <a:p>
            <a:r>
              <a:rPr lang="vi-VN" dirty="0"/>
              <a:t>a) Trong tình huống trên, D và anh trai đã ứng phó với bạo lực trực tuyến bằng cách: Không nhắn tin lại, đổi mật khẩu tài khoản mạng xã hội, chặn tin nhắn từ người lạ và cần tìm ra ai đã làm chuyện đó.</a:t>
            </a:r>
          </a:p>
          <a:p>
            <a:r>
              <a:rPr lang="vi-VN" sz="2000" dirty="0">
                <a:cs typeface="Calibri" panose="020F0502020204030204" pitchFamily="34" charset="0"/>
              </a:rPr>
              <a:t>b</a:t>
            </a:r>
            <a:r>
              <a:rPr lang="vi-VN" sz="2000" dirty="0" smtClean="0">
                <a:cs typeface="Calibri" panose="020F0502020204030204" pitchFamily="34" charset="0"/>
              </a:rPr>
              <a:t>)</a:t>
            </a:r>
            <a:r>
              <a:rPr lang="en-US" sz="2000" dirty="0" smtClean="0">
                <a:cs typeface="Calibri" panose="020F0502020204030204" pitchFamily="34" charset="0"/>
              </a:rPr>
              <a:t> </a:t>
            </a:r>
            <a:r>
              <a:rPr lang="en-US" sz="2000" dirty="0" err="1" smtClean="0">
                <a:cs typeface="Calibri" panose="020F0502020204030204" pitchFamily="34" charset="0"/>
              </a:rPr>
              <a:t>Ngoài</a:t>
            </a:r>
            <a:r>
              <a:rPr lang="en-US" sz="2000" dirty="0" smtClean="0">
                <a:cs typeface="Calibri" panose="020F0502020204030204" pitchFamily="34" charset="0"/>
              </a:rPr>
              <a:t> </a:t>
            </a:r>
            <a:r>
              <a:rPr lang="en-US" sz="2000" dirty="0" err="1" smtClean="0">
                <a:cs typeface="Calibri" panose="020F0502020204030204" pitchFamily="34" charset="0"/>
              </a:rPr>
              <a:t>cách</a:t>
            </a:r>
            <a:r>
              <a:rPr lang="en-US" sz="2000" dirty="0" smtClean="0">
                <a:cs typeface="Calibri" panose="020F0502020204030204" pitchFamily="34" charset="0"/>
              </a:rPr>
              <a:t> </a:t>
            </a:r>
            <a:r>
              <a:rPr lang="en-US" sz="2000" dirty="0" err="1" smtClean="0">
                <a:cs typeface="Calibri" panose="020F0502020204030204" pitchFamily="34" charset="0"/>
              </a:rPr>
              <a:t>trên</a:t>
            </a:r>
            <a:r>
              <a:rPr lang="en-US" sz="2000" dirty="0" smtClean="0">
                <a:cs typeface="Calibri" panose="020F0502020204030204" pitchFamily="34" charset="0"/>
              </a:rPr>
              <a:t>, </a:t>
            </a:r>
            <a:r>
              <a:rPr lang="en-US" sz="2000" dirty="0" err="1" smtClean="0">
                <a:cs typeface="Calibri" panose="020F0502020204030204" pitchFamily="34" charset="0"/>
              </a:rPr>
              <a:t>em</a:t>
            </a:r>
            <a:r>
              <a:rPr lang="en-US" sz="2000" dirty="0" smtClean="0">
                <a:cs typeface="Calibri" panose="020F0502020204030204" pitchFamily="34" charset="0"/>
              </a:rPr>
              <a:t> </a:t>
            </a:r>
            <a:r>
              <a:rPr lang="en-US" sz="2000" dirty="0" err="1" smtClean="0">
                <a:cs typeface="Calibri" panose="020F0502020204030204" pitchFamily="34" charset="0"/>
              </a:rPr>
              <a:t>còn</a:t>
            </a:r>
            <a:r>
              <a:rPr lang="en-US" sz="2000" dirty="0" smtClean="0">
                <a:cs typeface="Calibri" panose="020F0502020204030204" pitchFamily="34" charset="0"/>
              </a:rPr>
              <a:t> </a:t>
            </a:r>
            <a:r>
              <a:rPr lang="en-US" sz="2000" dirty="0" err="1" smtClean="0">
                <a:cs typeface="Calibri" panose="020F0502020204030204" pitchFamily="34" charset="0"/>
              </a:rPr>
              <a:t>có</a:t>
            </a:r>
            <a:r>
              <a:rPr lang="en-US" sz="2000" dirty="0" smtClean="0">
                <a:cs typeface="Calibri" panose="020F0502020204030204" pitchFamily="34" charset="0"/>
              </a:rPr>
              <a:t> </a:t>
            </a:r>
            <a:r>
              <a:rPr lang="en-US" sz="2000" dirty="0" err="1" smtClean="0">
                <a:cs typeface="Calibri" panose="020F0502020204030204" pitchFamily="34" charset="0"/>
              </a:rPr>
              <a:t>thể</a:t>
            </a:r>
            <a:r>
              <a:rPr lang="en-US" sz="2000" dirty="0" smtClean="0">
                <a:cs typeface="Calibri" panose="020F0502020204030204" pitchFamily="34" charset="0"/>
              </a:rPr>
              <a:t> </a:t>
            </a:r>
            <a:r>
              <a:rPr lang="en-US" sz="2000" dirty="0" err="1" smtClean="0">
                <a:cs typeface="Calibri" panose="020F0502020204030204" pitchFamily="34" charset="0"/>
              </a:rPr>
              <a:t>thực</a:t>
            </a:r>
            <a:r>
              <a:rPr lang="en-US" sz="2000" dirty="0" smtClean="0">
                <a:cs typeface="Calibri" panose="020F0502020204030204" pitchFamily="34" charset="0"/>
              </a:rPr>
              <a:t> </a:t>
            </a:r>
            <a:r>
              <a:rPr lang="en-US" sz="2000" dirty="0" err="1" smtClean="0">
                <a:cs typeface="Calibri" panose="020F0502020204030204" pitchFamily="34" charset="0"/>
              </a:rPr>
              <a:t>hiện</a:t>
            </a:r>
            <a:r>
              <a:rPr lang="en-US" sz="2000" dirty="0" smtClean="0">
                <a:cs typeface="Calibri" panose="020F0502020204030204" pitchFamily="34" charset="0"/>
              </a:rPr>
              <a:t> </a:t>
            </a:r>
            <a:r>
              <a:rPr lang="en-US" sz="2000" dirty="0" err="1" smtClean="0">
                <a:cs typeface="Calibri" panose="020F0502020204030204" pitchFamily="34" charset="0"/>
              </a:rPr>
              <a:t>những</a:t>
            </a:r>
            <a:r>
              <a:rPr lang="en-US" sz="2000" dirty="0" smtClean="0">
                <a:cs typeface="Calibri" panose="020F0502020204030204" pitchFamily="34" charset="0"/>
              </a:rPr>
              <a:t> </a:t>
            </a:r>
            <a:r>
              <a:rPr lang="en-US" sz="2000" dirty="0" err="1" smtClean="0">
                <a:cs typeface="Calibri" panose="020F0502020204030204" pitchFamily="34" charset="0"/>
              </a:rPr>
              <a:t>cách</a:t>
            </a:r>
            <a:r>
              <a:rPr lang="en-US" sz="2000" dirty="0" smtClean="0">
                <a:cs typeface="Calibri" panose="020F0502020204030204" pitchFamily="34" charset="0"/>
              </a:rPr>
              <a:t> </a:t>
            </a:r>
            <a:r>
              <a:rPr lang="en-US" sz="2000" dirty="0" err="1" smtClean="0">
                <a:cs typeface="Calibri" panose="020F0502020204030204" pitchFamily="34" charset="0"/>
              </a:rPr>
              <a:t>sau</a:t>
            </a:r>
            <a:r>
              <a:rPr lang="en-US" sz="2000" dirty="0" smtClean="0">
                <a:cs typeface="Calibri" panose="020F0502020204030204" pitchFamily="34" charset="0"/>
              </a:rPr>
              <a:t>:</a:t>
            </a:r>
            <a:endParaRPr lang="vi-VN" sz="2000" dirty="0">
              <a:cs typeface="Calibri" panose="020F0502020204030204" pitchFamily="34" charset="0"/>
            </a:endParaRPr>
          </a:p>
          <a:p>
            <a:r>
              <a:rPr lang="vi-VN" dirty="0"/>
              <a:t>- Thông báo sự việc cho gia đình, thầy cô hoặc trình báo cơ quan chức năng</a:t>
            </a:r>
          </a:p>
          <a:p>
            <a:r>
              <a:rPr lang="en-US" dirty="0" smtClean="0"/>
              <a:t>- </a:t>
            </a:r>
            <a:r>
              <a:rPr lang="vi-VN" dirty="0" smtClean="0"/>
              <a:t>Gọi </a:t>
            </a:r>
            <a:r>
              <a:rPr lang="vi-VN" dirty="0"/>
              <a:t>số điện thoại đường dây nóng bảo vệ trẻ em 111. </a:t>
            </a:r>
          </a:p>
          <a:p>
            <a:r>
              <a:rPr lang="vi-VN" dirty="0"/>
              <a:t>- Chặn tin nhắn từ người lạ.</a:t>
            </a:r>
          </a:p>
          <a:p>
            <a:pPr algn="ctr"/>
            <a:endParaRPr lang="en-US" sz="2000" b="1" dirty="0" smtClean="0"/>
          </a:p>
          <a:p>
            <a:pPr algn="ctr"/>
            <a:endParaRPr lang="en-US" sz="2000" b="1" dirty="0" smtClean="0"/>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941557"/>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indent="-342900">
              <a:lnSpc>
                <a:spcPct val="115000"/>
              </a:lnSpc>
              <a:spcAft>
                <a:spcPts val="500"/>
              </a:spcAft>
              <a:buClr>
                <a:srgbClr val="000000"/>
              </a:buClr>
              <a:buSzPts val="1200"/>
              <a:buFontTx/>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54395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8" name="Horizontal Scroll 7"/>
          <p:cNvSpPr/>
          <p:nvPr/>
        </p:nvSpPr>
        <p:spPr>
          <a:xfrm>
            <a:off x="1009934" y="1723349"/>
            <a:ext cx="9812741" cy="4005006"/>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2000" b="1" dirty="0" err="1">
                <a:solidFill>
                  <a:schemeClr val="tx1"/>
                </a:solidFill>
                <a:latin typeface="Times New Roman" panose="02020603050405020304" pitchFamily="18" charset="0"/>
                <a:cs typeface="Times New Roman" panose="02020603050405020304" pitchFamily="18" charset="0"/>
              </a:rPr>
              <a:t>Để</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ứng</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phó</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với</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bạo</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lực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học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đường</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mỗi</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học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sinh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cần</a:t>
            </a:r>
            <a:r>
              <a:rPr lang="en-US" altLang="en-US" sz="2000" b="1" dirty="0">
                <a:solidFill>
                  <a:schemeClr val="tx1"/>
                </a:solidFill>
                <a:latin typeface="Times New Roman" panose="02020603050405020304" pitchFamily="18" charset="0"/>
                <a:cs typeface="Times New Roman" panose="02020603050405020304" pitchFamily="18" charset="0"/>
              </a:rPr>
              <a:t>:</a:t>
            </a:r>
            <a:endParaRPr lang="en-US" altLang="en-US" sz="2000" b="1"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Nhanh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chóng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nhận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được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dấu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hiệu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của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tĩnh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thoát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ra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kêu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gọi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giúp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đỡ</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việc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thầy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cô</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quan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chức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năng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Gọi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số</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thoại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dây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nóng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bảo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trẻ</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em</a:t>
            </a:r>
            <a:r>
              <a:rPr lang="en-US" altLang="en-US" sz="2000" dirty="0">
                <a:solidFill>
                  <a:schemeClr val="tx1"/>
                </a:solidFill>
                <a:latin typeface="Times New Roman" panose="02020603050405020304" pitchFamily="18" charset="0"/>
                <a:cs typeface="Times New Roman" panose="02020603050405020304" pitchFamily="18" charset="0"/>
              </a:rPr>
              <a:t> 111. </a:t>
            </a:r>
            <a:r>
              <a:rPr lang="en-US" altLang="en-US" sz="2000" dirty="0" err="1">
                <a:solidFill>
                  <a:schemeClr val="tx1"/>
                </a:solidFill>
                <a:latin typeface="Times New Roman" panose="02020603050405020304" pitchFamily="18" charset="0"/>
                <a:cs typeface="Times New Roman" panose="02020603050405020304" pitchFamily="18" charset="0"/>
              </a:rPr>
              <a:t>Đối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mật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khẩu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để</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bảo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tài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khoản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của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chứng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kiến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thờ</a:t>
            </a:r>
            <a:r>
              <a:rPr lang="en-US" altLang="en-US" sz="2000" dirty="0">
                <a:solidFill>
                  <a:schemeClr val="tx1"/>
                </a:solidFill>
                <a:latin typeface="Times New Roman" panose="02020603050405020304" pitchFamily="18" charset="0"/>
                <a:cs typeface="Times New Roman" panose="02020603050405020304" pitchFamily="18" charset="0"/>
              </a:rPr>
              <a:t> ơ </a:t>
            </a:r>
            <a:r>
              <a:rPr lang="en-US" altLang="en-US" sz="2000" dirty="0" err="1">
                <a:solidFill>
                  <a:schemeClr val="tx1"/>
                </a:solidFill>
                <a:latin typeface="Times New Roman" panose="02020603050405020304" pitchFamily="18" charset="0"/>
                <a:cs typeface="Times New Roman" panose="02020603050405020304" pitchFamily="18" charset="0"/>
              </a:rPr>
              <a:t>vô</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lôi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tham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cổ</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vũ</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hành</a:t>
            </a:r>
            <a:r>
              <a:rPr lang="en-US" altLang="en-US" sz="2000" dirty="0">
                <a:solidFill>
                  <a:schemeClr val="tx1"/>
                </a:solidFill>
                <a:latin typeface="Times New Roman" panose="02020603050405020304" pitchFamily="18" charset="0"/>
                <a:cs typeface="Times New Roman" panose="02020603050405020304" pitchFamily="18" charset="0"/>
              </a:rPr>
              <a:t> vi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thù</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tỏ</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độ</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thách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thức</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latin typeface="Arial" panose="020B0604020202020204" pitchFamily="34" charset="0"/>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11:11:01</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17</a:t>
            </a:fld>
            <a:endParaRPr lang="en-IN">
              <a:solidFill>
                <a:prstClr val="black">
                  <a:tint val="75000"/>
                </a:prstClr>
              </a:solidFill>
            </a:endParaRPr>
          </a:p>
        </p:txBody>
      </p:sp>
      <p:pic>
        <p:nvPicPr>
          <p:cNvPr id="11" name="Shape 1"/>
          <p:cNvPicPr/>
          <p:nvPr/>
        </p:nvPicPr>
        <p:blipFill>
          <a:blip r:embed="rId2"/>
          <a:stretch/>
        </p:blipFill>
        <p:spPr>
          <a:xfrm>
            <a:off x="11033760" y="0"/>
            <a:ext cx="1158240" cy="1048385"/>
          </a:xfrm>
          <a:prstGeom prst="rect">
            <a:avLst/>
          </a:prstGeom>
          <a:noFill/>
          <a:ln>
            <a:noFill/>
          </a:ln>
        </p:spPr>
      </p:pic>
      <p:sp>
        <p:nvSpPr>
          <p:cNvPr id="15" name="Rectangle 14"/>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5"/>
          <p:cNvSpPr/>
          <p:nvPr/>
        </p:nvSpPr>
        <p:spPr>
          <a:xfrm>
            <a:off x="546827" y="92979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18</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smtClean="0">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smtClean="0">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19</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FF0000"/>
                </a:solidFill>
                <a:effectLst/>
                <a:latin typeface="Tahoma" pitchFamily="34" charset="0"/>
                <a:ea typeface="Tahoma" pitchFamily="34" charset="0"/>
                <a:cs typeface="Tahoma" pitchFamily="34" charset="0"/>
              </a:rPr>
              <a:t>Ứng</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phó</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với</a:t>
            </a:r>
            <a:r>
              <a:rPr lang="en-US" b="1" dirty="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bạo</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lực</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học</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đường</a:t>
            </a:r>
            <a:endParaRPr lang="vi-VN" dirty="0">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dirty="0"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dirty="0" err="1" smtClean="0">
                <a:solidFill>
                  <a:srgbClr val="0000FF"/>
                </a:solidFill>
                <a:effectLst/>
                <a:latin typeface="Tahoma" pitchFamily="34" charset="0"/>
                <a:ea typeface="Tahoma" pitchFamily="34" charset="0"/>
                <a:cs typeface="Tahoma" pitchFamily="34" charset="0"/>
              </a:rPr>
              <a:t>Những</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quy</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định</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cơ</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bản</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của</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pháp</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luật</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về</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phòng</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chống</a:t>
            </a:r>
            <a:r>
              <a:rPr lang="en-US" sz="1700" b="1" dirty="0" smtClean="0">
                <a:solidFill>
                  <a:srgbClr val="0000FF"/>
                </a:solidFill>
                <a:effectLst/>
                <a:latin typeface="Tahoma" pitchFamily="34" charset="0"/>
                <a:ea typeface="Tahoma" pitchFamily="34" charset="0"/>
                <a:cs typeface="Tahoma" pitchFamily="34" charset="0"/>
              </a:rPr>
              <a:t> BLHĐ</a:t>
            </a:r>
            <a:endParaRPr lang="vi-VN" sz="1700" dirty="0">
              <a:solidFill>
                <a:srgbClr val="0000FF"/>
              </a:solidFill>
              <a:effectLst/>
              <a:latin typeface="Tahoma" pitchFamily="34" charset="0"/>
              <a:ea typeface="Tahoma" pitchFamily="34" charset="0"/>
              <a:cs typeface="Tahoma" pitchFamily="34" charset="0"/>
            </a:endParaRPr>
          </a:p>
          <a:p>
            <a:pPr algn="ctr">
              <a:spcAft>
                <a:spcPts val="0"/>
              </a:spcAft>
            </a:pPr>
            <a:r>
              <a:rPr lang="en-US" sz="1700" dirty="0">
                <a:solidFill>
                  <a:srgbClr val="0000FF"/>
                </a:solidFill>
                <a:effectLst/>
                <a:latin typeface="Tahoma" pitchFamily="34" charset="0"/>
                <a:ea typeface="Tahoma" pitchFamily="34" charset="0"/>
                <a:cs typeface="Tahoma" pitchFamily="34" charset="0"/>
              </a:rPr>
              <a:t> </a:t>
            </a:r>
            <a:endParaRPr lang="vi-VN" sz="1700" dirty="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vi-VN" sz="1400" dirty="0"/>
              <a:t>- Không được xúc phạm nhân phẩm, danh dự, xâm phạm thân thể giáo viên, cán bộ, nhân viên của nhà trường và người khác.</a:t>
            </a:r>
          </a:p>
          <a:p>
            <a:r>
              <a:rPr lang="vi-VN" sz="1400" dirty="0"/>
              <a:t>- Không được đánh nhau, gây rối trật tự, an ninh trong nhà trường và nơi công </a:t>
            </a:r>
            <a:r>
              <a:rPr lang="en-US" sz="1400" dirty="0" err="1" smtClean="0"/>
              <a:t>cộng</a:t>
            </a:r>
            <a:r>
              <a:rPr lang="en-US" sz="1400" dirty="0" smtClean="0"/>
              <a:t>…</a:t>
            </a:r>
            <a:endParaRPr lang="vi-VN" sz="1400" dirty="0"/>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smtClean="0">
                <a:solidFill>
                  <a:srgbClr val="0000FF"/>
                </a:solidFill>
                <a:effectLst/>
                <a:latin typeface="Tahoma" pitchFamily="34" charset="0"/>
                <a:ea typeface="Tahoma" pitchFamily="34" charset="0"/>
                <a:cs typeface="Tahoma" pitchFamily="34" charset="0"/>
              </a:rPr>
              <a:t>Phòng</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ngừa</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bạo</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lực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học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đường</a:t>
            </a:r>
            <a:endParaRPr lang="vi-VN" dirty="0">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Có</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lối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phim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ảnh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trò</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đồng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xây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dựng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mạnh</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Kiềm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chế</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xúc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biệt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xúc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tiêu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cực</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kịp</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thời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trong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giải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quyết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hiểu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nhầm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xích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mích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nhỏ</a:t>
            </a:r>
            <a:r>
              <a:rPr lang="en-US" altLang="en-US" dirty="0" smtClean="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0000FF"/>
                </a:solidFill>
                <a:effectLst/>
                <a:latin typeface="Tahoma" pitchFamily="34" charset="0"/>
                <a:ea typeface="Tahoma" pitchFamily="34" charset="0"/>
                <a:cs typeface="Tahoma" pitchFamily="34" charset="0"/>
              </a:rPr>
              <a:t>Ứng</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phó</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với</a:t>
            </a:r>
            <a:r>
              <a:rPr lang="en-US" b="1" dirty="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bạo</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lực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học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đường</a:t>
            </a:r>
            <a:endParaRPr lang="vi-VN" dirty="0">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1"/>
            <a:ext cx="6634258" cy="2685870"/>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Nhanh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chóng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nhận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được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dấu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hiệu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của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tĩnh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thoát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ra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kêu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gọi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sự</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giúp</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đỡ</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sự</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việc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thầy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cô</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quan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chức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năng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Gọi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thoại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dây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nóng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trẻ</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em</a:t>
            </a:r>
            <a:r>
              <a:rPr lang="en-US" altLang="en-US" dirty="0">
                <a:solidFill>
                  <a:schemeClr val="tx1"/>
                </a:solidFill>
                <a:latin typeface="Times New Roman" panose="02020603050405020304" pitchFamily="18" charset="0"/>
                <a:cs typeface="Times New Roman" panose="02020603050405020304" pitchFamily="18" charset="0"/>
              </a:rPr>
              <a:t> 111. </a:t>
            </a:r>
            <a:r>
              <a:rPr lang="en-US" altLang="en-US" dirty="0" err="1">
                <a:solidFill>
                  <a:schemeClr val="tx1"/>
                </a:solidFill>
                <a:latin typeface="Times New Roman" panose="02020603050405020304" pitchFamily="18" charset="0"/>
                <a:cs typeface="Times New Roman" panose="02020603050405020304" pitchFamily="18" charset="0"/>
              </a:rPr>
              <a:t>Đối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mật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khẩu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để</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tài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khoản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của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nhân</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chứng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kiến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thờ</a:t>
            </a:r>
            <a:r>
              <a:rPr lang="en-US" altLang="en-US" dirty="0">
                <a:solidFill>
                  <a:schemeClr val="tx1"/>
                </a:solidFill>
                <a:latin typeface="Times New Roman" panose="02020603050405020304" pitchFamily="18" charset="0"/>
                <a:cs typeface="Times New Roman" panose="02020603050405020304" pitchFamily="18" charset="0"/>
              </a:rPr>
              <a:t> ơ </a:t>
            </a:r>
            <a:r>
              <a:rPr lang="en-US" altLang="en-US" dirty="0" err="1">
                <a:solidFill>
                  <a:schemeClr val="tx1"/>
                </a:solidFill>
                <a:latin typeface="Times New Roman" panose="02020603050405020304" pitchFamily="18" charset="0"/>
                <a:cs typeface="Times New Roman" panose="02020603050405020304" pitchFamily="18" charset="0"/>
              </a:rPr>
              <a:t>vô</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lôi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tham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cổ</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vũ</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hành</a:t>
            </a:r>
            <a:r>
              <a:rPr lang="en-US" altLang="en-US" dirty="0">
                <a:solidFill>
                  <a:schemeClr val="tx1"/>
                </a:solidFill>
                <a:latin typeface="Times New Roman" panose="02020603050405020304" pitchFamily="18" charset="0"/>
                <a:cs typeface="Times New Roman" panose="02020603050405020304" pitchFamily="18" charset="0"/>
              </a:rPr>
              <a:t> vi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thù</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tỏ</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độ</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thức</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latin typeface="Arial" panose="020B0604020202020204"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74393"/>
            <a:ext cx="10043376" cy="5790617"/>
            <a:chOff x="1259802" y="274393"/>
            <a:chExt cx="10043376" cy="5790617"/>
          </a:xfrm>
        </p:grpSpPr>
        <p:grpSp>
          <p:nvGrpSpPr>
            <p:cNvPr id="18" name="Group 17"/>
            <p:cNvGrpSpPr/>
            <p:nvPr/>
          </p:nvGrpSpPr>
          <p:grpSpPr>
            <a:xfrm>
              <a:off x="1259802" y="274393"/>
              <a:ext cx="4133663" cy="5330758"/>
              <a:chOff x="90694" y="1839077"/>
              <a:chExt cx="5647546" cy="4502962"/>
            </a:xfrm>
          </p:grpSpPr>
          <p:pic>
            <p:nvPicPr>
              <p:cNvPr id="19" name="Google Shape;154;p8"/>
              <p:cNvPicPr preferRelativeResize="0"/>
              <p:nvPr/>
            </p:nvPicPr>
            <p:blipFill rotWithShape="1">
              <a:blip r:embed="rId4">
                <a:alphaModFix/>
              </a:blip>
              <a:srcRect l="16992" t="-937" r="50159" b="17086"/>
              <a:stretch/>
            </p:blipFill>
            <p:spPr>
              <a:xfrm>
                <a:off x="93220" y="1839077"/>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a:t>
              </a:r>
              <a:r>
                <a:rPr lang="en-US" altLang="en-US" sz="2800" b="1" dirty="0" smtClean="0">
                  <a:solidFill>
                    <a:srgbClr val="0000FF"/>
                  </a:solidFill>
                  <a:latin typeface="Tahoma" pitchFamily="34" charset="0"/>
                  <a:ea typeface="Tahoma" pitchFamily="34" charset="0"/>
                  <a:cs typeface="Tahoma" pitchFamily="34" charset="0"/>
                </a:rPr>
                <a:t>9: </a:t>
              </a:r>
              <a:endParaRPr lang="en-US" altLang="en-US" sz="2800" b="1" dirty="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28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a:t>
              </a:r>
            </a:p>
            <a:p>
              <a:pPr algn="ctr">
                <a:defRPr/>
              </a:pPr>
              <a:r>
                <a:rPr lang="en-US" altLang="zh-CN" sz="3200" b="1" kern="0" dirty="0" smtClean="0">
                  <a:solidFill>
                    <a:srgbClr val="0000FF"/>
                  </a:solidFill>
                  <a:latin typeface="Tahoma" pitchFamily="34" charset="0"/>
                  <a:ea typeface="Tahoma" pitchFamily="34" charset="0"/>
                  <a:cs typeface="Tahoma" pitchFamily="34" charset="0"/>
                </a:rPr>
                <a:t>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a:t>
              </a:r>
              <a:r>
                <a:rPr lang="en-US" altLang="en-US" sz="2800" b="1" dirty="0" smtClean="0">
                  <a:solidFill>
                    <a:srgbClr val="0000FF"/>
                  </a:solidFill>
                  <a:latin typeface="Tahoma" pitchFamily="34" charset="0"/>
                  <a:ea typeface="Tahoma" pitchFamily="34" charset="0"/>
                  <a:cs typeface="Tahoma" pitchFamily="34" charset="0"/>
                </a:rPr>
                <a:t>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III.</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968537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2727" y="1510748"/>
            <a:ext cx="11317726" cy="3949148"/>
          </a:xfrm>
          <a:prstGeom prst="rect">
            <a:avLst/>
          </a:prstGeom>
        </p:spPr>
      </p:pic>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11:11:01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21</a:t>
            </a:fld>
            <a:endParaRPr lang="en-US" altLang="en-US">
              <a:solidFill>
                <a:prstClr val="black">
                  <a:tint val="75000"/>
                </a:prstClr>
              </a:solidFill>
            </a:endParaRPr>
          </a:p>
        </p:txBody>
      </p:sp>
      <p:sp>
        <p:nvSpPr>
          <p:cNvPr id="4" name="TextBox 3"/>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6" name="Rectangle 5"/>
          <p:cNvSpPr/>
          <p:nvPr/>
        </p:nvSpPr>
        <p:spPr>
          <a:xfrm>
            <a:off x="2319129" y="3126359"/>
            <a:ext cx="7779027" cy="1631216"/>
          </a:xfrm>
          <a:prstGeom prst="rect">
            <a:avLst/>
          </a:prstGeom>
        </p:spPr>
        <p:txBody>
          <a:bodyPr wrap="square">
            <a:spAutoFit/>
          </a:bodyPr>
          <a:lstStyle/>
          <a:p>
            <a:pPr marL="457200" indent="-457200">
              <a:buAutoNum type="arabicPeriod"/>
            </a:pP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đã</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từng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chứng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kiến</a:t>
            </a:r>
            <a:r>
              <a:rPr lang="en-US" sz="2000" dirty="0" smtClean="0">
                <a:latin typeface="Tahoma" pitchFamily="34" charset="0"/>
                <a:ea typeface="Tahoma" pitchFamily="34" charset="0"/>
                <a:cs typeface="Tahoma" pitchFamily="34" charset="0"/>
              </a:rPr>
              <a:t> hay </a:t>
            </a:r>
            <a:r>
              <a:rPr lang="en-US" sz="2000" dirty="0" err="1" smtClean="0">
                <a:latin typeface="Tahoma" pitchFamily="34" charset="0"/>
                <a:ea typeface="Tahoma" pitchFamily="34" charset="0"/>
                <a:cs typeface="Tahoma" pitchFamily="34" charset="0"/>
              </a:rPr>
              <a:t>tham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gia</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hoặc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nạn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nhân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của</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bạo</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lực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đường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chưa</a:t>
            </a:r>
            <a:r>
              <a:rPr lang="vi-VN" sz="2000" dirty="0" smtClean="0">
                <a:latin typeface="Tahoma" pitchFamily="34" charset="0"/>
                <a:ea typeface="Tahoma" pitchFamily="34" charset="0"/>
                <a:cs typeface="Tahoma" pitchFamily="34" charset="0"/>
              </a:rPr>
              <a:t>?</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Khi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đó</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đã</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ứng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phó</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như</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thế</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nào</a:t>
            </a:r>
            <a:r>
              <a:rPr lang="en-US" sz="2000" dirty="0" smtClean="0">
                <a:latin typeface="Tahoma" pitchFamily="34" charset="0"/>
                <a:ea typeface="Tahoma" pitchFamily="34" charset="0"/>
                <a:cs typeface="Tahoma" pitchFamily="34" charset="0"/>
              </a:rPr>
              <a:t>?</a:t>
            </a:r>
          </a:p>
          <a:p>
            <a:pPr marL="457200" indent="-457200">
              <a:buAutoNum type="arabicPeriod"/>
            </a:pPr>
            <a:r>
              <a:rPr lang="en-US" sz="2000" dirty="0" err="1" smtClean="0">
                <a:latin typeface="Tahoma" pitchFamily="34" charset="0"/>
                <a:ea typeface="Tahoma" pitchFamily="34" charset="0"/>
                <a:cs typeface="Tahoma" pitchFamily="34" charset="0"/>
              </a:rPr>
              <a:t>Sau</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khi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xong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bài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này</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nghĩ</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mình</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cần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phải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gì</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để</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phòng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chống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bạo</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lực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đường</a:t>
            </a:r>
            <a:r>
              <a:rPr lang="en-US" sz="2000" dirty="0" smtClean="0">
                <a:latin typeface="Tahoma" pitchFamily="34" charset="0"/>
                <a:ea typeface="Tahoma" pitchFamily="34" charset="0"/>
                <a:cs typeface="Tahoma" pitchFamily="34" charset="0"/>
              </a:rPr>
              <a:t>?</a:t>
            </a:r>
            <a:endParaRPr lang="vi-VN" sz="20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174269269"/>
              </p:ext>
            </p:extLst>
          </p:nvPr>
        </p:nvGraphicFramePr>
        <p:xfrm>
          <a:off x="1920239" y="2009452"/>
          <a:ext cx="9113519" cy="3137314"/>
        </p:xfrm>
        <a:graphic>
          <a:graphicData uri="http://schemas.openxmlformats.org/drawingml/2006/table">
            <a:tbl>
              <a:tblPr>
                <a:tableStyleId>{5C22544A-7EE6-4342-B048-85BDC9FD1C3A}</a:tableStyleId>
              </a:tblPr>
              <a:tblGrid>
                <a:gridCol w="9113519">
                  <a:extLst>
                    <a:ext uri="{9D8B030D-6E8A-4147-A177-3AD203B41FA5}">
                      <a16:colId xmlns:a16="http://schemas.microsoft.com/office/drawing/2014/main" val="20000"/>
                    </a:ext>
                  </a:extLst>
                </a:gridCol>
              </a:tblGrid>
              <a:tr h="3137314">
                <a:tc>
                  <a:txBody>
                    <a:bodyPr/>
                    <a:lstStyle/>
                    <a:p>
                      <a:r>
                        <a:rPr lang="en-US" sz="1800" b="1" kern="1200" dirty="0" err="1" smtClean="0">
                          <a:solidFill>
                            <a:schemeClr val="dk1"/>
                          </a:solidFill>
                          <a:effectLst/>
                          <a:latin typeface="+mn-lt"/>
                          <a:ea typeface="+mn-ea"/>
                          <a:cs typeface="+mn-cs"/>
                        </a:rPr>
                        <a:t>Câu</a:t>
                      </a:r>
                      <a:r>
                        <a:rPr lang="en-US" sz="1800" b="1" kern="1200" dirty="0" smtClean="0">
                          <a:solidFill>
                            <a:schemeClr val="dk1"/>
                          </a:solidFill>
                          <a:effectLst/>
                          <a:latin typeface="+mn-lt"/>
                          <a:ea typeface="+mn-ea"/>
                          <a:cs typeface="+mn-cs"/>
                        </a:rPr>
                        <a:t> 1.</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Em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hãy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những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cách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ứng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nào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dưới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đây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là</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phù</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hợp</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định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pháp</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luật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về</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phòng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chống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A. </a:t>
                      </a:r>
                      <a:r>
                        <a:rPr lang="en-US" sz="1800" kern="1200" dirty="0" err="1" smtClean="0">
                          <a:solidFill>
                            <a:schemeClr val="dk1"/>
                          </a:solidFill>
                          <a:effectLst/>
                          <a:latin typeface="+mn-lt"/>
                          <a:ea typeface="+mn-ea"/>
                          <a:cs typeface="+mn-cs"/>
                        </a:rPr>
                        <a:t>Lưu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những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hình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ảnh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bài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xã</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hội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tính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chất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nhà</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trường</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B. </a:t>
                      </a:r>
                      <a:r>
                        <a:rPr lang="en-US" sz="1800" kern="1200" dirty="0" err="1" smtClean="0">
                          <a:solidFill>
                            <a:schemeClr val="dk1"/>
                          </a:solidFill>
                          <a:effectLst/>
                          <a:latin typeface="+mn-lt"/>
                          <a:ea typeface="+mn-ea"/>
                          <a:cs typeface="+mn-cs"/>
                        </a:rPr>
                        <a:t>Rủ</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bè</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đánh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nhằm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giải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quyết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mâu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thuẫn</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C. </a:t>
                      </a:r>
                      <a:r>
                        <a:rPr lang="en-US" sz="1800" kern="1200" dirty="0" err="1" smtClean="0">
                          <a:solidFill>
                            <a:schemeClr val="dk1"/>
                          </a:solidFill>
                          <a:effectLst/>
                          <a:latin typeface="+mn-lt"/>
                          <a:ea typeface="+mn-ea"/>
                          <a:cs typeface="+mn-cs"/>
                        </a:rPr>
                        <a:t>Viết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bài</a:t>
                      </a:r>
                      <a:r>
                        <a:rPr lang="en-US" sz="1800" kern="1200" dirty="0" smtClean="0">
                          <a:solidFill>
                            <a:schemeClr val="dk1"/>
                          </a:solidFill>
                          <a:effectLst/>
                          <a:latin typeface="+mn-lt"/>
                          <a:ea typeface="+mn-ea"/>
                          <a:cs typeface="+mn-cs"/>
                        </a:rPr>
                        <a:t>/quay video </a:t>
                      </a:r>
                      <a:r>
                        <a:rPr lang="en-US" sz="1800" kern="1200" dirty="0" err="1" smtClean="0">
                          <a:solidFill>
                            <a:schemeClr val="dk1"/>
                          </a:solidFill>
                          <a:effectLst/>
                          <a:latin typeface="+mn-lt"/>
                          <a:ea typeface="+mn-ea"/>
                          <a:cs typeface="+mn-cs"/>
                        </a:rPr>
                        <a:t>trực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tuyến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nhằm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nói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xấu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xúc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phạm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xã</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hội</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D. </a:t>
                      </a:r>
                      <a:r>
                        <a:rPr lang="en-US" sz="1800" kern="1200" dirty="0" err="1" smtClean="0">
                          <a:solidFill>
                            <a:schemeClr val="dk1"/>
                          </a:solidFill>
                          <a:effectLst/>
                          <a:latin typeface="+mn-lt"/>
                          <a:ea typeface="+mn-ea"/>
                          <a:cs typeface="+mn-cs"/>
                        </a:rPr>
                        <a:t>Bỏ</a:t>
                      </a:r>
                      <a:r>
                        <a:rPr lang="en-US" sz="1800" kern="1200" dirty="0" smtClean="0">
                          <a:solidFill>
                            <a:schemeClr val="dk1"/>
                          </a:solidFill>
                          <a:effectLst/>
                          <a:latin typeface="+mn-lt"/>
                          <a:ea typeface="+mn-ea"/>
                          <a:cs typeface="+mn-cs"/>
                        </a:rPr>
                        <a:t> qua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đánh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được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yên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ổn</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E.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gia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đình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nhận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được</a:t>
                      </a:r>
                      <a:r>
                        <a:rPr lang="en-US" sz="1800" kern="1200" dirty="0" smtClean="0">
                          <a:solidFill>
                            <a:schemeClr val="dk1"/>
                          </a:solidFill>
                          <a:effectLst/>
                          <a:latin typeface="+mn-lt"/>
                          <a:ea typeface="+mn-ea"/>
                          <a:cs typeface="+mn-cs"/>
                        </a:rPr>
                        <a:t> ý </a:t>
                      </a:r>
                      <a:r>
                        <a:rPr lang="en-US" sz="1800" kern="1200" dirty="0" err="1" smtClean="0">
                          <a:solidFill>
                            <a:schemeClr val="dk1"/>
                          </a:solidFill>
                          <a:effectLst/>
                          <a:latin typeface="+mn-lt"/>
                          <a:ea typeface="+mn-ea"/>
                          <a:cs typeface="+mn-cs"/>
                        </a:rPr>
                        <a:t>kiến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sinh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hành</a:t>
                      </a:r>
                      <a:r>
                        <a:rPr lang="en-US" sz="1800" kern="1200" dirty="0" smtClean="0">
                          <a:solidFill>
                            <a:schemeClr val="dk1"/>
                          </a:solidFill>
                          <a:effectLst/>
                          <a:latin typeface="+mn-lt"/>
                          <a:ea typeface="+mn-ea"/>
                          <a:cs typeface="+mn-cs"/>
                        </a:rPr>
                        <a:t> vi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mình</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G. </a:t>
                      </a:r>
                      <a:r>
                        <a:rPr lang="en-US" sz="1800" kern="1200" dirty="0" err="1" smtClean="0">
                          <a:solidFill>
                            <a:schemeClr val="dk1"/>
                          </a:solidFill>
                          <a:effectLst/>
                          <a:latin typeface="+mn-lt"/>
                          <a:ea typeface="+mn-ea"/>
                          <a:cs typeface="+mn-cs"/>
                        </a:rPr>
                        <a:t>Gọi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số</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điện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thoại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của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phòng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Tư</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vấn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tâm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hoặc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số</a:t>
                      </a:r>
                      <a:r>
                        <a:rPr lang="en-US" sz="1800" kern="1200" dirty="0" smtClean="0">
                          <a:solidFill>
                            <a:schemeClr val="dk1"/>
                          </a:solidFill>
                          <a:effectLst/>
                          <a:latin typeface="+mn-lt"/>
                          <a:ea typeface="+mn-ea"/>
                          <a:cs typeface="+mn-cs"/>
                        </a:rPr>
                        <a:t> 111.</a:t>
                      </a:r>
                    </a:p>
                    <a:p>
                      <a:r>
                        <a:rPr lang="en-US" sz="1800" kern="1200" dirty="0" smtClean="0">
                          <a:solidFill>
                            <a:schemeClr val="dk1"/>
                          </a:solidFill>
                          <a:effectLst/>
                          <a:latin typeface="+mn-lt"/>
                          <a:ea typeface="+mn-ea"/>
                          <a:cs typeface="+mn-cs"/>
                        </a:rPr>
                        <a:t>H.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cơ</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quan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công</a:t>
                      </a:r>
                      <a:r>
                        <a:rPr lang="en-US" sz="1800" kern="1200" dirty="0" smtClean="0">
                          <a:solidFill>
                            <a:schemeClr val="dk1"/>
                          </a:solidFill>
                          <a:effectLst/>
                          <a:latin typeface="+mn-lt"/>
                          <a:ea typeface="+mn-ea"/>
                          <a:cs typeface="+mn-cs"/>
                        </a:rPr>
                        <a:t> an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đe</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doạ</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tính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3"/>
          <a:stretch/>
        </p:blipFill>
        <p:spPr>
          <a:xfrm>
            <a:off x="11033760" y="0"/>
            <a:ext cx="1158240" cy="1048385"/>
          </a:xfrm>
          <a:prstGeom prst="rect">
            <a:avLst/>
          </a:prstGeom>
          <a:noFill/>
          <a:ln>
            <a:noFill/>
          </a:ln>
        </p:spPr>
      </p:pic>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11:11:01</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22</a:t>
            </a:fld>
            <a:endParaRPr lang="en-US" altLang="en-US"/>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3" name="Oval 12"/>
          <p:cNvSpPr/>
          <p:nvPr/>
        </p:nvSpPr>
        <p:spPr>
          <a:xfrm>
            <a:off x="1685106" y="3922597"/>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06878" y="4183855"/>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5765" y="4466884"/>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89640" y="2599509"/>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777923" y="764275"/>
            <a:ext cx="7424383" cy="6093724"/>
          </a:xfrm>
          <a:prstGeom prst="rect">
            <a:avLst/>
          </a:prstGeom>
          <a:no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586853" y="1797200"/>
            <a:ext cx="5336275" cy="3477875"/>
          </a:xfrm>
          <a:prstGeom prst="rect">
            <a:avLst/>
          </a:prstGeom>
        </p:spPr>
        <p:txBody>
          <a:bodyPr wrap="square">
            <a:spAutoFit/>
          </a:bodyPr>
          <a:lstStyle/>
          <a:p>
            <a:r>
              <a:rPr lang="en-US" sz="2000" b="1" dirty="0" err="1"/>
              <a:t>Câu</a:t>
            </a:r>
            <a:r>
              <a:rPr lang="en-US" sz="2000" b="1" dirty="0"/>
              <a:t> 2. </a:t>
            </a:r>
            <a:r>
              <a:rPr lang="en-US" sz="2000" dirty="0" err="1"/>
              <a:t>Hãy</a:t>
            </a:r>
            <a:r>
              <a:rPr lang="en-US" sz="2000" dirty="0"/>
              <a:t> </a:t>
            </a:r>
            <a:r>
              <a:rPr lang="en-US" sz="2000" dirty="0" err="1"/>
              <a:t>thảo</a:t>
            </a:r>
            <a:r>
              <a:rPr lang="en-US" sz="2000" dirty="0"/>
              <a:t> </a:t>
            </a:r>
            <a:r>
              <a:rPr lang="en-US" sz="2000" dirty="0" err="1"/>
              <a:t>luận</a:t>
            </a:r>
            <a:r>
              <a:rPr lang="en-US" sz="2000" dirty="0"/>
              <a:t> </a:t>
            </a:r>
            <a:r>
              <a:rPr lang="en-US" sz="2000" dirty="0" err="1"/>
              <a:t>và</a:t>
            </a:r>
            <a:r>
              <a:rPr lang="en-US" sz="2000" dirty="0"/>
              <a:t> </a:t>
            </a:r>
            <a:r>
              <a:rPr lang="en-US" sz="2000" dirty="0" err="1"/>
              <a:t>đưa</a:t>
            </a:r>
            <a:r>
              <a:rPr lang="en-US" sz="2000" dirty="0"/>
              <a:t> </a:t>
            </a:r>
            <a:r>
              <a:rPr lang="en-US" sz="2000" dirty="0" err="1"/>
              <a:t>ra</a:t>
            </a:r>
            <a:r>
              <a:rPr lang="en-US" sz="2000" dirty="0"/>
              <a:t> </a:t>
            </a:r>
            <a:r>
              <a:rPr lang="en-US" sz="2000" dirty="0" err="1"/>
              <a:t>cách</a:t>
            </a:r>
            <a:r>
              <a:rPr lang="en-US" sz="2000" dirty="0"/>
              <a:t> </a:t>
            </a:r>
            <a:r>
              <a:rPr lang="en-US" sz="2000" dirty="0" err="1"/>
              <a:t>ứng</a:t>
            </a:r>
            <a:r>
              <a:rPr lang="en-US" sz="2000" dirty="0"/>
              <a:t> </a:t>
            </a:r>
            <a:r>
              <a:rPr lang="en-US" sz="2000" dirty="0" err="1"/>
              <a:t>phó</a:t>
            </a:r>
            <a:r>
              <a:rPr lang="en-US" sz="2000" dirty="0"/>
              <a:t> </a:t>
            </a:r>
            <a:r>
              <a:rPr lang="en-US" sz="2000" dirty="0" err="1"/>
              <a:t>với</a:t>
            </a:r>
            <a:r>
              <a:rPr lang="en-US" sz="2000" dirty="0"/>
              <a:t> </a:t>
            </a:r>
            <a:r>
              <a:rPr lang="en-US" sz="2000" dirty="0" err="1"/>
              <a:t>bạo</a:t>
            </a:r>
            <a:r>
              <a:rPr lang="en-US" sz="2000" dirty="0"/>
              <a:t> </a:t>
            </a:r>
            <a:r>
              <a:rPr lang="en-US" sz="2000" dirty="0" err="1"/>
              <a:t>lực</a:t>
            </a:r>
            <a:r>
              <a:rPr lang="en-US" sz="2000" dirty="0"/>
              <a:t> </a:t>
            </a:r>
            <a:r>
              <a:rPr lang="en-US" sz="2000" dirty="0" err="1"/>
              <a:t>học</a:t>
            </a:r>
            <a:r>
              <a:rPr lang="en-US" sz="2000" dirty="0"/>
              <a:t> </a:t>
            </a:r>
            <a:r>
              <a:rPr lang="en-US" sz="2000" dirty="0" err="1"/>
              <a:t>đường</a:t>
            </a:r>
            <a:r>
              <a:rPr lang="en-US" sz="2000" dirty="0"/>
              <a:t> </a:t>
            </a:r>
            <a:r>
              <a:rPr lang="en-US" sz="2000" dirty="0" err="1"/>
              <a:t>trong</a:t>
            </a:r>
            <a:r>
              <a:rPr lang="en-US" sz="2000" dirty="0"/>
              <a:t> </a:t>
            </a:r>
            <a:r>
              <a:rPr lang="en-US" sz="2000" dirty="0" err="1"/>
              <a:t>các</a:t>
            </a:r>
            <a:r>
              <a:rPr lang="en-US" sz="2000" dirty="0"/>
              <a:t> </a:t>
            </a:r>
            <a:r>
              <a:rPr lang="en-US" sz="2000" dirty="0" err="1"/>
              <a:t>tình</a:t>
            </a:r>
            <a:r>
              <a:rPr lang="en-US" sz="2000" dirty="0"/>
              <a:t> </a:t>
            </a:r>
            <a:r>
              <a:rPr lang="en-US" sz="2000" dirty="0" err="1"/>
              <a:t>huống</a:t>
            </a:r>
            <a:r>
              <a:rPr lang="en-US" sz="2000" dirty="0"/>
              <a:t> </a:t>
            </a:r>
            <a:r>
              <a:rPr lang="en-US" sz="2000" dirty="0" err="1"/>
              <a:t>sau</a:t>
            </a:r>
            <a:r>
              <a:rPr lang="en-US" sz="2000" dirty="0"/>
              <a:t>:</a:t>
            </a:r>
          </a:p>
          <a:p>
            <a:r>
              <a:rPr lang="en-US" sz="2000" b="1" dirty="0" err="1"/>
              <a:t>Nhóm</a:t>
            </a:r>
            <a:r>
              <a:rPr lang="en-US" sz="2000" b="1" dirty="0"/>
              <a:t> 1, 2: </a:t>
            </a:r>
            <a:r>
              <a:rPr lang="en-US" sz="2000" dirty="0" err="1"/>
              <a:t>tình</a:t>
            </a:r>
            <a:r>
              <a:rPr lang="en-US" sz="2000" dirty="0"/>
              <a:t> </a:t>
            </a:r>
            <a:r>
              <a:rPr lang="en-US" sz="2000" dirty="0" err="1"/>
              <a:t>huống</a:t>
            </a:r>
            <a:r>
              <a:rPr lang="en-US" sz="2000" dirty="0"/>
              <a:t> 1</a:t>
            </a:r>
          </a:p>
          <a:p>
            <a:pPr lvl="0"/>
            <a:r>
              <a:rPr lang="en-US" sz="2000" i="1" dirty="0" err="1" smtClean="0">
                <a:solidFill>
                  <a:schemeClr val="accent1"/>
                </a:solidFill>
              </a:rPr>
              <a:t>Gần</a:t>
            </a:r>
            <a:r>
              <a:rPr lang="en-US" sz="2000" i="1" dirty="0" smtClean="0">
                <a:solidFill>
                  <a:schemeClr val="accent1"/>
                </a:solidFill>
              </a:rPr>
              <a:t> </a:t>
            </a:r>
            <a:r>
              <a:rPr lang="en-US" sz="2000" i="1" dirty="0" err="1">
                <a:solidFill>
                  <a:schemeClr val="accent1"/>
                </a:solidFill>
              </a:rPr>
              <a:t>đây</a:t>
            </a:r>
            <a:r>
              <a:rPr lang="en-US" sz="2000" i="1" dirty="0">
                <a:solidFill>
                  <a:schemeClr val="accent1"/>
                </a:solidFill>
              </a:rPr>
              <a:t>, H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trong</a:t>
            </a:r>
            <a:r>
              <a:rPr lang="en-US" sz="2000" i="1" dirty="0">
                <a:solidFill>
                  <a:schemeClr val="accent1"/>
                </a:solidFill>
              </a:rPr>
              <a:t> </a:t>
            </a:r>
            <a:r>
              <a:rPr lang="en-US" sz="2000" i="1" dirty="0" err="1">
                <a:solidFill>
                  <a:schemeClr val="accent1"/>
                </a:solidFill>
              </a:rPr>
              <a:t>trường</a:t>
            </a:r>
            <a:r>
              <a:rPr lang="en-US" sz="2000" i="1" dirty="0">
                <a:solidFill>
                  <a:schemeClr val="accent1"/>
                </a:solidFill>
              </a:rPr>
              <a:t> </a:t>
            </a:r>
            <a:r>
              <a:rPr lang="en-US" sz="2000" i="1" dirty="0" err="1">
                <a:solidFill>
                  <a:schemeClr val="accent1"/>
                </a:solidFill>
              </a:rPr>
              <a:t>chặn</a:t>
            </a:r>
            <a:r>
              <a:rPr lang="en-US" sz="2000" i="1" dirty="0">
                <a:solidFill>
                  <a:schemeClr val="accent1"/>
                </a:solidFill>
              </a:rPr>
              <a:t> </a:t>
            </a:r>
            <a:r>
              <a:rPr lang="en-US" sz="2000" i="1" dirty="0" err="1">
                <a:solidFill>
                  <a:schemeClr val="accent1"/>
                </a:solidFill>
              </a:rPr>
              <a:t>đường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a:t>
            </a:r>
            <a:r>
              <a:rPr lang="en-US" sz="2000" i="1" dirty="0" err="1">
                <a:solidFill>
                  <a:schemeClr val="accent1"/>
                </a:solidFill>
              </a:rPr>
              <a:t>Tuần</a:t>
            </a:r>
            <a:r>
              <a:rPr lang="en-US" sz="2000" i="1" dirty="0">
                <a:solidFill>
                  <a:schemeClr val="accent1"/>
                </a:solidFill>
              </a:rPr>
              <a:t> </a:t>
            </a:r>
            <a:r>
              <a:rPr lang="en-US" sz="2000" i="1" dirty="0" err="1">
                <a:solidFill>
                  <a:schemeClr val="accent1"/>
                </a:solidFill>
              </a:rPr>
              <a:t>này</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đó</a:t>
            </a:r>
            <a:r>
              <a:rPr lang="en-US" sz="2000" i="1" dirty="0">
                <a:solidFill>
                  <a:schemeClr val="accent1"/>
                </a:solidFill>
              </a:rPr>
              <a:t> </a:t>
            </a:r>
            <a:r>
              <a:rPr lang="en-US" sz="2000" i="1" dirty="0" err="1">
                <a:solidFill>
                  <a:schemeClr val="accent1"/>
                </a:solidFill>
              </a:rPr>
              <a:t>yêu</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H </a:t>
            </a:r>
            <a:r>
              <a:rPr lang="en-US" sz="2000" i="1" dirty="0" err="1">
                <a:solidFill>
                  <a:schemeClr val="accent1"/>
                </a:solidFill>
              </a:rPr>
              <a:t>phải</a:t>
            </a:r>
            <a:r>
              <a:rPr lang="en-US" sz="2000" i="1" dirty="0">
                <a:solidFill>
                  <a:schemeClr val="accent1"/>
                </a:solidFill>
              </a:rPr>
              <a:t> </a:t>
            </a:r>
            <a:r>
              <a:rPr lang="en-US" sz="2000" i="1" dirty="0" err="1">
                <a:solidFill>
                  <a:schemeClr val="accent1"/>
                </a:solidFill>
              </a:rPr>
              <a:t>mua</a:t>
            </a:r>
            <a:r>
              <a:rPr lang="en-US" sz="2000" i="1" dirty="0">
                <a:solidFill>
                  <a:schemeClr val="accent1"/>
                </a:solidFill>
              </a:rPr>
              <a:t> </a:t>
            </a:r>
            <a:r>
              <a:rPr lang="en-US" sz="2000" i="1" dirty="0" err="1">
                <a:solidFill>
                  <a:schemeClr val="accent1"/>
                </a:solidFill>
              </a:rPr>
              <a:t>đổ</a:t>
            </a:r>
            <a:r>
              <a:rPr lang="en-US" sz="2000" i="1" dirty="0">
                <a:solidFill>
                  <a:schemeClr val="accent1"/>
                </a:solidFill>
              </a:rPr>
              <a:t> </a:t>
            </a:r>
            <a:r>
              <a:rPr lang="en-US" sz="2000" i="1" dirty="0" err="1">
                <a:solidFill>
                  <a:schemeClr val="accent1"/>
                </a:solidFill>
              </a:rPr>
              <a:t>ăn</a:t>
            </a:r>
            <a:r>
              <a:rPr lang="en-US" sz="2000" i="1" dirty="0">
                <a:solidFill>
                  <a:schemeClr val="accent1"/>
                </a:solidFill>
              </a:rPr>
              <a:t> </a:t>
            </a:r>
            <a:r>
              <a:rPr lang="en-US" sz="2000" i="1" dirty="0" err="1">
                <a:solidFill>
                  <a:schemeClr val="accent1"/>
                </a:solidFill>
              </a:rPr>
              <a:t>cho</a:t>
            </a:r>
            <a:r>
              <a:rPr lang="en-US" sz="2000" i="1" dirty="0">
                <a:solidFill>
                  <a:schemeClr val="accent1"/>
                </a:solidFill>
              </a:rPr>
              <a:t> </a:t>
            </a:r>
            <a:r>
              <a:rPr lang="en-US" sz="2000" i="1" dirty="0" err="1">
                <a:solidFill>
                  <a:schemeClr val="accent1"/>
                </a:solidFill>
              </a:rPr>
              <a:t>họ</a:t>
            </a:r>
            <a:r>
              <a:rPr lang="en-US" sz="2000" i="1" dirty="0">
                <a:solidFill>
                  <a:schemeClr val="accent1"/>
                </a:solidFill>
              </a:rPr>
              <a:t> </a:t>
            </a:r>
            <a:r>
              <a:rPr lang="en-US" sz="2000" i="1" dirty="0" err="1">
                <a:solidFill>
                  <a:schemeClr val="accent1"/>
                </a:solidFill>
              </a:rPr>
              <a:t>thì</a:t>
            </a:r>
            <a:r>
              <a:rPr lang="en-US" sz="2000" i="1" dirty="0">
                <a:solidFill>
                  <a:schemeClr val="accent1"/>
                </a:solidFill>
              </a:rPr>
              <a:t> </a:t>
            </a:r>
            <a:r>
              <a:rPr lang="en-US" sz="2000" i="1" dirty="0" err="1">
                <a:solidFill>
                  <a:schemeClr val="accent1"/>
                </a:solidFill>
              </a:rPr>
              <a:t>sẽ</a:t>
            </a:r>
            <a:r>
              <a:rPr lang="en-US" sz="2000" i="1" dirty="0">
                <a:solidFill>
                  <a:schemeClr val="accent1"/>
                </a:solidFill>
              </a:rPr>
              <a:t>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H </a:t>
            </a:r>
            <a:r>
              <a:rPr lang="en-US" sz="2000" i="1" dirty="0" err="1">
                <a:solidFill>
                  <a:schemeClr val="accent1"/>
                </a:solidFill>
              </a:rPr>
              <a:t>nữa</a:t>
            </a:r>
            <a:r>
              <a:rPr lang="en-US" sz="2000" i="1" dirty="0">
                <a:solidFill>
                  <a:schemeClr val="accent1"/>
                </a:solidFill>
              </a:rPr>
              <a:t>.</a:t>
            </a:r>
          </a:p>
          <a:p>
            <a:r>
              <a:rPr lang="en-US" sz="2000" b="1" dirty="0" err="1"/>
              <a:t>Nhóm</a:t>
            </a:r>
            <a:r>
              <a:rPr lang="en-US" sz="2000" b="1" dirty="0"/>
              <a:t> 3, 4: </a:t>
            </a:r>
            <a:r>
              <a:rPr lang="en-US" sz="2000" dirty="0" err="1"/>
              <a:t>tình</a:t>
            </a:r>
            <a:r>
              <a:rPr lang="en-US" sz="2000" dirty="0"/>
              <a:t> </a:t>
            </a:r>
            <a:r>
              <a:rPr lang="en-US" sz="2000" dirty="0" err="1"/>
              <a:t>huống</a:t>
            </a:r>
            <a:r>
              <a:rPr lang="en-US" sz="2000" dirty="0"/>
              <a:t> 2</a:t>
            </a:r>
          </a:p>
          <a:p>
            <a:pPr lvl="0"/>
            <a:r>
              <a:rPr lang="en-US" sz="2000" i="1" dirty="0" err="1" smtClean="0">
                <a:solidFill>
                  <a:schemeClr val="accent1"/>
                </a:solidFill>
              </a:rPr>
              <a:t>Vì</a:t>
            </a:r>
            <a:r>
              <a:rPr lang="en-US" sz="2000" i="1" dirty="0" smtClean="0">
                <a:solidFill>
                  <a:schemeClr val="accent1"/>
                </a:solidFill>
              </a:rPr>
              <a:t> </a:t>
            </a:r>
            <a:r>
              <a:rPr lang="en-US" sz="2000" i="1" dirty="0" err="1">
                <a:solidFill>
                  <a:schemeClr val="accent1"/>
                </a:solidFill>
              </a:rPr>
              <a:t>là</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a:t>
            </a:r>
            <a:r>
              <a:rPr lang="en-US" sz="2000" i="1" dirty="0" err="1">
                <a:solidFill>
                  <a:schemeClr val="accent1"/>
                </a:solidFill>
              </a:rPr>
              <a:t>thủ</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đá</a:t>
            </a:r>
            <a:r>
              <a:rPr lang="en-US" sz="2000" i="1" dirty="0">
                <a:solidFill>
                  <a:schemeClr val="accent1"/>
                </a:solidFill>
              </a:rPr>
              <a:t> </a:t>
            </a:r>
            <a:r>
              <a:rPr lang="en-US" sz="2000" i="1" dirty="0" err="1">
                <a:solidFill>
                  <a:schemeClr val="accent1"/>
                </a:solidFill>
              </a:rPr>
              <a:t>giỏi</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ghi</a:t>
            </a:r>
            <a:r>
              <a:rPr lang="en-US" sz="2000" i="1" dirty="0">
                <a:solidFill>
                  <a:schemeClr val="accent1"/>
                </a:solidFill>
              </a:rPr>
              <a:t> </a:t>
            </a:r>
            <a:r>
              <a:rPr lang="en-US" sz="2000" i="1" dirty="0" err="1">
                <a:solidFill>
                  <a:schemeClr val="accent1"/>
                </a:solidFill>
              </a:rPr>
              <a:t>bàn</a:t>
            </a:r>
            <a:r>
              <a:rPr lang="en-US" sz="2000" i="1" dirty="0">
                <a:solidFill>
                  <a:schemeClr val="accent1"/>
                </a:solidFill>
              </a:rPr>
              <a:t> </a:t>
            </a:r>
            <a:r>
              <a:rPr lang="en-US" sz="2000" i="1" dirty="0" err="1">
                <a:solidFill>
                  <a:schemeClr val="accent1"/>
                </a:solidFill>
              </a:rPr>
              <a:t>nên</a:t>
            </a:r>
            <a:r>
              <a:rPr lang="en-US" sz="2000" i="1" dirty="0">
                <a:solidFill>
                  <a:schemeClr val="accent1"/>
                </a:solidFill>
              </a:rPr>
              <a:t> </a:t>
            </a:r>
            <a:r>
              <a:rPr lang="en-US" sz="2000" i="1" dirty="0" err="1">
                <a:solidFill>
                  <a:schemeClr val="accent1"/>
                </a:solidFill>
              </a:rPr>
              <a:t>Lâm</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số</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ở </a:t>
            </a:r>
            <a:r>
              <a:rPr lang="en-US" sz="2000" i="1" dirty="0" err="1">
                <a:solidFill>
                  <a:schemeClr val="accent1"/>
                </a:solidFill>
              </a:rPr>
              <a:t>đội</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lớp</a:t>
            </a:r>
            <a:r>
              <a:rPr lang="en-US" sz="2000" i="1" dirty="0">
                <a:solidFill>
                  <a:schemeClr val="accent1"/>
                </a:solidFill>
              </a:rPr>
              <a:t> 7B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thích</a:t>
            </a:r>
            <a:r>
              <a:rPr lang="en-US" sz="2000" i="1" dirty="0">
                <a:solidFill>
                  <a:schemeClr val="accent1"/>
                </a:solidFill>
              </a:rPr>
              <a:t> </a:t>
            </a:r>
            <a:r>
              <a:rPr lang="en-US" sz="2000" i="1" dirty="0" err="1">
                <a:solidFill>
                  <a:schemeClr val="accent1"/>
                </a:solidFill>
              </a:rPr>
              <a:t>và</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tìm</a:t>
            </a:r>
            <a:r>
              <a:rPr lang="en-US" sz="2000" i="1" dirty="0">
                <a:solidFill>
                  <a:schemeClr val="accent1"/>
                </a:solidFill>
              </a:rPr>
              <a:t> </a:t>
            </a:r>
            <a:r>
              <a:rPr lang="en-US" sz="2000" i="1" dirty="0" err="1">
                <a:solidFill>
                  <a:schemeClr val="accent1"/>
                </a:solidFill>
              </a:rPr>
              <a:t>cách</a:t>
            </a:r>
            <a:r>
              <a:rPr lang="en-US" sz="2000" i="1" dirty="0">
                <a:solidFill>
                  <a:schemeClr val="accent1"/>
                </a:solidFill>
              </a:rPr>
              <a:t> </a:t>
            </a:r>
            <a:r>
              <a:rPr lang="en-US" sz="2000" i="1" dirty="0" err="1">
                <a:solidFill>
                  <a:schemeClr val="accent1"/>
                </a:solidFill>
              </a:rPr>
              <a:t>gây</a:t>
            </a:r>
            <a:r>
              <a:rPr lang="en-US" sz="2000" i="1" dirty="0">
                <a:solidFill>
                  <a:schemeClr val="accent1"/>
                </a:solidFill>
              </a:rPr>
              <a:t> </a:t>
            </a:r>
            <a:r>
              <a:rPr lang="en-US" sz="2000" i="1" dirty="0" err="1">
                <a:solidFill>
                  <a:schemeClr val="accent1"/>
                </a:solidFill>
              </a:rPr>
              <a:t>sự</a:t>
            </a:r>
            <a:r>
              <a:rPr lang="en-US" sz="2000" i="1" dirty="0" smtClean="0">
                <a:solidFill>
                  <a:schemeClr val="accent1"/>
                </a:solidFill>
              </a:rPr>
              <a:t>.</a:t>
            </a:r>
            <a:endParaRPr lang="en-US" sz="2000" i="1" dirty="0">
              <a:solidFill>
                <a:schemeClr val="accent1"/>
              </a:solidFill>
            </a:endParaRPr>
          </a:p>
        </p:txBody>
      </p:sp>
      <p:sp>
        <p:nvSpPr>
          <p:cNvPr id="13" name="Rectangle 12"/>
          <p:cNvSpPr/>
          <p:nvPr/>
        </p:nvSpPr>
        <p:spPr>
          <a:xfrm>
            <a:off x="6523630" y="1300934"/>
            <a:ext cx="5513694" cy="1773691"/>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r>
              <a:rPr lang="en-US" dirty="0" smtClean="0">
                <a:solidFill>
                  <a:prstClr val="black"/>
                </a:solidFill>
                <a:latin typeface="Tahoma" pitchFamily="34" charset="0"/>
                <a:ea typeface="Tahoma" pitchFamily="34" charset="0"/>
                <a:cs typeface="Tahoma" pitchFamily="34" charset="0"/>
              </a:rPr>
              <a:t>      </a:t>
            </a:r>
            <a:r>
              <a:rPr lang="en-US" dirty="0" err="1" smtClean="0">
                <a:solidFill>
                  <a:prstClr val="black"/>
                </a:solidFill>
                <a:latin typeface="Tahoma" pitchFamily="34" charset="0"/>
                <a:ea typeface="Tahoma" pitchFamily="34" charset="0"/>
                <a:cs typeface="Tahoma" pitchFamily="34" charset="0"/>
              </a:rPr>
              <a:t>Tình</a:t>
            </a:r>
            <a:r>
              <a:rPr lang="en-US" dirty="0" smtClean="0">
                <a:solidFill>
                  <a:prstClr val="black"/>
                </a:solidFill>
                <a:latin typeface="Tahoma" pitchFamily="34" charset="0"/>
                <a:ea typeface="Tahoma" pitchFamily="34" charset="0"/>
                <a:cs typeface="Tahoma" pitchFamily="34" charset="0"/>
              </a:rPr>
              <a:t> </a:t>
            </a:r>
            <a:r>
              <a:rPr lang="en-US" dirty="0" err="1" smtClean="0">
                <a:solidFill>
                  <a:prstClr val="black"/>
                </a:solidFill>
                <a:latin typeface="Tahoma" pitchFamily="34" charset="0"/>
                <a:ea typeface="Tahoma" pitchFamily="34" charset="0"/>
                <a:cs typeface="Tahoma" pitchFamily="34" charset="0"/>
              </a:rPr>
              <a:t>huống</a:t>
            </a:r>
            <a:r>
              <a:rPr lang="en-US" dirty="0" smtClean="0">
                <a:solidFill>
                  <a:prstClr val="black"/>
                </a:solidFill>
                <a:latin typeface="Tahoma" pitchFamily="34" charset="0"/>
                <a:ea typeface="Tahoma" pitchFamily="34" charset="0"/>
                <a:cs typeface="Tahoma" pitchFamily="34" charset="0"/>
              </a:rPr>
              <a:t> 1: </a:t>
            </a:r>
            <a:r>
              <a:rPr lang="en-US" dirty="0" err="1" smtClean="0"/>
              <a:t>Trong</a:t>
            </a:r>
            <a:r>
              <a:rPr lang="en-US" dirty="0" smtClean="0"/>
              <a:t> </a:t>
            </a:r>
            <a:r>
              <a:rPr lang="en-US" dirty="0" err="1"/>
              <a:t>trường</a:t>
            </a:r>
            <a:r>
              <a:rPr lang="en-US" dirty="0"/>
              <a:t> </a:t>
            </a:r>
            <a:r>
              <a:rPr lang="en-US" dirty="0" err="1"/>
              <a:t>hợp</a:t>
            </a:r>
            <a:r>
              <a:rPr lang="en-US" dirty="0"/>
              <a:t> </a:t>
            </a:r>
            <a:r>
              <a:rPr lang="en-US" dirty="0" err="1"/>
              <a:t>này</a:t>
            </a:r>
            <a:r>
              <a:rPr lang="en-US" dirty="0"/>
              <a:t>, </a:t>
            </a:r>
            <a:r>
              <a:rPr lang="en-US" dirty="0" err="1"/>
              <a:t>trước</a:t>
            </a:r>
            <a:r>
              <a:rPr lang="en-US" dirty="0"/>
              <a:t> </a:t>
            </a:r>
            <a:r>
              <a:rPr lang="en-US" dirty="0" err="1"/>
              <a:t>tiên</a:t>
            </a:r>
            <a:r>
              <a:rPr lang="en-US" dirty="0"/>
              <a:t> H </a:t>
            </a:r>
            <a:r>
              <a:rPr lang="en-US" dirty="0" err="1"/>
              <a:t>không</a:t>
            </a:r>
            <a:r>
              <a:rPr lang="en-US" dirty="0"/>
              <a:t> </a:t>
            </a:r>
            <a:r>
              <a:rPr lang="en-US" dirty="0" err="1"/>
              <a:t>nên</a:t>
            </a:r>
            <a:r>
              <a:rPr lang="en-US" dirty="0"/>
              <a:t> </a:t>
            </a:r>
            <a:r>
              <a:rPr lang="en-US" dirty="0" err="1"/>
              <a:t>đi</a:t>
            </a:r>
            <a:r>
              <a:rPr lang="en-US" dirty="0"/>
              <a:t> </a:t>
            </a:r>
            <a:r>
              <a:rPr lang="en-US" dirty="0" err="1"/>
              <a:t>một</a:t>
            </a:r>
            <a:r>
              <a:rPr lang="en-US" dirty="0"/>
              <a:t> </a:t>
            </a:r>
            <a:r>
              <a:rPr lang="en-US" dirty="0" err="1"/>
              <a:t>mình</a:t>
            </a:r>
            <a:r>
              <a:rPr lang="en-US" dirty="0"/>
              <a:t> </a:t>
            </a:r>
            <a:r>
              <a:rPr lang="en-US" dirty="0" err="1"/>
              <a:t>mà</a:t>
            </a:r>
            <a:r>
              <a:rPr lang="en-US" dirty="0"/>
              <a:t> </a:t>
            </a:r>
            <a:r>
              <a:rPr lang="en-US" dirty="0" err="1"/>
              <a:t>cần</a:t>
            </a:r>
            <a:r>
              <a:rPr lang="en-US" dirty="0"/>
              <a:t> </a:t>
            </a:r>
            <a:r>
              <a:rPr lang="en-US" dirty="0" err="1"/>
              <a:t>rủ</a:t>
            </a:r>
            <a:r>
              <a:rPr lang="en-US" dirty="0"/>
              <a:t> </a:t>
            </a:r>
            <a:r>
              <a:rPr lang="en-US" dirty="0" err="1"/>
              <a:t>thêm</a:t>
            </a:r>
            <a:r>
              <a:rPr lang="en-US" dirty="0"/>
              <a:t> </a:t>
            </a:r>
            <a:r>
              <a:rPr lang="en-US" dirty="0" err="1"/>
              <a:t>bạn</a:t>
            </a:r>
            <a:r>
              <a:rPr lang="en-US" dirty="0"/>
              <a:t> </a:t>
            </a:r>
            <a:r>
              <a:rPr lang="en-US" dirty="0" err="1"/>
              <a:t>hoặc</a:t>
            </a:r>
            <a:r>
              <a:rPr lang="en-US" dirty="0"/>
              <a:t> </a:t>
            </a:r>
            <a:r>
              <a:rPr lang="en-US" dirty="0" err="1"/>
              <a:t>anh</a:t>
            </a:r>
            <a:r>
              <a:rPr lang="en-US" dirty="0"/>
              <a:t> </a:t>
            </a:r>
            <a:r>
              <a:rPr lang="en-US" dirty="0" err="1"/>
              <a:t>chị</a:t>
            </a:r>
            <a:r>
              <a:rPr lang="en-US" dirty="0"/>
              <a:t> </a:t>
            </a:r>
            <a:r>
              <a:rPr lang="en-US" dirty="0" err="1"/>
              <a:t>em</a:t>
            </a:r>
            <a:r>
              <a:rPr lang="en-US" dirty="0"/>
              <a:t> </a:t>
            </a:r>
            <a:r>
              <a:rPr lang="en-US" dirty="0" err="1"/>
              <a:t>đi</a:t>
            </a:r>
            <a:r>
              <a:rPr lang="en-US" dirty="0"/>
              <a:t> </a:t>
            </a:r>
            <a:r>
              <a:rPr lang="en-US" dirty="0" err="1"/>
              <a:t>cùng</a:t>
            </a:r>
            <a:r>
              <a:rPr lang="en-US" dirty="0"/>
              <a:t>, </a:t>
            </a:r>
            <a:r>
              <a:rPr lang="en-US" dirty="0" err="1"/>
              <a:t>tránh</a:t>
            </a:r>
            <a:r>
              <a:rPr lang="en-US" dirty="0"/>
              <a:t> </a:t>
            </a:r>
            <a:r>
              <a:rPr lang="en-US" dirty="0" err="1"/>
              <a:t>đi</a:t>
            </a:r>
            <a:r>
              <a:rPr lang="en-US" dirty="0"/>
              <a:t> </a:t>
            </a:r>
            <a:r>
              <a:rPr lang="en-US" dirty="0" err="1"/>
              <a:t>đến</a:t>
            </a:r>
            <a:r>
              <a:rPr lang="en-US" dirty="0"/>
              <a:t> </a:t>
            </a:r>
            <a:r>
              <a:rPr lang="en-US" dirty="0" err="1"/>
              <a:t>chỗ</a:t>
            </a:r>
            <a:r>
              <a:rPr lang="en-US" dirty="0"/>
              <a:t> </a:t>
            </a:r>
            <a:r>
              <a:rPr lang="en-US" dirty="0" err="1"/>
              <a:t>vắng</a:t>
            </a:r>
            <a:r>
              <a:rPr lang="en-US" dirty="0"/>
              <a:t> </a:t>
            </a:r>
            <a:r>
              <a:rPr lang="en-US" dirty="0" err="1"/>
              <a:t>người</a:t>
            </a:r>
            <a:r>
              <a:rPr lang="en-US" dirty="0"/>
              <a:t> </a:t>
            </a:r>
            <a:r>
              <a:rPr lang="en-US" dirty="0" err="1"/>
              <a:t>một</a:t>
            </a:r>
            <a:r>
              <a:rPr lang="en-US" dirty="0"/>
              <a:t> </a:t>
            </a:r>
            <a:r>
              <a:rPr lang="en-US" dirty="0" err="1"/>
              <a:t>mình</a:t>
            </a:r>
            <a:r>
              <a:rPr lang="en-US" dirty="0"/>
              <a:t>.</a:t>
            </a:r>
          </a:p>
          <a:p>
            <a:pPr lvl="0"/>
            <a:r>
              <a:rPr lang="en-US" dirty="0" smtClean="0"/>
              <a:t>H </a:t>
            </a:r>
            <a:r>
              <a:rPr lang="en-US" dirty="0" err="1"/>
              <a:t>cần</a:t>
            </a:r>
            <a:r>
              <a:rPr lang="en-US" dirty="0"/>
              <a:t> </a:t>
            </a:r>
            <a:r>
              <a:rPr lang="en-US" dirty="0" err="1"/>
              <a:t>báo</a:t>
            </a:r>
            <a:r>
              <a:rPr lang="en-US" dirty="0"/>
              <a:t> </a:t>
            </a:r>
            <a:r>
              <a:rPr lang="en-US" dirty="0" err="1"/>
              <a:t>cáo</a:t>
            </a:r>
            <a:r>
              <a:rPr lang="en-US" dirty="0"/>
              <a:t> </a:t>
            </a:r>
            <a:r>
              <a:rPr lang="en-US" dirty="0" err="1"/>
              <a:t>cho</a:t>
            </a:r>
            <a:r>
              <a:rPr lang="en-US" dirty="0"/>
              <a:t> </a:t>
            </a:r>
            <a:r>
              <a:rPr lang="en-US" dirty="0" err="1"/>
              <a:t>thầy</a:t>
            </a:r>
            <a:r>
              <a:rPr lang="en-US" dirty="0"/>
              <a:t> </a:t>
            </a:r>
            <a:r>
              <a:rPr lang="en-US" dirty="0" err="1"/>
              <a:t>cô</a:t>
            </a:r>
            <a:r>
              <a:rPr lang="en-US" dirty="0"/>
              <a:t> </a:t>
            </a:r>
            <a:r>
              <a:rPr lang="en-US" dirty="0" err="1"/>
              <a:t>giáo</a:t>
            </a:r>
            <a:r>
              <a:rPr lang="en-US" dirty="0"/>
              <a:t> </a:t>
            </a:r>
            <a:r>
              <a:rPr lang="en-US" dirty="0" err="1"/>
              <a:t>và</a:t>
            </a:r>
            <a:r>
              <a:rPr lang="en-US" dirty="0"/>
              <a:t> </a:t>
            </a:r>
            <a:r>
              <a:rPr lang="en-US" dirty="0" err="1"/>
              <a:t>bố</a:t>
            </a:r>
            <a:r>
              <a:rPr lang="en-US" dirty="0"/>
              <a:t> </a:t>
            </a:r>
            <a:r>
              <a:rPr lang="en-US" dirty="0" err="1"/>
              <a:t>mẹ</a:t>
            </a:r>
            <a:r>
              <a:rPr lang="en-US" dirty="0"/>
              <a:t> </a:t>
            </a:r>
            <a:r>
              <a:rPr lang="en-US" dirty="0" err="1"/>
              <a:t>để</a:t>
            </a:r>
            <a:r>
              <a:rPr lang="en-US" dirty="0"/>
              <a:t> </a:t>
            </a:r>
            <a:r>
              <a:rPr lang="en-US" dirty="0" err="1"/>
              <a:t>kịp</a:t>
            </a:r>
            <a:r>
              <a:rPr lang="en-US" dirty="0"/>
              <a:t> </a:t>
            </a:r>
            <a:r>
              <a:rPr lang="en-US" dirty="0" err="1"/>
              <a:t>thời</a:t>
            </a:r>
            <a:r>
              <a:rPr lang="en-US" dirty="0"/>
              <a:t> </a:t>
            </a:r>
            <a:r>
              <a:rPr lang="en-US" dirty="0" err="1"/>
              <a:t>giúp</a:t>
            </a:r>
            <a:r>
              <a:rPr lang="en-US" dirty="0"/>
              <a:t> </a:t>
            </a:r>
            <a:r>
              <a:rPr lang="en-US" dirty="0" err="1"/>
              <a:t>đỡ</a:t>
            </a:r>
            <a:r>
              <a:rPr lang="en-US" dirty="0"/>
              <a:t> </a:t>
            </a:r>
            <a:r>
              <a:rPr lang="en-US" dirty="0" err="1"/>
              <a:t>và</a:t>
            </a:r>
            <a:r>
              <a:rPr lang="en-US" dirty="0"/>
              <a:t> </a:t>
            </a:r>
            <a:r>
              <a:rPr lang="en-US" dirty="0" err="1"/>
              <a:t>ngăn</a:t>
            </a:r>
            <a:r>
              <a:rPr lang="en-US" dirty="0"/>
              <a:t> </a:t>
            </a:r>
            <a:r>
              <a:rPr lang="en-US" dirty="0" err="1"/>
              <a:t>chặn</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1754326"/>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r>
              <a:rPr lang="en-US" dirty="0" err="1" smtClean="0"/>
              <a:t>Tình</a:t>
            </a:r>
            <a:r>
              <a:rPr lang="en-US" dirty="0" smtClean="0"/>
              <a:t> </a:t>
            </a:r>
            <a:r>
              <a:rPr lang="en-US" dirty="0" err="1" smtClean="0"/>
              <a:t>huống</a:t>
            </a:r>
            <a:r>
              <a:rPr lang="en-US" dirty="0" smtClean="0"/>
              <a:t> 2: </a:t>
            </a:r>
            <a:r>
              <a:rPr lang="en-US" dirty="0" err="1" smtClean="0"/>
              <a:t>Trước</a:t>
            </a:r>
            <a:r>
              <a:rPr lang="en-US" dirty="0" smtClean="0"/>
              <a:t> </a:t>
            </a:r>
            <a:r>
              <a:rPr lang="en-US" dirty="0" err="1"/>
              <a:t>tiên</a:t>
            </a:r>
            <a:r>
              <a:rPr lang="en-US" dirty="0"/>
              <a:t> </a:t>
            </a:r>
            <a:r>
              <a:rPr lang="en-US" dirty="0" err="1"/>
              <a:t>Lâm</a:t>
            </a:r>
            <a:r>
              <a:rPr lang="en-US" dirty="0"/>
              <a:t> </a:t>
            </a:r>
            <a:r>
              <a:rPr lang="en-US" dirty="0" err="1"/>
              <a:t>cần</a:t>
            </a:r>
            <a:r>
              <a:rPr lang="en-US" dirty="0"/>
              <a:t> </a:t>
            </a:r>
            <a:r>
              <a:rPr lang="en-US" dirty="0" err="1"/>
              <a:t>phải</a:t>
            </a:r>
            <a:r>
              <a:rPr lang="en-US" dirty="0"/>
              <a:t> </a:t>
            </a:r>
            <a:r>
              <a:rPr lang="en-US" dirty="0" err="1"/>
              <a:t>giữ</a:t>
            </a:r>
            <a:r>
              <a:rPr lang="en-US" dirty="0"/>
              <a:t> </a:t>
            </a:r>
            <a:r>
              <a:rPr lang="en-US" dirty="0" err="1"/>
              <a:t>bình</a:t>
            </a:r>
            <a:r>
              <a:rPr lang="en-US" dirty="0"/>
              <a:t> </a:t>
            </a:r>
            <a:r>
              <a:rPr lang="en-US" dirty="0" err="1"/>
              <a:t>tĩnh</a:t>
            </a:r>
            <a:r>
              <a:rPr lang="en-US" dirty="0"/>
              <a:t> </a:t>
            </a:r>
            <a:r>
              <a:rPr lang="en-US" dirty="0" err="1"/>
              <a:t>trước</a:t>
            </a:r>
            <a:r>
              <a:rPr lang="en-US" dirty="0"/>
              <a:t> </a:t>
            </a:r>
            <a:r>
              <a:rPr lang="en-US" dirty="0" err="1"/>
              <a:t>hành</a:t>
            </a:r>
            <a:r>
              <a:rPr lang="en-US" dirty="0"/>
              <a:t> vi </a:t>
            </a:r>
            <a:r>
              <a:rPr lang="en-US" dirty="0" err="1"/>
              <a:t>gây</a:t>
            </a:r>
            <a:r>
              <a:rPr lang="en-US" dirty="0"/>
              <a:t> </a:t>
            </a:r>
            <a:r>
              <a:rPr lang="en-US" dirty="0" err="1"/>
              <a:t>sự</a:t>
            </a:r>
            <a:r>
              <a:rPr lang="en-US" dirty="0"/>
              <a:t> </a:t>
            </a:r>
            <a:r>
              <a:rPr lang="en-US" dirty="0" err="1"/>
              <a:t>này</a:t>
            </a:r>
            <a:r>
              <a:rPr lang="en-US" dirty="0"/>
              <a:t> </a:t>
            </a:r>
            <a:r>
              <a:rPr lang="en-US" dirty="0" err="1"/>
              <a:t>và</a:t>
            </a:r>
            <a:r>
              <a:rPr lang="en-US" dirty="0"/>
              <a:t> </a:t>
            </a:r>
            <a:r>
              <a:rPr lang="en-US" dirty="0" err="1"/>
              <a:t>không</a:t>
            </a:r>
            <a:r>
              <a:rPr lang="en-US" dirty="0"/>
              <a:t> </a:t>
            </a:r>
            <a:r>
              <a:rPr lang="en-US" dirty="0" err="1"/>
              <a:t>tỏ</a:t>
            </a:r>
            <a:r>
              <a:rPr lang="en-US" dirty="0"/>
              <a:t> </a:t>
            </a:r>
            <a:r>
              <a:rPr lang="en-US" dirty="0" err="1"/>
              <a:t>thái</a:t>
            </a:r>
            <a:r>
              <a:rPr lang="en-US" dirty="0"/>
              <a:t> </a:t>
            </a:r>
            <a:r>
              <a:rPr lang="en-US" dirty="0" err="1"/>
              <a:t>độ</a:t>
            </a:r>
            <a:r>
              <a:rPr lang="en-US" dirty="0"/>
              <a:t> </a:t>
            </a:r>
            <a:r>
              <a:rPr lang="en-US" dirty="0" err="1"/>
              <a:t>thách</a:t>
            </a:r>
            <a:r>
              <a:rPr lang="en-US" dirty="0"/>
              <a:t> </a:t>
            </a:r>
            <a:r>
              <a:rPr lang="en-US" dirty="0" err="1"/>
              <a:t>thức</a:t>
            </a:r>
            <a:r>
              <a:rPr lang="en-US" dirty="0"/>
              <a:t> </a:t>
            </a:r>
            <a:r>
              <a:rPr lang="en-US" dirty="0" err="1"/>
              <a:t>ngược</a:t>
            </a:r>
            <a:r>
              <a:rPr lang="en-US" dirty="0"/>
              <a:t> </a:t>
            </a:r>
            <a:r>
              <a:rPr lang="en-US" dirty="0" err="1"/>
              <a:t>lại</a:t>
            </a:r>
            <a:r>
              <a:rPr lang="en-US" dirty="0"/>
              <a:t>, </a:t>
            </a:r>
            <a:r>
              <a:rPr lang="en-US" dirty="0" err="1"/>
              <a:t>nghiêm</a:t>
            </a:r>
            <a:r>
              <a:rPr lang="en-US" dirty="0"/>
              <a:t> </a:t>
            </a:r>
            <a:r>
              <a:rPr lang="en-US" dirty="0" err="1"/>
              <a:t>túc</a:t>
            </a:r>
            <a:r>
              <a:rPr lang="en-US" dirty="0"/>
              <a:t> </a:t>
            </a:r>
            <a:r>
              <a:rPr lang="en-US" dirty="0" err="1"/>
              <a:t>yêu</a:t>
            </a:r>
            <a:r>
              <a:rPr lang="en-US" dirty="0"/>
              <a:t> </a:t>
            </a:r>
            <a:r>
              <a:rPr lang="en-US" dirty="0" err="1"/>
              <a:t>cầu</a:t>
            </a:r>
            <a:r>
              <a:rPr lang="en-US" dirty="0"/>
              <a:t> </a:t>
            </a:r>
            <a:r>
              <a:rPr lang="en-US" dirty="0" err="1"/>
              <a:t>các</a:t>
            </a:r>
            <a:r>
              <a:rPr lang="en-US" dirty="0"/>
              <a:t> </a:t>
            </a:r>
            <a:r>
              <a:rPr lang="en-US" dirty="0" err="1"/>
              <a:t>bạn</a:t>
            </a:r>
            <a:r>
              <a:rPr lang="en-US" dirty="0"/>
              <a:t> </a:t>
            </a:r>
            <a:r>
              <a:rPr lang="en-US" dirty="0" err="1"/>
              <a:t>dừng</a:t>
            </a:r>
            <a:r>
              <a:rPr lang="en-US" dirty="0"/>
              <a:t> </a:t>
            </a:r>
            <a:r>
              <a:rPr lang="en-US" dirty="0" err="1"/>
              <a:t>ngay</a:t>
            </a:r>
            <a:r>
              <a:rPr lang="en-US" dirty="0"/>
              <a:t> </a:t>
            </a:r>
            <a:r>
              <a:rPr lang="en-US" dirty="0" err="1"/>
              <a:t>hành</a:t>
            </a:r>
            <a:r>
              <a:rPr lang="en-US" dirty="0"/>
              <a:t> vi </a:t>
            </a:r>
            <a:r>
              <a:rPr lang="en-US" dirty="0" err="1"/>
              <a:t>đó</a:t>
            </a:r>
            <a:r>
              <a:rPr lang="en-US" dirty="0"/>
              <a:t> </a:t>
            </a:r>
            <a:r>
              <a:rPr lang="en-US" dirty="0" err="1"/>
              <a:t>lại</a:t>
            </a:r>
            <a:r>
              <a:rPr lang="en-US" dirty="0"/>
              <a:t>.</a:t>
            </a:r>
          </a:p>
          <a:p>
            <a:pPr lvl="0"/>
            <a:r>
              <a:rPr lang="en-US" dirty="0" err="1"/>
              <a:t>Nếu</a:t>
            </a:r>
            <a:r>
              <a:rPr lang="en-US" dirty="0"/>
              <a:t> </a:t>
            </a:r>
            <a:r>
              <a:rPr lang="en-US" dirty="0" err="1"/>
              <a:t>sự</a:t>
            </a:r>
            <a:r>
              <a:rPr lang="en-US" dirty="0"/>
              <a:t> </a:t>
            </a:r>
            <a:r>
              <a:rPr lang="en-US" dirty="0" err="1"/>
              <a:t>việc</a:t>
            </a:r>
            <a:r>
              <a:rPr lang="en-US" dirty="0"/>
              <a:t> </a:t>
            </a:r>
            <a:r>
              <a:rPr lang="en-US" dirty="0" err="1"/>
              <a:t>vẫn</a:t>
            </a:r>
            <a:r>
              <a:rPr lang="en-US" dirty="0"/>
              <a:t> </a:t>
            </a:r>
            <a:r>
              <a:rPr lang="en-US" dirty="0" err="1"/>
              <a:t>tiếp</a:t>
            </a:r>
            <a:r>
              <a:rPr lang="en-US" dirty="0"/>
              <a:t> </a:t>
            </a:r>
            <a:r>
              <a:rPr lang="en-US" dirty="0" err="1"/>
              <a:t>diễn</a:t>
            </a:r>
            <a:r>
              <a:rPr lang="en-US" dirty="0"/>
              <a:t>, </a:t>
            </a:r>
            <a:r>
              <a:rPr lang="en-US" dirty="0" err="1"/>
              <a:t>Lâm</a:t>
            </a:r>
            <a:r>
              <a:rPr lang="en-US" dirty="0"/>
              <a:t> </a:t>
            </a:r>
            <a:r>
              <a:rPr lang="en-US" dirty="0" err="1"/>
              <a:t>cần</a:t>
            </a:r>
            <a:r>
              <a:rPr lang="en-US" dirty="0"/>
              <a:t> </a:t>
            </a:r>
            <a:r>
              <a:rPr lang="en-US" dirty="0" err="1"/>
              <a:t>tìm</a:t>
            </a:r>
            <a:r>
              <a:rPr lang="en-US" dirty="0"/>
              <a:t> </a:t>
            </a:r>
            <a:r>
              <a:rPr lang="en-US" dirty="0" err="1"/>
              <a:t>đến</a:t>
            </a:r>
            <a:r>
              <a:rPr lang="en-US" dirty="0"/>
              <a:t> </a:t>
            </a:r>
            <a:r>
              <a:rPr lang="en-US" dirty="0" err="1"/>
              <a:t>sự</a:t>
            </a:r>
            <a:r>
              <a:rPr lang="en-US" dirty="0"/>
              <a:t> </a:t>
            </a:r>
            <a:r>
              <a:rPr lang="en-US" dirty="0" err="1"/>
              <a:t>giúp</a:t>
            </a:r>
            <a:r>
              <a:rPr lang="en-US" dirty="0"/>
              <a:t> </a:t>
            </a:r>
            <a:r>
              <a:rPr lang="en-US" dirty="0" err="1"/>
              <a:t>đỡ</a:t>
            </a:r>
            <a:r>
              <a:rPr lang="en-US" dirty="0"/>
              <a:t> </a:t>
            </a:r>
            <a:r>
              <a:rPr lang="en-US" dirty="0" err="1"/>
              <a:t>của</a:t>
            </a:r>
            <a:r>
              <a:rPr lang="en-US" dirty="0"/>
              <a:t> </a:t>
            </a:r>
            <a:r>
              <a:rPr lang="en-US" dirty="0" err="1"/>
              <a:t>người</a:t>
            </a:r>
            <a:r>
              <a:rPr lang="en-US" dirty="0"/>
              <a:t> </a:t>
            </a:r>
            <a:r>
              <a:rPr lang="en-US" dirty="0" err="1" smtClean="0"/>
              <a:t>lớn</a:t>
            </a:r>
            <a:r>
              <a:rPr lang="en-US" dirty="0"/>
              <a:t> </a:t>
            </a:r>
            <a:r>
              <a:rPr lang="en-US" dirty="0" err="1" smtClean="0"/>
              <a:t>như</a:t>
            </a:r>
            <a:r>
              <a:rPr lang="en-US" dirty="0" smtClean="0"/>
              <a:t> </a:t>
            </a:r>
            <a:r>
              <a:rPr lang="en-US" dirty="0" err="1" smtClean="0"/>
              <a:t>bố</a:t>
            </a:r>
            <a:r>
              <a:rPr lang="en-US" dirty="0" smtClean="0"/>
              <a:t> </a:t>
            </a:r>
            <a:r>
              <a:rPr lang="en-US" dirty="0" err="1" smtClean="0"/>
              <a:t>mẹ</a:t>
            </a:r>
            <a:r>
              <a:rPr lang="en-US" dirty="0" smtClean="0"/>
              <a:t>, </a:t>
            </a:r>
            <a:r>
              <a:rPr lang="en-US" dirty="0" err="1" smtClean="0"/>
              <a:t>thầy</a:t>
            </a:r>
            <a:r>
              <a:rPr lang="en-US" dirty="0" smtClean="0"/>
              <a:t> </a:t>
            </a:r>
            <a:r>
              <a:rPr lang="en-US" dirty="0" err="1" smtClean="0"/>
              <a:t>cô</a:t>
            </a:r>
            <a:r>
              <a:rPr lang="en-US" dirty="0" smtClean="0"/>
              <a:t>.</a:t>
            </a:r>
            <a:endParaRPr lang="en-US" dirty="0"/>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11:11:01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23</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11:11:01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24</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smtClean="0"/>
              <a:t>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1. </a:t>
            </a:r>
            <a:r>
              <a:rPr lang="vi-VN" dirty="0" smtClean="0"/>
              <a:t>T </a:t>
            </a:r>
            <a:r>
              <a:rPr lang="vi-VN" dirty="0"/>
              <a:t>là bạn thân của Q, gần đây do có xích mích với các bạn nam trong lớp nên T bị lớp cô lập, không cho chơi cùng. Q rất muốn giúp T, nhưng lo sợ các bạn sẽ cô lập mình.</a:t>
            </a:r>
            <a:endParaRPr lang="en-US" dirty="0"/>
          </a:p>
        </p:txBody>
      </p:sp>
      <p:sp>
        <p:nvSpPr>
          <p:cNvPr id="19" name="Rounded Rectangle 18"/>
          <p:cNvSpPr/>
          <p:nvPr/>
        </p:nvSpPr>
        <p:spPr>
          <a:xfrm>
            <a:off x="1335739" y="279608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2. </a:t>
            </a:r>
            <a:r>
              <a:rPr lang="vi-VN" dirty="0" smtClean="0"/>
              <a:t>Gần </a:t>
            </a:r>
            <a:r>
              <a:rPr lang="vi-VN" dirty="0"/>
              <a:t>đây em phát hiện ra A và một số bạn trong câu lạc bộ múa ở trường lén</a:t>
            </a:r>
          </a:p>
          <a:p>
            <a:pPr algn="just"/>
            <a:r>
              <a:rPr lang="vi-VN" dirty="0"/>
              <a:t>chụp hình H khi đang luyện tập, chia sẻ hình ảnh lên mạng xã hội và bình phẩm thiếu tích cực về H.</a:t>
            </a:r>
          </a:p>
        </p:txBody>
      </p:sp>
      <p:sp>
        <p:nvSpPr>
          <p:cNvPr id="20" name="Rounded Rectangle 19"/>
          <p:cNvSpPr/>
          <p:nvPr/>
        </p:nvSpPr>
        <p:spPr>
          <a:xfrm>
            <a:off x="1335740" y="3884144"/>
            <a:ext cx="9529484" cy="1318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3. </a:t>
            </a:r>
            <a:r>
              <a:rPr lang="vi-VN" dirty="0" smtClean="0"/>
              <a:t>Cách </a:t>
            </a:r>
            <a:r>
              <a:rPr lang="vi-VN" dirty="0"/>
              <a:t>đây mấy hôm, T bị N và các bạn của N chặn đánh trên đường đi </a:t>
            </a:r>
            <a:r>
              <a:rPr lang="vi-VN" dirty="0" smtClean="0"/>
              <a:t>học</a:t>
            </a:r>
            <a:r>
              <a:rPr lang="en-US" dirty="0" smtClean="0"/>
              <a:t> </a:t>
            </a:r>
            <a:r>
              <a:rPr lang="vi-VN" dirty="0"/>
              <a:t>về, vì cho rằng T đã “coi thường” và không chào N. Tuy bị đánh và rất sợ hãi nhưng T chỉ kể lại với em, T đã giấu bố mẹ và không báo cáo lại sự việc cho thầy cô vì không muốn mọi người lo lắng.</a:t>
            </a:r>
            <a:endParaRPr lang="en-US" dirty="0"/>
          </a:p>
        </p:txBody>
      </p:sp>
      <p:sp>
        <p:nvSpPr>
          <p:cNvPr id="21" name="Rounded Rectangle 20"/>
          <p:cNvSpPr/>
          <p:nvPr/>
        </p:nvSpPr>
        <p:spPr>
          <a:xfrm>
            <a:off x="1335741" y="5415055"/>
            <a:ext cx="9529483" cy="1193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t>4. </a:t>
            </a:r>
            <a:r>
              <a:rPr lang="en-US" sz="2000" dirty="0" err="1" smtClean="0"/>
              <a:t>Lớp</a:t>
            </a:r>
            <a:r>
              <a:rPr lang="en-US" sz="2000" dirty="0" smtClean="0"/>
              <a:t> </a:t>
            </a:r>
            <a:r>
              <a:rPr lang="en-US" sz="2000" dirty="0" err="1"/>
              <a:t>của</a:t>
            </a:r>
            <a:r>
              <a:rPr lang="en-US" sz="2000" dirty="0"/>
              <a:t> </a:t>
            </a:r>
            <a:r>
              <a:rPr lang="en-US" sz="2000" dirty="0" err="1"/>
              <a:t>em</a:t>
            </a:r>
            <a:r>
              <a:rPr lang="en-US" sz="2000" dirty="0"/>
              <a:t> </a:t>
            </a:r>
            <a:r>
              <a:rPr lang="en-US" sz="2000" dirty="0" err="1"/>
              <a:t>xuất</a:t>
            </a:r>
            <a:r>
              <a:rPr lang="en-US" sz="2000" dirty="0"/>
              <a:t> </a:t>
            </a:r>
            <a:r>
              <a:rPr lang="en-US" sz="2000" dirty="0" err="1"/>
              <a:t>hiện</a:t>
            </a:r>
            <a:r>
              <a:rPr lang="en-US" sz="2000" dirty="0"/>
              <a:t> </a:t>
            </a:r>
            <a:r>
              <a:rPr lang="en-US" sz="2000" dirty="0" err="1"/>
              <a:t>tình</a:t>
            </a:r>
            <a:r>
              <a:rPr lang="en-US" sz="2000" dirty="0"/>
              <a:t> </a:t>
            </a:r>
            <a:r>
              <a:rPr lang="en-US" sz="2000" dirty="0" err="1"/>
              <a:t>trạng</a:t>
            </a:r>
            <a:r>
              <a:rPr lang="en-US" sz="2000" dirty="0"/>
              <a:t> </a:t>
            </a:r>
            <a:r>
              <a:rPr lang="en-US" sz="2000" dirty="0" err="1"/>
              <a:t>một</a:t>
            </a:r>
            <a:r>
              <a:rPr lang="en-US" sz="2000" dirty="0"/>
              <a:t> </a:t>
            </a:r>
            <a:r>
              <a:rPr lang="en-US" sz="2000" dirty="0" err="1"/>
              <a:t>số</a:t>
            </a:r>
            <a:r>
              <a:rPr lang="en-US" sz="2000" dirty="0"/>
              <a:t> </a:t>
            </a:r>
            <a:r>
              <a:rPr lang="en-US" sz="2000" dirty="0" err="1"/>
              <a:t>bạn</a:t>
            </a:r>
            <a:r>
              <a:rPr lang="en-US" sz="2000" dirty="0"/>
              <a:t> </a:t>
            </a:r>
            <a:r>
              <a:rPr lang="en-US" sz="2000" dirty="0" err="1"/>
              <a:t>lập</a:t>
            </a:r>
            <a:r>
              <a:rPr lang="en-US" sz="2000" dirty="0"/>
              <a:t> </a:t>
            </a:r>
            <a:r>
              <a:rPr lang="en-US" sz="2000" dirty="0" err="1"/>
              <a:t>nhóm</a:t>
            </a:r>
            <a:r>
              <a:rPr lang="en-US" sz="2000" dirty="0"/>
              <a:t> “</a:t>
            </a:r>
            <a:r>
              <a:rPr lang="en-US" sz="2000" dirty="0" err="1"/>
              <a:t>Xa</a:t>
            </a:r>
            <a:r>
              <a:rPr lang="en-US" sz="2000" dirty="0"/>
              <a:t> </a:t>
            </a:r>
            <a:r>
              <a:rPr lang="en-US" sz="2000" dirty="0" err="1"/>
              <a:t>lánh</a:t>
            </a:r>
            <a:r>
              <a:rPr lang="en-US" sz="2000" dirty="0"/>
              <a:t> Ban </a:t>
            </a:r>
            <a:r>
              <a:rPr lang="en-US" sz="2000" dirty="0" err="1"/>
              <a:t>cán</a:t>
            </a:r>
            <a:r>
              <a:rPr lang="en-US" sz="2000" dirty="0"/>
              <a:t> </a:t>
            </a:r>
            <a:r>
              <a:rPr lang="en-US" sz="2000" dirty="0" err="1"/>
              <a:t>sự</a:t>
            </a:r>
            <a:r>
              <a:rPr lang="en-US" sz="2000" dirty="0"/>
              <a:t> </a:t>
            </a:r>
            <a:r>
              <a:rPr lang="en-US" sz="2000" dirty="0" err="1"/>
              <a:t>lớp</a:t>
            </a:r>
            <a:r>
              <a:rPr lang="en-US" sz="2000" dirty="0"/>
              <a:t>” </a:t>
            </a:r>
            <a:r>
              <a:rPr lang="en-US" sz="2000" dirty="0" err="1"/>
              <a:t>trên</a:t>
            </a:r>
            <a:r>
              <a:rPr lang="en-US" sz="2000" dirty="0"/>
              <a:t> </a:t>
            </a:r>
            <a:r>
              <a:rPr lang="en-US" sz="2000" dirty="0" err="1"/>
              <a:t>mạng</a:t>
            </a:r>
            <a:r>
              <a:rPr lang="en-US" sz="2000" dirty="0"/>
              <a:t> </a:t>
            </a:r>
            <a:r>
              <a:rPr lang="en-US" sz="2000" dirty="0" err="1"/>
              <a:t>xã</a:t>
            </a:r>
            <a:r>
              <a:rPr lang="en-US" sz="2000" dirty="0"/>
              <a:t> </a:t>
            </a:r>
            <a:r>
              <a:rPr lang="en-US" sz="2000" dirty="0" err="1"/>
              <a:t>hội</a:t>
            </a:r>
            <a:r>
              <a:rPr lang="en-US" sz="2000" dirty="0"/>
              <a:t> </a:t>
            </a:r>
            <a:r>
              <a:rPr lang="en-US" sz="2000" dirty="0" err="1"/>
              <a:t>với</a:t>
            </a:r>
            <a:r>
              <a:rPr lang="en-US" sz="2000" dirty="0"/>
              <a:t> </a:t>
            </a:r>
            <a:r>
              <a:rPr lang="en-US" sz="2000" dirty="0" err="1"/>
              <a:t>mục</a:t>
            </a:r>
            <a:r>
              <a:rPr lang="en-US" sz="2000" dirty="0"/>
              <a:t> </a:t>
            </a:r>
            <a:r>
              <a:rPr lang="en-US" sz="2000" dirty="0" err="1"/>
              <a:t>đích</a:t>
            </a:r>
            <a:r>
              <a:rPr lang="en-US" sz="2000" dirty="0"/>
              <a:t> </a:t>
            </a:r>
            <a:r>
              <a:rPr lang="en-US" sz="2000" dirty="0" err="1"/>
              <a:t>bình</a:t>
            </a:r>
            <a:r>
              <a:rPr lang="en-US" sz="2000" dirty="0"/>
              <a:t> </a:t>
            </a:r>
            <a:r>
              <a:rPr lang="en-US" sz="2000" dirty="0" err="1"/>
              <a:t>phẩm</a:t>
            </a:r>
            <a:r>
              <a:rPr lang="en-US" sz="2000" dirty="0"/>
              <a:t>, </a:t>
            </a:r>
            <a:r>
              <a:rPr lang="en-US" sz="2000" dirty="0" err="1"/>
              <a:t>nói</a:t>
            </a:r>
            <a:r>
              <a:rPr lang="en-US" sz="2000" dirty="0"/>
              <a:t> </a:t>
            </a:r>
            <a:r>
              <a:rPr lang="en-US" sz="2000" dirty="0" err="1"/>
              <a:t>xấu</a:t>
            </a:r>
            <a:r>
              <a:rPr lang="en-US" sz="2000" dirty="0"/>
              <a:t>, </a:t>
            </a:r>
            <a:r>
              <a:rPr lang="en-US" sz="2000" dirty="0" err="1"/>
              <a:t>chế</a:t>
            </a:r>
            <a:r>
              <a:rPr lang="en-US" sz="2000" dirty="0"/>
              <a:t> </a:t>
            </a:r>
            <a:r>
              <a:rPr lang="en-US" sz="2000" dirty="0" err="1"/>
              <a:t>nhạo</a:t>
            </a:r>
            <a:r>
              <a:rPr lang="en-US" sz="2000" dirty="0"/>
              <a:t> </a:t>
            </a:r>
            <a:r>
              <a:rPr lang="en-US" sz="2000" dirty="0" err="1"/>
              <a:t>các</a:t>
            </a:r>
            <a:r>
              <a:rPr lang="en-US" sz="2000" dirty="0"/>
              <a:t> </a:t>
            </a:r>
            <a:r>
              <a:rPr lang="en-US" sz="2000" dirty="0" err="1"/>
              <a:t>bạn</a:t>
            </a:r>
            <a:r>
              <a:rPr lang="en-US" sz="2000" dirty="0"/>
              <a:t>. </a:t>
            </a:r>
            <a:r>
              <a:rPr lang="en-US" sz="2000" dirty="0" err="1"/>
              <a:t>Em</a:t>
            </a:r>
            <a:r>
              <a:rPr lang="en-US" sz="2000" dirty="0"/>
              <a:t> </a:t>
            </a:r>
            <a:r>
              <a:rPr lang="en-US" sz="2000" dirty="0" err="1"/>
              <a:t>và</a:t>
            </a:r>
            <a:r>
              <a:rPr lang="en-US" sz="2000" dirty="0"/>
              <a:t> </a:t>
            </a:r>
            <a:r>
              <a:rPr lang="en-US" sz="2000" dirty="0" err="1"/>
              <a:t>các</a:t>
            </a:r>
            <a:r>
              <a:rPr lang="en-US" sz="2000" dirty="0"/>
              <a:t> </a:t>
            </a:r>
            <a:r>
              <a:rPr lang="en-US" sz="2000" dirty="0" err="1"/>
              <a:t>bạn</a:t>
            </a:r>
            <a:r>
              <a:rPr lang="en-US" sz="2000" dirty="0"/>
              <a:t> </a:t>
            </a:r>
            <a:r>
              <a:rPr lang="en-US" sz="2000" dirty="0" err="1"/>
              <a:t>cũng</a:t>
            </a:r>
            <a:r>
              <a:rPr lang="en-US" sz="2000" dirty="0"/>
              <a:t> </a:t>
            </a:r>
            <a:r>
              <a:rPr lang="en-US" sz="2000" dirty="0" err="1"/>
              <a:t>có</a:t>
            </a:r>
            <a:r>
              <a:rPr lang="en-US" sz="2000" dirty="0"/>
              <a:t> </a:t>
            </a:r>
            <a:r>
              <a:rPr lang="en-US" sz="2000" dirty="0" err="1"/>
              <a:t>tên</a:t>
            </a:r>
            <a:r>
              <a:rPr lang="en-US" sz="2000" dirty="0"/>
              <a:t> </a:t>
            </a:r>
            <a:r>
              <a:rPr lang="en-US" sz="2000" dirty="0" err="1"/>
              <a:t>trong</a:t>
            </a:r>
            <a:r>
              <a:rPr lang="en-US" sz="2000" dirty="0"/>
              <a:t> </a:t>
            </a:r>
            <a:r>
              <a:rPr lang="en-US" sz="2000" dirty="0" err="1"/>
              <a:t>nhóm</a:t>
            </a:r>
            <a:r>
              <a:rPr lang="en-US" sz="2000" dirty="0"/>
              <a:t> </a:t>
            </a:r>
            <a:r>
              <a:rPr lang="en-US" sz="2000" dirty="0" err="1"/>
              <a:t>này</a:t>
            </a:r>
            <a:r>
              <a:rPr lang="en-US" sz="2000" dirty="0"/>
              <a:t>.</a:t>
            </a:r>
          </a:p>
        </p:txBody>
      </p:sp>
    </p:spTree>
    <p:extLst>
      <p:ext uri="{BB962C8B-B14F-4D97-AF65-F5344CB8AC3E}">
        <p14:creationId xmlns:p14="http://schemas.microsoft.com/office/powerpoint/2010/main" val="3359049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11:11:01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25</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smtClean="0"/>
              <a:t>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latin typeface="Arial" panose="020B0604020202020204" pitchFamily="34" charset="0"/>
                <a:cs typeface="Arial" panose="020B0604020202020204" pitchFamily="34" charset="0"/>
              </a:rPr>
              <a:t>- Tình huống 1: Trong trường hợp này Q nên giúp đỡ, chia sẻ với T, đồng thời báo với cô giáo chủ nhiệm để có biện pháp can thiệp kịp thời.</a:t>
            </a:r>
            <a:endParaRPr lang="en-US" dirty="0">
              <a:latin typeface="Arial" panose="020B0604020202020204" pitchFamily="34" charset="0"/>
              <a:cs typeface="Arial" panose="020B0604020202020204" pitchFamily="34" charset="0"/>
            </a:endParaRPr>
          </a:p>
        </p:txBody>
      </p:sp>
      <p:sp>
        <p:nvSpPr>
          <p:cNvPr id="13" name="Rounded Rectangle 12"/>
          <p:cNvSpPr/>
          <p:nvPr/>
        </p:nvSpPr>
        <p:spPr>
          <a:xfrm>
            <a:off x="1335736" y="2828829"/>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H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4" name="Rounded Rectangle 13"/>
          <p:cNvSpPr/>
          <p:nvPr/>
        </p:nvSpPr>
        <p:spPr>
          <a:xfrm>
            <a:off x="1335737" y="4071096"/>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p>
          <a:p>
            <a:r>
              <a:rPr lang="vi-VN" sz="2000" dirty="0" smtClean="0"/>
              <a:t>- </a:t>
            </a:r>
            <a:r>
              <a:rPr lang="vi-VN" sz="2000" dirty="0"/>
              <a:t>Tình huống 3: Em nên khuyên bạn T báo với bố mẹ hoặc thầy, cô để được hỗ trợ</a:t>
            </a:r>
            <a:r>
              <a:rPr lang="vi-VN" sz="2000" dirty="0" smtClean="0"/>
              <a:t>.</a:t>
            </a:r>
            <a:r>
              <a:rPr lang="vi-VN" sz="2000" dirty="0"/>
              <a:t/>
            </a:r>
            <a:br>
              <a:rPr lang="vi-VN" sz="2000" dirty="0"/>
            </a:br>
            <a:endParaRPr lang="en-US" sz="2000" dirty="0"/>
          </a:p>
        </p:txBody>
      </p:sp>
      <p:sp>
        <p:nvSpPr>
          <p:cNvPr id="17" name="Rounded Rectangle 16"/>
          <p:cNvSpPr/>
          <p:nvPr/>
        </p:nvSpPr>
        <p:spPr>
          <a:xfrm>
            <a:off x="1335738" y="5213723"/>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can </a:t>
            </a:r>
            <a:r>
              <a:rPr lang="en-US" sz="2000" dirty="0" err="1">
                <a:latin typeface="Arial" panose="020B0604020202020204" pitchFamily="34" charset="0"/>
                <a:cs typeface="Arial" panose="020B0604020202020204" pitchFamily="34" charset="0"/>
              </a:rPr>
              <a:t>thiệp</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92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11:11:01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26</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1407122" y="2420471"/>
            <a:ext cx="8852984" cy="313316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06271" y="3345189"/>
            <a:ext cx="6078071" cy="830997"/>
          </a:xfrm>
          <a:prstGeom prst="rect">
            <a:avLst/>
          </a:prstGeom>
        </p:spPr>
        <p:txBody>
          <a:bodyPr wrap="square">
            <a:spAutoFit/>
          </a:bodyPr>
          <a:lstStyle/>
          <a:p>
            <a:r>
              <a:rPr lang="en-US" sz="2400" dirty="0" smtClean="0">
                <a:solidFill>
                  <a:srgbClr val="000000"/>
                </a:solidFill>
                <a:latin typeface="Open Sans"/>
              </a:rPr>
              <a:t>V</a:t>
            </a:r>
            <a:r>
              <a:rPr lang="vi-VN" sz="2400" dirty="0" smtClean="0">
                <a:solidFill>
                  <a:srgbClr val="000000"/>
                </a:solidFill>
                <a:latin typeface="Open Sans"/>
              </a:rPr>
              <a:t>ì </a:t>
            </a:r>
            <a:r>
              <a:rPr lang="vi-VN" sz="2400" dirty="0">
                <a:solidFill>
                  <a:srgbClr val="000000"/>
                </a:solidFill>
                <a:latin typeface="Open Sans"/>
              </a:rPr>
              <a:t>sao khi ứng phó với bạo lực học đường cần tuân thủ các quy định của pháp </a:t>
            </a:r>
            <a:r>
              <a:rPr lang="vi-VN" sz="2400" dirty="0" smtClean="0">
                <a:solidFill>
                  <a:srgbClr val="000000"/>
                </a:solidFill>
                <a:latin typeface="Open Sans"/>
              </a:rPr>
              <a:t>luật</a:t>
            </a:r>
            <a:r>
              <a:rPr lang="en-US" sz="2400" dirty="0" smtClean="0">
                <a:solidFill>
                  <a:srgbClr val="000000"/>
                </a:solidFill>
                <a:latin typeface="Open Sans"/>
              </a:rPr>
              <a:t>?</a:t>
            </a:r>
            <a:endParaRPr lang="en-US" sz="2400" dirty="0"/>
          </a:p>
        </p:txBody>
      </p:sp>
    </p:spTree>
    <p:extLst>
      <p:ext uri="{BB962C8B-B14F-4D97-AF65-F5344CB8AC3E}">
        <p14:creationId xmlns:p14="http://schemas.microsoft.com/office/powerpoint/2010/main" val="3328932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a:t>
              </a:r>
              <a:r>
                <a:rPr lang="en-US" altLang="en-US" sz="2800" b="1" dirty="0" smtClean="0">
                  <a:solidFill>
                    <a:srgbClr val="0000FF"/>
                  </a:solidFill>
                  <a:latin typeface="Tahoma" pitchFamily="34" charset="0"/>
                  <a:ea typeface="Tahoma" pitchFamily="34" charset="0"/>
                  <a:cs typeface="Tahoma" pitchFamily="34" charset="0"/>
                </a:rPr>
                <a:t>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IV.</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VẬN DỤNG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1009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2716306" y="1704501"/>
            <a:ext cx="7167282" cy="2246769"/>
          </a:xfrm>
          <a:prstGeom prst="rect">
            <a:avLst/>
          </a:prstGeom>
        </p:spPr>
        <p:txBody>
          <a:bodyPr wrap="square">
            <a:spAutoFit/>
          </a:bodyPr>
          <a:lstStyle/>
          <a:p>
            <a:r>
              <a:rPr lang="en-US" sz="2000" dirty="0" err="1" smtClean="0"/>
              <a:t>Em</a:t>
            </a:r>
            <a:r>
              <a:rPr lang="en-US" sz="2000" dirty="0" smtClean="0"/>
              <a:t> </a:t>
            </a:r>
            <a:r>
              <a:rPr lang="en-US" sz="2000" dirty="0" err="1" smtClean="0"/>
              <a:t>hãy</a:t>
            </a:r>
            <a:r>
              <a:rPr lang="en-US" sz="2000" dirty="0" smtClean="0"/>
              <a:t> c</a:t>
            </a:r>
            <a:r>
              <a:rPr lang="vi-VN" sz="2000" dirty="0" smtClean="0"/>
              <a:t>ùng </a:t>
            </a:r>
            <a:r>
              <a:rPr lang="vi-VN" sz="2000" dirty="0"/>
              <a:t>các bạn trong lớp xây dựng một hòm thư mang tên </a:t>
            </a:r>
            <a:r>
              <a:rPr lang="vi-VN" sz="2000" b="1" dirty="0"/>
              <a:t>“Điều em muốn nói”</a:t>
            </a:r>
          </a:p>
          <a:p>
            <a:r>
              <a:rPr lang="vi-VN" sz="2000" dirty="0"/>
              <a:t>- Mỗi học sinh viết một bức thư tâm sự nói về bạo lực học đường. </a:t>
            </a:r>
          </a:p>
          <a:p>
            <a:r>
              <a:rPr lang="vi-VN" sz="2000" dirty="0"/>
              <a:t>- Trong giờ sinh hoạt lớp hàng tuần, giáo viên chủ nhiệm và học sinh sẽ lấy thư để chia sẻ trước lớp. </a:t>
            </a:r>
          </a:p>
          <a:p>
            <a:endParaRPr lang="vi-VN" sz="2000" dirty="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11:11:01</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28</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29" y="-4"/>
            <a:ext cx="4939989" cy="999965"/>
          </a:xfrm>
          <a:prstGeom prst="rect">
            <a:avLst/>
          </a:prstGeom>
          <a:noFill/>
          <a:ln>
            <a:noFill/>
          </a:ln>
          <a:extLst/>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dirty="0" smtClean="0">
                <a:solidFill>
                  <a:srgbClr val="FF0000"/>
                </a:solidFill>
                <a:latin typeface="Tahoma" pitchFamily="34" charset="0"/>
                <a:ea typeface="Tahoma" pitchFamily="34" charset="0"/>
                <a:cs typeface="Tahoma" pitchFamily="34" charset="0"/>
              </a:rPr>
              <a:t>DỰ ÁN</a:t>
            </a:r>
            <a:endParaRPr lang="vi-VN" sz="2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8979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017059" y="479402"/>
            <a:ext cx="9179768" cy="586530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814098449"/>
              </p:ext>
            </p:extLst>
          </p:nvPr>
        </p:nvGraphicFramePr>
        <p:xfrm>
          <a:off x="3160058" y="2490554"/>
          <a:ext cx="6562165" cy="1920240"/>
        </p:xfrm>
        <a:graphic>
          <a:graphicData uri="http://schemas.openxmlformats.org/drawingml/2006/table">
            <a:tbl>
              <a:tblPr/>
              <a:tblGrid>
                <a:gridCol w="6562165">
                  <a:extLst>
                    <a:ext uri="{9D8B030D-6E8A-4147-A177-3AD203B41FA5}">
                      <a16:colId xmlns:a16="http://schemas.microsoft.com/office/drawing/2014/main" val="20000"/>
                    </a:ext>
                  </a:extLst>
                </a:gridCol>
              </a:tblGrid>
              <a:tr h="830580">
                <a:tc>
                  <a:txBody>
                    <a:bodyPr/>
                    <a:lstStyle/>
                    <a:p>
                      <a:r>
                        <a:rPr lang="vi-VN" sz="1800" b="0" i="0" kern="1200" dirty="0" smtClean="0">
                          <a:solidFill>
                            <a:schemeClr val="tx1"/>
                          </a:solidFill>
                          <a:effectLst/>
                          <a:latin typeface="+mn-lt"/>
                          <a:ea typeface="+mn-ea"/>
                          <a:cs typeface="+mn-cs"/>
                        </a:rPr>
                        <a:t>Em hãy viết một bài tuyên truyền phòng chống bạo lực học đường liên hệ với bản thân em.</a:t>
                      </a:r>
                      <a:endParaRPr lang="vi-VN" sz="2000" kern="1200" dirty="0" smtClean="0">
                        <a:solidFill>
                          <a:schemeClr val="tx1"/>
                        </a:solidFill>
                        <a:effectLst/>
                        <a:latin typeface="Tahoma" pitchFamily="34" charset="0"/>
                        <a:ea typeface="Tahoma" pitchFamily="34" charset="0"/>
                        <a:cs typeface="Tahoma" pitchFamily="34" charset="0"/>
                      </a:endParaRPr>
                    </a:p>
                    <a:p>
                      <a:r>
                        <a:rPr lang="en-US" sz="1800" i="1" kern="1200" dirty="0" err="1" smtClean="0">
                          <a:solidFill>
                            <a:schemeClr val="tx1"/>
                          </a:solidFill>
                          <a:effectLst/>
                          <a:latin typeface="Tahoma" pitchFamily="34" charset="0"/>
                          <a:ea typeface="Tahoma" pitchFamily="34" charset="0"/>
                          <a:cs typeface="Tahoma" pitchFamily="34" charset="0"/>
                        </a:rPr>
                        <a:t>theo</a:t>
                      </a:r>
                      <a:r>
                        <a:rPr lang="en-US" sz="1800" i="1" kern="1200" dirty="0" smtClean="0">
                          <a:solidFill>
                            <a:schemeClr val="tx1"/>
                          </a:solidFill>
                          <a:effectLst/>
                          <a:latin typeface="Tahoma" pitchFamily="34" charset="0"/>
                          <a:ea typeface="Tahoma" pitchFamily="34" charset="0"/>
                          <a:cs typeface="Tahoma" pitchFamily="34" charset="0"/>
                        </a:rPr>
                        <a:t> </a:t>
                      </a:r>
                      <a:r>
                        <a:rPr lang="en-US" sz="1800" i="1" kern="1200" dirty="0" err="1" smtClean="0">
                          <a:solidFill>
                            <a:schemeClr val="tx1"/>
                          </a:solidFill>
                          <a:effectLst/>
                          <a:latin typeface="Tahoma" pitchFamily="34" charset="0"/>
                          <a:ea typeface="Tahoma" pitchFamily="34" charset="0"/>
                          <a:cs typeface="Tahoma" pitchFamily="34" charset="0"/>
                        </a:rPr>
                        <a:t>hướng</a:t>
                      </a:r>
                      <a:r>
                        <a:rPr lang="en-US" sz="1800" i="1" kern="1200" dirty="0" smtClean="0">
                          <a:solidFill>
                            <a:schemeClr val="tx1"/>
                          </a:solidFill>
                          <a:effectLst/>
                          <a:latin typeface="Tahoma" pitchFamily="34" charset="0"/>
                          <a:ea typeface="Tahoma" pitchFamily="34" charset="0"/>
                          <a:cs typeface="Tahoma" pitchFamily="34" charset="0"/>
                        </a:rPr>
                        <a:t> </a:t>
                      </a:r>
                      <a:r>
                        <a:rPr lang="en-US" sz="1800" i="1" kern="1200" dirty="0" err="1" smtClean="0">
                          <a:solidFill>
                            <a:schemeClr val="tx1"/>
                          </a:solidFill>
                          <a:effectLst/>
                          <a:latin typeface="Tahoma" pitchFamily="34" charset="0"/>
                          <a:ea typeface="Tahoma" pitchFamily="34" charset="0"/>
                          <a:cs typeface="Tahoma" pitchFamily="34" charset="0"/>
                        </a:rPr>
                        <a:t>dẫn</a:t>
                      </a:r>
                      <a:r>
                        <a:rPr lang="en-US" sz="1800" i="1" kern="1200" dirty="0" smtClean="0">
                          <a:solidFill>
                            <a:schemeClr val="tx1"/>
                          </a:solidFill>
                          <a:effectLst/>
                          <a:latin typeface="Tahoma" pitchFamily="34" charset="0"/>
                          <a:ea typeface="Tahoma" pitchFamily="34" charset="0"/>
                          <a:cs typeface="Tahoma" pitchFamily="34" charset="0"/>
                        </a:rPr>
                        <a:t>:</a:t>
                      </a:r>
                    </a:p>
                    <a:p>
                      <a:r>
                        <a:rPr lang="vi-VN" sz="1800" b="0" i="0" kern="1200" dirty="0" smtClean="0">
                          <a:solidFill>
                            <a:schemeClr val="tx1"/>
                          </a:solidFill>
                          <a:effectLst/>
                          <a:latin typeface="Tahoma" pitchFamily="34" charset="0"/>
                          <a:ea typeface="Tahoma" pitchFamily="34" charset="0"/>
                          <a:cs typeface="Tahoma" pitchFamily="34" charset="0"/>
                        </a:rPr>
                        <a:t>- T</a:t>
                      </a:r>
                      <a:r>
                        <a:rPr lang="en-US" sz="1800" b="0" i="0" kern="1200" dirty="0" err="1" smtClean="0">
                          <a:solidFill>
                            <a:schemeClr val="tx1"/>
                          </a:solidFill>
                          <a:effectLst/>
                          <a:latin typeface="Tahoma" pitchFamily="34" charset="0"/>
                          <a:ea typeface="Tahoma" pitchFamily="34" charset="0"/>
                          <a:cs typeface="Tahoma" pitchFamily="34" charset="0"/>
                        </a:rPr>
                        <a:t>iêu</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đề</a:t>
                      </a:r>
                      <a:r>
                        <a:rPr lang="vi-VN" sz="1800" b="0" i="0" kern="1200" dirty="0" smtClean="0">
                          <a:solidFill>
                            <a:schemeClr val="tx1"/>
                          </a:solidFill>
                          <a:effectLst/>
                          <a:latin typeface="Tahoma" pitchFamily="34" charset="0"/>
                          <a:ea typeface="Tahoma" pitchFamily="34" charset="0"/>
                          <a:cs typeface="Tahoma" pitchFamily="34" charset="0"/>
                        </a:rPr>
                        <a:t> </a:t>
                      </a:r>
                    </a:p>
                    <a:p>
                      <a:pPr marL="285750" indent="-285750">
                        <a:buFontTx/>
                        <a:buChar char="-"/>
                      </a:pPr>
                      <a:r>
                        <a:rPr lang="en-US" sz="1800" b="0" i="0" kern="1200" dirty="0" err="1" smtClean="0">
                          <a:solidFill>
                            <a:schemeClr val="tx1"/>
                          </a:solidFill>
                          <a:effectLst/>
                          <a:latin typeface="Tahoma" pitchFamily="34" charset="0"/>
                          <a:ea typeface="Tahoma" pitchFamily="34" charset="0"/>
                          <a:cs typeface="Tahoma" pitchFamily="34" charset="0"/>
                        </a:rPr>
                        <a:t>Bạo</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lực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học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đường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gây</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ra</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những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hậu</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quả</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nặng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nề</a:t>
                      </a:r>
                      <a:endParaRPr lang="en-US" sz="1800" b="0" i="0" kern="1200" baseline="0" dirty="0" smtClean="0">
                        <a:solidFill>
                          <a:schemeClr val="tx1"/>
                        </a:solidFill>
                        <a:effectLst/>
                        <a:latin typeface="Tahoma" pitchFamily="34" charset="0"/>
                        <a:ea typeface="Tahoma" pitchFamily="34" charset="0"/>
                        <a:cs typeface="Tahoma" pitchFamily="34" charset="0"/>
                      </a:endParaRPr>
                    </a:p>
                    <a:p>
                      <a:pPr marL="285750" indent="-285750">
                        <a:buFontTx/>
                        <a:buChar char="-"/>
                      </a:pPr>
                      <a:r>
                        <a:rPr lang="vi-VN" sz="1800" b="0" i="0" kern="1200" dirty="0" smtClean="0">
                          <a:solidFill>
                            <a:schemeClr val="tx1"/>
                          </a:solidFill>
                          <a:effectLst/>
                          <a:latin typeface="Tahoma" pitchFamily="34" charset="0"/>
                          <a:ea typeface="Tahoma" pitchFamily="34" charset="0"/>
                          <a:cs typeface="Tahoma" pitchFamily="34" charset="0"/>
                        </a:rPr>
                        <a:t>Cách phòng ngừa, ứng phó với </a:t>
                      </a:r>
                      <a:r>
                        <a:rPr lang="en-US" sz="1800" b="0" i="0" kern="1200" dirty="0" err="1" smtClean="0">
                          <a:solidFill>
                            <a:schemeClr val="tx1"/>
                          </a:solidFill>
                          <a:effectLst/>
                          <a:latin typeface="Tahoma" pitchFamily="34" charset="0"/>
                          <a:ea typeface="Tahoma" pitchFamily="34" charset="0"/>
                          <a:cs typeface="Tahoma" pitchFamily="34" charset="0"/>
                        </a:rPr>
                        <a:t>bạo</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lực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học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đường</a:t>
                      </a:r>
                      <a:r>
                        <a:rPr lang="vi-VN" sz="1800" b="0" i="0" kern="1200" dirty="0" smtClean="0">
                          <a:solidFill>
                            <a:schemeClr val="tx1"/>
                          </a:solidFill>
                          <a:effectLst/>
                          <a:latin typeface="Tahoma" pitchFamily="34" charset="0"/>
                          <a:ea typeface="Tahoma" pitchFamily="34" charset="0"/>
                          <a:cs typeface="Tahoma" pitchFamily="34" charset="0"/>
                        </a:rPr>
                        <a:t>. </a:t>
                      </a:r>
                    </a:p>
                    <a:p>
                      <a:endParaRPr lang="vi-VN" sz="1800" kern="1200" dirty="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4"/>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11:11:01</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smtClean="0">
                <a:latin typeface="Tahoma" pitchFamily="34" charset="0"/>
                <a:ea typeface="Tahoma" pitchFamily="34" charset="0"/>
                <a:cs typeface="Tahoma" pitchFamily="34" charset="0"/>
              </a:rPr>
              <a:t>Về nhà thực hiện</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2466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3" name="Rectangle 2"/>
          <p:cNvSpPr/>
          <p:nvPr/>
        </p:nvSpPr>
        <p:spPr>
          <a:xfrm>
            <a:off x="1313373" y="5305314"/>
            <a:ext cx="10025839" cy="1200329"/>
          </a:xfrm>
          <a:prstGeom prst="rect">
            <a:avLst/>
          </a:prstGeom>
          <a:solidFill>
            <a:schemeClr val="accent4">
              <a:lumMod val="40000"/>
              <a:lumOff val="60000"/>
            </a:schemeClr>
          </a:solidFill>
        </p:spPr>
        <p:txBody>
          <a:bodyPr wrap="square">
            <a:spAutoFit/>
          </a:bodyPr>
          <a:lstStyle/>
          <a:p>
            <a:r>
              <a:rPr lang="en-US" sz="2400" dirty="0" err="1">
                <a:latin typeface="Tahoma" pitchFamily="34" charset="0"/>
                <a:ea typeface="Tahoma" pitchFamily="34" charset="0"/>
                <a:cs typeface="Tahoma" pitchFamily="34" charset="0"/>
              </a:rPr>
              <a:t>Em</a:t>
            </a:r>
            <a:r>
              <a:rPr lang="en-US" sz="2400" dirty="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có</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suy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nghĩ</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khi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xem</a:t>
            </a:r>
            <a:r>
              <a:rPr lang="en-US" sz="2400" dirty="0" smtClean="0">
                <a:latin typeface="Tahoma" pitchFamily="34" charset="0"/>
                <a:ea typeface="Tahoma" pitchFamily="34" charset="0"/>
                <a:cs typeface="Tahoma" pitchFamily="34" charset="0"/>
              </a:rPr>
              <a:t> video </a:t>
            </a:r>
            <a:r>
              <a:rPr lang="en-US" sz="2400" dirty="0" err="1" smtClean="0">
                <a:latin typeface="Tahoma" pitchFamily="34" charset="0"/>
                <a:ea typeface="Tahoma" pitchFamily="34" charset="0"/>
                <a:cs typeface="Tahoma" pitchFamily="34" charset="0"/>
              </a:rPr>
              <a:t>trên</a:t>
            </a:r>
            <a:r>
              <a:rPr lang="en-US" sz="2400" dirty="0" smtClean="0">
                <a:latin typeface="Tahoma" pitchFamily="34" charset="0"/>
                <a:ea typeface="Tahoma" pitchFamily="34" charset="0"/>
                <a:cs typeface="Tahoma" pitchFamily="34" charset="0"/>
              </a:rPr>
              <a:t>? Theo </a:t>
            </a:r>
            <a:r>
              <a:rPr lang="en-US" sz="2400" dirty="0" err="1" smtClean="0">
                <a:latin typeface="Tahoma" pitchFamily="34" charset="0"/>
                <a:ea typeface="Tahoma" pitchFamily="34" charset="0"/>
                <a:cs typeface="Tahoma" pitchFamily="34" charset="0"/>
              </a:rPr>
              <a:t>em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chúng</a:t>
            </a:r>
            <a:r>
              <a:rPr lang="en-US" sz="2400" dirty="0" smtClean="0">
                <a:latin typeface="Tahoma" pitchFamily="34" charset="0"/>
                <a:ea typeface="Tahoma" pitchFamily="34" charset="0"/>
                <a:cs typeface="Tahoma" pitchFamily="34" charset="0"/>
              </a:rPr>
              <a:t> ta </a:t>
            </a:r>
            <a:r>
              <a:rPr lang="en-US" sz="2400" dirty="0" err="1" smtClean="0">
                <a:latin typeface="Tahoma" pitchFamily="34" charset="0"/>
                <a:ea typeface="Tahoma" pitchFamily="34" charset="0"/>
                <a:cs typeface="Tahoma" pitchFamily="34" charset="0"/>
              </a:rPr>
              <a:t>cần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làm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trước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tình</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trạng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bạo</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lực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học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đường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đang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ngày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càng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gia</a:t>
            </a:r>
            <a:r>
              <a:rPr lang="en-US" sz="2400" dirty="0" smtClean="0">
                <a:latin typeface="Tahoma" pitchFamily="34" charset="0"/>
                <a:ea typeface="Tahoma" pitchFamily="34" charset="0"/>
                <a:cs typeface="Tahoma" pitchFamily="34" charset="0"/>
              </a:rPr>
              <a:t> tang </a:t>
            </a:r>
            <a:r>
              <a:rPr lang="en-US" sz="2400" dirty="0" err="1" smtClean="0">
                <a:latin typeface="Tahoma" pitchFamily="34" charset="0"/>
                <a:ea typeface="Tahoma" pitchFamily="34" charset="0"/>
                <a:cs typeface="Tahoma" pitchFamily="34" charset="0"/>
              </a:rPr>
              <a:t>về</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số</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vụ</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mức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độ</a:t>
            </a:r>
            <a:r>
              <a:rPr lang="en-US" sz="2400" dirty="0" smtClean="0">
                <a:latin typeface="Tahoma" pitchFamily="34" charset="0"/>
                <a:ea typeface="Tahoma" pitchFamily="34" charset="0"/>
                <a:cs typeface="Tahoma" pitchFamily="34" charset="0"/>
              </a:rPr>
              <a:t> vi </a:t>
            </a:r>
            <a:r>
              <a:rPr lang="en-US" sz="2400" dirty="0" err="1" smtClean="0">
                <a:latin typeface="Tahoma" pitchFamily="34" charset="0"/>
                <a:ea typeface="Tahoma" pitchFamily="34" charset="0"/>
                <a:cs typeface="Tahoma" pitchFamily="34" charset="0"/>
              </a:rPr>
              <a:t>phạm</a:t>
            </a:r>
            <a:r>
              <a:rPr lang="en-US" sz="2400" dirty="0" smtClean="0">
                <a:latin typeface="Tahoma" pitchFamily="34" charset="0"/>
                <a:ea typeface="Tahoma" pitchFamily="34" charset="0"/>
                <a:cs typeface="Tahoma" pitchFamily="34" charset="0"/>
              </a:rPr>
              <a:t>?</a:t>
            </a:r>
            <a:endParaRPr lang="vi-VN" sz="2400" dirty="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smtClean="0">
                <a:solidFill>
                  <a:srgbClr val="0000FF"/>
                </a:solidFill>
                <a:latin typeface="Tahoma" pitchFamily="34" charset="0"/>
                <a:ea typeface="Tahoma" pitchFamily="34" charset="0"/>
                <a:cs typeface="Tahoma" pitchFamily="34" charset="0"/>
              </a:rPr>
              <a:t>Bài</a:t>
            </a:r>
            <a:r>
              <a:rPr lang="en-US" altLang="en-US" b="1" dirty="0" smtClean="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 KHỞI </a:t>
            </a:r>
            <a:r>
              <a:rPr lang="en-US" altLang="zh-CN" b="1" kern="0" dirty="0" smtClean="0">
                <a:solidFill>
                  <a:srgbClr val="0000FF"/>
                </a:solidFill>
                <a:latin typeface="Tahoma" pitchFamily="34" charset="0"/>
                <a:ea typeface="Tahoma" pitchFamily="34" charset="0"/>
                <a:cs typeface="Tahoma" pitchFamily="34" charset="0"/>
              </a:rPr>
              <a:t>ĐỘNG</a:t>
            </a:r>
            <a:endParaRPr lang="en-US" altLang="zh-CN" b="1" kern="0" dirty="0">
              <a:solidFill>
                <a:srgbClr val="0000FF"/>
              </a:solidFill>
              <a:latin typeface="Tahoma" pitchFamily="34" charset="0"/>
              <a:ea typeface="Tahoma" pitchFamily="34" charset="0"/>
              <a:cs typeface="Tahoma" pitchFamily="34" charset="0"/>
            </a:endParaRPr>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11:11:01</a:t>
            </a:fld>
            <a:endParaRPr lang="en-US"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a:t>
            </a:fld>
            <a:endParaRPr lang="en-US" altLang="en-US">
              <a:solidFill>
                <a:prstClr val="black">
                  <a:tint val="75000"/>
                </a:prstClr>
              </a:solidFill>
            </a:endParaRPr>
          </a:p>
        </p:txBody>
      </p:sp>
      <p:pic>
        <p:nvPicPr>
          <p:cNvPr id="4" name="title-artis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9678" y="975062"/>
            <a:ext cx="8134350" cy="3806059"/>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a:t>
              </a:r>
              <a:r>
                <a:rPr lang="en-US" altLang="zh-CN" sz="3200" b="1" kern="0">
                  <a:solidFill>
                    <a:srgbClr val="0000FF"/>
                  </a:solidFill>
                  <a:latin typeface="Tahoma" pitchFamily="34" charset="0"/>
                  <a:ea typeface="Tahoma" pitchFamily="34" charset="0"/>
                  <a:cs typeface="Tahoma" pitchFamily="34" charset="0"/>
                </a:rPr>
                <a:t>.</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
        <p:nvSpPr>
          <p:cNvPr id="11" name="Rectangle 10"/>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a:t>
            </a:r>
            <a:r>
              <a:rPr lang="en-US" altLang="en-US" sz="2800" b="1" dirty="0" smtClean="0">
                <a:solidFill>
                  <a:srgbClr val="0000FF"/>
                </a:solidFill>
                <a:latin typeface="Tahoma" pitchFamily="34" charset="0"/>
                <a:ea typeface="Tahoma" pitchFamily="34" charset="0"/>
                <a:cs typeface="Tahoma" pitchFamily="34" charset="0"/>
              </a:rPr>
              <a:t>9: </a:t>
            </a:r>
            <a:endParaRPr lang="en-US" altLang="en-US" sz="2800" b="1" dirty="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28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8237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594759" y="2387728"/>
            <a:ext cx="4898572" cy="157889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1. </a:t>
            </a:r>
            <a:r>
              <a:rPr lang="en-US" sz="2800" b="1" dirty="0" err="1" smtClean="0">
                <a:solidFill>
                  <a:srgbClr val="0000FF"/>
                </a:solidFill>
                <a:latin typeface="Tahoma" pitchFamily="34" charset="0"/>
                <a:ea typeface="Tahoma" pitchFamily="34" charset="0"/>
                <a:cs typeface="Tahoma" pitchFamily="34" charset="0"/>
              </a:rPr>
              <a:t>Những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quy</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định</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cơ</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bản</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của</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pháp</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luật</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về</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phòng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chống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bạo</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lực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học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đường</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11:11:01</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6</a:t>
            </a:fld>
            <a:endParaRPr lang="en-IN">
              <a:solidFill>
                <a:prstClr val="black">
                  <a:tint val="75000"/>
                </a:prstClr>
              </a:solidFill>
            </a:endParaRPr>
          </a:p>
        </p:txBody>
      </p:sp>
      <p:pic>
        <p:nvPicPr>
          <p:cNvPr id="2054" name="Picture 6" descr="Em hãy đọc các hội thông tin để trả lời câu hỏi trong các trường hợp sau: a) Em hãy chỉ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6" y="4062439"/>
            <a:ext cx="5863982" cy="19361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m hãy đọc các hội thông tin để trả lời câu hỏi trong các trường hợp sau: a) Em hãy chỉ 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6" y="1264662"/>
            <a:ext cx="5863982"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 hãy đọc các hội thông tin để trả lời câu hỏi trong các trường hợp sau: a) Em hãy chỉ 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098" y="1309139"/>
            <a:ext cx="4933950" cy="519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2403566" y="3597536"/>
            <a:ext cx="6766560" cy="2894704"/>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hape 1"/>
          <p:cNvPicPr/>
          <p:nvPr/>
        </p:nvPicPr>
        <p:blipFill>
          <a:blip r:embed="rId2"/>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11:11:01</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sp>
        <p:nvSpPr>
          <p:cNvPr id="5" name="Rectangle 2"/>
          <p:cNvSpPr>
            <a:spLocks noChangeArrowheads="1"/>
          </p:cNvSpPr>
          <p:nvPr/>
        </p:nvSpPr>
        <p:spPr bwMode="auto">
          <a:xfrm>
            <a:off x="799946" y="1417127"/>
            <a:ext cx="10428348"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b="1" dirty="0" err="1">
                <a:solidFill>
                  <a:srgbClr val="000000"/>
                </a:solidFill>
                <a:latin typeface="Open Sans"/>
              </a:rPr>
              <a:t>Trường</a:t>
            </a:r>
            <a:r>
              <a:rPr lang="en-US" altLang="en-US" b="1" dirty="0">
                <a:solidFill>
                  <a:srgbClr val="000000"/>
                </a:solidFill>
                <a:latin typeface="Open Sans"/>
              </a:rPr>
              <a:t> </a:t>
            </a:r>
            <a:r>
              <a:rPr lang="en-US" altLang="en-US" b="1" dirty="0" err="1">
                <a:solidFill>
                  <a:srgbClr val="000000"/>
                </a:solidFill>
                <a:latin typeface="Open Sans"/>
              </a:rPr>
              <a:t>hợp</a:t>
            </a:r>
            <a:r>
              <a:rPr lang="en-US" altLang="en-US" b="1" dirty="0">
                <a:solidFill>
                  <a:srgbClr val="000000"/>
                </a:solidFill>
                <a:latin typeface="Open Sans"/>
              </a:rPr>
              <a:t> 1</a:t>
            </a:r>
            <a:endParaRPr lang="en-US" altLang="en-US" sz="1400"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S </a:t>
            </a:r>
            <a:r>
              <a:rPr kumimoji="0" lang="en-US" altLang="en-US" b="0" i="0" u="none" strike="noStrike" cap="none" normalizeH="0" baseline="0" dirty="0" err="1" smtClean="0">
                <a:ln>
                  <a:noFill/>
                </a:ln>
                <a:solidFill>
                  <a:srgbClr val="000000"/>
                </a:solidFill>
                <a:effectLst/>
                <a:latin typeface="Open Sans"/>
              </a:rPr>
              <a:t>thường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xuyên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bị</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một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trong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đe</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dọa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đồ</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Bức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xúc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các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liên</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chia </a:t>
            </a:r>
            <a:r>
              <a:rPr kumimoji="0" lang="en-US" altLang="en-US" b="0" i="0" u="none" strike="noStrike" cap="none" normalizeH="0" baseline="0" dirty="0" err="1" smtClean="0">
                <a:ln>
                  <a:noFill/>
                </a:ln>
                <a:solidFill>
                  <a:srgbClr val="000000"/>
                </a:solidFill>
                <a:effectLst/>
                <a:latin typeface="Open Sans"/>
              </a:rPr>
              <a:t>sẻ</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nhờ</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can </a:t>
            </a:r>
            <a:r>
              <a:rPr kumimoji="0" lang="en-US" altLang="en-US" b="0" i="0" u="none" strike="noStrike" cap="none" normalizeH="0" baseline="0" dirty="0" err="1" smtClean="0">
                <a:ln>
                  <a:noFill/>
                </a:ln>
                <a:solidFill>
                  <a:srgbClr val="000000"/>
                </a:solidFill>
                <a:effectLst/>
                <a:latin typeface="Open Sans"/>
              </a:rPr>
              <a:t>thiệp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Sau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được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tích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nhận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mình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phạm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pháp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luật</a:t>
            </a:r>
            <a:r>
              <a:rPr kumimoji="0" lang="en-US" altLang="en-US" b="0" i="0" u="none" strike="noStrike" cap="none" normalizeH="0" baseline="0" dirty="0" smtClean="0">
                <a:ln>
                  <a:noFill/>
                </a:ln>
                <a:solidFill>
                  <a:srgbClr val="000000"/>
                </a:solidFill>
                <a:effectLst/>
                <a:latin typeface="Open Sans"/>
              </a:rPr>
              <a:t>. </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smtClean="0">
                <a:ln>
                  <a:noFill/>
                </a:ln>
                <a:solidFill>
                  <a:srgbClr val="000000"/>
                </a:solidFill>
                <a:effectLst/>
                <a:latin typeface="Open Sans"/>
              </a:rPr>
              <a:t>Trường</a:t>
            </a:r>
            <a:r>
              <a:rPr kumimoji="0" lang="en-US" altLang="en-US" b="1" i="0" u="none" strike="noStrike" cap="none" normalizeH="0" baseline="0" dirty="0" smtClean="0">
                <a:ln>
                  <a:noFill/>
                </a:ln>
                <a:solidFill>
                  <a:srgbClr val="000000"/>
                </a:solidFill>
                <a:effectLst/>
                <a:latin typeface="Open Sans"/>
              </a:rPr>
              <a:t> </a:t>
            </a:r>
            <a:r>
              <a:rPr kumimoji="0" lang="en-US" altLang="en-US" b="1" i="0" u="none" strike="noStrike" cap="none" normalizeH="0" baseline="0" dirty="0" err="1" smtClean="0">
                <a:ln>
                  <a:noFill/>
                </a:ln>
                <a:solidFill>
                  <a:srgbClr val="000000"/>
                </a:solidFill>
                <a:effectLst/>
                <a:latin typeface="Open Sans"/>
              </a:rPr>
              <a:t>hợp</a:t>
            </a:r>
            <a:r>
              <a:rPr kumimoji="0" lang="en-US" altLang="en-US" b="1" i="0" u="none" strike="noStrike" cap="none" normalizeH="0" baseline="0" dirty="0" smtClean="0">
                <a:ln>
                  <a:noFill/>
                </a:ln>
                <a:solidFill>
                  <a:srgbClr val="000000"/>
                </a:solidFill>
                <a:effectLst/>
                <a:latin typeface="Open Sans"/>
              </a:rPr>
              <a:t> 2</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H </a:t>
            </a:r>
            <a:r>
              <a:rPr kumimoji="0" lang="en-US" altLang="en-US" b="0" i="0" u="none" strike="noStrike" cap="none" normalizeH="0" baseline="0" dirty="0" err="1" smtClean="0">
                <a:ln>
                  <a:noFill/>
                </a:ln>
                <a:solidFill>
                  <a:srgbClr val="000000"/>
                </a:solidFill>
                <a:effectLst/>
                <a:latin typeface="Open Sans"/>
              </a:rPr>
              <a:t>có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dự</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rủ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người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đến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doạ</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đảnh</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Biết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chuyện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này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bố</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mẹ</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khuyên</a:t>
            </a:r>
            <a:r>
              <a:rPr kumimoji="0" lang="en-US" altLang="en-US" b="0" i="0" u="none" strike="noStrike" cap="none" normalizeH="0" baseline="0" dirty="0" smtClean="0">
                <a:ln>
                  <a:noFill/>
                </a:ln>
                <a:solidFill>
                  <a:srgbClr val="000000"/>
                </a:solidFill>
                <a:effectLst/>
                <a:latin typeface="Open Sans"/>
              </a:rPr>
              <a:t> con </a:t>
            </a:r>
            <a:r>
              <a:rPr kumimoji="0" lang="en-US" altLang="en-US" b="0" i="0" u="none" strike="noStrike" cap="none" normalizeH="0" baseline="0" dirty="0" err="1" smtClean="0">
                <a:ln>
                  <a:noFill/>
                </a:ln>
                <a:solidFill>
                  <a:srgbClr val="000000"/>
                </a:solidFill>
                <a:effectLst/>
                <a:latin typeface="Open Sans"/>
              </a:rPr>
              <a:t>từ</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bỏ</a:t>
            </a:r>
            <a:r>
              <a:rPr kumimoji="0" lang="en-US" altLang="en-US" b="0" i="0" u="none" strike="noStrike" cap="none" normalizeH="0" baseline="0" dirty="0" smtClean="0">
                <a:ln>
                  <a:noFill/>
                </a:ln>
                <a:solidFill>
                  <a:srgbClr val="000000"/>
                </a:solidFill>
                <a:effectLst/>
                <a:latin typeface="Open Sans"/>
              </a:rPr>
              <a:t> ý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trao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đổi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viên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để</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giải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quyết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giữa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hai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bên</a:t>
            </a:r>
            <a:endParaRPr kumimoji="0" lang="en-US" altLang="en-US" b="0" i="0" u="none" strike="noStrike" cap="none" normalizeH="0" baseline="0" dirty="0" smtClean="0">
              <a:ln>
                <a:noFill/>
              </a:ln>
              <a:solidFill>
                <a:schemeClr val="tx1"/>
              </a:solidFill>
              <a:effectLst/>
            </a:endParaRPr>
          </a:p>
        </p:txBody>
      </p:sp>
      <p:sp>
        <p:nvSpPr>
          <p:cNvPr id="8" name="Rectangle 7"/>
          <p:cNvSpPr/>
          <p:nvPr/>
        </p:nvSpPr>
        <p:spPr>
          <a:xfrm>
            <a:off x="3023018" y="4556152"/>
            <a:ext cx="6087291" cy="1015663"/>
          </a:xfrm>
          <a:prstGeom prst="rect">
            <a:avLst/>
          </a:prstGeom>
        </p:spPr>
        <p:txBody>
          <a:bodyPr wrap="square">
            <a:spAutoFit/>
          </a:bodyPr>
          <a:lstStyle/>
          <a:p>
            <a:r>
              <a:rPr lang="vi-VN" sz="2000" i="1" dirty="0">
                <a:solidFill>
                  <a:schemeClr val="tx1">
                    <a:lumMod val="95000"/>
                    <a:lumOff val="5000"/>
                  </a:schemeClr>
                </a:solidFill>
                <a:latin typeface="Open Sans"/>
              </a:rPr>
              <a:t>Em hãy chỉ ra các hành vi vi phạm pháp luật phòng, chống bạo lực học đường trong trường hợp trên. Hành vi vi phạm đó sẽ bị xử lí như thế nào? </a:t>
            </a:r>
            <a:endParaRPr lang="en-US" sz="2000" i="1" dirty="0">
              <a:solidFill>
                <a:schemeClr val="tx1">
                  <a:lumMod val="95000"/>
                  <a:lumOff val="5000"/>
                </a:schemeClr>
              </a:solidFill>
            </a:endParaRPr>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7" name="Rectangle 16"/>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Horizontal Scroll 1"/>
          <p:cNvSpPr/>
          <p:nvPr/>
        </p:nvSpPr>
        <p:spPr>
          <a:xfrm>
            <a:off x="1009934" y="1460309"/>
            <a:ext cx="9812741" cy="4731485"/>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Để phòng, chống bạo lực học đường, pháp luật nước ta quy định:</a:t>
            </a:r>
          </a:p>
          <a:p>
            <a:r>
              <a:rPr lang="vi-VN" dirty="0"/>
              <a:t>- Không được xúc phạm nhân phẩm, danh dự, xâm phạm thân thể giáo viên, cán bộ, nhân viên của nhà trường và người khác.</a:t>
            </a:r>
          </a:p>
          <a:p>
            <a:r>
              <a:rPr lang="vi-VN" dirty="0"/>
              <a:t>- Không được đánh nhau, gây rối trật tự, an ninh trong nhà trường và nơi công cộng.</a:t>
            </a:r>
          </a:p>
          <a:p>
            <a:r>
              <a:rPr lang="vi-VN" dirty="0"/>
              <a:t>- Nhà trường, cha mẹ học sinh có trách nhiệm giáo dục học sinh về phòng, chống bạo lực học đường; phát hiện, thông báo, tố giác hành vi bạo lực học đường; ngăn ngừa, can thiệp kịp thời và bảo vệ quyền lợi chính đáng của học sinh trước các hành vi bạo lực học đường.</a:t>
            </a: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11:11:01</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
        <p:nvSpPr>
          <p:cNvPr id="11" name="Rectangle 10"/>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5" name="Rectangle 14"/>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11:11:01</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8" name="Rectangle 17"/>
          <p:cNvSpPr/>
          <p:nvPr/>
        </p:nvSpPr>
        <p:spPr>
          <a:xfrm>
            <a:off x="799946" y="89825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P</a:t>
            </a:r>
            <a:r>
              <a:rPr lang="en-US" b="1" dirty="0" err="1" smtClean="0">
                <a:solidFill>
                  <a:srgbClr val="0000FF"/>
                </a:solidFill>
                <a:latin typeface="Tahoma" pitchFamily="34" charset="0"/>
                <a:ea typeface="Tahoma" pitchFamily="34" charset="0"/>
                <a:cs typeface="Tahoma" pitchFamily="34" charset="0"/>
              </a:rPr>
              <a:t>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1" name="Pentagon 10"/>
          <p:cNvSpPr/>
          <p:nvPr/>
        </p:nvSpPr>
        <p:spPr>
          <a:xfrm>
            <a:off x="4637314" y="2416629"/>
            <a:ext cx="4493623" cy="858483"/>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9477" y="2717074"/>
            <a:ext cx="2953814" cy="369332"/>
          </a:xfrm>
          <a:prstGeom prst="rect">
            <a:avLst/>
          </a:prstGeom>
        </p:spPr>
        <p:txBody>
          <a:bodyPr wrap="square">
            <a:spAutoFit/>
          </a:bodyPr>
          <a:lstStyle/>
          <a:p>
            <a:pPr algn="just">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Pentagon 11"/>
          <p:cNvSpPr/>
          <p:nvPr/>
        </p:nvSpPr>
        <p:spPr>
          <a:xfrm>
            <a:off x="1854926" y="2416629"/>
            <a:ext cx="2560320" cy="858483"/>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Thảo</a:t>
            </a:r>
            <a:r>
              <a:rPr lang="en-US" b="1" dirty="0" smtClean="0">
                <a:solidFill>
                  <a:schemeClr val="tx1"/>
                </a:solidFill>
              </a:rPr>
              <a:t> </a:t>
            </a:r>
            <a:r>
              <a:rPr lang="en-US" b="1" dirty="0" err="1" smtClean="0">
                <a:solidFill>
                  <a:schemeClr val="tx1"/>
                </a:solidFill>
              </a:rPr>
              <a:t>luận</a:t>
            </a:r>
            <a:endParaRPr lang="en-US" b="1" dirty="0">
              <a:solidFill>
                <a:schemeClr val="tx1"/>
              </a:solidFill>
            </a:endParaRPr>
          </a:p>
        </p:txBody>
      </p:sp>
      <p:sp>
        <p:nvSpPr>
          <p:cNvPr id="20" name="Cloud Callout 19"/>
          <p:cNvSpPr/>
          <p:nvPr/>
        </p:nvSpPr>
        <p:spPr>
          <a:xfrm>
            <a:off x="1554480" y="3788229"/>
            <a:ext cx="7850777" cy="218149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455818" y="4300186"/>
            <a:ext cx="6413863" cy="1015663"/>
          </a:xfrm>
          <a:prstGeom prst="rect">
            <a:avLst/>
          </a:prstGeom>
        </p:spPr>
        <p:txBody>
          <a:bodyPr wrap="square">
            <a:spAutoFit/>
          </a:bodyPr>
          <a:lstStyle/>
          <a:p>
            <a:pPr algn="just">
              <a:spcAft>
                <a:spcPts val="0"/>
              </a:spcAft>
              <a:tabLst>
                <a:tab pos="215900" algn="l"/>
              </a:tabLst>
            </a:pPr>
            <a:r>
              <a:rPr lang="vi-VN"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Theo em,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chúng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cần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làm</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gì</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để</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phòng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ngừa</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bạo</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lực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học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đường</a:t>
            </a:r>
            <a:r>
              <a:rPr lang="vi-VN"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Vì</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sao</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chúng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cần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thực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hiện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việc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làm</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đó</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Lấy</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ví</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dụ</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minh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hoạ</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accent4">
                  <a:lumMod val="60000"/>
                  <a:lumOff val="40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8902</TotalTime>
  <Words>2793</Words>
  <Application>Microsoft Office PowerPoint</Application>
  <PresentationFormat>Widescreen</PresentationFormat>
  <Paragraphs>280</Paragraphs>
  <Slides>30</Slides>
  <Notes>8</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30</vt:i4>
      </vt:variant>
    </vt:vector>
  </HeadingPairs>
  <TitlesOfParts>
    <vt:vector size="41" baseType="lpstr">
      <vt:lpstr>.VnTime</vt:lpstr>
      <vt:lpstr>Arial</vt:lpstr>
      <vt:lpstr>Calibri</vt:lpstr>
      <vt:lpstr>Calibri Light</vt:lpstr>
      <vt:lpstr>Open Sans</vt:lpstr>
      <vt:lpstr>Tahoma</vt:lpstr>
      <vt:lpstr>Times New Roman</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291</cp:revision>
  <dcterms:created xsi:type="dcterms:W3CDTF">2021-06-28T15:32:15Z</dcterms:created>
  <dcterms:modified xsi:type="dcterms:W3CDTF">2024-06-29T04:11:13Z</dcterms:modified>
</cp:coreProperties>
</file>