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695" r:id="rId2"/>
    <p:sldId id="665" r:id="rId3"/>
    <p:sldId id="666" r:id="rId4"/>
    <p:sldId id="503" r:id="rId5"/>
    <p:sldId id="682" r:id="rId6"/>
    <p:sldId id="642" r:id="rId7"/>
    <p:sldId id="668" r:id="rId8"/>
    <p:sldId id="683" r:id="rId9"/>
    <p:sldId id="684" r:id="rId10"/>
    <p:sldId id="670" r:id="rId11"/>
    <p:sldId id="671" r:id="rId12"/>
    <p:sldId id="672" r:id="rId13"/>
    <p:sldId id="673" r:id="rId14"/>
    <p:sldId id="622" r:id="rId15"/>
    <p:sldId id="626" r:id="rId16"/>
    <p:sldId id="677" r:id="rId17"/>
    <p:sldId id="678" r:id="rId18"/>
    <p:sldId id="679" r:id="rId19"/>
    <p:sldId id="680" r:id="rId20"/>
    <p:sldId id="685" r:id="rId21"/>
    <p:sldId id="688" r:id="rId22"/>
    <p:sldId id="689" r:id="rId23"/>
    <p:sldId id="690" r:id="rId24"/>
    <p:sldId id="687" r:id="rId25"/>
    <p:sldId id="691" r:id="rId26"/>
    <p:sldId id="692" r:id="rId27"/>
    <p:sldId id="693" r:id="rId28"/>
    <p:sldId id="664" r:id="rId29"/>
    <p:sldId id="694" r:id="rId30"/>
    <p:sldId id="63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varScale="1">
        <p:scale>
          <a:sx n="69" d="100"/>
          <a:sy n="69" d="100"/>
        </p:scale>
        <p:origin x="150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Diện tích khoảng 40000km</a:t>
          </a:r>
          <a:r>
            <a:rPr lang="vi-VN" sz="1800" b="0" baseline="30000" dirty="0" smtClean="0">
              <a:solidFill>
                <a:schemeClr val="tx1"/>
              </a:solidFill>
              <a:latin typeface="Cambria" pitchFamily="18" charset="0"/>
              <a:ea typeface="Cambria" pitchFamily="18" charset="0"/>
            </a:rPr>
            <a:t>2</a:t>
          </a:r>
          <a:r>
            <a:rPr lang="vi-VN" sz="1800" b="0" dirty="0" smtClean="0">
              <a:solidFill>
                <a:schemeClr val="tx1"/>
              </a:solidFill>
              <a:latin typeface="Cambria" pitchFamily="18" charset="0"/>
              <a:ea typeface="Cambria" pitchFamily="18" charset="0"/>
            </a:rPr>
            <a:t>, do sông Cửu Long (sông Tiền và sông Hậu) bồi đắp.</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dòng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chính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Tiền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Các ô trũng lớn: Đồng Tháp Mười, Tứ giác Long Xuyên, bán đảo Cà Mau.</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9DE7B4B-7F62-4E4E-B50C-88D4981D034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
    <dgm:cxn modelId="{AD3665F9-8A6E-4321-A399-64884E18AF55}" type="presOf" srcId="{9B38993F-91D9-4E45-89FE-E7C2053BB052}" destId="{A0E9B536-5134-4AC7-990D-17E1F41843BA}" srcOrd="0" destOrd="0" presId="urn:microsoft.com/office/officeart/2008/layout/VerticalCurvedList"/>
    <dgm:cxn modelId="{F2F28B29-70A5-473F-A797-9CC78D1FAEF8}" type="presOf" srcId="{2EA4557B-2359-4BA8-9F14-A6ECB8DAC4AB}" destId="{DD97E049-4A6C-47F8-8707-C5FFDBF743ED}" srcOrd="0" destOrd="0" presId="urn:microsoft.com/office/officeart/2008/layout/VerticalCurvedList"/>
    <dgm:cxn modelId="{5C8398CA-3BAA-4E6E-A27A-2300029E9B69}" type="presParOf" srcId="{287E208B-7CBA-48D9-A845-7C3BA9246006}" destId="{5A99791D-9E28-4B3D-8ACD-8F48A5C6199A}" srcOrd="0" destOrd="0" presId="urn:microsoft.com/office/officeart/2008/layout/VerticalCurvedList"/>
    <dgm:cxn modelId="{11BC10D0-E1F0-4B17-B0D2-54BFD9A75A95}" type="presParOf" srcId="{5A99791D-9E28-4B3D-8ACD-8F48A5C6199A}" destId="{9839DEA4-81CC-40F3-A882-992AC1AF75D3}" srcOrd="0" destOrd="0" presId="urn:microsoft.com/office/officeart/2008/layout/VerticalCurvedList"/>
    <dgm:cxn modelId="{02EB3246-C660-4877-84D8-40C2AED62FD2}" type="presParOf" srcId="{9839DEA4-81CC-40F3-A882-992AC1AF75D3}" destId="{28F6DBF1-E187-4C38-B1F1-C875CC0EEA2D}" srcOrd="0" destOrd="0" presId="urn:microsoft.com/office/officeart/2008/layout/VerticalCurvedList"/>
    <dgm:cxn modelId="{C699D1D5-D377-4453-8D73-F3E38B8CE623}" type="presParOf" srcId="{9839DEA4-81CC-40F3-A882-992AC1AF75D3}" destId="{C7497E28-FAE4-42DA-8D9D-5B4659273D7A}" srcOrd="1" destOrd="0" presId="urn:microsoft.com/office/officeart/2008/layout/VerticalCurvedList"/>
    <dgm:cxn modelId="{23EE0D8A-4BD9-4321-BE7E-74BD343680C5}" type="presParOf" srcId="{9839DEA4-81CC-40F3-A882-992AC1AF75D3}" destId="{175AA276-58F2-4DD9-80FC-A508711E986D}" srcOrd="2" destOrd="0" presId="urn:microsoft.com/office/officeart/2008/layout/VerticalCurvedList"/>
    <dgm:cxn modelId="{A9B14A1A-C3CF-4ECA-BD56-1C1C4F24FD3D}" type="presParOf" srcId="{9839DEA4-81CC-40F3-A882-992AC1AF75D3}" destId="{99D1BCB1-BBEC-4020-AF46-9B84DFEEEB12}" srcOrd="3" destOrd="0" presId="urn:microsoft.com/office/officeart/2008/layout/VerticalCurvedList"/>
    <dgm:cxn modelId="{65ADF937-3DCD-4AD7-B00F-0A8BC9C38591}" type="presParOf" srcId="{5A99791D-9E28-4B3D-8ACD-8F48A5C6199A}" destId="{534504B8-3AD3-4D7F-BA10-772C4BC9F4DA}" srcOrd="1" destOrd="0" presId="urn:microsoft.com/office/officeart/2008/layout/VerticalCurvedList"/>
    <dgm:cxn modelId="{21551CCC-7394-4EC4-981F-591C651E1705}" type="presParOf" srcId="{5A99791D-9E28-4B3D-8ACD-8F48A5C6199A}" destId="{449D8CCB-25E3-4F77-9AA7-F013F49094ED}" srcOrd="2" destOrd="0" presId="urn:microsoft.com/office/officeart/2008/layout/VerticalCurvedList"/>
    <dgm:cxn modelId="{19A85273-ADEC-44C3-B0D7-BE6A824D8A42}" type="presParOf" srcId="{449D8CCB-25E3-4F77-9AA7-F013F49094ED}" destId="{467C472B-F399-46AE-B017-5DC56BBEA7D7}" srcOrd="0" destOrd="0" presId="urn:microsoft.com/office/officeart/2008/layout/VerticalCurvedList"/>
    <dgm:cxn modelId="{FA716D96-8DF5-4C8C-A4C5-EE858A4951A0}" type="presParOf" srcId="{5A99791D-9E28-4B3D-8ACD-8F48A5C6199A}" destId="{DD97E049-4A6C-47F8-8707-C5FFDBF743ED}" srcOrd="3" destOrd="0" presId="urn:microsoft.com/office/officeart/2008/layout/VerticalCurvedList"/>
    <dgm:cxn modelId="{345853CD-79BA-43D3-A7EC-29FDD4BE76C5}" type="presParOf" srcId="{5A99791D-9E28-4B3D-8ACD-8F48A5C6199A}" destId="{7DBD23B7-51C8-4591-8906-0B740EFCF017}" srcOrd="4" destOrd="0" presId="urn:microsoft.com/office/officeart/2008/layout/VerticalCurvedList"/>
    <dgm:cxn modelId="{27687AF2-C1C5-4E30-95D9-043681CFB188}" type="presParOf" srcId="{7DBD23B7-51C8-4591-8906-0B740EFCF017}" destId="{9D6C96D5-59F1-4074-AA4E-276172A59D56}" srcOrd="0" destOrd="0" presId="urn:microsoft.com/office/officeart/2008/layout/VerticalCurvedList"/>
    <dgm:cxn modelId="{19D278DC-22DE-4B3A-B994-D18C76C1ED5B}" type="presParOf" srcId="{5A99791D-9E28-4B3D-8ACD-8F48A5C6199A}" destId="{A0E9B536-5134-4AC7-990D-17E1F41843BA}" srcOrd="5" destOrd="0" presId="urn:microsoft.com/office/officeart/2008/layout/VerticalCurvedList"/>
    <dgm:cxn modelId="{B055A8D8-70E9-4E87-8309-7FE34711F22E}" type="presParOf" srcId="{5A99791D-9E28-4B3D-8ACD-8F48A5C6199A}" destId="{E6CA5371-E765-4FE6-A6BE-7ECD1C15C765}" srcOrd="6" destOrd="0" presId="urn:microsoft.com/office/officeart/2008/layout/VerticalCurvedList"/>
    <dgm:cxn modelId="{23FAA690-4EDA-40D2-8FB6-96F52D5BF46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Mùa lũ </a:t>
          </a:r>
          <a:r>
            <a:rPr lang="vi-VN" sz="1800" b="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Mùa cạn </a:t>
          </a:r>
          <a:r>
            <a:rPr lang="vi-VN" sz="1800" b="0" dirty="0" smtClean="0">
              <a:solidFill>
                <a:schemeClr val="tx1"/>
              </a:solidFill>
              <a:latin typeface="Cambria" pitchFamily="18" charset="0"/>
              <a:ea typeface="Cambria" pitchFamily="18" charset="0"/>
            </a:rPr>
            <a:t>từ tháng 1 đến tháng 6 năm sau, chiếm khoảng 2</a:t>
          </a:r>
          <a:r>
            <a:rPr lang="en-US" sz="1800" b="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 lưu lượng dòng chảy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Sông chảy ra biển qua 9 cửa nên lũ thoát nhanh hơn.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Địa hình sông chảy qua thấp, mạng lưới kênh rạch dày đặc.</a:t>
          </a:r>
          <a:endParaRPr lang="en-US" sz="18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96049D2-0754-48B6-8210-D5EE6A3083F1}"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
    <dgm:cxn modelId="{0CCAE0B6-685B-44AF-8A5F-360FDB6A4815}"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
    <dgm:cxn modelId="{07518049-0943-44DC-90D4-570E6795DC91}" type="presOf" srcId="{2EA4557B-2359-4BA8-9F14-A6ECB8DAC4AB}" destId="{DD97E049-4A6C-47F8-8707-C5FFDBF743ED}" srcOrd="0" destOrd="0" presId="urn:microsoft.com/office/officeart/2008/layout/VerticalCurvedList"/>
    <dgm:cxn modelId="{AF700CD7-B0CF-4A3D-806F-0AD6BCF92D01}" type="presParOf" srcId="{287E208B-7CBA-48D9-A845-7C3BA9246006}" destId="{5A99791D-9E28-4B3D-8ACD-8F48A5C6199A}" srcOrd="0" destOrd="0" presId="urn:microsoft.com/office/officeart/2008/layout/VerticalCurvedList"/>
    <dgm:cxn modelId="{E9E53614-D370-434E-BFF9-639593865B16}" type="presParOf" srcId="{5A99791D-9E28-4B3D-8ACD-8F48A5C6199A}" destId="{9839DEA4-81CC-40F3-A882-992AC1AF75D3}" srcOrd="0" destOrd="0" presId="urn:microsoft.com/office/officeart/2008/layout/VerticalCurvedList"/>
    <dgm:cxn modelId="{F6147D99-AF2E-4836-93E2-7362FFD25ADE}" type="presParOf" srcId="{9839DEA4-81CC-40F3-A882-992AC1AF75D3}" destId="{28F6DBF1-E187-4C38-B1F1-C875CC0EEA2D}" srcOrd="0" destOrd="0" presId="urn:microsoft.com/office/officeart/2008/layout/VerticalCurvedList"/>
    <dgm:cxn modelId="{7E35E466-205E-4CAA-9E5B-70D58A8987FB}" type="presParOf" srcId="{9839DEA4-81CC-40F3-A882-992AC1AF75D3}" destId="{C7497E28-FAE4-42DA-8D9D-5B4659273D7A}" srcOrd="1" destOrd="0" presId="urn:microsoft.com/office/officeart/2008/layout/VerticalCurvedList"/>
    <dgm:cxn modelId="{2E97DB85-9A44-497D-B8BC-B4A0CDA389BE}" type="presParOf" srcId="{9839DEA4-81CC-40F3-A882-992AC1AF75D3}" destId="{175AA276-58F2-4DD9-80FC-A508711E986D}" srcOrd="2" destOrd="0" presId="urn:microsoft.com/office/officeart/2008/layout/VerticalCurvedList"/>
    <dgm:cxn modelId="{A7240192-C570-4C6D-9C4B-068FBB3CE870}" type="presParOf" srcId="{9839DEA4-81CC-40F3-A882-992AC1AF75D3}" destId="{99D1BCB1-BBEC-4020-AF46-9B84DFEEEB12}" srcOrd="3" destOrd="0" presId="urn:microsoft.com/office/officeart/2008/layout/VerticalCurvedList"/>
    <dgm:cxn modelId="{F30D347F-966E-451F-AF76-1091677E96D5}" type="presParOf" srcId="{5A99791D-9E28-4B3D-8ACD-8F48A5C6199A}" destId="{534504B8-3AD3-4D7F-BA10-772C4BC9F4DA}" srcOrd="1" destOrd="0" presId="urn:microsoft.com/office/officeart/2008/layout/VerticalCurvedList"/>
    <dgm:cxn modelId="{6EF84166-A582-48DD-B1BE-E3FC4F371C4B}" type="presParOf" srcId="{5A99791D-9E28-4B3D-8ACD-8F48A5C6199A}" destId="{449D8CCB-25E3-4F77-9AA7-F013F49094ED}" srcOrd="2" destOrd="0" presId="urn:microsoft.com/office/officeart/2008/layout/VerticalCurvedList"/>
    <dgm:cxn modelId="{05053AB0-9DA6-44D7-9C20-93AAAD97308A}" type="presParOf" srcId="{449D8CCB-25E3-4F77-9AA7-F013F49094ED}" destId="{467C472B-F399-46AE-B017-5DC56BBEA7D7}" srcOrd="0" destOrd="0" presId="urn:microsoft.com/office/officeart/2008/layout/VerticalCurvedList"/>
    <dgm:cxn modelId="{8DC3B3EC-8B77-4550-804E-F62EE07F2C5D}" type="presParOf" srcId="{5A99791D-9E28-4B3D-8ACD-8F48A5C6199A}" destId="{DD97E049-4A6C-47F8-8707-C5FFDBF743ED}" srcOrd="3" destOrd="0" presId="urn:microsoft.com/office/officeart/2008/layout/VerticalCurvedList"/>
    <dgm:cxn modelId="{3D6BD969-5FD2-4AF6-BE34-8D6511A93207}" type="presParOf" srcId="{5A99791D-9E28-4B3D-8ACD-8F48A5C6199A}" destId="{7DBD23B7-51C8-4591-8906-0B740EFCF017}" srcOrd="4" destOrd="0" presId="urn:microsoft.com/office/officeart/2008/layout/VerticalCurvedList"/>
    <dgm:cxn modelId="{11F28283-85DA-411A-85D4-5FDDC3D8367C}" type="presParOf" srcId="{7DBD23B7-51C8-4591-8906-0B740EFCF017}" destId="{9D6C96D5-59F1-4074-AA4E-276172A59D56}" srcOrd="0" destOrd="0" presId="urn:microsoft.com/office/officeart/2008/layout/VerticalCurvedList"/>
    <dgm:cxn modelId="{99707FC2-CEBC-46C1-9761-51437C708CC8}" type="presParOf" srcId="{5A99791D-9E28-4B3D-8ACD-8F48A5C6199A}" destId="{A0E9B536-5134-4AC7-990D-17E1F41843BA}" srcOrd="5" destOrd="0" presId="urn:microsoft.com/office/officeart/2008/layout/VerticalCurvedList"/>
    <dgm:cxn modelId="{16114EF1-007B-483E-88A2-476F248EDCD1}" type="presParOf" srcId="{5A99791D-9E28-4B3D-8ACD-8F48A5C6199A}" destId="{E6CA5371-E765-4FE6-A6BE-7ECD1C15C765}" srcOrd="6" destOrd="0" presId="urn:microsoft.com/office/officeart/2008/layout/VerticalCurvedList"/>
    <dgm:cxn modelId="{3D6BEE57-AD38-4EF9-B0C7-A73E3E60FDAB}"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Diện tích khoảng 40000km</a:t>
          </a:r>
          <a:r>
            <a:rPr lang="vi-VN" sz="1800" b="0" kern="1200" baseline="30000" dirty="0" smtClean="0">
              <a:solidFill>
                <a:schemeClr val="tx1"/>
              </a:solidFill>
              <a:latin typeface="Cambria" pitchFamily="18" charset="0"/>
              <a:ea typeface="Cambria" pitchFamily="18" charset="0"/>
            </a:rPr>
            <a:t>2</a:t>
          </a:r>
          <a:r>
            <a:rPr lang="vi-VN" sz="1800" b="0" kern="1200" dirty="0" smtClean="0">
              <a:solidFill>
                <a:schemeClr val="tx1"/>
              </a:solidFill>
              <a:latin typeface="Cambria" pitchFamily="18" charset="0"/>
              <a:ea typeface="Cambria" pitchFamily="18" charset="0"/>
            </a:rPr>
            <a:t>, do sông Cửu Long (sông Tiền và sông Hậu) bồi đắp.</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798"/>
          <a:ext cx="6153508" cy="12446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dòng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chính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Tiền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Các ô trũng lớn: Đồng Tháp Mười, Tứ giác Long Xuyên, bán đảo Cà Mau.</a:t>
          </a:r>
          <a:endParaRPr lang="en-US" sz="1800" b="0" kern="1200" dirty="0" smtClean="0">
            <a:solidFill>
              <a:schemeClr val="tx1"/>
            </a:solidFill>
            <a:latin typeface="Cambria" pitchFamily="18" charset="0"/>
            <a:ea typeface="Cambria" pitchFamily="18" charset="0"/>
          </a:endParaRPr>
        </a:p>
      </dsp:txBody>
      <dsp:txXfrm>
        <a:off x="1090536" y="1955798"/>
        <a:ext cx="6153508" cy="12446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632202"/>
          <a:ext cx="6528363" cy="98551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kern="1200" dirty="0">
            <a:solidFill>
              <a:schemeClr val="tx1"/>
            </a:solidFill>
            <a:latin typeface="Cambria" pitchFamily="18" charset="0"/>
            <a:ea typeface="Cambria" pitchFamily="18" charset="0"/>
          </a:endParaRPr>
        </a:p>
      </dsp:txBody>
      <dsp:txXfrm>
        <a:off x="715680" y="3632202"/>
        <a:ext cx="6528363" cy="985514"/>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918494"/>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8000"/>
          <a:ext cx="6528363" cy="9940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lũ </a:t>
          </a:r>
          <a:r>
            <a:rPr lang="vi-VN" sz="1800" b="0" kern="120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kern="1200" dirty="0">
            <a:solidFill>
              <a:schemeClr val="tx1"/>
            </a:solidFill>
            <a:latin typeface="Cambria" pitchFamily="18" charset="0"/>
            <a:ea typeface="Cambria" pitchFamily="18" charset="0"/>
          </a:endParaRPr>
        </a:p>
      </dsp:txBody>
      <dsp:txXfrm>
        <a:off x="715680" y="508000"/>
        <a:ext cx="6528363" cy="994022"/>
      </dsp:txXfrm>
    </dsp:sp>
    <dsp:sp modelId="{467C472B-F399-46AE-B017-5DC56BBEA7D7}">
      <dsp:nvSpPr>
        <dsp:cNvPr id="0" name=""/>
        <dsp:cNvSpPr/>
      </dsp:nvSpPr>
      <dsp:spPr>
        <a:xfrm>
          <a:off x="71155" y="360487"/>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61691" y="1875940"/>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cạn </a:t>
          </a:r>
          <a:r>
            <a:rPr lang="vi-VN" sz="1800" b="0" kern="1200" dirty="0" smtClean="0">
              <a:solidFill>
                <a:schemeClr val="tx1"/>
              </a:solidFill>
              <a:latin typeface="Cambria" pitchFamily="18" charset="0"/>
              <a:ea typeface="Cambria" pitchFamily="18" charset="0"/>
            </a:rPr>
            <a:t>từ tháng 1 đến tháng 6 năm sau, chiếm khoảng 2</a:t>
          </a:r>
          <a:r>
            <a:rPr lang="en-US" sz="1800" b="0" kern="12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 lưu lượng dòng chảy cả năm.</a:t>
          </a:r>
          <a:endParaRPr lang="en-US" sz="1800" b="0" kern="1200" dirty="0" smtClean="0">
            <a:solidFill>
              <a:schemeClr val="tx1"/>
            </a:solidFill>
            <a:latin typeface="Cambria" pitchFamily="18" charset="0"/>
            <a:ea typeface="Cambria" pitchFamily="18" charset="0"/>
          </a:endParaRPr>
        </a:p>
      </dsp:txBody>
      <dsp:txXfrm>
        <a:off x="1161691" y="1875940"/>
        <a:ext cx="6153508" cy="713649"/>
      </dsp:txXfrm>
    </dsp:sp>
    <dsp:sp modelId="{9D6C96D5-59F1-4074-AA4E-276172A59D56}">
      <dsp:nvSpPr>
        <dsp:cNvPr id="0" name=""/>
        <dsp:cNvSpPr/>
      </dsp:nvSpPr>
      <dsp:spPr>
        <a:xfrm>
          <a:off x="533395" y="1671708"/>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125035"/>
          <a:ext cx="6528363" cy="194739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chảy ra biển qua 9 cửa nên lũ thoát nhanh hơn.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Địa hình sông chảy qua thấp, mạng lưới kênh rạch dày đặc.</a:t>
          </a:r>
          <a:endParaRPr lang="en-US" sz="1800" b="0" kern="1200" dirty="0" smtClean="0">
            <a:solidFill>
              <a:schemeClr val="tx1"/>
            </a:solidFill>
            <a:latin typeface="Cambria" pitchFamily="18" charset="0"/>
            <a:ea typeface="Cambria" pitchFamily="18" charset="0"/>
          </a:endParaRPr>
        </a:p>
      </dsp:txBody>
      <dsp:txXfrm>
        <a:off x="715680" y="3125035"/>
        <a:ext cx="6528363" cy="1947393"/>
      </dsp:txXfrm>
    </dsp:sp>
    <dsp:sp modelId="{BB02C15B-25BD-4CA5-8B62-85830BA892A9}">
      <dsp:nvSpPr>
        <dsp:cNvPr id="0" name=""/>
        <dsp:cNvSpPr/>
      </dsp:nvSpPr>
      <dsp:spPr>
        <a:xfrm>
          <a:off x="71155" y="3454207"/>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27/6/2024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27/6/2024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27/6/2024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27/6/2024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27/6/2024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emf"/><Relationship Id="rId5" Type="http://schemas.openxmlformats.org/officeDocument/2006/relationships/image" Target="../media/image11.png"/><Relationship Id="rId10" Type="http://schemas.openxmlformats.org/officeDocument/2006/relationships/image" Target="../media/image24.emf"/><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emf"/><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jpeg"/><Relationship Id="rId9" Type="http://schemas.openxmlformats.org/officeDocument/2006/relationships/image" Target="../media/image13.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11.png"/><Relationship Id="rId10" Type="http://schemas.openxmlformats.org/officeDocument/2006/relationships/image" Target="../media/image15.emf"/><Relationship Id="rId4" Type="http://schemas.openxmlformats.org/officeDocument/2006/relationships/image" Target="../media/image10.jpeg"/><Relationship Id="rId9"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15.emf"/><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4.jpeg"/><Relationship Id="rId5" Type="http://schemas.openxmlformats.org/officeDocument/2006/relationships/image" Target="../media/image11.png"/><Relationship Id="rId10" Type="http://schemas.openxmlformats.org/officeDocument/2006/relationships/image" Target="../media/image43.jpeg"/><Relationship Id="rId4" Type="http://schemas.openxmlformats.org/officeDocument/2006/relationships/image" Target="../media/image10.jpeg"/><Relationship Id="rId9"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emf"/><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5.emf"/><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5.emf"/><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042629"/>
            <a:ext cx="5638799" cy="1315745"/>
          </a:xfrm>
          <a:prstGeom prst="rect">
            <a:avLst/>
          </a:prstGeom>
          <a:noFill/>
        </p:spPr>
        <p:txBody>
          <a:bodyPr wrap="squar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smtClean="0">
                <a:ln w="10541" cmpd="sng">
                  <a:solidFill>
                    <a:schemeClr val="accent1">
                      <a:shade val="88000"/>
                      <a:satMod val="110000"/>
                    </a:schemeClr>
                  </a:solidFill>
                  <a:prstDash val="solid"/>
                </a:ln>
                <a:solidFill>
                  <a:srgbClr val="FFFF00"/>
                </a:solidFill>
                <a:latin typeface="Cambria" pitchFamily="18" charset="0"/>
              </a:rPr>
              <a:t>CHỦ ĐỀ 1: VĂN </a:t>
            </a:r>
            <a:r>
              <a:rPr lang="en-US" sz="2400" b="1" dirty="0">
                <a:ln w="10541" cmpd="sng">
                  <a:solidFill>
                    <a:schemeClr val="accent1">
                      <a:shade val="88000"/>
                      <a:satMod val="110000"/>
                    </a:schemeClr>
                  </a:solidFill>
                  <a:prstDash val="solid"/>
                </a:ln>
                <a:solidFill>
                  <a:srgbClr val="FFFF00"/>
                </a:solidFill>
                <a:latin typeface="Cambria" pitchFamily="18" charset="0"/>
              </a:rPr>
              <a:t>MINH CHÂU THỔ SÔNG HỒNG VÀ SÔNG CỬU LONG</a:t>
            </a: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9323" t="7012" r="8375" b="3760"/>
          <a:stretch>
            <a:fillRect/>
          </a:stretch>
        </p:blipFill>
        <p:spPr>
          <a:xfrm>
            <a:off x="284991" y="1036901"/>
            <a:ext cx="770866" cy="776474"/>
          </a:xfrm>
          <a:prstGeom prst="ellipse">
            <a:avLst/>
          </a:prstGeom>
        </p:spPr>
      </p:pic>
      <p:sp>
        <p:nvSpPr>
          <p:cNvPr id="5" name="TextBox 4"/>
          <p:cNvSpPr txBox="1"/>
          <p:nvPr/>
        </p:nvSpPr>
        <p:spPr>
          <a:xfrm>
            <a:off x="2703793" y="3528047"/>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6265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27000"/>
            <a:ext cx="6553198" cy="275460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sông Thái Bình bồi đắp.</a:t>
            </a:r>
          </a:p>
          <a:p>
            <a:pPr algn="just">
              <a:spcBef>
                <a:spcPts val="600"/>
              </a:spcBef>
              <a:spcAft>
                <a:spcPts val="0"/>
              </a:spcAft>
            </a:pPr>
            <a:r>
              <a:rPr lang="vi-VN" sz="2400" dirty="0">
                <a:latin typeface="Cambria" pitchFamily="18" charset="0"/>
                <a:ea typeface="Cambria"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
        <p:nvSpPr>
          <p:cNvPr id="24"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 </a:t>
            </a:r>
            <a:r>
              <a:rPr lang="vi-VN" sz="1900" i="1" dirty="0">
                <a:solidFill>
                  <a:srgbClr val="FF0000"/>
                </a:solidFill>
                <a:latin typeface="Cambria" panose="02040503050406030204" pitchFamily="18" charset="0"/>
                <a:ea typeface="Cambria" panose="02040503050406030204" pitchFamily="18" charset="0"/>
              </a:rPr>
              <a:t>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itchFamily="18" charset="0"/>
                <a:ea typeface="Cambria"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itchFamily="18" charset="0"/>
                <a:ea typeface="Cambria"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sông </a:t>
            </a:r>
            <a:r>
              <a:rPr lang="vi-VN" sz="2200" i="1" dirty="0">
                <a:solidFill>
                  <a:srgbClr val="FF0000"/>
                </a:solidFill>
                <a:latin typeface="Cambria" panose="02040503050406030204" pitchFamily="18" charset="0"/>
                <a:ea typeface="Cambria" panose="02040503050406030204" pitchFamily="18" charset="0"/>
              </a:rPr>
              <a:t>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Nguồn </a:t>
            </a:r>
            <a:r>
              <a:rPr lang="vi-VN" sz="2200" dirty="0">
                <a:latin typeface="Cambria" pitchFamily="18" charset="0"/>
                <a:ea typeface="Cambria" pitchFamily="18" charset="0"/>
              </a:rPr>
              <a:t>cung cấp nước cho sông Hồng chủ yếu là mưa nên thời gian mùa lũ cũng theo sát mùa mưa.</a:t>
            </a:r>
          </a:p>
          <a:p>
            <a:pPr algn="just">
              <a:spcBef>
                <a:spcPts val="600"/>
              </a:spcBef>
              <a:spcAft>
                <a:spcPts val="0"/>
              </a:spcAft>
            </a:pPr>
            <a:r>
              <a:rPr lang="en-US" sz="2200" dirty="0" smtClean="0">
                <a:latin typeface="Cambria" pitchFamily="18" charset="0"/>
                <a:ea typeface="Cambria" pitchFamily="18" charset="0"/>
              </a:rPr>
              <a:t>-</a:t>
            </a:r>
            <a:r>
              <a:rPr lang="vi-VN" sz="2200" dirty="0" smtClean="0">
                <a:latin typeface="Cambria" pitchFamily="18" charset="0"/>
                <a:ea typeface="Cambria" pitchFamily="18" charset="0"/>
              </a:rPr>
              <a:t> </a:t>
            </a:r>
            <a:r>
              <a:rPr lang="vi-VN" sz="2200" dirty="0">
                <a:latin typeface="Cambria" pitchFamily="18" charset="0"/>
                <a:ea typeface="Cambria" pitchFamily="18" charset="0"/>
              </a:rPr>
              <a:t>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00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38526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Cambria" pitchFamily="18" charset="0"/>
                <a:ea typeface="Cambria"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284085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smtClean="0">
                <a:solidFill>
                  <a:srgbClr val="00B050"/>
                </a:solidFill>
                <a:latin typeface="Cambria" panose="02040503050406030204" pitchFamily="18" charset="0"/>
                <a:ea typeface="Cambria" panose="02040503050406030204" pitchFamily="18" charset="0"/>
              </a:rPr>
              <a:t>: 10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3, 4: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Châu </a:t>
            </a:r>
            <a:r>
              <a:rPr lang="vi-VN" sz="2400" i="1" dirty="0">
                <a:solidFill>
                  <a:srgbClr val="FF0000"/>
                </a:solidFill>
                <a:latin typeface="Cambria" panose="02040503050406030204" pitchFamily="18" charset="0"/>
                <a:ea typeface="Cambria" panose="02040503050406030204" pitchFamily="18" charset="0"/>
              </a:rPr>
              <a:t>thổ sông Cửu Long có diện tích bao nhiêu? Do sông nào bồi đắp</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Kể </a:t>
            </a:r>
            <a:r>
              <a:rPr lang="vi-VN" sz="2400" i="1" dirty="0">
                <a:solidFill>
                  <a:srgbClr val="FF0000"/>
                </a:solidFill>
                <a:latin typeface="Cambria" panose="02040503050406030204" pitchFamily="18" charset="0"/>
                <a:ea typeface="Cambria" panose="02040503050406030204" pitchFamily="18" charset="0"/>
              </a:rPr>
              <a:t>tên các dòng sông chính, các ô trũng lớn bị ngập nước của châu thổ. Vì sao nhiều nơi ven biển của châu thổ bị sạt lở</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Mô </a:t>
            </a:r>
            <a:r>
              <a:rPr lang="vi-VN" sz="2400" i="1" dirty="0">
                <a:solidFill>
                  <a:srgbClr val="FF0000"/>
                </a:solidFill>
                <a:latin typeface="Cambria" panose="02040503050406030204" pitchFamily="18" charset="0"/>
                <a:ea typeface="Cambria" panose="02040503050406030204" pitchFamily="18" charset="0"/>
              </a:rPr>
              <a:t>tả chế độ nước của sông Cửu Long.</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Vĩnh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Tế</a:t>
            </a:r>
            <a:r>
              <a:rPr lang="en-US" dirty="0" smtClean="0">
                <a:latin typeface="Cambria" pitchFamily="18" charset="0"/>
                <a:ea typeface="Cambria" pitchFamily="18" charset="0"/>
              </a:rPr>
              <a:t> (An </a:t>
            </a:r>
            <a:r>
              <a:rPr lang="en-US" dirty="0" err="1" smtClean="0">
                <a:latin typeface="Cambria" pitchFamily="18" charset="0"/>
                <a:ea typeface="Cambria" pitchFamily="18" charset="0"/>
              </a:rPr>
              <a:t>Giang</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21408113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63558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2895600"/>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784664"/>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Hiện </a:t>
            </a:r>
            <a:r>
              <a:rPr lang="vi-VN" sz="2400" dirty="0">
                <a:latin typeface="Cambria" pitchFamily="18" charset="0"/>
                <a:ea typeface="Cambria" pitchFamily="18" charset="0"/>
              </a:rPr>
              <a:t>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452585" y="1295399"/>
            <a:ext cx="5446189"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Qúa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châu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9207496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5387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68213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276600"/>
            <a:ext cx="9144000" cy="3416320"/>
          </a:xfrm>
          <a:prstGeom prst="rect">
            <a:avLst/>
          </a:prstGeom>
        </p:spPr>
        <p:txBody>
          <a:bodyPr wrap="square">
            <a:spAutoFit/>
          </a:bodyPr>
          <a:lstStyle/>
          <a:p>
            <a:pPr algn="ctr"/>
            <a:r>
              <a:rPr lang="en-US" sz="2400" b="1" dirty="0" smtClean="0">
                <a:solidFill>
                  <a:srgbClr val="FF0000"/>
                </a:solidFill>
                <a:latin typeface="Cambria" panose="02040503050406030204" pitchFamily="18" charset="0"/>
                <a:ea typeface="Cambria" panose="02040503050406030204" pitchFamily="18" charset="0"/>
              </a:rPr>
              <a:t>L</a:t>
            </a:r>
            <a:r>
              <a:rPr lang="vi-VN" sz="2400" b="1" dirty="0" smtClean="0">
                <a:solidFill>
                  <a:srgbClr val="FF0000"/>
                </a:solidFill>
                <a:latin typeface="Cambria" panose="02040503050406030204" pitchFamily="18" charset="0"/>
                <a:ea typeface="Cambria" panose="02040503050406030204" pitchFamily="18" charset="0"/>
              </a:rPr>
              <a:t>UẬT CHƠI</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ô chữ </a:t>
            </a:r>
            <a:r>
              <a:rPr lang="vi-VN" sz="2400" b="1" dirty="0" smtClean="0">
                <a:solidFill>
                  <a:srgbClr val="0D30DD"/>
                </a:solidFill>
                <a:latin typeface="Cambria" panose="02040503050406030204" pitchFamily="18" charset="0"/>
                <a:ea typeface="Cambria" panose="02040503050406030204" pitchFamily="18" charset="0"/>
              </a:rPr>
              <a:t>được </a:t>
            </a:r>
            <a:r>
              <a:rPr lang="vi-VN" sz="2400" b="1" dirty="0">
                <a:solidFill>
                  <a:srgbClr val="0D30DD"/>
                </a:solidFill>
                <a:latin typeface="Cambria" panose="02040503050406030204" pitchFamily="18" charset="0"/>
                <a:ea typeface="Cambria" panose="02040503050406030204" pitchFamily="18" charset="0"/>
              </a:rPr>
              <a:t>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câu </a:t>
            </a:r>
            <a:r>
              <a:rPr lang="vi-VN" sz="2400" b="1" dirty="0" smtClean="0">
                <a:solidFill>
                  <a:srgbClr val="0D30DD"/>
                </a:solidFill>
                <a:latin typeface="Cambria" panose="02040503050406030204" pitchFamily="18" charset="0"/>
                <a:ea typeface="Cambria" panose="02040503050406030204" pitchFamily="18" charset="0"/>
              </a:rPr>
              <a:t>hỏi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Các em dựa vào </a:t>
            </a:r>
            <a:r>
              <a:rPr lang="vi-VN" sz="2400" b="1" dirty="0" smtClean="0">
                <a:solidFill>
                  <a:srgbClr val="0D30DD"/>
                </a:solidFill>
                <a:latin typeface="Cambria" panose="02040503050406030204" pitchFamily="18" charset="0"/>
                <a:ea typeface="Cambria" panose="02040503050406030204" pitchFamily="18" charset="0"/>
              </a:rPr>
              <a:t>kiến </a:t>
            </a:r>
            <a:r>
              <a:rPr lang="vi-VN" sz="2400" b="1" dirty="0">
                <a:solidFill>
                  <a:srgbClr val="0D30DD"/>
                </a:solidFill>
                <a:latin typeface="Cambria" panose="02040503050406030204" pitchFamily="18" charset="0"/>
                <a:ea typeface="Cambria" panose="02040503050406030204" pitchFamily="18" charset="0"/>
              </a:rPr>
              <a:t>thức đã học để trả lời, </a:t>
            </a:r>
            <a:r>
              <a:rPr lang="vi-VN" sz="2400" b="1" dirty="0" smtClean="0">
                <a:solidFill>
                  <a:srgbClr val="0D30DD"/>
                </a:solidFill>
                <a:latin typeface="Cambria" panose="02040503050406030204" pitchFamily="18" charset="0"/>
                <a:ea typeface="Cambria" panose="02040503050406030204" pitchFamily="18" charset="0"/>
              </a:rPr>
              <a:t>mỗi </a:t>
            </a:r>
            <a:r>
              <a:rPr lang="vi-VN" sz="2400" b="1" dirty="0">
                <a:solidFill>
                  <a:srgbClr val="0D30DD"/>
                </a:solidFill>
                <a:latin typeface="Cambria" panose="02040503050406030204" pitchFamily="18" charset="0"/>
                <a:ea typeface="Cambria" panose="02040503050406030204" pitchFamily="18" charset="0"/>
              </a:rPr>
              <a:t>câu hỏi có </a:t>
            </a:r>
            <a:r>
              <a:rPr lang="en-US" sz="2400" b="1" dirty="0" smtClean="0">
                <a:solidFill>
                  <a:srgbClr val="0D30DD"/>
                </a:solidFill>
                <a:latin typeface="Cambria" panose="02040503050406030204" pitchFamily="18" charset="0"/>
                <a:ea typeface="Cambria" panose="02040503050406030204" pitchFamily="18" charset="0"/>
              </a:rPr>
              <a:t>1</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lượt trả lời.</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Em </a:t>
            </a:r>
            <a:r>
              <a:rPr lang="vi-VN" sz="2400" b="1" dirty="0">
                <a:solidFill>
                  <a:srgbClr val="0D30DD"/>
                </a:solidFill>
                <a:latin typeface="Cambria" panose="02040503050406030204" pitchFamily="18" charset="0"/>
                <a:ea typeface="Cambria" panose="02040503050406030204" pitchFamily="18" charset="0"/>
              </a:rPr>
              <a:t>nào trả lời đúng sẽ nhận được 1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và </a:t>
            </a:r>
            <a:r>
              <a:rPr lang="vi-VN" sz="2400" b="1" dirty="0">
                <a:solidFill>
                  <a:srgbClr val="0D30DD"/>
                </a:solidFill>
                <a:latin typeface="Cambria" panose="02040503050406030204" pitchFamily="18" charset="0"/>
                <a:ea typeface="Cambria" panose="02040503050406030204" pitchFamily="18" charset="0"/>
              </a:rPr>
              <a:t>ô chữ sẽ hiện ra </a:t>
            </a:r>
            <a:r>
              <a:rPr lang="vi-VN" sz="2400" b="1" dirty="0" smtClean="0">
                <a:solidFill>
                  <a:srgbClr val="0D30DD"/>
                </a:solidFill>
                <a:latin typeface="Cambria" panose="02040503050406030204" pitchFamily="18" charset="0"/>
                <a:ea typeface="Cambria" panose="02040503050406030204" pitchFamily="18" charset="0"/>
              </a:rPr>
              <a:t>chữ </a:t>
            </a:r>
            <a:r>
              <a:rPr lang="vi-VN" sz="2400" b="1" dirty="0">
                <a:solidFill>
                  <a:srgbClr val="0D30DD"/>
                </a:solidFill>
                <a:latin typeface="Cambria" panose="02040503050406030204" pitchFamily="18" charset="0"/>
                <a:ea typeface="Cambria" panose="02040503050406030204" pitchFamily="18" charset="0"/>
              </a:rPr>
              <a:t>cái tương ứng, trả lời sai ô chữ sẽ bị khóa </a:t>
            </a:r>
            <a:r>
              <a:rPr lang="vi-VN" sz="2400" b="1" dirty="0" smtClean="0">
                <a:solidFill>
                  <a:srgbClr val="0D30DD"/>
                </a:solidFill>
                <a:latin typeface="Cambria" panose="02040503050406030204" pitchFamily="18" charset="0"/>
                <a:ea typeface="Cambria" panose="02040503050406030204" pitchFamily="18" charset="0"/>
              </a:rPr>
              <a:t>lại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en-US" sz="2400" b="1" dirty="0">
                <a:solidFill>
                  <a:srgbClr val="0D30DD"/>
                </a:solidFill>
                <a:latin typeface="Cambria" panose="02040503050406030204" pitchFamily="18" charset="0"/>
                <a:ea typeface="Cambria" panose="02040503050406030204" pitchFamily="18" charset="0"/>
              </a:rPr>
              <a:t>T</a:t>
            </a:r>
            <a:r>
              <a:rPr lang="vi-VN" sz="2400" b="1" dirty="0" smtClean="0">
                <a:solidFill>
                  <a:srgbClr val="0D30DD"/>
                </a:solidFill>
                <a:latin typeface="Cambria" panose="02040503050406030204" pitchFamily="18" charset="0"/>
                <a:ea typeface="Cambria" panose="02040503050406030204" pitchFamily="18" charset="0"/>
              </a:rPr>
              <a:t>rong </a:t>
            </a:r>
            <a:r>
              <a:rPr lang="vi-VN" sz="2400" b="1" dirty="0">
                <a:solidFill>
                  <a:srgbClr val="0D30DD"/>
                </a:solidFill>
                <a:latin typeface="Cambria" panose="02040503050406030204" pitchFamily="18" charset="0"/>
                <a:ea typeface="Cambria" panose="02040503050406030204" pitchFamily="18" charset="0"/>
              </a:rPr>
              <a:t>quá trình trả lời, em nào trả lời đúng tên từ khóa thì sẽ nhận được </a:t>
            </a:r>
            <a:r>
              <a:rPr lang="en-US" sz="2400" b="1" dirty="0" smtClean="0">
                <a:solidFill>
                  <a:srgbClr val="0D30DD"/>
                </a:solidFill>
                <a:latin typeface="Cambria" panose="02040503050406030204" pitchFamily="18" charset="0"/>
                <a:ea typeface="Cambria" panose="02040503050406030204" pitchFamily="18" charset="0"/>
              </a:rPr>
              <a:t>3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a:t>
            </a:r>
            <a:endParaRPr lang="vi-VN" sz="2400" b="1" dirty="0">
              <a:solidFill>
                <a:srgbClr val="0D30DD"/>
              </a:solidFill>
              <a:latin typeface="Cambria" panose="02040503050406030204" pitchFamily="18" charset="0"/>
              <a:ea typeface="Cambria" panose="02040503050406030204" pitchFamily="18" charset="0"/>
            </a:endParaRP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1</a:t>
            </a:r>
            <a:endParaRPr lang="en-US" sz="40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2</a:t>
            </a:r>
            <a:endParaRPr lang="en-US" sz="40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3</a:t>
            </a:r>
            <a:endParaRPr lang="en-US" sz="40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4</a:t>
            </a:r>
            <a:endParaRPr lang="en-US" sz="40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5</a:t>
            </a:r>
            <a:endParaRPr lang="en-US" sz="4000" b="1" dirty="0">
              <a:solidFill>
                <a:srgbClr val="FF0000"/>
              </a:solidFill>
              <a:latin typeface="Cambria" panose="02040503050406030204" pitchFamily="18" charset="0"/>
              <a:ea typeface="Cambria" panose="02040503050406030204" pitchFamily="18" charset="0"/>
            </a:endParaRP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6</a:t>
            </a:r>
            <a:endParaRPr lang="en-US" sz="4000" b="1" dirty="0">
              <a:solidFill>
                <a:srgbClr val="FF0000"/>
              </a:solidFill>
              <a:latin typeface="Cambria" panose="02040503050406030204" pitchFamily="18" charset="0"/>
              <a:ea typeface="Cambria" panose="02040503050406030204" pitchFamily="18" charset="0"/>
            </a:endParaRP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hệ thống sông Hồng đối với người Việt cổ.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itchFamily="18" charset="0"/>
                <a:ea typeface="Cambria" pitchFamily="18" charset="0"/>
              </a:rPr>
              <a:t>- Hình ảnh về cuộc sống sông nước, cũng như dựa vào khai thác các sản phẩm tự nhiên từ sông nước được in đậm trên các di vật, hoặc vẫn được lưu giữ trong các tầng văn hoá khảo cổ </a:t>
            </a:r>
            <a:r>
              <a:rPr lang="vi-VN" dirty="0"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1.5, 1.6, 1.7)</a:t>
            </a:r>
            <a:endParaRPr lang="vi-VN"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5311075" y="3931307"/>
            <a:ext cx="3528123" cy="2621893"/>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t</a:t>
            </a:r>
            <a:r>
              <a:rPr lang="vi-VN" sz="2100" i="1" dirty="0" smtClean="0">
                <a:solidFill>
                  <a:srgbClr val="FF0000"/>
                </a:solidFill>
                <a:latin typeface="Cambria" panose="02040503050406030204" pitchFamily="18" charset="0"/>
                <a:ea typeface="Cambria" panose="02040503050406030204" pitchFamily="18" charset="0"/>
              </a:rPr>
              <a:t>ừ </a:t>
            </a:r>
            <a:r>
              <a:rPr lang="vi-VN" sz="2100" i="1" dirty="0">
                <a:solidFill>
                  <a:srgbClr val="FF0000"/>
                </a:solidFill>
                <a:latin typeface="Cambria" panose="02040503050406030204" pitchFamily="18" charset="0"/>
                <a:ea typeface="Cambria" panose="02040503050406030204" pitchFamily="18" charset="0"/>
              </a:rPr>
              <a:t>xa xưa, để khai thác nguồn nước sông Hồng, người Việt đã làm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rPr>
              <a:t>N</a:t>
            </a:r>
            <a:r>
              <a:rPr lang="vi-VN" sz="2100" dirty="0" smtClean="0">
                <a:latin typeface="Cambria" pitchFamily="18" charset="0"/>
                <a:ea typeface="Cambria" pitchFamily="18" charset="0"/>
              </a:rPr>
              <a:t>gười </a:t>
            </a:r>
            <a:r>
              <a:rPr lang="vi-VN" sz="2100" dirty="0">
                <a:latin typeface="Cambria" pitchFamily="18" charset="0"/>
                <a:ea typeface="Cambria" pitchFamily="18" charset="0"/>
              </a:rPr>
              <a:t>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4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Lý và nhà Trần.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itchFamily="18" charset="0"/>
                <a:ea typeface="Cambria"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a:t>
            </a:r>
            <a:r>
              <a:rPr lang="en-US" sz="1700" i="1" dirty="0" err="1" smtClean="0">
                <a:solidFill>
                  <a:srgbClr val="FF0000"/>
                </a:solidFill>
                <a:latin typeface="Cambria" panose="02040503050406030204" pitchFamily="18" charset="0"/>
                <a:ea typeface="Cambria" panose="02040503050406030204" pitchFamily="18" charset="0"/>
              </a:rPr>
              <a:t>Lê</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nhà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Nguyễn</a:t>
            </a:r>
            <a:r>
              <a:rPr lang="en-US" sz="1700" i="1" dirty="0" smtClean="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Đắp</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Nguyễn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26075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1635"/>
            <a:ext cx="6553198" cy="3354765"/>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1600" dirty="0">
                <a:latin typeface="Cambria" pitchFamily="18" charset="0"/>
                <a:ea typeface="Cambria" pitchFamily="18" charset="0"/>
              </a:rPr>
              <a:t>- Từ thế kỉ XI, dưới thời Lý đã cho đắp đê dọc theo hầu hết các con sông lớn.</a:t>
            </a:r>
          </a:p>
          <a:p>
            <a:pPr algn="just">
              <a:spcBef>
                <a:spcPts val="600"/>
              </a:spcBef>
              <a:spcAft>
                <a:spcPts val="0"/>
              </a:spcAft>
            </a:pPr>
            <a:r>
              <a:rPr lang="vi-VN" sz="1600" dirty="0">
                <a:latin typeface="Cambria" pitchFamily="18" charset="0"/>
                <a:ea typeface="Cambria"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77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Cửu Long dưới thời vương quốc Phù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1631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a:solidFill>
                  <a:srgbClr val="FF0000"/>
                </a:solidFill>
                <a:latin typeface="Cambria" panose="02040503050406030204" pitchFamily="18" charset="0"/>
                <a:ea typeface="Cambria" panose="02040503050406030204" pitchFamily="18" charset="0"/>
              </a:rPr>
              <a:t>c</a:t>
            </a:r>
            <a:r>
              <a:rPr lang="vi-VN" i="1" dirty="0" smtClean="0">
                <a:solidFill>
                  <a:srgbClr val="FF0000"/>
                </a:solidFill>
                <a:latin typeface="Cambria" panose="02040503050406030204" pitchFamily="18" charset="0"/>
                <a:ea typeface="Cambria" panose="02040503050406030204" pitchFamily="18" charset="0"/>
              </a:rPr>
              <a:t>hứng </a:t>
            </a:r>
            <a:r>
              <a:rPr lang="vi-VN" i="1" dirty="0">
                <a:solidFill>
                  <a:srgbClr val="FF0000"/>
                </a:solidFill>
                <a:latin typeface="Cambria" panose="02040503050406030204" pitchFamily="18" charset="0"/>
                <a:ea typeface="Cambria" panose="02040503050406030204" pitchFamily="18" charset="0"/>
              </a:rPr>
              <a:t>minh vệc khai khẩn đồng bằng sông Cửu Long gắn liền với quá trình con người thích ứng với tự nhiên.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Quá trình khai hoang, phục hoá đồng ruộng bắt đầu được đẩy mạnh từ khoảng thế kỉ XVII với nhiều dòng kênh lớn </a:t>
            </a:r>
            <a:r>
              <a:rPr lang="en-US" dirty="0" smtClean="0">
                <a:latin typeface="Cambria" pitchFamily="18" charset="0"/>
                <a:ea typeface="Cambria" pitchFamily="18" charset="0"/>
              </a:rPr>
              <a:t>(</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1.8) </a:t>
            </a:r>
            <a:r>
              <a:rPr lang="vi-VN" dirty="0" smtClean="0">
                <a:latin typeface="Cambria" pitchFamily="18" charset="0"/>
                <a:ea typeface="Cambria" pitchFamily="18" charset="0"/>
              </a:rPr>
              <a:t>được </a:t>
            </a:r>
            <a:r>
              <a:rPr lang="vi-VN" dirty="0">
                <a:latin typeface="Cambria" pitchFamily="18" charset="0"/>
                <a:ea typeface="Cambria" pitchFamily="18" charset="0"/>
              </a:rPr>
              <a:t>đào và đưa vào khai thác. </a:t>
            </a:r>
          </a:p>
          <a:p>
            <a:pPr algn="just">
              <a:spcBef>
                <a:spcPts val="600"/>
              </a:spcBef>
              <a:spcAft>
                <a:spcPts val="0"/>
              </a:spcAft>
            </a:pPr>
            <a:r>
              <a:rPr lang="vi-VN" dirty="0">
                <a:latin typeface="Cambria" pitchFamily="18" charset="0"/>
                <a:ea typeface="Cambria" pitchFamily="18" charset="0"/>
              </a:rPr>
              <a:t>- Chợ </a:t>
            </a:r>
            <a:r>
              <a:rPr lang="vi-VN" dirty="0" smtClean="0">
                <a:latin typeface="Cambria" pitchFamily="18" charset="0"/>
                <a:ea typeface="Cambria" pitchFamily="18" charset="0"/>
              </a:rPr>
              <a:t>nổi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1.9)</a:t>
            </a:r>
            <a:r>
              <a:rPr lang="vi-VN" dirty="0" smtClean="0">
                <a:latin typeface="Cambria" pitchFamily="18" charset="0"/>
                <a:ea typeface="Cambria" pitchFamily="18" charset="0"/>
              </a:rPr>
              <a:t>, </a:t>
            </a:r>
            <a:r>
              <a:rPr lang="vi-VN" dirty="0">
                <a:latin typeface="Cambria" pitchFamily="18" charset="0"/>
                <a:ea typeface="Cambria" pitchFamily="18" charset="0"/>
              </a:rPr>
              <a:t>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extLst>
      <p:ext uri="{BB962C8B-B14F-4D97-AF65-F5344CB8AC3E}">
        <p14:creationId xmlns:p14="http://schemas.microsoft.com/office/powerpoint/2010/main" val="2219620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26201"/>
            <a:ext cx="6553198" cy="3031599"/>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6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16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1600" dirty="0">
                <a:latin typeface="Cambria" pitchFamily="18" charset="0"/>
                <a:ea typeface="Cambria" pitchFamily="18" charset="0"/>
              </a:rPr>
              <a:t>- Chợ nổi, nhà nổi,... là những cách thích ứng với môi trường sông nước của cư dân đồng bằng sông Cửu Long.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hế </a:t>
            </a:r>
            <a:r>
              <a:rPr lang="vi-VN" sz="1900" i="1" dirty="0">
                <a:solidFill>
                  <a:srgbClr val="FF0000"/>
                </a:solidFill>
                <a:latin typeface="Cambria" panose="02040503050406030204" pitchFamily="18" charset="0"/>
                <a:ea typeface="Cambria" panose="02040503050406030204" pitchFamily="18" charset="0"/>
              </a:rPr>
              <a:t>độ nước của các sông chính ở châu thổ sông Hồng và châu thổ sông Cửu Long khác nhau như thế nào?</a:t>
            </a:r>
            <a:r>
              <a:rPr lang="en-US" sz="1900" i="1" dirty="0" smtClean="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Mùa</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8860899"/>
              </p:ext>
            </p:extLst>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1097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Giống</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endParaRPr lang="vi-VN"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Khác</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Hồng ở miền Bắc gắn liền với việc đắp đê trị thủy.</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Cửu Long ở miền Nam là quá trình con người thích ứng với tự nhiên.</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Cát </a:t>
            </a:r>
            <a:r>
              <a:rPr lang="vi-VN" sz="1900" dirty="0" smtClean="0">
                <a:latin typeface="Cambria" panose="02040503050406030204" pitchFamily="18" charset="0"/>
                <a:ea typeface="Cambria" panose="02040503050406030204" pitchFamily="18" charset="0"/>
              </a:rPr>
              <a:t>Bà</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Bạch Long </a:t>
            </a:r>
            <a:r>
              <a:rPr lang="vi-VN" sz="1900" dirty="0" smtClean="0">
                <a:latin typeface="Cambria" panose="02040503050406030204" pitchFamily="18" charset="0"/>
                <a:ea typeface="Cambria" panose="02040503050406030204" pitchFamily="18" charset="0"/>
              </a:rPr>
              <a:t>Vĩ</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smtClean="0">
                <a:solidFill>
                  <a:srgbClr val="FF0000"/>
                </a:solidFill>
                <a:latin typeface="Cambria" panose="02040503050406030204" pitchFamily="18" charset="0"/>
                <a:ea typeface="Cambria" panose="02040503050406030204" pitchFamily="18" charset="0"/>
              </a:rPr>
              <a:t>Nhiệt </a:t>
            </a:r>
            <a:r>
              <a:rPr lang="vi-VN" sz="1900" dirty="0">
                <a:solidFill>
                  <a:srgbClr val="FF0000"/>
                </a:solidFill>
                <a:latin typeface="Cambria" panose="02040503050406030204" pitchFamily="18" charset="0"/>
                <a:ea typeface="Cambria" panose="02040503050406030204" pitchFamily="18" charset="0"/>
              </a:rPr>
              <a:t>độ nước biển trên Biển Đông trên bao nhiêu 0C?</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1</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0</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             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3</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2</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000</a:t>
            </a:r>
            <a:r>
              <a:rPr lang="vi-VN" sz="1900" dirty="0" smtClean="0">
                <a:latin typeface="Cambria" panose="02040503050406030204" pitchFamily="18" charset="0"/>
                <a:ea typeface="Cambria" panose="02040503050406030204" pitchFamily="18" charset="0"/>
              </a:rPr>
              <a:t>mm</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1100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mm           </a:t>
            </a:r>
            <a:endParaRPr lang="vi-VN" sz="1900" dirty="0">
              <a:latin typeface="Cambria" panose="02040503050406030204" pitchFamily="18" charset="0"/>
              <a:ea typeface="Cambria" panose="02040503050406030204" pitchFamily="18" charset="0"/>
            </a:endParaRPr>
          </a:p>
          <a:p>
            <a:r>
              <a:rPr lang="vi-VN" sz="1900" dirty="0">
                <a:latin typeface="Cambria" panose="02040503050406030204" pitchFamily="18" charset="0"/>
                <a:ea typeface="Cambria" panose="02040503050406030204" pitchFamily="18" charset="0"/>
              </a:rPr>
              <a:t>C.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9</a:t>
            </a:r>
            <a:r>
              <a:rPr lang="vi-VN" sz="1900" dirty="0" smtClean="0">
                <a:latin typeface="Cambria" panose="02040503050406030204" pitchFamily="18" charset="0"/>
                <a:ea typeface="Cambria" panose="02040503050406030204" pitchFamily="18" charset="0"/>
              </a:rPr>
              <a:t>00mm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-33%</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-35%</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-34%</a:t>
            </a:r>
            <a:r>
              <a:rPr lang="vi-VN" sz="1900" baseline="-25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-36%</a:t>
            </a:r>
            <a:r>
              <a:rPr lang="vi-VN" sz="1900" baseline="-25000" dirty="0" smtClean="0">
                <a:latin typeface="Cambria" panose="02040503050406030204" pitchFamily="18" charset="0"/>
                <a:ea typeface="Cambria" panose="02040503050406030204" pitchFamily="18" charset="0"/>
              </a:rPr>
              <a:t>0</a:t>
            </a:r>
            <a:endParaRPr lang="vi-VN" sz="1900" baseline="-250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2000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1500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Hà </a:t>
            </a:r>
            <a:r>
              <a:rPr lang="vi-VN" sz="1900" dirty="0" smtClean="0">
                <a:latin typeface="Cambria" panose="02040503050406030204" pitchFamily="18" charset="0"/>
                <a:ea typeface="Cambria" panose="02040503050406030204" pitchFamily="18" charset="0"/>
              </a:rPr>
              <a:t>Nội</a:t>
            </a:r>
            <a:r>
              <a:rPr lang="en-US" sz="1900" dirty="0" smtClean="0">
                <a:latin typeface="Cambria" panose="02040503050406030204" pitchFamily="18" charset="0"/>
                <a:ea typeface="Cambria" panose="02040503050406030204" pitchFamily="18" charset="0"/>
              </a:rPr>
              <a:t>          C</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Quảng Ngãi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Nha Trang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Vũng </a:t>
            </a:r>
            <a:r>
              <a:rPr lang="vi-VN" sz="1900" dirty="0" smtClean="0">
                <a:latin typeface="Cambria" panose="02040503050406030204" pitchFamily="18" charset="0"/>
                <a:ea typeface="Cambria" panose="02040503050406030204" pitchFamily="18" charset="0"/>
              </a:rPr>
              <a:t>Tàu</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Ổ</a:t>
            </a:r>
            <a:endParaRPr lang="en-US" sz="48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77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VĂN MINH CHÂU THỔ </a:t>
            </a:r>
            <a:r>
              <a:rPr lang="en-US" sz="2800" b="1" dirty="0" smtClean="0">
                <a:ln w="10541" cmpd="sng">
                  <a:solidFill>
                    <a:schemeClr val="accent1">
                      <a:shade val="88000"/>
                      <a:satMod val="110000"/>
                    </a:schemeClr>
                  </a:solidFill>
                  <a:prstDash val="solid"/>
                </a:ln>
                <a:solidFill>
                  <a:srgbClr val="FF0000"/>
                </a:solidFill>
                <a:latin typeface="Cambria" pitchFamily="18" charset="0"/>
              </a:rPr>
              <a:t>SÔNG </a:t>
            </a:r>
            <a:r>
              <a:rPr lang="en-US" sz="2800" b="1" dirty="0">
                <a:ln w="10541" cmpd="sng">
                  <a:solidFill>
                    <a:schemeClr val="accent1">
                      <a:shade val="88000"/>
                      <a:satMod val="110000"/>
                    </a:schemeClr>
                  </a:solidFill>
                  <a:prstDash val="solid"/>
                </a:ln>
                <a:solidFill>
                  <a:srgbClr val="FF0000"/>
                </a:solidFill>
                <a:latin typeface="Cambria" pitchFamily="18" charset="0"/>
              </a:rPr>
              <a:t>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CHỦ ĐỀ 1. </a:t>
            </a:r>
            <a:r>
              <a:rPr lang="en-US" sz="2400" b="1" dirty="0">
                <a:solidFill>
                  <a:srgbClr val="FF0000"/>
                </a:solidFill>
                <a:effectLst>
                  <a:outerShdw blurRad="38100" dist="38100" dir="2700000" algn="tl">
                    <a:srgbClr val="000000">
                      <a:alpha val="43137"/>
                    </a:srgbClr>
                  </a:outerShdw>
                </a:effectLst>
                <a:latin typeface="Cambria" pitchFamily="18" charset="0"/>
              </a:rPr>
              <a:t>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smtClean="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endParaRPr lang="vi-VN"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4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hâu </a:t>
            </a:r>
            <a:r>
              <a:rPr lang="vi-VN" sz="2400" i="1" dirty="0">
                <a:solidFill>
                  <a:srgbClr val="FF0000"/>
                </a:solidFill>
                <a:latin typeface="Cambria" panose="02040503050406030204" pitchFamily="18" charset="0"/>
                <a:ea typeface="Cambria" panose="02040503050406030204" pitchFamily="18" charset="0"/>
              </a:rPr>
              <a:t>thổ sông Hồng có diện tích bao nhiêu? Do sông nào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bồi </a:t>
            </a:r>
            <a:r>
              <a:rPr lang="vi-VN" sz="2400" i="1" dirty="0">
                <a:solidFill>
                  <a:srgbClr val="FF0000"/>
                </a:solidFill>
                <a:latin typeface="Cambria" panose="02040503050406030204" pitchFamily="18" charset="0"/>
                <a:ea typeface="Cambria" panose="02040503050406030204" pitchFamily="18" charset="0"/>
              </a:rPr>
              <a:t>đắp?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Diện tích khoảng 15000km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do sông Hồng và sông Thái Bình bồi đắp.</a:t>
            </a:r>
            <a:endParaRPr lang="vi-VN" sz="22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Atlat</a:t>
            </a:r>
            <a:r>
              <a:rPr lang="en-US" sz="2000" i="1" dirty="0" smtClean="0">
                <a:solidFill>
                  <a:srgbClr val="FF0000"/>
                </a:solidFill>
                <a:latin typeface="Cambria" panose="02040503050406030204" pitchFamily="18" charset="0"/>
                <a:ea typeface="Cambria" panose="02040503050406030204" pitchFamily="18" charset="0"/>
              </a:rPr>
              <a:t> tr10,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các phụ lưu và chi lưu của hệ thống sông Hồng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sông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Bình</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trên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smtClean="0">
                <a:latin typeface="Cambria" pitchFamily="18" charset="0"/>
                <a:ea typeface="Cambria" pitchFamily="18" charset="0"/>
              </a:rPr>
              <a:t>- Sông Hồng:</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Đà, sông Lô,...</a:t>
            </a:r>
          </a:p>
          <a:p>
            <a:pPr algn="just">
              <a:spcBef>
                <a:spcPts val="600"/>
              </a:spcBef>
              <a:spcAft>
                <a:spcPts val="0"/>
              </a:spcAft>
            </a:pPr>
            <a:r>
              <a:rPr lang="en-US" sz="2000" dirty="0" smtClean="0">
                <a:latin typeface="Cambria" pitchFamily="18" charset="0"/>
                <a:ea typeface="Cambria" pitchFamily="18" charset="0"/>
              </a:rPr>
              <a:t>+ C</a:t>
            </a:r>
            <a:r>
              <a:rPr lang="vi-VN" sz="2000" dirty="0" smtClean="0">
                <a:latin typeface="Cambria" pitchFamily="18" charset="0"/>
                <a:ea typeface="Cambria" pitchFamily="18" charset="0"/>
              </a:rPr>
              <a:t>hi </a:t>
            </a:r>
            <a:r>
              <a:rPr lang="vi-VN" sz="2000" dirty="0">
                <a:latin typeface="Cambria" pitchFamily="18" charset="0"/>
                <a:ea typeface="Cambria" pitchFamily="18" charset="0"/>
              </a:rPr>
              <a:t>lưu: </a:t>
            </a:r>
            <a:r>
              <a:rPr lang="vi-VN" sz="2000" dirty="0" smtClean="0">
                <a:latin typeface="Cambria" pitchFamily="18" charset="0"/>
                <a:ea typeface="Cambria" pitchFamily="18" charset="0"/>
              </a:rPr>
              <a:t>sông </a:t>
            </a:r>
            <a:r>
              <a:rPr lang="vi-VN" sz="2000" dirty="0">
                <a:latin typeface="Cambria" pitchFamily="18" charset="0"/>
                <a:ea typeface="Cambria" pitchFamily="18" charset="0"/>
              </a:rPr>
              <a:t>Luộc, sông Đáy,...</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Thái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Cầu, sông </a:t>
            </a:r>
            <a:r>
              <a:rPr lang="vi-VN" sz="2000" dirty="0" smtClean="0">
                <a:latin typeface="Cambria" pitchFamily="18" charset="0"/>
                <a:ea typeface="Cambria" pitchFamily="18" charset="0"/>
              </a:rPr>
              <a:t>Thương</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Chi </a:t>
            </a:r>
            <a:r>
              <a:rPr lang="vi-VN" sz="2000" dirty="0">
                <a:latin typeface="Cambria" pitchFamily="18" charset="0"/>
                <a:ea typeface="Cambria" pitchFamily="18" charset="0"/>
              </a:rPr>
              <a:t>lưu: sông Kinh Thầy, sông Bạch </a:t>
            </a:r>
            <a:r>
              <a:rPr lang="vi-VN" sz="2000" dirty="0" smtClean="0">
                <a:latin typeface="Cambria" pitchFamily="18" charset="0"/>
                <a:ea typeface="Cambria" pitchFamily="18" charset="0"/>
              </a:rPr>
              <a:t>Đằng</a:t>
            </a:r>
            <a:r>
              <a:rPr lang="en-US" sz="2000" dirty="0" smtClean="0">
                <a:latin typeface="Cambria" pitchFamily="18" charset="0"/>
                <a:ea typeface="Cambria" pitchFamily="18" charset="0"/>
              </a:rPr>
              <a:t>,…</a:t>
            </a:r>
            <a:endParaRPr lang="vi-VN" sz="2000"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6960"/>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Kinh</a:t>
            </a:r>
            <a:r>
              <a:rPr lang="en-US" sz="1000" b="1" dirty="0" smtClean="0"/>
              <a:t> </a:t>
            </a:r>
            <a:r>
              <a:rPr lang="en-US" sz="1000" b="1" dirty="0" err="1" smtClean="0"/>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Bạch</a:t>
            </a:r>
            <a:r>
              <a:rPr lang="en-US" sz="1000" b="1" dirty="0" smtClean="0"/>
              <a:t> </a:t>
            </a:r>
            <a:r>
              <a:rPr lang="en-US" sz="1000" b="1" dirty="0" err="1" smtClean="0"/>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422696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ho </a:t>
            </a:r>
            <a:r>
              <a:rPr lang="vi-VN" sz="2400" i="1" dirty="0">
                <a:solidFill>
                  <a:srgbClr val="FF0000"/>
                </a:solidFill>
                <a:latin typeface="Cambria" panose="02040503050406030204" pitchFamily="18" charset="0"/>
                <a:ea typeface="Cambria" panose="02040503050406030204" pitchFamily="18" charset="0"/>
              </a:rPr>
              <a:t>biết tổng lượng dòng chảy và lượng phù sa sông Hồng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T</a:t>
            </a:r>
            <a:r>
              <a:rPr lang="vi-VN" sz="2400" dirty="0" smtClean="0">
                <a:latin typeface="Cambria" pitchFamily="18" charset="0"/>
                <a:ea typeface="Cambria" pitchFamily="18" charset="0"/>
              </a:rPr>
              <a:t>ổng </a:t>
            </a:r>
            <a:r>
              <a:rPr lang="vi-VN" sz="2400" dirty="0">
                <a:latin typeface="Cambria" pitchFamily="18" charset="0"/>
                <a:ea typeface="Cambria" pitchFamily="18" charset="0"/>
              </a:rPr>
              <a:t>lượng dòng chảy lên tới 112 tỉ m</a:t>
            </a:r>
            <a:r>
              <a:rPr lang="vi-VN" sz="2400" baseline="30000" dirty="0">
                <a:latin typeface="Cambria" pitchFamily="18" charset="0"/>
                <a:ea typeface="Cambria" pitchFamily="18" charset="0"/>
              </a:rPr>
              <a:t>3</a:t>
            </a:r>
            <a:r>
              <a:rPr lang="vi-VN" sz="2400" dirty="0">
                <a:latin typeface="Cambria" pitchFamily="18" charset="0"/>
                <a:ea typeface="Cambria" pitchFamily="18" charset="0"/>
              </a:rPr>
              <a:t>/năm và lượng phù sa hết sức phong phú, khoảng 120 triệu tấn/năm.</a:t>
            </a:r>
            <a:endParaRPr lang="vi-VN" sz="2200" dirty="0">
              <a:latin typeface="Cambria" pitchFamily="18" charset="0"/>
              <a:ea typeface="Cambria"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7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a:t>
            </a:r>
            <a:r>
              <a:rPr lang="vi-VN" sz="2200" i="1" dirty="0">
                <a:solidFill>
                  <a:srgbClr val="FF0000"/>
                </a:solidFill>
                <a:latin typeface="Cambria" panose="02040503050406030204" pitchFamily="18" charset="0"/>
                <a:ea typeface="Cambria" panose="02040503050406030204" pitchFamily="18" charset="0"/>
              </a:rPr>
              <a:t>biết </a:t>
            </a:r>
            <a:r>
              <a:rPr lang="en-US" sz="2200" i="1" dirty="0" smtClean="0">
                <a:solidFill>
                  <a:srgbClr val="FF0000"/>
                </a:solidFill>
                <a:latin typeface="Cambria" panose="02040503050406030204" pitchFamily="18" charset="0"/>
                <a:ea typeface="Cambria" panose="02040503050406030204" pitchFamily="18" charset="0"/>
              </a:rPr>
              <a:t>đ</a:t>
            </a:r>
            <a:r>
              <a:rPr lang="vi-VN" sz="2200" i="1" dirty="0" smtClean="0">
                <a:solidFill>
                  <a:srgbClr val="FF0000"/>
                </a:solidFill>
                <a:latin typeface="Cambria" panose="02040503050406030204" pitchFamily="18" charset="0"/>
                <a:ea typeface="Cambria" panose="02040503050406030204" pitchFamily="18" charset="0"/>
              </a:rPr>
              <a:t>ê </a:t>
            </a:r>
            <a:r>
              <a:rPr lang="vi-VN" sz="2200" i="1" dirty="0">
                <a:solidFill>
                  <a:srgbClr val="FF0000"/>
                </a:solidFill>
                <a:latin typeface="Cambria" panose="02040503050406030204" pitchFamily="18" charset="0"/>
                <a:ea typeface="Cambria" panose="02040503050406030204" pitchFamily="18" charset="0"/>
              </a:rPr>
              <a:t>sông Hồng được xây dựng vào thời gian nào? Mục đích xây dựng là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smtClean="0">
                <a:latin typeface="Cambria" pitchFamily="18" charset="0"/>
                <a:ea typeface="Cambria" pitchFamily="18" charset="0"/>
              </a:rPr>
              <a:t>Xây</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dựng</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từ </a:t>
            </a:r>
            <a:r>
              <a:rPr lang="vi-VN" sz="2200" dirty="0">
                <a:latin typeface="Cambria" pitchFamily="18" charset="0"/>
                <a:ea typeface="Cambria" pitchFamily="18" charset="0"/>
              </a:rPr>
              <a:t>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8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6743</TotalTime>
  <Words>3624</Words>
  <Application>Microsoft Office PowerPoint</Application>
  <PresentationFormat>On-screen Show (4:3)</PresentationFormat>
  <Paragraphs>306</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Cambria</vt:lpstr>
      <vt:lpstr>Times New Roman</vt:lpstr>
      <vt:lpstr>Office Theme</vt:lpstr>
      <vt:lpstr>PowerPoint Presentation</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509</cp:revision>
  <dcterms:created xsi:type="dcterms:W3CDTF">2016-02-15T14:28:12Z</dcterms:created>
  <dcterms:modified xsi:type="dcterms:W3CDTF">2024-06-27T12:38:17Z</dcterms:modified>
</cp:coreProperties>
</file>