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7" r:id="rId3"/>
  </p:sldMasterIdLst>
  <p:notesMasterIdLst>
    <p:notesMasterId r:id="rId35"/>
  </p:notesMasterIdLst>
  <p:sldIdLst>
    <p:sldId id="338" r:id="rId4"/>
    <p:sldId id="310" r:id="rId5"/>
    <p:sldId id="295" r:id="rId6"/>
    <p:sldId id="336" r:id="rId7"/>
    <p:sldId id="337" r:id="rId8"/>
    <p:sldId id="312" r:id="rId9"/>
    <p:sldId id="269" r:id="rId10"/>
    <p:sldId id="314" r:id="rId11"/>
    <p:sldId id="315" r:id="rId12"/>
    <p:sldId id="316" r:id="rId13"/>
    <p:sldId id="317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2" r:id="rId27"/>
    <p:sldId id="333" r:id="rId28"/>
    <p:sldId id="290" r:id="rId29"/>
    <p:sldId id="271" r:id="rId30"/>
    <p:sldId id="275" r:id="rId31"/>
    <p:sldId id="274" r:id="rId32"/>
    <p:sldId id="287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99"/>
    <a:srgbClr val="1A2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E70BB-F7E9-4E19-8282-81EC69379E39}" type="datetimeFigureOut">
              <a:rPr lang="en-US" smtClean="0"/>
              <a:t>13/6/2024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9B27-3137-4AE6-BFE5-AA07D8EF78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9B27-3137-4AE6-BFE5-AA07D8EF786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38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1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69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29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0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74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41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37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70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33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4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0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file:///C:\Documents%20and%20Settings\Administrator\Desktop\Mr_Turtle.mp3" TargetMode="External"/><Relationship Id="rId1" Type="http://schemas.microsoft.com/office/2007/relationships/media" Target="file:///C:\Documents%20and%20Settings\Administrator\Desktop\Mr_Turtle.mp3" TargetMode="Externa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slide" Target="slide5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slide" Target="slide7.xml"/><Relationship Id="rId4" Type="http://schemas.openxmlformats.org/officeDocument/2006/relationships/slide" Target="slide9.xml"/><Relationship Id="rId9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9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1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1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0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1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6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6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6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6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3673" y="2042629"/>
            <a:ext cx="584792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ĐỊA LÍ </a:t>
            </a:r>
            <a:r>
              <a:rPr lang="en-US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MĨ</a:t>
            </a:r>
          </a:p>
          <a:p>
            <a:pPr algn="ctr"/>
            <a:endParaRPr lang="x-none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>
            <a:fillRect/>
          </a:stretch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7794" y="3528047"/>
            <a:ext cx="2732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>
                <a:ln w="38100"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100" b="1" dirty="0">
              <a:ln w="38100">
                <a:noFill/>
              </a:ln>
              <a:solidFill>
                <a:srgbClr val="4BACC6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100" b="1" dirty="0">
                <a:ln w="38100"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x-none" sz="2100" b="1" dirty="0">
              <a:ln w="38100">
                <a:noFill/>
              </a:ln>
              <a:solidFill>
                <a:srgbClr val="4BACC6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5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2250" b="1" dirty="0">
              <a:ln w="38100">
                <a:noFill/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352" y="16269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34 -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MĨ</a:t>
            </a:r>
          </a:p>
        </p:txBody>
      </p:sp>
    </p:spTree>
    <p:extLst>
      <p:ext uri="{BB962C8B-B14F-4D97-AF65-F5344CB8AC3E}">
        <p14:creationId xmlns:p14="http://schemas.microsoft.com/office/powerpoint/2010/main" val="1395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60648"/>
            <a:ext cx="9180512" cy="4887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Khí hậu Bắc Mĩ phân hóa đa dạng:</a:t>
            </a:r>
          </a:p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</a:t>
            </a:r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 ra khí hậu còn có sự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cao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4"/>
            <a:ext cx="57961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6688" y="1556792"/>
            <a:ext cx="1051316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447800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1996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8763000" y="502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libri" panose="020F0502020204030204"/>
              </a:rPr>
              <a:t>PLAY</a:t>
            </a: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85800" y="2514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991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686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629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62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305800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48399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72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2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ngòi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9900" y="2453173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 dày</a:t>
            </a:r>
            <a:endParaRPr lang="en-US" sz="2800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4958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844" y="227112"/>
            <a:ext cx="7613646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584" y="476672"/>
            <a:ext cx="6454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ngòi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8920" y="2360712"/>
            <a:ext cx="663753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99" y="2513112"/>
            <a:ext cx="403004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99657" y="2971580"/>
            <a:ext cx="432220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9643" y="4341912"/>
            <a:ext cx="243397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Đại Tây Dương</a:t>
            </a:r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 panose="020F0502020204030204"/>
              </a:rPr>
              <a:t>Mưa và băng, tuyết tan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9144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Mi-xi-xi-pi – Mit-xu-ri.</a:t>
            </a:r>
            <a:endParaRPr lang="en-US" sz="3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9706" y="116632"/>
            <a:ext cx="672368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301906"/>
            <a:ext cx="432737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4516" y="2250232"/>
            <a:ext cx="5861676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19" y="2402632"/>
            <a:ext cx="3558974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3754" y="2859832"/>
            <a:ext cx="301703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6410" y="4231432"/>
            <a:ext cx="2149467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5"/>
            <a:ext cx="9144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lược đồ tự nhiên Bắc Mĩ và trả lời nhanh các cây hỏi sau: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536" y="90872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 Bắc Mỹ có các quốc gia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2073" y="4887902"/>
            <a:ext cx="672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4. Tên eo đất phía Nam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532" y="227230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 Bắc Mĩ nằm giữa 2 đại dương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8623" y="381056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 Tên dạy núi phía Tây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0532" y="1610535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1951" y="3028749"/>
            <a:ext cx="540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532" y="4365104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Cóoc -đi-e.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0532" y="5445224"/>
            <a:ext cx="295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 đất Trung Mĩ.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9064" y="304800"/>
            <a:ext cx="681773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800" y="807057"/>
            <a:ext cx="414193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32" y="2438400"/>
            <a:ext cx="594366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45" y="2590800"/>
            <a:ext cx="360875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4960" y="3048000"/>
            <a:ext cx="305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Calibri" panose="020F0502020204030204"/>
              </a:rPr>
              <a:t>Mê-hi-cô</a:t>
            </a:r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5952" y="4419600"/>
            <a:ext cx="2179533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1704" y="548681"/>
            <a:ext cx="47978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châu Mĩ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 panose="020F0502020204030204"/>
              </a:rPr>
              <a:t>Bắc Mĩ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84" y="620689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lnSpc>
                <a:spcPct val="120000"/>
              </a:lnSpc>
            </a:pP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prstClr val="black"/>
                </a:solidFill>
                <a:latin typeface="Calibri" panose="020F0502020204030204"/>
              </a:rPr>
              <a:t>Đồng bằng trung tâm</a:t>
            </a:r>
            <a:endParaRPr lang="en-US" sz="3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480652"/>
            <a:ext cx="5943600" cy="17827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9224" y="914401"/>
            <a:ext cx="5927576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Calibri" panose="020F0502020204030204"/>
              </a:rPr>
              <a:t>Hồ Thượng</a:t>
            </a:r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476673"/>
            <a:ext cx="892899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2785604"/>
            <a:ext cx="7200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35764" y="3717032"/>
          <a:ext cx="8928992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1785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2397" y="404664"/>
          <a:ext cx="9144000" cy="5991242"/>
        </p:xfrm>
        <a:graphic>
          <a:graphicData uri="http://schemas.openxmlformats.org/drawingml/2006/table">
            <a:tbl>
              <a:tblPr firstRow="1" firstCol="1" bandRow="1"/>
              <a:tblGrid>
                <a:gridCol w="118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2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08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các đảo và quần đảo phía Bắc, rìa bắc bán đảo A-la-xca và Ca-na-đa.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 nghiệt.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6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miền núi phía Tây, miền đồng bằng trung tâm, miền núi và sơn nguyên phía Đông.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ôn hòa với 4 mùa rõ rệt.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Gồm rừng lá kim, rừng lá rộng, rừng hỗn hợp và thảo nguyên.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gặm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324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Flo-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rìa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nóng ẩm, điều hòa.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Rừng cận nhiệt ẩm, rừng và cây bụi lá cứng cận nhiệt Địa Trung Hải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4502150" cy="704850"/>
          </a:xfrm>
        </p:spPr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951984" y="1628800"/>
            <a:ext cx="4258816" cy="4391000"/>
          </a:xfrm>
          <a:prstGeom prst="rect">
            <a:avLst/>
          </a:prstGeom>
          <a:ln w="38100">
            <a:solidFill>
              <a:srgbClr val="009900"/>
            </a:solidFill>
            <a:miter lim="800000"/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86000" y="2286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133600" y="5105401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248401" y="2057401"/>
            <a:ext cx="329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172200" y="2667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72200" y="327660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172200" y="38862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Nam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172200" y="44958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172200" y="5410201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14700" y="1095494"/>
            <a:ext cx="333028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7852792" y="1087834"/>
            <a:ext cx="33144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133600" y="35814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981200" y="1600200"/>
            <a:ext cx="3581400" cy="4419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495800" y="2514600"/>
            <a:ext cx="1752600" cy="3357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4495800" y="2514600"/>
            <a:ext cx="17526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4495800" y="3505200"/>
            <a:ext cx="16764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4495800" y="3886200"/>
            <a:ext cx="16764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V="1">
            <a:off x="4495800" y="2362200"/>
            <a:ext cx="1752600" cy="297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4495800" y="5334000"/>
            <a:ext cx="16764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nimBg="1"/>
      <p:bldP spid="51204" grpId="0"/>
      <p:bldP spid="51205" grpId="0"/>
      <p:bldP spid="51206" grpId="0"/>
      <p:bldP spid="51207" grpId="0"/>
      <p:bldP spid="51208" grpId="0"/>
      <p:bldP spid="51209" grpId="0"/>
      <p:bldP spid="51210" grpId="0"/>
      <p:bldP spid="51211" grpId="0"/>
      <p:bldP spid="51212" grpId="0" animBg="1"/>
      <p:bldP spid="51213" grpId="0" animBg="1"/>
      <p:bldP spid="51214" grpId="0"/>
      <p:bldP spid="51215" grpId="0" animBg="1"/>
      <p:bldP spid="51216" grpId="0" animBg="1"/>
      <p:bldP spid="51217" grpId="0" animBg="1"/>
      <p:bldP spid="51218" grpId="0" animBg="1"/>
      <p:bldP spid="51219" grpId="0" animBg="1"/>
      <p:bldP spid="51220" grpId="0" animBg="1"/>
      <p:bldP spid="512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  <a:solidFill>
            <a:schemeClr val="bg1"/>
          </a:solidFill>
        </p:spPr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Mit-xu-ri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-xi-xi-pi?</a:t>
            </a:r>
            <a:endParaRPr lang="vi-VN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59" name="Picture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9144000" cy="6248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6" name="Rectangle 4"/>
          <p:cNvSpPr>
            <a:spLocks noChangeArrowheads="1"/>
          </p:cNvSpPr>
          <p:nvPr/>
        </p:nvSpPr>
        <p:spPr bwMode="auto">
          <a:xfrm rot="3412490">
            <a:off x="4884448" y="3060185"/>
            <a:ext cx="184731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1524000" y="5105400"/>
            <a:ext cx="2209800" cy="609600"/>
          </a:xfrm>
          <a:prstGeom prst="wedgeRectCallout">
            <a:avLst>
              <a:gd name="adj1" fmla="val 74552"/>
              <a:gd name="adj2" fmla="val -34056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S.Mit-xu-ri</a:t>
            </a:r>
            <a:endParaRPr lang="vi-VN" sz="28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>
            <a:off x="8243094" y="1515269"/>
            <a:ext cx="2590800" cy="609600"/>
          </a:xfrm>
          <a:prstGeom prst="wedgeRectCallout">
            <a:avLst>
              <a:gd name="adj1" fmla="val -144912"/>
              <a:gd name="adj2" fmla="val 370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-xi-xi-pi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441" name="Freeform 9"/>
          <p:cNvSpPr/>
          <p:nvPr/>
        </p:nvSpPr>
        <p:spPr bwMode="auto">
          <a:xfrm>
            <a:off x="5148263" y="3556000"/>
            <a:ext cx="222250" cy="508000"/>
          </a:xfrm>
          <a:custGeom>
            <a:avLst/>
            <a:gdLst>
              <a:gd name="T0" fmla="*/ 67 w 140"/>
              <a:gd name="T1" fmla="*/ 0 h 320"/>
              <a:gd name="T2" fmla="*/ 12 w 140"/>
              <a:gd name="T3" fmla="*/ 27 h 320"/>
              <a:gd name="T4" fmla="*/ 67 w 140"/>
              <a:gd name="T5" fmla="*/ 91 h 320"/>
              <a:gd name="T6" fmla="*/ 122 w 140"/>
              <a:gd name="T7" fmla="*/ 155 h 320"/>
              <a:gd name="T8" fmla="*/ 76 w 140"/>
              <a:gd name="T9" fmla="*/ 265 h 320"/>
              <a:gd name="T10" fmla="*/ 67 w 140"/>
              <a:gd name="T11" fmla="*/ 32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320">
                <a:moveTo>
                  <a:pt x="67" y="0"/>
                </a:moveTo>
                <a:cubicBezTo>
                  <a:pt x="56" y="4"/>
                  <a:pt x="17" y="13"/>
                  <a:pt x="12" y="27"/>
                </a:cubicBezTo>
                <a:cubicBezTo>
                  <a:pt x="0" y="58"/>
                  <a:pt x="47" y="85"/>
                  <a:pt x="67" y="91"/>
                </a:cubicBezTo>
                <a:cubicBezTo>
                  <a:pt x="87" y="112"/>
                  <a:pt x="101" y="135"/>
                  <a:pt x="122" y="155"/>
                </a:cubicBezTo>
                <a:cubicBezTo>
                  <a:pt x="140" y="211"/>
                  <a:pt x="121" y="235"/>
                  <a:pt x="76" y="265"/>
                </a:cubicBezTo>
                <a:cubicBezTo>
                  <a:pt x="64" y="302"/>
                  <a:pt x="67" y="283"/>
                  <a:pt x="67" y="3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3" name="Freeform 11"/>
          <p:cNvSpPr/>
          <p:nvPr/>
        </p:nvSpPr>
        <p:spPr bwMode="auto">
          <a:xfrm>
            <a:off x="3527425" y="3135314"/>
            <a:ext cx="420688" cy="479425"/>
          </a:xfrm>
          <a:custGeom>
            <a:avLst/>
            <a:gdLst>
              <a:gd name="T0" fmla="*/ 265 w 265"/>
              <a:gd name="T1" fmla="*/ 302 h 302"/>
              <a:gd name="T2" fmla="*/ 210 w 265"/>
              <a:gd name="T3" fmla="*/ 274 h 302"/>
              <a:gd name="T4" fmla="*/ 201 w 265"/>
              <a:gd name="T5" fmla="*/ 247 h 302"/>
              <a:gd name="T6" fmla="*/ 183 w 265"/>
              <a:gd name="T7" fmla="*/ 228 h 302"/>
              <a:gd name="T8" fmla="*/ 210 w 265"/>
              <a:gd name="T9" fmla="*/ 155 h 302"/>
              <a:gd name="T10" fmla="*/ 228 w 265"/>
              <a:gd name="T11" fmla="*/ 100 h 302"/>
              <a:gd name="T12" fmla="*/ 201 w 265"/>
              <a:gd name="T13" fmla="*/ 82 h 302"/>
              <a:gd name="T14" fmla="*/ 27 w 265"/>
              <a:gd name="T15" fmla="*/ 36 h 302"/>
              <a:gd name="T16" fmla="*/ 0 w 265"/>
              <a:gd name="T1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5" h="302">
                <a:moveTo>
                  <a:pt x="265" y="302"/>
                </a:moveTo>
                <a:cubicBezTo>
                  <a:pt x="248" y="296"/>
                  <a:pt x="222" y="289"/>
                  <a:pt x="210" y="274"/>
                </a:cubicBezTo>
                <a:cubicBezTo>
                  <a:pt x="204" y="267"/>
                  <a:pt x="206" y="255"/>
                  <a:pt x="201" y="247"/>
                </a:cubicBezTo>
                <a:cubicBezTo>
                  <a:pt x="197" y="239"/>
                  <a:pt x="189" y="234"/>
                  <a:pt x="183" y="228"/>
                </a:cubicBezTo>
                <a:cubicBezTo>
                  <a:pt x="167" y="186"/>
                  <a:pt x="164" y="170"/>
                  <a:pt x="210" y="155"/>
                </a:cubicBezTo>
                <a:cubicBezTo>
                  <a:pt x="216" y="137"/>
                  <a:pt x="222" y="118"/>
                  <a:pt x="228" y="100"/>
                </a:cubicBezTo>
                <a:cubicBezTo>
                  <a:pt x="231" y="90"/>
                  <a:pt x="211" y="86"/>
                  <a:pt x="201" y="82"/>
                </a:cubicBezTo>
                <a:cubicBezTo>
                  <a:pt x="145" y="58"/>
                  <a:pt x="86" y="45"/>
                  <a:pt x="27" y="36"/>
                </a:cubicBezTo>
                <a:cubicBezTo>
                  <a:pt x="7" y="5"/>
                  <a:pt x="17" y="17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4" name="Freeform 12"/>
          <p:cNvSpPr/>
          <p:nvPr/>
        </p:nvSpPr>
        <p:spPr bwMode="auto">
          <a:xfrm>
            <a:off x="4151313" y="2859088"/>
            <a:ext cx="855662" cy="203200"/>
          </a:xfrm>
          <a:custGeom>
            <a:avLst/>
            <a:gdLst>
              <a:gd name="T0" fmla="*/ 539 w 539"/>
              <a:gd name="T1" fmla="*/ 119 h 128"/>
              <a:gd name="T2" fmla="*/ 375 w 539"/>
              <a:gd name="T3" fmla="*/ 73 h 128"/>
              <a:gd name="T4" fmla="*/ 283 w 539"/>
              <a:gd name="T5" fmla="*/ 82 h 128"/>
              <a:gd name="T6" fmla="*/ 247 w 539"/>
              <a:gd name="T7" fmla="*/ 101 h 128"/>
              <a:gd name="T8" fmla="*/ 91 w 539"/>
              <a:gd name="T9" fmla="*/ 0 h 128"/>
              <a:gd name="T10" fmla="*/ 0 w 539"/>
              <a:gd name="T11" fmla="*/ 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9" h="128">
                <a:moveTo>
                  <a:pt x="539" y="119"/>
                </a:moveTo>
                <a:cubicBezTo>
                  <a:pt x="484" y="108"/>
                  <a:pt x="429" y="91"/>
                  <a:pt x="375" y="73"/>
                </a:cubicBezTo>
                <a:cubicBezTo>
                  <a:pt x="344" y="76"/>
                  <a:pt x="312" y="71"/>
                  <a:pt x="283" y="82"/>
                </a:cubicBezTo>
                <a:cubicBezTo>
                  <a:pt x="224" y="103"/>
                  <a:pt x="328" y="128"/>
                  <a:pt x="247" y="101"/>
                </a:cubicBezTo>
                <a:cubicBezTo>
                  <a:pt x="215" y="2"/>
                  <a:pt x="194" y="11"/>
                  <a:pt x="91" y="0"/>
                </a:cubicBezTo>
                <a:cubicBezTo>
                  <a:pt x="12" y="10"/>
                  <a:pt x="43" y="9"/>
                  <a:pt x="0" y="9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5" name="Freeform 13"/>
          <p:cNvSpPr/>
          <p:nvPr/>
        </p:nvSpPr>
        <p:spPr bwMode="auto">
          <a:xfrm>
            <a:off x="4194175" y="3005138"/>
            <a:ext cx="769938" cy="144462"/>
          </a:xfrm>
          <a:custGeom>
            <a:avLst/>
            <a:gdLst>
              <a:gd name="T0" fmla="*/ 0 w 485"/>
              <a:gd name="T1" fmla="*/ 0 h 91"/>
              <a:gd name="T2" fmla="*/ 55 w 485"/>
              <a:gd name="T3" fmla="*/ 18 h 91"/>
              <a:gd name="T4" fmla="*/ 110 w 485"/>
              <a:gd name="T5" fmla="*/ 91 h 91"/>
              <a:gd name="T6" fmla="*/ 329 w 485"/>
              <a:gd name="T7" fmla="*/ 54 h 91"/>
              <a:gd name="T8" fmla="*/ 485 w 485"/>
              <a:gd name="T9" fmla="*/ 2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91">
                <a:moveTo>
                  <a:pt x="0" y="0"/>
                </a:moveTo>
                <a:cubicBezTo>
                  <a:pt x="18" y="6"/>
                  <a:pt x="44" y="2"/>
                  <a:pt x="55" y="18"/>
                </a:cubicBezTo>
                <a:cubicBezTo>
                  <a:pt x="76" y="50"/>
                  <a:pt x="78" y="70"/>
                  <a:pt x="110" y="91"/>
                </a:cubicBezTo>
                <a:cubicBezTo>
                  <a:pt x="295" y="81"/>
                  <a:pt x="228" y="91"/>
                  <a:pt x="329" y="54"/>
                </a:cubicBezTo>
                <a:cubicBezTo>
                  <a:pt x="376" y="10"/>
                  <a:pt x="414" y="27"/>
                  <a:pt x="485" y="27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6" name="Freeform 14"/>
          <p:cNvSpPr/>
          <p:nvPr/>
        </p:nvSpPr>
        <p:spPr bwMode="auto">
          <a:xfrm>
            <a:off x="5037138" y="3251200"/>
            <a:ext cx="101600" cy="304800"/>
          </a:xfrm>
          <a:custGeom>
            <a:avLst/>
            <a:gdLst>
              <a:gd name="T0" fmla="*/ 0 w 64"/>
              <a:gd name="T1" fmla="*/ 192 h 192"/>
              <a:gd name="T2" fmla="*/ 27 w 64"/>
              <a:gd name="T3" fmla="*/ 91 h 192"/>
              <a:gd name="T4" fmla="*/ 64 w 6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92">
                <a:moveTo>
                  <a:pt x="0" y="192"/>
                </a:moveTo>
                <a:cubicBezTo>
                  <a:pt x="5" y="168"/>
                  <a:pt x="14" y="111"/>
                  <a:pt x="27" y="91"/>
                </a:cubicBezTo>
                <a:cubicBezTo>
                  <a:pt x="45" y="63"/>
                  <a:pt x="64" y="35"/>
                  <a:pt x="64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7" name="Freeform 15"/>
          <p:cNvSpPr/>
          <p:nvPr/>
        </p:nvSpPr>
        <p:spPr bwMode="auto">
          <a:xfrm>
            <a:off x="5138739" y="2816226"/>
            <a:ext cx="422275" cy="246063"/>
          </a:xfrm>
          <a:custGeom>
            <a:avLst/>
            <a:gdLst>
              <a:gd name="T0" fmla="*/ 0 w 266"/>
              <a:gd name="T1" fmla="*/ 155 h 155"/>
              <a:gd name="T2" fmla="*/ 9 w 266"/>
              <a:gd name="T3" fmla="*/ 100 h 155"/>
              <a:gd name="T4" fmla="*/ 82 w 266"/>
              <a:gd name="T5" fmla="*/ 82 h 155"/>
              <a:gd name="T6" fmla="*/ 256 w 266"/>
              <a:gd name="T7" fmla="*/ 36 h 155"/>
              <a:gd name="T8" fmla="*/ 265 w 266"/>
              <a:gd name="T9" fmla="*/ 1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55">
                <a:moveTo>
                  <a:pt x="0" y="155"/>
                </a:moveTo>
                <a:cubicBezTo>
                  <a:pt x="3" y="137"/>
                  <a:pt x="0" y="116"/>
                  <a:pt x="9" y="100"/>
                </a:cubicBezTo>
                <a:cubicBezTo>
                  <a:pt x="13" y="94"/>
                  <a:pt x="71" y="84"/>
                  <a:pt x="82" y="82"/>
                </a:cubicBezTo>
                <a:cubicBezTo>
                  <a:pt x="140" y="69"/>
                  <a:pt x="199" y="54"/>
                  <a:pt x="256" y="36"/>
                </a:cubicBezTo>
                <a:cubicBezTo>
                  <a:pt x="266" y="6"/>
                  <a:pt x="265" y="0"/>
                  <a:pt x="265" y="18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8" name="Freeform 16"/>
          <p:cNvSpPr/>
          <p:nvPr/>
        </p:nvSpPr>
        <p:spPr bwMode="auto">
          <a:xfrm>
            <a:off x="4033838" y="4165601"/>
            <a:ext cx="639762" cy="841375"/>
          </a:xfrm>
          <a:custGeom>
            <a:avLst/>
            <a:gdLst>
              <a:gd name="T0" fmla="*/ 120 w 403"/>
              <a:gd name="T1" fmla="*/ 0 h 530"/>
              <a:gd name="T2" fmla="*/ 83 w 403"/>
              <a:gd name="T3" fmla="*/ 9 h 530"/>
              <a:gd name="T4" fmla="*/ 74 w 403"/>
              <a:gd name="T5" fmla="*/ 37 h 530"/>
              <a:gd name="T6" fmla="*/ 19 w 403"/>
              <a:gd name="T7" fmla="*/ 101 h 530"/>
              <a:gd name="T8" fmla="*/ 56 w 403"/>
              <a:gd name="T9" fmla="*/ 247 h 530"/>
              <a:gd name="T10" fmla="*/ 101 w 403"/>
              <a:gd name="T11" fmla="*/ 357 h 530"/>
              <a:gd name="T12" fmla="*/ 238 w 403"/>
              <a:gd name="T13" fmla="*/ 347 h 530"/>
              <a:gd name="T14" fmla="*/ 312 w 403"/>
              <a:gd name="T15" fmla="*/ 466 h 530"/>
              <a:gd name="T16" fmla="*/ 403 w 403"/>
              <a:gd name="T17" fmla="*/ 53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3" h="530">
                <a:moveTo>
                  <a:pt x="120" y="0"/>
                </a:moveTo>
                <a:cubicBezTo>
                  <a:pt x="108" y="3"/>
                  <a:pt x="93" y="1"/>
                  <a:pt x="83" y="9"/>
                </a:cubicBezTo>
                <a:cubicBezTo>
                  <a:pt x="75" y="15"/>
                  <a:pt x="78" y="28"/>
                  <a:pt x="74" y="37"/>
                </a:cubicBezTo>
                <a:cubicBezTo>
                  <a:pt x="61" y="63"/>
                  <a:pt x="38" y="80"/>
                  <a:pt x="19" y="101"/>
                </a:cubicBezTo>
                <a:cubicBezTo>
                  <a:pt x="0" y="159"/>
                  <a:pt x="13" y="207"/>
                  <a:pt x="56" y="247"/>
                </a:cubicBezTo>
                <a:cubicBezTo>
                  <a:pt x="70" y="290"/>
                  <a:pt x="78" y="321"/>
                  <a:pt x="101" y="357"/>
                </a:cubicBezTo>
                <a:cubicBezTo>
                  <a:pt x="158" y="348"/>
                  <a:pt x="184" y="336"/>
                  <a:pt x="238" y="347"/>
                </a:cubicBezTo>
                <a:cubicBezTo>
                  <a:pt x="275" y="384"/>
                  <a:pt x="270" y="426"/>
                  <a:pt x="312" y="466"/>
                </a:cubicBezTo>
                <a:cubicBezTo>
                  <a:pt x="327" y="511"/>
                  <a:pt x="358" y="530"/>
                  <a:pt x="403" y="53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9" name="Freeform 17"/>
          <p:cNvSpPr/>
          <p:nvPr/>
        </p:nvSpPr>
        <p:spPr bwMode="auto">
          <a:xfrm>
            <a:off x="4397376" y="1579563"/>
            <a:ext cx="327025" cy="1090612"/>
          </a:xfrm>
          <a:custGeom>
            <a:avLst/>
            <a:gdLst>
              <a:gd name="T0" fmla="*/ 128 w 206"/>
              <a:gd name="T1" fmla="*/ 687 h 687"/>
              <a:gd name="T2" fmla="*/ 192 w 206"/>
              <a:gd name="T3" fmla="*/ 632 h 687"/>
              <a:gd name="T4" fmla="*/ 156 w 206"/>
              <a:gd name="T5" fmla="*/ 477 h 687"/>
              <a:gd name="T6" fmla="*/ 55 w 206"/>
              <a:gd name="T7" fmla="*/ 450 h 687"/>
              <a:gd name="T8" fmla="*/ 0 w 206"/>
              <a:gd name="T9" fmla="*/ 386 h 687"/>
              <a:gd name="T10" fmla="*/ 28 w 206"/>
              <a:gd name="T11" fmla="*/ 248 h 687"/>
              <a:gd name="T12" fmla="*/ 9 w 206"/>
              <a:gd name="T13" fmla="*/ 84 h 687"/>
              <a:gd name="T14" fmla="*/ 55 w 206"/>
              <a:gd name="T15" fmla="*/ 20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6" h="687">
                <a:moveTo>
                  <a:pt x="128" y="687"/>
                </a:moveTo>
                <a:cubicBezTo>
                  <a:pt x="167" y="674"/>
                  <a:pt x="165" y="660"/>
                  <a:pt x="192" y="632"/>
                </a:cubicBezTo>
                <a:cubicBezTo>
                  <a:pt x="206" y="591"/>
                  <a:pt x="195" y="508"/>
                  <a:pt x="156" y="477"/>
                </a:cubicBezTo>
                <a:cubicBezTo>
                  <a:pt x="132" y="458"/>
                  <a:pt x="84" y="459"/>
                  <a:pt x="55" y="450"/>
                </a:cubicBezTo>
                <a:cubicBezTo>
                  <a:pt x="35" y="429"/>
                  <a:pt x="21" y="406"/>
                  <a:pt x="0" y="386"/>
                </a:cubicBezTo>
                <a:cubicBezTo>
                  <a:pt x="7" y="337"/>
                  <a:pt x="19" y="296"/>
                  <a:pt x="28" y="248"/>
                </a:cubicBezTo>
                <a:cubicBezTo>
                  <a:pt x="33" y="190"/>
                  <a:pt x="55" y="128"/>
                  <a:pt x="9" y="84"/>
                </a:cubicBezTo>
                <a:cubicBezTo>
                  <a:pt x="27" y="0"/>
                  <a:pt x="8" y="67"/>
                  <a:pt x="55" y="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0" name="Freeform 18"/>
          <p:cNvSpPr/>
          <p:nvPr/>
        </p:nvSpPr>
        <p:spPr bwMode="auto">
          <a:xfrm>
            <a:off x="3919539" y="2232025"/>
            <a:ext cx="492125" cy="76200"/>
          </a:xfrm>
          <a:custGeom>
            <a:avLst/>
            <a:gdLst>
              <a:gd name="T0" fmla="*/ 0 w 310"/>
              <a:gd name="T1" fmla="*/ 2 h 48"/>
              <a:gd name="T2" fmla="*/ 155 w 310"/>
              <a:gd name="T3" fmla="*/ 48 h 48"/>
              <a:gd name="T4" fmla="*/ 237 w 310"/>
              <a:gd name="T5" fmla="*/ 39 h 48"/>
              <a:gd name="T6" fmla="*/ 256 w 310"/>
              <a:gd name="T7" fmla="*/ 20 h 48"/>
              <a:gd name="T8" fmla="*/ 310 w 310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" h="48">
                <a:moveTo>
                  <a:pt x="0" y="2"/>
                </a:moveTo>
                <a:cubicBezTo>
                  <a:pt x="121" y="12"/>
                  <a:pt x="87" y="0"/>
                  <a:pt x="155" y="48"/>
                </a:cubicBezTo>
                <a:cubicBezTo>
                  <a:pt x="182" y="45"/>
                  <a:pt x="211" y="46"/>
                  <a:pt x="237" y="39"/>
                </a:cubicBezTo>
                <a:cubicBezTo>
                  <a:pt x="246" y="37"/>
                  <a:pt x="248" y="24"/>
                  <a:pt x="256" y="20"/>
                </a:cubicBezTo>
                <a:cubicBezTo>
                  <a:pt x="273" y="11"/>
                  <a:pt x="293" y="10"/>
                  <a:pt x="310" y="2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1" name="Freeform 19"/>
          <p:cNvSpPr/>
          <p:nvPr/>
        </p:nvSpPr>
        <p:spPr bwMode="auto">
          <a:xfrm>
            <a:off x="3629026" y="1219201"/>
            <a:ext cx="436563" cy="855663"/>
          </a:xfrm>
          <a:custGeom>
            <a:avLst/>
            <a:gdLst>
              <a:gd name="T0" fmla="*/ 183 w 275"/>
              <a:gd name="T1" fmla="*/ 539 h 539"/>
              <a:gd name="T2" fmla="*/ 210 w 275"/>
              <a:gd name="T3" fmla="*/ 485 h 539"/>
              <a:gd name="T4" fmla="*/ 274 w 275"/>
              <a:gd name="T5" fmla="*/ 256 h 539"/>
              <a:gd name="T6" fmla="*/ 265 w 275"/>
              <a:gd name="T7" fmla="*/ 192 h 539"/>
              <a:gd name="T8" fmla="*/ 237 w 275"/>
              <a:gd name="T9" fmla="*/ 183 h 539"/>
              <a:gd name="T10" fmla="*/ 183 w 275"/>
              <a:gd name="T11" fmla="*/ 146 h 539"/>
              <a:gd name="T12" fmla="*/ 155 w 275"/>
              <a:gd name="T13" fmla="*/ 128 h 539"/>
              <a:gd name="T14" fmla="*/ 100 w 275"/>
              <a:gd name="T15" fmla="*/ 110 h 539"/>
              <a:gd name="T16" fmla="*/ 45 w 275"/>
              <a:gd name="T17" fmla="*/ 46 h 539"/>
              <a:gd name="T18" fmla="*/ 0 w 275"/>
              <a:gd name="T19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" h="539">
                <a:moveTo>
                  <a:pt x="183" y="539"/>
                </a:moveTo>
                <a:cubicBezTo>
                  <a:pt x="189" y="520"/>
                  <a:pt x="205" y="504"/>
                  <a:pt x="210" y="485"/>
                </a:cubicBezTo>
                <a:cubicBezTo>
                  <a:pt x="231" y="405"/>
                  <a:pt x="226" y="328"/>
                  <a:pt x="274" y="256"/>
                </a:cubicBezTo>
                <a:cubicBezTo>
                  <a:pt x="271" y="235"/>
                  <a:pt x="275" y="211"/>
                  <a:pt x="265" y="192"/>
                </a:cubicBezTo>
                <a:cubicBezTo>
                  <a:pt x="261" y="183"/>
                  <a:pt x="246" y="188"/>
                  <a:pt x="237" y="183"/>
                </a:cubicBezTo>
                <a:cubicBezTo>
                  <a:pt x="218" y="172"/>
                  <a:pt x="201" y="158"/>
                  <a:pt x="183" y="146"/>
                </a:cubicBezTo>
                <a:cubicBezTo>
                  <a:pt x="174" y="140"/>
                  <a:pt x="164" y="134"/>
                  <a:pt x="155" y="128"/>
                </a:cubicBezTo>
                <a:cubicBezTo>
                  <a:pt x="139" y="118"/>
                  <a:pt x="100" y="110"/>
                  <a:pt x="100" y="110"/>
                </a:cubicBezTo>
                <a:cubicBezTo>
                  <a:pt x="80" y="89"/>
                  <a:pt x="65" y="66"/>
                  <a:pt x="45" y="46"/>
                </a:cubicBezTo>
                <a:cubicBezTo>
                  <a:pt x="30" y="31"/>
                  <a:pt x="0" y="0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2" name="Freeform 20"/>
          <p:cNvSpPr/>
          <p:nvPr/>
        </p:nvSpPr>
        <p:spPr bwMode="auto">
          <a:xfrm>
            <a:off x="4021139" y="1508125"/>
            <a:ext cx="312737" cy="146050"/>
          </a:xfrm>
          <a:custGeom>
            <a:avLst/>
            <a:gdLst>
              <a:gd name="T0" fmla="*/ 128 w 197"/>
              <a:gd name="T1" fmla="*/ 92 h 92"/>
              <a:gd name="T2" fmla="*/ 173 w 197"/>
              <a:gd name="T3" fmla="*/ 83 h 92"/>
              <a:gd name="T4" fmla="*/ 164 w 197"/>
              <a:gd name="T5" fmla="*/ 37 h 92"/>
              <a:gd name="T6" fmla="*/ 64 w 197"/>
              <a:gd name="T7" fmla="*/ 19 h 92"/>
              <a:gd name="T8" fmla="*/ 0 w 197"/>
              <a:gd name="T9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92">
                <a:moveTo>
                  <a:pt x="128" y="92"/>
                </a:moveTo>
                <a:cubicBezTo>
                  <a:pt x="143" y="89"/>
                  <a:pt x="160" y="91"/>
                  <a:pt x="173" y="83"/>
                </a:cubicBezTo>
                <a:cubicBezTo>
                  <a:pt x="197" y="67"/>
                  <a:pt x="177" y="45"/>
                  <a:pt x="164" y="37"/>
                </a:cubicBezTo>
                <a:cubicBezTo>
                  <a:pt x="143" y="24"/>
                  <a:pt x="71" y="20"/>
                  <a:pt x="64" y="19"/>
                </a:cubicBezTo>
                <a:cubicBezTo>
                  <a:pt x="6" y="0"/>
                  <a:pt x="28" y="1"/>
                  <a:pt x="0" y="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77" name="Picture 21" descr="Dia ca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 autoUpdateAnimBg="0"/>
      <p:bldP spid="146438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300px-Mississipi_River_-_New_Orlea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528" y="1235075"/>
            <a:ext cx="8229600" cy="51816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 descr="250px-LockNDamatDubuque09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254788"/>
            <a:ext cx="8373616" cy="51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990800" y="7276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-xi-xi-pi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990800" y="533400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-xi-xi-pi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Vùng Ngũ Đại Hồ, nhìn từ không t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08720"/>
            <a:ext cx="8591872" cy="568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927649" y="260648"/>
            <a:ext cx="5052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36462" y="424304"/>
            <a:ext cx="81913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4876" y="8725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34 -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MĨ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8289"/>
            <a:ext cx="9036496" cy="5938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6" y="1911351"/>
            <a:ext cx="220821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1" y="844550"/>
            <a:ext cx="28686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296989"/>
            <a:ext cx="38084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2965450"/>
            <a:ext cx="31369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979613"/>
            <a:ext cx="240188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1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35139"/>
            <a:ext cx="1960562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6" y="2628901"/>
            <a:ext cx="21240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9" descr="image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1" y="2179638"/>
            <a:ext cx="14398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4" name="Picture 10" descr="image0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514600"/>
            <a:ext cx="2219325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5" name="Picture 11" descr="image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857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6" name="Picture 12" descr="image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956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7" name="Picture 13" descr="image0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290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8" name="Picture 14" descr="image0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4" y="3306764"/>
            <a:ext cx="278923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9" name="Picture 15" descr="image0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1" y="4149726"/>
            <a:ext cx="1793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0" name="Picture 16" descr="image0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886201"/>
            <a:ext cx="22717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1" name="Picture 17" descr="image0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1"/>
            <a:ext cx="3068638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2" name="Picture 18" descr="image0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1" y="4637088"/>
            <a:ext cx="169227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3" name="Picture 19" descr="image0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4" y="5105400"/>
            <a:ext cx="36210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4" name="Picture 20" descr="image0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5334000"/>
            <a:ext cx="3206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3200400" y="304801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TỔNG KẾT</a:t>
            </a:r>
          </a:p>
        </p:txBody>
      </p:sp>
      <p:sp>
        <p:nvSpPr>
          <p:cNvPr id="15" name="Freeform 14"/>
          <p:cNvSpPr/>
          <p:nvPr/>
        </p:nvSpPr>
        <p:spPr>
          <a:xfrm rot="537619">
            <a:off x="3851276" y="4937125"/>
            <a:ext cx="3444875" cy="1587500"/>
          </a:xfrm>
          <a:custGeom>
            <a:avLst/>
            <a:gdLst>
              <a:gd name="connsiteX0" fmla="*/ 0 w 1238864"/>
              <a:gd name="connsiteY0" fmla="*/ 0 h 1681325"/>
              <a:gd name="connsiteX1" fmla="*/ 604684 w 1238864"/>
              <a:gd name="connsiteY1" fmla="*/ 1224116 h 1681325"/>
              <a:gd name="connsiteX2" fmla="*/ 929148 w 1238864"/>
              <a:gd name="connsiteY2" fmla="*/ 1607574 h 1681325"/>
              <a:gd name="connsiteX3" fmla="*/ 1238864 w 1238864"/>
              <a:gd name="connsiteY3" fmla="*/ 1681316 h 1681325"/>
              <a:gd name="connsiteX4" fmla="*/ 1238864 w 1238864"/>
              <a:gd name="connsiteY4" fmla="*/ 1681316 h 1681325"/>
              <a:gd name="connsiteX5" fmla="*/ 1150374 w 1238864"/>
              <a:gd name="connsiteY5" fmla="*/ 1681316 h 1681325"/>
              <a:gd name="connsiteX0-1" fmla="*/ 436650 w 1675514"/>
              <a:gd name="connsiteY0-2" fmla="*/ 0 h 1681316"/>
              <a:gd name="connsiteX1-3" fmla="*/ 20136 w 1675514"/>
              <a:gd name="connsiteY1-4" fmla="*/ 1412771 h 1681316"/>
              <a:gd name="connsiteX2-5" fmla="*/ 1365798 w 1675514"/>
              <a:gd name="connsiteY2-6" fmla="*/ 1607574 h 1681316"/>
              <a:gd name="connsiteX3-7" fmla="*/ 1675514 w 1675514"/>
              <a:gd name="connsiteY3-8" fmla="*/ 1681316 h 1681316"/>
              <a:gd name="connsiteX4-9" fmla="*/ 1675514 w 1675514"/>
              <a:gd name="connsiteY4-10" fmla="*/ 1681316 h 1681316"/>
              <a:gd name="connsiteX5-11" fmla="*/ 1587024 w 1675514"/>
              <a:gd name="connsiteY5-12" fmla="*/ 1681316 h 1681316"/>
              <a:gd name="connsiteX0-13" fmla="*/ 465174 w 1704038"/>
              <a:gd name="connsiteY0-14" fmla="*/ 0 h 1943921"/>
              <a:gd name="connsiteX1-15" fmla="*/ 48660 w 1704038"/>
              <a:gd name="connsiteY1-16" fmla="*/ 1412771 h 1943921"/>
              <a:gd name="connsiteX2-17" fmla="*/ 1394322 w 1704038"/>
              <a:gd name="connsiteY2-18" fmla="*/ 1607574 h 1943921"/>
              <a:gd name="connsiteX3-19" fmla="*/ 1704038 w 1704038"/>
              <a:gd name="connsiteY3-20" fmla="*/ 1681316 h 1943921"/>
              <a:gd name="connsiteX4-21" fmla="*/ 1704038 w 1704038"/>
              <a:gd name="connsiteY4-22" fmla="*/ 1681316 h 1943921"/>
              <a:gd name="connsiteX5-23" fmla="*/ 1615548 w 1704038"/>
              <a:gd name="connsiteY5-24" fmla="*/ 1681316 h 19439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704038" h="1943921">
                <a:moveTo>
                  <a:pt x="465174" y="0"/>
                </a:moveTo>
                <a:cubicBezTo>
                  <a:pt x="690087" y="478093"/>
                  <a:pt x="-215126" y="317663"/>
                  <a:pt x="48660" y="1412771"/>
                </a:cubicBezTo>
                <a:cubicBezTo>
                  <a:pt x="312446" y="2507879"/>
                  <a:pt x="1118426" y="1562817"/>
                  <a:pt x="1394322" y="1607574"/>
                </a:cubicBezTo>
                <a:cubicBezTo>
                  <a:pt x="1670218" y="1652331"/>
                  <a:pt x="1704038" y="1681316"/>
                  <a:pt x="1704038" y="1681316"/>
                </a:cubicBezTo>
                <a:lnTo>
                  <a:pt x="1704038" y="1681316"/>
                </a:lnTo>
                <a:lnTo>
                  <a:pt x="1615548" y="1681316"/>
                </a:ln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b"/>
          <a:lstStyle/>
          <a:p>
            <a:pPr lvl="1" algn="ctr"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Phân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hóa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chiều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2965450"/>
            <a:ext cx="1115616" cy="1399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24000" y="1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828800" y="1143000"/>
            <a:ext cx="81534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624"/>
            <a:ext cx="9036496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329" y="0"/>
          <a:ext cx="10153126" cy="1724660"/>
        </p:xfrm>
        <a:graphic>
          <a:graphicData uri="http://schemas.openxmlformats.org/drawingml/2006/table">
            <a:tbl>
              <a:tblPr firstRow="1" firstCol="1" bandRow="1"/>
              <a:tblGrid>
                <a:gridCol w="2116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1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 bằng  trung tâm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 núi già Apalát và sơn nguyên.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cao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329" y="2060848"/>
          <a:ext cx="10153126" cy="3438652"/>
        </p:xfrm>
        <a:graphic>
          <a:graphicData uri="http://schemas.openxmlformats.org/drawingml/2006/table">
            <a:tbl>
              <a:tblPr firstRow="1" firstCol="1" bandRow="1"/>
              <a:tblGrid>
                <a:gridCol w="2116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1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 thống Coócđie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 bằng  trung tâm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 núi già Apalát và sơn nguyên.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 Tây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giữa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 Đông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cao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 cao từ 3000-4000m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200-500m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400,500-1000,1500m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 – Nam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 – Nam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ĐB-TN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402"/>
            <a:ext cx="9768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rệt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3000-4000m, kéo dài 9000km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cao từ 200-500m, thấp dần từ Bắc xuống Nam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dãy núi A-pa-lat có hướng ĐB-TN, Bắc Apalat cao từ 400-500m, phần Nam Apalat cao từ 1000-1500m.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44625"/>
            <a:ext cx="8229600" cy="487363"/>
          </a:xfrm>
        </p:spPr>
        <p:txBody>
          <a:bodyPr>
            <a:normAutofit fontScale="90000"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667000" y="731839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15" y="620689"/>
            <a:ext cx="9239732" cy="749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6516" y="116633"/>
            <a:ext cx="5125549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764704"/>
            <a:ext cx="9143999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083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NHÓM</a:t>
            </a:r>
          </a:p>
          <a:p>
            <a:pPr algn="ctr">
              <a:lnSpc>
                <a:spcPct val="120000"/>
              </a:lnSpc>
            </a:pPr>
            <a:endParaRPr lang="vi-VN" sz="28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1: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sát lược đồ khí hậu Bắc Mĩ trình bày sự phân hoá khí hậu của Bắc Mĩ theo chiều từ bắc xuống nam? Giải thích sự phân hóa đó?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2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Quan sát lược đồ khí hậu Bắc Mĩ, trình bày sự phân hoá khí hậu Bắc Mĩ theo chiều từ tây sang đông ? Giải thích tại sao có sự khác biệt về khí hậu giữa phía tây và đông kinh tuyến 100</a:t>
            </a:r>
            <a:r>
              <a:rPr lang="nl-NL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của Hoa Kì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3:</a:t>
            </a:r>
            <a:r>
              <a:rPr lang="vi-VN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1192</Words>
  <Application>Microsoft Office PowerPoint</Application>
  <PresentationFormat>Widescreen</PresentationFormat>
  <Paragraphs>172</Paragraphs>
  <Slides>31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SimSun</vt:lpstr>
      <vt:lpstr>Arial</vt:lpstr>
      <vt:lpstr>Calibri</vt:lpstr>
      <vt:lpstr>Times New Roman</vt:lpstr>
      <vt:lpstr>Trebuchet MS</vt:lpstr>
      <vt:lpstr>Wingdings 3</vt:lpstr>
      <vt:lpstr>1_Office Theme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dãy núi Cooc –đi-e</vt:lpstr>
      <vt:lpstr>PowerPoint Presentation</vt:lpstr>
      <vt:lpstr>PowerPoint Presentation</vt:lpstr>
      <vt:lpstr>PowerPoint Presentation</vt:lpstr>
      <vt:lpstr>PowerPoint Presentation</vt:lpstr>
      <vt:lpstr>Giúp Khỉ lấy Táo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tập:</vt:lpstr>
      <vt:lpstr> ? Xác định vị trí sông Mit-xu-ri và Mi-xi-xi-pi?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322</cp:revision>
  <dcterms:created xsi:type="dcterms:W3CDTF">2018-01-05T15:34:00Z</dcterms:created>
  <dcterms:modified xsi:type="dcterms:W3CDTF">2024-06-13T12:20:02Z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18E6855B3D1C43E688B41EDB989BAFCB_12</vt:lpwstr>
  </property>
  <property fmtid="{D5CDD505-2E9C-101B-9397-08002B2CF9AE}" pid="3" name="KSOProductBuildVer">
    <vt:lpwstr>1033-12.2.0.13489</vt:lpwstr>
  </property>
</Properties>
</file>