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5" r:id="rId4"/>
  </p:sldMasterIdLst>
  <p:notesMasterIdLst>
    <p:notesMasterId r:id="rId7"/>
  </p:notesMasterIdLst>
  <p:sldIdLst>
    <p:sldId id="258" r:id="rId5"/>
    <p:sldId id="261" r:id="rId6"/>
    <p:sldId id="260" r:id="rId8"/>
    <p:sldId id="269" r:id="rId9"/>
    <p:sldId id="290" r:id="rId10"/>
    <p:sldId id="291" r:id="rId11"/>
    <p:sldId id="292" r:id="rId12"/>
    <p:sldId id="270" r:id="rId13"/>
    <p:sldId id="271" r:id="rId14"/>
    <p:sldId id="293" r:id="rId15"/>
    <p:sldId id="294" r:id="rId16"/>
    <p:sldId id="295" r:id="rId17"/>
    <p:sldId id="274" r:id="rId18"/>
    <p:sldId id="275" r:id="rId19"/>
    <p:sldId id="277" r:id="rId20"/>
    <p:sldId id="285" r:id="rId21"/>
    <p:sldId id="28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3" autoAdjust="0"/>
    <p:restoredTop sz="94660"/>
  </p:normalViewPr>
  <p:slideViewPr>
    <p:cSldViewPr snapToGrid="0" showGuides="1">
      <p:cViewPr varScale="1">
        <p:scale>
          <a:sx n="73" d="100"/>
          <a:sy n="73"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76B561D-C668-48BD-B552-8CC5773A8FA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76B561D-C668-48BD-B552-8CC5773A8F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76B561D-C668-48BD-B552-8CC5773A8FA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6"/>
          <a:srcRect l="838" t="838" r="838" b="838"/>
          <a:stretch>
            <a:fillRect/>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p14:dur="10" advClick="0">
        <p:blinds dir="vert"/>
      </p:transition>
    </mc:Choice>
    <mc:Fallback>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7.pn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NULL" TargetMode="External"/><Relationship Id="rId10" Type="http://schemas.openxmlformats.org/officeDocument/2006/relationships/slideLayout" Target="../slideLayouts/slideLayout1.xml"/><Relationship Id="rId1"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17.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2"/>
            <p:extLst>
              <p:ext uri="{DAA4B4D4-6D71-4841-9C94-3DE7FCFB9230}">
                <p14:media xmlns:p14="http://schemas.microsoft.com/office/powerpoint/2010/main" r:embed="rId3">
                  <p14:trim st="19912.000000" end="3716.625000"/>
                </p14:media>
              </p:ext>
            </p:extLst>
          </p:nvPr>
        </p:nvPicPr>
        <p:blipFill>
          <a:blip r:embed="rId4"/>
          <a:stretch>
            <a:fillRect/>
          </a:stretch>
        </p:blipFill>
        <p:spPr>
          <a:xfrm>
            <a:off x="13144500" y="2314204"/>
            <a:ext cx="609600" cy="60960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endPar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TIẾT 42 - BÀI </a:t>
            </a:r>
            <a:r>
              <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24: RỪNG NHIỆT ĐỚI</a:t>
            </a:r>
            <a:endPar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4"/>
          <a:stretch>
            <a:fillRect/>
          </a:stretch>
        </p:blipFill>
        <p:spPr>
          <a:xfrm>
            <a:off x="13363623" y="43568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4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00">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panose="02020603050405020304"/>
                <a:ea typeface="Calibri" panose="020F0502020204030204"/>
                <a:cs typeface="Times New Roman" panose="02020603050405020304"/>
              </a:rPr>
              <a:t>- </a:t>
            </a:r>
            <a:r>
              <a:rPr lang="nl-NL" sz="3200" b="1">
                <a:solidFill>
                  <a:schemeClr val="bg1"/>
                </a:solidFill>
                <a:latin typeface="Times New Roman" panose="02020603050405020304"/>
                <a:ea typeface="Calibri" panose="020F0502020204030204"/>
                <a:cs typeface="Times New Roman" panose="02020603050405020304"/>
              </a:rPr>
              <a:t>Vai trò:</a:t>
            </a:r>
            <a:r>
              <a:rPr lang="nl-NL" sz="3200">
                <a:solidFill>
                  <a:schemeClr val="bg1"/>
                </a:solidFill>
                <a:latin typeface="Times New Roman" panose="02020603050405020304"/>
                <a:ea typeface="Calibri" panose="020F0502020204030204"/>
                <a:cs typeface="Times New Roman" panose="02020603050405020304"/>
              </a:rPr>
              <a:t> </a:t>
            </a:r>
            <a:endParaRPr lang="nl-NL" sz="3200" smtClean="0">
              <a:solidFill>
                <a:schemeClr val="bg1"/>
              </a:solidFill>
              <a:latin typeface="Times New Roman" panose="020206030504050203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Hết </a:t>
            </a:r>
            <a:r>
              <a:rPr lang="nl-NL" sz="3200">
                <a:solidFill>
                  <a:schemeClr val="bg1"/>
                </a:solidFill>
                <a:latin typeface="Times New Roman" panose="02020603050405020304"/>
                <a:ea typeface="Calibri" panose="020F0502020204030204"/>
                <a:cs typeface="Times New Roman" panose="02020603050405020304"/>
              </a:rPr>
              <a:t>sức quan trọng đối với việc </a:t>
            </a:r>
            <a:r>
              <a:rPr lang="nl-NL" sz="3200" smtClean="0">
                <a:solidFill>
                  <a:schemeClr val="bg1"/>
                </a:solidFill>
                <a:latin typeface="Times New Roman" panose="02020603050405020304"/>
                <a:ea typeface="Calibri" panose="020F0502020204030204"/>
                <a:cs typeface="Times New Roman" panose="02020603050405020304"/>
              </a:rPr>
              <a:t>ổn </a:t>
            </a:r>
            <a:r>
              <a:rPr lang="nl-NL" sz="3200">
                <a:solidFill>
                  <a:schemeClr val="bg1"/>
                </a:solidFill>
                <a:latin typeface="Times New Roman" panose="02020603050405020304"/>
                <a:ea typeface="Calibri" panose="020F0502020204030204"/>
                <a:cs typeface="Times New Roman" panose="02020603050405020304"/>
              </a:rPr>
              <a:t>định khí hậu Trái </a:t>
            </a:r>
            <a:r>
              <a:rPr lang="nl-NL" sz="3200" smtClean="0">
                <a:solidFill>
                  <a:schemeClr val="bg1"/>
                </a:solidFill>
                <a:latin typeface="Times New Roman" panose="02020603050405020304"/>
                <a:ea typeface="Calibri" panose="020F0502020204030204"/>
                <a:cs typeface="Times New Roman" panose="02020603050405020304"/>
              </a:rPr>
              <a:t>Đất</a:t>
            </a:r>
            <a:r>
              <a:rPr lang="nl-NL" sz="3200">
                <a:solidFill>
                  <a:schemeClr val="bg1"/>
                </a:solidFill>
                <a:latin typeface="Times New Roman" panose="02020603050405020304"/>
                <a:ea typeface="Calibri" panose="020F0502020204030204"/>
                <a:cs typeface="Times New Roman" panose="02020603050405020304"/>
              </a:rPr>
              <a:t>.</a:t>
            </a:r>
            <a:endParaRPr lang="nl-NL" sz="3200" smtClean="0">
              <a:solidFill>
                <a:schemeClr val="bg1"/>
              </a:solidFill>
              <a:latin typeface="Times New Roman" panose="020206030504050203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Là </a:t>
            </a:r>
            <a:r>
              <a:rPr lang="nl-NL" sz="3200">
                <a:solidFill>
                  <a:schemeClr val="bg1"/>
                </a:solidFill>
                <a:latin typeface="Times New Roman" panose="02020603050405020304"/>
                <a:ea typeface="Calibri" panose="020F0502020204030204"/>
                <a:cs typeface="Times New Roman" panose="02020603050405020304"/>
              </a:rPr>
              <a:t>nơi bảo tồn đa dạng sinh </a:t>
            </a:r>
            <a:r>
              <a:rPr lang="nl-NL" sz="3200" smtClean="0">
                <a:solidFill>
                  <a:schemeClr val="bg1"/>
                </a:solidFill>
                <a:latin typeface="Times New Roman" panose="02020603050405020304"/>
                <a:ea typeface="Calibri" panose="020F0502020204030204"/>
                <a:cs typeface="Times New Roman" panose="02020603050405020304"/>
              </a:rPr>
              <a:t>học.</a:t>
            </a:r>
            <a:endParaRPr lang="nl-NL" sz="3200" smtClean="0">
              <a:solidFill>
                <a:schemeClr val="bg1"/>
              </a:solidFill>
              <a:latin typeface="Times New Roman" panose="020206030504050203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Là nguồn </a:t>
            </a:r>
            <a:r>
              <a:rPr lang="nl-NL" sz="3200">
                <a:solidFill>
                  <a:schemeClr val="bg1"/>
                </a:solidFill>
                <a:latin typeface="Times New Roman" panose="02020603050405020304"/>
                <a:ea typeface="Calibri" panose="020F0502020204030204"/>
                <a:cs typeface="Times New Roman" panose="02020603050405020304"/>
              </a:rPr>
              <a:t>dược liệu, thực phẩm </a:t>
            </a:r>
            <a:r>
              <a:rPr lang="nl-NL" sz="3200" smtClean="0">
                <a:solidFill>
                  <a:schemeClr val="bg1"/>
                </a:solidFill>
                <a:latin typeface="Times New Roman" panose="02020603050405020304"/>
                <a:ea typeface="Calibri" panose="020F0502020204030204"/>
                <a:cs typeface="Times New Roman" panose="02020603050405020304"/>
              </a:rPr>
              <a:t>và gỗ.</a:t>
            </a:r>
            <a:endParaRPr lang="en-US" sz="3200">
              <a:solidFill>
                <a:schemeClr val="bg1"/>
              </a:solidFill>
              <a:effectLst/>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49270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panose="02020603050405020304"/>
                <a:ea typeface="Calibri" panose="020F0502020204030204"/>
                <a:cs typeface="Times New Roman" panose="02020603050405020304"/>
              </a:rPr>
              <a:t>- </a:t>
            </a:r>
            <a:r>
              <a:rPr lang="nl-NL" sz="3200" b="1">
                <a:solidFill>
                  <a:schemeClr val="bg1"/>
                </a:solidFill>
                <a:latin typeface="Times New Roman" panose="02020603050405020304"/>
                <a:ea typeface="Calibri" panose="020F0502020204030204"/>
                <a:cs typeface="Times New Roman" panose="02020603050405020304"/>
              </a:rPr>
              <a:t>Hiện trạng</a:t>
            </a:r>
            <a:r>
              <a:rPr lang="nl-NL" sz="3200">
                <a:solidFill>
                  <a:schemeClr val="bg1"/>
                </a:solidFill>
                <a:latin typeface="Times New Roman" panose="02020603050405020304"/>
                <a:ea typeface="Calibri" panose="020F0502020204030204"/>
                <a:cs typeface="Times New Roman" panose="02020603050405020304"/>
              </a:rPr>
              <a:t>: </a:t>
            </a:r>
            <a:r>
              <a:rPr lang="nl-NL" sz="3200" smtClean="0">
                <a:solidFill>
                  <a:schemeClr val="bg1"/>
                </a:solidFill>
                <a:latin typeface="Times New Roman" panose="02020603050405020304"/>
                <a:ea typeface="Calibri" panose="020F0502020204030204"/>
                <a:cs typeface="Times New Roman" panose="02020603050405020304"/>
              </a:rPr>
              <a:t>Diện </a:t>
            </a:r>
            <a:r>
              <a:rPr lang="nl-NL" sz="3200">
                <a:solidFill>
                  <a:schemeClr val="bg1"/>
                </a:solidFill>
                <a:latin typeface="Times New Roman" panose="02020603050405020304"/>
                <a:ea typeface="Calibri" panose="020F0502020204030204"/>
                <a:cs typeface="Times New Roman" panose="02020603050405020304"/>
              </a:rPr>
              <a:t>tích rừng nhiệt đới đang giảm ở mức báo động, mỗi năm mất đi 130 nghìn </a:t>
            </a:r>
            <a:r>
              <a:rPr lang="nl-NL" sz="3200" smtClean="0">
                <a:solidFill>
                  <a:schemeClr val="bg1"/>
                </a:solidFill>
                <a:latin typeface="Times New Roman" panose="02020603050405020304"/>
                <a:ea typeface="Calibri" panose="020F0502020204030204"/>
                <a:cs typeface="Times New Roman" panose="02020603050405020304"/>
              </a:rPr>
              <a:t>km2 do </a:t>
            </a:r>
            <a:r>
              <a:rPr lang="nl-NL" sz="3200">
                <a:solidFill>
                  <a:schemeClr val="bg1"/>
                </a:solidFill>
                <a:latin typeface="Times New Roman" panose="02020603050405020304"/>
                <a:ea typeface="Calibri" panose="020F0502020204030204"/>
                <a:cs typeface="Times New Roman" panose="02020603050405020304"/>
              </a:rPr>
              <a:t>cháy rừng và các hoạt động của con </a:t>
            </a:r>
            <a:r>
              <a:rPr lang="nl-NL" sz="3200" smtClean="0">
                <a:solidFill>
                  <a:schemeClr val="bg1"/>
                </a:solidFill>
                <a:latin typeface="Times New Roman" panose="02020603050405020304"/>
                <a:ea typeface="Calibri" panose="020F0502020204030204"/>
                <a:cs typeface="Times New Roman" panose="02020603050405020304"/>
              </a:rPr>
              <a:t>người.</a:t>
            </a:r>
            <a:endParaRPr lang="en-US" sz="2400">
              <a:solidFill>
                <a:schemeClr val="bg1"/>
              </a:solidFill>
              <a:effectLst/>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panose="02020603050405020304"/>
                <a:ea typeface="Calibri" panose="020F0502020204030204"/>
                <a:cs typeface="Times New Roman" panose="02020603050405020304"/>
              </a:rPr>
              <a:t>- </a:t>
            </a:r>
            <a:r>
              <a:rPr lang="nl-NL" sz="3200" b="1">
                <a:solidFill>
                  <a:schemeClr val="bg1"/>
                </a:solidFill>
                <a:latin typeface="Times New Roman" panose="02020603050405020304"/>
                <a:ea typeface="Calibri" panose="020F0502020204030204"/>
                <a:cs typeface="Times New Roman" panose="02020603050405020304"/>
              </a:rPr>
              <a:t>Các giải pháp</a:t>
            </a:r>
            <a:r>
              <a:rPr lang="nl-NL" sz="3200">
                <a:solidFill>
                  <a:schemeClr val="bg1"/>
                </a:solidFill>
                <a:latin typeface="Times New Roman" panose="02020603050405020304"/>
                <a:ea typeface="Calibri" panose="020F0502020204030204"/>
                <a:cs typeface="Times New Roman" panose="02020603050405020304"/>
              </a:rPr>
              <a:t> </a:t>
            </a:r>
            <a:r>
              <a:rPr lang="nl-NL" sz="3200" b="1">
                <a:solidFill>
                  <a:schemeClr val="bg1"/>
                </a:solidFill>
                <a:latin typeface="Times New Roman" panose="02020603050405020304"/>
                <a:ea typeface="Calibri" panose="020F0502020204030204"/>
                <a:cs typeface="Times New Roman" panose="02020603050405020304"/>
              </a:rPr>
              <a:t>bảo vệ rừng</a:t>
            </a:r>
            <a:r>
              <a:rPr lang="nl-NL" sz="3200">
                <a:solidFill>
                  <a:schemeClr val="bg1"/>
                </a:solidFill>
                <a:latin typeface="Times New Roman" panose="02020603050405020304"/>
                <a:ea typeface="Calibri" panose="020F0502020204030204"/>
                <a:cs typeface="Times New Roman" panose="02020603050405020304"/>
              </a:rPr>
              <a:t>: </a:t>
            </a:r>
            <a:endParaRPr lang="en-US" sz="2400">
              <a:solidFill>
                <a:schemeClr val="bg1"/>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a:t>
            </a:r>
            <a:r>
              <a:rPr lang="nl-NL" sz="3200">
                <a:solidFill>
                  <a:schemeClr val="bg1"/>
                </a:solidFill>
                <a:latin typeface="Times New Roman" panose="02020603050405020304"/>
                <a:ea typeface="Calibri" panose="020F0502020204030204"/>
                <a:cs typeface="Times New Roman" panose="02020603050405020304"/>
              </a:rPr>
              <a:t>Nghiêm cấm khai thác ở những khu vực rừng phòng hộ, rừng đặc dụng, rừng nguy cấp</a:t>
            </a:r>
            <a:endParaRPr lang="en-US" sz="2400">
              <a:solidFill>
                <a:schemeClr val="bg1"/>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a:t>
            </a:r>
            <a:r>
              <a:rPr lang="nl-NL" sz="3200">
                <a:solidFill>
                  <a:schemeClr val="bg1"/>
                </a:solidFill>
                <a:latin typeface="Times New Roman" panose="02020603050405020304"/>
                <a:ea typeface="Calibri" panose="020F0502020204030204"/>
                <a:cs typeface="Times New Roman" panose="02020603050405020304"/>
              </a:rPr>
              <a:t>Phân công khu vực bảo vệ</a:t>
            </a:r>
            <a:endParaRPr lang="en-US" sz="2400">
              <a:solidFill>
                <a:schemeClr val="bg1"/>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a:t>
            </a:r>
            <a:r>
              <a:rPr lang="nl-NL" sz="3200">
                <a:solidFill>
                  <a:schemeClr val="bg1"/>
                </a:solidFill>
                <a:latin typeface="Times New Roman" panose="02020603050405020304"/>
                <a:ea typeface="Calibri" panose="020F0502020204030204"/>
                <a:cs typeface="Times New Roman" panose="02020603050405020304"/>
              </a:rPr>
              <a:t>Tuyên truyền về tầm quan trọng của rừng</a:t>
            </a:r>
            <a:endParaRPr lang="en-US" sz="2400">
              <a:solidFill>
                <a:schemeClr val="bg1"/>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smtClean="0">
                <a:solidFill>
                  <a:schemeClr val="bg1"/>
                </a:solidFill>
                <a:latin typeface="Times New Roman" panose="02020603050405020304"/>
                <a:ea typeface="Calibri" panose="020F0502020204030204"/>
                <a:cs typeface="Times New Roman" panose="02020603050405020304"/>
              </a:rPr>
              <a:t>     + </a:t>
            </a:r>
            <a:r>
              <a:rPr lang="nl-NL" sz="3200">
                <a:solidFill>
                  <a:schemeClr val="bg1"/>
                </a:solidFill>
                <a:latin typeface="Times New Roman" panose="02020603050405020304"/>
                <a:ea typeface="Calibri" panose="020F0502020204030204"/>
                <a:cs typeface="Times New Roman" panose="02020603050405020304"/>
              </a:rPr>
              <a:t>Sử dụng sản phẩm từ rừng tiết kiệm và hiệu quả</a:t>
            </a:r>
            <a:endParaRPr lang="en-US" sz="2400">
              <a:solidFill>
                <a:schemeClr val="bg1"/>
              </a:solidFill>
              <a:latin typeface="Calibri" panose="020F0502020204030204"/>
              <a:ea typeface="Calibri" panose="020F0502020204030204"/>
              <a:cs typeface="Times New Roman" panose="02020603050405020304"/>
            </a:endParaRPr>
          </a:p>
          <a:p>
            <a:r>
              <a:rPr lang="nl-NL" sz="3200" smtClean="0">
                <a:solidFill>
                  <a:schemeClr val="bg1"/>
                </a:solidFill>
                <a:latin typeface="Times New Roman" panose="02020603050405020304"/>
                <a:ea typeface="Calibri" panose="020F0502020204030204"/>
              </a:rPr>
              <a:t>     + </a:t>
            </a:r>
            <a:r>
              <a:rPr lang="nl-NL" sz="3200">
                <a:solidFill>
                  <a:schemeClr val="bg1"/>
                </a:solidFill>
                <a:latin typeface="Times New Roman" panose="02020603050405020304"/>
                <a:ea typeface="Calibri" panose="020F0502020204030204"/>
              </a:rPr>
              <a:t>Không đốt rừng làm nương rẫy...</a:t>
            </a:r>
            <a:endParaRPr lang="en-US" sz="2400">
              <a:solidFill>
                <a:schemeClr val="bg1"/>
              </a:solidFill>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panose="02020603050405020304"/>
                <a:ea typeface="Calibri" panose="020F0502020204030204"/>
                <a:cs typeface="Times New Roman" panose="02020603050405020304"/>
              </a:rPr>
              <a:t>Bài tập 1</a:t>
            </a:r>
            <a:r>
              <a:rPr lang="en-US" sz="2800" b="1">
                <a:solidFill>
                  <a:srgbClr val="FF0000"/>
                </a:solidFill>
                <a:latin typeface="Times New Roman" panose="02020603050405020304"/>
                <a:ea typeface="Calibri" panose="020F0502020204030204"/>
                <a:cs typeface="Times New Roman" panose="02020603050405020304"/>
              </a:rPr>
              <a:t>. </a:t>
            </a:r>
            <a:r>
              <a:rPr lang="en-US" sz="2800" b="1" smtClean="0">
                <a:solidFill>
                  <a:srgbClr val="FF0000"/>
                </a:solidFill>
                <a:latin typeface="Times New Roman" panose="02020603050405020304"/>
                <a:ea typeface="Calibri" panose="020F0502020204030204"/>
                <a:cs typeface="Times New Roman" panose="02020603050405020304"/>
              </a:rPr>
              <a:t>Lựa chọn đáp án đúng</a:t>
            </a:r>
            <a:endParaRPr lang="en-US" sz="2800" b="1">
              <a:solidFill>
                <a:schemeClr val="bg1"/>
              </a:solidFill>
              <a:effectLst/>
              <a:latin typeface="Calibri" panose="020F0502020204030204"/>
              <a:ea typeface="Calibri" panose="020F0502020204030204"/>
              <a:cs typeface="Times New Roman" panose="02020603050405020304"/>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panose="02020603050405020304"/>
                <a:ea typeface="Calibri" panose="020F0502020204030204"/>
                <a:cs typeface="Times New Roman" panose="02020603050405020304"/>
              </a:rPr>
              <a:t>a. Đáp án </a:t>
            </a:r>
            <a:r>
              <a:rPr lang="en-US" sz="2400" b="1" smtClean="0">
                <a:solidFill>
                  <a:schemeClr val="bg1"/>
                </a:solidFill>
                <a:latin typeface="Times New Roman" panose="02020603050405020304"/>
                <a:ea typeface="Calibri" panose="020F0502020204030204"/>
                <a:cs typeface="Times New Roman" panose="02020603050405020304"/>
              </a:rPr>
              <a:t>A</a:t>
            </a:r>
            <a:endParaRPr lang="en-US" sz="2400" b="1">
              <a:solidFill>
                <a:schemeClr val="bg1"/>
              </a:solidFill>
              <a:latin typeface="Calibri" panose="020F0502020204030204"/>
              <a:ea typeface="Calibri" panose="020F0502020204030204"/>
              <a:cs typeface="Times New Roman" panose="02020603050405020304"/>
            </a:endParaRPr>
          </a:p>
          <a:p>
            <a:pPr indent="457200" algn="just">
              <a:spcAft>
                <a:spcPts val="0"/>
              </a:spcAft>
            </a:pPr>
            <a:r>
              <a:rPr lang="en-US" sz="2400" b="1">
                <a:solidFill>
                  <a:schemeClr val="bg1"/>
                </a:solidFill>
                <a:latin typeface="Times New Roman" panose="02020603050405020304"/>
                <a:ea typeface="Calibri" panose="020F0502020204030204"/>
                <a:cs typeface="Times New Roman" panose="02020603050405020304"/>
              </a:rPr>
              <a:t>b. Đáp án </a:t>
            </a:r>
            <a:r>
              <a:rPr lang="en-US" sz="2400" b="1" smtClean="0">
                <a:solidFill>
                  <a:schemeClr val="bg1"/>
                </a:solidFill>
                <a:latin typeface="Times New Roman" panose="02020603050405020304"/>
                <a:ea typeface="Calibri" panose="020F0502020204030204"/>
                <a:cs typeface="Times New Roman" panose="02020603050405020304"/>
              </a:rPr>
              <a:t>C</a:t>
            </a:r>
            <a:endParaRPr lang="en-US" sz="2400" b="1">
              <a:solidFill>
                <a:schemeClr val="bg1"/>
              </a:solidFill>
              <a:latin typeface="Calibri" panose="020F0502020204030204"/>
              <a:ea typeface="Calibri" panose="020F0502020204030204"/>
              <a:cs typeface="Times New Roman" panose="02020603050405020304"/>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panose="02020603050405020304"/>
                <a:ea typeface="Calibri" panose="020F0502020204030204"/>
                <a:cs typeface="Times New Roman" panose="02020603050405020304"/>
              </a:rPr>
              <a:t>Bài tập </a:t>
            </a:r>
            <a:r>
              <a:rPr lang="en-US" sz="2800" b="1" smtClean="0">
                <a:solidFill>
                  <a:srgbClr val="FF0000"/>
                </a:solidFill>
                <a:latin typeface="Times New Roman" panose="02020603050405020304"/>
                <a:ea typeface="Calibri" panose="020F0502020204030204"/>
                <a:cs typeface="Times New Roman" panose="02020603050405020304"/>
              </a:rPr>
              <a:t>2. </a:t>
            </a:r>
            <a:endParaRPr lang="en-US"/>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smtClean="0">
                <a:solidFill>
                  <a:schemeClr val="bg1"/>
                </a:solidFill>
                <a:latin typeface="Times New Roman" panose="02020603050405020304"/>
                <a:ea typeface="Calibri" panose="020F0502020204030204"/>
                <a:cs typeface="Times New Roman" panose="02020603050405020304"/>
              </a:rPr>
              <a:t>4</a:t>
            </a:r>
            <a:r>
              <a:rPr lang="en-US" sz="2400" b="1">
                <a:solidFill>
                  <a:schemeClr val="bg1"/>
                </a:solidFill>
                <a:latin typeface="Times New Roman" panose="02020603050405020304"/>
                <a:ea typeface="Calibri" panose="020F0502020204030204"/>
                <a:cs typeface="Times New Roman" panose="02020603050405020304"/>
              </a:rPr>
              <a:t>. Tầng cây vượt tán.</a:t>
            </a:r>
            <a:endParaRPr lang="en-US" sz="2400" b="1">
              <a:solidFill>
                <a:schemeClr val="bg1"/>
              </a:solidFill>
              <a:effectLst/>
              <a:latin typeface="Calibri" panose="020F0502020204030204"/>
              <a:ea typeface="Calibri" panose="020F0502020204030204"/>
              <a:cs typeface="Times New Roman" panose="02020603050405020304"/>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panose="02020603050405020304"/>
                <a:ea typeface="Calibri" panose="020F0502020204030204"/>
                <a:cs typeface="Times New Roman" panose="02020603050405020304"/>
              </a:rPr>
              <a:t>1. Tầng cỏ quyết và cây bụi.</a:t>
            </a:r>
            <a:endParaRPr lang="en-US" sz="2400" b="1">
              <a:solidFill>
                <a:schemeClr val="bg1"/>
              </a:solidFill>
              <a:latin typeface="Calibri" panose="020F0502020204030204"/>
              <a:ea typeface="Calibri" panose="020F0502020204030204"/>
              <a:cs typeface="Times New Roman" panose="02020603050405020304"/>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panose="02020603050405020304"/>
                <a:ea typeface="Calibri" panose="020F0502020204030204"/>
                <a:cs typeface="Times New Roman" panose="02020603050405020304"/>
              </a:rPr>
              <a:t>2. Tầng cây gỗ trung bình.</a:t>
            </a:r>
            <a:endParaRPr lang="en-US" sz="2400" b="1">
              <a:solidFill>
                <a:schemeClr val="bg1"/>
              </a:solidFill>
              <a:latin typeface="Calibri" panose="020F0502020204030204"/>
              <a:ea typeface="Calibri" panose="020F0502020204030204"/>
              <a:cs typeface="Times New Roman" panose="02020603050405020304"/>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panose="02020603050405020304"/>
                <a:ea typeface="Calibri" panose="020F0502020204030204"/>
                <a:cs typeface="Times New Roman" panose="02020603050405020304"/>
              </a:rPr>
              <a:t>3. Tầng cây gỗ cao.</a:t>
            </a:r>
            <a:endParaRPr lang="en-US" sz="2400" b="1">
              <a:solidFill>
                <a:schemeClr val="bg1"/>
              </a:solidFill>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panose="02020603050405020304"/>
                <a:ea typeface="Calibri" panose="020F0502020204030204"/>
                <a:cs typeface="Times New Roman" panose="02020603050405020304"/>
              </a:rPr>
              <a:t>1. Hãy giải thích vì sao rừng nhiệt đới có nhiều tầng.</a:t>
            </a:r>
            <a:endParaRPr lang="en-US" sz="3600">
              <a:solidFill>
                <a:srgbClr val="0070C0"/>
              </a:solidFill>
              <a:latin typeface="Calibri" panose="020F0502020204030204"/>
              <a:ea typeface="Calibri" panose="020F0502020204030204"/>
              <a:cs typeface="Times New Roman" panose="02020603050405020304"/>
            </a:endParaRPr>
          </a:p>
          <a:p>
            <a:pPr indent="457200" algn="just">
              <a:lnSpc>
                <a:spcPct val="115000"/>
              </a:lnSpc>
              <a:spcAft>
                <a:spcPts val="0"/>
              </a:spcAft>
            </a:pPr>
            <a:r>
              <a:rPr lang="en-US" sz="4400" b="1">
                <a:solidFill>
                  <a:srgbClr val="0070C0"/>
                </a:solidFill>
                <a:latin typeface="Times New Roman" panose="02020603050405020304"/>
                <a:ea typeface="Calibri" panose="020F0502020204030204"/>
                <a:cs typeface="Times New Roman" panose="02020603050405020304"/>
              </a:rPr>
              <a:t>2. Ở Việt Nam, kiều rừng nhiệt đới nào chiếm ưu thế? Em hăy tìm hiểu về kiều rừng đổ.</a:t>
            </a:r>
            <a:endParaRPr lang="en-US" sz="3600">
              <a:solidFill>
                <a:srgbClr val="0070C0"/>
              </a:solidFill>
              <a:effectLst/>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panose="02020603050405020304"/>
                <a:ea typeface="Calibri" panose="020F0502020204030204"/>
                <a:cs typeface="Times New Roman" panose="02020603050405020304"/>
              </a:rPr>
              <a:t>1. Hãy giải thích vì sao rừng nhiệt đới có nhiều tầng.</a:t>
            </a:r>
            <a:endParaRPr lang="en-US" sz="3200">
              <a:solidFill>
                <a:srgbClr val="0070C0"/>
              </a:solidFill>
              <a:latin typeface="Calibri" panose="020F0502020204030204"/>
              <a:ea typeface="Calibri" panose="020F0502020204030204"/>
              <a:cs typeface="Times New Roman" panose="02020603050405020304"/>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Rừng nhiệt đới có nhiều tầng vì</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Sự phân tầng thực vật còn phụ thuộc vào ánh sáng, độ ẩm,… để phù hợp với điều kiện sống và phát triển của cây.</a:t>
            </a:r>
            <a:endParaRPr lang="en-US" sz="2800" b="1">
              <a:solidFill>
                <a:schemeClr val="bg1"/>
              </a:solidFill>
              <a:effectLst/>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panose="02020603050405020304"/>
                <a:ea typeface="Calibri" panose="020F0502020204030204"/>
                <a:cs typeface="Times New Roman" panose="02020603050405020304"/>
              </a:rPr>
              <a:t>2. Ở Việt Nam, kiều rừng nhiệt đới nào chiếm ưu thế? Em hăy tìm hiểu về kiều rừng đổ.</a:t>
            </a:r>
            <a:endParaRPr lang="en-US" sz="3200">
              <a:solidFill>
                <a:srgbClr val="0070C0"/>
              </a:solidFill>
              <a:latin typeface="Calibri" panose="020F0502020204030204"/>
              <a:ea typeface="Calibri" panose="020F0502020204030204"/>
              <a:cs typeface="Times New Roman" panose="02020603050405020304"/>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Ở Việt Nam, kiểu rừng nhiệt đới gió mùa chiếm ưu thế. </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Một số đặc điểm tiêu biểu của rừng nhiệt đới gió mùa</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Thành phần loài: 330 loài cây, tầng giữa 2460 loài và tầng dưới là 320 loài.</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Có nhiều hệ sinh thái khác nhau</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smtClean="0">
                <a:solidFill>
                  <a:schemeClr val="bg1"/>
                </a:solidFill>
                <a:latin typeface="Times New Roman" panose="02020603050405020304"/>
                <a:ea typeface="Calibri" panose="020F0502020204030204"/>
                <a:cs typeface="Times New Roman" panose="02020603050405020304"/>
              </a:rPr>
              <a:t>     + </a:t>
            </a:r>
            <a:r>
              <a:rPr lang="en-US" sz="2800" b="1" i="1">
                <a:solidFill>
                  <a:schemeClr val="bg1"/>
                </a:solidFill>
                <a:latin typeface="Times New Roman" panose="02020603050405020304"/>
                <a:ea typeface="Calibri" panose="020F0502020204030204"/>
                <a:cs typeface="Times New Roman" panose="02020603050405020304"/>
              </a:rPr>
              <a:t>Rừng rậm xanh quanh năm.</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smtClean="0">
                <a:solidFill>
                  <a:schemeClr val="bg1"/>
                </a:solidFill>
                <a:latin typeface="Times New Roman" panose="02020603050405020304"/>
                <a:ea typeface="Calibri" panose="020F0502020204030204"/>
                <a:cs typeface="Times New Roman" panose="02020603050405020304"/>
              </a:rPr>
              <a:t>     + </a:t>
            </a:r>
            <a:r>
              <a:rPr lang="en-US" sz="2800" b="1" i="1">
                <a:solidFill>
                  <a:schemeClr val="bg1"/>
                </a:solidFill>
                <a:latin typeface="Times New Roman" panose="02020603050405020304"/>
                <a:ea typeface="Calibri" panose="020F0502020204030204"/>
                <a:cs typeface="Times New Roman" panose="02020603050405020304"/>
              </a:rPr>
              <a:t>Đồng cỏ cao nhiệt đới. </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smtClean="0">
                <a:solidFill>
                  <a:schemeClr val="bg1"/>
                </a:solidFill>
                <a:latin typeface="Times New Roman" panose="02020603050405020304"/>
                <a:ea typeface="Calibri" panose="020F0502020204030204"/>
                <a:cs typeface="Times New Roman" panose="02020603050405020304"/>
              </a:rPr>
              <a:t>     + </a:t>
            </a:r>
            <a:r>
              <a:rPr lang="en-US" sz="2800" b="1" i="1">
                <a:solidFill>
                  <a:schemeClr val="bg1"/>
                </a:solidFill>
                <a:latin typeface="Times New Roman" panose="02020603050405020304"/>
                <a:ea typeface="Calibri" panose="020F0502020204030204"/>
                <a:cs typeface="Times New Roman" panose="02020603050405020304"/>
              </a:rPr>
              <a:t>Rừng ngập mặn. </a:t>
            </a:r>
            <a:endParaRPr lang="en-US" sz="2800" b="1">
              <a:solidFill>
                <a:schemeClr val="bg1"/>
              </a:solidFill>
              <a:latin typeface="Calibri" panose="020F0502020204030204"/>
              <a:ea typeface="Calibri" panose="020F0502020204030204"/>
              <a:cs typeface="Times New Roman" panose="02020603050405020304"/>
            </a:endParaRPr>
          </a:p>
          <a:p>
            <a:pPr algn="just">
              <a:lnSpc>
                <a:spcPct val="115000"/>
              </a:lnSpc>
              <a:spcAft>
                <a:spcPts val="0"/>
              </a:spcAft>
            </a:pPr>
            <a:r>
              <a:rPr lang="en-US" sz="2800" b="1" i="1">
                <a:solidFill>
                  <a:schemeClr val="bg1"/>
                </a:solidFill>
                <a:latin typeface="Times New Roman" panose="02020603050405020304"/>
                <a:ea typeface="Calibri" panose="020F0502020204030204"/>
                <a:cs typeface="Times New Roman" panose="02020603050405020304"/>
              </a:rPr>
              <a:t>- Phân bố đang dạng ở nhiều kiểu địa hình, môi trường khác nhau.</a:t>
            </a:r>
            <a:endParaRPr lang="en-US" sz="2800" b="1">
              <a:solidFill>
                <a:schemeClr val="bg1"/>
              </a:solidFill>
              <a:effectLst/>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10">
        <p:blinds dir="vert"/>
      </p:transition>
    </mc:Choice>
    <mc:Fallback>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7"/>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8"/>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9"/>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20"/>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21"/>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22"/>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6" name="文本框 45"/>
          <p:cNvSpPr txBox="1"/>
          <p:nvPr/>
        </p:nvSpPr>
        <p:spPr>
          <a:xfrm>
            <a:off x="2463664" y="492210"/>
            <a:ext cx="7833995" cy="645160"/>
          </a:xfrm>
          <a:prstGeom prst="rect">
            <a:avLst/>
          </a:prstGeom>
          <a:noFill/>
        </p:spPr>
        <p:txBody>
          <a:bodyPr wrap="none" rtlCol="0">
            <a:spAutoFit/>
          </a:bodyPr>
          <a:lstStyle/>
          <a:p>
            <a:pPr algn="ctr"/>
            <a:r>
              <a:rPr lang="en-US" altLang="zh-CN" sz="3600" b="1" dirty="0" err="1" smtClean="0">
                <a:solidFill>
                  <a:srgbClr val="FFE88B"/>
                </a:solidFill>
                <a:latin typeface="汉仪喵魂体W" panose="00020600040101010101" pitchFamily="18" charset="-122"/>
                <a:ea typeface="汉仪喵魂体W" panose="00020600040101010101" pitchFamily="18" charset="-122"/>
              </a:rPr>
              <a:t>Tiết</a:t>
            </a:r>
            <a:r>
              <a:rPr lang="en-US" altLang="zh-CN" sz="3600" b="1" dirty="0" smtClean="0">
                <a:solidFill>
                  <a:srgbClr val="FFE88B"/>
                </a:solidFill>
                <a:latin typeface="汉仪喵魂体W" panose="00020600040101010101" pitchFamily="18" charset="-122"/>
                <a:ea typeface="汉仪喵魂体W" panose="00020600040101010101" pitchFamily="18" charset="-122"/>
              </a:rPr>
              <a:t> 44- BÀI </a:t>
            </a:r>
            <a:r>
              <a:rPr lang="en-US" altLang="zh-CN" sz="3600" b="1" dirty="0" smtClean="0">
                <a:solidFill>
                  <a:srgbClr val="FFE88B"/>
                </a:solidFill>
                <a:latin typeface="汉仪喵魂体W" panose="00020600040101010101" pitchFamily="18" charset="-122"/>
                <a:ea typeface="汉仪喵魂体W" panose="00020600040101010101" pitchFamily="18" charset="-122"/>
              </a:rPr>
              <a:t>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7"/>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8"/>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9"/>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20"/>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21"/>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22"/>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dirty="0">
                <a:solidFill>
                  <a:srgbClr val="0070C0"/>
                </a:solidFill>
                <a:latin typeface="Times New Roman" panose="02020603050405020304"/>
                <a:ea typeface="Calibri" panose="020F0502020204030204"/>
                <a:cs typeface="Times New Roman" panose="02020603050405020304"/>
              </a:rPr>
              <a:t>1. </a:t>
            </a:r>
            <a:r>
              <a:rPr lang="en-US" sz="3200" b="1" dirty="0" err="1">
                <a:solidFill>
                  <a:srgbClr val="0070C0"/>
                </a:solidFill>
                <a:latin typeface="Times New Roman" panose="02020603050405020304"/>
                <a:ea typeface="Calibri" panose="020F0502020204030204"/>
                <a:cs typeface="Times New Roman" panose="02020603050405020304"/>
              </a:rPr>
              <a:t>Điều</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kiện</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khí</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hậu</a:t>
            </a:r>
            <a:r>
              <a:rPr lang="en-US" sz="3200" b="1" dirty="0">
                <a:solidFill>
                  <a:srgbClr val="0070C0"/>
                </a:solidFill>
                <a:latin typeface="Times New Roman" panose="02020603050405020304"/>
                <a:ea typeface="Calibri" panose="020F0502020204030204"/>
                <a:cs typeface="Times New Roman" panose="02020603050405020304"/>
              </a:rPr>
              <a:t> ở </a:t>
            </a:r>
            <a:r>
              <a:rPr lang="en-US" sz="3200" b="1" dirty="0" err="1">
                <a:solidFill>
                  <a:srgbClr val="0070C0"/>
                </a:solidFill>
                <a:latin typeface="Times New Roman" panose="02020603050405020304"/>
                <a:ea typeface="Calibri" panose="020F0502020204030204"/>
                <a:cs typeface="Times New Roman" panose="02020603050405020304"/>
              </a:rPr>
              <a:t>vùng</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nhiệt</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đới</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như</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thế</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nào</a:t>
            </a:r>
            <a:r>
              <a:rPr lang="en-US" sz="3200" b="1" dirty="0">
                <a:solidFill>
                  <a:srgbClr val="0070C0"/>
                </a:solidFill>
                <a:latin typeface="Times New Roman" panose="02020603050405020304"/>
                <a:ea typeface="Calibri" panose="020F0502020204030204"/>
                <a:cs typeface="Times New Roman" panose="02020603050405020304"/>
              </a:rPr>
              <a:t>?</a:t>
            </a:r>
            <a:endParaRPr lang="en-US" sz="2400" dirty="0">
              <a:solidFill>
                <a:srgbClr val="0070C0"/>
              </a:solidFill>
              <a:latin typeface="Calibri" panose="020F0502020204030204"/>
              <a:ea typeface="Calibri" panose="020F0502020204030204"/>
              <a:cs typeface="Times New Roman" panose="02020603050405020304"/>
            </a:endParaRPr>
          </a:p>
          <a:p>
            <a:pPr algn="just" fontAlgn="base">
              <a:lnSpc>
                <a:spcPct val="115000"/>
              </a:lnSpc>
            </a:pPr>
            <a:r>
              <a:rPr lang="en-US" sz="3200" b="1" dirty="0">
                <a:solidFill>
                  <a:srgbClr val="0070C0"/>
                </a:solidFill>
                <a:latin typeface="Times New Roman" panose="02020603050405020304"/>
                <a:ea typeface="Calibri" panose="020F0502020204030204"/>
                <a:cs typeface="Times New Roman" panose="02020603050405020304"/>
              </a:rPr>
              <a:t>2. </a:t>
            </a:r>
            <a:r>
              <a:rPr lang="en-US" sz="3200" b="1" dirty="0" err="1">
                <a:solidFill>
                  <a:srgbClr val="0070C0"/>
                </a:solidFill>
                <a:latin typeface="Times New Roman" panose="02020603050405020304"/>
                <a:ea typeface="Calibri" panose="020F0502020204030204"/>
                <a:cs typeface="Times New Roman" panose="02020603050405020304"/>
              </a:rPr>
              <a:t>Có</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những</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kiểu</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rừng</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chính</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nào</a:t>
            </a:r>
            <a:r>
              <a:rPr lang="en-US" sz="3200" b="1" dirty="0">
                <a:solidFill>
                  <a:srgbClr val="0070C0"/>
                </a:solidFill>
                <a:latin typeface="Times New Roman" panose="02020603050405020304"/>
                <a:ea typeface="Calibri" panose="020F0502020204030204"/>
                <a:cs typeface="Times New Roman" panose="02020603050405020304"/>
              </a:rPr>
              <a:t> ở </a:t>
            </a:r>
            <a:r>
              <a:rPr lang="en-US" sz="3200" b="1" dirty="0" err="1">
                <a:solidFill>
                  <a:srgbClr val="0070C0"/>
                </a:solidFill>
                <a:latin typeface="Times New Roman" panose="02020603050405020304"/>
                <a:ea typeface="Calibri" panose="020F0502020204030204"/>
                <a:cs typeface="Times New Roman" panose="02020603050405020304"/>
              </a:rPr>
              <a:t>vùng</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nhiệt</a:t>
            </a:r>
            <a:r>
              <a:rPr lang="en-US" sz="3200" b="1" dirty="0">
                <a:solidFill>
                  <a:srgbClr val="0070C0"/>
                </a:solidFill>
                <a:latin typeface="Times New Roman" panose="02020603050405020304"/>
                <a:ea typeface="Calibri" panose="020F0502020204030204"/>
                <a:cs typeface="Times New Roman" panose="02020603050405020304"/>
              </a:rPr>
              <a:t> </a:t>
            </a:r>
            <a:r>
              <a:rPr lang="en-US" sz="3200" b="1" dirty="0" err="1">
                <a:solidFill>
                  <a:srgbClr val="0070C0"/>
                </a:solidFill>
                <a:latin typeface="Times New Roman" panose="02020603050405020304"/>
                <a:ea typeface="Calibri" panose="020F0502020204030204"/>
                <a:cs typeface="Times New Roman" panose="02020603050405020304"/>
              </a:rPr>
              <a:t>đới</a:t>
            </a:r>
            <a:r>
              <a:rPr lang="en-US" sz="3200" b="1" dirty="0">
                <a:solidFill>
                  <a:srgbClr val="0070C0"/>
                </a:solidFill>
                <a:latin typeface="Times New Roman" panose="02020603050405020304"/>
                <a:ea typeface="Calibri" panose="020F0502020204030204"/>
                <a:cs typeface="Times New Roman" panose="02020603050405020304"/>
              </a:rPr>
              <a:t>?</a:t>
            </a:r>
            <a:endParaRPr lang="en-US" sz="2400" dirty="0">
              <a:solidFill>
                <a:srgbClr val="0070C0"/>
              </a:solidFill>
              <a:latin typeface="Calibri" panose="020F0502020204030204"/>
              <a:ea typeface="Calibri" panose="020F0502020204030204"/>
              <a:cs typeface="Times New Roman" panose="02020603050405020304"/>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189108"/>
          </a:xfrm>
          <a:prstGeom prst="rect">
            <a:avLst/>
          </a:prstGeom>
        </p:spPr>
        <p:txBody>
          <a:bodyPr wrap="none">
            <a:spAutoFit/>
          </a:bodyPr>
          <a:lstStyle/>
          <a:p>
            <a:pPr algn="ctr" fontAlgn="base">
              <a:lnSpc>
                <a:spcPct val="115000"/>
              </a:lnSpc>
            </a:pPr>
            <a:r>
              <a:rPr lang="en-US" sz="3200" b="1">
                <a:solidFill>
                  <a:srgbClr val="FF0000"/>
                </a:solidFill>
                <a:latin typeface="Times New Roman" panose="02020603050405020304"/>
                <a:ea typeface="Calibri" panose="020F0502020204030204"/>
                <a:cs typeface="Times New Roman" panose="02020603050405020304"/>
              </a:rPr>
              <a:t>Nhiệm vụ 1: </a:t>
            </a:r>
            <a:endParaRPr lang="en-US" sz="3200" b="1" smtClean="0">
              <a:solidFill>
                <a:srgbClr val="FF0000"/>
              </a:solidFill>
              <a:latin typeface="Times New Roman" panose="02020603050405020304"/>
              <a:ea typeface="Calibri" panose="020F0502020204030204"/>
              <a:cs typeface="Times New Roman" panose="02020603050405020304"/>
            </a:endParaRPr>
          </a:p>
          <a:p>
            <a:pPr algn="ctr" fontAlgn="base">
              <a:lnSpc>
                <a:spcPct val="115000"/>
              </a:lnSpc>
            </a:pPr>
            <a:r>
              <a:rPr lang="en-US" sz="3200" b="1" smtClean="0">
                <a:solidFill>
                  <a:srgbClr val="FF0000"/>
                </a:solidFill>
                <a:latin typeface="Times New Roman" panose="02020603050405020304"/>
                <a:ea typeface="Calibri" panose="020F0502020204030204"/>
                <a:cs typeface="Times New Roman" panose="02020603050405020304"/>
              </a:rPr>
              <a:t>Đặc </a:t>
            </a:r>
            <a:r>
              <a:rPr lang="en-US" sz="3200" b="1">
                <a:solidFill>
                  <a:srgbClr val="FF0000"/>
                </a:solidFill>
                <a:latin typeface="Times New Roman" panose="02020603050405020304"/>
                <a:ea typeface="Calibri" panose="020F0502020204030204"/>
                <a:cs typeface="Times New Roman" panose="02020603050405020304"/>
              </a:rPr>
              <a:t>điểm chung của rừng nhiệt đới</a:t>
            </a:r>
            <a:endParaRPr lang="en-US" sz="3200">
              <a:solidFill>
                <a:prstClr val="black"/>
              </a:solidFill>
              <a:latin typeface="Calibri" panose="020F0502020204030204"/>
              <a:ea typeface="Calibri" panose="020F05020202040302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a:solidFill>
                  <a:srgbClr val="FF0000"/>
                </a:solidFill>
                <a:latin typeface="Times New Roman" panose="02020603050405020304"/>
                <a:ea typeface="Calibri" panose="020F0502020204030204"/>
                <a:cs typeface="Times New Roman" panose="02020603050405020304"/>
              </a:rPr>
              <a:t>Nhiệm vụ 2: </a:t>
            </a:r>
            <a:endParaRPr lang="en-US" sz="2800" b="1" smtClean="0">
              <a:solidFill>
                <a:srgbClr val="FF0000"/>
              </a:solidFill>
              <a:latin typeface="Times New Roman" panose="02020603050405020304"/>
              <a:ea typeface="Calibri" panose="020F0502020204030204"/>
              <a:cs typeface="Times New Roman" panose="02020603050405020304"/>
            </a:endParaRPr>
          </a:p>
          <a:p>
            <a:pPr algn="ctr" fontAlgn="base">
              <a:lnSpc>
                <a:spcPct val="115000"/>
              </a:lnSpc>
              <a:spcAft>
                <a:spcPts val="0"/>
              </a:spcAft>
            </a:pPr>
            <a:r>
              <a:rPr lang="en-US" sz="2800" b="1" smtClean="0">
                <a:solidFill>
                  <a:srgbClr val="FF0000"/>
                </a:solidFill>
                <a:latin typeface="Times New Roman" panose="02020603050405020304"/>
                <a:ea typeface="Calibri" panose="020F0502020204030204"/>
                <a:cs typeface="Times New Roman" panose="02020603050405020304"/>
              </a:rPr>
              <a:t>Kiểu </a:t>
            </a:r>
            <a:r>
              <a:rPr lang="en-US" sz="2800" b="1">
                <a:solidFill>
                  <a:srgbClr val="FF0000"/>
                </a:solidFill>
                <a:latin typeface="Times New Roman" panose="02020603050405020304"/>
                <a:ea typeface="Calibri" panose="020F0502020204030204"/>
                <a:cs typeface="Times New Roman" panose="02020603050405020304"/>
              </a:rPr>
              <a:t>rừng mưa nhiệt đới và rừng nhiệt đới gió mùa</a:t>
            </a:r>
            <a:endParaRPr lang="en-US" sz="2800">
              <a:effectLst/>
              <a:latin typeface="Calibri" panose="020F0502020204030204"/>
              <a:ea typeface="Calibri" panose="020F0502020204030204"/>
              <a:cs typeface="Times New Roman" panose="02020603050405020304"/>
            </a:endParaRPr>
          </a:p>
        </p:txBody>
      </p:sp>
      <p:graphicFrame>
        <p:nvGraphicFramePr>
          <p:cNvPr id="3" name="Table 2"/>
          <p:cNvGraphicFramePr>
            <a:graphicFrameLocks noGrp="1"/>
          </p:cNvGraphicFramePr>
          <p:nvPr/>
        </p:nvGraphicFramePr>
        <p:xfrm>
          <a:off x="794030" y="2548453"/>
          <a:ext cx="7231747" cy="3785616"/>
        </p:xfrm>
        <a:graphic>
          <a:graphicData uri="http://schemas.openxmlformats.org/drawingml/2006/table">
            <a:tbl>
              <a:tblPr firstRow="1" firstCol="1" bandRow="1"/>
              <a:tblGrid>
                <a:gridCol w="3615175"/>
                <a:gridCol w="3616572"/>
              </a:tblGrid>
              <a:tr h="0">
                <a:tc gridSpan="2">
                  <a:txBody>
                    <a:bodyPr/>
                    <a:lstStyle/>
                    <a:p>
                      <a:pPr algn="ctr"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Rừng  nhiệt đới</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0">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Phân bố</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 </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Nhiệt độ TB</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 </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Lượng mưa TB</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 </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Động vật</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 </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Thực vật</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 </a:t>
                      </a: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gridSpan="2">
                  <a:txBody>
                    <a:bodyPr/>
                    <a:lstStyle/>
                    <a:p>
                      <a:pPr algn="ctr" fontAlgn="base">
                        <a:lnSpc>
                          <a:spcPct val="115000"/>
                        </a:lnSpc>
                        <a:spcAft>
                          <a:spcPts val="0"/>
                        </a:spcAft>
                      </a:pPr>
                      <a:r>
                        <a:rPr lang="nl-NL" sz="2400" b="1">
                          <a:solidFill>
                            <a:srgbClr val="0070C0"/>
                          </a:solidFill>
                          <a:effectLst/>
                          <a:latin typeface="Times New Roman" panose="02020603050405020304"/>
                          <a:ea typeface="Calibri" panose="020F0502020204030204"/>
                          <a:cs typeface="Times New Roman" panose="02020603050405020304"/>
                        </a:rPr>
                        <a:t>Sự khác nhau  của rừng mưa nhiệt đới và rừng nhiệt đới gió mùa</a:t>
                      </a:r>
                      <a:r>
                        <a:rPr lang="nl-NL" sz="2400" b="1" smtClean="0">
                          <a:solidFill>
                            <a:srgbClr val="0070C0"/>
                          </a:solidFill>
                          <a:effectLst/>
                          <a:latin typeface="Times New Roman" panose="02020603050405020304"/>
                          <a:ea typeface="Calibri" panose="020F0502020204030204"/>
                          <a:cs typeface="Times New Roman" panose="02020603050405020304"/>
                        </a:rPr>
                        <a:t>:</a:t>
                      </a:r>
                      <a:endParaRPr lang="nl-NL" sz="2400" b="1" smtClean="0">
                        <a:solidFill>
                          <a:srgbClr val="0070C0"/>
                        </a:solidFill>
                        <a:effectLst/>
                        <a:latin typeface="Times New Roman" panose="02020603050405020304"/>
                        <a:ea typeface="Calibri" panose="020F0502020204030204"/>
                        <a:cs typeface="Times New Roman" panose="02020603050405020304"/>
                      </a:endParaRPr>
                    </a:p>
                    <a:p>
                      <a:pPr algn="ctr" fontAlgn="base">
                        <a:lnSpc>
                          <a:spcPct val="115000"/>
                        </a:lnSpc>
                        <a:spcAft>
                          <a:spcPts val="0"/>
                        </a:spcAft>
                      </a:pPr>
                      <a:endParaRPr lang="en-US" sz="2400" b="1">
                        <a:solidFill>
                          <a:srgbClr val="0070C0"/>
                        </a:solidFill>
                        <a:effectLst/>
                        <a:latin typeface="Calibri" panose="020F0502020204030204"/>
                        <a:ea typeface="Calibri" panose="020F0502020204030204"/>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lang="nl-NL" sz="2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a:t>
            </a:r>
            <a:r>
              <a:rPr kumimoji="0" lang="nl-NL" sz="2800" b="1" i="0" u="none" strike="noStrike" cap="none" normalizeH="0" baseline="0" smtClean="0">
                <a:ln>
                  <a:noFill/>
                </a:ln>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hảo luận nhóm 5’ và hoàn thành bảng sau:</a:t>
            </a:r>
            <a:endParaRPr kumimoji="0" lang="nl-NL" sz="2800" b="1" i="0" u="none" strike="noStrike" cap="none" normalizeH="0" baseline="0" smtClean="0">
              <a:ln>
                <a:noFill/>
              </a:ln>
              <a:solidFill>
                <a:srgbClr val="0070C0"/>
              </a:solidFill>
              <a:effectLst/>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50000"/>
          <a:stretch>
            <a:fillRect/>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r="50000"/>
          <a:stretch>
            <a:fillRect/>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nvGraphicFramePr>
        <p:xfrm>
          <a:off x="283066" y="1033154"/>
          <a:ext cx="8124825" cy="4845685"/>
        </p:xfrm>
        <a:graphic>
          <a:graphicData uri="http://schemas.openxmlformats.org/drawingml/2006/table">
            <a:tbl>
              <a:tblPr firstRow="1" firstCol="1" bandRow="1"/>
              <a:tblGrid>
                <a:gridCol w="1961294"/>
                <a:gridCol w="6163369"/>
              </a:tblGrid>
              <a:tr h="343260">
                <a:tc gridSpan="2">
                  <a:txBody>
                    <a:bodyPr/>
                    <a:lstStyle/>
                    <a:p>
                      <a:pPr algn="ctr"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Rừng  nhiệt đới</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707567">
                <a:tc>
                  <a:txBody>
                    <a:bodyPr/>
                    <a:lstStyle/>
                    <a:p>
                      <a:pPr algn="just"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Phân bố</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T</a:t>
                      </a:r>
                      <a:r>
                        <a:rPr 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ừ vùng Xích đạo đến hết vành đai nhiệt đới ở cả bán cầu Bắc và bán cầu Nam</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5203">
                <a:tc>
                  <a:txBody>
                    <a:bodyPr/>
                    <a:lstStyle/>
                    <a:p>
                      <a:pPr algn="just"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Nhiệt độ TB</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N</a:t>
                      </a:r>
                      <a:r>
                        <a:rPr 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hiệt độ trung bình năm trên 21 °</a:t>
                      </a: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C</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8994">
                <a:tc>
                  <a:txBody>
                    <a:bodyPr/>
                    <a:lstStyle/>
                    <a:p>
                      <a:pPr algn="just"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Lượng mưa TB</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L</a:t>
                      </a:r>
                      <a:r>
                        <a:rPr 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ượng mưa trung bình năm trên 1 700 mm</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65785">
                <a:tc>
                  <a:txBody>
                    <a:bodyPr/>
                    <a:lstStyle/>
                    <a:p>
                      <a:pPr algn="just"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Động vật</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Động vật rất phong phú, </a:t>
                      </a:r>
                      <a:r>
                        <a:rPr lang="en-US" alt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đa dạng</a:t>
                      </a:r>
                      <a:endParaRPr lang="en-US" altLang="vi-VN"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76141">
                <a:tc>
                  <a:txBody>
                    <a:bodyPr/>
                    <a:lstStyle/>
                    <a:p>
                      <a:pPr algn="just"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Thực vật</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anose="02020603050405020304" pitchFamily="18" charset="0"/>
                          <a:ea typeface="Calibri" panose="020F0502020204030204"/>
                          <a:cs typeface="Times New Roman" panose="02020603050405020304"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44714">
                <a:tc gridSpan="2">
                  <a:txBody>
                    <a:bodyPr/>
                    <a:lstStyle/>
                    <a:p>
                      <a:pPr algn="ctr" fontAlgn="base">
                        <a:lnSpc>
                          <a:spcPct val="115000"/>
                        </a:lnSpc>
                        <a:spcAft>
                          <a:spcPts val="0"/>
                        </a:spcAft>
                      </a:pPr>
                      <a:r>
                        <a:rPr lang="nl-NL" sz="2000" b="1">
                          <a:solidFill>
                            <a:srgbClr val="0070C0"/>
                          </a:solidFill>
                          <a:effectLst/>
                          <a:latin typeface="Times New Roman" panose="02020603050405020304" pitchFamily="18" charset="0"/>
                          <a:ea typeface="Calibri" panose="020F0502020204030204"/>
                          <a:cs typeface="Times New Roman" panose="02020603050405020304" pitchFamily="18" charset="0"/>
                        </a:rPr>
                        <a:t>Sự khác nhau  của rừng mưa nhiệt đới và rừng nhiệt đới gió mùa:</a:t>
                      </a:r>
                      <a:endParaRPr lang="en-US" sz="2000" b="1">
                        <a:solidFill>
                          <a:srgbClr val="0070C0"/>
                        </a:solidFill>
                        <a:effectLst/>
                        <a:latin typeface="Times New Roman" panose="02020603050405020304" pitchFamily="18" charset="0"/>
                        <a:ea typeface="Calibri" panose="020F0502020204030204"/>
                        <a:cs typeface="Times New Roman" panose="02020603050405020304" pitchFamily="18" charset="0"/>
                      </a:endParaRPr>
                    </a:p>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 Ít tầng hơn</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 Phần lớn cây trong rừng bị rụng lá về mùa khô</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algn="just" fontAlgn="base">
                        <a:lnSpc>
                          <a:spcPct val="115000"/>
                        </a:lnSpc>
                        <a:spcAft>
                          <a:spcPts val="0"/>
                        </a:spcAft>
                      </a:pPr>
                      <a:r>
                        <a:rPr lang="nl-NL" sz="2000" b="1">
                          <a:solidFill>
                            <a:schemeClr val="tx1"/>
                          </a:solidFill>
                          <a:effectLst/>
                          <a:latin typeface="Times New Roman" panose="02020603050405020304" pitchFamily="18" charset="0"/>
                          <a:ea typeface="Calibri" panose="020F0502020204030204"/>
                          <a:cs typeface="Times New Roman" panose="02020603050405020304" pitchFamily="18" charset="0"/>
                        </a:rPr>
                        <a:t>- Rừng thoáng và không ẩm ướt bằng rừng mưa nhiệt đới</a:t>
                      </a:r>
                      <a:endParaRPr lang="en-US" sz="2000" b="1">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7"/>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8"/>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9"/>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20"/>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21"/>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22"/>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panose="02020603050405020304"/>
                <a:ea typeface="Calibri" panose="020F0502020204030204"/>
                <a:cs typeface="Times New Roman" panose="02020603050405020304"/>
              </a:rPr>
              <a:t>HS thảo luận cặp </a:t>
            </a:r>
            <a:r>
              <a:rPr lang="nl-NL" sz="3200" b="1" smtClean="0">
                <a:solidFill>
                  <a:srgbClr val="0070C0"/>
                </a:solidFill>
                <a:latin typeface="Times New Roman" panose="02020603050405020304"/>
                <a:ea typeface="Calibri" panose="020F0502020204030204"/>
                <a:cs typeface="Times New Roman" panose="02020603050405020304"/>
              </a:rPr>
              <a:t>đôi 5’ </a:t>
            </a:r>
            <a:r>
              <a:rPr lang="nl-NL" sz="3200" b="1">
                <a:solidFill>
                  <a:srgbClr val="0070C0"/>
                </a:solidFill>
                <a:latin typeface="Times New Roman" panose="02020603050405020304"/>
                <a:ea typeface="Calibri" panose="020F0502020204030204"/>
                <a:cs typeface="Times New Roman" panose="02020603050405020304"/>
              </a:rPr>
              <a:t>các nội dung:</a:t>
            </a:r>
            <a:endParaRPr lang="en-US" sz="3200">
              <a:solidFill>
                <a:srgbClr val="0070C0"/>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b="1">
                <a:solidFill>
                  <a:srgbClr val="0070C0"/>
                </a:solidFill>
                <a:latin typeface="Times New Roman" panose="02020603050405020304"/>
                <a:ea typeface="Calibri" panose="020F0502020204030204"/>
                <a:cs typeface="Times New Roman" panose="02020603050405020304"/>
              </a:rPr>
              <a:t>1. Vai trò của rừng nhiệt đới.</a:t>
            </a:r>
            <a:endParaRPr lang="en-US" sz="3200">
              <a:solidFill>
                <a:srgbClr val="0070C0"/>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b="1">
                <a:solidFill>
                  <a:srgbClr val="0070C0"/>
                </a:solidFill>
                <a:latin typeface="Times New Roman" panose="02020603050405020304"/>
                <a:ea typeface="Calibri" panose="020F0502020204030204"/>
                <a:cs typeface="Times New Roman" panose="02020603050405020304"/>
              </a:rPr>
              <a:t>2. Hiện trạng rừng nhiệt đới.</a:t>
            </a:r>
            <a:endParaRPr lang="en-US" sz="3200">
              <a:solidFill>
                <a:srgbClr val="0070C0"/>
              </a:solidFill>
              <a:latin typeface="Calibri" panose="020F0502020204030204"/>
              <a:ea typeface="Calibri" panose="020F0502020204030204"/>
              <a:cs typeface="Times New Roman" panose="02020603050405020304"/>
            </a:endParaRPr>
          </a:p>
          <a:p>
            <a:pPr algn="just" fontAlgn="base">
              <a:lnSpc>
                <a:spcPct val="115000"/>
              </a:lnSpc>
              <a:spcAft>
                <a:spcPts val="0"/>
              </a:spcAft>
            </a:pPr>
            <a:r>
              <a:rPr lang="nl-NL" sz="3200" b="1">
                <a:solidFill>
                  <a:srgbClr val="0070C0"/>
                </a:solidFill>
                <a:latin typeface="Times New Roman" panose="02020603050405020304"/>
                <a:ea typeface="Calibri" panose="020F0502020204030204"/>
                <a:cs typeface="Times New Roman" panose="02020603050405020304"/>
              </a:rPr>
              <a:t>3. Các giải pháp bảo vệ </a:t>
            </a:r>
            <a:r>
              <a:rPr lang="nl-NL" sz="3200" b="1" smtClean="0">
                <a:solidFill>
                  <a:srgbClr val="0070C0"/>
                </a:solidFill>
                <a:latin typeface="Times New Roman" panose="02020603050405020304"/>
                <a:ea typeface="Calibri" panose="020F0502020204030204"/>
                <a:cs typeface="Times New Roman" panose="02020603050405020304"/>
              </a:rPr>
              <a:t>rừng.</a:t>
            </a:r>
            <a:endParaRPr lang="en-US" sz="3200">
              <a:solidFill>
                <a:srgbClr val="0070C0"/>
              </a:solidFill>
              <a:effectLst/>
              <a:latin typeface="Calibri" panose="020F0502020204030204"/>
              <a:ea typeface="Calibri" panose="020F0502020204030204"/>
              <a:cs typeface="Times New Roman" panose="02020603050405020304"/>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3590</Words>
  <Application>WPS Presentation</Application>
  <PresentationFormat>Widescreen</PresentationFormat>
  <Paragraphs>183</Paragraphs>
  <Slides>18</Slides>
  <Notes>17</Notes>
  <HiddenSlides>0</HiddenSlides>
  <MMClips>2</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18</vt:i4>
      </vt:variant>
    </vt:vector>
  </HeadingPairs>
  <TitlesOfParts>
    <vt:vector size="33" baseType="lpstr">
      <vt:lpstr>Arial</vt:lpstr>
      <vt:lpstr>SimSun</vt:lpstr>
      <vt:lpstr>Wingdings</vt:lpstr>
      <vt:lpstr>Times New Roman</vt:lpstr>
      <vt:lpstr>汉仪喵魂体W</vt:lpstr>
      <vt:lpstr>Times New Roman</vt:lpstr>
      <vt:lpstr>Calibri</vt:lpstr>
      <vt:lpstr>Calibri</vt:lpstr>
      <vt:lpstr>方正少儿简体</vt:lpstr>
      <vt:lpstr>Microsoft YaHei</vt:lpstr>
      <vt:lpstr>Arial Unicode MS</vt:lpstr>
      <vt:lpstr>Calibri Light</vt:lpstr>
      <vt:lpstr>Office Theme</vt:lpstr>
      <vt:lpstr>包图主题2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89</cp:revision>
  <dcterms:created xsi:type="dcterms:W3CDTF">2020-11-02T15:38:00Z</dcterms:created>
  <dcterms:modified xsi:type="dcterms:W3CDTF">2024-03-18T13:52:40Z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1F159EE35F6F49E29F5F66E214E3E49C_13</vt:lpwstr>
  </property>
  <property fmtid="{D5CDD505-2E9C-101B-9397-08002B2CF9AE}" pid="3" name="KSOProductBuildVer">
    <vt:lpwstr>1033-12.2.0.13538</vt:lpwstr>
  </property>
</Properties>
</file>