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gif" ContentType="image/gif"/>
  <Default Extension="wdp" ContentType="image/vnd.ms-photo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media/image4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45" r:id="rId3"/>
    <p:sldId id="303" r:id="rId4"/>
    <p:sldId id="304" r:id="rId5"/>
    <p:sldId id="305" r:id="rId6"/>
    <p:sldId id="344" r:id="rId7"/>
    <p:sldId id="263" r:id="rId8"/>
    <p:sldId id="310" r:id="rId9"/>
    <p:sldId id="311" r:id="rId10"/>
    <p:sldId id="312" r:id="rId11"/>
    <p:sldId id="313" r:id="rId12"/>
    <p:sldId id="314" r:id="rId13"/>
    <p:sldId id="315" r:id="rId14"/>
    <p:sldId id="317" r:id="rId15"/>
    <p:sldId id="326" r:id="rId16"/>
    <p:sldId id="343" r:id="rId17"/>
    <p:sldId id="322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40" r:id="rId27"/>
    <p:sldId id="342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00CC"/>
    <a:srgbClr val="66FFFF"/>
    <a:srgbClr val="99FF99"/>
    <a:srgbClr val="FFFFFF"/>
    <a:srgbClr val="CCFF99"/>
    <a:srgbClr val="CCFFCC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3830B-3A8E-48A3-8DBF-4943885ED31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5A9D0-9855-425F-BAD3-7F6A7780A1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33B6-8C03-4796-826B-A6F57CFA14A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2021-DE90-4FE5-9030-241EC68283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BD585-6557-4A2C-AA74-B9424DEDBB7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8" Type="http://schemas.openxmlformats.org/officeDocument/2006/relationships/notesSlide" Target="../notesSlides/notesSlide1.xml"/><Relationship Id="rId37" Type="http://schemas.openxmlformats.org/officeDocument/2006/relationships/slideLayout" Target="../slideLayouts/slideLayout2.xml"/><Relationship Id="rId36" Type="http://schemas.openxmlformats.org/officeDocument/2006/relationships/audio" Target="../media/audio1.wav"/><Relationship Id="rId35" Type="http://schemas.openxmlformats.org/officeDocument/2006/relationships/image" Target="../media/image51.png"/><Relationship Id="rId34" Type="http://schemas.microsoft.com/office/2007/relationships/hdphoto" Target="../media/image50.wdp"/><Relationship Id="rId33" Type="http://schemas.openxmlformats.org/officeDocument/2006/relationships/image" Target="../media/image49.png"/><Relationship Id="rId32" Type="http://schemas.openxmlformats.org/officeDocument/2006/relationships/slide" Target="slide22.xml"/><Relationship Id="rId31" Type="http://schemas.openxmlformats.org/officeDocument/2006/relationships/image" Target="../media/image48.GIF"/><Relationship Id="rId30" Type="http://schemas.openxmlformats.org/officeDocument/2006/relationships/image" Target="../media/image47.png"/><Relationship Id="rId3" Type="http://schemas.openxmlformats.org/officeDocument/2006/relationships/image" Target="../media/image28.png"/><Relationship Id="rId29" Type="http://schemas.openxmlformats.org/officeDocument/2006/relationships/slide" Target="slide21.xml"/><Relationship Id="rId28" Type="http://schemas.openxmlformats.org/officeDocument/2006/relationships/image" Target="../media/image46.png"/><Relationship Id="rId27" Type="http://schemas.openxmlformats.org/officeDocument/2006/relationships/slide" Target="slide20.xml"/><Relationship Id="rId26" Type="http://schemas.openxmlformats.org/officeDocument/2006/relationships/image" Target="../media/image45.png"/><Relationship Id="rId25" Type="http://schemas.openxmlformats.org/officeDocument/2006/relationships/slide" Target="slide19.xml"/><Relationship Id="rId24" Type="http://schemas.openxmlformats.org/officeDocument/2006/relationships/image" Target="../media/image44.png"/><Relationship Id="rId23" Type="http://schemas.openxmlformats.org/officeDocument/2006/relationships/slide" Target="slide18.xml"/><Relationship Id="rId22" Type="http://schemas.openxmlformats.org/officeDocument/2006/relationships/image" Target="../media/image43.png"/><Relationship Id="rId21" Type="http://schemas.openxmlformats.org/officeDocument/2006/relationships/slide" Target="slide17.xml"/><Relationship Id="rId20" Type="http://schemas.openxmlformats.org/officeDocument/2006/relationships/image" Target="../media/image42.png"/><Relationship Id="rId2" Type="http://schemas.openxmlformats.org/officeDocument/2006/relationships/image" Target="NULL" TargetMode="External"/><Relationship Id="rId19" Type="http://schemas.openxmlformats.org/officeDocument/2006/relationships/slide" Target="slide16.xml"/><Relationship Id="rId18" Type="http://schemas.openxmlformats.org/officeDocument/2006/relationships/image" Target="../media/image41.png"/><Relationship Id="rId17" Type="http://schemas.microsoft.com/office/2007/relationships/media" Target="../media/media1.wma"/><Relationship Id="rId16" Type="http://schemas.openxmlformats.org/officeDocument/2006/relationships/audio" Target="../media/media1.wma"/><Relationship Id="rId15" Type="http://schemas.openxmlformats.org/officeDocument/2006/relationships/image" Target="../media/image40.GIF"/><Relationship Id="rId14" Type="http://schemas.openxmlformats.org/officeDocument/2006/relationships/image" Target="../media/image39.GIF"/><Relationship Id="rId13" Type="http://schemas.openxmlformats.org/officeDocument/2006/relationships/image" Target="../media/image38.GIF"/><Relationship Id="rId12" Type="http://schemas.openxmlformats.org/officeDocument/2006/relationships/image" Target="../media/image37.GIF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microsoft.com/office/2007/relationships/media" Target="../media/audio2.wav"/><Relationship Id="rId3" Type="http://schemas.openxmlformats.org/officeDocument/2006/relationships/audio" Target="../media/audio2.wav"/><Relationship Id="rId2" Type="http://schemas.openxmlformats.org/officeDocument/2006/relationships/slide" Target="slide15.xml"/><Relationship Id="rId1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5.xml"/><Relationship Id="rId1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microsoft.com/office/2007/relationships/media" Target="../media/audio2.wav"/><Relationship Id="rId3" Type="http://schemas.openxmlformats.org/officeDocument/2006/relationships/audio" Target="../media/audio2.wav"/><Relationship Id="rId2" Type="http://schemas.openxmlformats.org/officeDocument/2006/relationships/slide" Target="slide15.xml"/><Relationship Id="rId1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microsoft.com/office/2007/relationships/media" Target="../media/audio2.wav"/><Relationship Id="rId3" Type="http://schemas.openxmlformats.org/officeDocument/2006/relationships/audio" Target="../media/audio2.wav"/><Relationship Id="rId2" Type="http://schemas.openxmlformats.org/officeDocument/2006/relationships/slide" Target="slide15.xml"/><Relationship Id="rId1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microsoft.com/office/2007/relationships/media" Target="../media/audio2.wav"/><Relationship Id="rId3" Type="http://schemas.openxmlformats.org/officeDocument/2006/relationships/audio" Target="../media/audio2.wav"/><Relationship Id="rId2" Type="http://schemas.openxmlformats.org/officeDocument/2006/relationships/slide" Target="slide15.xml"/><Relationship Id="rId1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microsoft.com/office/2007/relationships/media" Target="../media/audio2.wav"/><Relationship Id="rId3" Type="http://schemas.openxmlformats.org/officeDocument/2006/relationships/audio" Target="../media/audio2.wav"/><Relationship Id="rId2" Type="http://schemas.openxmlformats.org/officeDocument/2006/relationships/slide" Target="slide15.xml"/><Relationship Id="rId1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NULL" TargetMode="External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3.png"/><Relationship Id="rId2" Type="http://schemas.openxmlformats.org/officeDocument/2006/relationships/image" Target="../media/image21.png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Phạm Thị Hương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/>
          <p:cNvSpPr txBox="1"/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 LONG BIÊN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LONG BIÊN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!!2"/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NHÂN, </a:t>
            </a:r>
            <a:r>
              <a:rPr lang="en-US" sz="40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THẬP PHÂN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!!1"/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C5-B7-T1: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30"/>
            <a:ext cx="12191999" cy="6825282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81027" y="1965341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81027" y="2936205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8,15 . (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4,26)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81027" y="3924638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19,427 . 1,8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2"/>
          <a:stretch>
            <a:fillRect/>
          </a:stretch>
        </p:blipFill>
        <p:spPr>
          <a:xfrm>
            <a:off x="-240504" y="5230280"/>
            <a:ext cx="1643061" cy="16277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1164" y="746075"/>
            <a:ext cx="11138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22" y="13915"/>
            <a:ext cx="12181278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7: PHÉP NHÂN, PHÉP CHIA SỐ THẬP PHÂN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8803678" y="3469792"/>
            <a:ext cx="6265423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30"/>
            <a:ext cx="12191999" cy="6825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673" y="813248"/>
            <a:ext cx="11138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hought Bubble: Cloud 15"/>
          <p:cNvSpPr/>
          <p:nvPr/>
        </p:nvSpPr>
        <p:spPr>
          <a:xfrm>
            <a:off x="765563" y="2057301"/>
            <a:ext cx="6786571" cy="2943225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endParaRPr lang="en-US" sz="32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503" y="2744084"/>
            <a:ext cx="11138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https://vnmedia.monkeyuni.com/E_Learning/page/Toan_6-1_SGK_27_5_2021_v1_Page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32534" r="70427" b="57420"/>
          <a:stretch>
            <a:fillRect/>
          </a:stretch>
        </p:blipFill>
        <p:spPr bwMode="auto">
          <a:xfrm>
            <a:off x="956426" y="5007164"/>
            <a:ext cx="1219969" cy="1823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0722" y="13915"/>
            <a:ext cx="12181278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7: PHÉP NHÂN, PHÉP CHIA SỐ THẬP PHÂN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6" r="19842"/>
          <a:stretch>
            <a:fillRect/>
          </a:stretch>
        </p:blipFill>
        <p:spPr>
          <a:xfrm>
            <a:off x="10541843" y="691328"/>
            <a:ext cx="1193006" cy="16277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5400000">
            <a:off x="8803678" y="3469792"/>
            <a:ext cx="6265423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30"/>
            <a:ext cx="12191999" cy="6825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09" y="470148"/>
            <a:ext cx="1804987" cy="1804987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0893" y="2177369"/>
            <a:ext cx="646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78992" y="2777493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0,75 . 8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78992" y="3392078"/>
            <a:ext cx="5969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7,63 . 21,15 +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7,63 . (–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121,15</a:t>
            </a:r>
            <a:r>
              <a:rPr lang="en-US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04839" y="4162059"/>
            <a:ext cx="4114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 . 0,25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4 . 2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=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0,25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(3 . 2)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1 . 6 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6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438897" y="4162182"/>
            <a:ext cx="554831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7,63 . [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21,15 + (– 121,15)]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7,63 .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[– (121,15 – 21,15)]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7,63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(– 100)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=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763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04839" y="3583356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0,75 . 8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48413" y="3581588"/>
            <a:ext cx="5638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7,63 . 21,15 +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7,63 . (–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121,15)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414" y="728087"/>
            <a:ext cx="11138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22" y="13915"/>
            <a:ext cx="12181278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7: PHÉP NHÂN, PHÉP CHIA SỐ THẬP PHÂN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8803678" y="3469792"/>
            <a:ext cx="6265423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30"/>
            <a:ext cx="12191999" cy="6825282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2414" y="2314598"/>
            <a:ext cx="646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81026" y="2961821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0,25 . 12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81026" y="3638913"/>
            <a:ext cx="5300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0,125 . 14 . 36</a:t>
            </a:r>
            <a:endParaRPr lang="en-US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2"/>
          <a:stretch>
            <a:fillRect/>
          </a:stretch>
        </p:blipFill>
        <p:spPr>
          <a:xfrm>
            <a:off x="-240505" y="5086353"/>
            <a:ext cx="1643061" cy="16277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2414" y="842391"/>
            <a:ext cx="11138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22" y="13915"/>
            <a:ext cx="12181278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7: PHÉP NHÂN, PHÉP CHIA SỐ THẬP PHÂN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8803678" y="3469792"/>
            <a:ext cx="6265423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30"/>
            <a:ext cx="12191999" cy="682528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8" y="211795"/>
            <a:ext cx="11468092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s-BO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s-BO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s-BO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s-BO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s-BO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BO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s-BO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s-BO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s-BO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BO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es-BO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kumimoji="0" lang="es-BO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s-BO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s-BO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BO" sz="28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30 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BO" sz="28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(được10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kumimoji="0" lang="es-BO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s-BO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kumimoji="0" lang="es-BO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BO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kumimoji="0" lang="es-BO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oy, doll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12838" r="-755" b="-3776"/>
          <a:stretch>
            <a:fillRect/>
          </a:stretch>
        </p:blipFill>
        <p:spPr>
          <a:xfrm>
            <a:off x="10239142" y="9271"/>
            <a:ext cx="1952858" cy="17758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176" y="4766665"/>
            <a:ext cx="10339395" cy="6669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289" y="5447855"/>
            <a:ext cx="10339395" cy="5702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Tháng thanh niên 2020: Nhiều hoạt động hưởng ứng Chiến dịch Giờ Trái đất  2020 trên hệ thống mạng, fanpage - Ảnh thời sự trong nước - Văn hoá &amp; Xã  hội -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7" r="30219" b="10851"/>
          <a:stretch>
            <a:fillRect/>
          </a:stretch>
        </p:blipFill>
        <p:spPr bwMode="auto">
          <a:xfrm>
            <a:off x="4736503" y="1362053"/>
            <a:ext cx="6923157" cy="401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67" y="1093835"/>
            <a:ext cx="6867648" cy="45456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3" y="-41740"/>
            <a:ext cx="12187269" cy="6858767"/>
          </a:xfrm>
          <a:prstGeom prst="rect">
            <a:avLst/>
          </a:prstGeom>
        </p:spPr>
      </p:pic>
      <p:pic>
        <p:nvPicPr>
          <p:cNvPr id="58" name="den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22" y="688545"/>
            <a:ext cx="2651991" cy="2651991"/>
          </a:xfrm>
          <a:prstGeom prst="rect">
            <a:avLst/>
          </a:prstGeom>
        </p:spPr>
      </p:pic>
      <p:pic>
        <p:nvPicPr>
          <p:cNvPr id="60" name="den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28" y="1036125"/>
            <a:ext cx="2639811" cy="2639811"/>
          </a:xfrm>
          <a:prstGeom prst="rect">
            <a:avLst/>
          </a:prstGeom>
        </p:spPr>
      </p:pic>
      <p:pic>
        <p:nvPicPr>
          <p:cNvPr id="61" name="den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99" y="686901"/>
            <a:ext cx="2639811" cy="2645893"/>
          </a:xfrm>
          <a:prstGeom prst="rect">
            <a:avLst/>
          </a:prstGeom>
        </p:spPr>
      </p:pic>
      <p:pic>
        <p:nvPicPr>
          <p:cNvPr id="62" name="den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00" y="2987257"/>
            <a:ext cx="2651991" cy="2651991"/>
          </a:xfrm>
          <a:prstGeom prst="rect">
            <a:avLst/>
          </a:prstGeom>
        </p:spPr>
      </p:pic>
      <p:pic>
        <p:nvPicPr>
          <p:cNvPr id="63" name="den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39" y="3325895"/>
            <a:ext cx="2639811" cy="2639811"/>
          </a:xfrm>
          <a:prstGeom prst="rect">
            <a:avLst/>
          </a:prstGeom>
        </p:spPr>
      </p:pic>
      <p:pic>
        <p:nvPicPr>
          <p:cNvPr id="64" name="den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38" y="2964247"/>
            <a:ext cx="2651991" cy="265199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3" y="168168"/>
            <a:ext cx="1761897" cy="605994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36" y="1093833"/>
            <a:ext cx="1168595" cy="116859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36" y="876356"/>
            <a:ext cx="1061107" cy="106110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17" y="1730549"/>
            <a:ext cx="1127571" cy="112757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06" y="5077497"/>
            <a:ext cx="647700" cy="904875"/>
          </a:xfrm>
          <a:prstGeom prst="rect">
            <a:avLst/>
          </a:prstGeom>
        </p:spPr>
      </p:pic>
      <p:pic>
        <p:nvPicPr>
          <p:cNvPr id="71" name="vuidehoc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72" name="mau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31" y="672153"/>
            <a:ext cx="2651991" cy="2651991"/>
          </a:xfrm>
          <a:prstGeom prst="rect">
            <a:avLst/>
          </a:prstGeom>
        </p:spPr>
      </p:pic>
      <p:pic>
        <p:nvPicPr>
          <p:cNvPr id="73" name="mau2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28" y="1026653"/>
            <a:ext cx="2633741" cy="2639811"/>
          </a:xfrm>
          <a:prstGeom prst="rect">
            <a:avLst/>
          </a:prstGeom>
        </p:spPr>
      </p:pic>
      <p:pic>
        <p:nvPicPr>
          <p:cNvPr id="74" name="mau3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354" y="691422"/>
            <a:ext cx="2639811" cy="2639811"/>
          </a:xfrm>
          <a:prstGeom prst="rect">
            <a:avLst/>
          </a:prstGeom>
        </p:spPr>
      </p:pic>
      <p:pic>
        <p:nvPicPr>
          <p:cNvPr id="75" name="mau4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91" y="2964247"/>
            <a:ext cx="2651991" cy="2651991"/>
          </a:xfrm>
          <a:prstGeom prst="rect">
            <a:avLst/>
          </a:prstGeom>
        </p:spPr>
      </p:pic>
      <p:pic>
        <p:nvPicPr>
          <p:cNvPr id="76" name="mau5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27" y="3315846"/>
            <a:ext cx="2633741" cy="2639811"/>
          </a:xfrm>
          <a:prstGeom prst="rect">
            <a:avLst/>
          </a:prstGeom>
        </p:spPr>
      </p:pic>
      <p:pic>
        <p:nvPicPr>
          <p:cNvPr id="77" name="mau6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90" y="2947149"/>
            <a:ext cx="2651991" cy="2651991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3382589" y="6343651"/>
            <a:ext cx="2270568" cy="34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4"/>
          <p:cNvSpPr/>
          <p:nvPr/>
        </p:nvSpPr>
        <p:spPr>
          <a:xfrm>
            <a:off x="87166" y="5844540"/>
            <a:ext cx="1394364" cy="168661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5"/>
          <p:cNvSpPr/>
          <p:nvPr/>
        </p:nvSpPr>
        <p:spPr>
          <a:xfrm>
            <a:off x="-17433" y="1846938"/>
            <a:ext cx="1365161" cy="206391"/>
          </a:xfrm>
          <a:prstGeom prst="roundRect">
            <a:avLst/>
          </a:prstGeom>
          <a:solidFill>
            <a:srgbClr val="603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key" descr="comic_11"/>
          <p:cNvPicPr>
            <a:picLocks noChangeAspect="1" noChangeArrowheads="1" noCrop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529" y="7067957"/>
            <a:ext cx="714640" cy="12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tráº¡ng tÃ­">
            <a:hlinkClick r:id="rId3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10470470" y="5606176"/>
            <a:ext cx="1629913" cy="108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pic>
        <p:nvPicPr>
          <p:cNvPr id="1028" name="Picture 4">
            <a:hlinkClick r:id="rId3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1"/>
          <a:stretch>
            <a:fillRect/>
          </a:stretch>
        </p:blipFill>
        <p:spPr bwMode="auto">
          <a:xfrm>
            <a:off x="3605661" y="5880747"/>
            <a:ext cx="1480753" cy="72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359" y="698"/>
            <a:ext cx="12230359" cy="6842062"/>
          </a:xfrm>
          <a:prstGeom prst="rect">
            <a:avLst/>
          </a:prstGeom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269483" y="2957516"/>
            <a:ext cx="546099" cy="59783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020" y="31192"/>
            <a:ext cx="11277600" cy="8921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10223500" y="6130060"/>
            <a:ext cx="1968500" cy="720725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VỀ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7771" y="4826000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551349" y="5155097"/>
            <a:ext cx="1456870" cy="136121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6971" y="7074967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482" y="5641968"/>
            <a:ext cx="141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83772" y="913300"/>
            <a:ext cx="7274442" cy="332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200 . 0,8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 16 000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1 600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 160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!!4"/>
          <p:cNvSpPr/>
          <p:nvPr/>
        </p:nvSpPr>
        <p:spPr>
          <a:xfrm rot="5400000">
            <a:off x="8523233" y="3180296"/>
            <a:ext cx="6831207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- VẬN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  <p:bldP spid="4" grpId="0" animBg="1"/>
      <p:bldP spid="6" grpId="0" animBg="1"/>
      <p:bldP spid="8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359" y="698"/>
            <a:ext cx="12230359" cy="6842062"/>
          </a:xfrm>
          <a:prstGeom prst="rect">
            <a:avLst/>
          </a:prstGeom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269483" y="3664560"/>
            <a:ext cx="546099" cy="59783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976" y="165096"/>
            <a:ext cx="11277600" cy="8921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10223500" y="6130060"/>
            <a:ext cx="1968500" cy="720725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7771" y="4826000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537061" y="5169385"/>
            <a:ext cx="1456870" cy="136121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579482" y="5656256"/>
            <a:ext cx="141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83772" y="955137"/>
            <a:ext cx="7274442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(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0,5) . (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0,7) 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35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0,35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 35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0,35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4"/>
          <p:cNvSpPr/>
          <p:nvPr/>
        </p:nvSpPr>
        <p:spPr>
          <a:xfrm rot="5400000">
            <a:off x="8523233" y="3180296"/>
            <a:ext cx="6831207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- VẬN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8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359" y="698"/>
            <a:ext cx="12230359" cy="6842062"/>
          </a:xfrm>
          <a:prstGeom prst="rect">
            <a:avLst/>
          </a:prstGeom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256785" y="1758018"/>
            <a:ext cx="546099" cy="59783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400" y="193672"/>
            <a:ext cx="11277600" cy="8921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10223500" y="6130060"/>
            <a:ext cx="1968500" cy="720725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VỀ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7771" y="4826000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565627" y="5155098"/>
            <a:ext cx="1456870" cy="136121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6971" y="7074967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048" y="5641969"/>
            <a:ext cx="141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83772" y="955137"/>
            <a:ext cx="7274442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1,2 .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0,5)  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0,6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6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 6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4"/>
          <p:cNvSpPr/>
          <p:nvPr/>
        </p:nvSpPr>
        <p:spPr>
          <a:xfrm rot="5400000">
            <a:off x="8523233" y="3180296"/>
            <a:ext cx="6831207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- VẬN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  <p:bldP spid="4" grpId="0" animBg="1"/>
      <p:bldP spid="6" grpId="0" animBg="1"/>
      <p:bldP spid="8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359" y="698"/>
            <a:ext cx="12230359" cy="6842062"/>
          </a:xfrm>
          <a:prstGeom prst="rect">
            <a:avLst/>
          </a:prstGeom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269483" y="3364536"/>
            <a:ext cx="546099" cy="59783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400" y="207960"/>
            <a:ext cx="11277600" cy="8921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10223500" y="6130060"/>
            <a:ext cx="1968500" cy="720725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VỀ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7771" y="4826000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537052" y="5169388"/>
            <a:ext cx="1456870" cy="136121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6971" y="7074967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473" y="5656259"/>
            <a:ext cx="141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83771" y="713756"/>
            <a:ext cx="7274442" cy="392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(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2,5) . (– 0,26) . 4 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2,6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0,26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 2,6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4"/>
          <p:cNvSpPr/>
          <p:nvPr/>
        </p:nvSpPr>
        <p:spPr>
          <a:xfrm rot="5400000">
            <a:off x="8523233" y="3180296"/>
            <a:ext cx="6831207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- VẬN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  <p:bldP spid="4" grpId="0" animBg="1"/>
      <p:bldP spid="6" grpId="0" animBg="1"/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9" r="-1" b="12168"/>
          <a:stretch>
            <a:fillRect/>
          </a:stretch>
        </p:blipFill>
        <p:spPr>
          <a:xfrm>
            <a:off x="2743200" y="585788"/>
            <a:ext cx="9448800" cy="2428875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2" b="3023"/>
          <a:stretch>
            <a:fillRect/>
          </a:stretch>
        </p:blipFill>
        <p:spPr>
          <a:xfrm rot="10800000">
            <a:off x="577157" y="4404795"/>
            <a:ext cx="11614843" cy="1545410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3951177" y="1015395"/>
            <a:ext cx="80122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cầm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alt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00112" y="4574813"/>
            <a:ext cx="7958138" cy="11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cầm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/>
          <p:cNvSpPr/>
          <p:nvPr/>
        </p:nvSpPr>
        <p:spPr>
          <a:xfrm rot="5400000">
            <a:off x="-158014" y="154967"/>
            <a:ext cx="4114804" cy="3804872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478238" y="1141291"/>
            <a:ext cx="3886636" cy="795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359" y="698"/>
            <a:ext cx="12230359" cy="6842062"/>
          </a:xfrm>
          <a:prstGeom prst="rect">
            <a:avLst/>
          </a:prstGeom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908296" y="4119687"/>
            <a:ext cx="546099" cy="59783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771" y="-2526"/>
            <a:ext cx="11277600" cy="8921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10223500" y="6130060"/>
            <a:ext cx="1968500" cy="720725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VỀ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7771" y="4826000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551337" y="5169385"/>
            <a:ext cx="1456870" cy="136121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6971" y="7074967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758" y="5656256"/>
            <a:ext cx="141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71488" y="745281"/>
            <a:ext cx="11215687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algn="just"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23 . 456 = 10 488.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 . 456 = 1 048,8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45,6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04,88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(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2,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. (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4,56) = 10,488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 defTabSz="1219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2,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45 600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1 048 800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4"/>
          <p:cNvSpPr/>
          <p:nvPr/>
        </p:nvSpPr>
        <p:spPr>
          <a:xfrm rot="5400000">
            <a:off x="8523233" y="3180296"/>
            <a:ext cx="6831207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- VẬN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  <p:bldP spid="4" grpId="0" animBg="1"/>
      <p:bldP spid="6" grpId="0" animBg="1"/>
      <p:bldP spid="8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359" y="698"/>
            <a:ext cx="12230359" cy="68420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7840" y="7929"/>
            <a:ext cx="11277600" cy="521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10223500" y="6130060"/>
            <a:ext cx="1968500" cy="720725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VỀ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7771" y="4826000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551343" y="5140819"/>
            <a:ext cx="1456870" cy="136121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6971" y="7074967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764" y="5627690"/>
            <a:ext cx="141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1369" y="529528"/>
            <a:ext cx="10950542" cy="32587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>
              <a:lnSpc>
                <a:spcPct val="150000"/>
              </a:lnSpc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0,125) 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5,6 =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0,125) 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8 . 7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= [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0,125) 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8]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(– 1) . 7 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200"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38609" y="3577733"/>
            <a:ext cx="5785367" cy="32587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lnSpc>
                <a:spcPct val="150000"/>
              </a:lnSpc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0,125) 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5,6 =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0,125) 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8 .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= [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0,125) 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8]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(– 1) . 0,7 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200"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=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0,7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30799" y="1536716"/>
            <a:ext cx="746642" cy="76357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!!4"/>
          <p:cNvSpPr/>
          <p:nvPr/>
        </p:nvSpPr>
        <p:spPr>
          <a:xfrm rot="5400000">
            <a:off x="8523233" y="3180296"/>
            <a:ext cx="6831207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- VẬN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8" grpId="0" animBg="1"/>
      <p:bldP spid="10" grpId="0"/>
      <p:bldP spid="12" grpId="0" animBg="1"/>
      <p:bldP spid="14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áng thanh niên 2020: Nhiều hoạt động hưởng ứng Chiến dịch Giờ Trái đất  2020 trên hệ thống mạng, fanpage - Ảnh thời sự trong nước - Văn hoá &amp; Xã  hội -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7" r="30219" b="10851"/>
          <a:stretch>
            <a:fillRect/>
          </a:stretch>
        </p:blipFill>
        <p:spPr bwMode="auto">
          <a:xfrm>
            <a:off x="1524000" y="567526"/>
            <a:ext cx="9144000" cy="529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94898" y="28575"/>
            <a:ext cx="6200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 ẢNH NÓI VỀ “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TRÁI ĐẤT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4801" y="6032303"/>
            <a:ext cx="88265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“TIẾT KIỆM ĐIỆN CHO TRÁI ĐẤT XANH HƠN”</a:t>
            </a:r>
            <a:endParaRPr lang="en-US" sz="3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142"/>
            <a:ext cx="12191999" cy="682528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990608"/>
          <a:ext cx="10015538" cy="484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5538"/>
              </a:tblGrid>
              <a:tr h="4041553">
                <a:tc>
                  <a:txBody>
                    <a:bodyPr/>
                    <a:lstStyle/>
                    <a:p>
                      <a:pPr marL="457200" marR="64770" indent="-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Bắt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nguồn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kiện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tắt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Sydney,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Úc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WWF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khởi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xướng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2007.</a:t>
                      </a:r>
                      <a:endParaRPr lang="en-US" sz="26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64770" indent="-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trào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26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64770" indent="-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cuối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hằng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hơn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188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vùng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lãnh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thổ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tắt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quyết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ngăn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chặn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khí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hậu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suy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thoái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thiên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nhiên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26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64770" indent="-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Tắt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nhỏ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sức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này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2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71600" y="177226"/>
            <a:ext cx="9437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“TIẾT KIỆM ĐIỆN CHO TRÁI ĐẤT XANH HƠN”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30"/>
            <a:ext cx="12191999" cy="6825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2"/>
          <a:stretch>
            <a:fillRect/>
          </a:stretch>
        </p:blipFill>
        <p:spPr>
          <a:xfrm>
            <a:off x="10042613" y="0"/>
            <a:ext cx="1643061" cy="16277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730911"/>
            <a:ext cx="2667000" cy="285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hought Bubble: Cloud 15"/>
          <p:cNvSpPr/>
          <p:nvPr/>
        </p:nvSpPr>
        <p:spPr>
          <a:xfrm>
            <a:off x="2195513" y="722132"/>
            <a:ext cx="6608157" cy="231455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52 in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9903" y="3421729"/>
            <a:ext cx="74129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vi 52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52 . 2,54 = 132,08  (cm) = 1,3208 (m)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!!4"/>
          <p:cNvSpPr/>
          <p:nvPr/>
        </p:nvSpPr>
        <p:spPr>
          <a:xfrm rot="5400000">
            <a:off x="8523233" y="3180296"/>
            <a:ext cx="6831207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- VẬN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30"/>
            <a:ext cx="12191999" cy="6825282"/>
          </a:xfrm>
          <a:prstGeom prst="rect">
            <a:avLst/>
          </a:prstGeom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11200" y="609601"/>
            <a:ext cx="1087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-2334684" y="3224214"/>
            <a:ext cx="18473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 b="1">
              <a:solidFill>
                <a:srgbClr val="FCEBE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04802"/>
            <a:ext cx="1219200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endParaRPr lang="en-US" altLang="en-US" sz="5335" b="1">
              <a:solidFill>
                <a:srgbClr val="00FF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48217" y="2647951"/>
            <a:ext cx="1097280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5335" b="1">
              <a:solidFill>
                <a:srgbClr val="CC33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726" name="AutoShape 2"/>
          <p:cNvSpPr>
            <a:spLocks noChangeArrowheads="1"/>
          </p:cNvSpPr>
          <p:nvPr/>
        </p:nvSpPr>
        <p:spPr bwMode="auto">
          <a:xfrm>
            <a:off x="0" y="-152398"/>
            <a:ext cx="11952816" cy="7173753"/>
          </a:xfrm>
          <a:prstGeom prst="horizontalScroll">
            <a:avLst>
              <a:gd name="adj" fmla="val 4937"/>
            </a:avLst>
          </a:prstGeom>
          <a:ln w="38100">
            <a:solidFill>
              <a:srgbClr val="CC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2400" b="1">
              <a:latin typeface="VNI-Times" pitchFamily="2" charset="0"/>
            </a:endParaRPr>
          </a:p>
        </p:txBody>
      </p:sp>
      <p:sp>
        <p:nvSpPr>
          <p:cNvPr id="30728" name="Text Box 4"/>
          <p:cNvSpPr txBox="1">
            <a:spLocks noChangeArrowheads="1"/>
          </p:cNvSpPr>
          <p:nvPr/>
        </p:nvSpPr>
        <p:spPr bwMode="auto">
          <a:xfrm>
            <a:off x="1285881" y="266289"/>
            <a:ext cx="9512308" cy="1006475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DoubleWave1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000" b="1" dirty="0" err="1">
                <a:solidFill>
                  <a:srgbClr val="FF0000"/>
                </a:solidFill>
                <a:cs typeface="Arial" panose="020B0604020202020204" pitchFamily="34" charset="0"/>
              </a:rPr>
              <a:t>Hướng</a:t>
            </a:r>
            <a:r>
              <a:rPr lang="en-US" altLang="en-US" sz="8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cs typeface="Arial" panose="020B0604020202020204" pitchFamily="34" charset="0"/>
              </a:rPr>
              <a:t>dẫn</a:t>
            </a:r>
            <a:r>
              <a:rPr lang="en-US" altLang="en-US" sz="8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cs typeface="Arial" panose="020B0604020202020204" pitchFamily="34" charset="0"/>
              </a:rPr>
              <a:t>về</a:t>
            </a:r>
            <a:r>
              <a:rPr lang="en-US" altLang="en-US" sz="8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cs typeface="Arial" panose="020B0604020202020204" pitchFamily="34" charset="0"/>
              </a:rPr>
              <a:t>nhà</a:t>
            </a:r>
            <a:endParaRPr lang="en-US" altLang="en-US" sz="8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34975" y="1698098"/>
            <a:ext cx="11322049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533400" algn="just">
              <a:lnSpc>
                <a:spcPts val="4000"/>
              </a:lnSpc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Ôn tập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thập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;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quy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tắc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, chia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thập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);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thập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phân</a:t>
            </a:r>
            <a:r>
              <a:rPr lang="vi-VN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marL="609600" indent="-609600">
              <a:lnSpc>
                <a:spcPts val="4000"/>
              </a:lnSpc>
              <a:buFontTx/>
              <a:buChar char="-"/>
            </a:pP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làm</a:t>
            </a:r>
            <a:r>
              <a:rPr lang="vi-VN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marL="609600" indent="-609600">
              <a:lnSpc>
                <a:spcPts val="4000"/>
              </a:lnSpc>
              <a:buFontTx/>
              <a:buChar char="-"/>
            </a:pPr>
            <a:r>
              <a:rPr 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BTVN:</a:t>
            </a:r>
            <a:r>
              <a:rPr lang="vi-VN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5; 8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56 </a:t>
            </a:r>
            <a:r>
              <a:rPr lang="en-US" sz="3200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sgk</a:t>
            </a:r>
            <a:r>
              <a:rPr 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20688" y="4346310"/>
            <a:ext cx="11436349" cy="57323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457200" indent="-457200">
              <a:lnSpc>
                <a:spcPts val="4000"/>
              </a:lnSpc>
              <a:buFontTx/>
              <a:buChar char="-"/>
            </a:pP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/>
          <a:srcRect l="77831" t="82033" r="6913"/>
          <a:stretch>
            <a:fillRect/>
          </a:stretch>
        </p:blipFill>
        <p:spPr>
          <a:xfrm>
            <a:off x="9568391" y="5317286"/>
            <a:ext cx="1828800" cy="1205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8"/>
            <a:ext cx="12192000" cy="6858000"/>
          </a:xfrm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1550732" y="1062373"/>
            <a:ext cx="9433438" cy="237126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QUÝ THẦY CÔ SỨC KHỎE VÀ THÀNH CÔNG!</a:t>
            </a:r>
            <a:endParaRPr lang="en-U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CÁC EM NGOAN, HỌC GIỎI!</a:t>
            </a:r>
            <a:endParaRPr lang="en-U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7831" t="82033" r="6913"/>
          <a:stretch>
            <a:fillRect/>
          </a:stretch>
        </p:blipFill>
        <p:spPr>
          <a:xfrm>
            <a:off x="8282516" y="5002961"/>
            <a:ext cx="1828800" cy="1205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8" y="18430"/>
            <a:ext cx="12191999" cy="6825282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4"/>
          <a:stretch>
            <a:fillRect/>
          </a:stretch>
        </p:blipFill>
        <p:spPr>
          <a:xfrm>
            <a:off x="1153627" y="2784661"/>
            <a:ext cx="2733846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20120" b="2"/>
          <a:stretch>
            <a:fillRect/>
          </a:stretch>
        </p:blipFill>
        <p:spPr>
          <a:xfrm>
            <a:off x="3458133" y="1905000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r="14448" b="2"/>
          <a:stretch>
            <a:fillRect/>
          </a:stretch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8" y="2042477"/>
            <a:ext cx="3103563" cy="31035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7467600" y="2641977"/>
            <a:ext cx="3103563" cy="31035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26" y="2983406"/>
            <a:ext cx="2082307" cy="2082307"/>
          </a:xfrm>
          <a:prstGeom prst="rect">
            <a:avLst/>
          </a:prstGeom>
        </p:spPr>
      </p:pic>
      <p:sp>
        <p:nvSpPr>
          <p:cNvPr id="12" name="Freeform: Shape 11"/>
          <p:cNvSpPr/>
          <p:nvPr/>
        </p:nvSpPr>
        <p:spPr>
          <a:xfrm rot="5400000">
            <a:off x="-187907" y="184860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669872">
            <a:off x="-318080" y="758061"/>
            <a:ext cx="2733847" cy="693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9151" y="835303"/>
            <a:ext cx="2700762" cy="1847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4631" y="81140"/>
            <a:ext cx="2700762" cy="1847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0" y="509300"/>
            <a:ext cx="2901948" cy="1847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30"/>
            <a:ext cx="12191999" cy="6825282"/>
          </a:xfrm>
          <a:prstGeom prst="rect">
            <a:avLst/>
          </a:prstGeom>
        </p:spPr>
      </p:pic>
      <p:sp>
        <p:nvSpPr>
          <p:cNvPr id="18" name="Thought Bubble: Cloud 15"/>
          <p:cNvSpPr/>
          <p:nvPr/>
        </p:nvSpPr>
        <p:spPr>
          <a:xfrm>
            <a:off x="3206454" y="2963597"/>
            <a:ext cx="6608157" cy="231455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https://vnmedia.monkeyuni.com/E_Learning/page/Toan_6-1_SGK_27_5_2021_v1_Page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32534" r="70427" b="57420"/>
          <a:stretch>
            <a:fillRect/>
          </a:stretch>
        </p:blipFill>
        <p:spPr bwMode="auto">
          <a:xfrm>
            <a:off x="3628188" y="5034117"/>
            <a:ext cx="1219969" cy="1823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5114553" y="6511"/>
            <a:ext cx="52240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Inch (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in-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in)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1in = 2,54cm.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 in.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2"/>
          <a:stretch>
            <a:fillRect/>
          </a:stretch>
        </p:blipFill>
        <p:spPr>
          <a:xfrm>
            <a:off x="11000907" y="-4826"/>
            <a:ext cx="1191093" cy="11171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31292" y="3036689"/>
            <a:ext cx="57174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52 . 2,54 = …  (cm) = … (m)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https://vnmedia.monkeyuni.com/E_Learning/page/Toan_6-2_SGK_27_5_2021_v1_Page5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7" t="11758" r="3966" b="65639"/>
          <a:stretch>
            <a:fillRect/>
          </a:stretch>
        </p:blipFill>
        <p:spPr bwMode="auto">
          <a:xfrm>
            <a:off x="0" y="-1327"/>
            <a:ext cx="4436208" cy="26711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214312" y="312227"/>
            <a:ext cx="3825260" cy="20594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9904368">
            <a:off x="793599" y="964511"/>
            <a:ext cx="183590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inch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9"/>
          <p:cNvSpPr/>
          <p:nvPr/>
        </p:nvSpPr>
        <p:spPr>
          <a:xfrm rot="5400000">
            <a:off x="9086126" y="3766528"/>
            <a:ext cx="5500685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kiều\SĐTD\2021\NHÂN, CHIA SỐ TP 03.png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9" r="39102" b="53632"/>
          <a:stretch>
            <a:fillRect/>
          </a:stretch>
        </p:blipFill>
        <p:spPr bwMode="auto">
          <a:xfrm>
            <a:off x="4886324" y="661687"/>
            <a:ext cx="2714625" cy="315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kiều\SĐTD\2021\NHÂN, CHIA SỐ TP 0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4" t="59434" b="4403"/>
          <a:stretch>
            <a:fillRect/>
          </a:stretch>
        </p:blipFill>
        <p:spPr bwMode="auto">
          <a:xfrm>
            <a:off x="7177090" y="4559788"/>
            <a:ext cx="4491038" cy="1976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kiều\SĐTD\2021\NHÂN, CHIA SỐ TP 0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4" r="60577"/>
          <a:stretch>
            <a:fillRect/>
          </a:stretch>
        </p:blipFill>
        <p:spPr bwMode="auto">
          <a:xfrm>
            <a:off x="828676" y="4400568"/>
            <a:ext cx="4271963" cy="218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kiều\SĐTD\2021\NHÂN, CHIA SỐ TP 0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7" t="2829" r="2714" b="64149"/>
          <a:stretch>
            <a:fillRect/>
          </a:stretch>
        </p:blipFill>
        <p:spPr bwMode="auto">
          <a:xfrm>
            <a:off x="6929439" y="2176163"/>
            <a:ext cx="4500562" cy="178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:\kiều\SĐTD\2021\NHÂN, CHIA SỐ TP 0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39" b="63049"/>
          <a:stretch>
            <a:fillRect/>
          </a:stretch>
        </p:blipFill>
        <p:spPr bwMode="auto">
          <a:xfrm>
            <a:off x="400051" y="2057418"/>
            <a:ext cx="4928870" cy="1918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/>
          <p:nvPr/>
        </p:nvPicPr>
        <p:blipFill rotWithShape="1">
          <a:blip r:embed="rId3"/>
          <a:srcRect l="23878" t="39624" r="44551" b="23603"/>
          <a:stretch>
            <a:fillRect/>
          </a:stretch>
        </p:blipFill>
        <p:spPr bwMode="auto">
          <a:xfrm>
            <a:off x="5100639" y="3814781"/>
            <a:ext cx="2257424" cy="155733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30"/>
            <a:ext cx="12191999" cy="6825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3426"/>
            <a:ext cx="1824574" cy="1824574"/>
          </a:xfrm>
          <a:prstGeom prst="rect">
            <a:avLst/>
          </a:prstGeom>
        </p:spPr>
      </p:pic>
      <p:sp>
        <p:nvSpPr>
          <p:cNvPr id="8" name="Thought Bubble: Cloud 15"/>
          <p:cNvSpPr/>
          <p:nvPr/>
        </p:nvSpPr>
        <p:spPr>
          <a:xfrm>
            <a:off x="1118939" y="2303642"/>
            <a:ext cx="9576742" cy="2943225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5,285 . 7,21</a:t>
            </a:r>
            <a:endParaRPr lang="en-US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158" y="2070146"/>
            <a:ext cx="111383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“,”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17" y="748866"/>
            <a:ext cx="11538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22" y="13915"/>
            <a:ext cx="12181278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7: PHÉP NHÂN, PHÉP CHIA SỐ THẬP PHÂN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8803678" y="3469792"/>
            <a:ext cx="6265423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30"/>
            <a:ext cx="12191999" cy="6825282"/>
          </a:xfrm>
          <a:prstGeom prst="rect">
            <a:avLst/>
          </a:prstGeom>
        </p:spPr>
      </p:pic>
      <p:pic>
        <p:nvPicPr>
          <p:cNvPr id="4" name="Picture 3" descr="https://vnmedia.monkeyuni.com/E_Learning/page/Toan_6-1_SGK_27_5_2021_v1_Page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32534" r="70427" b="57420"/>
          <a:stretch>
            <a:fillRect/>
          </a:stretch>
        </p:blipFill>
        <p:spPr bwMode="auto">
          <a:xfrm>
            <a:off x="3442451" y="4834092"/>
            <a:ext cx="1219969" cy="182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2"/>
          <a:stretch>
            <a:fillRect/>
          </a:stretch>
        </p:blipFill>
        <p:spPr>
          <a:xfrm>
            <a:off x="11000907" y="-4826"/>
            <a:ext cx="1191093" cy="1117153"/>
          </a:xfrm>
          <a:prstGeom prst="rect">
            <a:avLst/>
          </a:prstGeom>
        </p:spPr>
      </p:pic>
      <p:sp>
        <p:nvSpPr>
          <p:cNvPr id="6" name="Thought Bubble: Cloud 15"/>
          <p:cNvSpPr/>
          <p:nvPr/>
        </p:nvSpPr>
        <p:spPr>
          <a:xfrm>
            <a:off x="2907567" y="2064166"/>
            <a:ext cx="7450871" cy="231455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30"/>
            <a:ext cx="12191999" cy="6825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29" y="746707"/>
            <a:ext cx="11138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158" y="1870114"/>
            <a:ext cx="111383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“,”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629" y="5452408"/>
            <a:ext cx="11138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2" y="13915"/>
            <a:ext cx="12181278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7: PHÉP NHÂN, PHÉP CHIA SỐ THẬP PHÂN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8803678" y="3469792"/>
            <a:ext cx="6265423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30"/>
            <a:ext cx="12191999" cy="6825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3013"/>
            <a:ext cx="1804987" cy="1804987"/>
          </a:xfrm>
          <a:prstGeom prst="rect">
            <a:avLst/>
          </a:prstGeom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115050" y="2442136"/>
            <a:ext cx="0" cy="41539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95347" y="1828785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81027" y="2442136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(– 9,207) . (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3,8)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81027" y="4452534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(– 9,27) . 4,8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419850" y="2443521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(– 9,207) . (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3,8) 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329374" y="3046193"/>
            <a:ext cx="4114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9,207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 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34,9866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329374" y="4378038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(– 9,27) . 4,8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329374" y="5013474"/>
            <a:ext cx="522921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– (9,27 . 4,8) 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– 44,496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414" y="684983"/>
            <a:ext cx="11138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22" y="13915"/>
            <a:ext cx="12181278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7: PHÉP NHÂN, PHÉP CHIA SỐ THẬP PHÂN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8803678" y="3469792"/>
            <a:ext cx="6265423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6113</Words>
  <Application>WPS Presentation</Application>
  <PresentationFormat>Widescreen</PresentationFormat>
  <Paragraphs>280</Paragraphs>
  <Slides>26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SimSun</vt:lpstr>
      <vt:lpstr>Wingdings</vt:lpstr>
      <vt:lpstr>Tahoma</vt:lpstr>
      <vt:lpstr>Times New Roman</vt:lpstr>
      <vt:lpstr>Calibri</vt:lpstr>
      <vt:lpstr>Microsoft YaHei</vt:lpstr>
      <vt:lpstr>Arial Unicode MS</vt:lpstr>
      <vt:lpstr>Calibri Light</vt:lpstr>
      <vt:lpstr>VNI-Times</vt:lpstr>
      <vt:lpstr>.VnTime</vt:lpstr>
      <vt:lpstr>Office Theme</vt:lpstr>
      <vt:lpstr> PHÉP NHÂN, PHÉP CHIA SỐ THẬP PHÂN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</dc:creator>
  <cp:lastModifiedBy>Admin</cp:lastModifiedBy>
  <cp:revision>337</cp:revision>
  <dcterms:created xsi:type="dcterms:W3CDTF">2021-03-23T07:40:00Z</dcterms:created>
  <dcterms:modified xsi:type="dcterms:W3CDTF">2024-03-17T14:17:57Z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A275E4A6402341D39775274D8C526343_13</vt:lpwstr>
  </property>
  <property fmtid="{D5CDD505-2E9C-101B-9397-08002B2CF9AE}" pid="3" name="KSOProductBuildVer">
    <vt:lpwstr>1033-12.2.0.13538</vt:lpwstr>
  </property>
</Properties>
</file>