
<file path=[Content_Types].xml><?xml version="1.0" encoding="utf-8"?>
<Types xmlns="http://schemas.openxmlformats.org/package/2006/content-types">
  <Default Extension="wav" ContentType="audio/x-wav"/>
  <Default Extension="png" ContentType="image/png"/>
  <Default Extension="jpeg" ContentType="image/jpeg"/>
  <Default Extension="JPG" ContentType="image/.jp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79" r:id="rId5"/>
    <p:sldId id="1286" r:id="rId6"/>
    <p:sldId id="275" r:id="rId7"/>
    <p:sldId id="257" r:id="rId8"/>
    <p:sldId id="1300" r:id="rId9"/>
    <p:sldId id="1301" r:id="rId10"/>
    <p:sldId id="1302" r:id="rId11"/>
    <p:sldId id="1297" r:id="rId12"/>
    <p:sldId id="1303" r:id="rId13"/>
    <p:sldId id="1304" r:id="rId14"/>
    <p:sldId id="263" r:id="rId15"/>
    <p:sldId id="1305" r:id="rId16"/>
    <p:sldId id="1307" r:id="rId17"/>
    <p:sldId id="264" r:id="rId18"/>
    <p:sldId id="292" r:id="rId19"/>
    <p:sldId id="293" r:id="rId20"/>
    <p:sldId id="309" r:id="rId21"/>
    <p:sldId id="294" r:id="rId22"/>
    <p:sldId id="304" r:id="rId23"/>
    <p:sldId id="296" r:id="rId24"/>
    <p:sldId id="297" r:id="rId25"/>
    <p:sldId id="319" r:id="rId26"/>
    <p:sldId id="299" r:id="rId27"/>
    <p:sldId id="625" r:id="rId28"/>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8BB"/>
    <a:srgbClr val="1C1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2B7B-34B2-4118-8875-D5CD0C2E48F4}"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CF8A-28E2-4785-8151-098E1A36ED4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512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0379E5-0F5A-4744-A802-0DF17AC8E5BA}" type="slidenum">
              <a:rPr lang="en-US" altLang="en-US" sz="1200" smtClean="0"/>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p:sp>
      <p:sp>
        <p:nvSpPr>
          <p:cNvPr id="57347" name="文本占位符 5734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83DF02E-2989-4500-BEC6-028E9283B66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83DF02E-2989-4500-BEC6-028E9283B66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83DF02E-2989-4500-BEC6-028E9283B66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DF02E-2989-4500-BEC6-028E9283B66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DF02E-2989-4500-BEC6-028E9283B66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DF02E-2989-4500-BEC6-028E9283B66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DF02E-2989-4500-BEC6-028E9283B66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DF02E-2989-4500-BEC6-028E9283B66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83DF02E-2989-4500-BEC6-028E9283B66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83DF02E-2989-4500-BEC6-028E9283B66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3DF02E-2989-4500-BEC6-028E9283B66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37D0-8FB2-471E-A45F-2D580B0C06B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0" Type="http://schemas.openxmlformats.org/officeDocument/2006/relationships/theme" Target="../theme/theme1.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DF02E-2989-4500-BEC6-028E9283B66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37D0-8FB2-471E-A45F-2D580B0C06B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6.GIF"/><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16.GIF"/><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16.GIF"/><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slide" Target="slide20.xml"/><Relationship Id="rId7" Type="http://schemas.openxmlformats.org/officeDocument/2006/relationships/image" Target="../media/image25.png"/><Relationship Id="rId6" Type="http://schemas.openxmlformats.org/officeDocument/2006/relationships/slide" Target="slide21.xml"/><Relationship Id="rId5" Type="http://schemas.openxmlformats.org/officeDocument/2006/relationships/image" Target="../media/image24.jpeg"/><Relationship Id="rId4" Type="http://schemas.openxmlformats.org/officeDocument/2006/relationships/slide" Target="slide22.xml"/><Relationship Id="rId3" Type="http://schemas.openxmlformats.org/officeDocument/2006/relationships/image" Target="../media/image23.png"/><Relationship Id="rId2" Type="http://schemas.openxmlformats.org/officeDocument/2006/relationships/slide" Target="slide19.xml"/><Relationship Id="rId10" Type="http://schemas.openxmlformats.org/officeDocument/2006/relationships/slideLayout" Target="../slideLayouts/slideLayout36.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image" Target="../media/image28.png"/><Relationship Id="rId2" Type="http://schemas.openxmlformats.org/officeDocument/2006/relationships/slide" Target="slide17.xml"/><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slide" Target="slide20.xml"/><Relationship Id="rId7" Type="http://schemas.openxmlformats.org/officeDocument/2006/relationships/image" Target="../media/image25.png"/><Relationship Id="rId6" Type="http://schemas.openxmlformats.org/officeDocument/2006/relationships/slide" Target="slide21.xml"/><Relationship Id="rId5" Type="http://schemas.openxmlformats.org/officeDocument/2006/relationships/image" Target="../media/image24.jpeg"/><Relationship Id="rId4" Type="http://schemas.openxmlformats.org/officeDocument/2006/relationships/slide" Target="slide22.xml"/><Relationship Id="rId3" Type="http://schemas.openxmlformats.org/officeDocument/2006/relationships/image" Target="../media/image23.png"/><Relationship Id="rId2" Type="http://schemas.openxmlformats.org/officeDocument/2006/relationships/slide" Target="slide19.xml"/><Relationship Id="rId10" Type="http://schemas.openxmlformats.org/officeDocument/2006/relationships/slideLayout" Target="../slideLayouts/slideLayout36.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 Target="slide16.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1.wav"/><Relationship Id="rId7" Type="http://schemas.openxmlformats.org/officeDocument/2006/relationships/image" Target="../media/image8.jpeg"/><Relationship Id="rId6" Type="http://schemas.openxmlformats.org/officeDocument/2006/relationships/image" Target="../media/image7.png"/><Relationship Id="rId5" Type="http://schemas.microsoft.com/office/2007/relationships/hdphoto" Target="../media/image6.wdp"/><Relationship Id="rId4" Type="http://schemas.openxmlformats.org/officeDocument/2006/relationships/image" Target="../media/image5.png"/><Relationship Id="rId3" Type="http://schemas.openxmlformats.org/officeDocument/2006/relationships/image" Target="../media/image4.jpeg"/><Relationship Id="rId2" Type="http://schemas.microsoft.com/office/2007/relationships/hdphoto" Target="../media/image3.wdp"/><Relationship Id="rId10" Type="http://schemas.openxmlformats.org/officeDocument/2006/relationships/notesSlide" Target="../notesSlides/notesSlide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36.xml"/><Relationship Id="rId4" Type="http://schemas.openxmlformats.org/officeDocument/2006/relationships/audio" Target="../media/audio3.wav"/><Relationship Id="rId3" Type="http://schemas.openxmlformats.org/officeDocument/2006/relationships/audio" Target="../media/audio2.wav"/><Relationship Id="rId2" Type="http://schemas.openxmlformats.org/officeDocument/2006/relationships/slide" Target="slide16.xml"/><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 Target="slide16.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36.xml"/><Relationship Id="rId4" Type="http://schemas.openxmlformats.org/officeDocument/2006/relationships/audio" Target="../media/audio3.wav"/><Relationship Id="rId3" Type="http://schemas.openxmlformats.org/officeDocument/2006/relationships/audio" Target="../media/audio2.wav"/><Relationship Id="rId2" Type="http://schemas.openxmlformats.org/officeDocument/2006/relationships/slide" Target="slide16.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5.xml"/><Relationship Id="rId2" Type="http://schemas.openxmlformats.org/officeDocument/2006/relationships/image" Target="../media/image31.png"/><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33.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5.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5.xml"/><Relationship Id="rId2" Type="http://schemas.microsoft.com/office/2007/relationships/hdphoto" Target="../media/image13.wdp"/><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hyperlink" Target="https://blogtailieu.com/download-anhdv-boot-2021-premium-moi-nhat/" TargetMode="Externa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p:cNvSpPr>
            <a:spLocks noGrp="1" noRot="1" noChangeAspect="1" noMove="1" noResize="1" noEditPoints="1" noAdjustHandles="1" noChangeArrowheads="1" noChangeShapeType="1" noTextEdit="1"/>
          </p:cNvSpPr>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text, sign&#10;&#10;Description automatically generated"/>
          <p:cNvPicPr>
            <a:picLocks noChangeAspect="1"/>
          </p:cNvPicPr>
          <p:nvPr/>
        </p:nvPicPr>
        <p:blipFill rotWithShape="1">
          <a:blip r:embed="rId1"/>
          <a:srcRect t="25314" r="-1" b="21609"/>
          <a:stretch>
            <a:fillRect/>
          </a:stretch>
        </p:blipFill>
        <p:spPr>
          <a:xfrm>
            <a:off x="2042027" y="326825"/>
            <a:ext cx="8107945" cy="5997775"/>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l="49250" t="16517" r="40417" b="67812"/>
          <a:stretch>
            <a:fillRect/>
          </a:stretch>
        </p:blipFill>
        <p:spPr>
          <a:xfrm>
            <a:off x="10932160" y="26173"/>
            <a:ext cx="1259840" cy="1074695"/>
          </a:xfrm>
          <a:prstGeom prst="rect">
            <a:avLst/>
          </a:prstGeom>
        </p:spPr>
      </p:pic>
      <p:grpSp>
        <p:nvGrpSpPr>
          <p:cNvPr id="4" name="Group 3"/>
          <p:cNvGrpSpPr/>
          <p:nvPr/>
        </p:nvGrpSpPr>
        <p:grpSpPr>
          <a:xfrm>
            <a:off x="175923" y="93462"/>
            <a:ext cx="9023495" cy="872949"/>
            <a:chOff x="1133366" y="2220084"/>
            <a:chExt cx="5681780" cy="914400"/>
          </a:xfrm>
          <a:solidFill>
            <a:schemeClr val="accent6">
              <a:lumMod val="40000"/>
              <a:lumOff val="60000"/>
            </a:schemeClr>
          </a:solidFill>
        </p:grpSpPr>
        <p:sp>
          <p:nvSpPr>
            <p:cNvPr id="5" name="Arrow: Pentagon 4"/>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614207" y="233538"/>
            <a:ext cx="7625067"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trung tâm kinh tế quan trọng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Arrow: Pentagon 7"/>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2</a:t>
            </a:r>
            <a:endParaRPr lang="en-US" sz="4000" b="1">
              <a:latin typeface="Arial" panose="020B0604020202020204" pitchFamily="34" charset="0"/>
              <a:cs typeface="Arial" panose="020B0604020202020204" pitchFamily="34" charset="0"/>
            </a:endParaRPr>
          </a:p>
        </p:txBody>
      </p:sp>
      <p:sp>
        <p:nvSpPr>
          <p:cNvPr id="9" name="Isosceles Triangle 8"/>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p:cNvSpPr/>
          <p:nvPr/>
        </p:nvSpPr>
        <p:spPr>
          <a:xfrm>
            <a:off x="743341" y="1030514"/>
            <a:ext cx="5163128" cy="6838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Các trung tâm kinh tế</a:t>
            </a:r>
            <a:endParaRPr lang="en-US" sz="2800" b="1">
              <a:solidFill>
                <a:schemeClr val="tx1"/>
              </a:solidFill>
              <a:latin typeface="Times New Roman" panose="02020603050405020304" pitchFamily="18" charset="0"/>
              <a:cs typeface="Times New Roman" panose="02020603050405020304" pitchFamily="18" charset="0"/>
            </a:endParaRPr>
          </a:p>
        </p:txBody>
      </p:sp>
      <p:pic>
        <p:nvPicPr>
          <p:cNvPr id="10" name="Picture 9"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6634" y="1082396"/>
            <a:ext cx="5540401" cy="5663670"/>
          </a:xfrm>
          <a:prstGeom prst="rect">
            <a:avLst/>
          </a:prstGeom>
          <a:noFill/>
        </p:spPr>
      </p:pic>
      <p:sp>
        <p:nvSpPr>
          <p:cNvPr id="15" name="Rectangle 14"/>
          <p:cNvSpPr/>
          <p:nvPr/>
        </p:nvSpPr>
        <p:spPr>
          <a:xfrm>
            <a:off x="118853" y="1711385"/>
            <a:ext cx="6430582" cy="4183709"/>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Oa-sinh-tơn: điện tử-viễn thông, sản xuất máy bay,hóa chất, dệt may, chế biến nông sản..</a:t>
            </a:r>
            <a:endParaRPr lang="en-US" sz="2800">
              <a:latin typeface="Times New Roman" panose="02020603050405020304" pitchFamily="18" charset="0"/>
              <a:cs typeface="Times New Roman" panose="02020603050405020304" pitchFamily="18" charset="0"/>
            </a:endParaRPr>
          </a:p>
          <a:p>
            <a:pPr marL="457200" indent="-457200">
              <a:lnSpc>
                <a:spcPct val="120000"/>
              </a:lnSpc>
              <a:buFontTx/>
              <a:buChar char="-"/>
            </a:pPr>
            <a:r>
              <a:rPr lang="en-US" sz="2800">
                <a:latin typeface="Times New Roman" panose="02020603050405020304" pitchFamily="18" charset="0"/>
                <a:cs typeface="Times New Roman" panose="02020603050405020304" pitchFamily="18" charset="0"/>
              </a:rPr>
              <a:t>Niu-ooc: điện tử-viễn thông, sản xuất máy bay,hóa chất, dệt may, du lịch, ngân hàng</a:t>
            </a:r>
            <a:endParaRPr lang="en-US" sz="2800">
              <a:latin typeface="Times New Roman" panose="02020603050405020304" pitchFamily="18" charset="0"/>
              <a:cs typeface="Times New Roman" panose="02020603050405020304" pitchFamily="18" charset="0"/>
            </a:endParaRPr>
          </a:p>
          <a:p>
            <a:pPr marL="457200" indent="-457200">
              <a:lnSpc>
                <a:spcPct val="120000"/>
              </a:lnSpc>
              <a:buFontTx/>
              <a:buChar char="-"/>
            </a:pPr>
            <a:r>
              <a:rPr lang="en-US" sz="2800">
                <a:latin typeface="Times New Roman" panose="02020603050405020304" pitchFamily="18" charset="0"/>
                <a:cs typeface="Times New Roman" panose="02020603050405020304" pitchFamily="18" charset="0"/>
              </a:rPr>
              <a:t>Lốt-ăng-gio-lét: sản xuất máy bay, ngân hang, sản xuất ô tô,…</a:t>
            </a:r>
            <a:endParaRPr lang="en-US" sz="2800">
              <a:latin typeface="Times New Roman" panose="02020603050405020304" pitchFamily="18" charset="0"/>
              <a:cs typeface="Times New Roman" panose="02020603050405020304" pitchFamily="18" charset="0"/>
            </a:endParaRPr>
          </a:p>
        </p:txBody>
      </p:sp>
      <p:sp>
        <p:nvSpPr>
          <p:cNvPr id="14" name="Rectangle 13"/>
          <p:cNvSpPr/>
          <p:nvPr/>
        </p:nvSpPr>
        <p:spPr>
          <a:xfrm>
            <a:off x="452721" y="5784563"/>
            <a:ext cx="6430582" cy="564257"/>
          </a:xfrm>
          <a:prstGeom prst="rect">
            <a:avLst/>
          </a:prstGeom>
        </p:spPr>
        <p:txBody>
          <a:bodyPr wrap="square">
            <a:spAutoFit/>
          </a:bodyPr>
          <a:lstStyle/>
          <a:p>
            <a:pPr lvl="0">
              <a:lnSpc>
                <a:spcPct val="120000"/>
              </a:lnSpc>
            </a:pPr>
            <a:r>
              <a:rPr lang="en-US" sz="2800" b="1">
                <a:latin typeface="Times New Roman" panose="02020603050405020304" pitchFamily="18" charset="0"/>
                <a:cs typeface="Times New Roman" panose="02020603050405020304" pitchFamily="18" charset="0"/>
              </a:rPr>
              <a:t>b. Phân bố: </a:t>
            </a:r>
            <a:r>
              <a:rPr lang="en-US" sz="2800">
                <a:latin typeface="Times New Roman" panose="02020603050405020304" pitchFamily="18" charset="0"/>
                <a:cs typeface="Times New Roman" panose="02020603050405020304" pitchFamily="18" charset="0"/>
              </a:rPr>
              <a:t>Chủ yếu ở ven biển</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l="49250" t="16517" r="40417" b="67812"/>
          <a:stretch>
            <a:fillRect/>
          </a:stretch>
        </p:blipFill>
        <p:spPr>
          <a:xfrm>
            <a:off x="10932160" y="26173"/>
            <a:ext cx="1259840" cy="1074695"/>
          </a:xfrm>
          <a:prstGeom prst="rect">
            <a:avLst/>
          </a:prstGeom>
        </p:spPr>
      </p:pic>
      <p:grpSp>
        <p:nvGrpSpPr>
          <p:cNvPr id="4" name="Group 3"/>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Arrow: Pentagon 7"/>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3</a:t>
            </a:r>
            <a:endParaRPr lang="en-US" sz="4000" b="1">
              <a:latin typeface="Arial" panose="020B0604020202020204" pitchFamily="34" charset="0"/>
              <a:cs typeface="Arial" panose="020B0604020202020204" pitchFamily="34" charset="0"/>
            </a:endParaRPr>
          </a:p>
        </p:txBody>
      </p:sp>
      <p:sp>
        <p:nvSpPr>
          <p:cNvPr id="9" name="Isosceles Triangle 8"/>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a:stretch>
            <a:fillRect/>
          </a:stretch>
        </p:blipFill>
        <p:spPr>
          <a:xfrm>
            <a:off x="5652628" y="1939640"/>
            <a:ext cx="6020285" cy="3639127"/>
          </a:xfrm>
          <a:prstGeom prst="rect">
            <a:avLst/>
          </a:prstGeom>
        </p:spPr>
      </p:pic>
      <p:pic>
        <p:nvPicPr>
          <p:cNvPr id="18" name="Picture 17"/>
          <p:cNvPicPr>
            <a:picLocks noChangeAspect="1"/>
          </p:cNvPicPr>
          <p:nvPr/>
        </p:nvPicPr>
        <p:blipFill>
          <a:blip r:embed="rId4"/>
          <a:stretch>
            <a:fillRect/>
          </a:stretch>
        </p:blipFill>
        <p:spPr>
          <a:xfrm>
            <a:off x="443345" y="2032000"/>
            <a:ext cx="5339260" cy="3556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20073" y="1843336"/>
          <a:ext cx="11942616" cy="1878919"/>
        </p:xfrm>
        <a:graphic>
          <a:graphicData uri="http://schemas.openxmlformats.org/drawingml/2006/table">
            <a:tbl>
              <a:tblPr firstRow="1" firstCol="1" bandRow="1">
                <a:tableStyleId>{5C22544A-7EE6-4342-B048-85BDC9FD1C3A}</a:tableStyleId>
              </a:tblPr>
              <a:tblGrid>
                <a:gridCol w="2884095"/>
                <a:gridCol w="2907105"/>
                <a:gridCol w="3029527"/>
                <a:gridCol w="3121889"/>
              </a:tblGrid>
              <a:tr h="507537">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1</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2</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3</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4</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371382">
                <a:tc>
                  <a:txBody>
                    <a:bodyPr/>
                    <a:lstStyle/>
                    <a:p>
                      <a:pPr>
                        <a:lnSpc>
                          <a:spcPct val="115000"/>
                        </a:lnSpc>
                      </a:pPr>
                      <a:r>
                        <a:rPr lang="en-US" sz="2000" b="0" kern="1200">
                          <a:solidFill>
                            <a:schemeClr val="tx1"/>
                          </a:solidFill>
                          <a:effectLst/>
                          <a:latin typeface="Times New Roman" panose="02020603050405020304" pitchFamily="18" charset="0"/>
                          <a:ea typeface="+mn-ea"/>
                          <a:cs typeface="Times New Roman" panose="02020603050405020304" pitchFamily="18" charset="0"/>
                        </a:rPr>
                        <a:t>Tìm hiểu về phương thức con người khai thác bền vững tài nguyên rừng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 </a:t>
                      </a:r>
                      <a:r>
                        <a:rPr lang="vi-VN" sz="2000" b="0" kern="1200">
                          <a:solidFill>
                            <a:schemeClr val="tx1"/>
                          </a:solidFill>
                          <a:effectLst/>
                          <a:latin typeface="Times New Roman" panose="02020603050405020304" pitchFamily="18" charset="0"/>
                          <a:ea typeface="+mn-ea"/>
                          <a:cs typeface="Times New Roman" panose="02020603050405020304" pitchFamily="18" charset="0"/>
                        </a:rPr>
                        <a:t>phương thức con người khai thác b</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n vững tài nguyên nước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 phương thức con người khai thác b</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n vững tài nguyên đất</a:t>
                      </a:r>
                      <a:endParaRPr lang="en-US" sz="20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 phương thức con người khai thác bển vững tài nguyên khoáng sản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4" name="Rounded Rectangle 3"/>
          <p:cNvSpPr/>
          <p:nvPr/>
        </p:nvSpPr>
        <p:spPr>
          <a:xfrm>
            <a:off x="120072" y="0"/>
            <a:ext cx="11942616" cy="1717283"/>
          </a:xfrm>
          <a:prstGeom prst="roundRect">
            <a:avLst/>
          </a:prstGeom>
          <a:blipFill>
            <a:blip r:embed="rId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THẢO LUÂN NHÓM</a:t>
            </a:r>
            <a:endParaRPr lang="en-US" sz="3200" b="1">
              <a:latin typeface="Times New Roman" panose="02020603050405020304" pitchFamily="18" charset="0"/>
              <a:cs typeface="Times New Roman" panose="02020603050405020304" pitchFamily="18" charset="0"/>
            </a:endParaRPr>
          </a:p>
          <a:p>
            <a:pPr algn="ctr"/>
            <a:r>
              <a:rPr lang="en-US" sz="3200">
                <a:latin typeface="Times New Roman" panose="02020603050405020304" pitchFamily="18" charset="0"/>
                <a:cs typeface="Times New Roman" panose="02020603050405020304" pitchFamily="18" charset="0"/>
              </a:rPr>
              <a:t>Phân tích phương thức con người khai thác tự nhiên bền vững </a:t>
            </a:r>
            <a:endParaRPr lang="en-US" sz="3200">
              <a:latin typeface="Times New Roman" panose="02020603050405020304" pitchFamily="18" charset="0"/>
              <a:cs typeface="Times New Roman" panose="02020603050405020304" pitchFamily="18" charset="0"/>
            </a:endParaRPr>
          </a:p>
          <a:p>
            <a:pPr algn="ctr"/>
            <a:r>
              <a:rPr lang="en-US" sz="3200">
                <a:latin typeface="Times New Roman" panose="02020603050405020304" pitchFamily="18" charset="0"/>
                <a:cs typeface="Times New Roman" panose="02020603050405020304" pitchFamily="18" charset="0"/>
              </a:rPr>
              <a:t>ở Bắc Mỹ </a:t>
            </a:r>
            <a:endParaRPr lang="en-US" sz="32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120072" y="3760191"/>
          <a:ext cx="2881745" cy="2511300"/>
        </p:xfrm>
        <a:graphic>
          <a:graphicData uri="http://schemas.openxmlformats.org/drawingml/2006/table">
            <a:tbl>
              <a:tblPr firstRow="1" firstCol="1" bandRow="1">
                <a:tableStyleId>{5C22544A-7EE6-4342-B048-85BDC9FD1C3A}</a:tableStyleId>
              </a:tblPr>
              <a:tblGrid>
                <a:gridCol w="960229"/>
                <a:gridCol w="960758"/>
                <a:gridCol w="960758"/>
              </a:tblGrid>
              <a:tr h="404498">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1</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cPr/>
                </a:tc>
                <a:tc hMerge="1">
                  <a:tcPr/>
                </a:tc>
              </a:tr>
              <a:tr h="170230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Các loại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khai thác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04498">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3" name="Table 2"/>
          <p:cNvGraphicFramePr>
            <a:graphicFrameLocks noGrp="1"/>
          </p:cNvGraphicFramePr>
          <p:nvPr/>
        </p:nvGraphicFramePr>
        <p:xfrm>
          <a:off x="3029525" y="3758710"/>
          <a:ext cx="2881744" cy="2508829"/>
        </p:xfrm>
        <a:graphic>
          <a:graphicData uri="http://schemas.openxmlformats.org/drawingml/2006/table">
            <a:tbl>
              <a:tblPr firstRow="1" firstCol="1" bandRow="1">
                <a:tableStyleId>{5C22544A-7EE6-4342-B048-85BDC9FD1C3A}</a:tableStyleId>
              </a:tblPr>
              <a:tblGrid>
                <a:gridCol w="960228"/>
                <a:gridCol w="960758"/>
                <a:gridCol w="960758"/>
              </a:tblGrid>
              <a:tr h="588564">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cPr/>
                </a:tc>
                <a:tc hMerge="1">
                  <a:tcPr/>
                </a:tc>
              </a:tr>
              <a:tr h="1331701">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Tên con sông lớn</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Đặc điểm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Mục đích sử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58856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graphicFrame>
        <p:nvGraphicFramePr>
          <p:cNvPr id="6" name="Table 5"/>
          <p:cNvGraphicFramePr>
            <a:graphicFrameLocks noGrp="1"/>
          </p:cNvGraphicFramePr>
          <p:nvPr/>
        </p:nvGraphicFramePr>
        <p:xfrm>
          <a:off x="5948222" y="3758709"/>
          <a:ext cx="2964871" cy="2521752"/>
        </p:xfrm>
        <a:graphic>
          <a:graphicData uri="http://schemas.openxmlformats.org/drawingml/2006/table">
            <a:tbl>
              <a:tblPr firstRow="1" firstCol="1" bandRow="1">
                <a:tableStyleId>{5C22544A-7EE6-4342-B048-85BDC9FD1C3A}</a:tableStyleId>
              </a:tblPr>
              <a:tblGrid>
                <a:gridCol w="987927"/>
                <a:gridCol w="988472"/>
                <a:gridCol w="988472"/>
              </a:tblGrid>
              <a:tr h="726310">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3</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cPr/>
                </a:tc>
                <a:tc hMerge="1">
                  <a:tcPr/>
                </a:tc>
              </a:tr>
              <a:tr h="1479676">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Mục đích sử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sử dụng đất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đất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15766">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8" name="Table 7"/>
          <p:cNvGraphicFramePr>
            <a:graphicFrameLocks noGrp="1"/>
          </p:cNvGraphicFramePr>
          <p:nvPr/>
        </p:nvGraphicFramePr>
        <p:xfrm>
          <a:off x="8940800" y="3746711"/>
          <a:ext cx="3158836" cy="2542986"/>
        </p:xfrm>
        <a:graphic>
          <a:graphicData uri="http://schemas.openxmlformats.org/drawingml/2006/table">
            <a:tbl>
              <a:tblPr firstRow="1" firstCol="1" bandRow="1">
                <a:tableStyleId>{5C22544A-7EE6-4342-B048-85BDC9FD1C3A}</a:tableStyleId>
              </a:tblPr>
              <a:tblGrid>
                <a:gridCol w="1052558"/>
                <a:gridCol w="1053139"/>
                <a:gridCol w="1053139"/>
              </a:tblGrid>
              <a:tr h="300017">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4</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cPr/>
                </a:tc>
                <a:tc hMerge="1">
                  <a:tcPr/>
                </a:tc>
              </a:tr>
              <a:tr h="190879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Các loại khoáng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khai thác khoáng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tài nguyên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00017">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l="49250" t="16517" r="40417" b="67812"/>
          <a:stretch>
            <a:fillRect/>
          </a:stretch>
        </p:blipFill>
        <p:spPr>
          <a:xfrm>
            <a:off x="10932160" y="26173"/>
            <a:ext cx="1259840" cy="1074695"/>
          </a:xfrm>
          <a:prstGeom prst="rect">
            <a:avLst/>
          </a:prstGeom>
        </p:spPr>
      </p:pic>
      <p:grpSp>
        <p:nvGrpSpPr>
          <p:cNvPr id="4" name="Group 3"/>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Arrow: Pentagon 7"/>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3</a:t>
            </a:r>
            <a:endParaRPr lang="en-US" sz="4000" b="1">
              <a:latin typeface="Arial" panose="020B0604020202020204" pitchFamily="34" charset="0"/>
              <a:cs typeface="Arial" panose="020B0604020202020204" pitchFamily="34" charset="0"/>
            </a:endParaRPr>
          </a:p>
        </p:txBody>
      </p:sp>
      <p:sp>
        <p:nvSpPr>
          <p:cNvPr id="9" name="Isosceles Triangle 8"/>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31618" y="1131320"/>
            <a:ext cx="11074056" cy="5153270"/>
          </a:xfrm>
          <a:prstGeom prst="rect">
            <a:avLst/>
          </a:prstGeom>
          <a:noFill/>
        </p:spPr>
        <p:txBody>
          <a:bodyPr wrap="square">
            <a:spAutoFit/>
          </a:bodyPr>
          <a:lstStyle/>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rừng: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lập các vườn quổc gia, khai thác có chọn lọc và để rừng tái sinh tự nhiên, quy định trồng mới sau khi khai thác, phòng chống cháy rừng, ...</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nước:</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Quy định xử lí nước thải, ban hành Đạo luật nuớc sạch, ... Tài nguyên nước được khai thác tổng hợp nhằm tăng hiệu quả sử dụng và mang tính bền vững trong khai thác.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l="49250" t="16517" r="40417" b="67812"/>
          <a:stretch>
            <a:fillRect/>
          </a:stretch>
        </p:blipFill>
        <p:spPr>
          <a:xfrm>
            <a:off x="10932160" y="26173"/>
            <a:ext cx="1259840" cy="1074695"/>
          </a:xfrm>
          <a:prstGeom prst="rect">
            <a:avLst/>
          </a:prstGeom>
        </p:spPr>
      </p:pic>
      <p:grpSp>
        <p:nvGrpSpPr>
          <p:cNvPr id="4" name="Group 3"/>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Arrow: Pentagon 7"/>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3</a:t>
            </a:r>
            <a:endParaRPr lang="en-US" sz="4000" b="1">
              <a:latin typeface="Arial" panose="020B0604020202020204" pitchFamily="34" charset="0"/>
              <a:cs typeface="Arial" panose="020B0604020202020204" pitchFamily="34" charset="0"/>
            </a:endParaRPr>
          </a:p>
        </p:txBody>
      </p:sp>
      <p:sp>
        <p:nvSpPr>
          <p:cNvPr id="9" name="Isosceles Triangle 8"/>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31618" y="1131320"/>
            <a:ext cx="11074056" cy="5153270"/>
          </a:xfrm>
          <a:prstGeom prst="rect">
            <a:avLst/>
          </a:prstGeom>
          <a:noFill/>
        </p:spPr>
        <p:txBody>
          <a:bodyPr wrap="square">
            <a:spAutoFit/>
          </a:bodyPr>
          <a:lstStyle/>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đất: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 mạnh phát triển nông nghiệp theo hướng “nông nghiệp xanh”, ứng dụng khoa học - công nghệ trong quá trình sản xuất, nhờ đó đem lại năng suất cao, đồng thời bảo vệ tài nguyên đất.</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0"/>
              </a:spcAft>
            </a:pP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rPr>
              <a:t>- Phương thức khai thác bền vững tài nguyên khoáng sản: </a:t>
            </a:r>
            <a:r>
              <a:rPr lang="en-US" sz="3200">
                <a:solidFill>
                  <a:srgbClr val="000000"/>
                </a:solidFill>
                <a:effectLst/>
                <a:latin typeface="Times New Roman" panose="02020603050405020304" pitchFamily="18" charset="0"/>
                <a:ea typeface="Times New Roman" panose="02020603050405020304" pitchFamily="18" charset="0"/>
              </a:rPr>
              <a:t>Các nước Bắc Mỹ đã có nhiều biện pháp sử dụng tiết kiệm và hiệu quả tài nguyên khoáng sản, đồng thời đẩy mạnh sử dụng các nguồn năng lượng tái tạo và vật liệu thay thế.</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l="15417" t="23775" r="29166" b="21182"/>
          <a:stretch>
            <a:fillRect/>
          </a:stretch>
        </p:blipFill>
        <p:spPr>
          <a:xfrm>
            <a:off x="0" y="-54703"/>
            <a:ext cx="12192000" cy="7003524"/>
          </a:xfrm>
          <a:prstGeom prst="rect">
            <a:avLst/>
          </a:prstGeom>
        </p:spPr>
      </p:pic>
      <p:sp>
        <p:nvSpPr>
          <p:cNvPr id="4" name="TextBox 3"/>
          <p:cNvSpPr txBox="1"/>
          <p:nvPr/>
        </p:nvSpPr>
        <p:spPr>
          <a:xfrm>
            <a:off x="1527999" y="532670"/>
            <a:ext cx="9132176" cy="1523128"/>
          </a:xfrm>
          <a:prstGeom prst="rect">
            <a:avLst/>
          </a:prstGeom>
          <a:noFill/>
          <a:ln w="57150">
            <a:noFill/>
          </a:ln>
        </p:spPr>
        <p:txBody>
          <a:bodyPr wrap="square" lIns="91078" tIns="45539" rIns="91078" bIns="45539" rtlCol="0">
            <a:spAutoFit/>
          </a:bodyPr>
          <a:lstStyle/>
          <a:p>
            <a:pPr algn="ctr">
              <a:spcBef>
                <a:spcPts val="600"/>
              </a:spcBef>
            </a:pPr>
            <a:r>
              <a:rPr lang="en-US" sz="4400" b="1">
                <a:solidFill>
                  <a:srgbClr val="FF0066"/>
                </a:solidFill>
                <a:latin typeface="Arial" panose="020B0604020202020204" pitchFamily="34" charset="0"/>
                <a:ea typeface="Kids" pitchFamily="2" charset="0"/>
                <a:cs typeface="Arial" panose="020B0604020202020204" pitchFamily="34" charset="0"/>
              </a:rPr>
              <a:t>LUYỆN TẬP</a:t>
            </a:r>
            <a:endParaRPr lang="en-US" sz="4400" b="1">
              <a:solidFill>
                <a:srgbClr val="FF0066"/>
              </a:solidFill>
              <a:latin typeface="Arial" panose="020B0604020202020204" pitchFamily="34" charset="0"/>
              <a:ea typeface="Kids" pitchFamily="2" charset="0"/>
              <a:cs typeface="Arial" panose="020B0604020202020204" pitchFamily="34" charset="0"/>
            </a:endParaRPr>
          </a:p>
          <a:p>
            <a:pPr algn="ctr">
              <a:spcBef>
                <a:spcPts val="600"/>
              </a:spcBef>
            </a:pPr>
            <a:r>
              <a:rPr lang="en-US" sz="4400" b="1">
                <a:solidFill>
                  <a:srgbClr val="FF0066"/>
                </a:solidFill>
                <a:latin typeface="Arial" panose="020B0604020202020204" pitchFamily="34" charset="0"/>
                <a:ea typeface="Kids" pitchFamily="2" charset="0"/>
                <a:cs typeface="Arial" panose="020B0604020202020204" pitchFamily="34" charset="0"/>
              </a:rPr>
              <a:t> VÀ VẬN DỤNG</a:t>
            </a:r>
            <a:endParaRPr lang="en-US" sz="4400" b="1">
              <a:solidFill>
                <a:srgbClr val="FF0066"/>
              </a:solidFill>
              <a:latin typeface="Arial" panose="020B0604020202020204" pitchFamily="34" charset="0"/>
              <a:ea typeface="Kids" pitchFamily="2"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114" fill="hold">
                                          <p:stCondLst>
                                            <p:cond delay="0"/>
                                          </p:stCondLst>
                                        </p:cTn>
                                        <p:tgtEl>
                                          <p:spTgt spid="4"/>
                                        </p:tgtEl>
                                        <p:attrNameLst>
                                          <p:attrName>style.rotation</p:attrName>
                                        </p:attrNameLst>
                                      </p:cBhvr>
                                      <p:to>
                                        <p:strVal val="-45.0"/>
                                      </p:to>
                                    </p:set>
                                    <p:anim calcmode="lin" valueType="num">
                                      <p:cBhvr>
                                        <p:cTn id="8"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4" descr="D:\NGÂN\HÌNH ẢNH\Hinh nen powerpoint\HÌNH NỀN PP\port_turq_border.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90" y="41945"/>
            <a:ext cx="1210811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NGÂN\HÌNH ẢNH\VĂN 7\hop qua do.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283" y="2311998"/>
            <a:ext cx="172913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NGÂN\HÌNH ẢNH\VĂN 7\hop qua mau hong.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407" y="4344988"/>
            <a:ext cx="23693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NGÂN\HÌNH ẢNH\VĂN 7\hop qua mau tim.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5721" y="4344988"/>
            <a:ext cx="207856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D:\NGÂN\HÌNH ẢNH\VĂN 7\hop qua trang.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16345" y="2417120"/>
            <a:ext cx="214994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13"/>
          <p:cNvSpPr txBox="1">
            <a:spLocks noChangeArrowheads="1"/>
          </p:cNvSpPr>
          <p:nvPr/>
        </p:nvSpPr>
        <p:spPr bwMode="auto">
          <a:xfrm>
            <a:off x="3380844" y="839805"/>
            <a:ext cx="605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600" b="1">
                <a:solidFill>
                  <a:srgbClr val="0000FF"/>
                </a:solidFill>
                <a:latin typeface="Times New Roman" panose="02020603050405020304" pitchFamily="18" charset="0"/>
                <a:cs typeface="Times New Roman" panose="02020603050405020304" pitchFamily="18" charset="0"/>
              </a:rPr>
              <a:t>TRÒ CHƠI</a:t>
            </a:r>
            <a:endParaRPr lang="en-US" altLang="en-US" sz="3600" b="1">
              <a:solidFill>
                <a:srgbClr val="0000FF"/>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altLang="en-US" sz="3600" b="1">
                <a:solidFill>
                  <a:srgbClr val="0000FF"/>
                </a:solidFill>
                <a:latin typeface="Times New Roman" panose="02020603050405020304" pitchFamily="18" charset="0"/>
                <a:cs typeface="Times New Roman" panose="02020603050405020304" pitchFamily="18" charset="0"/>
              </a:rPr>
              <a:t>HỘP QUÀ BÍ MẬT</a:t>
            </a:r>
            <a:endParaRPr lang="en-US" altLang="en-US" sz="3600" b="1">
              <a:solidFill>
                <a:srgbClr val="0000FF"/>
              </a:solidFill>
              <a:latin typeface="Times New Roman" panose="02020603050405020304" pitchFamily="18" charset="0"/>
              <a:cs typeface="Times New Roman" panose="02020603050405020304" pitchFamily="18" charset="0"/>
            </a:endParaRPr>
          </a:p>
        </p:txBody>
      </p:sp>
      <p:sp>
        <p:nvSpPr>
          <p:cNvPr id="3" name="Right Arrow 2">
            <a:hlinkClick r:id="rId6" action="ppaction://hlinksldjump"/>
          </p:cNvPr>
          <p:cNvSpPr/>
          <p:nvPr/>
        </p:nvSpPr>
        <p:spPr>
          <a:xfrm>
            <a:off x="8667750" y="6062663"/>
            <a:ext cx="7691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 name="AutoShape 2" descr="Hộp quà vuông MS-02 - Gift shop: qua tang sinh nhat y nghia, qua luu niem,  trang suc han quo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0485"/>
                                        </p:tgtEl>
                                        <p:attrNameLst>
                                          <p:attrName>ppt_w</p:attrName>
                                        </p:attrNameLst>
                                      </p:cBhvr>
                                      <p:tavLst>
                                        <p:tav tm="0">
                                          <p:val>
                                            <p:strVal val="ppt_w"/>
                                          </p:val>
                                        </p:tav>
                                        <p:tav tm="100000">
                                          <p:val>
                                            <p:fltVal val="0"/>
                                          </p:val>
                                        </p:tav>
                                      </p:tavLst>
                                    </p:anim>
                                    <p:anim calcmode="lin" valueType="num">
                                      <p:cBhvr>
                                        <p:cTn id="7" dur="500"/>
                                        <p:tgtEl>
                                          <p:spTgt spid="20485"/>
                                        </p:tgtEl>
                                        <p:attrNameLst>
                                          <p:attrName>ppt_h</p:attrName>
                                        </p:attrNameLst>
                                      </p:cBhvr>
                                      <p:tavLst>
                                        <p:tav tm="0">
                                          <p:val>
                                            <p:strVal val="ppt_h"/>
                                          </p:val>
                                        </p:tav>
                                        <p:tav tm="100000">
                                          <p:val>
                                            <p:strVal val="ppt_h"/>
                                          </p:val>
                                        </p:tav>
                                      </p:tavLst>
                                    </p:anim>
                                    <p:set>
                                      <p:cBhvr>
                                        <p:cTn id="8" dur="1" fill="hold">
                                          <p:stCondLst>
                                            <p:cond delay="499"/>
                                          </p:stCondLst>
                                        </p:cTn>
                                        <p:tgtEl>
                                          <p:spTgt spid="20485"/>
                                        </p:tgtEl>
                                        <p:attrNameLst>
                                          <p:attrName>style.visibility</p:attrName>
                                        </p:attrNameLst>
                                      </p:cBhvr>
                                      <p:to>
                                        <p:strVal val="hidden"/>
                                      </p:to>
                                    </p:set>
                                  </p:childTnLst>
                                </p:cTn>
                              </p:par>
                            </p:childTnLst>
                          </p:cTn>
                        </p:par>
                      </p:childTnLst>
                    </p:cTn>
                  </p:par>
                </p:childTnLst>
              </p:cTn>
              <p:nextCondLst>
                <p:cond evt="onClick" delay="0">
                  <p:tgtEl>
                    <p:spTgt spid="20485"/>
                  </p:tgtEl>
                </p:cond>
              </p:nextCondLst>
            </p:seq>
            <p:seq concurrent="1" nextAc="seek">
              <p:cTn id="9" restart="whenNotActive" fill="hold" evtFilter="cancelBubble" nodeType="interactiveSeq">
                <p:stCondLst>
                  <p:cond evt="onClick" delay="0">
                    <p:tgtEl>
                      <p:spTgt spid="20488"/>
                    </p:tgtEl>
                  </p:cond>
                </p:stCondLst>
                <p:endSync evt="end" delay="0">
                  <p:rtn val="all"/>
                </p:endSync>
                <p:childTnLst>
                  <p:par>
                    <p:cTn id="10" fill="hold">
                      <p:stCondLst>
                        <p:cond delay="0"/>
                      </p:stCondLst>
                      <p:childTnLst>
                        <p:par>
                          <p:cTn id="11" fill="hold">
                            <p:stCondLst>
                              <p:cond delay="0"/>
                            </p:stCondLst>
                            <p:childTnLst>
                              <p:par>
                                <p:cTn id="12" presetID="17" presetClass="exit" presetSubtype="10" fill="hold" nodeType="clickEffect">
                                  <p:stCondLst>
                                    <p:cond delay="0"/>
                                  </p:stCondLst>
                                  <p:childTnLst>
                                    <p:anim calcmode="lin" valueType="num">
                                      <p:cBhvr>
                                        <p:cTn id="13" dur="500"/>
                                        <p:tgtEl>
                                          <p:spTgt spid="20488"/>
                                        </p:tgtEl>
                                        <p:attrNameLst>
                                          <p:attrName>ppt_w</p:attrName>
                                        </p:attrNameLst>
                                      </p:cBhvr>
                                      <p:tavLst>
                                        <p:tav tm="0">
                                          <p:val>
                                            <p:strVal val="ppt_w"/>
                                          </p:val>
                                        </p:tav>
                                        <p:tav tm="100000">
                                          <p:val>
                                            <p:fltVal val="0"/>
                                          </p:val>
                                        </p:tav>
                                      </p:tavLst>
                                    </p:anim>
                                    <p:anim calcmode="lin" valueType="num">
                                      <p:cBhvr>
                                        <p:cTn id="14" dur="500"/>
                                        <p:tgtEl>
                                          <p:spTgt spid="20488"/>
                                        </p:tgtEl>
                                        <p:attrNameLst>
                                          <p:attrName>ppt_h</p:attrName>
                                        </p:attrNameLst>
                                      </p:cBhvr>
                                      <p:tavLst>
                                        <p:tav tm="0">
                                          <p:val>
                                            <p:strVal val="ppt_h"/>
                                          </p:val>
                                        </p:tav>
                                        <p:tav tm="100000">
                                          <p:val>
                                            <p:strVal val="ppt_h"/>
                                          </p:val>
                                        </p:tav>
                                      </p:tavLst>
                                    </p:anim>
                                    <p:set>
                                      <p:cBhvr>
                                        <p:cTn id="15"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16" restart="whenNotActive" fill="hold" evtFilter="cancelBubble" nodeType="interactiveSeq">
                <p:stCondLst>
                  <p:cond evt="onClick" delay="0">
                    <p:tgtEl>
                      <p:spTgt spid="20486"/>
                    </p:tgtEl>
                  </p:cond>
                </p:stCondLst>
                <p:endSync evt="end" delay="0">
                  <p:rtn val="all"/>
                </p:endSync>
                <p:childTnLst>
                  <p:par>
                    <p:cTn id="17" fill="hold">
                      <p:stCondLst>
                        <p:cond delay="0"/>
                      </p:stCondLst>
                      <p:childTnLst>
                        <p:par>
                          <p:cTn id="18" fill="hold">
                            <p:stCondLst>
                              <p:cond delay="0"/>
                            </p:stCondLst>
                            <p:childTnLst>
                              <p:par>
                                <p:cTn id="19" presetID="17" presetClass="exit" presetSubtype="10" fill="hold" nodeType="clickEffect">
                                  <p:stCondLst>
                                    <p:cond delay="0"/>
                                  </p:stCondLst>
                                  <p:childTnLst>
                                    <p:anim calcmode="lin" valueType="num">
                                      <p:cBhvr>
                                        <p:cTn id="20" dur="500"/>
                                        <p:tgtEl>
                                          <p:spTgt spid="20486"/>
                                        </p:tgtEl>
                                        <p:attrNameLst>
                                          <p:attrName>ppt_w</p:attrName>
                                        </p:attrNameLst>
                                      </p:cBhvr>
                                      <p:tavLst>
                                        <p:tav tm="0">
                                          <p:val>
                                            <p:strVal val="ppt_w"/>
                                          </p:val>
                                        </p:tav>
                                        <p:tav tm="100000">
                                          <p:val>
                                            <p:fltVal val="0"/>
                                          </p:val>
                                        </p:tav>
                                      </p:tavLst>
                                    </p:anim>
                                    <p:anim calcmode="lin" valueType="num">
                                      <p:cBhvr>
                                        <p:cTn id="21" dur="500"/>
                                        <p:tgtEl>
                                          <p:spTgt spid="20486"/>
                                        </p:tgtEl>
                                        <p:attrNameLst>
                                          <p:attrName>ppt_h</p:attrName>
                                        </p:attrNameLst>
                                      </p:cBhvr>
                                      <p:tavLst>
                                        <p:tav tm="0">
                                          <p:val>
                                            <p:strVal val="ppt_h"/>
                                          </p:val>
                                        </p:tav>
                                        <p:tav tm="100000">
                                          <p:val>
                                            <p:strVal val="ppt_h"/>
                                          </p:val>
                                        </p:tav>
                                      </p:tavLst>
                                    </p:anim>
                                    <p:set>
                                      <p:cBhvr>
                                        <p:cTn id="22"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3" restart="whenNotActive" fill="hold" evtFilter="cancelBubble" nodeType="interactiveSeq">
                <p:stCondLst>
                  <p:cond evt="onClick" delay="0">
                    <p:tgtEl>
                      <p:spTgt spid="20487"/>
                    </p:tgtEl>
                  </p:cond>
                </p:stCondLst>
                <p:endSync evt="end" delay="0">
                  <p:rtn val="all"/>
                </p:endSync>
                <p:childTnLst>
                  <p:par>
                    <p:cTn id="24" fill="hold">
                      <p:stCondLst>
                        <p:cond delay="0"/>
                      </p:stCondLst>
                      <p:childTnLst>
                        <p:par>
                          <p:cTn id="25" fill="hold">
                            <p:stCondLst>
                              <p:cond delay="0"/>
                            </p:stCondLst>
                            <p:childTnLst>
                              <p:par>
                                <p:cTn id="26" presetID="17" presetClass="exit" presetSubtype="10" fill="hold" nodeType="clickEffect">
                                  <p:stCondLst>
                                    <p:cond delay="0"/>
                                  </p:stCondLst>
                                  <p:childTnLst>
                                    <p:anim calcmode="lin" valueType="num">
                                      <p:cBhvr>
                                        <p:cTn id="27" dur="500"/>
                                        <p:tgtEl>
                                          <p:spTgt spid="20487"/>
                                        </p:tgtEl>
                                        <p:attrNameLst>
                                          <p:attrName>ppt_w</p:attrName>
                                        </p:attrNameLst>
                                      </p:cBhvr>
                                      <p:tavLst>
                                        <p:tav tm="0">
                                          <p:val>
                                            <p:strVal val="ppt_w"/>
                                          </p:val>
                                        </p:tav>
                                        <p:tav tm="100000">
                                          <p:val>
                                            <p:fltVal val="0"/>
                                          </p:val>
                                        </p:tav>
                                      </p:tavLst>
                                    </p:anim>
                                    <p:anim calcmode="lin" valueType="num">
                                      <p:cBhvr>
                                        <p:cTn id="28" dur="500"/>
                                        <p:tgtEl>
                                          <p:spTgt spid="20487"/>
                                        </p:tgtEl>
                                        <p:attrNameLst>
                                          <p:attrName>ppt_h</p:attrName>
                                        </p:attrNameLst>
                                      </p:cBhvr>
                                      <p:tavLst>
                                        <p:tav tm="0">
                                          <p:val>
                                            <p:strVal val="ppt_h"/>
                                          </p:val>
                                        </p:tav>
                                        <p:tav tm="100000">
                                          <p:val>
                                            <p:strVal val="ppt_h"/>
                                          </p:val>
                                        </p:tav>
                                      </p:tavLst>
                                    </p:anim>
                                    <p:set>
                                      <p:cBhvr>
                                        <p:cTn id="29"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0" descr="http://www.freepptbackgrounds.net/wp-content/uploads/2013/12/Back-to-School-PPT-Backgrounds-800x60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723" y="50334"/>
            <a:ext cx="12057776" cy="677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Box 5"/>
          <p:cNvSpPr txBox="1">
            <a:spLocks noChangeArrowheads="1"/>
          </p:cNvSpPr>
          <p:nvPr/>
        </p:nvSpPr>
        <p:spPr bwMode="auto">
          <a:xfrm>
            <a:off x="973123" y="2743219"/>
            <a:ext cx="10326848"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0"/>
              </a:spcBef>
              <a:spcAft>
                <a:spcPts val="600"/>
              </a:spcAft>
              <a:buFont typeface="Wingdings" panose="05000000000000000000" pitchFamily="2" charset="2"/>
              <a:buChar char="v"/>
            </a:pPr>
            <a:r>
              <a:rPr lang="en-US" altLang="en-US" sz="3200">
                <a:solidFill>
                  <a:srgbClr val="FF0000"/>
                </a:solidFill>
                <a:latin typeface="Times New Roman" panose="02020603050405020304" pitchFamily="18" charset="0"/>
                <a:cs typeface="Times New Roman" panose="02020603050405020304" pitchFamily="18" charset="0"/>
              </a:rPr>
              <a:t>Có 4 chiếc hộp với các màu sắc khác nhau. Mỗi đội có 1 lượt chọn và trả lời câu hỏi.</a:t>
            </a:r>
            <a:endParaRPr lang="en-US" altLang="en-US" sz="3200">
              <a:solidFill>
                <a:srgbClr val="FF0000"/>
              </a:solidFill>
              <a:latin typeface="Times New Roman" panose="02020603050405020304" pitchFamily="18" charset="0"/>
              <a:cs typeface="Times New Roman" panose="02020603050405020304" pitchFamily="18" charset="0"/>
            </a:endParaRPr>
          </a:p>
          <a:p>
            <a:pPr algn="just" fontAlgn="base">
              <a:spcBef>
                <a:spcPct val="0"/>
              </a:spcBef>
              <a:spcAft>
                <a:spcPts val="600"/>
              </a:spcAft>
              <a:buFont typeface="Wingdings" panose="05000000000000000000" pitchFamily="2" charset="2"/>
              <a:buChar char="v"/>
            </a:pPr>
            <a:r>
              <a:rPr lang="en-US" altLang="en-US" sz="3200">
                <a:solidFill>
                  <a:srgbClr val="FF0000"/>
                </a:solidFill>
                <a:latin typeface="Times New Roman" panose="02020603050405020304" pitchFamily="18" charset="0"/>
                <a:cs typeface="Times New Roman" panose="02020603050405020304" pitchFamily="18" charset="0"/>
              </a:rPr>
              <a:t>Mỗi đội có 10 giây suy nghĩ để đưa ra câu trả lời.</a:t>
            </a:r>
            <a:endParaRPr lang="en-US" altLang="en-US" sz="3200">
              <a:solidFill>
                <a:srgbClr val="FF0000"/>
              </a:solidFill>
              <a:latin typeface="Times New Roman" panose="02020603050405020304" pitchFamily="18" charset="0"/>
              <a:cs typeface="Times New Roman" panose="02020603050405020304" pitchFamily="18" charset="0"/>
            </a:endParaRPr>
          </a:p>
          <a:p>
            <a:pPr algn="just" fontAlgn="base">
              <a:spcBef>
                <a:spcPct val="0"/>
              </a:spcBef>
              <a:spcAft>
                <a:spcPts val="600"/>
              </a:spcAft>
              <a:buFont typeface="Wingdings" panose="05000000000000000000" pitchFamily="2" charset="2"/>
              <a:buChar char="v"/>
            </a:pPr>
            <a:r>
              <a:rPr lang="en-US" altLang="en-US" sz="3200">
                <a:solidFill>
                  <a:srgbClr val="FF0000"/>
                </a:solidFill>
                <a:latin typeface="Times New Roman" panose="02020603050405020304" pitchFamily="18" charset="0"/>
                <a:cs typeface="Times New Roman" panose="02020603050405020304" pitchFamily="18" charset="0"/>
              </a:rPr>
              <a:t>Mỗi câu hỏi trả lời đúng đạt 10 điểm, trả lời sai không có điểm.</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132100" name="TextBox 4"/>
          <p:cNvSpPr txBox="1">
            <a:spLocks noChangeArrowheads="1"/>
          </p:cNvSpPr>
          <p:nvPr/>
        </p:nvSpPr>
        <p:spPr bwMode="auto">
          <a:xfrm>
            <a:off x="4093828" y="762012"/>
            <a:ext cx="41525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5400" b="1">
                <a:solidFill>
                  <a:srgbClr val="0000FF"/>
                </a:solidFill>
                <a:latin typeface="Times New Roman" panose="02020603050405020304" pitchFamily="18" charset="0"/>
                <a:cs typeface="Times New Roman" panose="02020603050405020304" pitchFamily="18" charset="0"/>
              </a:rPr>
              <a:t>LUẬT CHƠI</a:t>
            </a:r>
            <a:endParaRPr lang="en-US" altLang="en-US" sz="5400" b="1">
              <a:solidFill>
                <a:srgbClr val="0000FF"/>
              </a:solidFill>
              <a:latin typeface="Times New Roman" panose="02020603050405020304" pitchFamily="18" charset="0"/>
              <a:cs typeface="Times New Roman" panose="02020603050405020304" pitchFamily="18" charset="0"/>
            </a:endParaRPr>
          </a:p>
        </p:txBody>
      </p:sp>
      <p:pic>
        <p:nvPicPr>
          <p:cNvPr id="132101" name="Picture 8" descr="http://az616578.vo.msecnd.net/files/2016/03/14/635935204327573244-1084282554_Home.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9322" y="5334022"/>
            <a:ext cx="12573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4" descr="D:\NGÂN\HÌNH ẢNH\Hinh nen powerpoint\HÌNH NỀN PP\port_turq_border.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9" y="59202"/>
            <a:ext cx="1219200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NGÂN\HÌNH ẢNH\VĂN 7\hop qua do.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283" y="2311998"/>
            <a:ext cx="172913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NGÂN\HÌNH ẢNH\VĂN 7\hop qua mau hong.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407" y="4344988"/>
            <a:ext cx="23693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NGÂN\HÌNH ẢNH\VĂN 7\hop qua mau tim.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5721" y="4344988"/>
            <a:ext cx="207856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D:\NGÂN\HÌNH ẢNH\VĂN 7\hop qua trang.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16345" y="2417120"/>
            <a:ext cx="214994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13"/>
          <p:cNvSpPr txBox="1">
            <a:spLocks noChangeArrowheads="1"/>
          </p:cNvSpPr>
          <p:nvPr/>
        </p:nvSpPr>
        <p:spPr bwMode="auto">
          <a:xfrm>
            <a:off x="3380844" y="839805"/>
            <a:ext cx="605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600" b="1">
                <a:solidFill>
                  <a:srgbClr val="0000FF"/>
                </a:solidFill>
                <a:latin typeface="Times New Roman" panose="02020603050405020304" pitchFamily="18" charset="0"/>
                <a:cs typeface="Times New Roman" panose="02020603050405020304" pitchFamily="18" charset="0"/>
              </a:rPr>
              <a:t>TRÒ CHƠI</a:t>
            </a:r>
            <a:endParaRPr lang="en-US" altLang="en-US" sz="3600" b="1">
              <a:solidFill>
                <a:srgbClr val="0000FF"/>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altLang="en-US" sz="3600" b="1">
                <a:solidFill>
                  <a:srgbClr val="0000FF"/>
                </a:solidFill>
                <a:latin typeface="Times New Roman" panose="02020603050405020304" pitchFamily="18" charset="0"/>
                <a:cs typeface="Times New Roman" panose="02020603050405020304" pitchFamily="18" charset="0"/>
              </a:rPr>
              <a:t>HỘP QUÀ BÍ MẬT</a:t>
            </a:r>
            <a:endParaRPr lang="en-US" altLang="en-US" sz="3600" b="1">
              <a:solidFill>
                <a:srgbClr val="0000FF"/>
              </a:solidFill>
              <a:latin typeface="Times New Roman" panose="02020603050405020304" pitchFamily="18" charset="0"/>
              <a:cs typeface="Times New Roman" panose="02020603050405020304" pitchFamily="18" charset="0"/>
            </a:endParaRPr>
          </a:p>
        </p:txBody>
      </p:sp>
      <p:sp>
        <p:nvSpPr>
          <p:cNvPr id="3" name="Right Arrow 2">
            <a:hlinkClick r:id="rId6" action="ppaction://hlinksldjump"/>
          </p:cNvPr>
          <p:cNvSpPr/>
          <p:nvPr/>
        </p:nvSpPr>
        <p:spPr>
          <a:xfrm>
            <a:off x="8667750" y="6062663"/>
            <a:ext cx="7691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 name="AutoShape 2" descr="Hộp quà vuông MS-02 - Gift shop: qua tang sinh nhat y nghia, qua luu niem,  trang suc han quo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rgbClr val="5F5F5F"/>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0485"/>
                                        </p:tgtEl>
                                        <p:attrNameLst>
                                          <p:attrName>ppt_w</p:attrName>
                                        </p:attrNameLst>
                                      </p:cBhvr>
                                      <p:tavLst>
                                        <p:tav tm="0">
                                          <p:val>
                                            <p:strVal val="ppt_w"/>
                                          </p:val>
                                        </p:tav>
                                        <p:tav tm="100000">
                                          <p:val>
                                            <p:fltVal val="0"/>
                                          </p:val>
                                        </p:tav>
                                      </p:tavLst>
                                    </p:anim>
                                    <p:anim calcmode="lin" valueType="num">
                                      <p:cBhvr>
                                        <p:cTn id="7" dur="500"/>
                                        <p:tgtEl>
                                          <p:spTgt spid="20485"/>
                                        </p:tgtEl>
                                        <p:attrNameLst>
                                          <p:attrName>ppt_h</p:attrName>
                                        </p:attrNameLst>
                                      </p:cBhvr>
                                      <p:tavLst>
                                        <p:tav tm="0">
                                          <p:val>
                                            <p:strVal val="ppt_h"/>
                                          </p:val>
                                        </p:tav>
                                        <p:tav tm="100000">
                                          <p:val>
                                            <p:strVal val="ppt_h"/>
                                          </p:val>
                                        </p:tav>
                                      </p:tavLst>
                                    </p:anim>
                                    <p:set>
                                      <p:cBhvr>
                                        <p:cTn id="8" dur="1" fill="hold">
                                          <p:stCondLst>
                                            <p:cond delay="499"/>
                                          </p:stCondLst>
                                        </p:cTn>
                                        <p:tgtEl>
                                          <p:spTgt spid="20485"/>
                                        </p:tgtEl>
                                        <p:attrNameLst>
                                          <p:attrName>style.visibility</p:attrName>
                                        </p:attrNameLst>
                                      </p:cBhvr>
                                      <p:to>
                                        <p:strVal val="hidden"/>
                                      </p:to>
                                    </p:set>
                                  </p:childTnLst>
                                </p:cTn>
                              </p:par>
                            </p:childTnLst>
                          </p:cTn>
                        </p:par>
                      </p:childTnLst>
                    </p:cTn>
                  </p:par>
                </p:childTnLst>
              </p:cTn>
              <p:nextCondLst>
                <p:cond evt="onClick" delay="0">
                  <p:tgtEl>
                    <p:spTgt spid="20485"/>
                  </p:tgtEl>
                </p:cond>
              </p:nextCondLst>
            </p:seq>
            <p:seq concurrent="1" nextAc="seek">
              <p:cTn id="9" restart="whenNotActive" fill="hold" evtFilter="cancelBubble" nodeType="interactiveSeq">
                <p:stCondLst>
                  <p:cond evt="onClick" delay="0">
                    <p:tgtEl>
                      <p:spTgt spid="20488"/>
                    </p:tgtEl>
                  </p:cond>
                </p:stCondLst>
                <p:endSync evt="end" delay="0">
                  <p:rtn val="all"/>
                </p:endSync>
                <p:childTnLst>
                  <p:par>
                    <p:cTn id="10" fill="hold">
                      <p:stCondLst>
                        <p:cond delay="0"/>
                      </p:stCondLst>
                      <p:childTnLst>
                        <p:par>
                          <p:cTn id="11" fill="hold">
                            <p:stCondLst>
                              <p:cond delay="0"/>
                            </p:stCondLst>
                            <p:childTnLst>
                              <p:par>
                                <p:cTn id="12" presetID="17" presetClass="exit" presetSubtype="10" fill="hold" nodeType="clickEffect">
                                  <p:stCondLst>
                                    <p:cond delay="0"/>
                                  </p:stCondLst>
                                  <p:childTnLst>
                                    <p:anim calcmode="lin" valueType="num">
                                      <p:cBhvr>
                                        <p:cTn id="13" dur="500"/>
                                        <p:tgtEl>
                                          <p:spTgt spid="20488"/>
                                        </p:tgtEl>
                                        <p:attrNameLst>
                                          <p:attrName>ppt_w</p:attrName>
                                        </p:attrNameLst>
                                      </p:cBhvr>
                                      <p:tavLst>
                                        <p:tav tm="0">
                                          <p:val>
                                            <p:strVal val="ppt_w"/>
                                          </p:val>
                                        </p:tav>
                                        <p:tav tm="100000">
                                          <p:val>
                                            <p:fltVal val="0"/>
                                          </p:val>
                                        </p:tav>
                                      </p:tavLst>
                                    </p:anim>
                                    <p:anim calcmode="lin" valueType="num">
                                      <p:cBhvr>
                                        <p:cTn id="14" dur="500"/>
                                        <p:tgtEl>
                                          <p:spTgt spid="20488"/>
                                        </p:tgtEl>
                                        <p:attrNameLst>
                                          <p:attrName>ppt_h</p:attrName>
                                        </p:attrNameLst>
                                      </p:cBhvr>
                                      <p:tavLst>
                                        <p:tav tm="0">
                                          <p:val>
                                            <p:strVal val="ppt_h"/>
                                          </p:val>
                                        </p:tav>
                                        <p:tav tm="100000">
                                          <p:val>
                                            <p:strVal val="ppt_h"/>
                                          </p:val>
                                        </p:tav>
                                      </p:tavLst>
                                    </p:anim>
                                    <p:set>
                                      <p:cBhvr>
                                        <p:cTn id="15"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16" restart="whenNotActive" fill="hold" evtFilter="cancelBubble" nodeType="interactiveSeq">
                <p:stCondLst>
                  <p:cond evt="onClick" delay="0">
                    <p:tgtEl>
                      <p:spTgt spid="20486"/>
                    </p:tgtEl>
                  </p:cond>
                </p:stCondLst>
                <p:endSync evt="end" delay="0">
                  <p:rtn val="all"/>
                </p:endSync>
                <p:childTnLst>
                  <p:par>
                    <p:cTn id="17" fill="hold">
                      <p:stCondLst>
                        <p:cond delay="0"/>
                      </p:stCondLst>
                      <p:childTnLst>
                        <p:par>
                          <p:cTn id="18" fill="hold">
                            <p:stCondLst>
                              <p:cond delay="0"/>
                            </p:stCondLst>
                            <p:childTnLst>
                              <p:par>
                                <p:cTn id="19" presetID="17" presetClass="exit" presetSubtype="10" fill="hold" nodeType="clickEffect">
                                  <p:stCondLst>
                                    <p:cond delay="0"/>
                                  </p:stCondLst>
                                  <p:childTnLst>
                                    <p:anim calcmode="lin" valueType="num">
                                      <p:cBhvr>
                                        <p:cTn id="20" dur="500"/>
                                        <p:tgtEl>
                                          <p:spTgt spid="20486"/>
                                        </p:tgtEl>
                                        <p:attrNameLst>
                                          <p:attrName>ppt_w</p:attrName>
                                        </p:attrNameLst>
                                      </p:cBhvr>
                                      <p:tavLst>
                                        <p:tav tm="0">
                                          <p:val>
                                            <p:strVal val="ppt_w"/>
                                          </p:val>
                                        </p:tav>
                                        <p:tav tm="100000">
                                          <p:val>
                                            <p:fltVal val="0"/>
                                          </p:val>
                                        </p:tav>
                                      </p:tavLst>
                                    </p:anim>
                                    <p:anim calcmode="lin" valueType="num">
                                      <p:cBhvr>
                                        <p:cTn id="21" dur="500"/>
                                        <p:tgtEl>
                                          <p:spTgt spid="20486"/>
                                        </p:tgtEl>
                                        <p:attrNameLst>
                                          <p:attrName>ppt_h</p:attrName>
                                        </p:attrNameLst>
                                      </p:cBhvr>
                                      <p:tavLst>
                                        <p:tav tm="0">
                                          <p:val>
                                            <p:strVal val="ppt_h"/>
                                          </p:val>
                                        </p:tav>
                                        <p:tav tm="100000">
                                          <p:val>
                                            <p:strVal val="ppt_h"/>
                                          </p:val>
                                        </p:tav>
                                      </p:tavLst>
                                    </p:anim>
                                    <p:set>
                                      <p:cBhvr>
                                        <p:cTn id="22"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3" restart="whenNotActive" fill="hold" evtFilter="cancelBubble" nodeType="interactiveSeq">
                <p:stCondLst>
                  <p:cond evt="onClick" delay="0">
                    <p:tgtEl>
                      <p:spTgt spid="20487"/>
                    </p:tgtEl>
                  </p:cond>
                </p:stCondLst>
                <p:endSync evt="end" delay="0">
                  <p:rtn val="all"/>
                </p:endSync>
                <p:childTnLst>
                  <p:par>
                    <p:cTn id="24" fill="hold">
                      <p:stCondLst>
                        <p:cond delay="0"/>
                      </p:stCondLst>
                      <p:childTnLst>
                        <p:par>
                          <p:cTn id="25" fill="hold">
                            <p:stCondLst>
                              <p:cond delay="0"/>
                            </p:stCondLst>
                            <p:childTnLst>
                              <p:par>
                                <p:cTn id="26" presetID="17" presetClass="exit" presetSubtype="10" fill="hold" nodeType="clickEffect">
                                  <p:stCondLst>
                                    <p:cond delay="0"/>
                                  </p:stCondLst>
                                  <p:childTnLst>
                                    <p:anim calcmode="lin" valueType="num">
                                      <p:cBhvr>
                                        <p:cTn id="27" dur="500"/>
                                        <p:tgtEl>
                                          <p:spTgt spid="20487"/>
                                        </p:tgtEl>
                                        <p:attrNameLst>
                                          <p:attrName>ppt_w</p:attrName>
                                        </p:attrNameLst>
                                      </p:cBhvr>
                                      <p:tavLst>
                                        <p:tav tm="0">
                                          <p:val>
                                            <p:strVal val="ppt_w"/>
                                          </p:val>
                                        </p:tav>
                                        <p:tav tm="100000">
                                          <p:val>
                                            <p:fltVal val="0"/>
                                          </p:val>
                                        </p:tav>
                                      </p:tavLst>
                                    </p:anim>
                                    <p:anim calcmode="lin" valueType="num">
                                      <p:cBhvr>
                                        <p:cTn id="28" dur="500"/>
                                        <p:tgtEl>
                                          <p:spTgt spid="20487"/>
                                        </p:tgtEl>
                                        <p:attrNameLst>
                                          <p:attrName>ppt_h</p:attrName>
                                        </p:attrNameLst>
                                      </p:cBhvr>
                                      <p:tavLst>
                                        <p:tav tm="0">
                                          <p:val>
                                            <p:strVal val="ppt_h"/>
                                          </p:val>
                                        </p:tav>
                                        <p:tav tm="100000">
                                          <p:val>
                                            <p:strVal val="ppt_h"/>
                                          </p:val>
                                        </p:tav>
                                      </p:tavLst>
                                    </p:anim>
                                    <p:set>
                                      <p:cBhvr>
                                        <p:cTn id="29"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7856559" y="5708984"/>
            <a:ext cx="985152" cy="856706"/>
            <a:chOff x="432" y="2256"/>
            <a:chExt cx="672" cy="672"/>
          </a:xfrm>
          <a:solidFill>
            <a:srgbClr val="FFFF00"/>
          </a:solidFill>
        </p:grpSpPr>
        <p:grpSp>
          <p:nvGrpSpPr>
            <p:cNvPr id="3" name="Group 7"/>
            <p:cNvGrpSpPr/>
            <p:nvPr/>
          </p:nvGrpSpPr>
          <p:grpSpPr bwMode="auto">
            <a:xfrm>
              <a:off x="432" y="2256"/>
              <a:ext cx="672" cy="672"/>
              <a:chOff x="864" y="1344"/>
              <a:chExt cx="672" cy="672"/>
            </a:xfrm>
            <a:grpFill/>
          </p:grpSpPr>
          <p:sp>
            <p:nvSpPr>
              <p:cNvPr id="8" name="Oval 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9" name="Line 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0" name="Line 1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7"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0</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4" name="Group 12"/>
          <p:cNvGrpSpPr/>
          <p:nvPr/>
        </p:nvGrpSpPr>
        <p:grpSpPr bwMode="auto">
          <a:xfrm>
            <a:off x="7856559" y="5708984"/>
            <a:ext cx="800100" cy="856706"/>
            <a:chOff x="1344" y="2208"/>
            <a:chExt cx="672" cy="672"/>
          </a:xfrm>
          <a:solidFill>
            <a:srgbClr val="FFFF00"/>
          </a:solidFill>
        </p:grpSpPr>
        <p:grpSp>
          <p:nvGrpSpPr>
            <p:cNvPr id="5" name="Group 13"/>
            <p:cNvGrpSpPr/>
            <p:nvPr/>
          </p:nvGrpSpPr>
          <p:grpSpPr bwMode="auto">
            <a:xfrm>
              <a:off x="1344" y="2208"/>
              <a:ext cx="672" cy="672"/>
              <a:chOff x="864" y="1344"/>
              <a:chExt cx="672" cy="672"/>
            </a:xfrm>
            <a:grpFill/>
          </p:grpSpPr>
          <p:sp>
            <p:nvSpPr>
              <p:cNvPr id="14" name="Oval 1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5" name="Line 1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6" name="Line 1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3"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6" name="Group 18"/>
          <p:cNvGrpSpPr/>
          <p:nvPr/>
        </p:nvGrpSpPr>
        <p:grpSpPr bwMode="auto">
          <a:xfrm>
            <a:off x="7873337" y="5609779"/>
            <a:ext cx="974828" cy="1006246"/>
            <a:chOff x="2160" y="2256"/>
            <a:chExt cx="672" cy="672"/>
          </a:xfrm>
          <a:solidFill>
            <a:srgbClr val="FFFF00"/>
          </a:solidFill>
        </p:grpSpPr>
        <p:grpSp>
          <p:nvGrpSpPr>
            <p:cNvPr id="11" name="Group 19"/>
            <p:cNvGrpSpPr/>
            <p:nvPr/>
          </p:nvGrpSpPr>
          <p:grpSpPr bwMode="auto">
            <a:xfrm>
              <a:off x="2160" y="2256"/>
              <a:ext cx="672" cy="672"/>
              <a:chOff x="864" y="1344"/>
              <a:chExt cx="672" cy="672"/>
            </a:xfrm>
            <a:grpFill/>
          </p:grpSpPr>
          <p:sp>
            <p:nvSpPr>
              <p:cNvPr id="20" name="Oval 2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1" name="Line 2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2" name="Line 2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9"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2</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12" name="Group 24"/>
          <p:cNvGrpSpPr/>
          <p:nvPr/>
        </p:nvGrpSpPr>
        <p:grpSpPr bwMode="auto">
          <a:xfrm>
            <a:off x="7873337" y="5633114"/>
            <a:ext cx="992968" cy="991298"/>
            <a:chOff x="3264" y="2160"/>
            <a:chExt cx="672" cy="672"/>
          </a:xfrm>
          <a:solidFill>
            <a:srgbClr val="FFFF00"/>
          </a:solidFill>
        </p:grpSpPr>
        <p:grpSp>
          <p:nvGrpSpPr>
            <p:cNvPr id="17" name="Group 25"/>
            <p:cNvGrpSpPr/>
            <p:nvPr/>
          </p:nvGrpSpPr>
          <p:grpSpPr bwMode="auto">
            <a:xfrm>
              <a:off x="3264" y="2160"/>
              <a:ext cx="672" cy="672"/>
              <a:chOff x="864" y="1344"/>
              <a:chExt cx="672" cy="672"/>
            </a:xfrm>
            <a:grpFill/>
          </p:grpSpPr>
          <p:sp>
            <p:nvSpPr>
              <p:cNvPr id="26" name="Oval 2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7" name="Line 2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8" name="Line 2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25"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3</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18" name="Group 30"/>
          <p:cNvGrpSpPr/>
          <p:nvPr/>
        </p:nvGrpSpPr>
        <p:grpSpPr bwMode="auto">
          <a:xfrm>
            <a:off x="7890115" y="5634946"/>
            <a:ext cx="972342" cy="981078"/>
            <a:chOff x="624" y="1152"/>
            <a:chExt cx="672" cy="672"/>
          </a:xfrm>
          <a:solidFill>
            <a:srgbClr val="FFFF00"/>
          </a:solidFill>
        </p:grpSpPr>
        <p:grpSp>
          <p:nvGrpSpPr>
            <p:cNvPr id="23" name="Group 31"/>
            <p:cNvGrpSpPr/>
            <p:nvPr/>
          </p:nvGrpSpPr>
          <p:grpSpPr bwMode="auto">
            <a:xfrm>
              <a:off x="624" y="1152"/>
              <a:ext cx="672" cy="672"/>
              <a:chOff x="864" y="1344"/>
              <a:chExt cx="672" cy="672"/>
            </a:xfrm>
            <a:grpFill/>
          </p:grpSpPr>
          <p:sp>
            <p:nvSpPr>
              <p:cNvPr id="32" name="Oval 3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3" name="Line 3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4" name="Line 3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31"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4</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4" name="Group 36"/>
          <p:cNvGrpSpPr/>
          <p:nvPr/>
        </p:nvGrpSpPr>
        <p:grpSpPr bwMode="auto">
          <a:xfrm>
            <a:off x="7856559" y="5626554"/>
            <a:ext cx="992968" cy="939135"/>
            <a:chOff x="1488" y="1152"/>
            <a:chExt cx="672" cy="672"/>
          </a:xfrm>
          <a:solidFill>
            <a:srgbClr val="FFFF00"/>
          </a:solidFill>
        </p:grpSpPr>
        <p:grpSp>
          <p:nvGrpSpPr>
            <p:cNvPr id="29" name="Group 37"/>
            <p:cNvGrpSpPr/>
            <p:nvPr/>
          </p:nvGrpSpPr>
          <p:grpSpPr bwMode="auto">
            <a:xfrm>
              <a:off x="1488" y="1152"/>
              <a:ext cx="672" cy="672"/>
              <a:chOff x="864" y="1344"/>
              <a:chExt cx="672" cy="672"/>
            </a:xfrm>
            <a:grpFill/>
          </p:grpSpPr>
          <p:sp>
            <p:nvSpPr>
              <p:cNvPr id="38" name="Oval 3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9" name="Line 3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0" name="Line 4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37"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5</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30" name="Group 42"/>
          <p:cNvGrpSpPr/>
          <p:nvPr/>
        </p:nvGrpSpPr>
        <p:grpSpPr bwMode="auto">
          <a:xfrm>
            <a:off x="7864947" y="5634946"/>
            <a:ext cx="972341" cy="981078"/>
            <a:chOff x="2832" y="1872"/>
            <a:chExt cx="672" cy="672"/>
          </a:xfrm>
          <a:solidFill>
            <a:srgbClr val="FFFF00"/>
          </a:solidFill>
        </p:grpSpPr>
        <p:grpSp>
          <p:nvGrpSpPr>
            <p:cNvPr id="35" name="Group 43"/>
            <p:cNvGrpSpPr/>
            <p:nvPr/>
          </p:nvGrpSpPr>
          <p:grpSpPr bwMode="auto">
            <a:xfrm>
              <a:off x="2832" y="1872"/>
              <a:ext cx="672" cy="672"/>
              <a:chOff x="864" y="1344"/>
              <a:chExt cx="672" cy="672"/>
            </a:xfrm>
            <a:grpFill/>
          </p:grpSpPr>
          <p:sp>
            <p:nvSpPr>
              <p:cNvPr id="44" name="Oval 4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5" name="Line 4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6" name="Line 4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3"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6</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36" name="Group 48"/>
          <p:cNvGrpSpPr/>
          <p:nvPr/>
        </p:nvGrpSpPr>
        <p:grpSpPr bwMode="auto">
          <a:xfrm>
            <a:off x="7873336" y="5626556"/>
            <a:ext cx="977318" cy="939134"/>
            <a:chOff x="3216" y="1152"/>
            <a:chExt cx="672" cy="672"/>
          </a:xfrm>
          <a:solidFill>
            <a:srgbClr val="FFFF00"/>
          </a:solidFill>
        </p:grpSpPr>
        <p:grpSp>
          <p:nvGrpSpPr>
            <p:cNvPr id="41" name="Group 49"/>
            <p:cNvGrpSpPr/>
            <p:nvPr/>
          </p:nvGrpSpPr>
          <p:grpSpPr bwMode="auto">
            <a:xfrm>
              <a:off x="3216" y="1152"/>
              <a:ext cx="672" cy="672"/>
              <a:chOff x="864" y="1344"/>
              <a:chExt cx="672" cy="672"/>
            </a:xfrm>
            <a:grpFill/>
          </p:grpSpPr>
          <p:sp>
            <p:nvSpPr>
              <p:cNvPr id="50" name="Oval 5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1" name="Line 5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2" name="Line 5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9"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7</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42" name="Group 54"/>
          <p:cNvGrpSpPr/>
          <p:nvPr/>
        </p:nvGrpSpPr>
        <p:grpSpPr bwMode="auto">
          <a:xfrm>
            <a:off x="7873336" y="5626556"/>
            <a:ext cx="972343" cy="939133"/>
            <a:chOff x="4080" y="1104"/>
            <a:chExt cx="672" cy="672"/>
          </a:xfrm>
          <a:solidFill>
            <a:srgbClr val="FFFF00"/>
          </a:solidFill>
        </p:grpSpPr>
        <p:grpSp>
          <p:nvGrpSpPr>
            <p:cNvPr id="47" name="Group 55"/>
            <p:cNvGrpSpPr/>
            <p:nvPr/>
          </p:nvGrpSpPr>
          <p:grpSpPr bwMode="auto">
            <a:xfrm>
              <a:off x="4080" y="1104"/>
              <a:ext cx="672" cy="672"/>
              <a:chOff x="864" y="1344"/>
              <a:chExt cx="672" cy="672"/>
            </a:xfrm>
            <a:grpFill/>
          </p:grpSpPr>
          <p:sp>
            <p:nvSpPr>
              <p:cNvPr id="56" name="Oval 5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7" name="Line 5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8" name="Line 5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55"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8</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48" name="Group 60"/>
          <p:cNvGrpSpPr/>
          <p:nvPr/>
        </p:nvGrpSpPr>
        <p:grpSpPr bwMode="auto">
          <a:xfrm>
            <a:off x="7877264" y="5626557"/>
            <a:ext cx="938786" cy="981078"/>
            <a:chOff x="5088" y="1008"/>
            <a:chExt cx="672" cy="672"/>
          </a:xfrm>
          <a:solidFill>
            <a:srgbClr val="FFFF00"/>
          </a:solidFill>
        </p:grpSpPr>
        <p:grpSp>
          <p:nvGrpSpPr>
            <p:cNvPr id="53" name="Group 61"/>
            <p:cNvGrpSpPr/>
            <p:nvPr/>
          </p:nvGrpSpPr>
          <p:grpSpPr bwMode="auto">
            <a:xfrm>
              <a:off x="5088" y="1008"/>
              <a:ext cx="672" cy="672"/>
              <a:chOff x="864" y="1344"/>
              <a:chExt cx="672" cy="672"/>
            </a:xfrm>
            <a:grpFill/>
          </p:grpSpPr>
          <p:sp>
            <p:nvSpPr>
              <p:cNvPr id="62" name="Oval 6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3" name="Line 6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4" name="Line 6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61"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9</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54" name="Group 66"/>
          <p:cNvGrpSpPr/>
          <p:nvPr/>
        </p:nvGrpSpPr>
        <p:grpSpPr bwMode="auto">
          <a:xfrm>
            <a:off x="7877262" y="5626557"/>
            <a:ext cx="972344" cy="981078"/>
            <a:chOff x="624" y="144"/>
            <a:chExt cx="672" cy="672"/>
          </a:xfrm>
          <a:solidFill>
            <a:srgbClr val="FFFF00"/>
          </a:solidFill>
        </p:grpSpPr>
        <p:grpSp>
          <p:nvGrpSpPr>
            <p:cNvPr id="59" name="Group 67"/>
            <p:cNvGrpSpPr/>
            <p:nvPr/>
          </p:nvGrpSpPr>
          <p:grpSpPr bwMode="auto">
            <a:xfrm>
              <a:off x="624" y="144"/>
              <a:ext cx="672" cy="672"/>
              <a:chOff x="864" y="1344"/>
              <a:chExt cx="672" cy="672"/>
            </a:xfrm>
            <a:grpFill/>
          </p:grpSpPr>
          <p:sp>
            <p:nvSpPr>
              <p:cNvPr id="68" name="Oval 6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9" name="Line 6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70" name="Line 7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67"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10</a:t>
              </a:r>
              <a:endParaRPr lang="en-US" sz="3600" kern="10" dirty="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sp>
        <p:nvSpPr>
          <p:cNvPr id="73" name="Rectangle 72"/>
          <p:cNvSpPr/>
          <p:nvPr/>
        </p:nvSpPr>
        <p:spPr>
          <a:xfrm>
            <a:off x="58723" y="292310"/>
            <a:ext cx="12057776" cy="169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a:solidFill>
                  <a:schemeClr val="tx1"/>
                </a:solidFill>
                <a:latin typeface="Times New Roman" panose="02020603050405020304" pitchFamily="18" charset="0"/>
                <a:cs typeface="Times New Roman" panose="02020603050405020304" pitchFamily="18" charset="0"/>
              </a:rPr>
              <a:t>Câu 1: Chủ nhân của khu vực Bắc Mỹ là</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79" name="Oval 78"/>
          <p:cNvSpPr/>
          <p:nvPr/>
        </p:nvSpPr>
        <p:spPr>
          <a:xfrm>
            <a:off x="2079699" y="2236493"/>
            <a:ext cx="504020" cy="52072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4" name="Right Arrow 73">
            <a:hlinkClick r:id="rId1" action="ppaction://hlinksldjump"/>
          </p:cNvPr>
          <p:cNvSpPr/>
          <p:nvPr/>
        </p:nvSpPr>
        <p:spPr>
          <a:xfrm>
            <a:off x="9504998" y="5771473"/>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TextBox 79"/>
          <p:cNvSpPr txBox="1"/>
          <p:nvPr/>
        </p:nvSpPr>
        <p:spPr>
          <a:xfrm>
            <a:off x="2079699" y="2127252"/>
            <a:ext cx="7560839" cy="1077218"/>
          </a:xfrm>
          <a:prstGeom prst="rect">
            <a:avLst/>
          </a:prstGeom>
          <a:noFill/>
        </p:spPr>
        <p:txBody>
          <a:bodyPr wrap="square" rtlCol="0">
            <a:spAutoFit/>
          </a:bodyPr>
          <a:lstStyle/>
          <a:p>
            <a:pPr lvl="0"/>
            <a:r>
              <a:rPr lang="en-US" sz="3200">
                <a:latin typeface="Times New Roman" panose="02020603050405020304" pitchFamily="18" charset="0"/>
                <a:cs typeface="Times New Roman" panose="02020603050405020304" pitchFamily="18" charset="0"/>
              </a:rPr>
              <a:t>A. </a:t>
            </a:r>
            <a:r>
              <a:rPr lang="en-US" sz="3200">
                <a:effectLst/>
                <a:latin typeface="Times New Roman" panose="02020603050405020304" pitchFamily="18" charset="0"/>
                <a:ea typeface="Calibri" panose="020F0502020204030204" pitchFamily="34" charset="0"/>
              </a:rPr>
              <a:t>Người Anh điêng và người Es-ki-mô.</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81" name="TextBox 80"/>
          <p:cNvSpPr txBox="1"/>
          <p:nvPr/>
        </p:nvSpPr>
        <p:spPr>
          <a:xfrm>
            <a:off x="2079699" y="3100342"/>
            <a:ext cx="7560839"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 </a:t>
            </a:r>
            <a:r>
              <a:rPr lang="en-US" sz="3200">
                <a:effectLst/>
                <a:latin typeface="Times New Roman" panose="02020603050405020304" pitchFamily="18" charset="0"/>
                <a:ea typeface="Calibri" panose="020F0502020204030204" pitchFamily="34" charset="0"/>
              </a:rPr>
              <a:t>Người Anh điêng và người da đen.</a:t>
            </a:r>
            <a:endParaRPr lang="en-US" sz="3200">
              <a:latin typeface="Times New Roman" panose="02020603050405020304" pitchFamily="18" charset="0"/>
              <a:cs typeface="Times New Roman" panose="02020603050405020304" pitchFamily="18" charset="0"/>
            </a:endParaRPr>
          </a:p>
        </p:txBody>
      </p:sp>
      <p:sp>
        <p:nvSpPr>
          <p:cNvPr id="82" name="TextBox 81"/>
          <p:cNvSpPr txBox="1"/>
          <p:nvPr/>
        </p:nvSpPr>
        <p:spPr>
          <a:xfrm>
            <a:off x="2079699" y="3974112"/>
            <a:ext cx="7560839"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 </a:t>
            </a:r>
            <a:r>
              <a:rPr lang="en-US" sz="3200">
                <a:effectLst/>
                <a:latin typeface="Times New Roman" panose="02020603050405020304" pitchFamily="18" charset="0"/>
                <a:ea typeface="Calibri" panose="020F0502020204030204" pitchFamily="34" charset="0"/>
              </a:rPr>
              <a:t>Người da đen và người Es-ki-mô</a:t>
            </a:r>
            <a:endParaRPr lang="en-US" sz="3200">
              <a:latin typeface="Times New Roman" panose="02020603050405020304" pitchFamily="18" charset="0"/>
              <a:cs typeface="Times New Roman" panose="02020603050405020304" pitchFamily="18" charset="0"/>
            </a:endParaRPr>
          </a:p>
          <a:p>
            <a:pPr lvl="0"/>
            <a:r>
              <a:rPr lang="en-US"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83" name="TextBox 82"/>
          <p:cNvSpPr txBox="1"/>
          <p:nvPr/>
        </p:nvSpPr>
        <p:spPr>
          <a:xfrm>
            <a:off x="2079699" y="4774241"/>
            <a:ext cx="7560839"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r>
              <a:rPr lang="en-US" sz="3200">
                <a:latin typeface="Times New Roman" panose="02020603050405020304" pitchFamily="18" charset="0"/>
                <a:ea typeface="Calibri" panose="020F0502020204030204" pitchFamily="34" charset="0"/>
              </a:rPr>
              <a:t> </a:t>
            </a:r>
            <a:r>
              <a:rPr lang="en-US" sz="3200">
                <a:effectLst/>
                <a:latin typeface="Times New Roman" panose="02020603050405020304" pitchFamily="18" charset="0"/>
                <a:ea typeface="Calibri" panose="020F0502020204030204" pitchFamily="34" charset="0"/>
              </a:rPr>
              <a:t>Người Anh-điêng và người da trắng.</a:t>
            </a:r>
            <a:endParaRPr 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360"/>
                                          </p:val>
                                        </p:tav>
                                        <p:tav tm="100000">
                                          <p:val>
                                            <p:fltVal val="0"/>
                                          </p:val>
                                        </p:tav>
                                      </p:tavLst>
                                    </p:anim>
                                    <p:animEffect transition="in" filter="fade">
                                      <p:cBhvr>
                                        <p:cTn id="10" dur="1000"/>
                                        <p:tgtEl>
                                          <p:spTgt spid="54"/>
                                        </p:tgtEl>
                                      </p:cBhvr>
                                    </p:animEffect>
                                  </p:childTnLst>
                                  <p:subTnLst>
                                    <p:set>
                                      <p:cBhvr override="childStyle">
                                        <p:cTn dur="1" fill="hold" display="0" masterRel="sameClick" afterEffect="1">
                                          <p:stCondLst>
                                            <p:cond evt="end" delay="0">
                                              <p:tn val="5"/>
                                            </p:cond>
                                          </p:stCondLst>
                                        </p:cTn>
                                        <p:tgtEl>
                                          <p:spTgt spid="54"/>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1000" fill="hold"/>
                                        <p:tgtEl>
                                          <p:spTgt spid="48"/>
                                        </p:tgtEl>
                                        <p:attrNameLst>
                                          <p:attrName>ppt_w</p:attrName>
                                        </p:attrNameLst>
                                      </p:cBhvr>
                                      <p:tavLst>
                                        <p:tav tm="0">
                                          <p:val>
                                            <p:fltVal val="0"/>
                                          </p:val>
                                        </p:tav>
                                        <p:tav tm="100000">
                                          <p:val>
                                            <p:strVal val="#ppt_w"/>
                                          </p:val>
                                        </p:tav>
                                      </p:tavLst>
                                    </p:anim>
                                    <p:anim calcmode="lin" valueType="num">
                                      <p:cBhvr>
                                        <p:cTn id="15" dur="1000" fill="hold"/>
                                        <p:tgtEl>
                                          <p:spTgt spid="48"/>
                                        </p:tgtEl>
                                        <p:attrNameLst>
                                          <p:attrName>ppt_h</p:attrName>
                                        </p:attrNameLst>
                                      </p:cBhvr>
                                      <p:tavLst>
                                        <p:tav tm="0">
                                          <p:val>
                                            <p:fltVal val="0"/>
                                          </p:val>
                                        </p:tav>
                                        <p:tav tm="100000">
                                          <p:val>
                                            <p:strVal val="#ppt_h"/>
                                          </p:val>
                                        </p:tav>
                                      </p:tavLst>
                                    </p:anim>
                                    <p:anim calcmode="lin" valueType="num">
                                      <p:cBhvr>
                                        <p:cTn id="16" dur="1000" fill="hold"/>
                                        <p:tgtEl>
                                          <p:spTgt spid="48"/>
                                        </p:tgtEl>
                                        <p:attrNameLst>
                                          <p:attrName>style.rotation</p:attrName>
                                        </p:attrNameLst>
                                      </p:cBhvr>
                                      <p:tavLst>
                                        <p:tav tm="0">
                                          <p:val>
                                            <p:fltVal val="360"/>
                                          </p:val>
                                        </p:tav>
                                        <p:tav tm="100000">
                                          <p:val>
                                            <p:fltVal val="0"/>
                                          </p:val>
                                        </p:tav>
                                      </p:tavLst>
                                    </p:anim>
                                    <p:animEffect transition="in" filter="fade">
                                      <p:cBhvr>
                                        <p:cTn id="17" dur="1000"/>
                                        <p:tgtEl>
                                          <p:spTgt spid="48"/>
                                        </p:tgtEl>
                                      </p:cBhvr>
                                    </p:animEffect>
                                  </p:childTnLst>
                                  <p:subTnLst>
                                    <p:set>
                                      <p:cBhvr override="childStyle">
                                        <p:cTn dur="1" fill="hold" display="0" masterRel="sameClick" afterEffect="1">
                                          <p:stCondLst>
                                            <p:cond evt="end" delay="0">
                                              <p:tn val="12"/>
                                            </p:cond>
                                          </p:stCondLst>
                                        </p:cTn>
                                        <p:tgtEl>
                                          <p:spTgt spid="48"/>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1000" fill="hold"/>
                                        <p:tgtEl>
                                          <p:spTgt spid="42"/>
                                        </p:tgtEl>
                                        <p:attrNameLst>
                                          <p:attrName>ppt_w</p:attrName>
                                        </p:attrNameLst>
                                      </p:cBhvr>
                                      <p:tavLst>
                                        <p:tav tm="0">
                                          <p:val>
                                            <p:fltVal val="0"/>
                                          </p:val>
                                        </p:tav>
                                        <p:tav tm="100000">
                                          <p:val>
                                            <p:strVal val="#ppt_w"/>
                                          </p:val>
                                        </p:tav>
                                      </p:tavLst>
                                    </p:anim>
                                    <p:anim calcmode="lin" valueType="num">
                                      <p:cBhvr>
                                        <p:cTn id="22" dur="1000" fill="hold"/>
                                        <p:tgtEl>
                                          <p:spTgt spid="42"/>
                                        </p:tgtEl>
                                        <p:attrNameLst>
                                          <p:attrName>ppt_h</p:attrName>
                                        </p:attrNameLst>
                                      </p:cBhvr>
                                      <p:tavLst>
                                        <p:tav tm="0">
                                          <p:val>
                                            <p:fltVal val="0"/>
                                          </p:val>
                                        </p:tav>
                                        <p:tav tm="100000">
                                          <p:val>
                                            <p:strVal val="#ppt_h"/>
                                          </p:val>
                                        </p:tav>
                                      </p:tavLst>
                                    </p:anim>
                                    <p:anim calcmode="lin" valueType="num">
                                      <p:cBhvr>
                                        <p:cTn id="23" dur="1000" fill="hold"/>
                                        <p:tgtEl>
                                          <p:spTgt spid="42"/>
                                        </p:tgtEl>
                                        <p:attrNameLst>
                                          <p:attrName>style.rotation</p:attrName>
                                        </p:attrNameLst>
                                      </p:cBhvr>
                                      <p:tavLst>
                                        <p:tav tm="0">
                                          <p:val>
                                            <p:fltVal val="360"/>
                                          </p:val>
                                        </p:tav>
                                        <p:tav tm="100000">
                                          <p:val>
                                            <p:fltVal val="0"/>
                                          </p:val>
                                        </p:tav>
                                      </p:tavLst>
                                    </p:anim>
                                    <p:animEffect transition="in" filter="fade">
                                      <p:cBhvr>
                                        <p:cTn id="24" dur="1000"/>
                                        <p:tgtEl>
                                          <p:spTgt spid="42"/>
                                        </p:tgtEl>
                                      </p:cBhvr>
                                    </p:animEffect>
                                  </p:childTnLst>
                                  <p:subTnLst>
                                    <p:set>
                                      <p:cBhvr override="childStyle">
                                        <p:cTn dur="1" fill="hold" display="0" masterRel="sameClick" afterEffect="1">
                                          <p:stCondLst>
                                            <p:cond evt="end" delay="0">
                                              <p:tn val="19"/>
                                            </p:cond>
                                          </p:stCondLst>
                                        </p:cTn>
                                        <p:tgtEl>
                                          <p:spTgt spid="42"/>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1000" fill="hold"/>
                                        <p:tgtEl>
                                          <p:spTgt spid="36"/>
                                        </p:tgtEl>
                                        <p:attrNameLst>
                                          <p:attrName>ppt_w</p:attrName>
                                        </p:attrNameLst>
                                      </p:cBhvr>
                                      <p:tavLst>
                                        <p:tav tm="0">
                                          <p:val>
                                            <p:fltVal val="0"/>
                                          </p:val>
                                        </p:tav>
                                        <p:tav tm="100000">
                                          <p:val>
                                            <p:strVal val="#ppt_w"/>
                                          </p:val>
                                        </p:tav>
                                      </p:tavLst>
                                    </p:anim>
                                    <p:anim calcmode="lin" valueType="num">
                                      <p:cBhvr>
                                        <p:cTn id="29" dur="1000" fill="hold"/>
                                        <p:tgtEl>
                                          <p:spTgt spid="36"/>
                                        </p:tgtEl>
                                        <p:attrNameLst>
                                          <p:attrName>ppt_h</p:attrName>
                                        </p:attrNameLst>
                                      </p:cBhvr>
                                      <p:tavLst>
                                        <p:tav tm="0">
                                          <p:val>
                                            <p:fltVal val="0"/>
                                          </p:val>
                                        </p:tav>
                                        <p:tav tm="100000">
                                          <p:val>
                                            <p:strVal val="#ppt_h"/>
                                          </p:val>
                                        </p:tav>
                                      </p:tavLst>
                                    </p:anim>
                                    <p:anim calcmode="lin" valueType="num">
                                      <p:cBhvr>
                                        <p:cTn id="30" dur="1000" fill="hold"/>
                                        <p:tgtEl>
                                          <p:spTgt spid="36"/>
                                        </p:tgtEl>
                                        <p:attrNameLst>
                                          <p:attrName>style.rotation</p:attrName>
                                        </p:attrNameLst>
                                      </p:cBhvr>
                                      <p:tavLst>
                                        <p:tav tm="0">
                                          <p:val>
                                            <p:fltVal val="360"/>
                                          </p:val>
                                        </p:tav>
                                        <p:tav tm="100000">
                                          <p:val>
                                            <p:fltVal val="0"/>
                                          </p:val>
                                        </p:tav>
                                      </p:tavLst>
                                    </p:anim>
                                    <p:animEffect transition="in" filter="fade">
                                      <p:cBhvr>
                                        <p:cTn id="31" dur="1000"/>
                                        <p:tgtEl>
                                          <p:spTgt spid="36"/>
                                        </p:tgtEl>
                                      </p:cBhvr>
                                    </p:animEffect>
                                  </p:childTnLst>
                                  <p:subTnLst>
                                    <p:set>
                                      <p:cBhvr override="childStyle">
                                        <p:cTn dur="1" fill="hold" display="0" masterRel="sameClick" afterEffect="1">
                                          <p:stCondLst>
                                            <p:cond evt="end" delay="0">
                                              <p:tn val="26"/>
                                            </p:cond>
                                          </p:stCondLst>
                                        </p:cTn>
                                        <p:tgtEl>
                                          <p:spTgt spid="36"/>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fltVal val="0"/>
                                          </p:val>
                                        </p:tav>
                                        <p:tav tm="100000">
                                          <p:val>
                                            <p:strVal val="#ppt_w"/>
                                          </p:val>
                                        </p:tav>
                                      </p:tavLst>
                                    </p:anim>
                                    <p:anim calcmode="lin" valueType="num">
                                      <p:cBhvr>
                                        <p:cTn id="36" dur="1000" fill="hold"/>
                                        <p:tgtEl>
                                          <p:spTgt spid="30"/>
                                        </p:tgtEl>
                                        <p:attrNameLst>
                                          <p:attrName>ppt_h</p:attrName>
                                        </p:attrNameLst>
                                      </p:cBhvr>
                                      <p:tavLst>
                                        <p:tav tm="0">
                                          <p:val>
                                            <p:fltVal val="0"/>
                                          </p:val>
                                        </p:tav>
                                        <p:tav tm="100000">
                                          <p:val>
                                            <p:strVal val="#ppt_h"/>
                                          </p:val>
                                        </p:tav>
                                      </p:tavLst>
                                    </p:anim>
                                    <p:anim calcmode="lin" valueType="num">
                                      <p:cBhvr>
                                        <p:cTn id="37" dur="1000" fill="hold"/>
                                        <p:tgtEl>
                                          <p:spTgt spid="30"/>
                                        </p:tgtEl>
                                        <p:attrNameLst>
                                          <p:attrName>style.rotation</p:attrName>
                                        </p:attrNameLst>
                                      </p:cBhvr>
                                      <p:tavLst>
                                        <p:tav tm="0">
                                          <p:val>
                                            <p:fltVal val="360"/>
                                          </p:val>
                                        </p:tav>
                                        <p:tav tm="100000">
                                          <p:val>
                                            <p:fltVal val="0"/>
                                          </p:val>
                                        </p:tav>
                                      </p:tavLst>
                                    </p:anim>
                                    <p:animEffect transition="in" filter="fade">
                                      <p:cBhvr>
                                        <p:cTn id="38" dur="1000"/>
                                        <p:tgtEl>
                                          <p:spTgt spid="30"/>
                                        </p:tgtEl>
                                      </p:cBhvr>
                                    </p:animEffect>
                                  </p:childTnLst>
                                  <p:subTnLst>
                                    <p:set>
                                      <p:cBhvr override="childStyle">
                                        <p:cTn dur="1" fill="hold" display="0" masterRel="sameClick" afterEffect="1">
                                          <p:stCondLst>
                                            <p:cond evt="end" delay="0">
                                              <p:tn val="33"/>
                                            </p:cond>
                                          </p:stCondLst>
                                        </p:cTn>
                                        <p:tgtEl>
                                          <p:spTgt spid="30"/>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fltVal val="0"/>
                                          </p:val>
                                        </p:tav>
                                        <p:tav tm="100000">
                                          <p:val>
                                            <p:strVal val="#ppt_w"/>
                                          </p:val>
                                        </p:tav>
                                      </p:tavLst>
                                    </p:anim>
                                    <p:anim calcmode="lin" valueType="num">
                                      <p:cBhvr>
                                        <p:cTn id="43" dur="1000" fill="hold"/>
                                        <p:tgtEl>
                                          <p:spTgt spid="24"/>
                                        </p:tgtEl>
                                        <p:attrNameLst>
                                          <p:attrName>ppt_h</p:attrName>
                                        </p:attrNameLst>
                                      </p:cBhvr>
                                      <p:tavLst>
                                        <p:tav tm="0">
                                          <p:val>
                                            <p:fltVal val="0"/>
                                          </p:val>
                                        </p:tav>
                                        <p:tav tm="100000">
                                          <p:val>
                                            <p:strVal val="#ppt_h"/>
                                          </p:val>
                                        </p:tav>
                                      </p:tavLst>
                                    </p:anim>
                                    <p:anim calcmode="lin" valueType="num">
                                      <p:cBhvr>
                                        <p:cTn id="44" dur="1000" fill="hold"/>
                                        <p:tgtEl>
                                          <p:spTgt spid="24"/>
                                        </p:tgtEl>
                                        <p:attrNameLst>
                                          <p:attrName>style.rotation</p:attrName>
                                        </p:attrNameLst>
                                      </p:cBhvr>
                                      <p:tavLst>
                                        <p:tav tm="0">
                                          <p:val>
                                            <p:fltVal val="360"/>
                                          </p:val>
                                        </p:tav>
                                        <p:tav tm="100000">
                                          <p:val>
                                            <p:fltVal val="0"/>
                                          </p:val>
                                        </p:tav>
                                      </p:tavLst>
                                    </p:anim>
                                    <p:animEffect transition="in" filter="fade">
                                      <p:cBhvr>
                                        <p:cTn id="45" dur="1000"/>
                                        <p:tgtEl>
                                          <p:spTgt spid="24"/>
                                        </p:tgtEl>
                                      </p:cBhvr>
                                    </p:animEffect>
                                  </p:childTnLst>
                                  <p:subTnLst>
                                    <p:set>
                                      <p:cBhvr override="childStyle">
                                        <p:cTn dur="1" fill="hold" display="0" masterRel="sameClick" afterEffect="1">
                                          <p:stCondLst>
                                            <p:cond evt="end" delay="0">
                                              <p:tn val="40"/>
                                            </p:cond>
                                          </p:stCondLst>
                                        </p:cTn>
                                        <p:tgtEl>
                                          <p:spTgt spid="24"/>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360"/>
                                          </p:val>
                                        </p:tav>
                                        <p:tav tm="100000">
                                          <p:val>
                                            <p:fltVal val="0"/>
                                          </p:val>
                                        </p:tav>
                                      </p:tavLst>
                                    </p:anim>
                                    <p:animEffect transition="in" filter="fade">
                                      <p:cBhvr>
                                        <p:cTn id="52" dur="1000"/>
                                        <p:tgtEl>
                                          <p:spTgt spid="18"/>
                                        </p:tgtEl>
                                      </p:cBhvr>
                                    </p:animEffect>
                                  </p:childTnLst>
                                  <p:subTnLst>
                                    <p:set>
                                      <p:cBhvr override="childStyle">
                                        <p:cTn dur="1" fill="hold" display="0" masterRel="sameClick" afterEffect="1">
                                          <p:stCondLst>
                                            <p:cond evt="end" delay="0">
                                              <p:tn val="47"/>
                                            </p:cond>
                                          </p:stCondLst>
                                        </p:cTn>
                                        <p:tgtEl>
                                          <p:spTgt spid="18"/>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360"/>
                                          </p:val>
                                        </p:tav>
                                        <p:tav tm="100000">
                                          <p:val>
                                            <p:fltVal val="0"/>
                                          </p:val>
                                        </p:tav>
                                      </p:tavLst>
                                    </p:anim>
                                    <p:animEffect transition="in" filter="fade">
                                      <p:cBhvr>
                                        <p:cTn id="59" dur="1000"/>
                                        <p:tgtEl>
                                          <p:spTgt spid="12"/>
                                        </p:tgtEl>
                                      </p:cBhvr>
                                    </p:animEffect>
                                  </p:childTnLst>
                                  <p:subTnLst>
                                    <p:set>
                                      <p:cBhvr override="childStyle">
                                        <p:cTn dur="1" fill="hold" display="0" masterRel="sameClick" afterEffect="1">
                                          <p:stCondLst>
                                            <p:cond evt="end" delay="0">
                                              <p:tn val="54"/>
                                            </p:cond>
                                          </p:stCondLst>
                                        </p:cTn>
                                        <p:tgtEl>
                                          <p:spTgt spid="12"/>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9"/>
                                        </p:tgtEl>
                                        <p:attrNameLst>
                                          <p:attrName>style.visibility</p:attrName>
                                        </p:attrNameLst>
                                      </p:cBhvr>
                                      <p:to>
                                        <p:strVal val="visible"/>
                                      </p:to>
                                    </p:set>
                                    <p:anim calcmode="lin" valueType="num">
                                      <p:cBhvr additive="base">
                                        <p:cTn id="85" dur="500" fill="hold"/>
                                        <p:tgtEl>
                                          <p:spTgt spid="79"/>
                                        </p:tgtEl>
                                        <p:attrNameLst>
                                          <p:attrName>ppt_x</p:attrName>
                                        </p:attrNameLst>
                                      </p:cBhvr>
                                      <p:tavLst>
                                        <p:tav tm="0">
                                          <p:val>
                                            <p:strVal val="#ppt_x"/>
                                          </p:val>
                                        </p:tav>
                                        <p:tav tm="100000">
                                          <p:val>
                                            <p:strVal val="#ppt_x"/>
                                          </p:val>
                                        </p:tav>
                                      </p:tavLst>
                                    </p:anim>
                                    <p:anim calcmode="lin" valueType="num">
                                      <p:cBhvr additive="base">
                                        <p:cTn id="8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2578" y="2744167"/>
            <a:ext cx="5103175" cy="2205070"/>
            <a:chOff x="7180710" y="2901393"/>
            <a:chExt cx="5103175" cy="2205070"/>
          </a:xfrm>
        </p:grpSpPr>
        <p:sp>
          <p:nvSpPr>
            <p:cNvPr id="9" name="Rectangle 8"/>
            <p:cNvSpPr/>
            <p:nvPr/>
          </p:nvSpPr>
          <p:spPr>
            <a:xfrm>
              <a:off x="7180710" y="2980368"/>
              <a:ext cx="3966162" cy="2126095"/>
            </a:xfrm>
            <a:prstGeom prst="rect">
              <a:avLst/>
            </a:prstGeom>
            <a:ln>
              <a:solidFill>
                <a:srgbClr val="00B050"/>
              </a:solidFill>
              <a:prstDash val="dash"/>
            </a:ln>
          </p:spPr>
          <p:txBody>
            <a:bodyPr wrap="square">
              <a:spAutoFit/>
            </a:bodyPr>
            <a:lstStyle/>
            <a:p>
              <a:pPr marR="0" lvl="0" algn="just">
                <a:lnSpc>
                  <a:spcPct val="120000"/>
                </a:lnSpc>
                <a:spcBef>
                  <a:spcPts val="0"/>
                </a:spcBef>
                <a:spcAft>
                  <a:spcPts val="0"/>
                </a:spcAft>
              </a:pPr>
              <a:r>
                <a:rPr lang="en-US" sz="2800" b="1">
                  <a:solidFill>
                    <a:srgbClr val="002060"/>
                  </a:solidFill>
                  <a:latin typeface="#9Slide03 SFU Futura_12" panose="00000400000000000000" pitchFamily="2" charset="0"/>
                  <a:ea typeface="Cambria" panose="02040503050406030204" pitchFamily="18" charset="0"/>
                  <a:cs typeface="Times New Roman" panose="02020603050405020304" pitchFamily="18" charset="0"/>
                </a:rPr>
                <a:t>Quan sát hình ảnh, em hãy tô màu vào các quốc gia thuộc khu vực Bắc Mỹ.</a:t>
              </a:r>
              <a:endParaRPr lang="en-US" sz="2000" b="1" dirty="0">
                <a:solidFill>
                  <a:srgbClr val="FF0000"/>
                </a:solidFill>
                <a:latin typeface="#9Slide03 SFU Futura_12" panose="00000400000000000000" pitchFamily="2" charset="0"/>
                <a:ea typeface="Arial" panose="020B0604020202020204" pitchFamily="34" charset="0"/>
                <a:cs typeface="Times New Roman" panose="02020603050405020304" pitchFamily="18" charset="0"/>
              </a:endParaRPr>
            </a:p>
          </p:txBody>
        </p:sp>
        <p:pic>
          <p:nvPicPr>
            <p:cNvPr id="11" name="Picture 6" descr="Hình ảnh Bảng điểm Cậu Bé, Cậu Bé Clipart, Phim Hoạt Hình, Ký Clipart  Vector và PNG với nền trong suốt để tải xuống miễn phí"/>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ackgroundRemoval t="4750" b="94750" l="10000" r="90000">
                          <a14:foregroundMark x1="66417" y1="94750" x2="66417" y2="94750"/>
                          <a14:foregroundMark x1="67750" y1="77000" x2="67750" y2="77000"/>
                          <a14:foregroundMark x1="55250" y1="19000" x2="55250" y2="19000"/>
                          <a14:foregroundMark x1="63500" y1="6583" x2="63500" y2="6583"/>
                          <a14:foregroundMark x1="58750" y1="4750" x2="58750" y2="4750"/>
                        </a14:backgroundRemoval>
                      </a14:imgEffect>
                    </a14:imgLayer>
                  </a14:imgProps>
                </a:ext>
                <a:ext uri="{28A0092B-C50C-407E-A947-70E740481C1C}">
                  <a14:useLocalDpi xmlns:a14="http://schemas.microsoft.com/office/drawing/2010/main" val="0"/>
                </a:ext>
              </a:extLst>
            </a:blip>
            <a:srcRect l="23240" r="10647" b="11725"/>
            <a:stretch>
              <a:fillRect/>
            </a:stretch>
          </p:blipFill>
          <p:spPr bwMode="auto">
            <a:xfrm>
              <a:off x="11186605" y="2901393"/>
              <a:ext cx="1097280" cy="14651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86095" y="1305195"/>
            <a:ext cx="3293187" cy="1137258"/>
            <a:chOff x="312163" y="1593928"/>
            <a:chExt cx="3293187" cy="1137258"/>
          </a:xfrm>
        </p:grpSpPr>
        <p:sp>
          <p:nvSpPr>
            <p:cNvPr id="13" name="Rectangle 12"/>
            <p:cNvSpPr/>
            <p:nvPr/>
          </p:nvSpPr>
          <p:spPr>
            <a:xfrm>
              <a:off x="1326416" y="1650271"/>
              <a:ext cx="2278934" cy="105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0000"/>
                </a:solidFill>
                <a:latin typeface="#9Slide05 SVNUT Triumph" panose="00000500000000000000" pitchFamily="2" charset="0"/>
                <a:cs typeface="Arial" panose="020B0604020202020204" pitchFamily="34" charset="0"/>
              </a:endParaRPr>
            </a:p>
          </p:txBody>
        </p:sp>
        <p:pic>
          <p:nvPicPr>
            <p:cNvPr id="14" name="Picture 10" descr="Green, Plant and Concept Vector | Thiệp hoa, Biểu trưng, Thiệ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163" y="1593928"/>
              <a:ext cx="1223320" cy="11372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816114" y="213028"/>
            <a:ext cx="4060272" cy="1213360"/>
            <a:chOff x="148014" y="-47290"/>
            <a:chExt cx="6119766" cy="1511345"/>
          </a:xfrm>
        </p:grpSpPr>
        <p:sp>
          <p:nvSpPr>
            <p:cNvPr id="16" name="Rectangle 15"/>
            <p:cNvSpPr/>
            <p:nvPr/>
          </p:nvSpPr>
          <p:spPr>
            <a:xfrm>
              <a:off x="250381" y="82584"/>
              <a:ext cx="6017399" cy="958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4400" b="1" cap="none" spc="0"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  KHỞI ĐỘNG</a:t>
              </a:r>
              <a:endParaRPr lang="en-US" sz="4400" b="1" cap="none" spc="0"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17" name="Hình ảnh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2154" y1="77297" x2="42154" y2="77297"/>
                          <a14:foregroundMark x1="50308" y1="87568" x2="50308" y2="87568"/>
                          <a14:foregroundMark x1="58462" y1="80090" x2="58462" y2="80090"/>
                          <a14:foregroundMark x1="52615" y1="41171" x2="52615" y2="41171"/>
                          <a14:foregroundMark x1="49077" y1="39099" x2="49077" y2="39099"/>
                          <a14:foregroundMark x1="51385" y1="37117" x2="51385" y2="37117"/>
                          <a14:foregroundMark x1="51385" y1="37117" x2="51385" y2="37117"/>
                          <a14:foregroundMark x1="51385" y1="37117" x2="51385" y2="37117"/>
                        </a14:backgroundRemoval>
                      </a14:imgEffect>
                    </a14:imgLayer>
                  </a14:imgProps>
                </a:ext>
              </a:extLst>
            </a:blip>
            <a:stretch>
              <a:fillRect/>
            </a:stretch>
          </p:blipFill>
          <p:spPr>
            <a:xfrm flipH="1">
              <a:off x="148014" y="-47290"/>
              <a:ext cx="885022" cy="1511345"/>
            </a:xfrm>
            <a:prstGeom prst="rect">
              <a:avLst/>
            </a:prstGeom>
          </p:spPr>
        </p:pic>
      </p:grpSp>
      <p:pic>
        <p:nvPicPr>
          <p:cNvPr id="18" name="Picture 17"/>
          <p:cNvPicPr>
            <a:picLocks noChangeAspect="1"/>
          </p:cNvPicPr>
          <p:nvPr/>
        </p:nvPicPr>
        <p:blipFill>
          <a:blip r:embed="rId6"/>
          <a:stretch>
            <a:fillRect/>
          </a:stretch>
        </p:blipFill>
        <p:spPr>
          <a:xfrm>
            <a:off x="6174296" y="154305"/>
            <a:ext cx="5531609" cy="3327532"/>
          </a:xfrm>
          <a:prstGeom prst="rect">
            <a:avLst/>
          </a:prstGeom>
        </p:spPr>
      </p:pic>
      <p:pic>
        <p:nvPicPr>
          <p:cNvPr id="20" name="image142.jpg" descr="Image result for MAP WORLD&quot;"/>
          <p:cNvPicPr/>
          <p:nvPr/>
        </p:nvPicPr>
        <p:blipFill>
          <a:blip r:embed="rId7"/>
          <a:srcRect/>
          <a:stretch>
            <a:fillRect/>
          </a:stretch>
        </p:blipFill>
        <p:spPr>
          <a:xfrm>
            <a:off x="6174295" y="3607266"/>
            <a:ext cx="5531609" cy="316828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p15:prstTrans prst="pageCurlDouble"/>
        <p:sndAc>
          <p:stSnd>
            <p:snd r:embed="rId8" name="push.wav"/>
          </p:stSnd>
        </p:sndAc>
      </p:transition>
    </mc:Choice>
    <mc:Fallback>
      <p:transition spd="slow" advClick="0">
        <p:fade/>
        <p:sndAc>
          <p:stSnd>
            <p:snd r:embed="rId8"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8435400" y="5498890"/>
            <a:ext cx="800100" cy="1066800"/>
            <a:chOff x="432" y="2256"/>
            <a:chExt cx="672" cy="672"/>
          </a:xfrm>
          <a:solidFill>
            <a:srgbClr val="FFFF00"/>
          </a:solidFill>
        </p:grpSpPr>
        <p:grpSp>
          <p:nvGrpSpPr>
            <p:cNvPr id="3" name="Group 7"/>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0</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4" name="Group 12"/>
          <p:cNvGrpSpPr/>
          <p:nvPr/>
        </p:nvGrpSpPr>
        <p:grpSpPr bwMode="auto">
          <a:xfrm>
            <a:off x="8435400" y="5498890"/>
            <a:ext cx="800100" cy="1066800"/>
            <a:chOff x="1344" y="2208"/>
            <a:chExt cx="672" cy="672"/>
          </a:xfrm>
          <a:solidFill>
            <a:srgbClr val="FFFF00"/>
          </a:solidFill>
        </p:grpSpPr>
        <p:grpSp>
          <p:nvGrpSpPr>
            <p:cNvPr id="5" name="Group 13"/>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6" name="Group 18"/>
          <p:cNvGrpSpPr/>
          <p:nvPr/>
        </p:nvGrpSpPr>
        <p:grpSpPr bwMode="auto">
          <a:xfrm>
            <a:off x="8435400" y="5498890"/>
            <a:ext cx="800100" cy="1066800"/>
            <a:chOff x="2160" y="2256"/>
            <a:chExt cx="672" cy="672"/>
          </a:xfrm>
          <a:solidFill>
            <a:srgbClr val="FFFF00"/>
          </a:solidFill>
        </p:grpSpPr>
        <p:grpSp>
          <p:nvGrpSpPr>
            <p:cNvPr id="7" name="Group 19"/>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2</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8" name="Group 24"/>
          <p:cNvGrpSpPr/>
          <p:nvPr/>
        </p:nvGrpSpPr>
        <p:grpSpPr bwMode="auto">
          <a:xfrm>
            <a:off x="8435400" y="5498890"/>
            <a:ext cx="800100" cy="1066800"/>
            <a:chOff x="3264" y="2160"/>
            <a:chExt cx="672" cy="672"/>
          </a:xfrm>
          <a:solidFill>
            <a:srgbClr val="FFFF00"/>
          </a:solidFill>
        </p:grpSpPr>
        <p:grpSp>
          <p:nvGrpSpPr>
            <p:cNvPr id="9" name="Group 25"/>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3</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10" name="Group 30"/>
          <p:cNvGrpSpPr/>
          <p:nvPr/>
        </p:nvGrpSpPr>
        <p:grpSpPr bwMode="auto">
          <a:xfrm>
            <a:off x="8435400" y="5498890"/>
            <a:ext cx="800100" cy="1066800"/>
            <a:chOff x="624" y="1152"/>
            <a:chExt cx="672" cy="672"/>
          </a:xfrm>
          <a:solidFill>
            <a:srgbClr val="FFFF00"/>
          </a:solidFill>
        </p:grpSpPr>
        <p:grpSp>
          <p:nvGrpSpPr>
            <p:cNvPr id="15" name="Group 31"/>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4</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16" name="Group 36"/>
          <p:cNvGrpSpPr/>
          <p:nvPr/>
        </p:nvGrpSpPr>
        <p:grpSpPr bwMode="auto">
          <a:xfrm>
            <a:off x="8435400" y="5498890"/>
            <a:ext cx="800100" cy="1066800"/>
            <a:chOff x="1488" y="1152"/>
            <a:chExt cx="672" cy="672"/>
          </a:xfrm>
          <a:solidFill>
            <a:srgbClr val="FFFF00"/>
          </a:solidFill>
        </p:grpSpPr>
        <p:grpSp>
          <p:nvGrpSpPr>
            <p:cNvPr id="21" name="Group 37"/>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5</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2" name="Group 42"/>
          <p:cNvGrpSpPr/>
          <p:nvPr/>
        </p:nvGrpSpPr>
        <p:grpSpPr bwMode="auto">
          <a:xfrm>
            <a:off x="8435400" y="5498890"/>
            <a:ext cx="800100" cy="1066800"/>
            <a:chOff x="2832" y="1872"/>
            <a:chExt cx="672" cy="672"/>
          </a:xfrm>
          <a:solidFill>
            <a:srgbClr val="FFFF00"/>
          </a:solidFill>
        </p:grpSpPr>
        <p:grpSp>
          <p:nvGrpSpPr>
            <p:cNvPr id="27" name="Group 43"/>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6</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8" name="Group 48"/>
          <p:cNvGrpSpPr/>
          <p:nvPr/>
        </p:nvGrpSpPr>
        <p:grpSpPr bwMode="auto">
          <a:xfrm>
            <a:off x="8435400" y="5498890"/>
            <a:ext cx="800100" cy="1066800"/>
            <a:chOff x="3216" y="1152"/>
            <a:chExt cx="672" cy="672"/>
          </a:xfrm>
          <a:solidFill>
            <a:srgbClr val="FFFF00"/>
          </a:solidFill>
        </p:grpSpPr>
        <p:grpSp>
          <p:nvGrpSpPr>
            <p:cNvPr id="28672" name="Group 49"/>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7</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8673" name="Group 54"/>
          <p:cNvGrpSpPr/>
          <p:nvPr/>
        </p:nvGrpSpPr>
        <p:grpSpPr bwMode="auto">
          <a:xfrm>
            <a:off x="8435400" y="5498890"/>
            <a:ext cx="800100" cy="1066800"/>
            <a:chOff x="4080" y="1104"/>
            <a:chExt cx="672" cy="672"/>
          </a:xfrm>
          <a:solidFill>
            <a:srgbClr val="FFFF00"/>
          </a:solidFill>
        </p:grpSpPr>
        <p:grpSp>
          <p:nvGrpSpPr>
            <p:cNvPr id="28674" name="Group 55"/>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8</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8675" name="Group 60"/>
          <p:cNvGrpSpPr/>
          <p:nvPr/>
        </p:nvGrpSpPr>
        <p:grpSpPr bwMode="auto">
          <a:xfrm>
            <a:off x="8435400" y="5498890"/>
            <a:ext cx="800100" cy="1066800"/>
            <a:chOff x="5088" y="1008"/>
            <a:chExt cx="672" cy="672"/>
          </a:xfrm>
          <a:solidFill>
            <a:srgbClr val="FFFF00"/>
          </a:solidFill>
        </p:grpSpPr>
        <p:grpSp>
          <p:nvGrpSpPr>
            <p:cNvPr id="28676" name="Group 61"/>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9</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8677" name="Group 66"/>
          <p:cNvGrpSpPr/>
          <p:nvPr/>
        </p:nvGrpSpPr>
        <p:grpSpPr bwMode="auto">
          <a:xfrm>
            <a:off x="8435400" y="5498890"/>
            <a:ext cx="800100" cy="1066800"/>
            <a:chOff x="624" y="144"/>
            <a:chExt cx="672" cy="672"/>
          </a:xfrm>
          <a:solidFill>
            <a:srgbClr val="FFFF00"/>
          </a:solidFill>
        </p:grpSpPr>
        <p:grpSp>
          <p:nvGrpSpPr>
            <p:cNvPr id="28678" name="Group 67"/>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10</a:t>
              </a:r>
              <a:endParaRPr lang="en-US" sz="3600" kern="10" dirty="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sp>
        <p:nvSpPr>
          <p:cNvPr id="70" name="Rectangle 69"/>
          <p:cNvSpPr/>
          <p:nvPr/>
        </p:nvSpPr>
        <p:spPr>
          <a:xfrm>
            <a:off x="369116" y="404683"/>
            <a:ext cx="11031523" cy="1289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2: </a:t>
            </a:r>
            <a:r>
              <a:rPr lang="en-US" sz="3200" b="1">
                <a:solidFill>
                  <a:srgbClr val="000000"/>
                </a:solidFill>
                <a:effectLst/>
                <a:latin typeface="Times New Roman" panose="02020603050405020304" pitchFamily="18" charset="0"/>
                <a:ea typeface="Times New Roman" panose="02020603050405020304" pitchFamily="18" charset="0"/>
              </a:rPr>
              <a:t>Dân cư Bắc Mĩ có đặc điểm phân bố là:</a:t>
            </a:r>
            <a:endParaRPr lang="en-US" sz="3200" b="1">
              <a:effectLst/>
              <a:latin typeface="Times New Roman" panose="02020603050405020304" pitchFamily="18" charset="0"/>
              <a:ea typeface="Times New Roman" panose="02020603050405020304" pitchFamily="18" charset="0"/>
            </a:endParaRPr>
          </a:p>
        </p:txBody>
      </p:sp>
      <p:pic>
        <p:nvPicPr>
          <p:cNvPr id="7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8642" y="4179788"/>
            <a:ext cx="52011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ight Arrow 76">
            <a:hlinkClick r:id="rId2" action="ppaction://hlinksldjump"/>
          </p:cNvPr>
          <p:cNvSpPr/>
          <p:nvPr/>
        </p:nvSpPr>
        <p:spPr>
          <a:xfrm>
            <a:off x="9504998" y="5982138"/>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2600588" y="2003234"/>
            <a:ext cx="6996418" cy="3539430"/>
          </a:xfrm>
          <a:prstGeom prst="rect">
            <a:avLst/>
          </a:prstGeom>
        </p:spPr>
        <p:txBody>
          <a:bodyPr wrap="square">
            <a:spAutoFit/>
          </a:bodyPr>
          <a:lstStyle/>
          <a:p>
            <a:endParaRPr lang="en-US" sz="2800">
              <a:solidFill>
                <a:prstClr val="black"/>
              </a:solidFill>
              <a:latin typeface="Times New Roman" panose="02020603050405020304" pitchFamily="18" charset="0"/>
              <a:cs typeface="Times New Roman" panose="02020603050405020304" pitchFamily="18" charset="0"/>
            </a:endParaRPr>
          </a:p>
          <a:p>
            <a:r>
              <a:rPr lang="en-US" sz="2800">
                <a:solidFill>
                  <a:prstClr val="black"/>
                </a:solidFill>
                <a:latin typeface="Times New Roman" panose="02020603050405020304" pitchFamily="18" charset="0"/>
                <a:cs typeface="Times New Roman" panose="02020603050405020304" pitchFamily="18" charset="0"/>
              </a:rPr>
              <a:t>A. Rất đều</a:t>
            </a:r>
            <a:endParaRPr lang="en-US" sz="2800">
              <a:solidFill>
                <a:prstClr val="black"/>
              </a:solidFill>
              <a:latin typeface="Times New Roman" panose="02020603050405020304" pitchFamily="18" charset="0"/>
              <a:cs typeface="Times New Roman" panose="02020603050405020304" pitchFamily="18" charset="0"/>
            </a:endParaRPr>
          </a:p>
          <a:p>
            <a:endParaRPr lang="en-US" sz="2800">
              <a:solidFill>
                <a:prstClr val="black"/>
              </a:solidFill>
              <a:latin typeface="Times New Roman" panose="02020603050405020304" pitchFamily="18" charset="0"/>
              <a:cs typeface="Times New Roman" panose="02020603050405020304" pitchFamily="18" charset="0"/>
            </a:endParaRPr>
          </a:p>
          <a:p>
            <a:r>
              <a:rPr lang="en-US" sz="2800">
                <a:solidFill>
                  <a:prstClr val="black"/>
                </a:solidFill>
                <a:latin typeface="Times New Roman" panose="02020603050405020304" pitchFamily="18" charset="0"/>
                <a:cs typeface="Times New Roman" panose="02020603050405020304" pitchFamily="18" charset="0"/>
              </a:rPr>
              <a:t>B. Đều</a:t>
            </a:r>
            <a:endParaRPr lang="en-US" sz="2800">
              <a:solidFill>
                <a:prstClr val="black"/>
              </a:solidFill>
              <a:latin typeface="Times New Roman" panose="02020603050405020304" pitchFamily="18" charset="0"/>
              <a:cs typeface="Times New Roman" panose="02020603050405020304" pitchFamily="18" charset="0"/>
            </a:endParaRPr>
          </a:p>
          <a:p>
            <a:endParaRPr lang="en-US" sz="2800">
              <a:solidFill>
                <a:prstClr val="black"/>
              </a:solidFill>
              <a:latin typeface="Times New Roman" panose="02020603050405020304" pitchFamily="18" charset="0"/>
              <a:cs typeface="Times New Roman" panose="02020603050405020304" pitchFamily="18" charset="0"/>
            </a:endParaRPr>
          </a:p>
          <a:p>
            <a:r>
              <a:rPr lang="en-US" sz="2800">
                <a:solidFill>
                  <a:prstClr val="black"/>
                </a:solidFill>
                <a:latin typeface="Times New Roman" panose="02020603050405020304" pitchFamily="18" charset="0"/>
                <a:cs typeface="Times New Roman" panose="02020603050405020304" pitchFamily="18" charset="0"/>
              </a:rPr>
              <a:t>C. Không đều</a:t>
            </a:r>
            <a:endParaRPr lang="en-US" sz="2800">
              <a:solidFill>
                <a:prstClr val="black"/>
              </a:solidFill>
              <a:latin typeface="Times New Roman" panose="02020603050405020304" pitchFamily="18" charset="0"/>
              <a:cs typeface="Times New Roman" panose="02020603050405020304" pitchFamily="18" charset="0"/>
            </a:endParaRPr>
          </a:p>
          <a:p>
            <a:endParaRPr lang="en-US" sz="2800">
              <a:solidFill>
                <a:prstClr val="black"/>
              </a:solidFill>
              <a:latin typeface="Times New Roman" panose="02020603050405020304" pitchFamily="18" charset="0"/>
              <a:cs typeface="Times New Roman" panose="02020603050405020304" pitchFamily="18" charset="0"/>
            </a:endParaRPr>
          </a:p>
          <a:p>
            <a:r>
              <a:rPr lang="en-US" sz="2800">
                <a:solidFill>
                  <a:prstClr val="black"/>
                </a:solidFill>
                <a:latin typeface="Times New Roman" panose="02020603050405020304" pitchFamily="18" charset="0"/>
                <a:cs typeface="Times New Roman" panose="02020603050405020304" pitchFamily="18" charset="0"/>
              </a:rPr>
              <a:t>D. Rất không đều</a:t>
            </a:r>
            <a:endParaRPr lang="en-US" sz="280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3" name="coin.wav"/>
                                        </p:tgtEl>
                                      </p:cMediaNode>
                                    </p:audio>
                                  </p:sub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3" name="coin.wav"/>
                                        </p:tgtEl>
                                      </p:cMediaNode>
                                    </p:audio>
                                  </p:subTnLst>
                                </p:cTn>
                              </p:par>
                            </p:childTnLst>
                          </p:cTn>
                        </p:par>
                        <p:par>
                          <p:cTn id="25" fill="hold">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3" name="coin.wav"/>
                                        </p:tgtEl>
                                      </p:cMediaNode>
                                    </p:audio>
                                  </p:subTnLst>
                                </p:cTn>
                              </p:par>
                            </p:childTnLst>
                          </p:cTn>
                        </p:par>
                        <p:par>
                          <p:cTn id="32" fill="hold">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3" name="coin.wav"/>
                                        </p:tgtEl>
                                      </p:cMediaNode>
                                    </p:audio>
                                  </p:subTnLst>
                                </p:cTn>
                              </p:par>
                            </p:childTnLst>
                          </p:cTn>
                        </p:par>
                        <p:par>
                          <p:cTn id="39" fill="hold">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3" name="coin.wav"/>
                                        </p:tgtEl>
                                      </p:cMediaNode>
                                    </p:audio>
                                  </p:subTnLst>
                                </p:cTn>
                              </p:par>
                            </p:childTnLst>
                          </p:cTn>
                        </p:par>
                        <p:par>
                          <p:cTn id="46" fill="hold">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3" name="coin.wav"/>
                                        </p:tgtEl>
                                      </p:cMediaNode>
                                    </p:audio>
                                  </p:subTnLst>
                                </p:cTn>
                              </p:par>
                            </p:childTnLst>
                          </p:cTn>
                        </p:par>
                        <p:par>
                          <p:cTn id="53" fill="hold">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3" name="coin.wav"/>
                                        </p:tgtEl>
                                      </p:cMediaNode>
                                    </p:audio>
                                  </p:subTnLst>
                                </p:cTn>
                              </p:par>
                            </p:childTnLst>
                          </p:cTn>
                        </p:par>
                        <p:par>
                          <p:cTn id="60" fill="hold">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3" name="coin.wav"/>
                                        </p:tgtEl>
                                      </p:cMediaNode>
                                    </p:audio>
                                  </p:subTnLst>
                                </p:cTn>
                              </p:par>
                            </p:childTnLst>
                          </p:cTn>
                        </p:par>
                        <p:par>
                          <p:cTn id="67" fill="hold">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3" name="coin.wav"/>
                                        </p:tgtEl>
                                      </p:cMediaNode>
                                    </p:audio>
                                  </p:subTnLst>
                                </p:cTn>
                              </p:par>
                            </p:childTnLst>
                          </p:cTn>
                        </p:par>
                        <p:par>
                          <p:cTn id="74" fill="hold">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4"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8435400" y="5498890"/>
            <a:ext cx="800100" cy="1066800"/>
            <a:chOff x="432" y="2256"/>
            <a:chExt cx="672" cy="672"/>
          </a:xfrm>
          <a:solidFill>
            <a:srgbClr val="FFFF00"/>
          </a:solidFill>
        </p:grpSpPr>
        <p:grpSp>
          <p:nvGrpSpPr>
            <p:cNvPr id="3" name="Group 7"/>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0</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4" name="Group 12"/>
          <p:cNvGrpSpPr/>
          <p:nvPr/>
        </p:nvGrpSpPr>
        <p:grpSpPr bwMode="auto">
          <a:xfrm>
            <a:off x="8435400" y="5498890"/>
            <a:ext cx="800100" cy="1066800"/>
            <a:chOff x="1344" y="2208"/>
            <a:chExt cx="672" cy="672"/>
          </a:xfrm>
          <a:solidFill>
            <a:srgbClr val="FFFF00"/>
          </a:solidFill>
        </p:grpSpPr>
        <p:grpSp>
          <p:nvGrpSpPr>
            <p:cNvPr id="5" name="Group 13"/>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6" name="Group 18"/>
          <p:cNvGrpSpPr/>
          <p:nvPr/>
        </p:nvGrpSpPr>
        <p:grpSpPr bwMode="auto">
          <a:xfrm>
            <a:off x="8435400" y="5498890"/>
            <a:ext cx="800100" cy="1066800"/>
            <a:chOff x="2160" y="2256"/>
            <a:chExt cx="672" cy="672"/>
          </a:xfrm>
          <a:solidFill>
            <a:srgbClr val="FFFF00"/>
          </a:solidFill>
        </p:grpSpPr>
        <p:grpSp>
          <p:nvGrpSpPr>
            <p:cNvPr id="7" name="Group 19"/>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2</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8" name="Group 24"/>
          <p:cNvGrpSpPr/>
          <p:nvPr/>
        </p:nvGrpSpPr>
        <p:grpSpPr bwMode="auto">
          <a:xfrm>
            <a:off x="8435400" y="5498890"/>
            <a:ext cx="800100" cy="1066800"/>
            <a:chOff x="3264" y="2160"/>
            <a:chExt cx="672" cy="672"/>
          </a:xfrm>
          <a:solidFill>
            <a:srgbClr val="FFFF00"/>
          </a:solidFill>
        </p:grpSpPr>
        <p:grpSp>
          <p:nvGrpSpPr>
            <p:cNvPr id="9" name="Group 25"/>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3</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10" name="Group 30"/>
          <p:cNvGrpSpPr/>
          <p:nvPr/>
        </p:nvGrpSpPr>
        <p:grpSpPr bwMode="auto">
          <a:xfrm>
            <a:off x="8435400" y="5498890"/>
            <a:ext cx="800100" cy="1066800"/>
            <a:chOff x="624" y="1152"/>
            <a:chExt cx="672" cy="672"/>
          </a:xfrm>
          <a:solidFill>
            <a:srgbClr val="FFFF00"/>
          </a:solidFill>
        </p:grpSpPr>
        <p:grpSp>
          <p:nvGrpSpPr>
            <p:cNvPr id="15" name="Group 31"/>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4</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16" name="Group 36"/>
          <p:cNvGrpSpPr/>
          <p:nvPr/>
        </p:nvGrpSpPr>
        <p:grpSpPr bwMode="auto">
          <a:xfrm>
            <a:off x="8435400" y="5498890"/>
            <a:ext cx="800100" cy="1066800"/>
            <a:chOff x="1488" y="1152"/>
            <a:chExt cx="672" cy="672"/>
          </a:xfrm>
          <a:solidFill>
            <a:srgbClr val="FFFF00"/>
          </a:solidFill>
        </p:grpSpPr>
        <p:grpSp>
          <p:nvGrpSpPr>
            <p:cNvPr id="21" name="Group 37"/>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5</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2" name="Group 42"/>
          <p:cNvGrpSpPr/>
          <p:nvPr/>
        </p:nvGrpSpPr>
        <p:grpSpPr bwMode="auto">
          <a:xfrm>
            <a:off x="8435400" y="5498890"/>
            <a:ext cx="800100" cy="1066800"/>
            <a:chOff x="2832" y="1872"/>
            <a:chExt cx="672" cy="672"/>
          </a:xfrm>
          <a:solidFill>
            <a:srgbClr val="FFFF00"/>
          </a:solidFill>
        </p:grpSpPr>
        <p:grpSp>
          <p:nvGrpSpPr>
            <p:cNvPr id="27" name="Group 43"/>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6</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8" name="Group 48"/>
          <p:cNvGrpSpPr/>
          <p:nvPr/>
        </p:nvGrpSpPr>
        <p:grpSpPr bwMode="auto">
          <a:xfrm>
            <a:off x="8435400" y="5498890"/>
            <a:ext cx="800100" cy="1066800"/>
            <a:chOff x="3216" y="1152"/>
            <a:chExt cx="672" cy="672"/>
          </a:xfrm>
          <a:solidFill>
            <a:srgbClr val="FFFF00"/>
          </a:solidFill>
        </p:grpSpPr>
        <p:grpSp>
          <p:nvGrpSpPr>
            <p:cNvPr id="28672" name="Group 49"/>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7</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8673" name="Group 54"/>
          <p:cNvGrpSpPr/>
          <p:nvPr/>
        </p:nvGrpSpPr>
        <p:grpSpPr bwMode="auto">
          <a:xfrm>
            <a:off x="8435400" y="5498890"/>
            <a:ext cx="800100" cy="1066800"/>
            <a:chOff x="4080" y="1104"/>
            <a:chExt cx="672" cy="672"/>
          </a:xfrm>
          <a:solidFill>
            <a:srgbClr val="FFFF00"/>
          </a:solidFill>
        </p:grpSpPr>
        <p:grpSp>
          <p:nvGrpSpPr>
            <p:cNvPr id="28674" name="Group 55"/>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8</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8675" name="Group 60"/>
          <p:cNvGrpSpPr/>
          <p:nvPr/>
        </p:nvGrpSpPr>
        <p:grpSpPr bwMode="auto">
          <a:xfrm>
            <a:off x="8435400" y="5498890"/>
            <a:ext cx="800100" cy="1066800"/>
            <a:chOff x="5088" y="1008"/>
            <a:chExt cx="672" cy="672"/>
          </a:xfrm>
          <a:solidFill>
            <a:srgbClr val="FFFF00"/>
          </a:solidFill>
        </p:grpSpPr>
        <p:grpSp>
          <p:nvGrpSpPr>
            <p:cNvPr id="28676" name="Group 61"/>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9</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8677" name="Group 66"/>
          <p:cNvGrpSpPr/>
          <p:nvPr/>
        </p:nvGrpSpPr>
        <p:grpSpPr bwMode="auto">
          <a:xfrm>
            <a:off x="8435400" y="5498890"/>
            <a:ext cx="800100" cy="1066800"/>
            <a:chOff x="624" y="144"/>
            <a:chExt cx="672" cy="672"/>
          </a:xfrm>
          <a:solidFill>
            <a:srgbClr val="FFFF00"/>
          </a:solidFill>
        </p:grpSpPr>
        <p:grpSp>
          <p:nvGrpSpPr>
            <p:cNvPr id="28678" name="Group 67"/>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10</a:t>
              </a:r>
              <a:endParaRPr lang="en-US" sz="3600" kern="10" dirty="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sp>
        <p:nvSpPr>
          <p:cNvPr id="80" name="Rectangle 79"/>
          <p:cNvSpPr/>
          <p:nvPr/>
        </p:nvSpPr>
        <p:spPr>
          <a:xfrm>
            <a:off x="494951" y="808892"/>
            <a:ext cx="11065078" cy="14771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3: </a:t>
            </a:r>
            <a:r>
              <a:rPr lang="en-US" sz="3200" b="1">
                <a:solidFill>
                  <a:schemeClr val="tx1"/>
                </a:solidFill>
                <a:effectLst/>
                <a:latin typeface="Times New Roman" panose="02020603050405020304" pitchFamily="18" charset="0"/>
                <a:ea typeface="Times New Roman" panose="02020603050405020304" pitchFamily="18" charset="0"/>
              </a:rPr>
              <a:t>Quá trình đô thị hóa ở Bắc Mỹ gắn liền với quá trình:</a:t>
            </a:r>
            <a:endParaRPr lang="en-US" sz="3200" b="1">
              <a:solidFill>
                <a:schemeClr val="tx1"/>
              </a:solidFill>
              <a:effectLst/>
              <a:latin typeface="Times New Roman" panose="02020603050405020304" pitchFamily="18" charset="0"/>
              <a:ea typeface="Times New Roman" panose="02020603050405020304" pitchFamily="18" charset="0"/>
            </a:endParaRPr>
          </a:p>
        </p:txBody>
      </p:sp>
      <p:sp>
        <p:nvSpPr>
          <p:cNvPr id="81" name="TextBox 80"/>
          <p:cNvSpPr txBox="1"/>
          <p:nvPr/>
        </p:nvSpPr>
        <p:spPr>
          <a:xfrm>
            <a:off x="2315319" y="2614264"/>
            <a:ext cx="7789985" cy="954107"/>
          </a:xfrm>
          <a:prstGeom prst="rect">
            <a:avLst/>
          </a:prstGeom>
          <a:noFill/>
        </p:spPr>
        <p:txBody>
          <a:bodyPr wrap="square" rtlCol="0">
            <a:spAutoFit/>
          </a:bodyPr>
          <a:lstStyle/>
          <a:p>
            <a:endParaRPr lang="en-US" sz="2800">
              <a:solidFill>
                <a:srgbClr val="5F5F5F"/>
              </a:solidFill>
              <a:latin typeface="Times New Roman" panose="02020603050405020304" pitchFamily="18" charset="0"/>
              <a:cs typeface="Times New Roman" panose="02020603050405020304" pitchFamily="18" charset="0"/>
            </a:endParaRPr>
          </a:p>
          <a:p>
            <a:endParaRPr lang="en-US" sz="2800">
              <a:solidFill>
                <a:srgbClr val="5F5F5F"/>
              </a:solidFill>
              <a:latin typeface="Times New Roman" panose="02020603050405020304" pitchFamily="18" charset="0"/>
              <a:cs typeface="Times New Roman" panose="02020603050405020304" pitchFamily="18" charset="0"/>
            </a:endParaRPr>
          </a:p>
        </p:txBody>
      </p:sp>
      <p:sp>
        <p:nvSpPr>
          <p:cNvPr id="82" name="Oval 81"/>
          <p:cNvSpPr/>
          <p:nvPr/>
        </p:nvSpPr>
        <p:spPr>
          <a:xfrm>
            <a:off x="2656751" y="3348011"/>
            <a:ext cx="497509" cy="44068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5" name="Right Arrow 74">
            <a:hlinkClick r:id="rId1" action="ppaction://hlinksldjump"/>
          </p:cNvPr>
          <p:cNvSpPr/>
          <p:nvPr/>
        </p:nvSpPr>
        <p:spPr>
          <a:xfrm>
            <a:off x="9427845" y="6095764"/>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TextBox 75"/>
          <p:cNvSpPr txBox="1"/>
          <p:nvPr/>
        </p:nvSpPr>
        <p:spPr>
          <a:xfrm>
            <a:off x="2701255" y="2438404"/>
            <a:ext cx="6557168" cy="3108543"/>
          </a:xfrm>
          <a:prstGeom prst="rect">
            <a:avLst/>
          </a:prstGeom>
          <a:noFill/>
        </p:spPr>
        <p:txBody>
          <a:bodyPr wrap="square" rtlCol="0">
            <a:spAutoFit/>
          </a:bodyPr>
          <a:lstStyle/>
          <a:p>
            <a:pPr lvl="0"/>
            <a:r>
              <a:rPr lang="en-US" sz="2800">
                <a:latin typeface="Times New Roman" panose="02020603050405020304" pitchFamily="18" charset="0"/>
                <a:cs typeface="Times New Roman" panose="02020603050405020304" pitchFamily="18" charset="0"/>
              </a:rPr>
              <a:t>A. Di dân</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B. Công nghiệp</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rPr>
              <a:t>C. Chiến tranh</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rPr>
              <a:t>D. Tác động của thiên tai</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2"/>
                                        </p:tgtEl>
                                        <p:attrNameLst>
                                          <p:attrName>style.visibility</p:attrName>
                                        </p:attrNameLst>
                                      </p:cBhvr>
                                      <p:to>
                                        <p:strVal val="visible"/>
                                      </p:to>
                                    </p:set>
                                    <p:anim calcmode="lin" valueType="num">
                                      <p:cBhvr additive="base">
                                        <p:cTn id="85" dur="500" fill="hold"/>
                                        <p:tgtEl>
                                          <p:spTgt spid="82"/>
                                        </p:tgtEl>
                                        <p:attrNameLst>
                                          <p:attrName>ppt_x</p:attrName>
                                        </p:attrNameLst>
                                      </p:cBhvr>
                                      <p:tavLst>
                                        <p:tav tm="0">
                                          <p:val>
                                            <p:strVal val="#ppt_x"/>
                                          </p:val>
                                        </p:tav>
                                        <p:tav tm="100000">
                                          <p:val>
                                            <p:strVal val="#ppt_x"/>
                                          </p:val>
                                        </p:tav>
                                      </p:tavLst>
                                    </p:anim>
                                    <p:anim calcmode="lin" valueType="num">
                                      <p:cBhvr additive="base">
                                        <p:cTn id="8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8435400" y="5498890"/>
            <a:ext cx="800100" cy="1066800"/>
            <a:chOff x="432" y="2256"/>
            <a:chExt cx="672" cy="672"/>
          </a:xfrm>
          <a:solidFill>
            <a:srgbClr val="FFFF00"/>
          </a:solidFill>
        </p:grpSpPr>
        <p:grpSp>
          <p:nvGrpSpPr>
            <p:cNvPr id="3" name="Group 7"/>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0</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4" name="Group 12"/>
          <p:cNvGrpSpPr/>
          <p:nvPr/>
        </p:nvGrpSpPr>
        <p:grpSpPr bwMode="auto">
          <a:xfrm>
            <a:off x="8435400" y="5498890"/>
            <a:ext cx="800100" cy="1066800"/>
            <a:chOff x="1344" y="2208"/>
            <a:chExt cx="672" cy="672"/>
          </a:xfrm>
          <a:solidFill>
            <a:srgbClr val="FFFF00"/>
          </a:solidFill>
        </p:grpSpPr>
        <p:grpSp>
          <p:nvGrpSpPr>
            <p:cNvPr id="5" name="Group 13"/>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6" name="Group 18"/>
          <p:cNvGrpSpPr/>
          <p:nvPr/>
        </p:nvGrpSpPr>
        <p:grpSpPr bwMode="auto">
          <a:xfrm>
            <a:off x="8435400" y="5498890"/>
            <a:ext cx="800100" cy="1066800"/>
            <a:chOff x="2160" y="2256"/>
            <a:chExt cx="672" cy="672"/>
          </a:xfrm>
          <a:solidFill>
            <a:srgbClr val="FFFF00"/>
          </a:solidFill>
        </p:grpSpPr>
        <p:grpSp>
          <p:nvGrpSpPr>
            <p:cNvPr id="7" name="Group 19"/>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2</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8" name="Group 24"/>
          <p:cNvGrpSpPr/>
          <p:nvPr/>
        </p:nvGrpSpPr>
        <p:grpSpPr bwMode="auto">
          <a:xfrm>
            <a:off x="8435400" y="5498890"/>
            <a:ext cx="800100" cy="1066800"/>
            <a:chOff x="3264" y="2160"/>
            <a:chExt cx="672" cy="672"/>
          </a:xfrm>
          <a:solidFill>
            <a:srgbClr val="FFFF00"/>
          </a:solidFill>
        </p:grpSpPr>
        <p:grpSp>
          <p:nvGrpSpPr>
            <p:cNvPr id="9" name="Group 25"/>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3</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10" name="Group 30"/>
          <p:cNvGrpSpPr/>
          <p:nvPr/>
        </p:nvGrpSpPr>
        <p:grpSpPr bwMode="auto">
          <a:xfrm>
            <a:off x="8435400" y="5498890"/>
            <a:ext cx="800100" cy="1066800"/>
            <a:chOff x="624" y="1152"/>
            <a:chExt cx="672" cy="672"/>
          </a:xfrm>
          <a:solidFill>
            <a:srgbClr val="FFFF00"/>
          </a:solidFill>
        </p:grpSpPr>
        <p:grpSp>
          <p:nvGrpSpPr>
            <p:cNvPr id="15" name="Group 31"/>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4</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16" name="Group 36"/>
          <p:cNvGrpSpPr/>
          <p:nvPr/>
        </p:nvGrpSpPr>
        <p:grpSpPr bwMode="auto">
          <a:xfrm>
            <a:off x="8435400" y="5498890"/>
            <a:ext cx="800100" cy="1066800"/>
            <a:chOff x="1488" y="1152"/>
            <a:chExt cx="672" cy="672"/>
          </a:xfrm>
          <a:solidFill>
            <a:srgbClr val="FFFF00"/>
          </a:solidFill>
        </p:grpSpPr>
        <p:grpSp>
          <p:nvGrpSpPr>
            <p:cNvPr id="21" name="Group 37"/>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5</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2" name="Group 42"/>
          <p:cNvGrpSpPr/>
          <p:nvPr/>
        </p:nvGrpSpPr>
        <p:grpSpPr bwMode="auto">
          <a:xfrm>
            <a:off x="8435400" y="5498890"/>
            <a:ext cx="800100" cy="1066800"/>
            <a:chOff x="2832" y="1872"/>
            <a:chExt cx="672" cy="672"/>
          </a:xfrm>
          <a:solidFill>
            <a:srgbClr val="FFFF00"/>
          </a:solidFill>
        </p:grpSpPr>
        <p:grpSp>
          <p:nvGrpSpPr>
            <p:cNvPr id="27" name="Group 43"/>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6</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8" name="Group 48"/>
          <p:cNvGrpSpPr/>
          <p:nvPr/>
        </p:nvGrpSpPr>
        <p:grpSpPr bwMode="auto">
          <a:xfrm>
            <a:off x="8435400" y="5498890"/>
            <a:ext cx="800100" cy="1066800"/>
            <a:chOff x="3216" y="1152"/>
            <a:chExt cx="672" cy="672"/>
          </a:xfrm>
          <a:solidFill>
            <a:srgbClr val="FFFF00"/>
          </a:solidFill>
        </p:grpSpPr>
        <p:grpSp>
          <p:nvGrpSpPr>
            <p:cNvPr id="28672" name="Group 49"/>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7</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8673" name="Group 54"/>
          <p:cNvGrpSpPr/>
          <p:nvPr/>
        </p:nvGrpSpPr>
        <p:grpSpPr bwMode="auto">
          <a:xfrm>
            <a:off x="8435400" y="5498890"/>
            <a:ext cx="800100" cy="1066800"/>
            <a:chOff x="4080" y="1104"/>
            <a:chExt cx="672" cy="672"/>
          </a:xfrm>
          <a:solidFill>
            <a:srgbClr val="FFFF00"/>
          </a:solidFill>
        </p:grpSpPr>
        <p:grpSp>
          <p:nvGrpSpPr>
            <p:cNvPr id="28674" name="Group 55"/>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8</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8675" name="Group 60"/>
          <p:cNvGrpSpPr/>
          <p:nvPr/>
        </p:nvGrpSpPr>
        <p:grpSpPr bwMode="auto">
          <a:xfrm>
            <a:off x="8435400" y="5498890"/>
            <a:ext cx="800100" cy="1066800"/>
            <a:chOff x="5088" y="1008"/>
            <a:chExt cx="672" cy="672"/>
          </a:xfrm>
          <a:solidFill>
            <a:srgbClr val="FFFF00"/>
          </a:solidFill>
        </p:grpSpPr>
        <p:grpSp>
          <p:nvGrpSpPr>
            <p:cNvPr id="28676" name="Group 61"/>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9</a:t>
              </a:r>
              <a:endParaRPr lang="en-US" sz="3600" kern="1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grpSp>
        <p:nvGrpSpPr>
          <p:cNvPr id="28677" name="Group 66"/>
          <p:cNvGrpSpPr/>
          <p:nvPr/>
        </p:nvGrpSpPr>
        <p:grpSpPr bwMode="auto">
          <a:xfrm>
            <a:off x="8435400" y="5498890"/>
            <a:ext cx="800100" cy="1066800"/>
            <a:chOff x="624" y="144"/>
            <a:chExt cx="672" cy="672"/>
          </a:xfrm>
          <a:solidFill>
            <a:srgbClr val="FFFF00"/>
          </a:solidFill>
        </p:grpSpPr>
        <p:grpSp>
          <p:nvGrpSpPr>
            <p:cNvPr id="28678" name="Group 67"/>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ln>
              <a:effectLst/>
            </p:spPr>
            <p:txBody>
              <a:bodyPr wrap="none" anchor="ct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ln>
              <a:effectLst/>
            </p:spPr>
            <p:txBody>
              <a:bodyPr/>
              <a:lstStyle/>
              <a:p>
                <a:pPr fontAlgn="base">
                  <a:spcBef>
                    <a:spcPct val="0"/>
                  </a:spcBef>
                  <a:spcAft>
                    <a:spcPct val="0"/>
                  </a:spcAft>
                  <a:defRPr/>
                </a:pPr>
                <a:endParaRPr lang="en-US">
                  <a:solidFill>
                    <a:srgbClr val="5F5F5F"/>
                  </a:solidFill>
                  <a:latin typeface="Arial" panose="020B0604020202020204" pitchFamily="34" charset="0"/>
                  <a:cs typeface="Arial" panose="020B0604020202020204" pitchFamily="34"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rPr>
                <a:t>10</a:t>
              </a:r>
              <a:endParaRPr lang="en-US" sz="3600" kern="10" dirty="0">
                <a:ln w="19050">
                  <a:solidFill>
                    <a:srgbClr val="99CCFF"/>
                  </a:solidFill>
                  <a:round/>
                </a:ln>
                <a:solidFill>
                  <a:srgbClr val="5F5F5F"/>
                </a:solidFill>
                <a:effectLst>
                  <a:outerShdw dist="35921" dir="2700000" algn="ctr" rotWithShape="0">
                    <a:srgbClr val="990000"/>
                  </a:outerShdw>
                </a:effectLst>
                <a:latin typeface="Impact" panose="020B0806030902050204"/>
                <a:cs typeface="Arial" panose="020B0604020202020204" pitchFamily="34" charset="0"/>
              </a:endParaRPr>
            </a:p>
          </p:txBody>
        </p:sp>
      </p:grpSp>
      <p:sp>
        <p:nvSpPr>
          <p:cNvPr id="70" name="Rectangle 69"/>
          <p:cNvSpPr/>
          <p:nvPr/>
        </p:nvSpPr>
        <p:spPr>
          <a:xfrm>
            <a:off x="343948" y="351695"/>
            <a:ext cx="11325137" cy="1289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4: </a:t>
            </a:r>
            <a:r>
              <a:rPr lang="en-US" sz="3200" b="1">
                <a:solidFill>
                  <a:schemeClr val="tx1"/>
                </a:solidFill>
                <a:effectLst/>
                <a:latin typeface="Times New Roman" panose="02020603050405020304" pitchFamily="18" charset="0"/>
                <a:ea typeface="Times New Roman" panose="02020603050405020304" pitchFamily="18" charset="0"/>
              </a:rPr>
              <a:t>Càng vào sâu trong lục địa thì:</a:t>
            </a:r>
            <a:endParaRPr lang="en-US" sz="3200" b="1">
              <a:solidFill>
                <a:schemeClr val="tx1"/>
              </a:solidFill>
              <a:effectLst/>
              <a:latin typeface="Times New Roman" panose="02020603050405020304" pitchFamily="18" charset="0"/>
              <a:ea typeface="Times New Roman" panose="02020603050405020304" pitchFamily="18" charset="0"/>
            </a:endParaRPr>
          </a:p>
        </p:txBody>
      </p:sp>
      <p:pic>
        <p:nvPicPr>
          <p:cNvPr id="7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01250" y="2976018"/>
            <a:ext cx="4430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ight Arrow 76">
            <a:hlinkClick r:id="rId2" action="ppaction://hlinksldjump"/>
          </p:cNvPr>
          <p:cNvSpPr/>
          <p:nvPr/>
        </p:nvSpPr>
        <p:spPr>
          <a:xfrm>
            <a:off x="9504998" y="5982138"/>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3187817" y="1962987"/>
            <a:ext cx="6619195" cy="4110869"/>
          </a:xfrm>
          <a:prstGeom prst="rect">
            <a:avLst/>
          </a:prstGeom>
          <a:noFill/>
        </p:spPr>
        <p:txBody>
          <a:bodyPr wrap="square" rtlCol="0">
            <a:spAutoFit/>
          </a:bodyPr>
          <a:lstStyle/>
          <a:p>
            <a:pPr marL="514350" marR="0" indent="-514350">
              <a:spcBef>
                <a:spcPts val="0"/>
              </a:spcBef>
              <a:spcAft>
                <a:spcPts val="0"/>
              </a:spcAft>
              <a:buAutoNum type="alphaUcPeriod"/>
            </a:pP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càng dày đặc.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a:solidFill>
                  <a:prstClr val="black"/>
                </a:solidFill>
                <a:latin typeface="Times New Roman" panose="02020603050405020304" pitchFamily="18" charset="0"/>
                <a:cs typeface="Times New Roman" panose="02020603050405020304" pitchFamily="18" charset="0"/>
              </a:rPr>
              <a:t>B.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càng thưa thớt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a:solidFill>
                  <a:prstClr val="black"/>
                </a:solidFill>
                <a:latin typeface="Times New Roman" panose="02020603050405020304" pitchFamily="18" charset="0"/>
                <a:cs typeface="Times New Roman" panose="02020603050405020304" pitchFamily="18" charset="0"/>
              </a:rPr>
              <a:t>C.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quy mô càng nhỏ.</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1000"/>
              </a:spcBef>
            </a:pPr>
            <a:r>
              <a:rPr lang="en-US" sz="3200">
                <a:solidFill>
                  <a:prstClr val="black"/>
                </a:solidFill>
                <a:latin typeface="Times New Roman" panose="02020603050405020304" pitchFamily="18" charset="0"/>
                <a:cs typeface="Times New Roman" panose="02020603050405020304" pitchFamily="18" charset="0"/>
              </a:rPr>
              <a:t>D. Khô hơn</a:t>
            </a:r>
            <a:endParaRPr lang="en-US" sz="3200">
              <a:solidFill>
                <a:prstClr val="black"/>
              </a:solidFill>
              <a:latin typeface="Times New Roman" panose="02020603050405020304" pitchFamily="18" charset="0"/>
              <a:cs typeface="Times New Roman" panose="02020603050405020304" pitchFamily="18" charset="0"/>
            </a:endParaRPr>
          </a:p>
          <a:p>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3" name="coin.wav"/>
                                        </p:tgtEl>
                                      </p:cMediaNode>
                                    </p:audio>
                                  </p:sub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3" name="coin.wav"/>
                                        </p:tgtEl>
                                      </p:cMediaNode>
                                    </p:audio>
                                  </p:subTnLst>
                                </p:cTn>
                              </p:par>
                            </p:childTnLst>
                          </p:cTn>
                        </p:par>
                        <p:par>
                          <p:cTn id="25" fill="hold">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3" name="coin.wav"/>
                                        </p:tgtEl>
                                      </p:cMediaNode>
                                    </p:audio>
                                  </p:subTnLst>
                                </p:cTn>
                              </p:par>
                            </p:childTnLst>
                          </p:cTn>
                        </p:par>
                        <p:par>
                          <p:cTn id="32" fill="hold">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3" name="coin.wav"/>
                                        </p:tgtEl>
                                      </p:cMediaNode>
                                    </p:audio>
                                  </p:subTnLst>
                                </p:cTn>
                              </p:par>
                            </p:childTnLst>
                          </p:cTn>
                        </p:par>
                        <p:par>
                          <p:cTn id="39" fill="hold">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3" name="coin.wav"/>
                                        </p:tgtEl>
                                      </p:cMediaNode>
                                    </p:audio>
                                  </p:subTnLst>
                                </p:cTn>
                              </p:par>
                            </p:childTnLst>
                          </p:cTn>
                        </p:par>
                        <p:par>
                          <p:cTn id="46" fill="hold">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3" name="coin.wav"/>
                                        </p:tgtEl>
                                      </p:cMediaNode>
                                    </p:audio>
                                  </p:subTnLst>
                                </p:cTn>
                              </p:par>
                            </p:childTnLst>
                          </p:cTn>
                        </p:par>
                        <p:par>
                          <p:cTn id="53" fill="hold">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3" name="coin.wav"/>
                                        </p:tgtEl>
                                      </p:cMediaNode>
                                    </p:audio>
                                  </p:subTnLst>
                                </p:cTn>
                              </p:par>
                            </p:childTnLst>
                          </p:cTn>
                        </p:par>
                        <p:par>
                          <p:cTn id="60" fill="hold">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3" name="coin.wav"/>
                                        </p:tgtEl>
                                      </p:cMediaNode>
                                    </p:audio>
                                  </p:subTnLst>
                                </p:cTn>
                              </p:par>
                            </p:childTnLst>
                          </p:cTn>
                        </p:par>
                        <p:par>
                          <p:cTn id="67" fill="hold">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3" name="coin.wav"/>
                                        </p:tgtEl>
                                      </p:cMediaNode>
                                    </p:audio>
                                  </p:subTnLst>
                                </p:cTn>
                              </p:par>
                            </p:childTnLst>
                          </p:cTn>
                        </p:par>
                        <p:par>
                          <p:cTn id="74" fill="hold">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4"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34224" y="100668"/>
            <a:ext cx="12007441" cy="6697895"/>
          </a:xfrm>
          <a:prstGeom prst="rect">
            <a:avLst/>
          </a:prstGeom>
        </p:spPr>
      </p:pic>
      <p:sp>
        <p:nvSpPr>
          <p:cNvPr id="7" name="文本框 10"/>
          <p:cNvSpPr txBox="1"/>
          <p:nvPr/>
        </p:nvSpPr>
        <p:spPr>
          <a:xfrm>
            <a:off x="1919537" y="2819401"/>
            <a:ext cx="1921125" cy="2062103"/>
          </a:xfrm>
          <a:prstGeom prst="rect">
            <a:avLst/>
          </a:prstGeom>
          <a:noFill/>
        </p:spPr>
        <p:txBody>
          <a:bodyPr wrap="square" rtlCol="0">
            <a:spAutoFit/>
          </a:bodyPr>
          <a:lstStyle/>
          <a:p>
            <a:pPr algn="ctr"/>
            <a:r>
              <a:rPr lang="en-US" altLang="zh-CN" sz="4000">
                <a:solidFill>
                  <a:prstClr val="white"/>
                </a:solidFill>
                <a:latin typeface="Times New Roman" panose="02020603050405020304" pitchFamily="18" charset="0"/>
                <a:cs typeface="Times New Roman" panose="02020603050405020304" pitchFamily="18" charset="0"/>
              </a:rPr>
              <a:t>bÀI 1bÀI6</a:t>
            </a:r>
            <a:r>
              <a:rPr lang="en-US" altLang="zh-CN" sz="8800">
                <a:solidFill>
                  <a:prstClr val="white"/>
                </a:solidFill>
                <a:latin typeface="Times New Roman" panose="02020603050405020304" pitchFamily="18" charset="0"/>
                <a:cs typeface="Times New Roman" panose="02020603050405020304" pitchFamily="18" charset="0"/>
              </a:rPr>
              <a:t>.</a:t>
            </a:r>
            <a:endParaRPr lang="zh-CN" altLang="en-US" sz="8800" dirty="0">
              <a:solidFill>
                <a:prstClr val="white"/>
              </a:solidFill>
              <a:latin typeface="Times New Roman" panose="02020603050405020304" pitchFamily="18" charset="0"/>
              <a:cs typeface="Times New Roman" panose="02020603050405020304" pitchFamily="18" charset="0"/>
            </a:endParaRPr>
          </a:p>
        </p:txBody>
      </p:sp>
      <p:pic>
        <p:nvPicPr>
          <p:cNvPr id="5" name="Picture 4" descr="Text&#10;&#10;Description automatically generated"/>
          <p:cNvPicPr>
            <a:picLocks noChangeAspect="1"/>
          </p:cNvPicPr>
          <p:nvPr/>
        </p:nvPicPr>
        <p:blipFill>
          <a:blip r:embed="rId2"/>
          <a:stretch>
            <a:fillRect/>
          </a:stretch>
        </p:blipFill>
        <p:spPr>
          <a:xfrm>
            <a:off x="2516697" y="2197915"/>
            <a:ext cx="7315200" cy="363251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37A5EF-F155-4EF3-9C86-D22545B44AD4}" type="slidenum">
              <a:rPr lang="en-US" altLang="en-US">
                <a:solidFill>
                  <a:srgbClr val="5F5F5F"/>
                </a:solidFill>
                <a:latin typeface="Times New Roman" panose="02020603050405020304" pitchFamily="18" charset="0"/>
              </a:rPr>
            </a:fld>
            <a:endParaRPr lang="en-US" altLang="en-US">
              <a:solidFill>
                <a:srgbClr val="5F5F5F"/>
              </a:solidFill>
              <a:latin typeface="Times New Roman" panose="02020603050405020304" pitchFamily="18" charset="0"/>
            </a:endParaRPr>
          </a:p>
        </p:txBody>
      </p:sp>
      <p:pic>
        <p:nvPicPr>
          <p:cNvPr id="5" name="Chỗ dành sẵn cho Hình ảnh 5"/>
          <p:cNvPicPr>
            <a:picLocks noChangeAspect="1"/>
          </p:cNvPicPr>
          <p:nvPr/>
        </p:nvPicPr>
        <p:blipFill>
          <a:blip r:embed="rId1">
            <a:extLst>
              <a:ext uri="{28A0092B-C50C-407E-A947-70E740481C1C}">
                <a14:useLocalDpi xmlns:a14="http://schemas.microsoft.com/office/drawing/2010/main" val="0"/>
              </a:ext>
            </a:extLst>
          </a:blip>
          <a:srcRect t="17525" b="26225"/>
          <a:stretch>
            <a:fillRect/>
          </a:stretch>
        </p:blipFill>
        <p:spPr bwMode="auto">
          <a:xfrm>
            <a:off x="1981200" y="531829"/>
            <a:ext cx="8229600"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Box 4"/>
          <p:cNvSpPr txBox="1">
            <a:spLocks noChangeArrowheads="1"/>
          </p:cNvSpPr>
          <p:nvPr/>
        </p:nvSpPr>
        <p:spPr bwMode="auto">
          <a:xfrm>
            <a:off x="1695450" y="2530483"/>
            <a:ext cx="1771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500" b="1">
                <a:solidFill>
                  <a:srgbClr val="FF0000"/>
                </a:solidFill>
                <a:latin typeface="Times New Roman" panose="02020603050405020304" pitchFamily="18" charset="0"/>
                <a:cs typeface="Times New Roman" panose="02020603050405020304" pitchFamily="18" charset="0"/>
              </a:rPr>
              <a:t>DẶN DÒ</a:t>
            </a:r>
            <a:endParaRPr lang="en-US" altLang="en-US" sz="3500" b="1">
              <a:solidFill>
                <a:srgbClr val="FF0000"/>
              </a:solidFill>
              <a:latin typeface="Times New Roman" panose="02020603050405020304" pitchFamily="18" charset="0"/>
              <a:cs typeface="Times New Roman" panose="02020603050405020304" pitchFamily="18" charset="0"/>
            </a:endParaRPr>
          </a:p>
        </p:txBody>
      </p:sp>
      <p:sp>
        <p:nvSpPr>
          <p:cNvPr id="8" name="TextBox 3"/>
          <p:cNvSpPr txBox="1">
            <a:spLocks noChangeArrowheads="1"/>
          </p:cNvSpPr>
          <p:nvPr/>
        </p:nvSpPr>
        <p:spPr bwMode="auto">
          <a:xfrm>
            <a:off x="3638550" y="3973116"/>
            <a:ext cx="5829300" cy="1031051"/>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ts val="600"/>
              </a:spcAft>
              <a:defRPr/>
            </a:pPr>
            <a:r>
              <a:rPr lang="en-US" sz="2800" dirty="0">
                <a:solidFill>
                  <a:srgbClr val="5F5F5F"/>
                </a:solidFill>
                <a:latin typeface="Times New Roman" panose="02020603050405020304" pitchFamily="18" charset="0"/>
                <a:cs typeface="Times New Roman" panose="02020603050405020304" pitchFamily="18" charset="0"/>
              </a:rPr>
              <a:t>- </a:t>
            </a:r>
            <a:r>
              <a:rPr lang="en-US" sz="2800" err="1">
                <a:solidFill>
                  <a:srgbClr val="5F5F5F"/>
                </a:solidFill>
                <a:latin typeface="Times New Roman" panose="02020603050405020304" pitchFamily="18" charset="0"/>
                <a:cs typeface="Times New Roman" panose="02020603050405020304" pitchFamily="18" charset="0"/>
              </a:rPr>
              <a:t>Học</a:t>
            </a:r>
            <a:r>
              <a:rPr lang="en-US" sz="2800">
                <a:solidFill>
                  <a:srgbClr val="5F5F5F"/>
                </a:solidFill>
                <a:latin typeface="Times New Roman" panose="02020603050405020304" pitchFamily="18" charset="0"/>
                <a:cs typeface="Times New Roman" panose="02020603050405020304" pitchFamily="18" charset="0"/>
              </a:rPr>
              <a:t> bài , hoàn </a:t>
            </a:r>
            <a:r>
              <a:rPr lang="en-US" sz="2800" dirty="0" err="1">
                <a:solidFill>
                  <a:srgbClr val="5F5F5F"/>
                </a:solidFill>
                <a:latin typeface="Times New Roman" panose="02020603050405020304" pitchFamily="18" charset="0"/>
                <a:cs typeface="Times New Roman" panose="02020603050405020304" pitchFamily="18" charset="0"/>
              </a:rPr>
              <a:t>chỉnh</a:t>
            </a:r>
            <a:r>
              <a:rPr lang="en-US" sz="2800" dirty="0">
                <a:solidFill>
                  <a:srgbClr val="5F5F5F"/>
                </a:solidFill>
                <a:latin typeface="Times New Roman" panose="02020603050405020304" pitchFamily="18" charset="0"/>
                <a:cs typeface="Times New Roman" panose="02020603050405020304" pitchFamily="18" charset="0"/>
              </a:rPr>
              <a:t> </a:t>
            </a:r>
            <a:r>
              <a:rPr lang="en-US" sz="2800" dirty="0" err="1">
                <a:solidFill>
                  <a:srgbClr val="5F5F5F"/>
                </a:solidFill>
                <a:latin typeface="Times New Roman" panose="02020603050405020304" pitchFamily="18" charset="0"/>
                <a:cs typeface="Times New Roman" panose="02020603050405020304" pitchFamily="18" charset="0"/>
              </a:rPr>
              <a:t>các</a:t>
            </a:r>
            <a:r>
              <a:rPr lang="en-US" sz="2800" dirty="0">
                <a:solidFill>
                  <a:srgbClr val="5F5F5F"/>
                </a:solidFill>
                <a:latin typeface="Times New Roman" panose="02020603050405020304" pitchFamily="18" charset="0"/>
                <a:cs typeface="Times New Roman" panose="02020603050405020304" pitchFamily="18" charset="0"/>
              </a:rPr>
              <a:t> </a:t>
            </a:r>
            <a:r>
              <a:rPr lang="en-US" sz="2800" dirty="0" err="1">
                <a:solidFill>
                  <a:srgbClr val="5F5F5F"/>
                </a:solidFill>
                <a:latin typeface="Times New Roman" panose="02020603050405020304" pitchFamily="18" charset="0"/>
                <a:cs typeface="Times New Roman" panose="02020603050405020304" pitchFamily="18" charset="0"/>
              </a:rPr>
              <a:t>bài</a:t>
            </a:r>
            <a:r>
              <a:rPr lang="en-US" sz="2800" dirty="0">
                <a:solidFill>
                  <a:srgbClr val="5F5F5F"/>
                </a:solidFill>
                <a:latin typeface="Times New Roman" panose="02020603050405020304" pitchFamily="18" charset="0"/>
                <a:cs typeface="Times New Roman" panose="02020603050405020304" pitchFamily="18" charset="0"/>
              </a:rPr>
              <a:t> </a:t>
            </a:r>
            <a:r>
              <a:rPr lang="en-US" sz="2800" dirty="0" err="1">
                <a:solidFill>
                  <a:srgbClr val="5F5F5F"/>
                </a:solidFill>
                <a:latin typeface="Times New Roman" panose="02020603050405020304" pitchFamily="18" charset="0"/>
                <a:cs typeface="Times New Roman" panose="02020603050405020304" pitchFamily="18" charset="0"/>
              </a:rPr>
              <a:t>tập</a:t>
            </a:r>
            <a:endParaRPr lang="en-US" sz="2800" dirty="0">
              <a:solidFill>
                <a:srgbClr val="5F5F5F"/>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ts val="600"/>
              </a:spcAft>
              <a:defRPr/>
            </a:pPr>
            <a:r>
              <a:rPr lang="en-US" sz="2800">
                <a:solidFill>
                  <a:srgbClr val="5F5F5F"/>
                </a:solidFill>
                <a:latin typeface="Times New Roman" panose="02020603050405020304" pitchFamily="18" charset="0"/>
                <a:cs typeface="Times New Roman" panose="02020603050405020304" pitchFamily="18" charset="0"/>
              </a:rPr>
              <a:t>- Chuẩn </a:t>
            </a:r>
            <a:r>
              <a:rPr lang="en-US" sz="2800" err="1">
                <a:solidFill>
                  <a:srgbClr val="5F5F5F"/>
                </a:solidFill>
                <a:latin typeface="Times New Roman" panose="02020603050405020304" pitchFamily="18" charset="0"/>
                <a:cs typeface="Times New Roman" panose="02020603050405020304" pitchFamily="18" charset="0"/>
              </a:rPr>
              <a:t>bị</a:t>
            </a:r>
            <a:r>
              <a:rPr lang="en-US" sz="2800">
                <a:solidFill>
                  <a:srgbClr val="5F5F5F"/>
                </a:solidFill>
                <a:latin typeface="Times New Roman" panose="02020603050405020304" pitchFamily="18" charset="0"/>
                <a:cs typeface="Times New Roman" panose="02020603050405020304" pitchFamily="18" charset="0"/>
              </a:rPr>
              <a:t> bài tiếp theo</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 hình nền cảm ơn Thank You đẹp dễ thương và ý nghĩa nhất"/>
          <p:cNvPicPr>
            <a:picLocks noChangeAspect="1" noChangeArrowheads="1"/>
          </p:cNvPicPr>
          <p:nvPr/>
        </p:nvPicPr>
        <p:blipFill rotWithShape="1">
          <a:blip r:embed="rId1">
            <a:extLst>
              <a:ext uri="{28A0092B-C50C-407E-A947-70E740481C1C}">
                <a14:useLocalDpi xmlns:a14="http://schemas.microsoft.com/office/drawing/2010/main" val="0"/>
              </a:ext>
            </a:extLst>
          </a:blip>
          <a:srcRect t="11297" r="-1" b="2603"/>
          <a:stretch>
            <a:fillRect/>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008073" y="1622606"/>
            <a:ext cx="5342083" cy="5235394"/>
          </a:xfrm>
          <a:prstGeom prst="rect">
            <a:avLst/>
          </a:prstGeom>
        </p:spPr>
      </p:pic>
      <p:sp>
        <p:nvSpPr>
          <p:cNvPr id="9" name="Rectangle 8"/>
          <p:cNvSpPr/>
          <p:nvPr/>
        </p:nvSpPr>
        <p:spPr>
          <a:xfrm>
            <a:off x="83130" y="328587"/>
            <a:ext cx="7590739" cy="1989734"/>
          </a:xfrm>
          <a:prstGeom prst="rect">
            <a:avLst/>
          </a:prstGeom>
          <a:solidFill>
            <a:schemeClr val="bg1"/>
          </a:solidFill>
        </p:spPr>
        <p:txBody>
          <a:bodyPr vert="horz" lIns="91440" tIns="45720" rIns="91440" bIns="45720" rtlCol="0" anchor="ctr">
            <a:noAutofit/>
          </a:bodyPr>
          <a:lstStyle/>
          <a:p>
            <a:pPr marL="0" marR="0" algn="ctr">
              <a:lnSpc>
                <a:spcPct val="107000"/>
              </a:lnSpc>
              <a:spcBef>
                <a:spcPts val="0"/>
              </a:spcBef>
              <a:spcAft>
                <a:spcPts val="0"/>
              </a:spcAft>
            </a:pPr>
            <a:r>
              <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 36 - BÀI 15. Đ</a:t>
            </a:r>
            <a:r>
              <a:rPr lang="vi-VN"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ẶC ĐIỂM D</a:t>
            </a:r>
            <a:r>
              <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Â</a:t>
            </a:r>
            <a:r>
              <a:rPr lang="vi-VN"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CƯ, </a:t>
            </a:r>
            <a:r>
              <a:rPr lang="vi-VN"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XÃ HỘI, PHƯƠNG THỨC KHAI THÁC </a:t>
            </a:r>
            <a:r>
              <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TỰ </a:t>
            </a:r>
            <a:r>
              <a:rPr lang="vi-VN"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NHIÊN B</a:t>
            </a:r>
            <a:r>
              <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Ề</a:t>
            </a:r>
            <a:r>
              <a:rPr lang="vi-VN"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VỮNG </a:t>
            </a:r>
            <a:r>
              <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vi-VN"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BẮC MỸ</a:t>
            </a:r>
            <a:endParaRPr lang="en-US" sz="3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Top 10 trường đại học nổi tiếng tại Bắc Mỹ cho các du học sinh (Phầ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631" y="472498"/>
            <a:ext cx="4435001" cy="2605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mới tại Bắc Mỹ: Một hành trình hai quốc g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631" y="3429000"/>
            <a:ext cx="4435001" cy="2938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65876" y="598980"/>
            <a:ext cx="5573891" cy="1061873"/>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2861920" y="2132389"/>
            <a:ext cx="7298080" cy="1171039"/>
            <a:chOff x="1133366" y="2220084"/>
            <a:chExt cx="5681780" cy="914400"/>
          </a:xfrm>
        </p:grpSpPr>
        <p:sp>
          <p:nvSpPr>
            <p:cNvPr id="12" name="Arrow: Pentagon 11"/>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14" name="TextBox 13"/>
          <p:cNvSpPr txBox="1"/>
          <p:nvPr/>
        </p:nvSpPr>
        <p:spPr>
          <a:xfrm>
            <a:off x="3531614" y="2562602"/>
            <a:ext cx="5371325" cy="584775"/>
          </a:xfrm>
          <a:prstGeom prst="rect">
            <a:avLst/>
          </a:prstGeom>
          <a:noFill/>
        </p:spPr>
        <p:txBody>
          <a:bodyPr wrap="square" rtlCol="0">
            <a:spAutoFit/>
          </a:bodyPr>
          <a:lstStyle/>
          <a:p>
            <a:r>
              <a:rPr lang="en-US" sz="3200">
                <a:solidFill>
                  <a:srgbClr val="0070C0"/>
                </a:solidFill>
                <a:latin typeface="Times New Roman" panose="02020603050405020304" pitchFamily="18" charset="0"/>
                <a:cs typeface="Times New Roman" panose="02020603050405020304" pitchFamily="18" charset="0"/>
              </a:rPr>
              <a:t>Đặc điểm dân cư, xã hội</a:t>
            </a:r>
            <a:endParaRPr lang="en-US" sz="3200">
              <a:solidFill>
                <a:srgbClr val="0070C0"/>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2099691" y="2132389"/>
            <a:ext cx="1301952" cy="1171039"/>
            <a:chOff x="344605" y="-143767"/>
            <a:chExt cx="1301952" cy="1171039"/>
          </a:xfrm>
        </p:grpSpPr>
        <p:sp>
          <p:nvSpPr>
            <p:cNvPr id="16" name="Arrow: Pentagon 15"/>
            <p:cNvSpPr/>
            <p:nvPr/>
          </p:nvSpPr>
          <p:spPr>
            <a:xfrm>
              <a:off x="344605" y="-143767"/>
              <a:ext cx="1301952" cy="117103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1</a:t>
              </a:r>
              <a:endParaRPr lang="en-US" sz="4000" b="1">
                <a:latin typeface="Arial" panose="020B0604020202020204" pitchFamily="34" charset="0"/>
                <a:cs typeface="Arial" panose="020B0604020202020204" pitchFamily="34" charset="0"/>
              </a:endParaRPr>
            </a:p>
          </p:txBody>
        </p:sp>
        <p:sp>
          <p:nvSpPr>
            <p:cNvPr id="17" name="Isosceles Triangle 16"/>
            <p:cNvSpPr/>
            <p:nvPr/>
          </p:nvSpPr>
          <p:spPr>
            <a:xfrm rot="5400000">
              <a:off x="1196794" y="313914"/>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199058" y="3706995"/>
            <a:ext cx="7903703" cy="1188657"/>
            <a:chOff x="1133366" y="2220084"/>
            <a:chExt cx="5681780" cy="914400"/>
          </a:xfrm>
          <a:solidFill>
            <a:schemeClr val="accent6">
              <a:lumMod val="40000"/>
              <a:lumOff val="60000"/>
            </a:schemeClr>
          </a:solidFill>
        </p:grpSpPr>
        <p:sp>
          <p:nvSpPr>
            <p:cNvPr id="26" name="Arrow: Pentagon 25"/>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28" name="TextBox 27"/>
          <p:cNvSpPr txBox="1"/>
          <p:nvPr/>
        </p:nvSpPr>
        <p:spPr>
          <a:xfrm>
            <a:off x="2576154" y="3821418"/>
            <a:ext cx="7195916" cy="584775"/>
          </a:xfrm>
          <a:prstGeom prst="rect">
            <a:avLst/>
          </a:prstGeom>
          <a:noFill/>
        </p:spPr>
        <p:txBody>
          <a:bodyPr wrap="square" rtlCol="0">
            <a:spAutoFit/>
          </a:bodyPr>
          <a:lstStyle/>
          <a:p>
            <a:pPr algn="ctr"/>
            <a:r>
              <a:rPr lang="en-US" sz="3200">
                <a:solidFill>
                  <a:srgbClr val="0070C0"/>
                </a:solidFill>
                <a:latin typeface="Times New Roman" panose="02020603050405020304" pitchFamily="18" charset="0"/>
                <a:cs typeface="Times New Roman" panose="02020603050405020304" pitchFamily="18" charset="0"/>
              </a:rPr>
              <a:t>Các trung tâm kinh tế quan trọng</a:t>
            </a:r>
            <a:endParaRPr lang="en-US" sz="3200">
              <a:solidFill>
                <a:srgbClr val="0070C0"/>
              </a:solidFill>
              <a:latin typeface="Times New Roman" panose="02020603050405020304" pitchFamily="18" charset="0"/>
              <a:cs typeface="Times New Roman" panose="02020603050405020304" pitchFamily="18" charset="0"/>
            </a:endParaRPr>
          </a:p>
        </p:txBody>
      </p:sp>
      <p:sp>
        <p:nvSpPr>
          <p:cNvPr id="30" name="Arrow: Pentagon 29"/>
          <p:cNvSpPr/>
          <p:nvPr/>
        </p:nvSpPr>
        <p:spPr>
          <a:xfrm>
            <a:off x="2089238" y="3706995"/>
            <a:ext cx="1301952" cy="1178581"/>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2</a:t>
            </a:r>
            <a:endParaRPr lang="en-US" sz="4000" b="1">
              <a:latin typeface="Arial" panose="020B0604020202020204" pitchFamily="34" charset="0"/>
              <a:cs typeface="Arial" panose="020B0604020202020204" pitchFamily="34" charset="0"/>
            </a:endParaRPr>
          </a:p>
        </p:txBody>
      </p:sp>
      <p:sp>
        <p:nvSpPr>
          <p:cNvPr id="31" name="Isosceles Triangle 30"/>
          <p:cNvSpPr/>
          <p:nvPr/>
        </p:nvSpPr>
        <p:spPr>
          <a:xfrm rot="5400000">
            <a:off x="2946675" y="4144736"/>
            <a:ext cx="204536" cy="31747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Hình ảnh 9"/>
          <p:cNvPicPr>
            <a:picLocks noChangeAspect="1"/>
          </p:cNvPicPr>
          <p:nvPr/>
        </p:nvPicPr>
        <p:blipFill>
          <a:blip r:embed="rId1">
            <a:extLst>
              <a:ext uri="{BEBA8EAE-BF5A-486C-A8C5-ECC9F3942E4B}">
                <a14:imgProps xmlns:a14="http://schemas.microsoft.com/office/drawing/2010/main">
                  <a14:imgLayer r:embed="rId2">
                    <a14:imgEffect>
                      <a14:backgroundRemoval t="10000" b="90000" l="10000" r="90000">
                        <a14:backgroundMark x1="45341" y1="35326" x2="45341" y2="35326"/>
                      </a14:backgroundRemoval>
                    </a14:imgEffect>
                  </a14:imgLayer>
                </a14:imgProps>
              </a:ext>
            </a:extLst>
          </a:blip>
          <a:stretch>
            <a:fillRect/>
          </a:stretch>
        </p:blipFill>
        <p:spPr>
          <a:xfrm>
            <a:off x="2099691" y="331341"/>
            <a:ext cx="1639789" cy="1714325"/>
          </a:xfrm>
          <a:prstGeom prst="rect">
            <a:avLst/>
          </a:prstGeom>
        </p:spPr>
      </p:pic>
      <p:grpSp>
        <p:nvGrpSpPr>
          <p:cNvPr id="19" name="Group 18"/>
          <p:cNvGrpSpPr/>
          <p:nvPr/>
        </p:nvGrpSpPr>
        <p:grpSpPr>
          <a:xfrm>
            <a:off x="2811123" y="5132119"/>
            <a:ext cx="7598259" cy="1124386"/>
            <a:chOff x="1133366" y="2220084"/>
            <a:chExt cx="5681780" cy="914400"/>
          </a:xfrm>
        </p:grpSpPr>
        <p:sp>
          <p:nvSpPr>
            <p:cNvPr id="20" name="Arrow: Pentagon 19"/>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TextBox 20"/>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22" name="TextBox 21"/>
          <p:cNvSpPr txBox="1"/>
          <p:nvPr/>
        </p:nvSpPr>
        <p:spPr>
          <a:xfrm>
            <a:off x="3351512" y="5171882"/>
            <a:ext cx="6863910" cy="1077218"/>
          </a:xfrm>
          <a:prstGeom prst="rect">
            <a:avLst/>
          </a:prstGeom>
          <a:noFill/>
        </p:spPr>
        <p:txBody>
          <a:bodyPr wrap="square" rtlCol="0">
            <a:spAutoFit/>
          </a:bodyPr>
          <a:lstStyle/>
          <a:p>
            <a:r>
              <a:rPr lang="en-US" sz="3200">
                <a:solidFill>
                  <a:srgbClr val="0070C0"/>
                </a:solidFill>
                <a:latin typeface="Times New Roman" panose="02020603050405020304" pitchFamily="18" charset="0"/>
                <a:cs typeface="Times New Roman" panose="02020603050405020304" pitchFamily="18" charset="0"/>
              </a:rPr>
              <a:t>Phương thức con người khai thác thiên nhiên bền vững ở Bắc Mỹ</a:t>
            </a:r>
            <a:endParaRPr lang="en-US" sz="3200">
              <a:solidFill>
                <a:srgbClr val="0070C0"/>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2048894" y="5132119"/>
            <a:ext cx="1301952" cy="1124386"/>
            <a:chOff x="344605" y="154323"/>
            <a:chExt cx="1301952" cy="872949"/>
          </a:xfrm>
        </p:grpSpPr>
        <p:sp>
          <p:nvSpPr>
            <p:cNvPr id="24" name="Arrow: Pentagon 23"/>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3</a:t>
              </a:r>
              <a:endParaRPr lang="en-US" sz="4000" b="1">
                <a:latin typeface="Arial" panose="020B0604020202020204" pitchFamily="34" charset="0"/>
                <a:cs typeface="Arial" panose="020B0604020202020204" pitchFamily="34" charset="0"/>
              </a:endParaRPr>
            </a:p>
          </p:txBody>
        </p:sp>
        <p:sp>
          <p:nvSpPr>
            <p:cNvPr id="29" name="Isosceles Triangle 28"/>
            <p:cNvSpPr/>
            <p:nvPr/>
          </p:nvSpPr>
          <p:spPr>
            <a:xfrm rot="5400000">
              <a:off x="1224503"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endCondLst>
                                    <p:cond evt="onNext" delay="0">
                                      <p:tgtEl>
                                        <p:sldTgt/>
                                      </p:tgtEl>
                                    </p:cond>
                                  </p:end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1" presetClass="emph" presetSubtype="0" fill="hold" nodeType="withEffect">
                                  <p:stCondLst>
                                    <p:cond delay="0"/>
                                  </p:stCondLst>
                                  <p:childTnLst>
                                    <p:animClr clrSpc="hsl" dir="cw">
                                      <p:cBhvr override="childStyle">
                                        <p:cTn id="34" dur="500" fill="hold"/>
                                        <p:tgtEl>
                                          <p:spTgt spid="18"/>
                                        </p:tgtEl>
                                        <p:attrNameLst>
                                          <p:attrName>style.color</p:attrName>
                                        </p:attrNameLst>
                                      </p:cBhvr>
                                      <p:by>
                                        <p:hsl h="7200000" s="0" l="0"/>
                                      </p:by>
                                    </p:animClr>
                                    <p:animClr clrSpc="hsl" dir="cw">
                                      <p:cBhvr>
                                        <p:cTn id="35" dur="500" fill="hold"/>
                                        <p:tgtEl>
                                          <p:spTgt spid="18"/>
                                        </p:tgtEl>
                                        <p:attrNameLst>
                                          <p:attrName>fillcolor</p:attrName>
                                        </p:attrNameLst>
                                      </p:cBhvr>
                                      <p:by>
                                        <p:hsl h="7200000" s="0" l="0"/>
                                      </p:by>
                                    </p:animClr>
                                    <p:animClr clrSpc="hsl" dir="cw">
                                      <p:cBhvr>
                                        <p:cTn id="36" dur="500" fill="hold"/>
                                        <p:tgtEl>
                                          <p:spTgt spid="18"/>
                                        </p:tgtEl>
                                        <p:attrNameLst>
                                          <p:attrName>stroke.color</p:attrName>
                                        </p:attrNameLst>
                                      </p:cBhvr>
                                      <p:by>
                                        <p:hsl h="7200000" s="0" l="0"/>
                                      </p:by>
                                    </p:animClr>
                                    <p:set>
                                      <p:cBhvr>
                                        <p:cTn id="37" dur="500" fill="hold"/>
                                        <p:tgtEl>
                                          <p:spTgt spid="18"/>
                                        </p:tgtEl>
                                        <p:attrNameLst>
                                          <p:attrName>fill.type</p:attrName>
                                        </p:attrNameLst>
                                      </p:cBhvr>
                                      <p:to>
                                        <p:strVal val="solid"/>
                                      </p:to>
                                    </p:se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par>
                                <p:cTn id="45" presetID="22" presetClass="entr" presetSubtype="8"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28" grpId="0"/>
      <p:bldP spid="30" grpId="0" animBg="1"/>
      <p:bldP spid="3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l="49250" t="16517" r="40417" b="67812"/>
          <a:stretch>
            <a:fillRect/>
          </a:stretch>
        </p:blipFill>
        <p:spPr>
          <a:xfrm>
            <a:off x="10932160" y="26173"/>
            <a:ext cx="1259840" cy="1074695"/>
          </a:xfrm>
          <a:prstGeom prst="rect">
            <a:avLst/>
          </a:prstGeom>
        </p:spPr>
      </p:pic>
      <p:grpSp>
        <p:nvGrpSpPr>
          <p:cNvPr id="4" name="Group 3"/>
          <p:cNvGrpSpPr/>
          <p:nvPr/>
        </p:nvGrpSpPr>
        <p:grpSpPr>
          <a:xfrm>
            <a:off x="889901" y="116936"/>
            <a:ext cx="6468159" cy="872949"/>
            <a:chOff x="1133366" y="2220084"/>
            <a:chExt cx="5681780" cy="914400"/>
          </a:xfrm>
        </p:grpSpPr>
        <p:sp>
          <p:nvSpPr>
            <p:cNvPr id="5" name="Arrow: Pentagon 4"/>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endParaRPr lang="en-US" sz="3200" b="1">
              <a:solidFill>
                <a:srgbClr val="FF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127672" y="116936"/>
            <a:ext cx="1301952" cy="872949"/>
            <a:chOff x="344605" y="154323"/>
            <a:chExt cx="1301952" cy="872949"/>
          </a:xfrm>
        </p:grpSpPr>
        <p:sp>
          <p:nvSpPr>
            <p:cNvPr id="9" name="Arrow: Pentagon 8"/>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1</a:t>
              </a:r>
              <a:endParaRPr lang="en-US" sz="4000" b="1">
                <a:latin typeface="Arial" panose="020B0604020202020204" pitchFamily="34" charset="0"/>
                <a:cs typeface="Arial" panose="020B0604020202020204" pitchFamily="34" charset="0"/>
              </a:endParaRPr>
            </a:p>
          </p:txBody>
        </p:sp>
        <p:sp>
          <p:nvSpPr>
            <p:cNvPr id="10" name="Isosceles Triangle 9"/>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a. Vấn đề nhập cư và chủng tộc.</a:t>
            </a:r>
            <a:endParaRPr lang="en-US" sz="320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2815136" y="2376805"/>
            <a:ext cx="3651235" cy="1823966"/>
            <a:chOff x="142999" y="2069241"/>
            <a:chExt cx="3651235" cy="2680138"/>
          </a:xfrm>
        </p:grpSpPr>
        <p:sp>
          <p:nvSpPr>
            <p:cNvPr id="16" name="Speech Bubble: Rectangle with Corners Rounded 15"/>
            <p:cNvSpPr/>
            <p:nvPr/>
          </p:nvSpPr>
          <p:spPr>
            <a:xfrm>
              <a:off x="142999" y="2069241"/>
              <a:ext cx="3626068" cy="2680138"/>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75385" y="2236617"/>
              <a:ext cx="3418849" cy="2306460"/>
            </a:xfrm>
            <a:prstGeom prst="rect">
              <a:avLst/>
            </a:prstGeom>
            <a:noFill/>
          </p:spPr>
          <p:txBody>
            <a:bodyPr wrap="square" rtlCol="0">
              <a:spAutoFit/>
            </a:bodyPr>
            <a:lstStyle/>
            <a:p>
              <a:r>
                <a:rPr lang="en-US" sz="3200">
                  <a:solidFill>
                    <a:srgbClr val="1C11AF"/>
                  </a:solidFill>
                  <a:latin typeface="Times New Roman" panose="02020603050405020304" pitchFamily="18" charset="0"/>
                  <a:cs typeface="Times New Roman" panose="02020603050405020304" pitchFamily="18" charset="0"/>
                </a:rPr>
                <a:t>Xác định các luồng  nhập cư vào Bắc Mỹ? </a:t>
              </a:r>
              <a:endParaRPr lang="en-US" sz="3200">
                <a:solidFill>
                  <a:srgbClr val="1C11AF"/>
                </a:solidFill>
                <a:latin typeface="Times New Roman" panose="02020603050405020304" pitchFamily="18" charset="0"/>
                <a:cs typeface="Times New Roman" panose="02020603050405020304" pitchFamily="18" charset="0"/>
              </a:endParaRPr>
            </a:p>
          </p:txBody>
        </p:sp>
      </p:grpSp>
      <p:pic>
        <p:nvPicPr>
          <p:cNvPr id="18" name="Picture 17"/>
          <p:cNvPicPr>
            <a:picLocks noChangeAspect="1"/>
          </p:cNvPicPr>
          <p:nvPr/>
        </p:nvPicPr>
        <p:blipFill>
          <a:blip r:embed="rId2"/>
          <a:stretch>
            <a:fillRect/>
          </a:stretch>
        </p:blipFill>
        <p:spPr>
          <a:xfrm>
            <a:off x="7793160" y="965957"/>
            <a:ext cx="4356895" cy="5756596"/>
          </a:xfrm>
          <a:prstGeom prst="rect">
            <a:avLst/>
          </a:prstGeom>
        </p:spPr>
      </p:pic>
      <p:grpSp>
        <p:nvGrpSpPr>
          <p:cNvPr id="20" name="Group 19"/>
          <p:cNvGrpSpPr/>
          <p:nvPr/>
        </p:nvGrpSpPr>
        <p:grpSpPr>
          <a:xfrm>
            <a:off x="2933980" y="2980828"/>
            <a:ext cx="3626068" cy="1823966"/>
            <a:chOff x="403058" y="59962"/>
            <a:chExt cx="3626068" cy="2680138"/>
          </a:xfrm>
        </p:grpSpPr>
        <p:sp>
          <p:nvSpPr>
            <p:cNvPr id="21" name="Speech Bubble: Rectangle with Corners Rounded 20"/>
            <p:cNvSpPr/>
            <p:nvPr/>
          </p:nvSpPr>
          <p:spPr>
            <a:xfrm>
              <a:off x="403058" y="59962"/>
              <a:ext cx="3626068" cy="2680138"/>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59943" y="251994"/>
              <a:ext cx="3418849" cy="23064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Calibri" panose="020F0502020204030204" pitchFamily="34" charset="0"/>
                </a:rPr>
                <a:t>Nêu đặc điểm nhập cư và chủng tộc ở Bắc Mỹ? </a:t>
              </a:r>
              <a:endParaRPr lang="en-US" sz="3200">
                <a:solidFill>
                  <a:srgbClr val="0528BB"/>
                </a:solidFill>
              </a:endParaRPr>
            </a:p>
          </p:txBody>
        </p:sp>
      </p:grpSp>
      <p:sp>
        <p:nvSpPr>
          <p:cNvPr id="24" name="Rectangle 23"/>
          <p:cNvSpPr/>
          <p:nvPr/>
        </p:nvSpPr>
        <p:spPr>
          <a:xfrm>
            <a:off x="166052" y="1766522"/>
            <a:ext cx="7533520" cy="3666645"/>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Anh- điêng và người E-xki-mô thuộc chủng tộc Môn-gô-lô-it, di cư từ châu Á sang Bắc Mỹ.</a:t>
            </a:r>
            <a:endParaRPr lang="en-US" sz="2800">
              <a:latin typeface="Times New Roman" panose="02020603050405020304" pitchFamily="18" charset="0"/>
              <a:cs typeface="Times New Roman" panose="02020603050405020304" pitchFamily="18" charset="0"/>
            </a:endParaRPr>
          </a:p>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châu Âu thuộc chủng tộc Ơ-rô-pê-ô-it ( người Anh, I-ta-li-a, Đức) di cư sang Bắc Mỹ.</a:t>
            </a:r>
            <a:endParaRPr lang="en-US" sz="2800">
              <a:latin typeface="Times New Roman" panose="02020603050405020304" pitchFamily="18" charset="0"/>
              <a:cs typeface="Times New Roman" panose="02020603050405020304" pitchFamily="18" charset="0"/>
            </a:endParaRPr>
          </a:p>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da đen thuộc chủng tộc Nê-grô-it từ châu Phi bị bắt sang làm nô lệ.</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l="49250" t="16517" r="40417" b="67812"/>
          <a:stretch>
            <a:fillRect/>
          </a:stretch>
        </p:blipFill>
        <p:spPr>
          <a:xfrm>
            <a:off x="10932160" y="26173"/>
            <a:ext cx="1259840" cy="1074695"/>
          </a:xfrm>
          <a:prstGeom prst="rect">
            <a:avLst/>
          </a:prstGeom>
        </p:spPr>
      </p:pic>
      <p:grpSp>
        <p:nvGrpSpPr>
          <p:cNvPr id="4" name="Group 3"/>
          <p:cNvGrpSpPr/>
          <p:nvPr/>
        </p:nvGrpSpPr>
        <p:grpSpPr>
          <a:xfrm>
            <a:off x="889901" y="116936"/>
            <a:ext cx="6468159" cy="872949"/>
            <a:chOff x="1133366" y="2220084"/>
            <a:chExt cx="5681780" cy="914400"/>
          </a:xfrm>
        </p:grpSpPr>
        <p:sp>
          <p:nvSpPr>
            <p:cNvPr id="5" name="Arrow: Pentagon 4"/>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endParaRPr lang="en-US" sz="3200" b="1">
              <a:solidFill>
                <a:srgbClr val="FF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127672" y="116936"/>
            <a:ext cx="1301952" cy="872949"/>
            <a:chOff x="344605" y="154323"/>
            <a:chExt cx="1301952" cy="872949"/>
          </a:xfrm>
        </p:grpSpPr>
        <p:sp>
          <p:nvSpPr>
            <p:cNvPr id="9" name="Arrow: Pentagon 8"/>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1</a:t>
              </a:r>
              <a:endParaRPr lang="en-US" sz="4000" b="1">
                <a:latin typeface="Arial" panose="020B0604020202020204" pitchFamily="34" charset="0"/>
                <a:cs typeface="Arial" panose="020B0604020202020204" pitchFamily="34" charset="0"/>
              </a:endParaRPr>
            </a:p>
          </p:txBody>
        </p:sp>
        <p:sp>
          <p:nvSpPr>
            <p:cNvPr id="10" name="Isosceles Triangle 9"/>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a. Vấn đề nhập cư và chủng tộc.</a:t>
            </a:r>
            <a:endParaRPr lang="en-US" sz="320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2"/>
          <a:stretch>
            <a:fillRect/>
          </a:stretch>
        </p:blipFill>
        <p:spPr>
          <a:xfrm>
            <a:off x="7793160" y="965957"/>
            <a:ext cx="4356895" cy="5756596"/>
          </a:xfrm>
          <a:prstGeom prst="rect">
            <a:avLst/>
          </a:prstGeom>
        </p:spPr>
      </p:pic>
      <p:sp>
        <p:nvSpPr>
          <p:cNvPr id="27" name="Speech Bubble: Rectangle with Corners Rounded 26"/>
          <p:cNvSpPr/>
          <p:nvPr/>
        </p:nvSpPr>
        <p:spPr>
          <a:xfrm>
            <a:off x="2885816" y="2386348"/>
            <a:ext cx="3626068" cy="2596714"/>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242145" y="2386348"/>
            <a:ext cx="3418849" cy="2288399"/>
          </a:xfrm>
          <a:prstGeom prst="rect">
            <a:avLst/>
          </a:prstGeom>
          <a:noFill/>
        </p:spPr>
        <p:txBody>
          <a:bodyPr wrap="square" rtlCol="0">
            <a:spAutoFit/>
          </a:bodyPr>
          <a:lstStyle/>
          <a:p>
            <a:r>
              <a:rPr lang="vi-VN" sz="3200">
                <a:solidFill>
                  <a:srgbClr val="0528BB"/>
                </a:solidFill>
                <a:effectLst/>
                <a:latin typeface="Times New Roman" panose="02020603050405020304" pitchFamily="18" charset="0"/>
                <a:ea typeface="Times New Roman" panose="02020603050405020304" pitchFamily="18" charset="0"/>
              </a:rPr>
              <a:t>Các luồng nhập cư </a:t>
            </a:r>
            <a:r>
              <a:rPr lang="en-US" sz="3200">
                <a:solidFill>
                  <a:srgbClr val="0528BB"/>
                </a:solidFill>
                <a:effectLst/>
                <a:latin typeface="Times New Roman" panose="02020603050405020304" pitchFamily="18" charset="0"/>
                <a:ea typeface="Times New Roman" panose="02020603050405020304" pitchFamily="18" charset="0"/>
              </a:rPr>
              <a:t>đem lại những thuận lợi và khó khăn gì cho Bắc </a:t>
            </a:r>
            <a:r>
              <a:rPr lang="vi-VN" sz="3200">
                <a:solidFill>
                  <a:srgbClr val="0528BB"/>
                </a:solidFill>
                <a:effectLst/>
                <a:latin typeface="Times New Roman" panose="02020603050405020304" pitchFamily="18" charset="0"/>
                <a:ea typeface="Times New Roman" panose="02020603050405020304" pitchFamily="18" charset="0"/>
              </a:rPr>
              <a:t>Mỹ </a:t>
            </a:r>
            <a:r>
              <a:rPr lang="en-US" sz="3200">
                <a:solidFill>
                  <a:srgbClr val="0528BB"/>
                </a:solidFill>
                <a:effectLst/>
                <a:latin typeface="Times New Roman" panose="02020603050405020304" pitchFamily="18" charset="0"/>
                <a:ea typeface="Times New Roman" panose="02020603050405020304" pitchFamily="18" charset="0"/>
              </a:rPr>
              <a:t>?</a:t>
            </a:r>
            <a:endParaRPr lang="en-US" sz="3200">
              <a:solidFill>
                <a:srgbClr val="0528BB"/>
              </a:solidFill>
            </a:endParaRPr>
          </a:p>
        </p:txBody>
      </p:sp>
      <p:sp>
        <p:nvSpPr>
          <p:cNvPr id="23" name="Rectangle 22"/>
          <p:cNvSpPr/>
          <p:nvPr/>
        </p:nvSpPr>
        <p:spPr>
          <a:xfrm>
            <a:off x="166052" y="1766522"/>
            <a:ext cx="7533520" cy="2115451"/>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Lịch sử nhập cư đã tạo nên thành phần chủng tộc đa dạng ở Bắc Mỹ. Trong quá trình chung sống, các chủng tộc hòa huyết khiến thành phần dân cư thêm phức tạp.</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l="49250" t="16517" r="40417" b="67812"/>
          <a:stretch>
            <a:fillRect/>
          </a:stretch>
        </p:blipFill>
        <p:spPr>
          <a:xfrm>
            <a:off x="10932160" y="26173"/>
            <a:ext cx="1259840" cy="1074695"/>
          </a:xfrm>
          <a:prstGeom prst="rect">
            <a:avLst/>
          </a:prstGeom>
        </p:spPr>
      </p:pic>
      <p:grpSp>
        <p:nvGrpSpPr>
          <p:cNvPr id="4" name="Group 3"/>
          <p:cNvGrpSpPr/>
          <p:nvPr/>
        </p:nvGrpSpPr>
        <p:grpSpPr>
          <a:xfrm>
            <a:off x="889901" y="116936"/>
            <a:ext cx="6468159" cy="872949"/>
            <a:chOff x="1133366" y="2220084"/>
            <a:chExt cx="5681780" cy="914400"/>
          </a:xfrm>
        </p:grpSpPr>
        <p:sp>
          <p:nvSpPr>
            <p:cNvPr id="5" name="Arrow: Pentagon 4"/>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endParaRPr lang="en-US" sz="3200" b="1">
              <a:solidFill>
                <a:srgbClr val="FF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127672" y="116936"/>
            <a:ext cx="1301952" cy="872949"/>
            <a:chOff x="344605" y="154323"/>
            <a:chExt cx="1301952" cy="872949"/>
          </a:xfrm>
        </p:grpSpPr>
        <p:sp>
          <p:nvSpPr>
            <p:cNvPr id="9" name="Arrow: Pentagon 8"/>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1</a:t>
              </a:r>
              <a:endParaRPr lang="en-US" sz="4000" b="1">
                <a:latin typeface="Arial" panose="020B0604020202020204" pitchFamily="34" charset="0"/>
                <a:cs typeface="Arial" panose="020B0604020202020204" pitchFamily="34" charset="0"/>
              </a:endParaRPr>
            </a:p>
          </p:txBody>
        </p:sp>
        <p:sp>
          <p:nvSpPr>
            <p:cNvPr id="10" name="Isosceles Triangle 9"/>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b. Vấn đề đô thị hóa.</a:t>
            </a:r>
            <a:endParaRPr lang="en-US" sz="3200">
              <a:latin typeface="Times New Roman" panose="02020603050405020304" pitchFamily="18" charset="0"/>
              <a:cs typeface="Times New Roman" panose="02020603050405020304" pitchFamily="18" charset="0"/>
            </a:endParaRPr>
          </a:p>
        </p:txBody>
      </p:sp>
      <p:sp>
        <p:nvSpPr>
          <p:cNvPr id="23" name="Rectangle 22"/>
          <p:cNvSpPr/>
          <p:nvPr/>
        </p:nvSpPr>
        <p:spPr>
          <a:xfrm>
            <a:off x="4485347" y="1571260"/>
            <a:ext cx="3559525" cy="631711"/>
          </a:xfrm>
          <a:prstGeom prst="rect">
            <a:avLst/>
          </a:prstGeom>
        </p:spPr>
        <p:txBody>
          <a:bodyPr wrap="square">
            <a:spAutoFit/>
          </a:bodyPr>
          <a:lstStyle/>
          <a:p>
            <a:pPr lvl="0">
              <a:lnSpc>
                <a:spcPct val="120000"/>
              </a:lnSpc>
            </a:pPr>
            <a:r>
              <a:rPr lang="en-US" sz="3200" b="1">
                <a:solidFill>
                  <a:srgbClr val="FF0000"/>
                </a:solidFill>
                <a:highlight>
                  <a:srgbClr val="FFFF00"/>
                </a:highlight>
                <a:latin typeface="Times New Roman" panose="02020603050405020304" pitchFamily="18" charset="0"/>
                <a:cs typeface="Times New Roman" panose="02020603050405020304" pitchFamily="18" charset="0"/>
              </a:rPr>
              <a:t>PHIẾU HỌC TẬP </a:t>
            </a:r>
            <a:endParaRPr lang="en-US" sz="3200" b="1">
              <a:solidFill>
                <a:srgbClr val="FF0000"/>
              </a:solidFill>
              <a:highlight>
                <a:srgbClr val="FFFF00"/>
              </a:highligh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220031" y="2251966"/>
          <a:ext cx="11787237" cy="4243097"/>
        </p:xfrm>
        <a:graphic>
          <a:graphicData uri="http://schemas.openxmlformats.org/drawingml/2006/table">
            <a:tbl>
              <a:tblPr firstRow="1" firstCol="1" bandRow="1">
                <a:tableStyleId>{5C22544A-7EE6-4342-B048-85BDC9FD1C3A}</a:tableStyleId>
              </a:tblPr>
              <a:tblGrid>
                <a:gridCol w="9219529"/>
                <a:gridCol w="2567708"/>
              </a:tblGrid>
              <a:tr h="426535">
                <a:tc gridSpan="2">
                  <a:txBody>
                    <a:bodyPr/>
                    <a:lstStyle/>
                    <a:p>
                      <a:pPr marL="0" marR="0" algn="ctr">
                        <a:lnSpc>
                          <a:spcPct val="115000"/>
                        </a:lnSpc>
                        <a:spcBef>
                          <a:spcPts val="0"/>
                        </a:spcBef>
                        <a:spcAft>
                          <a:spcPts val="0"/>
                        </a:spcAft>
                      </a:pPr>
                      <a:r>
                        <a:rPr lang="vi-VN" sz="3200">
                          <a:solidFill>
                            <a:srgbClr val="FF0000"/>
                          </a:solidFill>
                          <a:effectLst/>
                          <a:latin typeface="Times New Roman" panose="02020603050405020304" pitchFamily="18" charset="0"/>
                          <a:cs typeface="Times New Roman" panose="02020603050405020304" pitchFamily="18" charset="0"/>
                        </a:rPr>
                        <a:t>Đô thị hóa Bắc Mỹ</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cPr/>
                </a:tc>
              </a:tr>
              <a:tr h="628284">
                <a:tc>
                  <a:txBody>
                    <a:bodyPr/>
                    <a:lstStyle/>
                    <a:p>
                      <a:pPr marL="514350" marR="0" indent="-514350" algn="just">
                        <a:lnSpc>
                          <a:spcPct val="115000"/>
                        </a:lnSpc>
                        <a:spcBef>
                          <a:spcPts val="0"/>
                        </a:spcBef>
                        <a:spcAft>
                          <a:spcPts val="0"/>
                        </a:spcAft>
                        <a:buAutoNum type="arabicPeriod"/>
                      </a:pPr>
                      <a:r>
                        <a:rPr lang="vi-VN" sz="2800">
                          <a:solidFill>
                            <a:schemeClr val="tx1"/>
                          </a:solidFill>
                          <a:effectLst/>
                          <a:latin typeface="Times New Roman" panose="02020603050405020304" pitchFamily="18" charset="0"/>
                          <a:cs typeface="Times New Roman" panose="02020603050405020304" pitchFamily="18" charset="0"/>
                        </a:rPr>
                        <a:t>Tỉ lệ dân thành thị của Bắc Mỹ năm 2020? Nhận xét?</a:t>
                      </a:r>
                      <a:endParaRPr lang="en-US" sz="2800">
                        <a:solidFill>
                          <a:schemeClr val="tx1"/>
                        </a:solidFill>
                        <a:effectLst/>
                        <a:latin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0"/>
                        </a:spcAft>
                        <a:buNone/>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594051">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2. Nguyên nhân của thực trạng đó?</a:t>
                      </a:r>
                      <a:endParaRPr lang="en-US" sz="28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594051">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3. Một số đô thị lớn ở Bắc Mỹ?</a:t>
                      </a:r>
                      <a:endParaRPr lang="en-US" sz="28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900965">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4. Các đô thị lớn ở Bắc Mỹ thường phân bố ở đâu? Vì sao?</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l="49250" t="16517" r="40417" b="67812"/>
          <a:stretch>
            <a:fillRect/>
          </a:stretch>
        </p:blipFill>
        <p:spPr>
          <a:xfrm>
            <a:off x="10932160" y="26173"/>
            <a:ext cx="1259840" cy="1074695"/>
          </a:xfrm>
          <a:prstGeom prst="rect">
            <a:avLst/>
          </a:prstGeom>
        </p:spPr>
      </p:pic>
      <p:grpSp>
        <p:nvGrpSpPr>
          <p:cNvPr id="4" name="Group 3"/>
          <p:cNvGrpSpPr/>
          <p:nvPr/>
        </p:nvGrpSpPr>
        <p:grpSpPr>
          <a:xfrm>
            <a:off x="889901" y="116936"/>
            <a:ext cx="6468159" cy="872949"/>
            <a:chOff x="1133366" y="2220084"/>
            <a:chExt cx="5681780" cy="914400"/>
          </a:xfrm>
        </p:grpSpPr>
        <p:sp>
          <p:nvSpPr>
            <p:cNvPr id="5" name="Arrow: Pentagon 4"/>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1559595" y="249059"/>
            <a:ext cx="656483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Đặc điểm dân cư, xã hội</a:t>
            </a: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127672" y="116936"/>
            <a:ext cx="1301952" cy="872949"/>
            <a:chOff x="344605" y="154323"/>
            <a:chExt cx="1301952" cy="872949"/>
          </a:xfrm>
        </p:grpSpPr>
        <p:sp>
          <p:nvSpPr>
            <p:cNvPr id="9" name="Arrow: Pentagon 8"/>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1</a:t>
              </a:r>
              <a:endParaRPr lang="en-US" sz="4000" b="1">
                <a:latin typeface="Arial" panose="020B0604020202020204" pitchFamily="34" charset="0"/>
                <a:cs typeface="Arial" panose="020B0604020202020204" pitchFamily="34" charset="0"/>
              </a:endParaRPr>
            </a:p>
          </p:txBody>
        </p:sp>
        <p:sp>
          <p:nvSpPr>
            <p:cNvPr id="10" name="Isosceles Triangle 9"/>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7672" y="1002692"/>
            <a:ext cx="6493469" cy="523220"/>
          </a:xfrm>
          <a:prstGeom prst="rect">
            <a:avLst/>
          </a:prstGeom>
          <a:ln>
            <a:solidFill>
              <a:srgbClr val="00B050"/>
            </a:solidFill>
            <a:prstDash val="dash"/>
          </a:ln>
        </p:spPr>
        <p:txBody>
          <a:bodyPr wrap="square">
            <a:spAutoFit/>
          </a:bodyPr>
          <a:lstStyle/>
          <a:p>
            <a:r>
              <a:rPr lang="en-US" sz="2800" b="1" i="1">
                <a:latin typeface="Times New Roman" panose="02020603050405020304" pitchFamily="18" charset="0"/>
                <a:cs typeface="Times New Roman" panose="02020603050405020304" pitchFamily="18" charset="0"/>
              </a:rPr>
              <a:t>b. Vấn đề đô thị hóa.</a:t>
            </a:r>
            <a:endParaRPr lang="en-US" sz="2800">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nvGraphicFramePr>
        <p:xfrm>
          <a:off x="127672" y="1501775"/>
          <a:ext cx="11971963" cy="5315356"/>
        </p:xfrm>
        <a:graphic>
          <a:graphicData uri="http://schemas.openxmlformats.org/drawingml/2006/table">
            <a:tbl>
              <a:tblPr firstRow="1" firstCol="1" bandRow="1">
                <a:tableStyleId>{5C22544A-7EE6-4342-B048-85BDC9FD1C3A}</a:tableStyleId>
              </a:tblPr>
              <a:tblGrid>
                <a:gridCol w="4296546"/>
                <a:gridCol w="7675417"/>
              </a:tblGrid>
              <a:tr h="263795">
                <a:tc gridSpan="2">
                  <a:txBody>
                    <a:bodyPr/>
                    <a:lstStyle/>
                    <a:p>
                      <a:pPr marL="0" marR="0" algn="ctr">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Đô thị hóa Bắc Mỹ</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cPr/>
                </a:tc>
              </a:tr>
              <a:tr h="747222">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1. Tỉ lệ dân thành thị của Bắc Mỹ năm 2020? Nhận xét?</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82,6% -&gt; Tốc độ đô thị hóa cao.</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41676">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2. Nguyên nhân của thực trạng đó?</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Do sự phát triển mạnh mẽ của công nghiệp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57408">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3. Một số đô thị lớn ở Bắc Mỹ?</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Niu- Ooc, Lôt-an-gio-let, Si-ca-go, Môn-tre-an.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755982">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4. Các đô thị lớn ở Bắc Mỹ thường phân bố ở đâu? Vì sao?</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 Phân bố ở vùng ven biển, phía nam hệ thống ngũ hồ và ven Đại tây dương</a:t>
                      </a: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n</a:t>
                      </a:r>
                      <a:r>
                        <a:rPr lang="en-US" sz="2400">
                          <a:solidFill>
                            <a:schemeClr val="tx1"/>
                          </a:solidFill>
                          <a:effectLst/>
                          <a:latin typeface="Times New Roman" panose="02020603050405020304" pitchFamily="18" charset="0"/>
                          <a:cs typeface="Times New Roman" panose="02020603050405020304" pitchFamily="18" charset="0"/>
                        </a:rPr>
                        <a:t>ố</a:t>
                      </a:r>
                      <a:r>
                        <a:rPr lang="vi-VN" sz="2400">
                          <a:solidFill>
                            <a:schemeClr val="tx1"/>
                          </a:solidFill>
                          <a:effectLst/>
                          <a:latin typeface="Times New Roman" panose="02020603050405020304" pitchFamily="18" charset="0"/>
                          <a:cs typeface="Times New Roman" panose="02020603050405020304" pitchFamily="18" charset="0"/>
                        </a:rPr>
                        <a:t>i tiếp nhau tạo thành hai dải siêu đô thị từ Niu Oóc đến</a:t>
                      </a:r>
                      <a:r>
                        <a:rPr lang="en-US" sz="2400">
                          <a:solidFill>
                            <a:schemeClr val="tx1"/>
                          </a:solidFill>
                          <a:effectLst/>
                          <a:latin typeface="Times New Roman" panose="02020603050405020304" pitchFamily="18" charset="0"/>
                          <a:cs typeface="Times New Roman" panose="02020603050405020304" pitchFamily="18" charset="0"/>
                        </a:rPr>
                        <a:t> Oa-sinh-tơn và từ Môn tré-an đến Si-ca-gô.</a:t>
                      </a:r>
                      <a:endParaRPr lang="en-US" sz="24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u="none" strike="noStrike">
                          <a:solidFill>
                            <a:schemeClr val="tx1"/>
                          </a:solidFill>
                          <a:effectLst/>
                          <a:latin typeface="Times New Roman" panose="02020603050405020304" pitchFamily="18" charset="0"/>
                          <a:cs typeface="Times New Roman" panose="02020603050405020304" pitchFamily="18" charset="0"/>
                          <a:hlinkClick r:id="rId2"/>
                        </a:rPr>
                        <a:t>Vào sâu trong nội địa, các đô thị nhỏ hơn và</a:t>
                      </a:r>
                      <a:r>
                        <a:rPr lang="vi-VN" sz="2400" u="none">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thưa thớt</a:t>
                      </a:r>
                      <a:r>
                        <a:rPr lang="en-US" sz="2400">
                          <a:solidFill>
                            <a:schemeClr val="tx1"/>
                          </a:solidFill>
                          <a:effectLst/>
                          <a:latin typeface="Times New Roman" panose="02020603050405020304" pitchFamily="18" charset="0"/>
                          <a:cs typeface="Times New Roman" panose="02020603050405020304" pitchFamily="18" charset="0"/>
                        </a:rPr>
                        <a:t> hơn.</a:t>
                      </a:r>
                      <a:endParaRPr lang="en-US" sz="24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 Các điều kiện tự nhiên thuận lợi: Địa hình, khí hậu,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l="49250" t="16517" r="40417" b="67812"/>
          <a:stretch>
            <a:fillRect/>
          </a:stretch>
        </p:blipFill>
        <p:spPr>
          <a:xfrm>
            <a:off x="10932160" y="26173"/>
            <a:ext cx="1259840" cy="1074695"/>
          </a:xfrm>
          <a:prstGeom prst="rect">
            <a:avLst/>
          </a:prstGeom>
        </p:spPr>
      </p:pic>
      <p:grpSp>
        <p:nvGrpSpPr>
          <p:cNvPr id="4" name="Group 3"/>
          <p:cNvGrpSpPr/>
          <p:nvPr/>
        </p:nvGrpSpPr>
        <p:grpSpPr>
          <a:xfrm>
            <a:off x="175923" y="93462"/>
            <a:ext cx="9023495" cy="872949"/>
            <a:chOff x="1133366" y="2220084"/>
            <a:chExt cx="5681780" cy="914400"/>
          </a:xfrm>
          <a:solidFill>
            <a:schemeClr val="accent6">
              <a:lumMod val="40000"/>
              <a:lumOff val="60000"/>
            </a:schemeClr>
          </a:solidFill>
        </p:grpSpPr>
        <p:sp>
          <p:nvSpPr>
            <p:cNvPr id="5" name="Arrow: Pentagon 4"/>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anose="020B0604020202020204" pitchFamily="34" charset="0"/>
                <a:cs typeface="Arial" panose="020B0604020202020204" pitchFamily="34" charset="0"/>
              </a:endParaRPr>
            </a:p>
          </p:txBody>
        </p:sp>
      </p:grpSp>
      <p:sp>
        <p:nvSpPr>
          <p:cNvPr id="7" name="TextBox 6"/>
          <p:cNvSpPr txBox="1"/>
          <p:nvPr/>
        </p:nvSpPr>
        <p:spPr>
          <a:xfrm>
            <a:off x="614207" y="233538"/>
            <a:ext cx="7625067"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trung tâm kinh tế quan trọng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Arrow: Pentagon 7"/>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2</a:t>
            </a:r>
            <a:endParaRPr lang="en-US" sz="4000" b="1">
              <a:latin typeface="Arial" panose="020B0604020202020204" pitchFamily="34" charset="0"/>
              <a:cs typeface="Arial" panose="020B0604020202020204" pitchFamily="34" charset="0"/>
            </a:endParaRPr>
          </a:p>
        </p:txBody>
      </p:sp>
      <p:sp>
        <p:nvSpPr>
          <p:cNvPr id="9" name="Isosceles Triangle 8"/>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p:cNvSpPr/>
          <p:nvPr/>
        </p:nvSpPr>
        <p:spPr>
          <a:xfrm>
            <a:off x="743341" y="1030514"/>
            <a:ext cx="5163128" cy="6838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Các trung tâm kinh tế</a:t>
            </a:r>
            <a:endParaRPr lang="en-US" sz="2800" b="1">
              <a:solidFill>
                <a:schemeClr val="tx1"/>
              </a:solidFill>
              <a:latin typeface="Times New Roman" panose="02020603050405020304" pitchFamily="18" charset="0"/>
              <a:cs typeface="Times New Roman" panose="02020603050405020304" pitchFamily="18" charset="0"/>
            </a:endParaRPr>
          </a:p>
        </p:txBody>
      </p:sp>
      <p:pic>
        <p:nvPicPr>
          <p:cNvPr id="10" name="Picture 9"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6634" y="1082396"/>
            <a:ext cx="5540401" cy="5663670"/>
          </a:xfrm>
          <a:prstGeom prst="rect">
            <a:avLst/>
          </a:prstGeom>
          <a:noFill/>
        </p:spPr>
      </p:pic>
      <p:sp>
        <p:nvSpPr>
          <p:cNvPr id="16" name="Speech Bubble: Rectangle with Corners Rounded 15"/>
          <p:cNvSpPr/>
          <p:nvPr/>
        </p:nvSpPr>
        <p:spPr>
          <a:xfrm>
            <a:off x="1814402" y="2386348"/>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049103" y="2349486"/>
            <a:ext cx="3418849"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Xác định trên bản đồ các trung tâm kinh tế quan trọng?</a:t>
            </a:r>
            <a:endParaRPr lang="en-US" sz="3200">
              <a:solidFill>
                <a:srgbClr val="0528BB"/>
              </a:solidFill>
            </a:endParaRPr>
          </a:p>
        </p:txBody>
      </p:sp>
      <p:sp>
        <p:nvSpPr>
          <p:cNvPr id="18" name="Speech Bubble: Rectangle with Corners Rounded 17"/>
          <p:cNvSpPr/>
          <p:nvPr/>
        </p:nvSpPr>
        <p:spPr>
          <a:xfrm>
            <a:off x="1264829" y="2723476"/>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21158" y="2723476"/>
            <a:ext cx="3418849"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Nhận xét sự phân bố các trung tâm kinh tế ở Bắc Mỹ? </a:t>
            </a:r>
            <a:endParaRPr lang="en-US" sz="3200">
              <a:solidFill>
                <a:srgbClr val="0528BB"/>
              </a:solidFill>
            </a:endParaRPr>
          </a:p>
        </p:txBody>
      </p:sp>
      <p:sp>
        <p:nvSpPr>
          <p:cNvPr id="20" name="Speech Bubble: Rectangle with Corners Rounded 19"/>
          <p:cNvSpPr/>
          <p:nvPr/>
        </p:nvSpPr>
        <p:spPr>
          <a:xfrm>
            <a:off x="1648138" y="3180673"/>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797249" y="3180673"/>
            <a:ext cx="3626068"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Kể tên một số ngành kinh tế ở một số trung tâm?</a:t>
            </a:r>
            <a:endParaRPr lang="en-US" sz="3200">
              <a:solidFill>
                <a:srgbClr val="0528B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p:bldP spid="17" grpId="1"/>
      <p:bldP spid="18" grpId="0" animBg="1"/>
      <p:bldP spid="18" grpId="1" animBg="1"/>
      <p:bldP spid="19" grpId="0"/>
      <p:bldP spid="19" grpId="1"/>
      <p:bldP spid="20" grpId="0" animBg="1"/>
      <p:bldP spid="20" grpId="1" animBg="1"/>
      <p:bldP spid="21" grpId="0"/>
      <p:bldP spid="21" grpId="1"/>
    </p:bldLst>
  </p:timing>
</p:sld>
</file>

<file path=ppt/tags/tag1.xml><?xml version="1.0" encoding="utf-8"?>
<p:tagLst xmlns:p="http://schemas.openxmlformats.org/presentationml/2006/main">
  <p:tag name="INKNOELEADERBOARD" val="-10356503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5050</Words>
  <Application>WPS Presentation</Application>
  <PresentationFormat>Widescreen</PresentationFormat>
  <Paragraphs>394</Paragraphs>
  <Slides>25</Slides>
  <Notes>14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SimSun</vt:lpstr>
      <vt:lpstr>Wingdings</vt:lpstr>
      <vt:lpstr>#9Slide03 SFU Futura_12</vt:lpstr>
      <vt:lpstr>Segoe Print</vt:lpstr>
      <vt:lpstr>Cambria</vt:lpstr>
      <vt:lpstr>Times New Roman</vt:lpstr>
      <vt:lpstr>#9Slide05 SVNUT Triumph</vt:lpstr>
      <vt:lpstr>Calibri</vt:lpstr>
      <vt:lpstr>Microsoft YaHei</vt:lpstr>
      <vt:lpstr>Arial Unicode MS</vt:lpstr>
      <vt:lpstr>Calibri Light</vt:lpstr>
      <vt:lpstr>Kids</vt:lpstr>
      <vt:lpstr>Impact</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72</cp:revision>
  <dcterms:created xsi:type="dcterms:W3CDTF">2022-03-02T02:00:00Z</dcterms:created>
  <dcterms:modified xsi:type="dcterms:W3CDTF">2024-03-17T14:06:16Z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8F743DEC941D4AA2A1F536F7BA0CB1C3_13</vt:lpwstr>
  </property>
  <property fmtid="{D5CDD505-2E9C-101B-9397-08002B2CF9AE}" pid="3" name="KSOProductBuildVer">
    <vt:lpwstr>1033-12.2.0.13538</vt:lpwstr>
  </property>
</Properties>
</file>