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8"/>
  </p:notesMasterIdLst>
  <p:sldIdLst>
    <p:sldId id="326" r:id="rId5"/>
    <p:sldId id="269" r:id="rId6"/>
    <p:sldId id="303" r:id="rId7"/>
    <p:sldId id="302" r:id="rId9"/>
    <p:sldId id="305" r:id="rId10"/>
    <p:sldId id="306" r:id="rId11"/>
    <p:sldId id="298" r:id="rId12"/>
    <p:sldId id="307" r:id="rId13"/>
    <p:sldId id="311" r:id="rId14"/>
    <p:sldId id="310" r:id="rId15"/>
    <p:sldId id="309" r:id="rId16"/>
    <p:sldId id="308" r:id="rId17"/>
    <p:sldId id="312" r:id="rId18"/>
    <p:sldId id="319" r:id="rId19"/>
    <p:sldId id="318" r:id="rId20"/>
    <p:sldId id="317" r:id="rId21"/>
    <p:sldId id="316" r:id="rId22"/>
    <p:sldId id="313" r:id="rId23"/>
    <p:sldId id="314" r:id="rId24"/>
    <p:sldId id="315" r:id="rId25"/>
    <p:sldId id="320" r:id="rId26"/>
    <p:sldId id="321" r:id="rId27"/>
    <p:sldId id="323" r:id="rId28"/>
    <p:sldId id="322" r:id="rId29"/>
    <p:sldId id="324" r:id="rId30"/>
    <p:sldId id="325" r:id="rId31"/>
    <p:sldId id="290"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enthongA" initials="V" lastIdx="9" clrIdx="0"/>
  <p:cmAuthor id="1" name="Nguyễn Thu" initials="NT" lastIdx="3" clrIdx="1"/>
  <p:cmAuthor id="2" name="Admin"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01" y="67"/>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cxnId="{98EF93F6-9645-42BA-9EDE-0684263968A6}" type="parTrans">
      <dgm:prSet/>
      <dgm:spPr/>
      <dgm:t>
        <a:bodyPr/>
        <a:lstStyle/>
        <a:p>
          <a:endParaRPr lang="en-US"/>
        </a:p>
      </dgm:t>
    </dgm:pt>
    <dgm:pt modelId="{41D8AE83-6358-42AE-B439-0EFC9D377ED1}" cxnId="{98EF93F6-9645-42BA-9EDE-0684263968A6}" type="sibTrans">
      <dgm:prSet/>
      <dgm:spPr/>
      <dgm:t>
        <a:bodyPr/>
        <a:lstStyle/>
        <a:p>
          <a:endParaRPr lang="en-US"/>
        </a:p>
      </dgm:t>
    </dgm:pt>
    <dgm:pt modelId="{ECA0ABAF-B23C-4736-AEB9-5FAE681D07FA}">
      <dgm:prSet phldrT="[Text]" custT="1"/>
      <dgm:spPr/>
      <dgm:t>
        <a:bodyPr/>
        <a:lstStyle/>
        <a:p>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A44464D3-94BC-4791-92AF-D4DDB39C3B1A}" cxnId="{8424536B-BE7E-4427-8F9D-11FD9E33F2DF}" type="parTrans">
      <dgm:prSet/>
      <dgm:spPr/>
      <dgm:t>
        <a:bodyPr/>
        <a:lstStyle/>
        <a:p>
          <a:endParaRPr lang="en-US"/>
        </a:p>
      </dgm:t>
    </dgm:pt>
    <dgm:pt modelId="{C021D020-C3B9-4ABB-A06B-CC452B865337}" cxnId="{8424536B-BE7E-4427-8F9D-11FD9E33F2DF}" type="sibTrans">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gm:t>
    </dgm:pt>
    <dgm:pt modelId="{887C755C-0A39-4BCA-B05A-04B6066CC9B9}" cxnId="{114F78D7-52EA-4C98-83EA-2E3113FBAE6C}" type="parTrans">
      <dgm:prSet/>
      <dgm:spPr/>
      <dgm:t>
        <a:bodyPr/>
        <a:lstStyle/>
        <a:p>
          <a:endParaRPr lang="en-US"/>
        </a:p>
      </dgm:t>
    </dgm:pt>
    <dgm:pt modelId="{8A81B1FB-67E6-4DD3-8927-4689A7E10F68}" cxnId="{114F78D7-52EA-4C98-83EA-2E3113FBAE6C}" type="sibTrans">
      <dgm:prSet/>
      <dgm:spPr/>
      <dgm:t>
        <a:bodyPr/>
        <a:lstStyle/>
        <a:p>
          <a:endParaRPr lang="en-US"/>
        </a:p>
      </dgm:t>
    </dgm:pt>
    <dgm:pt modelId="{704E6F5A-9DD3-4463-B617-DAC4CB1475BA}">
      <dgm:prSet phldrT="[Text]" custT="1"/>
      <dgm:spPr/>
      <dgm:t>
        <a:bodyPr/>
        <a:lstStyle/>
        <a:p>
          <a:r>
            <a:rPr lang="en-US" sz="2800" dirty="0" smtClean="0">
              <a:solidFill>
                <a:srgbClr val="000000"/>
              </a:solidFill>
              <a:latin typeface="Times New Roman" panose="02020603050405020304" pitchFamily="18" charset="0"/>
              <a:ea typeface="Times New Roman" panose="02020603050405020304" pitchFamily="18" charset="0"/>
            </a:rPr>
            <a:t>SGK, </a:t>
          </a:r>
          <a:r>
            <a:rPr lang="en-US" sz="2800" dirty="0" err="1" smtClean="0">
              <a:solidFill>
                <a:srgbClr val="000000"/>
              </a:solidFill>
              <a:latin typeface="Times New Roman" panose="02020603050405020304" pitchFamily="18" charset="0"/>
              <a:ea typeface="Times New Roman" panose="02020603050405020304" pitchFamily="18" charset="0"/>
            </a:rPr>
            <a:t>vở</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ghi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cụ</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527A9CE6-AF4E-472F-AD59-A231136EB5D9}" cxnId="{D4D75E30-4B78-4946-8E43-D2A67A5959C0}" type="parTrans">
      <dgm:prSet/>
      <dgm:spPr/>
      <dgm:t>
        <a:bodyPr/>
        <a:lstStyle/>
        <a:p>
          <a:endParaRPr lang="en-US"/>
        </a:p>
      </dgm:t>
    </dgm:pt>
    <dgm:pt modelId="{3EE0876E-E618-456F-81E9-FBAA95CF7E2B}" cxnId="{D4D75E30-4B78-4946-8E43-D2A67A5959C0}" type="sibTrans">
      <dgm:prSet/>
      <dgm:spPr/>
      <dgm:t>
        <a:bodyPr/>
        <a:lstStyle/>
        <a:p>
          <a:endParaRPr lang="en-US"/>
        </a:p>
      </dgm:t>
    </dgm:pt>
    <dgm:pt modelId="{E1F6625C-DEE5-4E81-9E17-CE182C3F5B83}">
      <dgm:prSet phldrT="[Text]" custT="1"/>
      <dgm:spPr/>
      <dgm:t>
        <a:bodyPr/>
        <a:lstStyle/>
        <a:p>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36AAC359-CE2D-49C3-8DCE-CD6A0AB76C47}" cxnId="{16414EC6-8CBC-4C11-938D-F4D86DEAFD64}" type="parTrans">
      <dgm:prSet/>
      <dgm:spPr/>
      <dgm:t>
        <a:bodyPr/>
        <a:lstStyle/>
        <a:p>
          <a:endParaRPr lang="en-US"/>
        </a:p>
      </dgm:t>
    </dgm:pt>
    <dgm:pt modelId="{C1C3EF18-84B5-4FA0-8B06-B82A0F1FB869}" cxnId="{16414EC6-8CBC-4C11-938D-F4D86DEAFD64}" type="sibTrans">
      <dgm:prSet/>
      <dgm:spPr/>
      <dgm:t>
        <a:bodyPr/>
        <a:lstStyle/>
        <a:p>
          <a:endParaRPr lang="en-US"/>
        </a:p>
      </dgm:t>
    </dgm:pt>
    <dgm:pt modelId="{D71F825F-8A65-4BDA-BC7A-08775CC4F943}">
      <dgm:prSet phldrT="[Text]"/>
      <dgm:spPr/>
      <dgm:t>
        <a:bodyPr/>
        <a:lstStyle/>
        <a:p>
          <a:endParaRPr lang="en-US" sz="2300" dirty="0"/>
        </a:p>
      </dgm:t>
    </dgm:pt>
    <dgm:pt modelId="{340B0917-AE02-47E8-991A-57C2FEF6B492}" cxnId="{949833C7-880F-431F-9337-C36D09FD7E69}" type="parTrans">
      <dgm:prSet/>
      <dgm:spPr/>
      <dgm:t>
        <a:bodyPr/>
        <a:lstStyle/>
        <a:p>
          <a:endParaRPr lang="en-US"/>
        </a:p>
      </dgm:t>
    </dgm:pt>
    <dgm:pt modelId="{EEA8AB36-2CE6-4B2C-BE03-742C9EF0AE15}" cxnId="{949833C7-880F-431F-9337-C36D09FD7E69}" type="sibTrans">
      <dgm:prSet/>
      <dgm:spPr/>
      <dgm:t>
        <a:bodyPr/>
        <a:lstStyle/>
        <a:p>
          <a:endParaRPr lang="en-US"/>
        </a:p>
      </dgm:t>
    </dgm:pt>
    <dgm:pt modelId="{13C3946E-8A73-4CA3-8BB2-4DB6962FBBFB}">
      <dgm:prSet phldrT="[Text]" custT="1"/>
      <dgm:spPr/>
      <dgm:t>
        <a:bodyPr/>
        <a:lstStyle/>
        <a:p>
          <a:r>
            <a:rPr lang="en-US" sz="2800" dirty="0" err="1" smtClean="0">
              <a:solidFill>
                <a:srgbClr val="000000"/>
              </a:solidFill>
              <a:latin typeface="Times New Roman" panose="02020603050405020304" pitchFamily="18" charset="0"/>
              <a:ea typeface="Times New Roman" panose="02020603050405020304" pitchFamily="18" charset="0"/>
            </a:rPr>
            <a:t>Kiến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đã</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về</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42A11DEA-B3C1-46D9-8DCC-97275D0110D6}" cxnId="{0AA0AEA5-1821-453A-B7E2-B23925CBA6CE}" type="parTrans">
      <dgm:prSet/>
      <dgm:spPr/>
    </dgm:pt>
    <dgm:pt modelId="{C0BBFCBA-A9E6-4371-B608-588E68991090}" cxnId="{0AA0AEA5-1821-453A-B7E2-B23925CBA6CE}" type="sibTrans">
      <dgm:prSet/>
      <dgm:spPr/>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3C532F71-6127-4C53-BEDD-D8C29D7FE08D}" type="presOf" srcId="{E1A6C867-5640-4890-9BBB-DBBB33C62E0E}" destId="{EBF0A97A-EDF1-4C47-8ECB-5F5F6A8E456D}" srcOrd="0" destOrd="0" presId="urn:microsoft.com/office/officeart/2005/8/layout/vList2"/>
    <dgm:cxn modelId="{C4C159CB-AA2B-4135-82A5-7FDA284AB362}" type="presOf" srcId="{13C3946E-8A73-4CA3-8BB2-4DB6962FBBFB}" destId="{8F3B6D51-6576-4847-95F8-097004C88A78}" srcOrd="0" destOrd="1"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DA9EB79F-C8AF-4028-98C4-9E65BAD16A2E}" type="presOf" srcId="{ECA0ABAF-B23C-4736-AEB9-5FAE681D07FA}" destId="{0DFB8EA2-E9F4-4E7D-B5BF-ABC527E44C63}"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2DAA2C83-E1A2-4CF2-8AD5-6D62516E7EE0}" type="presOf" srcId="{E1F6625C-DEE5-4E81-9E17-CE182C3F5B8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F704E9A-F601-4D3C-A631-435D2DDFF693}" type="presOf" srcId="{704E6F5A-9DD3-4463-B617-DAC4CB1475BA}" destId="{8F3B6D51-6576-4847-95F8-097004C88A78}" srcOrd="0" destOrd="0" presId="urn:microsoft.com/office/officeart/2005/8/layout/vList2"/>
    <dgm:cxn modelId="{3650B346-833E-42B8-82BE-C825334C5FB9}" type="presOf" srcId="{3B33AAEF-2BF8-4EBB-A3B1-62835B5C81BF}" destId="{D2408717-B530-41AC-B5CE-E14FAEC5B062}" srcOrd="0" destOrd="0" presId="urn:microsoft.com/office/officeart/2005/8/layout/vList2"/>
    <dgm:cxn modelId="{65CE881D-B65C-42AD-979E-EE65D7B584D0}" type="presOf" srcId="{8E595FF9-7F13-4589-ADB1-A98CFA417FE8}" destId="{E5C9E7A5-AF2E-4D50-8726-C7D64A106B64}" srcOrd="0" destOrd="0" presId="urn:microsoft.com/office/officeart/2005/8/layout/vList2"/>
    <dgm:cxn modelId="{0AA0AEA5-1821-453A-B7E2-B23925CBA6CE}" srcId="{3B33AAEF-2BF8-4EBB-A3B1-62835B5C81BF}" destId="{13C3946E-8A73-4CA3-8BB2-4DB6962FBBFB}" srcOrd="1" destOrd="0" parTransId="{42A11DEA-B3C1-46D9-8DCC-97275D0110D6}" sibTransId="{C0BBFCBA-A9E6-4371-B608-588E68991090}"/>
    <dgm:cxn modelId="{98EF93F6-9645-42BA-9EDE-0684263968A6}" srcId="{E1A6C867-5640-4890-9BBB-DBBB33C62E0E}" destId="{8E595FF9-7F13-4589-ADB1-A98CFA417FE8}" srcOrd="0" destOrd="0" parTransId="{B327BC0A-A89C-479E-B8CD-C46EF1DB42D9}" sibTransId="{41D8AE83-6358-42AE-B439-0EFC9D377ED1}"/>
    <dgm:cxn modelId="{F59883BC-0260-4F9F-85C3-CA0C09EAC8F9}" type="presOf" srcId="{D71F825F-8A65-4BDA-BC7A-08775CC4F943}" destId="{0DFB8EA2-E9F4-4E7D-B5BF-ABC527E44C63}" srcOrd="0" destOrd="2"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16414EC6-8CBC-4C11-938D-F4D86DEAFD64}" srcId="{8E595FF9-7F13-4589-ADB1-A98CFA417FE8}" destId="{E1F6625C-DEE5-4E81-9E17-CE182C3F5B83}" srcOrd="1" destOrd="0" parTransId="{36AAC359-CE2D-49C3-8DCE-CD6A0AB76C47}" sibTransId="{C1C3EF18-84B5-4FA0-8B06-B82A0F1FB869}"/>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E5C9E7A5-AF2E-4D50-8726-C7D64A106B64}">
      <dsp:nvSpPr>
        <dsp:cNvPr id="3" name="Rounded Rectangle 2"/>
        <dsp:cNvSpPr/>
      </dsp:nvSpPr>
      <dsp:spPr bwMode="white">
        <a:xfrm>
          <a:off x="0" y="231483"/>
          <a:ext cx="8128000" cy="1216800"/>
        </a:xfrm>
        <a:prstGeom prst="roundRect">
          <a:avLst/>
        </a:prstGeom>
        <a:solidFill>
          <a:schemeClr val="accent1">
            <a:lumMod val="60000"/>
            <a:lumOff val="40000"/>
          </a:schemeClr>
        </a:solidFill>
        <a:ln>
          <a:solidFill>
            <a:schemeClr val="accent1">
              <a:lumMod val="40000"/>
              <a:lumOff val="60000"/>
            </a:schemeClr>
          </a:solidFill>
        </a:ln>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sp:txBody>
      <dsp:txXfrm>
        <a:off x="0" y="231483"/>
        <a:ext cx="8128000" cy="1216800"/>
      </dsp:txXfrm>
    </dsp:sp>
    <dsp:sp modelId="{0DFB8EA2-E9F4-4E7D-B5BF-ABC527E44C63}">
      <dsp:nvSpPr>
        <dsp:cNvPr id="4" name="Rectangles 3"/>
        <dsp:cNvSpPr/>
      </dsp:nvSpPr>
      <dsp:spPr bwMode="white">
        <a:xfrm>
          <a:off x="0" y="1439296"/>
          <a:ext cx="8128000" cy="14636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58064" tIns="35560" rIns="199136" bIns="355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20000"/>
            </a:spcAft>
            <a:buChar char="•"/>
          </a:pPr>
          <a:r>
            <a:rPr lang="vi-VN"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ndParaRPr>
        </a:p>
        <a:p>
          <a:pPr marL="285750" lvl="1" indent="-285750">
            <a:lnSpc>
              <a:spcPct val="100000"/>
            </a:lnSpc>
            <a:spcBef>
              <a:spcPct val="0"/>
            </a:spcBef>
            <a:spcAft>
              <a:spcPct val="20000"/>
            </a:spcAft>
            <a:buChar char="•"/>
          </a:pPr>
          <a:r>
            <a:rPr lang="en-US" altLang="en-US" sz="2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ndParaRPr>
        </a:p>
        <a:p>
          <a:pPr marL="228600" lvl="1" indent="-228600">
            <a:lnSpc>
              <a:spcPct val="100000"/>
            </a:lnSpc>
            <a:spcBef>
              <a:spcPct val="0"/>
            </a:spcBef>
            <a:spcAft>
              <a:spcPct val="20000"/>
            </a:spcAft>
            <a:buChar char="•"/>
          </a:pPr>
          <a:endParaRPr lang="en-US" sz="2300" dirty="0">
            <a:solidFill>
              <a:schemeClr val="tx1"/>
            </a:solidFill>
          </a:endParaRPr>
        </a:p>
      </dsp:txBody>
      <dsp:txXfrm>
        <a:off x="0" y="1439296"/>
        <a:ext cx="8128000" cy="1463675"/>
      </dsp:txXfrm>
    </dsp:sp>
    <dsp:sp modelId="{D2408717-B530-41AC-B5CE-E14FAEC5B062}">
      <dsp:nvSpPr>
        <dsp:cNvPr id="5" name="Rounded Rectangle 4"/>
        <dsp:cNvSpPr/>
      </dsp:nvSpPr>
      <dsp:spPr bwMode="white">
        <a:xfrm>
          <a:off x="0" y="2791628"/>
          <a:ext cx="8128000" cy="1216800"/>
        </a:xfrm>
        <a:prstGeom prst="roundRect">
          <a:avLst/>
        </a:prstGeom>
        <a:solidFill>
          <a:schemeClr val="accent1">
            <a:lumMod val="60000"/>
            <a:lumOff val="40000"/>
          </a:schemeClr>
        </a:solidFill>
        <a:ln>
          <a:solidFill>
            <a:schemeClr val="accent1">
              <a:lumMod val="40000"/>
              <a:lumOff val="60000"/>
            </a:schemeClr>
          </a:solidFill>
        </a:ln>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sp:txBody>
      <dsp:txXfrm>
        <a:off x="0" y="2791628"/>
        <a:ext cx="8128000" cy="1216800"/>
      </dsp:txXfrm>
    </dsp:sp>
    <dsp:sp modelId="{8F3B6D51-6576-4847-95F8-097004C88A78}">
      <dsp:nvSpPr>
        <dsp:cNvPr id="6" name="Rectangles 5"/>
        <dsp:cNvSpPr/>
      </dsp:nvSpPr>
      <dsp:spPr bwMode="white">
        <a:xfrm>
          <a:off x="0" y="4119771"/>
          <a:ext cx="8128000" cy="10764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58064" tIns="35560" rIns="199136" bIns="355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20000"/>
            </a:spcAft>
            <a:buChar char="•"/>
          </a:pPr>
          <a:r>
            <a:rPr lang="en-US" sz="2800" dirty="0" smtClean="0">
              <a:solidFill>
                <a:srgbClr val="000000"/>
              </a:solidFill>
              <a:latin typeface="Times New Roman" panose="02020603050405020304" pitchFamily="18" charset="0"/>
              <a:ea typeface="Times New Roman" panose="02020603050405020304" pitchFamily="18" charset="0"/>
            </a:rPr>
            <a:t>SGK, </a:t>
          </a:r>
          <a:r>
            <a:rPr lang="en-US" sz="2800" dirty="0" err="1" smtClean="0">
              <a:solidFill>
                <a:srgbClr val="000000"/>
              </a:solidFill>
              <a:latin typeface="Times New Roman" panose="02020603050405020304" pitchFamily="18" charset="0"/>
              <a:ea typeface="Times New Roman" panose="02020603050405020304" pitchFamily="18" charset="0"/>
            </a:rPr>
            <a:t>vở</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ghi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cụ</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tx1"/>
            </a:solidFill>
            <a:latin typeface="+mj-lt"/>
          </a:endParaRPr>
        </a:p>
        <a:p>
          <a:pPr marL="285750" lvl="1" indent="-285750">
            <a:lnSpc>
              <a:spcPct val="100000"/>
            </a:lnSpc>
            <a:spcBef>
              <a:spcPct val="0"/>
            </a:spcBef>
            <a:spcAft>
              <a:spcPct val="20000"/>
            </a:spcAft>
            <a:buChar char="•"/>
          </a:pPr>
          <a:r>
            <a:rPr lang="en-US" sz="2800" dirty="0" err="1" smtClean="0">
              <a:solidFill>
                <a:srgbClr val="000000"/>
              </a:solidFill>
              <a:latin typeface="Times New Roman" panose="02020603050405020304" pitchFamily="18" charset="0"/>
              <a:ea typeface="Times New Roman" panose="02020603050405020304" pitchFamily="18" charset="0"/>
            </a:rPr>
            <a:t>Kiến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đã</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về</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tx1"/>
            </a:solidFill>
            <a:latin typeface="+mj-lt"/>
          </a:endParaRPr>
        </a:p>
      </dsp:txBody>
      <dsp:txXfrm>
        <a:off x="0" y="4119771"/>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emf"/><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E9E1B-9DB0-474C-86AE-F16331450FEE}" type="datetimeFigureOut">
              <a:rPr lang="vi-VN" smtClean="0"/>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146A-74C9-4C97-8D2C-E3373565C2C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E40A16FF-49CE-4FCD-9E68-23F7E8F173C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1B846FE-E77B-46F4-B4DE-C9926EF6FD98}"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A1B846FE-E77B-46F4-B4DE-C9926EF6FD98}"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A1B846FE-E77B-46F4-B4DE-C9926EF6FD98}"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B846FE-E77B-46F4-B4DE-C9926EF6FD98}"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46FE-E77B-46F4-B4DE-C9926EF6FD98}"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1B846FE-E77B-46F4-B4DE-C9926EF6FD98}"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1B846FE-E77B-46F4-B4DE-C9926EF6FD98}"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2" Type="http://schemas.openxmlformats.org/officeDocument/2006/relationships/theme" Target="../theme/theme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846FE-E77B-46F4-B4DE-C9926EF6FD98}" type="datetimeFigureOut">
              <a:rPr lang="vi-VN" smtClean="0"/>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1D826-C061-42CA-8E30-361617A4F36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oleObject" Target="../embeddings/oleObject8.bin"/><Relationship Id="rId3" Type="http://schemas.openxmlformats.org/officeDocument/2006/relationships/image" Target="../media/image27.png"/><Relationship Id="rId2" Type="http://schemas.openxmlformats.org/officeDocument/2006/relationships/image" Target="../media/image28.wmf"/><Relationship Id="rId1"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9" Type="http://schemas.openxmlformats.org/officeDocument/2006/relationships/image" Target="../media/image33.wmf"/><Relationship Id="rId8" Type="http://schemas.openxmlformats.org/officeDocument/2006/relationships/oleObject" Target="../embeddings/oleObject12.bin"/><Relationship Id="rId7" Type="http://schemas.openxmlformats.org/officeDocument/2006/relationships/image" Target="../media/image32.wmf"/><Relationship Id="rId6" Type="http://schemas.openxmlformats.org/officeDocument/2006/relationships/oleObject" Target="../embeddings/oleObject11.bin"/><Relationship Id="rId5" Type="http://schemas.openxmlformats.org/officeDocument/2006/relationships/image" Target="../media/image31.wmf"/><Relationship Id="rId4" Type="http://schemas.openxmlformats.org/officeDocument/2006/relationships/oleObject" Target="../embeddings/oleObject10.bin"/><Relationship Id="rId3" Type="http://schemas.openxmlformats.org/officeDocument/2006/relationships/image" Target="../media/image30.emf"/><Relationship Id="rId2" Type="http://schemas.openxmlformats.org/officeDocument/2006/relationships/oleObject" Target="../embeddings/oleObject9.bin"/><Relationship Id="rId11" Type="http://schemas.openxmlformats.org/officeDocument/2006/relationships/vmlDrawing" Target="../drawings/vmlDrawing3.vml"/><Relationship Id="rId10" Type="http://schemas.openxmlformats.org/officeDocument/2006/relationships/slideLayout" Target="../slideLayouts/slideLayout13.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image" Target="../media/image35.emf"/><Relationship Id="rId3" Type="http://schemas.openxmlformats.org/officeDocument/2006/relationships/oleObject" Target="../embeddings/oleObject14.bin"/><Relationship Id="rId2" Type="http://schemas.openxmlformats.org/officeDocument/2006/relationships/image" Target="../media/image34.wmf"/><Relationship Id="rId1"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13.xml"/><Relationship Id="rId7" Type="http://schemas.openxmlformats.org/officeDocument/2006/relationships/image" Target="../media/image40.wmf"/><Relationship Id="rId6" Type="http://schemas.openxmlformats.org/officeDocument/2006/relationships/oleObject" Target="../embeddings/oleObject17.bin"/><Relationship Id="rId5" Type="http://schemas.openxmlformats.org/officeDocument/2006/relationships/image" Target="../media/image39.emf"/><Relationship Id="rId4" Type="http://schemas.openxmlformats.org/officeDocument/2006/relationships/oleObject" Target="../embeddings/oleObject16.bin"/><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3.xml"/><Relationship Id="rId3" Type="http://schemas.openxmlformats.org/officeDocument/2006/relationships/oleObject" Target="../embeddings/oleObject19.bin"/><Relationship Id="rId2" Type="http://schemas.openxmlformats.org/officeDocument/2006/relationships/image" Target="../media/image41.wmf"/><Relationship Id="rId1"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5.png"/><Relationship Id="rId11" Type="http://schemas.openxmlformats.org/officeDocument/2006/relationships/slideLayout" Target="../slideLayouts/slideLayout12.xml"/><Relationship Id="rId10" Type="http://schemas.microsoft.com/office/2007/relationships/hdphoto" Target="../media/image7.wdp"/><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13.xml"/><Relationship Id="rId6" Type="http://schemas.openxmlformats.org/officeDocument/2006/relationships/image" Target="../media/image46.emf"/><Relationship Id="rId5" Type="http://schemas.openxmlformats.org/officeDocument/2006/relationships/oleObject" Target="../embeddings/oleObject22.bin"/><Relationship Id="rId4" Type="http://schemas.openxmlformats.org/officeDocument/2006/relationships/image" Target="../media/image45.emf"/><Relationship Id="rId3" Type="http://schemas.openxmlformats.org/officeDocument/2006/relationships/oleObject" Target="../embeddings/oleObject21.bin"/><Relationship Id="rId2" Type="http://schemas.openxmlformats.org/officeDocument/2006/relationships/image" Target="../media/image44.wmf"/><Relationship Id="rId1"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51.png"/><Relationship Id="rId3" Type="http://schemas.microsoft.com/office/2007/relationships/hdphoto" Target="../media/image50.wdp"/><Relationship Id="rId2" Type="http://schemas.openxmlformats.org/officeDocument/2006/relationships/image" Target="../media/image49.png"/><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image" Target="../media/image18.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24.emf"/><Relationship Id="rId7" Type="http://schemas.openxmlformats.org/officeDocument/2006/relationships/oleObject" Target="../embeddings/oleObject4.bin"/><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2.emf"/><Relationship Id="rId3" Type="http://schemas.openxmlformats.org/officeDocument/2006/relationships/oleObject" Target="../embeddings/oleObject2.bin"/><Relationship Id="rId2" Type="http://schemas.openxmlformats.org/officeDocument/2006/relationships/image" Target="../media/image21.wmf"/><Relationship Id="rId14" Type="http://schemas.openxmlformats.org/officeDocument/2006/relationships/vmlDrawing" Target="../drawings/vmlDrawing1.vml"/><Relationship Id="rId13" Type="http://schemas.openxmlformats.org/officeDocument/2006/relationships/slideLayout" Target="../slideLayouts/slideLayout13.xml"/><Relationship Id="rId12" Type="http://schemas.openxmlformats.org/officeDocument/2006/relationships/image" Target="../media/image26.emf"/><Relationship Id="rId11" Type="http://schemas.openxmlformats.org/officeDocument/2006/relationships/oleObject" Target="../embeddings/oleObject6.bin"/><Relationship Id="rId10" Type="http://schemas.openxmlformats.org/officeDocument/2006/relationships/image" Target="../media/image25.e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hỗ dành sẵn cho Nội dung 4" descr="Ảnh có chứa diều, bầu trời, bay, ngoài trời&#10;&#10;Mô tả được tạo tự động"/>
          <p:cNvPicPr>
            <a:picLocks noChangeAspect="1"/>
          </p:cNvPicPr>
          <p:nvPr/>
        </p:nvPicPr>
        <p:blipFill>
          <a:blip r:embed="rId1">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1344" y="692696"/>
            <a:ext cx="8424936" cy="4801314"/>
          </a:xfrm>
          <a:prstGeom prst="rect">
            <a:avLst/>
          </a:prstGeom>
          <a:noFill/>
        </p:spPr>
        <p:txBody>
          <a:bodyPr wrap="square" rtlCol="0">
            <a:spAutoFit/>
          </a:bodyPr>
          <a:lstStyle/>
          <a:p>
            <a:pPr>
              <a:lnSpc>
                <a:spcPct val="150000"/>
              </a:lnSpc>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cs typeface="Times New Roman" panose="02020603050405020304" pitchFamily="18" charset="0"/>
              </a:rPr>
              <a:t>AB </a:t>
            </a:r>
            <a:r>
              <a:rPr lang="en-US" sz="3200" dirty="0">
                <a:latin typeface="Times New Roman" panose="02020603050405020304" pitchFamily="18" charset="0"/>
                <a:cs typeface="Times New Roman" panose="02020603050405020304" pitchFamily="18" charset="0"/>
              </a:rPr>
              <a:t>// Ox; BC // Oy.</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Ox ⊥ Oy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AB ⊥ BC hay </a:t>
            </a:r>
            <a:r>
              <a:rPr lang="en-US" sz="3200" dirty="0" smtClean="0">
                <a:latin typeface="Times New Roman" panose="02020603050405020304" pitchFamily="18" charset="0"/>
                <a:cs typeface="Times New Roman" panose="02020603050405020304" pitchFamily="18" charset="0"/>
              </a:rPr>
              <a:t>   = 90°.</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AB = BC (= 3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90</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AB = BC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dirty="0"/>
          </a:p>
        </p:txBody>
      </p:sp>
      <p:graphicFrame>
        <p:nvGraphicFramePr>
          <p:cNvPr id="6" name="Object 5"/>
          <p:cNvGraphicFramePr>
            <a:graphicFrameLocks noChangeAspect="1"/>
          </p:cNvGraphicFramePr>
          <p:nvPr/>
        </p:nvGraphicFramePr>
        <p:xfrm>
          <a:off x="5468502" y="2204864"/>
          <a:ext cx="339466" cy="792088"/>
        </p:xfrm>
        <a:graphic>
          <a:graphicData uri="http://schemas.openxmlformats.org/presentationml/2006/ole">
            <mc:AlternateContent xmlns:mc="http://schemas.openxmlformats.org/markup-compatibility/2006">
              <mc:Choice xmlns:v="urn:schemas-microsoft-com:vml" Requires="v">
                <p:oleObj spid="_x0000_s12324" name="Equation" r:id="rId1" imgW="3657600" imgH="8534400" progId="Equation.DSMT4">
                  <p:embed/>
                </p:oleObj>
              </mc:Choice>
              <mc:Fallback>
                <p:oleObj name="Equation" r:id="rId1" imgW="3657600" imgH="8534400" progId="Equation.DSMT4">
                  <p:embed/>
                  <p:pic>
                    <p:nvPicPr>
                      <p:cNvPr id="0" name="Picture 12323"/>
                      <p:cNvPicPr/>
                      <p:nvPr/>
                    </p:nvPicPr>
                    <p:blipFill>
                      <a:blip r:embed="rId2"/>
                      <a:stretch>
                        <a:fillRect/>
                      </a:stretch>
                    </p:blipFill>
                    <p:spPr>
                      <a:xfrm>
                        <a:off x="5468502" y="2204864"/>
                        <a:ext cx="339466" cy="792088"/>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8707988" y="572780"/>
            <a:ext cx="3484012" cy="3457684"/>
          </a:xfrm>
          <a:prstGeom prst="rect">
            <a:avLst/>
          </a:prstGeom>
        </p:spPr>
      </p:pic>
      <p:graphicFrame>
        <p:nvGraphicFramePr>
          <p:cNvPr id="8" name="Object 7"/>
          <p:cNvGraphicFramePr>
            <a:graphicFrameLocks noChangeAspect="1"/>
          </p:cNvGraphicFramePr>
          <p:nvPr/>
        </p:nvGraphicFramePr>
        <p:xfrm>
          <a:off x="3791744" y="3473045"/>
          <a:ext cx="432048" cy="1036076"/>
        </p:xfrm>
        <a:graphic>
          <a:graphicData uri="http://schemas.openxmlformats.org/presentationml/2006/ole">
            <mc:AlternateContent xmlns:mc="http://schemas.openxmlformats.org/markup-compatibility/2006">
              <mc:Choice xmlns:v="urn:schemas-microsoft-com:vml" Requires="v">
                <p:oleObj spid="_x0000_s12325" name="Equation" r:id="rId4" imgW="283210" imgH="669925" progId="Equation.DSMT4">
                  <p:embed/>
                </p:oleObj>
              </mc:Choice>
              <mc:Fallback>
                <p:oleObj name="Equation" r:id="rId4" imgW="283210" imgH="669925" progId="Equation.DSMT4">
                  <p:embed/>
                  <p:pic>
                    <p:nvPicPr>
                      <p:cNvPr id="0" name="Picture 12324"/>
                      <p:cNvPicPr/>
                      <p:nvPr/>
                    </p:nvPicPr>
                    <p:blipFill>
                      <a:blip r:embed="rId5"/>
                      <a:stretch>
                        <a:fillRect/>
                      </a:stretch>
                    </p:blipFill>
                    <p:spPr>
                      <a:xfrm>
                        <a:off x="3791744" y="3473045"/>
                        <a:ext cx="432048" cy="103607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8707988" y="572780"/>
            <a:ext cx="3484012" cy="3457684"/>
          </a:xfrm>
          <a:prstGeom prst="rect">
            <a:avLst/>
          </a:prstGeom>
        </p:spPr>
      </p:pic>
      <p:sp>
        <p:nvSpPr>
          <p:cNvPr id="5" name="Rectangle 4"/>
          <p:cNvSpPr/>
          <p:nvPr/>
        </p:nvSpPr>
        <p:spPr>
          <a:xfrm>
            <a:off x="0" y="692696"/>
            <a:ext cx="8760296" cy="5734903"/>
          </a:xfrm>
          <a:prstGeom prst="rect">
            <a:avLst/>
          </a:prstGeom>
        </p:spPr>
        <p:txBody>
          <a:bodyPr wrap="square">
            <a:spAutoFit/>
          </a:bodyPr>
          <a:lstStyle/>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c) </a:t>
            </a:r>
            <a:r>
              <a:rPr lang="vi-VN" sz="2800" dirty="0" smtClean="0">
                <a:solidFill>
                  <a:srgbClr val="000000"/>
                </a:solidFill>
                <a:latin typeface="Times New Roman" panose="02020603050405020304" pitchFamily="18" charset="0"/>
                <a:cs typeface="Times New Roman" panose="02020603050405020304" pitchFamily="18" charset="0"/>
              </a:rPr>
              <a:t>Tam </a:t>
            </a:r>
            <a:r>
              <a:rPr lang="vi-VN" sz="2800" dirty="0">
                <a:solidFill>
                  <a:srgbClr val="000000"/>
                </a:solidFill>
                <a:latin typeface="Times New Roman" panose="02020603050405020304" pitchFamily="18" charset="0"/>
                <a:cs typeface="Times New Roman" panose="02020603050405020304" pitchFamily="18" charset="0"/>
              </a:rPr>
              <a:t>giác ABC vuông cân tại A (AB = BC</a:t>
            </a:r>
            <a:r>
              <a:rPr lang="vi-VN" sz="2800" dirty="0" smtClean="0">
                <a:solidFill>
                  <a:srgbClr val="000000"/>
                </a:solidFill>
                <a:latin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nên để tứ giác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ABCD </a:t>
            </a:r>
            <a:r>
              <a:rPr lang="vi-VN" sz="2800" dirty="0">
                <a:solidFill>
                  <a:srgbClr val="000000"/>
                </a:solidFill>
                <a:latin typeface="Times New Roman" panose="02020603050405020304" pitchFamily="18" charset="0"/>
                <a:cs typeface="Times New Roman" panose="02020603050405020304" pitchFamily="18" charset="0"/>
              </a:rPr>
              <a:t>là hình vuông thì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smtClean="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90° và AB = BC = CD = DA.</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Hay AB ⊥ AD; BC ⊥ CD và AB = BC = CD = DA.</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A, ta kẻ đường thẳng vuông góc với trục Oy.</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C, ta kẻ đường thẳng vuông góc với trục Ox.</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Hai đường thẳng này cắt nhau tại điểm D.</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AD cắt trục Oy tại điểm 1 nên điểm D có tung độ bằng 1.</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smtClean="0">
                <a:solidFill>
                  <a:srgbClr val="000000"/>
                </a:solidFill>
                <a:latin typeface="Times New Roman" panose="02020603050405020304" pitchFamily="18" charset="0"/>
                <a:cs typeface="Times New Roman" panose="02020603050405020304" pitchFamily="18" charset="0"/>
              </a:rPr>
              <a:t>•CD </a:t>
            </a:r>
            <a:r>
              <a:rPr lang="vi-VN" sz="2800" dirty="0">
                <a:solidFill>
                  <a:srgbClr val="000000"/>
                </a:solidFill>
                <a:latin typeface="Times New Roman" panose="02020603050405020304" pitchFamily="18" charset="0"/>
                <a:cs typeface="Times New Roman" panose="02020603050405020304" pitchFamily="18" charset="0"/>
              </a:rPr>
              <a:t>cắt trục Ox tại điểm 2 nên điểm D có hoành độ bằng 2.</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Do đó, tọa điểm D là D(2; 1).</a:t>
            </a:r>
            <a:endParaRPr lang="vi-VN"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Vậy để tứ giác ABCD là hình vuông thì D(2; 1).</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nvGraphicFramePr>
        <p:xfrm>
          <a:off x="6961792" y="553389"/>
          <a:ext cx="327025" cy="784225"/>
        </p:xfrm>
        <a:graphic>
          <a:graphicData uri="http://schemas.openxmlformats.org/presentationml/2006/ole">
            <mc:AlternateContent xmlns:mc="http://schemas.openxmlformats.org/markup-compatibility/2006">
              <mc:Choice xmlns:v="urn:schemas-microsoft-com:vml" Requires="v">
                <p:oleObj spid="_x0000_s13378" name="Equation" r:id="rId2" imgW="283210" imgH="669925" progId="Equation.DSMT4">
                  <p:embed/>
                </p:oleObj>
              </mc:Choice>
              <mc:Fallback>
                <p:oleObj name="Equation" r:id="rId2" imgW="283210" imgH="669925" progId="Equation.DSMT4">
                  <p:embed/>
                  <p:pic>
                    <p:nvPicPr>
                      <p:cNvPr id="0" name="Picture 13377"/>
                      <p:cNvPicPr/>
                      <p:nvPr/>
                    </p:nvPicPr>
                    <p:blipFill>
                      <a:blip r:embed="rId3"/>
                      <a:stretch>
                        <a:fillRect/>
                      </a:stretch>
                    </p:blipFill>
                    <p:spPr>
                      <a:xfrm>
                        <a:off x="6961792" y="553389"/>
                        <a:ext cx="327025" cy="784225"/>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5361789" y="1204201"/>
          <a:ext cx="361664" cy="512358"/>
        </p:xfrm>
        <a:graphic>
          <a:graphicData uri="http://schemas.openxmlformats.org/presentationml/2006/ole">
            <mc:AlternateContent xmlns:mc="http://schemas.openxmlformats.org/markup-compatibility/2006">
              <mc:Choice xmlns:v="urn:schemas-microsoft-com:vml" Requires="v">
                <p:oleObj spid="_x0000_s13379" name="Equation" r:id="rId4" imgW="3657600" imgH="5181600" progId="Equation.DSMT4">
                  <p:embed/>
                </p:oleObj>
              </mc:Choice>
              <mc:Fallback>
                <p:oleObj name="Equation" r:id="rId4" imgW="3657600" imgH="5181600" progId="Equation.DSMT4">
                  <p:embed/>
                  <p:pic>
                    <p:nvPicPr>
                      <p:cNvPr id="0" name="Picture 13378"/>
                      <p:cNvPicPr/>
                      <p:nvPr/>
                    </p:nvPicPr>
                    <p:blipFill>
                      <a:blip r:embed="rId5"/>
                      <a:stretch>
                        <a:fillRect/>
                      </a:stretch>
                    </p:blipFill>
                    <p:spPr>
                      <a:xfrm>
                        <a:off x="5361789" y="1204201"/>
                        <a:ext cx="361664" cy="512358"/>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6640219" y="1201351"/>
          <a:ext cx="341572" cy="512358"/>
        </p:xfrm>
        <a:graphic>
          <a:graphicData uri="http://schemas.openxmlformats.org/presentationml/2006/ole">
            <mc:AlternateContent xmlns:mc="http://schemas.openxmlformats.org/markup-compatibility/2006">
              <mc:Choice xmlns:v="urn:schemas-microsoft-com:vml" Requires="v">
                <p:oleObj spid="_x0000_s13380" name="Equation" r:id="rId6" imgW="3657600" imgH="5486400" progId="Equation.DSMT4">
                  <p:embed/>
                </p:oleObj>
              </mc:Choice>
              <mc:Fallback>
                <p:oleObj name="Equation" r:id="rId6" imgW="3657600" imgH="5486400" progId="Equation.DSMT4">
                  <p:embed/>
                  <p:pic>
                    <p:nvPicPr>
                      <p:cNvPr id="0" name="Picture 13379"/>
                      <p:cNvPicPr/>
                      <p:nvPr/>
                    </p:nvPicPr>
                    <p:blipFill>
                      <a:blip r:embed="rId7"/>
                      <a:stretch>
                        <a:fillRect/>
                      </a:stretch>
                    </p:blipFill>
                    <p:spPr>
                      <a:xfrm>
                        <a:off x="6640219" y="1201351"/>
                        <a:ext cx="341572" cy="512358"/>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3840" y="1713709"/>
          <a:ext cx="317451" cy="415128"/>
        </p:xfrm>
        <a:graphic>
          <a:graphicData uri="http://schemas.openxmlformats.org/presentationml/2006/ole">
            <mc:AlternateContent xmlns:mc="http://schemas.openxmlformats.org/markup-compatibility/2006">
              <mc:Choice xmlns:v="urn:schemas-microsoft-com:vml" Requires="v">
                <p:oleObj spid="_x0000_s13381" name="Equation" r:id="rId8" imgW="3962400" imgH="5181600" progId="Equation.DSMT4">
                  <p:embed/>
                </p:oleObj>
              </mc:Choice>
              <mc:Fallback>
                <p:oleObj name="Equation" r:id="rId8" imgW="3962400" imgH="5181600" progId="Equation.DSMT4">
                  <p:embed/>
                  <p:pic>
                    <p:nvPicPr>
                      <p:cNvPr id="0" name="Picture 13380"/>
                      <p:cNvPicPr/>
                      <p:nvPr/>
                    </p:nvPicPr>
                    <p:blipFill>
                      <a:blip r:embed="rId9"/>
                      <a:stretch>
                        <a:fillRect/>
                      </a:stretch>
                    </p:blipFill>
                    <p:spPr>
                      <a:xfrm>
                        <a:off x="83840" y="1713709"/>
                        <a:ext cx="317451" cy="41512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840" y="606165"/>
            <a:ext cx="12060832" cy="5016758"/>
          </a:xfrm>
          <a:prstGeom prst="rect">
            <a:avLst/>
          </a:prstGeom>
        </p:spPr>
        <p:txBody>
          <a:bodyPr wrap="square">
            <a:spAutoFit/>
          </a:bodyPr>
          <a:lstStyle/>
          <a:p>
            <a:pPr algn="just"/>
            <a:r>
              <a:rPr lang="en-US" sz="3200" b="1" u="sng" dirty="0" smtClean="0">
                <a:solidFill>
                  <a:srgbClr val="FF0000"/>
                </a:solidFill>
                <a:latin typeface="Times New Roman" panose="02020603050405020304" pitchFamily="18" charset="0"/>
                <a:cs typeface="Times New Roman" panose="02020603050405020304" pitchFamily="18" charset="0"/>
              </a:rPr>
              <a:t>BÀI 3: </a:t>
            </a:r>
            <a:r>
              <a:rPr lang="vi-VN" sz="3200" dirty="0" smtClean="0">
                <a:solidFill>
                  <a:srgbClr val="000000"/>
                </a:solidFill>
                <a:latin typeface="Times New Roman" panose="02020603050405020304" pitchFamily="18" charset="0"/>
                <a:cs typeface="Times New Roman" panose="02020603050405020304" pitchFamily="18" charset="0"/>
              </a:rPr>
              <a:t>Càng </a:t>
            </a:r>
            <a:r>
              <a:rPr lang="vi-VN" sz="3200" dirty="0">
                <a:solidFill>
                  <a:srgbClr val="000000"/>
                </a:solidFill>
                <a:latin typeface="Times New Roman" panose="02020603050405020304" pitchFamily="18" charset="0"/>
                <a:cs typeface="Times New Roman" panose="02020603050405020304" pitchFamily="18" charset="0"/>
              </a:rPr>
              <a:t>lên cao không khí càng loãng nên áp suất khí quyển càng giảm. Chẳng hạn, các khu vực của Thành phố Hồ Chí Minh đều có độ cao sát mực nước biển nên có áp suất khí quyển là p = 760 mmHg; thành phố Puebla (Mexico) có độ cao h = 2 200 m so với mực nước biển nên có áp suất khí quyển là p = 550,4 mmHg. Người ta ước lượng được áp suất khí quyển p (mmHg) tương ứng với độ cao h (m) so với mực nước biển là một hàm số bậc nhất có dạng p = ah + b (a ≠ 0).</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a) Xác định hàm số bậc nhất đó.</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b) Cao nguyên Lâm Đồng có độ cao 650 m so với mực nước biển thì áp suất khí quyển là bao nhiêu mmHg (làm tròn đến hàng phần mười)?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79376" y="692696"/>
            <a:ext cx="11305256" cy="4435830"/>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 Theo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0, p = 760 ⇒ a.0 + b = 760 ⇒ b = 760.</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2 200, p = 550, 4 ⇒ a.2 200 + 760 = 550, 4 ⇒ a ≈ −0, 095.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y = −0, 095x + 760.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h = 650 ⇒ p = −0, 095.650 + 760 = 698, 25 ≈ 698, 3 (mmHg).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51582" y="836712"/>
            <a:ext cx="12108160" cy="4801314"/>
          </a:xfrm>
          <a:prstGeom prst="rect">
            <a:avLst/>
          </a:prstGeom>
          <a:noFill/>
        </p:spPr>
        <p:txBody>
          <a:bodyPr wrap="square" rtlCol="0">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4: </a:t>
            </a:r>
            <a:r>
              <a:rPr lang="vi-VN" sz="3200" dirty="0" smtClean="0">
                <a:latin typeface="Times New Roman" panose="02020603050405020304" pitchFamily="18" charset="0"/>
                <a:cs typeface="Times New Roman" panose="02020603050405020304" pitchFamily="18" charset="0"/>
              </a:rPr>
              <a:t>Cho </a:t>
            </a:r>
            <a:r>
              <a:rPr lang="vi-VN" sz="3200" dirty="0">
                <a:latin typeface="Times New Roman" panose="02020603050405020304" pitchFamily="18" charset="0"/>
                <a:cs typeface="Times New Roman" panose="02020603050405020304" pitchFamily="18" charset="0"/>
              </a:rPr>
              <a:t>hai hàm số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y=2x</a:t>
            </a:r>
            <a:r>
              <a:rPr lang="vi-VN" sz="3200" dirty="0">
                <a:latin typeface="Times New Roman" panose="02020603050405020304" pitchFamily="18" charset="0"/>
                <a:cs typeface="Times New Roman" panose="02020603050405020304" pitchFamily="18" charset="0"/>
              </a:rPr>
              <a:t>−2</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just">
              <a:lnSpc>
                <a:spcPct val="150000"/>
              </a:lnSpc>
            </a:pPr>
            <a:r>
              <a:rPr lang="vi-VN" sz="3200" dirty="0" smtClean="0">
                <a:latin typeface="Times New Roman" panose="02020603050405020304" pitchFamily="18" charset="0"/>
                <a:cs typeface="Times New Roman" panose="02020603050405020304" pitchFamily="18" charset="0"/>
              </a:rPr>
              <a:t> a</a:t>
            </a:r>
            <a:r>
              <a:rPr lang="vi-VN" sz="3200" dirty="0">
                <a:latin typeface="Times New Roman" panose="02020603050405020304" pitchFamily="18" charset="0"/>
                <a:cs typeface="Times New Roman" panose="02020603050405020304" pitchFamily="18" charset="0"/>
              </a:rPr>
              <a:t>) Vẽ đồ thị hai hàm số đó trên cùng một mặt phẳng tọa độ.</a:t>
            </a:r>
            <a:endParaRPr lang="vi-VN" sz="3200" dirty="0">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Gọi A, B lần lượt là giao điểm của hai đường thẳng </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y=2x−</a:t>
            </a:r>
            <a:r>
              <a:rPr lang="vi-VN" sz="32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trục hoành và C là giao điểm của hai đường thẳng đó. Tính chu vi và diện tích của tam giác ABC (đơn vị đo trên các trục tọa độ là centimét).</a:t>
            </a:r>
            <a:endParaRPr lang="vi-VN" sz="3200" dirty="0">
              <a:latin typeface="Times New Roman" panose="02020603050405020304" pitchFamily="18" charset="0"/>
              <a:cs typeface="Times New Roman" panose="02020603050405020304" pitchFamily="18" charset="0"/>
            </a:endParaRPr>
          </a:p>
          <a:p>
            <a:endParaRPr lang="en-US" dirty="0"/>
          </a:p>
        </p:txBody>
      </p:sp>
      <p:graphicFrame>
        <p:nvGraphicFramePr>
          <p:cNvPr id="5" name="Object 4"/>
          <p:cNvGraphicFramePr>
            <a:graphicFrameLocks noChangeAspect="1"/>
          </p:cNvGraphicFramePr>
          <p:nvPr/>
        </p:nvGraphicFramePr>
        <p:xfrm>
          <a:off x="4079776" y="836712"/>
          <a:ext cx="1944216" cy="972108"/>
        </p:xfrm>
        <a:graphic>
          <a:graphicData uri="http://schemas.openxmlformats.org/presentationml/2006/ole">
            <mc:AlternateContent xmlns:mc="http://schemas.openxmlformats.org/markup-compatibility/2006">
              <mc:Choice xmlns:v="urn:schemas-microsoft-com:vml" Requires="v">
                <p:oleObj spid="_x0000_s14364" name="Equation" r:id="rId1" imgW="18897600" imgH="9448800" progId="Equation.DSMT4">
                  <p:embed/>
                </p:oleObj>
              </mc:Choice>
              <mc:Fallback>
                <p:oleObj name="Equation" r:id="rId1" imgW="18897600" imgH="9448800" progId="Equation.DSMT4">
                  <p:embed/>
                  <p:pic>
                    <p:nvPicPr>
                      <p:cNvPr id="0" name="Picture 14363"/>
                      <p:cNvPicPr/>
                      <p:nvPr/>
                    </p:nvPicPr>
                    <p:blipFill>
                      <a:blip r:embed="rId2"/>
                      <a:stretch>
                        <a:fillRect/>
                      </a:stretch>
                    </p:blipFill>
                    <p:spPr>
                      <a:xfrm>
                        <a:off x="4079776" y="836712"/>
                        <a:ext cx="1944216" cy="972108"/>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9192344" y="2276872"/>
          <a:ext cx="1943100" cy="960437"/>
        </p:xfrm>
        <a:graphic>
          <a:graphicData uri="http://schemas.openxmlformats.org/presentationml/2006/ole">
            <mc:AlternateContent xmlns:mc="http://schemas.openxmlformats.org/markup-compatibility/2006">
              <mc:Choice xmlns:v="urn:schemas-microsoft-com:vml" Requires="v">
                <p:oleObj spid="_x0000_s14365" name="Equation" r:id="rId3" imgW="1648460" imgH="817880" progId="Equation.DSMT4">
                  <p:embed/>
                </p:oleObj>
              </mc:Choice>
              <mc:Fallback>
                <p:oleObj name="Equation" r:id="rId3" imgW="1648460" imgH="817880" progId="Equation.DSMT4">
                  <p:embed/>
                  <p:pic>
                    <p:nvPicPr>
                      <p:cNvPr id="0" name="Picture 14364"/>
                      <p:cNvPicPr/>
                      <p:nvPr/>
                    </p:nvPicPr>
                    <p:blipFill>
                      <a:blip r:embed="rId4"/>
                      <a:stretch>
                        <a:fillRect/>
                      </a:stretch>
                    </p:blipFill>
                    <p:spPr>
                      <a:xfrm>
                        <a:off x="9192344" y="2276872"/>
                        <a:ext cx="1943100" cy="9604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p:nvPr/>
        </p:nvPicPr>
        <p:blipFill>
          <a:blip r:embed="rId1"/>
          <a:stretch>
            <a:fillRect/>
          </a:stretch>
        </p:blipFill>
        <p:spPr>
          <a:xfrm>
            <a:off x="1991544" y="1052736"/>
            <a:ext cx="7488832" cy="50405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ChangeArrowheads="1"/>
          </p:cNvSpPr>
          <p:nvPr/>
        </p:nvSpPr>
        <p:spPr bwMode="auto">
          <a:xfrm>
            <a:off x="-9236" y="19105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B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y=2x-2</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12"/>
          <p:cNvSpPr>
            <a:spLocks noChangeArrowheads="1"/>
          </p:cNvSpPr>
          <p:nvPr/>
        </p:nvSpPr>
        <p:spPr bwMode="auto">
          <a:xfrm>
            <a:off x="74820" y="697627"/>
            <a:ext cx="12023887"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 N; B ≡ Q.</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 hay CH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C(2;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Ox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H(2; 0)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CH = 2 cm.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1 = 5 (cm).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2 – 1 = 1 (cm).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2 = 4 (cm).</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Pythagore</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20.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5.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BC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AB+BC+AC≈</a:t>
            </a:r>
            <a:r>
              <a:rPr lang="en-US" sz="2400" dirty="0">
                <a:latin typeface="Times New Roman" panose="02020603050405020304" pitchFamily="18" charset="0"/>
                <a:cs typeface="Times New Roman" panose="02020603050405020304" pitchFamily="18" charset="0"/>
              </a:rPr>
              <a:t>11,71 (cm)</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nvGraphicFramePr>
        <p:xfrm>
          <a:off x="6744072" y="43118"/>
          <a:ext cx="1605554" cy="793594"/>
        </p:xfrm>
        <a:graphic>
          <a:graphicData uri="http://schemas.openxmlformats.org/presentationml/2006/ole">
            <mc:AlternateContent xmlns:mc="http://schemas.openxmlformats.org/markup-compatibility/2006">
              <mc:Choice xmlns:v="urn:schemas-microsoft-com:vml" Requires="v">
                <p:oleObj spid="_x0000_s17485" name="Equation" r:id="rId1" imgW="1648460" imgH="817880" progId="Equation.DSMT4">
                  <p:embed/>
                </p:oleObj>
              </mc:Choice>
              <mc:Fallback>
                <p:oleObj name="Equation" r:id="rId1" imgW="1648460" imgH="817880" progId="Equation.DSMT4">
                  <p:embed/>
                  <p:pic>
                    <p:nvPicPr>
                      <p:cNvPr id="0" name="Picture 17484"/>
                      <p:cNvPicPr/>
                      <p:nvPr/>
                    </p:nvPicPr>
                    <p:blipFill>
                      <a:blip r:embed="rId2"/>
                      <a:stretch>
                        <a:fillRect/>
                      </a:stretch>
                    </p:blipFill>
                    <p:spPr>
                      <a:xfrm>
                        <a:off x="6744072" y="43118"/>
                        <a:ext cx="1605554" cy="793594"/>
                      </a:xfrm>
                      <a:prstGeom prst="rect">
                        <a:avLst/>
                      </a:prstGeom>
                    </p:spPr>
                  </p:pic>
                </p:oleObj>
              </mc:Fallback>
            </mc:AlternateContent>
          </a:graphicData>
        </a:graphic>
      </p:graphicFrame>
      <p:pic>
        <p:nvPicPr>
          <p:cNvPr id="22" name="Picture 21"/>
          <p:cNvPicPr/>
          <p:nvPr/>
        </p:nvPicPr>
        <p:blipFill>
          <a:blip r:embed="rId3"/>
          <a:stretch>
            <a:fillRect/>
          </a:stretch>
        </p:blipFill>
        <p:spPr>
          <a:xfrm>
            <a:off x="7261258" y="4064072"/>
            <a:ext cx="4906645" cy="2809875"/>
          </a:xfrm>
          <a:prstGeom prst="rect">
            <a:avLst/>
          </a:prstGeom>
        </p:spPr>
      </p:pic>
      <p:graphicFrame>
        <p:nvGraphicFramePr>
          <p:cNvPr id="59" name="Object 58"/>
          <p:cNvGraphicFramePr>
            <a:graphicFrameLocks noChangeAspect="1"/>
          </p:cNvGraphicFramePr>
          <p:nvPr/>
        </p:nvGraphicFramePr>
        <p:xfrm>
          <a:off x="6010838" y="4036367"/>
          <a:ext cx="517202" cy="400745"/>
        </p:xfrm>
        <a:graphic>
          <a:graphicData uri="http://schemas.openxmlformats.org/presentationml/2006/ole">
            <mc:AlternateContent xmlns:mc="http://schemas.openxmlformats.org/markup-compatibility/2006">
              <mc:Choice xmlns:v="urn:schemas-microsoft-com:vml" Requires="v">
                <p:oleObj spid="_x0000_s17486" name="Equation" r:id="rId4" imgW="314960" imgH="229870" progId="Equation.DSMT4">
                  <p:embed/>
                </p:oleObj>
              </mc:Choice>
              <mc:Fallback>
                <p:oleObj name="Equation" r:id="rId4" imgW="314960" imgH="229870" progId="Equation.DSMT4">
                  <p:embed/>
                  <p:pic>
                    <p:nvPicPr>
                      <p:cNvPr id="0" name="Picture 17485"/>
                      <p:cNvPicPr/>
                      <p:nvPr/>
                    </p:nvPicPr>
                    <p:blipFill>
                      <a:blip r:embed="rId5"/>
                      <a:stretch>
                        <a:fillRect/>
                      </a:stretch>
                    </p:blipFill>
                    <p:spPr>
                      <a:xfrm>
                        <a:off x="6010838" y="4036367"/>
                        <a:ext cx="517202" cy="400745"/>
                      </a:xfrm>
                      <a:prstGeom prst="rect">
                        <a:avLst/>
                      </a:prstGeom>
                    </p:spPr>
                  </p:pic>
                </p:oleObj>
              </mc:Fallback>
            </mc:AlternateContent>
          </a:graphicData>
        </a:graphic>
      </p:graphicFrame>
      <p:graphicFrame>
        <p:nvGraphicFramePr>
          <p:cNvPr id="60" name="Object 59"/>
          <p:cNvGraphicFramePr>
            <a:graphicFrameLocks noChangeAspect="1"/>
          </p:cNvGraphicFramePr>
          <p:nvPr/>
        </p:nvGraphicFramePr>
        <p:xfrm>
          <a:off x="5794814" y="4437112"/>
          <a:ext cx="432048" cy="432048"/>
        </p:xfrm>
        <a:graphic>
          <a:graphicData uri="http://schemas.openxmlformats.org/presentationml/2006/ole">
            <mc:AlternateContent xmlns:mc="http://schemas.openxmlformats.org/markup-compatibility/2006">
              <mc:Choice xmlns:v="urn:schemas-microsoft-com:vml" Requires="v">
                <p:oleObj spid="_x0000_s17487" name="Equation" r:id="rId6" imgW="5486400" imgH="5486400" progId="Equation.DSMT4">
                  <p:embed/>
                </p:oleObj>
              </mc:Choice>
              <mc:Fallback>
                <p:oleObj name="Equation" r:id="rId6" imgW="5486400" imgH="5486400" progId="Equation.DSMT4">
                  <p:embed/>
                  <p:pic>
                    <p:nvPicPr>
                      <p:cNvPr id="0" name="Picture 17486"/>
                      <p:cNvPicPr/>
                      <p:nvPr/>
                    </p:nvPicPr>
                    <p:blipFill>
                      <a:blip r:embed="rId7"/>
                      <a:stretch>
                        <a:fillRect/>
                      </a:stretch>
                    </p:blipFill>
                    <p:spPr>
                      <a:xfrm>
                        <a:off x="5794814" y="4437112"/>
                        <a:ext cx="432048" cy="43204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840" y="980728"/>
            <a:ext cx="12108160" cy="3046988"/>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5:</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a</a:t>
            </a:r>
            <a:r>
              <a:rPr lang="vi-VN" sz="3200" dirty="0">
                <a:solidFill>
                  <a:srgbClr val="000000"/>
                </a:solidFill>
                <a:latin typeface="Times New Roman" panose="02020603050405020304" pitchFamily="18" charset="0"/>
                <a:cs typeface="Times New Roman" panose="02020603050405020304" pitchFamily="18" charset="0"/>
              </a:rPr>
              <a:t>) Biết rằng với x = 3 thì hàm số y = 2x + b có giá trị là 11.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b và vẽ đồ thị của hàm số với giá trị b vừa tìm được.</a:t>
            </a:r>
            <a:endParaRPr lang="vi-VN" sz="32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Biết rằng đồ thị của hàm số y = ax + 6 đi qua điểm A(− 2; 2).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a và vẽ đồ thị của hàm số với giá trị a vừa tìm được.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31904" y="3429000"/>
          <a:ext cx="427260" cy="714356"/>
        </p:xfrm>
        <a:graphic>
          <a:graphicData uri="http://schemas.openxmlformats.org/presentationml/2006/ole">
            <mc:AlternateContent xmlns:mc="http://schemas.openxmlformats.org/markup-compatibility/2006">
              <mc:Choice xmlns:v="urn:schemas-microsoft-com:vml" Requires="v">
                <p:oleObj spid="_x0000_s19482" name="Equation" r:id="rId1" imgW="254000" imgH="393700" progId="Equation.DSMT4">
                  <p:embed/>
                </p:oleObj>
              </mc:Choice>
              <mc:Fallback>
                <p:oleObj name="Equation" r:id="rId1" imgW="254000" imgH="3937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3429000"/>
                        <a:ext cx="427260" cy="714356"/>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8112224" y="3348553"/>
          <a:ext cx="432048" cy="683621"/>
        </p:xfrm>
        <a:graphic>
          <a:graphicData uri="http://schemas.openxmlformats.org/presentationml/2006/ole">
            <mc:AlternateContent xmlns:mc="http://schemas.openxmlformats.org/markup-compatibility/2006">
              <mc:Choice xmlns:v="urn:schemas-microsoft-com:vml" Requires="v">
                <p:oleObj spid="_x0000_s19483" name="Equation" r:id="rId3" imgW="254000" imgH="393700" progId="Equation.DSMT4">
                  <p:embed/>
                </p:oleObj>
              </mc:Choice>
              <mc:Fallback>
                <p:oleObj name="Equation" r:id="rId3" imgW="254000" imgH="393700" progId="Equation.DSMT4">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3348553"/>
                        <a:ext cx="432048" cy="683621"/>
                      </a:xfrm>
                      <a:prstGeom prst="rect">
                        <a:avLst/>
                      </a:prstGeom>
                      <a:noFill/>
                    </p:spPr>
                  </p:pic>
                </p:oleObj>
              </mc:Fallback>
            </mc:AlternateContent>
          </a:graphicData>
        </a:graphic>
      </p:graphicFrame>
      <p:sp>
        <p:nvSpPr>
          <p:cNvPr id="7" name="Rectangle 4"/>
          <p:cNvSpPr>
            <a:spLocks noChangeArrowheads="1"/>
          </p:cNvSpPr>
          <p:nvPr/>
        </p:nvSpPr>
        <p:spPr bwMode="auto">
          <a:xfrm>
            <a:off x="71318" y="476672"/>
            <a:ext cx="120439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3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11 – 6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 0 + 5 = 0 + 5 = 5,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M(0;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2x + 5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11273" y="4491117"/>
            <a:ext cx="11385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524002" y="1128652"/>
            <a:ext cx="7712165" cy="2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3"/>
          <p:cNvSpPr/>
          <p:nvPr>
            <p:custDataLst>
              <p:tags r:id="rId3"/>
            </p:custDataLst>
          </p:nvPr>
        </p:nvSpPr>
        <p:spPr>
          <a:xfrm>
            <a:off x="983433" y="1476757"/>
            <a:ext cx="2586575"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8" name="MH_Other_4"/>
          <p:cNvSpPr/>
          <p:nvPr>
            <p:custDataLst>
              <p:tags r:id="rId4"/>
            </p:custDataLst>
          </p:nvPr>
        </p:nvSpPr>
        <p:spPr>
          <a:xfrm>
            <a:off x="983432" y="3428603"/>
            <a:ext cx="2739095" cy="207932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r>
              <a:rPr lang="en-US" altLang="zh-CN"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ctr">
              <a:defRPr/>
            </a:pPr>
            <a:r>
              <a:rPr lang="en-US" altLang="zh-CN"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 </a:t>
            </a:r>
            <a:endParaRPr lang="en-US" altLang="zh-CN"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ctr">
              <a:defRPr/>
            </a:pPr>
            <a:r>
              <a:rPr lang="en-US" altLang="zh-CN"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zh-CN" altLang="en-US" sz="2800" kern="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 name="MH_Other_6"/>
          <p:cNvPicPr/>
          <p:nvPr>
            <p:custDataLst>
              <p:tags r:id="rId5"/>
            </p:custDataLst>
          </p:nvPr>
        </p:nvPicPr>
        <p:blipFill>
          <a:blip r:embed="rId2">
            <a:extLst>
              <a:ext uri="{28A0092B-C50C-407E-A947-70E740481C1C}">
                <a14:useLocalDpi xmlns:a14="http://schemas.microsoft.com/office/drawing/2010/main" val="0"/>
              </a:ext>
            </a:extLst>
          </a:blip>
          <a:srcRect t="57356"/>
          <a:stretch>
            <a:fillRect/>
          </a:stretch>
        </p:blipFill>
        <p:spPr bwMode="auto">
          <a:xfrm>
            <a:off x="1524002" y="4984451"/>
            <a:ext cx="7712165"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H_Other_7"/>
          <p:cNvPicPr/>
          <p:nvPr>
            <p:custDataLst>
              <p:tags r:id="rId6"/>
            </p:custDataLst>
          </p:nvPr>
        </p:nvPicPr>
        <p:blipFill>
          <a:blip r:embed="rId2">
            <a:extLst>
              <a:ext uri="{28A0092B-C50C-407E-A947-70E740481C1C}">
                <a14:useLocalDpi xmlns:a14="http://schemas.microsoft.com/office/drawing/2010/main" val="0"/>
              </a:ext>
            </a:extLst>
          </a:blip>
          <a:srcRect t="57356"/>
          <a:stretch>
            <a:fillRect/>
          </a:stretch>
        </p:blipFill>
        <p:spPr bwMode="auto">
          <a:xfrm>
            <a:off x="2688694" y="2966262"/>
            <a:ext cx="7712165"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7"/>
            </p:custDataLst>
          </p:nvPr>
        </p:nvSpPr>
        <p:spPr>
          <a:xfrm>
            <a:off x="2039012" y="1812005"/>
            <a:ext cx="590747" cy="975923"/>
          </a:xfrm>
          <a:prstGeom prst="rect">
            <a:avLst/>
          </a:prstGeom>
          <a:noFill/>
        </p:spPr>
        <p:txBody>
          <a:bodyPr wrap="none" anchor="ctr">
            <a:noAutofit/>
          </a:bodyPr>
          <a:lstStyle/>
          <a:p>
            <a:pPr algn="ctr">
              <a:defRPr/>
            </a:pPr>
            <a:r>
              <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1.</a:t>
            </a:r>
            <a:endPar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Giáo</a:t>
            </a:r>
            <a:endPar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viên</a:t>
            </a:r>
            <a:endParaRPr lang="zh-CN" altLang="en-US"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8" name="MH_Text_1"/>
          <p:cNvSpPr txBox="1">
            <a:spLocks noChangeArrowheads="1"/>
          </p:cNvSpPr>
          <p:nvPr>
            <p:custDataLst>
              <p:tags r:id="rId8"/>
            </p:custDataLst>
          </p:nvPr>
        </p:nvSpPr>
        <p:spPr bwMode="auto">
          <a:xfrm>
            <a:off x="4061058" y="1725155"/>
            <a:ext cx="5197305"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pPr>
              <a:lnSpc>
                <a:spcPct val="150000"/>
              </a:lnSpc>
            </a:pPr>
            <a:endParaRPr lang="en-US" altLang="zh-CN" sz="1400" dirty="0">
              <a:solidFill>
                <a:srgbClr val="F0F0F0">
                  <a:lumMod val="50000"/>
                </a:srgbClr>
              </a:solidFill>
              <a:latin typeface="Calibri" panose="020F0502020204030204" pitchFamily="34" charset="0"/>
            </a:endParaRPr>
          </a:p>
        </p:txBody>
      </p:sp>
      <p:sp>
        <p:nvSpPr>
          <p:cNvPr id="24" name="矩形 23"/>
          <p:cNvSpPr/>
          <p:nvPr/>
        </p:nvSpPr>
        <p:spPr>
          <a:xfrm>
            <a:off x="524200" y="179929"/>
            <a:ext cx="4993675" cy="584775"/>
          </a:xfrm>
          <a:prstGeom prst="rect">
            <a:avLst/>
          </a:prstGeom>
        </p:spPr>
        <p:txBody>
          <a:bodyPr wrap="none">
            <a:spAutoFit/>
          </a:bodyPr>
          <a:lstStyle/>
          <a:p>
            <a:r>
              <a:rPr lang="en-US" altLang="zh-CN" sz="3200" b="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Thiết bị dạy học và học liệu</a:t>
            </a:r>
            <a:endParaRPr lang="zh-CN" altLang="en-US" sz="3200"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0" name="图片 2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24680" y="38610"/>
            <a:ext cx="585396" cy="597134"/>
          </a:xfrm>
          <a:prstGeom prst="rect">
            <a:avLst/>
          </a:prstGeom>
        </p:spPr>
      </p:pic>
      <p:sp>
        <p:nvSpPr>
          <p:cNvPr id="3" name="Rectangle 2"/>
          <p:cNvSpPr/>
          <p:nvPr/>
        </p:nvSpPr>
        <p:spPr>
          <a:xfrm>
            <a:off x="3296441" y="2042845"/>
            <a:ext cx="6480295" cy="523220"/>
          </a:xfrm>
          <a:prstGeom prst="rect">
            <a:avLst/>
          </a:prstGeom>
        </p:spPr>
        <p:txBody>
          <a:bodyPr wrap="square">
            <a:spAutoFit/>
          </a:bodyPr>
          <a:lstStyle/>
          <a:p>
            <a:r>
              <a:rPr lang="en-US" sz="2800" dirty="0" err="1">
                <a:solidFill>
                  <a:srgbClr val="000000"/>
                </a:solidFill>
                <a:latin typeface="Times New Roman" panose="02020603050405020304" pitchFamily="18" charset="0"/>
              </a:rPr>
              <a:t>Giáo</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án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giảng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điện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tử</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đồ</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dùng</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dạy</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học</a:t>
            </a:r>
            <a:endParaRPr lang="en-US" sz="2800" dirty="0">
              <a:solidFill>
                <a:srgbClr val="000000"/>
              </a:solidFill>
            </a:endParaRPr>
          </a:p>
        </p:txBody>
      </p:sp>
      <p:sp>
        <p:nvSpPr>
          <p:cNvPr id="32" name="Rectangle 31"/>
          <p:cNvSpPr/>
          <p:nvPr/>
        </p:nvSpPr>
        <p:spPr>
          <a:xfrm>
            <a:off x="3451806" y="3844205"/>
            <a:ext cx="6604634" cy="954107"/>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SGK, </a:t>
            </a:r>
            <a:r>
              <a:rPr lang="en-US" sz="2800" dirty="0" err="1">
                <a:solidFill>
                  <a:srgbClr val="000000"/>
                </a:solidFill>
                <a:latin typeface="Times New Roman" panose="02020603050405020304" pitchFamily="18" charset="0"/>
                <a:ea typeface="Times New Roman" panose="02020603050405020304" pitchFamily="18" charset="0"/>
              </a:rPr>
              <a:t>vở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nodePh="1">
                                  <p:stCondLst>
                                    <p:cond delay="0"/>
                                  </p:stCondLst>
                                  <p:endCondLst>
                                    <p:cond evt="begin" delay="0">
                                      <p:tn val="36"/>
                                    </p:cond>
                                  </p:end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8" grpId="0"/>
      <p:bldP spid="3"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237910" y="836712"/>
            <a:ext cx="5472608" cy="586840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12192000" cy="4524315"/>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6: </a:t>
            </a: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hàm số bậc nhất y = ax + b (a ≠ 0) trong mỗi trường hợp sau:</a:t>
            </a:r>
            <a:endParaRPr lang="vi-VN" sz="32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a) Đồ thị của hàm số đó đi qua điểm M(1; 3) và có hệ số góc bằng – 2;</a:t>
            </a:r>
            <a:endParaRPr lang="vi-VN" sz="32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Đồ thị của hàm số đó đi qua điểm N(– 1; 4) và song song với đường thẳng y = –3x – 1.</a:t>
            </a:r>
            <a:endParaRPr lang="vi-VN" sz="3200" dirty="0">
              <a:solidFill>
                <a:srgbClr val="000000"/>
              </a:solidFill>
              <a:latin typeface="Times New Roman" panose="02020603050405020304" pitchFamily="18" charset="0"/>
              <a:cs typeface="Times New Roman" panose="02020603050405020304" pitchFamily="18" charset="0"/>
            </a:endParaRPr>
          </a:p>
          <a:p>
            <a:pPr>
              <a:lnSpc>
                <a:spcPct val="150000"/>
              </a:lnSpc>
            </a:pP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16633"/>
            <a:ext cx="11953328" cy="6001643"/>
          </a:xfrm>
          <a:prstGeom prst="rect">
            <a:avLst/>
          </a:prstGeom>
        </p:spPr>
        <p:txBody>
          <a:bodyPr wrap="square">
            <a:spAutoFit/>
          </a:bodyPr>
          <a:lstStyle/>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−2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b.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M(1;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3 + 2 = 5.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3223895" algn="ct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+ 5.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b.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N(−1;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4 − 3 = 1.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+ 1.</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88640"/>
            <a:ext cx="12025336" cy="1815882"/>
          </a:xfrm>
          <a:prstGeom prst="rect">
            <a:avLst/>
          </a:prstGeom>
        </p:spPr>
        <p:txBody>
          <a:bodyPr wrap="square">
            <a:spAutoFit/>
          </a:bodyPr>
          <a:lstStyle/>
          <a:p>
            <a:pPr algn="just"/>
            <a:r>
              <a:rPr lang="en-US" sz="2800" b="1" u="sng" dirty="0" smtClean="0">
                <a:solidFill>
                  <a:srgbClr val="FF0000"/>
                </a:solidFill>
                <a:latin typeface="Times New Roman" panose="02020603050405020304" pitchFamily="18" charset="0"/>
                <a:cs typeface="Times New Roman" panose="02020603050405020304" pitchFamily="18" charset="0"/>
              </a:rPr>
              <a:t>BÀI 7:</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Để </a:t>
            </a:r>
            <a:r>
              <a:rPr lang="vi-VN" sz="2800" dirty="0">
                <a:solidFill>
                  <a:srgbClr val="000000"/>
                </a:solidFill>
                <a:latin typeface="Times New Roman" panose="02020603050405020304" pitchFamily="18" charset="0"/>
                <a:cs typeface="Times New Roman" panose="02020603050405020304" pitchFamily="18" charset="0"/>
              </a:rPr>
              <a:t>sử dụng dịch vụ truyền hình cáp, người dùng phải trả một khoản phí ban đầu và phí thuê bao hằng tháng. Một phần đường thẳng d ở Hình 26 biểu thị tổng chi phí (đơn vị: triệu đồng) để sử dụng dịch vụ truyền hình cáp theo thời gian sử dụng của một gia đình (đơn vị: tháng).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499301" y="1628800"/>
            <a:ext cx="5682394" cy="2608312"/>
          </a:xfrm>
          <a:prstGeom prst="rect">
            <a:avLst/>
          </a:prstGeom>
        </p:spPr>
      </p:pic>
      <p:sp>
        <p:nvSpPr>
          <p:cNvPr id="4" name="Rectangle 3"/>
          <p:cNvSpPr/>
          <p:nvPr/>
        </p:nvSpPr>
        <p:spPr>
          <a:xfrm>
            <a:off x="240684" y="2204864"/>
            <a:ext cx="6096000" cy="3970318"/>
          </a:xfrm>
          <a:prstGeom prst="rect">
            <a:avLst/>
          </a:prstGeom>
        </p:spPr>
        <p:txBody>
          <a:bodyPr>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a) Tìm hàm số bậc nhất sao cho đồ thị của hàm số là đường thẳng d.</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b) Giao điểm của đường thẳng d với trục tung trong tình huống này có ý nghĩa gì?</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c) Tính tổng chi phí mà gia đình đó phải trả khi sử dụng dịch vụ truyền hình cáp với thời gian 12 tháng.</a:t>
            </a:r>
            <a:endParaRPr lang="vi-VN" sz="2800" dirty="0">
              <a:solidFill>
                <a:srgbClr val="000000"/>
              </a:solidFill>
              <a:latin typeface="Times New Roman" panose="02020603050405020304" pitchFamily="18" charset="0"/>
              <a:cs typeface="Times New Roman" panose="02020603050405020304" pitchFamily="18" charset="0"/>
            </a:endParaRPr>
          </a:p>
          <a:p>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8904312" y="1805396"/>
          <a:ext cx="279676" cy="813012"/>
        </p:xfrm>
        <a:graphic>
          <a:graphicData uri="http://schemas.openxmlformats.org/presentationml/2006/ole">
            <mc:AlternateContent xmlns:mc="http://schemas.openxmlformats.org/markup-compatibility/2006">
              <mc:Choice xmlns:v="urn:schemas-microsoft-com:vml" Requires="v">
                <p:oleObj spid="_x0000_s20497" name="Equation" r:id="rId1" imgW="139700" imgH="393700" progId="Equation.DSMT4">
                  <p:embed/>
                </p:oleObj>
              </mc:Choice>
              <mc:Fallback>
                <p:oleObj name="Equation" r:id="rId1" imgW="139700" imgH="3937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312" y="1805396"/>
                        <a:ext cx="279676" cy="813012"/>
                      </a:xfrm>
                      <a:prstGeom prst="rect">
                        <a:avLst/>
                      </a:prstGeom>
                      <a:noFill/>
                    </p:spPr>
                  </p:pic>
                </p:oleObj>
              </mc:Fallback>
            </mc:AlternateContent>
          </a:graphicData>
        </a:graphic>
      </p:graphicFrame>
      <p:sp>
        <p:nvSpPr>
          <p:cNvPr id="6" name="Rectangle 4"/>
          <p:cNvSpPr>
            <a:spLocks noChangeArrowheads="1"/>
          </p:cNvSpPr>
          <p:nvPr/>
        </p:nvSpPr>
        <p:spPr bwMode="auto">
          <a:xfrm>
            <a:off x="92143" y="214661"/>
            <a:ext cx="121288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b.</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0x + b = 1 hay b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6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 + 1 = 2 hay 6a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28668" y="2205730"/>
            <a:ext cx="98621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x+1</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92142" y="3181931"/>
            <a:ext cx="120998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12+1=2+1=3</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7"/>
          <p:cNvSpPr>
            <a:spLocks noChangeArrowheads="1"/>
          </p:cNvSpPr>
          <p:nvPr/>
        </p:nvSpPr>
        <p:spPr bwMode="auto">
          <a:xfrm>
            <a:off x="92142" y="5013176"/>
            <a:ext cx="98202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7680176" y="2483524"/>
          <a:ext cx="266700" cy="808037"/>
        </p:xfrm>
        <a:graphic>
          <a:graphicData uri="http://schemas.openxmlformats.org/presentationml/2006/ole">
            <mc:AlternateContent xmlns:mc="http://schemas.openxmlformats.org/markup-compatibility/2006">
              <mc:Choice xmlns:v="urn:schemas-microsoft-com:vml" Requires="v">
                <p:oleObj spid="_x0000_s20498" name="Equation" r:id="rId3" imgW="231775" imgH="688975" progId="Equation.DSMT4">
                  <p:embed/>
                </p:oleObj>
              </mc:Choice>
              <mc:Fallback>
                <p:oleObj name="Equation" r:id="rId3" imgW="231775" imgH="688975" progId="Equation.DSMT4">
                  <p:embed/>
                  <p:pic>
                    <p:nvPicPr>
                      <p:cNvPr id="0" name="Picture 20497"/>
                      <p:cNvPicPr/>
                      <p:nvPr/>
                    </p:nvPicPr>
                    <p:blipFill>
                      <a:blip r:embed="rId4"/>
                      <a:stretch>
                        <a:fillRect/>
                      </a:stretch>
                    </p:blipFill>
                    <p:spPr>
                      <a:xfrm>
                        <a:off x="7680176" y="2483524"/>
                        <a:ext cx="266700" cy="808037"/>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215680" y="4429100"/>
          <a:ext cx="258763" cy="800100"/>
        </p:xfrm>
        <a:graphic>
          <a:graphicData uri="http://schemas.openxmlformats.org/presentationml/2006/ole">
            <mc:AlternateContent xmlns:mc="http://schemas.openxmlformats.org/markup-compatibility/2006">
              <mc:Choice xmlns:v="urn:schemas-microsoft-com:vml" Requires="v">
                <p:oleObj spid="_x0000_s20499" name="Equation" r:id="rId5" imgW="225425" imgH="682625" progId="Equation.DSMT4">
                  <p:embed/>
                </p:oleObj>
              </mc:Choice>
              <mc:Fallback>
                <p:oleObj name="Equation" r:id="rId5" imgW="225425" imgH="682625" progId="Equation.DSMT4">
                  <p:embed/>
                  <p:pic>
                    <p:nvPicPr>
                      <p:cNvPr id="0" name="Picture 20498"/>
                      <p:cNvPicPr/>
                      <p:nvPr/>
                    </p:nvPicPr>
                    <p:blipFill>
                      <a:blip r:embed="rId6"/>
                      <a:stretch>
                        <a:fillRect/>
                      </a:stretch>
                    </p:blipFill>
                    <p:spPr>
                      <a:xfrm>
                        <a:off x="3215680" y="4429100"/>
                        <a:ext cx="258763" cy="800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16632"/>
            <a:ext cx="12000656" cy="2862322"/>
          </a:xfrm>
          <a:prstGeom prst="rect">
            <a:avLst/>
          </a:prstGeom>
        </p:spPr>
        <p:txBody>
          <a:bodyPr wrap="square">
            <a:spAutoFit/>
          </a:bodyPr>
          <a:lstStyle/>
          <a:p>
            <a:pPr algn="just"/>
            <a:r>
              <a:rPr lang="en-US" sz="3000" b="1" u="sng" dirty="0" smtClean="0">
                <a:solidFill>
                  <a:srgbClr val="FF0000"/>
                </a:solidFill>
                <a:latin typeface="Times New Roman" panose="02020603050405020304" pitchFamily="18" charset="0"/>
                <a:cs typeface="Times New Roman" panose="02020603050405020304" pitchFamily="18" charset="0"/>
              </a:rPr>
              <a:t>BÀI 8:</a:t>
            </a:r>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Một </a:t>
            </a:r>
            <a:r>
              <a:rPr lang="vi-VN" sz="3000" dirty="0">
                <a:solidFill>
                  <a:srgbClr val="000000"/>
                </a:solidFill>
                <a:latin typeface="Times New Roman" panose="02020603050405020304" pitchFamily="18" charset="0"/>
                <a:cs typeface="Times New Roman" panose="02020603050405020304" pitchFamily="18" charset="0"/>
              </a:rPr>
              <a:t>kho chứa 60 tấn xi măng, mỗi ngày đều xuất đi m (tấn) với 0 &lt; m &lt; 60. Gọi y (tấn) là khối lượng xi măng còn lại trong kho sau x ngày xuất hàng.</a:t>
            </a:r>
            <a:endParaRPr lang="vi-VN" sz="3000" dirty="0">
              <a:solidFill>
                <a:srgbClr val="000000"/>
              </a:solidFill>
              <a:latin typeface="Times New Roman" panose="02020603050405020304" pitchFamily="18" charset="0"/>
              <a:cs typeface="Times New Roman" panose="02020603050405020304" pitchFamily="18" charset="0"/>
            </a:endParaRPr>
          </a:p>
          <a:p>
            <a:pPr algn="just"/>
            <a:r>
              <a:rPr lang="vi-VN" sz="3000" dirty="0">
                <a:solidFill>
                  <a:srgbClr val="000000"/>
                </a:solidFill>
                <a:latin typeface="Times New Roman" panose="02020603050405020304" pitchFamily="18" charset="0"/>
                <a:cs typeface="Times New Roman" panose="02020603050405020304" pitchFamily="18" charset="0"/>
              </a:rPr>
              <a:t>a) Chứng tỏ rằng y là hàm số bậc nhất của biến x, tức là y = ax + b (a ≠ 0).</a:t>
            </a:r>
            <a:endParaRPr lang="vi-VN" sz="3000" dirty="0">
              <a:solidFill>
                <a:srgbClr val="000000"/>
              </a:solidFill>
              <a:latin typeface="Times New Roman" panose="02020603050405020304" pitchFamily="18" charset="0"/>
              <a:cs typeface="Times New Roman" panose="02020603050405020304" pitchFamily="18" charset="0"/>
            </a:endParaRPr>
          </a:p>
          <a:p>
            <a:pPr algn="just"/>
            <a:r>
              <a:rPr lang="vi-VN" sz="3000" dirty="0">
                <a:solidFill>
                  <a:srgbClr val="000000"/>
                </a:solidFill>
                <a:latin typeface="Times New Roman" panose="02020603050405020304" pitchFamily="18" charset="0"/>
                <a:cs typeface="Times New Roman" panose="02020603050405020304" pitchFamily="18" charset="0"/>
              </a:rPr>
              <a:t>b) Trong Hình 27, tia At là một phần đường thẳng y = ax + b. Tìm a, b. Từ đó hãy cho biết trong kho còn lại bao nhiêu tấn xi măng sau 15 ngày.</a:t>
            </a:r>
            <a:endParaRPr lang="vi-VN" sz="30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3575720" y="2901797"/>
            <a:ext cx="2999656" cy="395620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23796"/>
            <a:ext cx="11856640" cy="6555641"/>
          </a:xfrm>
          <a:prstGeom prst="rect">
            <a:avLst/>
          </a:prstGeom>
        </p:spPr>
        <p:txBody>
          <a:bodyPr wrap="square">
            <a:spAutoFit/>
          </a:bodyPr>
          <a:lstStyle/>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a) Theo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m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0 &lt; m &lt;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60 –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y = 60 – mx hay y = – mx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x.</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27, ta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A(0;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60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0x + b = 60 hay b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ax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B(10; 30):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10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30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10a + 60 = 30 hay 10a = – 30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 = – 3.</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 3x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 3 . 15 + 60 =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 = – 3; b = 60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271" y="4128721"/>
            <a:ext cx="1716041"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74038" y="4312167"/>
            <a:ext cx="1578457"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355110" y="2696691"/>
            <a:ext cx="1211606"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997270" y="-487254"/>
            <a:ext cx="4357122"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07" y="3202741"/>
            <a:ext cx="1239357"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635629" y="2509509"/>
            <a:ext cx="3327155" cy="1938992"/>
          </a:xfrm>
          <a:prstGeom prst="rect">
            <a:avLst/>
          </a:prstGeom>
          <a:noFill/>
        </p:spPr>
        <p:txBody>
          <a:bodyPr wrap="square" rtlCol="0">
            <a:spAutoFit/>
          </a:bodyPr>
          <a:lstStyle/>
          <a:p>
            <a:pPr algn="ctr"/>
            <a:r>
              <a:rPr lang="en-US" altLang="zh-CN" sz="6000" b="1" dirty="0">
                <a:solidFill>
                  <a:srgbClr val="865B3E"/>
                </a:solidFill>
                <a:latin typeface="Calibri" panose="020F0502020204030204" pitchFamily="34" charset="0"/>
              </a:rPr>
              <a:t>THANK YOU</a:t>
            </a:r>
            <a:endParaRPr lang="zh-CN" altLang="en-US" sz="6000" b="1" dirty="0">
              <a:solidFill>
                <a:srgbClr val="865B3E"/>
              </a:solidFill>
              <a:latin typeface="Calibri" panose="020F0502020204030204" pitchFamily="34"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8587631" y="-61878"/>
            <a:ext cx="1759996" cy="979237"/>
          </a:xfrm>
          <a:prstGeom prst="rect">
            <a:avLst/>
          </a:prstGeom>
        </p:spPr>
      </p:pic>
      <p:sp>
        <p:nvSpPr>
          <p:cNvPr id="22" name="椭圆 21"/>
          <p:cNvSpPr/>
          <p:nvPr/>
        </p:nvSpPr>
        <p:spPr>
          <a:xfrm>
            <a:off x="1216609" y="-345522"/>
            <a:ext cx="887648"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660434" y="479246"/>
            <a:ext cx="538143"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p:cNvPicPr>
            <a:picLocks noChangeAspect="1"/>
          </p:cNvPicPr>
          <p:nvPr/>
        </p:nvPicPr>
        <p:blipFill rotWithShape="1">
          <a:blip r:embed="rId1" cstate="print"/>
          <a:srcRect l="20349" r="20345" b="-4"/>
          <a:stretch>
            <a:fillRect/>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p:cNvPicPr>
            <a:picLocks noChangeAspect="1"/>
          </p:cNvPicPr>
          <p:nvPr/>
        </p:nvPicPr>
        <p:blipFill rotWithShape="1">
          <a:blip r:embed="rId2" cstate="print"/>
          <a:srcRect l="17382" r="20120" b="2"/>
          <a:stretch>
            <a:fillRect/>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p:cNvPicPr>
            <a:picLocks noChangeAspect="1"/>
          </p:cNvPicPr>
          <p:nvPr/>
        </p:nvPicPr>
        <p:blipFill rotWithShape="1">
          <a:blip r:embed="rId3" cstate="print"/>
          <a:srcRect l="36012" r="14448" b="2"/>
          <a:stretch>
            <a:fillRect/>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p:cNvSpPr/>
          <p:nvPr/>
        </p:nvSpPr>
        <p:spPr>
          <a:xfrm>
            <a:off x="2951306" y="5810870"/>
            <a:ext cx="6677404" cy="1200331"/>
          </a:xfrm>
          <a:prstGeom prst="rect">
            <a:avLst/>
          </a:prstGeom>
          <a:noFill/>
        </p:spPr>
        <p:txBody>
          <a:bodyPr wrap="none" tIns="45721" bIns="45721">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rPr>
              <a:t>CÁC HOẠT ĐỘNG</a:t>
            </a:r>
            <a:endParaRPr kumimoji="0" lang="vi-VN"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endParaRPr>
          </a:p>
        </p:txBody>
      </p:sp>
      <p:grpSp>
        <p:nvGrpSpPr>
          <p:cNvPr id="12" name="Nhóm 11"/>
          <p:cNvGrpSpPr/>
          <p:nvPr/>
        </p:nvGrpSpPr>
        <p:grpSpPr bwMode="auto">
          <a:xfrm>
            <a:off x="939800" y="534988"/>
            <a:ext cx="2733675" cy="1416050"/>
            <a:chOff x="1774377" y="1423682"/>
            <a:chExt cx="2733453" cy="1415770"/>
          </a:xfrm>
        </p:grpSpPr>
        <p:sp>
          <p:nvSpPr>
            <p:cNvPr id="19470" name="Google Shape;157;p20"/>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Hộp Văn bản 10"/>
            <p:cNvSpPr txBox="1"/>
            <p:nvPr/>
          </p:nvSpPr>
          <p:spPr>
            <a:xfrm>
              <a:off x="2164870" y="2091887"/>
              <a:ext cx="1793729" cy="666618"/>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Mở</a:t>
              </a:r>
              <a:r>
                <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đầu</a:t>
              </a:r>
              <a:endPar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3" name="Nhóm 12"/>
          <p:cNvGrpSpPr/>
          <p:nvPr/>
        </p:nvGrpSpPr>
        <p:grpSpPr bwMode="auto">
          <a:xfrm>
            <a:off x="7664450" y="204788"/>
            <a:ext cx="4262438" cy="1885950"/>
            <a:chOff x="5713071" y="834373"/>
            <a:chExt cx="3028822" cy="1415770"/>
          </a:xfrm>
        </p:grpSpPr>
        <p:sp>
          <p:nvSpPr>
            <p:cNvPr id="19468" name="Google Shape;157;p20"/>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Hộp Văn bản 29"/>
            <p:cNvSpPr txBox="1"/>
            <p:nvPr/>
          </p:nvSpPr>
          <p:spPr>
            <a:xfrm>
              <a:off x="6313195" y="1154947"/>
              <a:ext cx="2161349" cy="9307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Hình</a:t>
              </a:r>
              <a:r>
                <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kiến</a:t>
              </a:r>
              <a:r>
                <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thức</a:t>
              </a:r>
              <a:endPar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Nhóm 14"/>
          <p:cNvGrpSpPr/>
          <p:nvPr/>
        </p:nvGrpSpPr>
        <p:grpSpPr bwMode="auto">
          <a:xfrm>
            <a:off x="820738" y="3586163"/>
            <a:ext cx="3028950" cy="1416050"/>
            <a:chOff x="6997439" y="2348815"/>
            <a:chExt cx="3028822" cy="1415770"/>
          </a:xfrm>
        </p:grpSpPr>
        <p:sp>
          <p:nvSpPr>
            <p:cNvPr id="19466" name="Google Shape;157;p20"/>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Hộp Văn bản 31"/>
            <p:cNvSpPr txBox="1"/>
            <p:nvPr/>
          </p:nvSpPr>
          <p:spPr>
            <a:xfrm>
              <a:off x="7373660" y="2883696"/>
              <a:ext cx="2652601" cy="66661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Luyện</a:t>
              </a:r>
              <a:r>
                <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endParaRPr kumimoji="0" lang="en-US" sz="373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16" name="Google Shape;162;p20"/>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panose="020B0604020202020204"/>
              <a:buNone/>
              <a:defRPr/>
            </a:pPr>
            <a:endParaRPr kumimoji="0" sz="1865" b="0" i="0" u="none" strike="noStrike" kern="120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57;p20"/>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panose="020B0604020202020204"/>
              <a:buNone/>
              <a:defRPr/>
            </a:pPr>
            <a:endParaRPr kumimoji="0" lang="en-US" sz="3735"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 name="TextBox 1"/>
          <p:cNvSpPr txBox="1"/>
          <p:nvPr/>
        </p:nvSpPr>
        <p:spPr>
          <a:xfrm>
            <a:off x="7243763" y="4238625"/>
            <a:ext cx="4410075" cy="6667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sz="3735"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Vận</a:t>
            </a:r>
            <a:r>
              <a:rPr kumimoji="0" lang="en-US" sz="3735"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dụng</a:t>
            </a:r>
            <a:r>
              <a:rPr kumimoji="0" lang="en-US" sz="3735"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  </a:t>
            </a:r>
            <a:r>
              <a:rPr kumimoji="0" lang="en-US" sz="3735"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Tìm</a:t>
            </a:r>
            <a:r>
              <a:rPr kumimoji="0" lang="en-US" sz="3735"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5"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tòi</a:t>
            </a:r>
            <a:endParaRPr kumimoji="0" lang="en-US" sz="3735"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MỞ ĐẦU</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 name="Group 4"/>
          <p:cNvGrpSpPr/>
          <p:nvPr/>
        </p:nvGrpSpPr>
        <p:grpSpPr bwMode="auto">
          <a:xfrm>
            <a:off x="3962400" y="4224338"/>
            <a:ext cx="7848600" cy="2286000"/>
            <a:chOff x="3962401" y="4224337"/>
            <a:chExt cx="7848600" cy="2286000"/>
          </a:xfrm>
        </p:grpSpPr>
        <p:sp>
          <p:nvSpPr>
            <p:cNvPr id="2" name="Rectangle 1"/>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7" name="TextBox 3"/>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nộp</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duy</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4800" dirty="0" smtClean="0">
                  <a:solidFill>
                    <a:prstClr val="black"/>
                  </a:solidFill>
                  <a:latin typeface="Times New Roman" panose="02020603050405020304" pitchFamily="18" charset="0"/>
                  <a:cs typeface="Times New Roman" panose="02020603050405020304" pitchFamily="18" charset="0"/>
                </a:rPr>
                <a:t>III</a:t>
              </a:r>
              <a:r>
                <a:rPr kumimoji="0" lang="en-US" altLang="en-US"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Hình ảnh 5"/>
          <p:cNvPicPr>
            <a:picLocks noChangeAspect="1"/>
          </p:cNvPicPr>
          <p:nvPr/>
        </p:nvPicPr>
        <p:blipFill rotWithShape="1">
          <a:blip r:embed="rId1" cstate="print"/>
          <a:srcRect l="18711" t="12222" r="20015" b="20370"/>
          <a:stretch>
            <a:fillRect/>
          </a:stretch>
        </p:blipFill>
        <p:spPr>
          <a:xfrm>
            <a:off x="212518" y="3185851"/>
            <a:ext cx="3753852" cy="3634049"/>
          </a:xfrm>
          <a:prstGeom prst="ellipse">
            <a:avLst/>
          </a:prstGeom>
        </p:spPr>
      </p:pic>
      <p:sp>
        <p:nvSpPr>
          <p:cNvPr id="8" name="Sun 7"/>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4"/>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1" name="Rectangle 8"/>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4" name="Rectangle 10"/>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6" name="Rectangle 11"/>
          <p:cNvSpPr>
            <a:spLocks noChangeArrowheads="1"/>
          </p:cNvSpPr>
          <p:nvPr/>
        </p:nvSpPr>
        <p:spPr bwMode="auto">
          <a:xfrm>
            <a:off x="83841" y="24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8" name="Rectangle 13"/>
          <p:cNvSpPr>
            <a:spLocks noChangeArrowheads="1"/>
          </p:cNvSpPr>
          <p:nvPr/>
        </p:nvSpPr>
        <p:spPr bwMode="auto">
          <a:xfrm>
            <a:off x="8384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22" name="TextBox 21"/>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76206" y="908720"/>
            <a:ext cx="11521280" cy="4524315"/>
          </a:xfrm>
          <a:prstGeom prst="rect">
            <a:avLst/>
          </a:prstGeom>
        </p:spPr>
        <p:txBody>
          <a:bodyPr wrap="square">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1: </a:t>
            </a:r>
            <a:r>
              <a:rPr lang="vi-VN" sz="3200" dirty="0" smtClean="0">
                <a:latin typeface="Times New Roman" panose="02020603050405020304" pitchFamily="18" charset="0"/>
                <a:cs typeface="Times New Roman" panose="02020603050405020304" pitchFamily="18" charset="0"/>
              </a:rPr>
              <a:t>Trong </a:t>
            </a:r>
            <a:r>
              <a:rPr lang="vi-VN" sz="3200" dirty="0">
                <a:latin typeface="Times New Roman" panose="02020603050405020304" pitchFamily="18" charset="0"/>
                <a:cs typeface="Times New Roman" panose="02020603050405020304" pitchFamily="18" charset="0"/>
              </a:rPr>
              <a:t>các phát biểu sau, phát biểu nào đúng, phát biểu nào sai về hai đường thẳng: d : y = ax + b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0), d</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 = </a:t>
            </a:r>
            <a:r>
              <a:rPr lang="vi-VN" sz="3200" dirty="0" smtClean="0">
                <a:latin typeface="Times New Roman" panose="02020603050405020304" pitchFamily="18" charset="0"/>
                <a:cs typeface="Times New Roman" panose="02020603050405020304" pitchFamily="18" charset="0"/>
              </a:rPr>
              <a:t>a′x </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0) </a:t>
            </a:r>
            <a:r>
              <a:rPr lang="vi-VN" sz="3200" dirty="0">
                <a:latin typeface="Times New Roman" panose="02020603050405020304" pitchFamily="18" charset="0"/>
                <a:cs typeface="Times New Roman" panose="02020603050405020304" pitchFamily="18" charset="0"/>
              </a:rPr>
              <a:t>a)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b)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 </a:t>
            </a:r>
            <a:r>
              <a:rPr lang="vi-VN" sz="3200" dirty="0">
                <a:latin typeface="Times New Roman" panose="02020603050405020304" pitchFamily="18" charset="0"/>
                <a:cs typeface="Times New Roman" panose="02020603050405020304" pitchFamily="18" charset="0"/>
              </a:rPr>
              <a:t>b =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 c) Nếu hai đường thẳng d và d ′ cắt nhau thì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Nếu hai đường thẳng d và d ′ cắt nhau thì 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 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nvGraphicFramePr>
        <p:xfrm>
          <a:off x="6744072" y="1916832"/>
          <a:ext cx="291839" cy="414388"/>
        </p:xfrm>
        <a:graphic>
          <a:graphicData uri="http://schemas.openxmlformats.org/presentationml/2006/ole">
            <mc:AlternateContent xmlns:mc="http://schemas.openxmlformats.org/markup-compatibility/2006">
              <mc:Choice xmlns:v="urn:schemas-microsoft-com:vml" Requires="v">
                <p:oleObj spid="_x0000_s6336" name="Equation" r:id="rId1" imgW="3352800" imgH="3352800" progId="Equation.DSMT4">
                  <p:embed/>
                </p:oleObj>
              </mc:Choice>
              <mc:Fallback>
                <p:oleObj name="Equation" r:id="rId1" imgW="3352800" imgH="3352800" progId="Equation.DSMT4">
                  <p:embed/>
                  <p:pic>
                    <p:nvPicPr>
                      <p:cNvPr id="0" name="Picture 6335"/>
                      <p:cNvPicPr/>
                      <p:nvPr/>
                    </p:nvPicPr>
                    <p:blipFill>
                      <a:blip r:embed="rId2"/>
                      <a:stretch>
                        <a:fillRect/>
                      </a:stretch>
                    </p:blipFill>
                    <p:spPr>
                      <a:xfrm>
                        <a:off x="6744072" y="1916832"/>
                        <a:ext cx="291839" cy="414388"/>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10565953" y="1927995"/>
          <a:ext cx="282575" cy="403225"/>
        </p:xfrm>
        <a:graphic>
          <a:graphicData uri="http://schemas.openxmlformats.org/presentationml/2006/ole">
            <mc:AlternateContent xmlns:mc="http://schemas.openxmlformats.org/markup-compatibility/2006">
              <mc:Choice xmlns:v="urn:schemas-microsoft-com:vml" Requires="v">
                <p:oleObj spid="_x0000_s6337" name="Equation" r:id="rId3" imgW="244475" imgH="347980" progId="Equation.DSMT4">
                  <p:embed/>
                </p:oleObj>
              </mc:Choice>
              <mc:Fallback>
                <p:oleObj name="Equation" r:id="rId3" imgW="244475" imgH="347980" progId="Equation.DSMT4">
                  <p:embed/>
                  <p:pic>
                    <p:nvPicPr>
                      <p:cNvPr id="0" name="Picture 6336"/>
                      <p:cNvPicPr/>
                      <p:nvPr/>
                    </p:nvPicPr>
                    <p:blipFill>
                      <a:blip r:embed="rId4"/>
                      <a:stretch>
                        <a:fillRect/>
                      </a:stretch>
                    </p:blipFill>
                    <p:spPr>
                      <a:xfrm>
                        <a:off x="10565953" y="1927995"/>
                        <a:ext cx="282575" cy="403225"/>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0742042" y="2671352"/>
          <a:ext cx="274637" cy="396875"/>
        </p:xfrm>
        <a:graphic>
          <a:graphicData uri="http://schemas.openxmlformats.org/presentationml/2006/ole">
            <mc:AlternateContent xmlns:mc="http://schemas.openxmlformats.org/markup-compatibility/2006">
              <mc:Choice xmlns:v="urn:schemas-microsoft-com:vml" Requires="v">
                <p:oleObj spid="_x0000_s6338" name="Equation" r:id="rId5" imgW="238125" imgH="340995" progId="Equation.DSMT4">
                  <p:embed/>
                </p:oleObj>
              </mc:Choice>
              <mc:Fallback>
                <p:oleObj name="Equation" r:id="rId5" imgW="238125" imgH="340995" progId="Equation.DSMT4">
                  <p:embed/>
                  <p:pic>
                    <p:nvPicPr>
                      <p:cNvPr id="0" name="Picture 6337"/>
                      <p:cNvPicPr/>
                      <p:nvPr/>
                    </p:nvPicPr>
                    <p:blipFill>
                      <a:blip r:embed="rId6"/>
                      <a:stretch>
                        <a:fillRect/>
                      </a:stretch>
                    </p:blipFill>
                    <p:spPr>
                      <a:xfrm>
                        <a:off x="10742042" y="2671352"/>
                        <a:ext cx="274637" cy="396875"/>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7680176" y="4149080"/>
          <a:ext cx="274637" cy="396875"/>
        </p:xfrm>
        <a:graphic>
          <a:graphicData uri="http://schemas.openxmlformats.org/presentationml/2006/ole">
            <mc:AlternateContent xmlns:mc="http://schemas.openxmlformats.org/markup-compatibility/2006">
              <mc:Choice xmlns:v="urn:schemas-microsoft-com:vml" Requires="v">
                <p:oleObj spid="_x0000_s6339" name="Equation" r:id="rId7" imgW="238125" imgH="340995" progId="Equation.DSMT4">
                  <p:embed/>
                </p:oleObj>
              </mc:Choice>
              <mc:Fallback>
                <p:oleObj name="Equation" r:id="rId7" imgW="238125" imgH="340995" progId="Equation.DSMT4">
                  <p:embed/>
                  <p:pic>
                    <p:nvPicPr>
                      <p:cNvPr id="0" name="Picture 6338"/>
                      <p:cNvPicPr/>
                      <p:nvPr/>
                    </p:nvPicPr>
                    <p:blipFill>
                      <a:blip r:embed="rId8"/>
                      <a:stretch>
                        <a:fillRect/>
                      </a:stretch>
                    </p:blipFill>
                    <p:spPr>
                      <a:xfrm>
                        <a:off x="7680176" y="4149080"/>
                        <a:ext cx="274637" cy="396875"/>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7680175" y="4869497"/>
          <a:ext cx="274637" cy="396875"/>
        </p:xfrm>
        <a:graphic>
          <a:graphicData uri="http://schemas.openxmlformats.org/presentationml/2006/ole">
            <mc:AlternateContent xmlns:mc="http://schemas.openxmlformats.org/markup-compatibility/2006">
              <mc:Choice xmlns:v="urn:schemas-microsoft-com:vml" Requires="v">
                <p:oleObj spid="_x0000_s6340" name="Equation" r:id="rId9" imgW="238125" imgH="340995" progId="Equation.DSMT4">
                  <p:embed/>
                </p:oleObj>
              </mc:Choice>
              <mc:Fallback>
                <p:oleObj name="Equation" r:id="rId9" imgW="238125" imgH="340995" progId="Equation.DSMT4">
                  <p:embed/>
                  <p:pic>
                    <p:nvPicPr>
                      <p:cNvPr id="0" name="Picture 6339"/>
                      <p:cNvPicPr/>
                      <p:nvPr/>
                    </p:nvPicPr>
                    <p:blipFill>
                      <a:blip r:embed="rId10"/>
                      <a:stretch>
                        <a:fillRect/>
                      </a:stretch>
                    </p:blipFill>
                    <p:spPr>
                      <a:xfrm>
                        <a:off x="7680175" y="4869497"/>
                        <a:ext cx="274637" cy="396875"/>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8616280" y="4834861"/>
          <a:ext cx="603885" cy="396875"/>
        </p:xfrm>
        <a:graphic>
          <a:graphicData uri="http://schemas.openxmlformats.org/presentationml/2006/ole">
            <mc:AlternateContent xmlns:mc="http://schemas.openxmlformats.org/markup-compatibility/2006">
              <mc:Choice xmlns:v="urn:schemas-microsoft-com:vml" Requires="v">
                <p:oleObj spid="_x0000_s6341" name="Equation" r:id="rId11" imgW="238125" imgH="340995" progId="Equation.DSMT4">
                  <p:embed/>
                </p:oleObj>
              </mc:Choice>
              <mc:Fallback>
                <p:oleObj name="Equation" r:id="rId11" imgW="238125" imgH="340995" progId="Equation.DSMT4">
                  <p:embed/>
                  <p:pic>
                    <p:nvPicPr>
                      <p:cNvPr id="0" name="Picture 6340"/>
                      <p:cNvPicPr/>
                      <p:nvPr/>
                    </p:nvPicPr>
                    <p:blipFill>
                      <a:blip r:embed="rId12"/>
                      <a:stretch>
                        <a:fillRect/>
                      </a:stretch>
                    </p:blipFill>
                    <p:spPr>
                      <a:xfrm>
                        <a:off x="8616280" y="4834861"/>
                        <a:ext cx="603885" cy="396875"/>
                      </a:xfrm>
                      <a:prstGeom prst="rect">
                        <a:avLst/>
                      </a:prstGeom>
                    </p:spPr>
                  </p:pic>
                </p:oleObj>
              </mc:Fallback>
            </mc:AlternateContent>
          </a:graphicData>
        </a:graphic>
      </p:graphicFrame>
      <p:sp>
        <p:nvSpPr>
          <p:cNvPr id="6" name="Oval 5"/>
          <p:cNvSpPr/>
          <p:nvPr/>
        </p:nvSpPr>
        <p:spPr>
          <a:xfrm>
            <a:off x="139258" y="263691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9336" y="407707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par>
                                <p:cTn id="12" presetID="16" presetClass="entr" presetSubtype="21"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5360" y="836712"/>
            <a:ext cx="8352928" cy="4856714"/>
          </a:xfrm>
          <a:prstGeom prst="rect">
            <a:avLst/>
          </a:prstGeom>
          <a:noFill/>
        </p:spPr>
        <p:txBody>
          <a:bodyPr wrap="square" rtlCol="0">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2: </a:t>
            </a:r>
            <a:r>
              <a:rPr lang="en-US" sz="3200" dirty="0" smtClean="0">
                <a:latin typeface="Times New Roman" panose="02020603050405020304" pitchFamily="18" charset="0"/>
                <a:cs typeface="Times New Roman" panose="02020603050405020304" pitchFamily="18" charset="0"/>
              </a:rPr>
              <a:t>Cho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ABC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B, C.</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b)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D.</a:t>
            </a:r>
            <a:endParaRPr lang="en-US" sz="3200" dirty="0">
              <a:latin typeface="Times New Roman" panose="02020603050405020304" pitchFamily="18" charset="0"/>
              <a:cs typeface="Times New Roman" panose="02020603050405020304" pitchFamily="18" charset="0"/>
            </a:endParaRPr>
          </a:p>
          <a:p>
            <a:pPr>
              <a:lnSpc>
                <a:spcPct val="120000"/>
              </a:lnSpc>
            </a:pPr>
            <a:r>
              <a:rPr lang="en-US" dirty="0" smtClean="0"/>
              <a:t> </a:t>
            </a:r>
            <a:endParaRPr lang="en-US" dirty="0"/>
          </a:p>
        </p:txBody>
      </p:sp>
      <p:pic>
        <p:nvPicPr>
          <p:cNvPr id="10" name="Picture 9"/>
          <p:cNvPicPr>
            <a:picLocks noChangeAspect="1"/>
          </p:cNvPicPr>
          <p:nvPr/>
        </p:nvPicPr>
        <p:blipFill>
          <a:blip r:embed="rId1"/>
          <a:stretch>
            <a:fillRect/>
          </a:stretch>
        </p:blipFill>
        <p:spPr>
          <a:xfrm>
            <a:off x="8707988" y="572780"/>
            <a:ext cx="3484012" cy="34576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anose="02020603050405020304" pitchFamily="18" charset="0"/>
                <a:cs typeface="Times New Roman" panose="02020603050405020304" pitchFamily="18" charset="0"/>
              </a:rPr>
              <a:t>BÀI </a:t>
            </a:r>
            <a:r>
              <a:rPr lang="en-US" sz="3300" b="1" dirty="0">
                <a:solidFill>
                  <a:srgbClr val="C00000"/>
                </a:solidFill>
                <a:latin typeface="Times New Roman" panose="02020603050405020304" pitchFamily="18" charset="0"/>
                <a:cs typeface="Times New Roman" panose="02020603050405020304" pitchFamily="18" charset="0"/>
              </a:rPr>
              <a:t>TẬP CUỐI </a:t>
            </a:r>
            <a:r>
              <a:rPr lang="en-US" sz="3300" b="1" dirty="0" smtClean="0">
                <a:solidFill>
                  <a:srgbClr val="C00000"/>
                </a:solidFill>
                <a:latin typeface="Times New Roman" panose="02020603050405020304" pitchFamily="18" charset="0"/>
                <a:cs typeface="Times New Roman" panose="02020603050405020304" pitchFamily="18" charset="0"/>
              </a:rPr>
              <a:t>CHƯƠNG III</a:t>
            </a:r>
            <a:endParaRPr lang="vi-VN" sz="33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1344" y="476672"/>
            <a:ext cx="8856984" cy="6331605"/>
          </a:xfrm>
          <a:prstGeom prst="rect">
            <a:avLst/>
          </a:prstGeom>
          <a:noFill/>
        </p:spPr>
        <p:txBody>
          <a:bodyPr wrap="square" rtlCol="0">
            <a:spAutoFit/>
          </a:bodyPr>
          <a:lstStyle/>
          <a:p>
            <a:pPr>
              <a:lnSpc>
                <a:spcPct val="120000"/>
              </a:lnSpc>
            </a:pPr>
            <a:r>
              <a:rPr lang="vi-VN" sz="2800" dirty="0">
                <a:latin typeface="+mj-lt"/>
              </a:rPr>
              <a:t>a) • Hình chiếu của điểm A trên trục hoành là điểm – 1 và trên trục tung là điểm – 1.</a:t>
            </a:r>
            <a:endParaRPr lang="vi-VN" sz="2800" dirty="0">
              <a:latin typeface="+mj-lt"/>
            </a:endParaRPr>
          </a:p>
          <a:p>
            <a:pPr>
              <a:lnSpc>
                <a:spcPct val="120000"/>
              </a:lnSpc>
            </a:pPr>
            <a:r>
              <a:rPr lang="vi-VN" sz="2800" dirty="0">
                <a:latin typeface="+mj-lt"/>
              </a:rPr>
              <a:t>Do đó, tọa độ điểm A là A(– 1; – 1).</a:t>
            </a:r>
            <a:endParaRPr lang="vi-VN" sz="2800" dirty="0">
              <a:latin typeface="+mj-lt"/>
            </a:endParaRPr>
          </a:p>
          <a:p>
            <a:pPr>
              <a:lnSpc>
                <a:spcPct val="120000"/>
              </a:lnSpc>
            </a:pPr>
            <a:r>
              <a:rPr lang="vi-VN" sz="2800" dirty="0">
                <a:latin typeface="+mj-lt"/>
              </a:rPr>
              <a:t>• Hình chiếu của điểm B trên trục hoành là điểm 2 và trên trục tung là điểm – 1.</a:t>
            </a:r>
            <a:endParaRPr lang="vi-VN" sz="2800" dirty="0">
              <a:latin typeface="+mj-lt"/>
            </a:endParaRPr>
          </a:p>
          <a:p>
            <a:pPr>
              <a:lnSpc>
                <a:spcPct val="120000"/>
              </a:lnSpc>
            </a:pPr>
            <a:r>
              <a:rPr lang="vi-VN" sz="2800" dirty="0">
                <a:latin typeface="+mj-lt"/>
              </a:rPr>
              <a:t>Do đó, tọa độ điểm B là B(2; – 1).</a:t>
            </a:r>
            <a:endParaRPr lang="vi-VN" sz="2800" dirty="0">
              <a:latin typeface="+mj-lt"/>
            </a:endParaRPr>
          </a:p>
          <a:p>
            <a:pPr>
              <a:lnSpc>
                <a:spcPct val="120000"/>
              </a:lnSpc>
            </a:pPr>
            <a:r>
              <a:rPr lang="vi-VN" sz="2800" dirty="0">
                <a:latin typeface="+mj-lt"/>
              </a:rPr>
              <a:t>• Hình chiếu của điểm C trên trục hoành là điểm 2 và trên trục tung là điểm 2.</a:t>
            </a:r>
            <a:endParaRPr lang="vi-VN" sz="2800" dirty="0">
              <a:latin typeface="+mj-lt"/>
            </a:endParaRPr>
          </a:p>
          <a:p>
            <a:pPr>
              <a:lnSpc>
                <a:spcPct val="120000"/>
              </a:lnSpc>
            </a:pPr>
            <a:r>
              <a:rPr lang="vi-VN" sz="2800" dirty="0">
                <a:latin typeface="+mj-lt"/>
              </a:rPr>
              <a:t>Do đó, tọa độ điểm C là C(2; 2).</a:t>
            </a:r>
            <a:endParaRPr lang="vi-VN" sz="2800" dirty="0">
              <a:latin typeface="+mj-lt"/>
            </a:endParaRPr>
          </a:p>
          <a:p>
            <a:pPr>
              <a:lnSpc>
                <a:spcPct val="120000"/>
              </a:lnSpc>
            </a:pPr>
            <a:r>
              <a:rPr lang="vi-VN" sz="2800" dirty="0">
                <a:latin typeface="+mj-lt"/>
              </a:rPr>
              <a:t>Vậy tọa độ các điểm A, B, C lần lượt là A(– 1; – 1); </a:t>
            </a:r>
            <a:endParaRPr lang="en-US" sz="2800" dirty="0" smtClean="0">
              <a:latin typeface="+mj-lt"/>
            </a:endParaRPr>
          </a:p>
          <a:p>
            <a:pPr>
              <a:lnSpc>
                <a:spcPct val="120000"/>
              </a:lnSpc>
            </a:pPr>
            <a:r>
              <a:rPr lang="vi-VN" sz="2800" dirty="0" smtClean="0">
                <a:latin typeface="+mj-lt"/>
              </a:rPr>
              <a:t>B(2</a:t>
            </a:r>
            <a:r>
              <a:rPr lang="vi-VN" sz="2800" dirty="0">
                <a:latin typeface="+mj-lt"/>
              </a:rPr>
              <a:t>; – 1); C(2; 2).</a:t>
            </a:r>
            <a:endParaRPr lang="vi-VN" sz="2800" dirty="0">
              <a:latin typeface="+mj-lt"/>
            </a:endParaRPr>
          </a:p>
          <a:p>
            <a:pPr>
              <a:lnSpc>
                <a:spcPct val="120000"/>
              </a:lnSpc>
            </a:pPr>
            <a:endParaRPr lang="en-US" sz="3200" dirty="0">
              <a:latin typeface="+mj-lt"/>
            </a:endParaRPr>
          </a:p>
        </p:txBody>
      </p:sp>
      <p:pic>
        <p:nvPicPr>
          <p:cNvPr id="6" name="Picture 5"/>
          <p:cNvPicPr>
            <a:picLocks noChangeAspect="1"/>
          </p:cNvPicPr>
          <p:nvPr/>
        </p:nvPicPr>
        <p:blipFill>
          <a:blip r:embed="rId1"/>
          <a:stretch>
            <a:fillRect/>
          </a:stretch>
        </p:blipFill>
        <p:spPr>
          <a:xfrm>
            <a:off x="8707988" y="572780"/>
            <a:ext cx="3484012" cy="345768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305192655"/>
  <p:tag name="MH_LIBRARY" val="GRAPHIC"/>
  <p:tag name="MH_TYPE" val="Other"/>
  <p:tag name="MH_ORDER" val="1"/>
</p:tagLst>
</file>

<file path=ppt/tags/tag2.xml><?xml version="1.0" encoding="utf-8"?>
<p:tagLst xmlns:p="http://schemas.openxmlformats.org/presentationml/2006/main">
  <p:tag name="MH" val="20160305192655"/>
  <p:tag name="MH_LIBRARY" val="GRAPHIC"/>
  <p:tag name="MH_TYPE" val="Other"/>
  <p:tag name="MH_ORDER" val="3"/>
</p:tagLst>
</file>

<file path=ppt/tags/tag3.xml><?xml version="1.0" encoding="utf-8"?>
<p:tagLst xmlns:p="http://schemas.openxmlformats.org/presentationml/2006/main">
  <p:tag name="MH" val="20160305192655"/>
  <p:tag name="MH_LIBRARY" val="GRAPHIC"/>
  <p:tag name="MH_TYPE" val="Other"/>
  <p:tag name="MH_ORDER" val="4"/>
</p:tagLst>
</file>

<file path=ppt/tags/tag4.xml><?xml version="1.0" encoding="utf-8"?>
<p:tagLst xmlns:p="http://schemas.openxmlformats.org/presentationml/2006/main">
  <p:tag name="MH" val="20160305192655"/>
  <p:tag name="MH_LIBRARY" val="GRAPHIC"/>
  <p:tag name="MH_TYPE" val="Other"/>
  <p:tag name="MH_ORDER" val="6"/>
</p:tagLst>
</file>

<file path=ppt/tags/tag5.xml><?xml version="1.0" encoding="utf-8"?>
<p:tagLst xmlns:p="http://schemas.openxmlformats.org/presentationml/2006/main">
  <p:tag name="MH" val="20160305192655"/>
  <p:tag name="MH_LIBRARY" val="GRAPHIC"/>
  <p:tag name="MH_TYPE" val="Other"/>
  <p:tag name="MH_ORDER" val="7"/>
</p:tagLst>
</file>

<file path=ppt/tags/tag6.xml><?xml version="1.0" encoding="utf-8"?>
<p:tagLst xmlns:p="http://schemas.openxmlformats.org/presentationml/2006/main">
  <p:tag name="MH" val="20160305192655"/>
  <p:tag name="MH_LIBRARY" val="GRAPHIC"/>
  <p:tag name="MH_TYPE" val="Other"/>
  <p:tag name="MH_ORDER" val="9"/>
</p:tagLst>
</file>

<file path=ppt/tags/tag7.xml><?xml version="1.0" encoding="utf-8"?>
<p:tagLst xmlns:p="http://schemas.openxmlformats.org/presentationml/2006/main">
  <p:tag name="MH" val="20160305192655"/>
  <p:tag name="MH_LIBRARY" val="GRAPHIC"/>
  <p:tag name="MH_TYPE" val="Text"/>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7802</Words>
  <Application>WPS Presentation</Application>
  <PresentationFormat>Widescreen</PresentationFormat>
  <Paragraphs>205</Paragraphs>
  <Slides>27</Slides>
  <Notes>3</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22</vt:i4>
      </vt:variant>
      <vt:variant>
        <vt:lpstr>幻灯片标题</vt:lpstr>
      </vt:variant>
      <vt:variant>
        <vt:i4>27</vt:i4>
      </vt:variant>
    </vt:vector>
  </HeadingPairs>
  <TitlesOfParts>
    <vt:vector size="63" baseType="lpstr">
      <vt:lpstr>Arial</vt:lpstr>
      <vt:lpstr>SimSun</vt:lpstr>
      <vt:lpstr>Wingdings</vt:lpstr>
      <vt:lpstr>Calibri</vt:lpstr>
      <vt:lpstr>Calibri Light</vt:lpstr>
      <vt:lpstr>Times New Roman</vt:lpstr>
      <vt:lpstr>Calibri</vt:lpstr>
      <vt:lpstr>时尚中黑简体</vt:lpstr>
      <vt:lpstr>Microsoft YaHei</vt:lpstr>
      <vt:lpstr>Arial</vt:lpstr>
      <vt:lpstr>Arial Unicode MS</vt:lpstr>
      <vt:lpstr>Office Theme</vt:lpstr>
      <vt:lpstr>1_Default Design</vt:lpstr>
      <vt:lpstr>2_Default Design</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Xuan Thu</dc:creator>
  <cp:lastModifiedBy>HP ENVY</cp:lastModifiedBy>
  <cp:revision>93</cp:revision>
  <dcterms:created xsi:type="dcterms:W3CDTF">2022-07-05T13:43:00Z</dcterms:created>
  <dcterms:modified xsi:type="dcterms:W3CDTF">2024-03-18T16:04:38Z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A2C73464E00A431DACD3E6E0E92B9233_12</vt:lpwstr>
  </property>
  <property fmtid="{D5CDD505-2E9C-101B-9397-08002B2CF9AE}" pid="3" name="KSOProductBuildVer">
    <vt:lpwstr>1033-12.2.0.13489</vt:lpwstr>
  </property>
</Properties>
</file>