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iO+JggDS7QpQ9cCxu1ubrPQKF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FB3E85-A93D-4CDD-9F8D-58A27C02A759}">
  <a:tblStyle styleId="{C5FB3E85-A93D-4CDD-9F8D-58A27C02A75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42" d="100"/>
          <a:sy n="42" d="100"/>
        </p:scale>
        <p:origin x="780" y="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6" name="Google Shape;13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29" name="Google Shape;22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46" name="Google Shape;24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0" name="Google Shape;26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82" name="Google Shape;28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08" name="Google Shape;30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9" name="Google Shape;32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33333"/>
              </a:buClr>
              <a:buSzPts val="1200"/>
              <a:buFont typeface="Calibri"/>
              <a:buNone/>
            </a:pPr>
            <a:r>
              <a:rPr lang="en-US" sz="1200">
                <a:solidFill>
                  <a:srgbClr val="333333"/>
                </a:solidFill>
                <a:latin typeface="Calibri"/>
                <a:ea typeface="Calibri"/>
                <a:cs typeface="Calibri"/>
                <a:sym typeface="Calibri"/>
              </a:rPr>
              <a:t>Ông Nha – chủ tịch xã với những ảo tưởng, ông đổi tên xã, phong các chức danh cho mọi người trong xã để sĩ diện, khoe khoang, mong muốn sẽ giúp xã ngày càng trở nên giàu có và phát triển. Tuy nhiên, trên thực tế, chính những việc làm đó đã khiến xã rơi vào hoàn cảnh nghèo đói.</a:t>
            </a:r>
            <a:endParaRPr sz="1200">
              <a:solidFill>
                <a:srgbClr val="333333"/>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44" name="Google Shape;1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1" name="Google Shape;39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99" name="Google Shape;39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7" name="Google Shape;40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5" name="Google Shape;42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34" name="Google Shape;43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2" name="Google Shape;44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58" name="Google Shape;45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67" name="Google Shape;46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95" name="Google Shape;49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0" name="Google Shape;16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8" name="Google Shape;16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9" name="Google Shape;18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2" name="Google Shape;2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
        <p:cNvGrpSpPr/>
        <p:nvPr/>
      </p:nvGrpSpPr>
      <p:grpSpPr>
        <a:xfrm>
          <a:off x="0" y="0"/>
          <a:ext cx="0" cy="0"/>
          <a:chOff x="0" y="0"/>
          <a:chExt cx="0" cy="0"/>
        </a:xfrm>
      </p:grpSpPr>
      <p:sp>
        <p:nvSpPr>
          <p:cNvPr id="75" name="Google Shape;75;p4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7" name="Google Shape;77;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0"/>
        <p:cNvGrpSpPr/>
        <p:nvPr/>
      </p:nvGrpSpPr>
      <p:grpSpPr>
        <a:xfrm>
          <a:off x="0" y="0"/>
          <a:ext cx="0" cy="0"/>
          <a:chOff x="0" y="0"/>
          <a:chExt cx="0" cy="0"/>
        </a:xfrm>
      </p:grpSpPr>
      <p:sp>
        <p:nvSpPr>
          <p:cNvPr id="81" name="Google Shape;81;p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3" name="Google Shape;83;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6"/>
        <p:cNvGrpSpPr/>
        <p:nvPr/>
      </p:nvGrpSpPr>
      <p:grpSpPr>
        <a:xfrm>
          <a:off x="0" y="0"/>
          <a:ext cx="0" cy="0"/>
          <a:chOff x="0" y="0"/>
          <a:chExt cx="0" cy="0"/>
        </a:xfrm>
      </p:grpSpPr>
      <p:sp>
        <p:nvSpPr>
          <p:cNvPr id="87" name="Google Shape;87;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9" name="Google Shape;89;p4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0" name="Google Shape;90;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3"/>
        <p:cNvGrpSpPr/>
        <p:nvPr/>
      </p:nvGrpSpPr>
      <p:grpSpPr>
        <a:xfrm>
          <a:off x="0" y="0"/>
          <a:ext cx="0" cy="0"/>
          <a:chOff x="0" y="0"/>
          <a:chExt cx="0" cy="0"/>
        </a:xfrm>
      </p:grpSpPr>
      <p:sp>
        <p:nvSpPr>
          <p:cNvPr id="94" name="Google Shape;94;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6" name="Google Shape;96;p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7" name="Google Shape;97;p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8" name="Google Shape;98;p4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9" name="Google Shape;9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sp>
        <p:nvSpPr>
          <p:cNvPr id="103" name="Google Shape;103;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7"/>
        <p:cNvGrpSpPr/>
        <p:nvPr/>
      </p:nvGrpSpPr>
      <p:grpSpPr>
        <a:xfrm>
          <a:off x="0" y="0"/>
          <a:ext cx="0" cy="0"/>
          <a:chOff x="0" y="0"/>
          <a:chExt cx="0" cy="0"/>
        </a:xfrm>
      </p:grpSpPr>
      <p:sp>
        <p:nvSpPr>
          <p:cNvPr id="108" name="Google Shape;108;p5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5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10" name="Google Shape;110;p5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1" name="Google Shape;111;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5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51"/>
          <p:cNvSpPr>
            <a:spLocks noGrp="1"/>
          </p:cNvSpPr>
          <p:nvPr>
            <p:ph type="pic" idx="2"/>
          </p:nvPr>
        </p:nvSpPr>
        <p:spPr>
          <a:xfrm>
            <a:off x="1792288" y="612775"/>
            <a:ext cx="5486400" cy="4114800"/>
          </a:xfrm>
          <a:prstGeom prst="rect">
            <a:avLst/>
          </a:prstGeom>
          <a:noFill/>
          <a:ln>
            <a:noFill/>
          </a:ln>
        </p:spPr>
      </p:sp>
      <p:sp>
        <p:nvSpPr>
          <p:cNvPr id="117" name="Google Shape;117;p5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8" name="Google Shape;11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5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4" name="Google Shape;124;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5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5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0" name="Google Shape;130;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1440000" y="4054450"/>
            <a:ext cx="9144000" cy="3109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3600"/>
              <a:buFont typeface="Calibri"/>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7" name="Google Shape;27;p38"/>
          <p:cNvSpPr txBox="1">
            <a:spLocks noGrp="1"/>
          </p:cNvSpPr>
          <p:nvPr>
            <p:ph type="title" idx="2"/>
          </p:nvPr>
        </p:nvSpPr>
        <p:spPr>
          <a:xfrm>
            <a:off x="1440000" y="1080000"/>
            <a:ext cx="3657600" cy="267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lt2"/>
              </a:buClr>
              <a:buSzPts val="6000"/>
              <a:buFont typeface="Calibri"/>
              <a:buNone/>
              <a:defRPr sz="20000">
                <a:solidFill>
                  <a:schemeClr val="lt2"/>
                </a:solidFill>
              </a:defRPr>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
        <p:nvSpPr>
          <p:cNvPr id="28" name="Google Shape;28;p38"/>
          <p:cNvSpPr txBox="1">
            <a:spLocks noGrp="1"/>
          </p:cNvSpPr>
          <p:nvPr>
            <p:ph type="subTitle" idx="1"/>
          </p:nvPr>
        </p:nvSpPr>
        <p:spPr>
          <a:xfrm>
            <a:off x="1440000" y="7163650"/>
            <a:ext cx="9144000" cy="91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400"/>
              <a:buNone/>
              <a:defRPr sz="32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39"/>
          <p:cNvSpPr txBox="1">
            <a:spLocks noGrp="1"/>
          </p:cNvSpPr>
          <p:nvPr>
            <p:ph type="subTitle" idx="1"/>
          </p:nvPr>
        </p:nvSpPr>
        <p:spPr>
          <a:xfrm>
            <a:off x="2745926" y="5915250"/>
            <a:ext cx="5488800" cy="2194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1" name="Google Shape;31;p39"/>
          <p:cNvSpPr txBox="1">
            <a:spLocks noGrp="1"/>
          </p:cNvSpPr>
          <p:nvPr>
            <p:ph type="subTitle" idx="2"/>
          </p:nvPr>
        </p:nvSpPr>
        <p:spPr>
          <a:xfrm>
            <a:off x="10058954" y="5915250"/>
            <a:ext cx="5488800" cy="2194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2" name="Google Shape;32;p39"/>
          <p:cNvSpPr txBox="1">
            <a:spLocks noGrp="1"/>
          </p:cNvSpPr>
          <p:nvPr>
            <p:ph type="title"/>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sz="6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39"/>
          <p:cNvSpPr txBox="1">
            <a:spLocks noGrp="1"/>
          </p:cNvSpPr>
          <p:nvPr>
            <p:ph type="title" idx="3"/>
          </p:nvPr>
        </p:nvSpPr>
        <p:spPr>
          <a:xfrm>
            <a:off x="2745926" y="5153250"/>
            <a:ext cx="5488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Calibri"/>
              <a:buNone/>
              <a:defRPr sz="4000"/>
            </a:lvl1pPr>
            <a:lvl2pPr lvl="1" algn="ctr">
              <a:spcBef>
                <a:spcPts val="0"/>
              </a:spcBef>
              <a:spcAft>
                <a:spcPts val="0"/>
              </a:spcAft>
              <a:buSzPts val="2400"/>
              <a:buNone/>
              <a:defRPr sz="4800"/>
            </a:lvl2pPr>
            <a:lvl3pPr lvl="2" algn="ctr">
              <a:spcBef>
                <a:spcPts val="0"/>
              </a:spcBef>
              <a:spcAft>
                <a:spcPts val="0"/>
              </a:spcAft>
              <a:buSzPts val="2400"/>
              <a:buNone/>
              <a:defRPr sz="4800"/>
            </a:lvl3pPr>
            <a:lvl4pPr lvl="3" algn="ctr">
              <a:spcBef>
                <a:spcPts val="0"/>
              </a:spcBef>
              <a:spcAft>
                <a:spcPts val="0"/>
              </a:spcAft>
              <a:buSzPts val="2400"/>
              <a:buNone/>
              <a:defRPr sz="4800"/>
            </a:lvl4pPr>
            <a:lvl5pPr lvl="4" algn="ctr">
              <a:spcBef>
                <a:spcPts val="0"/>
              </a:spcBef>
              <a:spcAft>
                <a:spcPts val="0"/>
              </a:spcAft>
              <a:buSzPts val="2400"/>
              <a:buNone/>
              <a:defRPr sz="4800"/>
            </a:lvl5pPr>
            <a:lvl6pPr lvl="5" algn="ctr">
              <a:spcBef>
                <a:spcPts val="0"/>
              </a:spcBef>
              <a:spcAft>
                <a:spcPts val="0"/>
              </a:spcAft>
              <a:buSzPts val="2400"/>
              <a:buNone/>
              <a:defRPr sz="4800"/>
            </a:lvl6pPr>
            <a:lvl7pPr lvl="6" algn="ctr">
              <a:spcBef>
                <a:spcPts val="0"/>
              </a:spcBef>
              <a:spcAft>
                <a:spcPts val="0"/>
              </a:spcAft>
              <a:buSzPts val="2400"/>
              <a:buNone/>
              <a:defRPr sz="4800"/>
            </a:lvl7pPr>
            <a:lvl8pPr lvl="7" algn="ctr">
              <a:spcBef>
                <a:spcPts val="0"/>
              </a:spcBef>
              <a:spcAft>
                <a:spcPts val="0"/>
              </a:spcAft>
              <a:buSzPts val="2400"/>
              <a:buNone/>
              <a:defRPr sz="4800"/>
            </a:lvl8pPr>
            <a:lvl9pPr lvl="8" algn="ctr">
              <a:spcBef>
                <a:spcPts val="0"/>
              </a:spcBef>
              <a:spcAft>
                <a:spcPts val="0"/>
              </a:spcAft>
              <a:buSzPts val="2400"/>
              <a:buNone/>
              <a:defRPr sz="4800"/>
            </a:lvl9pPr>
          </a:lstStyle>
          <a:p>
            <a:endParaRPr/>
          </a:p>
        </p:txBody>
      </p:sp>
      <p:sp>
        <p:nvSpPr>
          <p:cNvPr id="34" name="Google Shape;34;p39"/>
          <p:cNvSpPr txBox="1">
            <a:spLocks noGrp="1"/>
          </p:cNvSpPr>
          <p:nvPr>
            <p:ph type="title" idx="4"/>
          </p:nvPr>
        </p:nvSpPr>
        <p:spPr>
          <a:xfrm>
            <a:off x="10058954" y="5153250"/>
            <a:ext cx="5488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Calibri"/>
              <a:buNone/>
              <a:defRPr sz="4000"/>
            </a:lvl1pPr>
            <a:lvl2pPr lvl="1" algn="ctr">
              <a:spcBef>
                <a:spcPts val="0"/>
              </a:spcBef>
              <a:spcAft>
                <a:spcPts val="0"/>
              </a:spcAft>
              <a:buSzPts val="2400"/>
              <a:buNone/>
              <a:defRPr sz="4800"/>
            </a:lvl2pPr>
            <a:lvl3pPr lvl="2" algn="ctr">
              <a:spcBef>
                <a:spcPts val="0"/>
              </a:spcBef>
              <a:spcAft>
                <a:spcPts val="0"/>
              </a:spcAft>
              <a:buSzPts val="2400"/>
              <a:buNone/>
              <a:defRPr sz="4800"/>
            </a:lvl3pPr>
            <a:lvl4pPr lvl="3" algn="ctr">
              <a:spcBef>
                <a:spcPts val="0"/>
              </a:spcBef>
              <a:spcAft>
                <a:spcPts val="0"/>
              </a:spcAft>
              <a:buSzPts val="2400"/>
              <a:buNone/>
              <a:defRPr sz="4800"/>
            </a:lvl4pPr>
            <a:lvl5pPr lvl="4" algn="ctr">
              <a:spcBef>
                <a:spcPts val="0"/>
              </a:spcBef>
              <a:spcAft>
                <a:spcPts val="0"/>
              </a:spcAft>
              <a:buSzPts val="2400"/>
              <a:buNone/>
              <a:defRPr sz="4800"/>
            </a:lvl5pPr>
            <a:lvl6pPr lvl="5" algn="ctr">
              <a:spcBef>
                <a:spcPts val="0"/>
              </a:spcBef>
              <a:spcAft>
                <a:spcPts val="0"/>
              </a:spcAft>
              <a:buSzPts val="2400"/>
              <a:buNone/>
              <a:defRPr sz="4800"/>
            </a:lvl6pPr>
            <a:lvl7pPr lvl="6" algn="ctr">
              <a:spcBef>
                <a:spcPts val="0"/>
              </a:spcBef>
              <a:spcAft>
                <a:spcPts val="0"/>
              </a:spcAft>
              <a:buSzPts val="2400"/>
              <a:buNone/>
              <a:defRPr sz="4800"/>
            </a:lvl7pPr>
            <a:lvl8pPr lvl="7" algn="ctr">
              <a:spcBef>
                <a:spcPts val="0"/>
              </a:spcBef>
              <a:spcAft>
                <a:spcPts val="0"/>
              </a:spcAft>
              <a:buSzPts val="2400"/>
              <a:buNone/>
              <a:defRPr sz="4800"/>
            </a:lvl8pPr>
            <a:lvl9pPr lvl="8" algn="ctr">
              <a:spcBef>
                <a:spcPts val="0"/>
              </a:spcBef>
              <a:spcAft>
                <a:spcPts val="0"/>
              </a:spcAft>
              <a:buSzPts val="24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5"/>
        <p:cNvGrpSpPr/>
        <p:nvPr/>
      </p:nvGrpSpPr>
      <p:grpSpPr>
        <a:xfrm>
          <a:off x="0" y="0"/>
          <a:ext cx="0" cy="0"/>
          <a:chOff x="0" y="0"/>
          <a:chExt cx="0" cy="0"/>
        </a:xfrm>
      </p:grpSpPr>
      <p:sp>
        <p:nvSpPr>
          <p:cNvPr id="36" name="Google Shape;36;p40"/>
          <p:cNvSpPr txBox="1">
            <a:spLocks noGrp="1"/>
          </p:cNvSpPr>
          <p:nvPr>
            <p:ph type="subTitle" idx="1"/>
          </p:nvPr>
        </p:nvSpPr>
        <p:spPr>
          <a:xfrm>
            <a:off x="1440000" y="3869350"/>
            <a:ext cx="7092000" cy="36576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7" name="Google Shape;37;p40"/>
          <p:cNvSpPr txBox="1">
            <a:spLocks noGrp="1"/>
          </p:cNvSpPr>
          <p:nvPr>
            <p:ph type="subTitle" idx="2"/>
          </p:nvPr>
        </p:nvSpPr>
        <p:spPr>
          <a:xfrm>
            <a:off x="9756112" y="3869350"/>
            <a:ext cx="7092000" cy="36576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8" name="Google Shape;38;p40"/>
          <p:cNvSpPr txBox="1">
            <a:spLocks noGrp="1"/>
          </p:cNvSpPr>
          <p:nvPr>
            <p:ph type="title"/>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
        <p:cNvGrpSpPr/>
        <p:nvPr/>
      </p:nvGrpSpPr>
      <p:grpSpPr>
        <a:xfrm>
          <a:off x="0" y="0"/>
          <a:ext cx="0" cy="0"/>
          <a:chOff x="0" y="0"/>
          <a:chExt cx="0" cy="0"/>
        </a:xfrm>
      </p:grpSpPr>
      <p:sp>
        <p:nvSpPr>
          <p:cNvPr id="40" name="Google Shape;40;p41"/>
          <p:cNvSpPr txBox="1">
            <a:spLocks noGrp="1"/>
          </p:cNvSpPr>
          <p:nvPr>
            <p:ph type="title"/>
          </p:nvPr>
        </p:nvSpPr>
        <p:spPr>
          <a:xfrm>
            <a:off x="1440000" y="5143476"/>
            <a:ext cx="4672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5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41" name="Google Shape;41;p41"/>
          <p:cNvSpPr txBox="1">
            <a:spLocks noGrp="1"/>
          </p:cNvSpPr>
          <p:nvPr>
            <p:ph type="subTitle" idx="1"/>
          </p:nvPr>
        </p:nvSpPr>
        <p:spPr>
          <a:xfrm>
            <a:off x="1440000" y="5905476"/>
            <a:ext cx="4672800" cy="1828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42" name="Google Shape;42;p41"/>
          <p:cNvSpPr txBox="1">
            <a:spLocks noGrp="1"/>
          </p:cNvSpPr>
          <p:nvPr>
            <p:ph type="title" idx="2"/>
          </p:nvPr>
        </p:nvSpPr>
        <p:spPr>
          <a:xfrm>
            <a:off x="6807600" y="5143476"/>
            <a:ext cx="4672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5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43" name="Google Shape;43;p41"/>
          <p:cNvSpPr txBox="1">
            <a:spLocks noGrp="1"/>
          </p:cNvSpPr>
          <p:nvPr>
            <p:ph type="subTitle" idx="3"/>
          </p:nvPr>
        </p:nvSpPr>
        <p:spPr>
          <a:xfrm>
            <a:off x="6807600" y="5905476"/>
            <a:ext cx="4672800" cy="1828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44" name="Google Shape;44;p41"/>
          <p:cNvSpPr txBox="1">
            <a:spLocks noGrp="1"/>
          </p:cNvSpPr>
          <p:nvPr>
            <p:ph type="title" idx="4"/>
          </p:nvPr>
        </p:nvSpPr>
        <p:spPr>
          <a:xfrm>
            <a:off x="12175200" y="5143476"/>
            <a:ext cx="4672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5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45" name="Google Shape;45;p41"/>
          <p:cNvSpPr txBox="1">
            <a:spLocks noGrp="1"/>
          </p:cNvSpPr>
          <p:nvPr>
            <p:ph type="subTitle" idx="5"/>
          </p:nvPr>
        </p:nvSpPr>
        <p:spPr>
          <a:xfrm>
            <a:off x="12175200" y="5905476"/>
            <a:ext cx="4672800" cy="1828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46" name="Google Shape;46;p41"/>
          <p:cNvSpPr txBox="1">
            <a:spLocks noGrp="1"/>
          </p:cNvSpPr>
          <p:nvPr>
            <p:ph type="title" idx="6"/>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
        <p:cNvGrpSpPr/>
        <p:nvPr/>
      </p:nvGrpSpPr>
      <p:grpSpPr>
        <a:xfrm>
          <a:off x="0" y="0"/>
          <a:ext cx="0" cy="0"/>
          <a:chOff x="0" y="0"/>
          <a:chExt cx="0" cy="0"/>
        </a:xfrm>
      </p:grpSpPr>
      <p:sp>
        <p:nvSpPr>
          <p:cNvPr id="48" name="Google Shape;48;p42"/>
          <p:cNvSpPr txBox="1">
            <a:spLocks noGrp="1"/>
          </p:cNvSpPr>
          <p:nvPr>
            <p:ph type="title"/>
          </p:nvPr>
        </p:nvSpPr>
        <p:spPr>
          <a:xfrm>
            <a:off x="2926148" y="3065600"/>
            <a:ext cx="6217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49" name="Google Shape;49;p42"/>
          <p:cNvSpPr txBox="1">
            <a:spLocks noGrp="1"/>
          </p:cNvSpPr>
          <p:nvPr>
            <p:ph type="subTitle" idx="1"/>
          </p:nvPr>
        </p:nvSpPr>
        <p:spPr>
          <a:xfrm>
            <a:off x="2926148" y="3827600"/>
            <a:ext cx="6217800" cy="12804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50" name="Google Shape;50;p42"/>
          <p:cNvSpPr txBox="1">
            <a:spLocks noGrp="1"/>
          </p:cNvSpPr>
          <p:nvPr>
            <p:ph type="title" idx="2"/>
          </p:nvPr>
        </p:nvSpPr>
        <p:spPr>
          <a:xfrm>
            <a:off x="2926206" y="5999850"/>
            <a:ext cx="6217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51" name="Google Shape;51;p42"/>
          <p:cNvSpPr txBox="1">
            <a:spLocks noGrp="1"/>
          </p:cNvSpPr>
          <p:nvPr>
            <p:ph type="subTitle" idx="3"/>
          </p:nvPr>
        </p:nvSpPr>
        <p:spPr>
          <a:xfrm>
            <a:off x="2926188" y="6761850"/>
            <a:ext cx="6217800" cy="12804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52" name="Google Shape;52;p42"/>
          <p:cNvSpPr txBox="1">
            <a:spLocks noGrp="1"/>
          </p:cNvSpPr>
          <p:nvPr>
            <p:ph type="title" idx="4"/>
          </p:nvPr>
        </p:nvSpPr>
        <p:spPr>
          <a:xfrm>
            <a:off x="10630130" y="3065600"/>
            <a:ext cx="6217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53" name="Google Shape;53;p42"/>
          <p:cNvSpPr txBox="1">
            <a:spLocks noGrp="1"/>
          </p:cNvSpPr>
          <p:nvPr>
            <p:ph type="subTitle" idx="5"/>
          </p:nvPr>
        </p:nvSpPr>
        <p:spPr>
          <a:xfrm>
            <a:off x="10630122" y="3827600"/>
            <a:ext cx="6217800" cy="12804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54" name="Google Shape;54;p42"/>
          <p:cNvSpPr txBox="1">
            <a:spLocks noGrp="1"/>
          </p:cNvSpPr>
          <p:nvPr>
            <p:ph type="title" idx="6"/>
          </p:nvPr>
        </p:nvSpPr>
        <p:spPr>
          <a:xfrm>
            <a:off x="10630188" y="5999850"/>
            <a:ext cx="6217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55" name="Google Shape;55;p42"/>
          <p:cNvSpPr txBox="1">
            <a:spLocks noGrp="1"/>
          </p:cNvSpPr>
          <p:nvPr>
            <p:ph type="subTitle" idx="7"/>
          </p:nvPr>
        </p:nvSpPr>
        <p:spPr>
          <a:xfrm>
            <a:off x="10630162" y="6761850"/>
            <a:ext cx="6217800" cy="12804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56" name="Google Shape;56;p42"/>
          <p:cNvSpPr txBox="1">
            <a:spLocks noGrp="1"/>
          </p:cNvSpPr>
          <p:nvPr>
            <p:ph type="title" idx="8"/>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7"/>
        <p:cNvGrpSpPr/>
        <p:nvPr/>
      </p:nvGrpSpPr>
      <p:grpSpPr>
        <a:xfrm>
          <a:off x="0" y="0"/>
          <a:ext cx="0" cy="0"/>
          <a:chOff x="0" y="0"/>
          <a:chExt cx="0" cy="0"/>
        </a:xfrm>
      </p:grpSpPr>
      <p:sp>
        <p:nvSpPr>
          <p:cNvPr id="58" name="Google Shape;58;p43"/>
          <p:cNvSpPr txBox="1">
            <a:spLocks noGrp="1"/>
          </p:cNvSpPr>
          <p:nvPr>
            <p:ph type="title"/>
          </p:nvPr>
        </p:nvSpPr>
        <p:spPr>
          <a:xfrm>
            <a:off x="1440000" y="39885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59" name="Google Shape;59;p43"/>
          <p:cNvSpPr txBox="1">
            <a:spLocks noGrp="1"/>
          </p:cNvSpPr>
          <p:nvPr>
            <p:ph type="subTitle" idx="1"/>
          </p:nvPr>
        </p:nvSpPr>
        <p:spPr>
          <a:xfrm>
            <a:off x="1440000" y="45981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0" name="Google Shape;60;p43"/>
          <p:cNvSpPr txBox="1">
            <a:spLocks noGrp="1"/>
          </p:cNvSpPr>
          <p:nvPr>
            <p:ph type="title" idx="2"/>
          </p:nvPr>
        </p:nvSpPr>
        <p:spPr>
          <a:xfrm>
            <a:off x="7083456" y="39885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1" name="Google Shape;61;p43"/>
          <p:cNvSpPr txBox="1">
            <a:spLocks noGrp="1"/>
          </p:cNvSpPr>
          <p:nvPr>
            <p:ph type="subTitle" idx="3"/>
          </p:nvPr>
        </p:nvSpPr>
        <p:spPr>
          <a:xfrm>
            <a:off x="7083456" y="45981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2" name="Google Shape;62;p43"/>
          <p:cNvSpPr txBox="1">
            <a:spLocks noGrp="1"/>
          </p:cNvSpPr>
          <p:nvPr>
            <p:ph type="title" idx="4"/>
          </p:nvPr>
        </p:nvSpPr>
        <p:spPr>
          <a:xfrm>
            <a:off x="1440000" y="75000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3" name="Google Shape;63;p43"/>
          <p:cNvSpPr txBox="1">
            <a:spLocks noGrp="1"/>
          </p:cNvSpPr>
          <p:nvPr>
            <p:ph type="subTitle" idx="5"/>
          </p:nvPr>
        </p:nvSpPr>
        <p:spPr>
          <a:xfrm>
            <a:off x="1440000" y="81096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4" name="Google Shape;64;p43"/>
          <p:cNvSpPr txBox="1">
            <a:spLocks noGrp="1"/>
          </p:cNvSpPr>
          <p:nvPr>
            <p:ph type="title" idx="6"/>
          </p:nvPr>
        </p:nvSpPr>
        <p:spPr>
          <a:xfrm>
            <a:off x="7083456" y="75000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5" name="Google Shape;65;p43"/>
          <p:cNvSpPr txBox="1">
            <a:spLocks noGrp="1"/>
          </p:cNvSpPr>
          <p:nvPr>
            <p:ph type="subTitle" idx="7"/>
          </p:nvPr>
        </p:nvSpPr>
        <p:spPr>
          <a:xfrm>
            <a:off x="7083456" y="81096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6" name="Google Shape;66;p43"/>
          <p:cNvSpPr txBox="1">
            <a:spLocks noGrp="1"/>
          </p:cNvSpPr>
          <p:nvPr>
            <p:ph type="title" idx="8"/>
          </p:nvPr>
        </p:nvSpPr>
        <p:spPr>
          <a:xfrm>
            <a:off x="12726900" y="39885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7" name="Google Shape;67;p43"/>
          <p:cNvSpPr txBox="1">
            <a:spLocks noGrp="1"/>
          </p:cNvSpPr>
          <p:nvPr>
            <p:ph type="subTitle" idx="9"/>
          </p:nvPr>
        </p:nvSpPr>
        <p:spPr>
          <a:xfrm>
            <a:off x="12726900" y="45981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8" name="Google Shape;68;p43"/>
          <p:cNvSpPr txBox="1">
            <a:spLocks noGrp="1"/>
          </p:cNvSpPr>
          <p:nvPr>
            <p:ph type="title" idx="13"/>
          </p:nvPr>
        </p:nvSpPr>
        <p:spPr>
          <a:xfrm>
            <a:off x="12726900" y="75000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9" name="Google Shape;69;p43"/>
          <p:cNvSpPr txBox="1">
            <a:spLocks noGrp="1"/>
          </p:cNvSpPr>
          <p:nvPr>
            <p:ph type="subTitle" idx="14"/>
          </p:nvPr>
        </p:nvSpPr>
        <p:spPr>
          <a:xfrm>
            <a:off x="12726900" y="81096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70" name="Google Shape;70;p43"/>
          <p:cNvSpPr txBox="1">
            <a:spLocks noGrp="1"/>
          </p:cNvSpPr>
          <p:nvPr>
            <p:ph type="title" idx="15"/>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1"/>
        <p:cNvGrpSpPr/>
        <p:nvPr/>
      </p:nvGrpSpPr>
      <p:grpSpPr>
        <a:xfrm>
          <a:off x="0" y="0"/>
          <a:ext cx="0" cy="0"/>
          <a:chOff x="0" y="0"/>
          <a:chExt cx="0" cy="0"/>
        </a:xfrm>
      </p:grpSpPr>
      <p:sp>
        <p:nvSpPr>
          <p:cNvPr id="72" name="Google Shape;72;p44"/>
          <p:cNvSpPr txBox="1">
            <a:spLocks noGrp="1"/>
          </p:cNvSpPr>
          <p:nvPr>
            <p:ph type="title"/>
          </p:nvPr>
        </p:nvSpPr>
        <p:spPr>
          <a:xfrm>
            <a:off x="9144000" y="7833150"/>
            <a:ext cx="7704000" cy="106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chemeClr val="dk1"/>
              </a:buClr>
              <a:buSzPts val="3000"/>
              <a:buFont typeface="Calibri"/>
              <a:buNone/>
              <a:defRPr sz="4000"/>
            </a:lvl1pPr>
            <a:lvl2pPr lvl="1" algn="ctr">
              <a:spcBef>
                <a:spcPts val="0"/>
              </a:spcBef>
              <a:spcAft>
                <a:spcPts val="0"/>
              </a:spcAft>
              <a:buSzPts val="3000"/>
              <a:buNone/>
              <a:defRPr sz="6000"/>
            </a:lvl2pPr>
            <a:lvl3pPr lvl="2" algn="ctr">
              <a:spcBef>
                <a:spcPts val="0"/>
              </a:spcBef>
              <a:spcAft>
                <a:spcPts val="0"/>
              </a:spcAft>
              <a:buSzPts val="3000"/>
              <a:buNone/>
              <a:defRPr sz="6000"/>
            </a:lvl3pPr>
            <a:lvl4pPr lvl="3" algn="ctr">
              <a:spcBef>
                <a:spcPts val="0"/>
              </a:spcBef>
              <a:spcAft>
                <a:spcPts val="0"/>
              </a:spcAft>
              <a:buSzPts val="3000"/>
              <a:buNone/>
              <a:defRPr sz="6000"/>
            </a:lvl4pPr>
            <a:lvl5pPr lvl="4" algn="ctr">
              <a:spcBef>
                <a:spcPts val="0"/>
              </a:spcBef>
              <a:spcAft>
                <a:spcPts val="0"/>
              </a:spcAft>
              <a:buSzPts val="3000"/>
              <a:buNone/>
              <a:defRPr sz="6000"/>
            </a:lvl5pPr>
            <a:lvl6pPr lvl="5" algn="ctr">
              <a:spcBef>
                <a:spcPts val="0"/>
              </a:spcBef>
              <a:spcAft>
                <a:spcPts val="0"/>
              </a:spcAft>
              <a:buSzPts val="3000"/>
              <a:buNone/>
              <a:defRPr sz="6000"/>
            </a:lvl6pPr>
            <a:lvl7pPr lvl="6" algn="ctr">
              <a:spcBef>
                <a:spcPts val="0"/>
              </a:spcBef>
              <a:spcAft>
                <a:spcPts val="0"/>
              </a:spcAft>
              <a:buSzPts val="3000"/>
              <a:buNone/>
              <a:defRPr sz="6000"/>
            </a:lvl7pPr>
            <a:lvl8pPr lvl="7" algn="ctr">
              <a:spcBef>
                <a:spcPts val="0"/>
              </a:spcBef>
              <a:spcAft>
                <a:spcPts val="0"/>
              </a:spcAft>
              <a:buSzPts val="3000"/>
              <a:buNone/>
              <a:defRPr sz="6000"/>
            </a:lvl8pPr>
            <a:lvl9pPr lvl="8" algn="ctr">
              <a:spcBef>
                <a:spcPts val="0"/>
              </a:spcBef>
              <a:spcAft>
                <a:spcPts val="0"/>
              </a:spcAft>
              <a:buSzPts val="3000"/>
              <a:buNone/>
              <a:defRPr sz="6000"/>
            </a:lvl9pPr>
          </a:lstStyle>
          <a:p>
            <a:endParaRPr/>
          </a:p>
        </p:txBody>
      </p:sp>
      <p:sp>
        <p:nvSpPr>
          <p:cNvPr id="73" name="Google Shape;73;p44"/>
          <p:cNvSpPr txBox="1">
            <a:spLocks noGrp="1"/>
          </p:cNvSpPr>
          <p:nvPr>
            <p:ph type="subTitle" idx="1"/>
          </p:nvPr>
        </p:nvSpPr>
        <p:spPr>
          <a:xfrm>
            <a:off x="5692200" y="2661950"/>
            <a:ext cx="11155800" cy="4389000"/>
          </a:xfrm>
          <a:prstGeom prst="rect">
            <a:avLst/>
          </a:prstGeom>
          <a:noFill/>
          <a:ln>
            <a:noFill/>
          </a:ln>
        </p:spPr>
        <p:txBody>
          <a:bodyPr spcFirstLastPara="1" wrap="square" lIns="91425" tIns="91425" rIns="91425" bIns="91425" anchor="b" anchorCtr="0">
            <a:noAutofit/>
          </a:bodyPr>
          <a:lstStyle>
            <a:lvl1pPr lvl="0" algn="l">
              <a:spcBef>
                <a:spcPts val="0"/>
              </a:spcBef>
              <a:spcAft>
                <a:spcPts val="0"/>
              </a:spcAft>
              <a:buClr>
                <a:schemeClr val="dk1"/>
              </a:buClr>
              <a:buSzPts val="2500"/>
              <a:buNone/>
              <a:defRPr sz="6000"/>
            </a:lvl1pPr>
            <a:lvl2pPr lvl="1" algn="ctr">
              <a:lnSpc>
                <a:spcPct val="100000"/>
              </a:lnSpc>
              <a:spcBef>
                <a:spcPts val="0"/>
              </a:spcBef>
              <a:spcAft>
                <a:spcPts val="0"/>
              </a:spcAft>
              <a:buClr>
                <a:schemeClr val="dk1"/>
              </a:buClr>
              <a:buSzPts val="2500"/>
              <a:buNone/>
              <a:defRPr sz="5000"/>
            </a:lvl2pPr>
            <a:lvl3pPr lvl="2" algn="ctr">
              <a:lnSpc>
                <a:spcPct val="100000"/>
              </a:lnSpc>
              <a:spcBef>
                <a:spcPts val="0"/>
              </a:spcBef>
              <a:spcAft>
                <a:spcPts val="0"/>
              </a:spcAft>
              <a:buClr>
                <a:schemeClr val="dk1"/>
              </a:buClr>
              <a:buSzPts val="2500"/>
              <a:buNone/>
              <a:defRPr sz="5000"/>
            </a:lvl3pPr>
            <a:lvl4pPr lvl="3" algn="ctr">
              <a:lnSpc>
                <a:spcPct val="100000"/>
              </a:lnSpc>
              <a:spcBef>
                <a:spcPts val="0"/>
              </a:spcBef>
              <a:spcAft>
                <a:spcPts val="0"/>
              </a:spcAft>
              <a:buClr>
                <a:schemeClr val="dk1"/>
              </a:buClr>
              <a:buSzPts val="2500"/>
              <a:buNone/>
              <a:defRPr sz="5000"/>
            </a:lvl4pPr>
            <a:lvl5pPr lvl="4" algn="ctr">
              <a:lnSpc>
                <a:spcPct val="100000"/>
              </a:lnSpc>
              <a:spcBef>
                <a:spcPts val="0"/>
              </a:spcBef>
              <a:spcAft>
                <a:spcPts val="0"/>
              </a:spcAft>
              <a:buClr>
                <a:schemeClr val="dk1"/>
              </a:buClr>
              <a:buSzPts val="2500"/>
              <a:buNone/>
              <a:defRPr sz="5000"/>
            </a:lvl5pPr>
            <a:lvl6pPr lvl="5" algn="ctr">
              <a:lnSpc>
                <a:spcPct val="100000"/>
              </a:lnSpc>
              <a:spcBef>
                <a:spcPts val="0"/>
              </a:spcBef>
              <a:spcAft>
                <a:spcPts val="0"/>
              </a:spcAft>
              <a:buClr>
                <a:schemeClr val="dk1"/>
              </a:buClr>
              <a:buSzPts val="2500"/>
              <a:buNone/>
              <a:defRPr sz="5000"/>
            </a:lvl6pPr>
            <a:lvl7pPr lvl="6" algn="ctr">
              <a:lnSpc>
                <a:spcPct val="100000"/>
              </a:lnSpc>
              <a:spcBef>
                <a:spcPts val="0"/>
              </a:spcBef>
              <a:spcAft>
                <a:spcPts val="0"/>
              </a:spcAft>
              <a:buClr>
                <a:schemeClr val="dk1"/>
              </a:buClr>
              <a:buSzPts val="2500"/>
              <a:buNone/>
              <a:defRPr sz="5000"/>
            </a:lvl7pPr>
            <a:lvl8pPr lvl="7" algn="ctr">
              <a:lnSpc>
                <a:spcPct val="100000"/>
              </a:lnSpc>
              <a:spcBef>
                <a:spcPts val="0"/>
              </a:spcBef>
              <a:spcAft>
                <a:spcPts val="0"/>
              </a:spcAft>
              <a:buClr>
                <a:schemeClr val="dk1"/>
              </a:buClr>
              <a:buSzPts val="2500"/>
              <a:buNone/>
              <a:defRPr sz="5000"/>
            </a:lvl8pPr>
            <a:lvl9pPr lvl="8" algn="ctr">
              <a:lnSpc>
                <a:spcPct val="100000"/>
              </a:lnSpc>
              <a:spcBef>
                <a:spcPts val="0"/>
              </a:spcBef>
              <a:spcAft>
                <a:spcPts val="0"/>
              </a:spcAft>
              <a:buClr>
                <a:schemeClr val="dk1"/>
              </a:buClr>
              <a:buSzPts val="2500"/>
              <a:buNone/>
              <a:defRPr sz="5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AD7">
            <a:alpha val="40784"/>
          </a:srgbClr>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
          <p:cNvSpPr/>
          <p:nvPr/>
        </p:nvSpPr>
        <p:spPr>
          <a:xfrm>
            <a:off x="1051661" y="2019300"/>
            <a:ext cx="161846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139" name="Google Shape;139;p1"/>
          <p:cNvSpPr/>
          <p:nvPr/>
        </p:nvSpPr>
        <p:spPr>
          <a:xfrm>
            <a:off x="381000" y="6743700"/>
            <a:ext cx="17297399" cy="5190392"/>
          </a:xfrm>
          <a:custGeom>
            <a:avLst/>
            <a:gdLst/>
            <a:ahLst/>
            <a:cxnLst/>
            <a:rect l="l" t="t" r="r" b="b"/>
            <a:pathLst>
              <a:path w="4358879" h="2315654" extrusionOk="0">
                <a:moveTo>
                  <a:pt x="0" y="0"/>
                </a:moveTo>
                <a:lnTo>
                  <a:pt x="4358879" y="0"/>
                </a:lnTo>
                <a:lnTo>
                  <a:pt x="4358879" y="2315654"/>
                </a:lnTo>
                <a:lnTo>
                  <a:pt x="0" y="2315654"/>
                </a:lnTo>
                <a:lnTo>
                  <a:pt x="0" y="0"/>
                </a:lnTo>
                <a:close/>
              </a:path>
            </a:pathLst>
          </a:custGeom>
          <a:blipFill rotWithShape="1">
            <a:blip r:embed="rId4">
              <a:alphaModFix/>
            </a:blip>
            <a:stretch>
              <a:fillRect/>
            </a:stretch>
          </a:blipFill>
          <a:ln>
            <a:noFill/>
          </a:ln>
        </p:spPr>
      </p:sp>
      <p:sp>
        <p:nvSpPr>
          <p:cNvPr id="140" name="Google Shape;140;p1"/>
          <p:cNvSpPr txBox="1"/>
          <p:nvPr/>
        </p:nvSpPr>
        <p:spPr>
          <a:xfrm>
            <a:off x="1439999" y="2799299"/>
            <a:ext cx="15408000" cy="1280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800"/>
              <a:buFont typeface="Times New Roman"/>
              <a:buNone/>
            </a:pPr>
            <a:r>
              <a:rPr lang="en-US" sz="4800" b="1" i="0" u="none" strike="noStrike" cap="none">
                <a:solidFill>
                  <a:schemeClr val="dk1"/>
                </a:solidFill>
                <a:latin typeface="Times New Roman"/>
                <a:ea typeface="Times New Roman"/>
                <a:cs typeface="Times New Roman"/>
                <a:sym typeface="Times New Roman"/>
              </a:rPr>
              <a:t>Hãy kể tên một số vở kịch của tác giả </a:t>
            </a:r>
            <a:endParaRPr/>
          </a:p>
          <a:p>
            <a:pPr marL="0" marR="0" lvl="0" indent="0" algn="ctr" rtl="0">
              <a:spcBef>
                <a:spcPts val="0"/>
              </a:spcBef>
              <a:spcAft>
                <a:spcPts val="0"/>
              </a:spcAft>
              <a:buClr>
                <a:schemeClr val="dk1"/>
              </a:buClr>
              <a:buSzPts val="4800"/>
              <a:buFont typeface="Times New Roman"/>
              <a:buNone/>
            </a:pPr>
            <a:r>
              <a:rPr lang="en-US" sz="4800" b="1" i="0" u="none" strike="noStrike" cap="none">
                <a:solidFill>
                  <a:schemeClr val="dk1"/>
                </a:solidFill>
                <a:latin typeface="Times New Roman"/>
                <a:ea typeface="Times New Roman"/>
                <a:cs typeface="Times New Roman"/>
                <a:sym typeface="Times New Roman"/>
              </a:rPr>
              <a:t>Lưu Quang Vũ mà em biết</a:t>
            </a:r>
            <a:endParaRPr sz="4800" b="1" i="0"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par>
                                <p:cTn id="8" presetID="10" presetClass="entr" presetSubtype="0" fill="hold" nodeType="withEffect">
                                  <p:stCondLst>
                                    <p:cond delay="0"/>
                                  </p:stCondLst>
                                  <p:childTnLst>
                                    <p:set>
                                      <p:cBhvr>
                                        <p:cTn id="9" dur="1" fill="hold">
                                          <p:stCondLst>
                                            <p:cond delay="0"/>
                                          </p:stCondLst>
                                        </p:cTn>
                                        <p:tgtEl>
                                          <p:spTgt spid="140"/>
                                        </p:tgtEl>
                                        <p:attrNameLst>
                                          <p:attrName>style.visibility</p:attrName>
                                        </p:attrNameLst>
                                      </p:cBhvr>
                                      <p:to>
                                        <p:strVal val="visible"/>
                                      </p:to>
                                    </p:set>
                                    <p:animEffect transition="in" filter="fade">
                                      <p:cBhvr>
                                        <p:cTn id="10"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0"/>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10"/>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2. Tìm hiểu chung</a:t>
            </a:r>
            <a:endParaRPr sz="4800" b="1">
              <a:latin typeface="Times New Roman"/>
              <a:ea typeface="Times New Roman"/>
              <a:cs typeface="Times New Roman"/>
              <a:sym typeface="Times New Roman"/>
            </a:endParaRPr>
          </a:p>
        </p:txBody>
      </p:sp>
      <p:sp>
        <p:nvSpPr>
          <p:cNvPr id="233" name="Google Shape;233;p10"/>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b. Tác phẩm</a:t>
            </a:r>
            <a:endParaRPr sz="4400" b="1">
              <a:latin typeface="Times New Roman"/>
              <a:ea typeface="Times New Roman"/>
              <a:cs typeface="Times New Roman"/>
              <a:sym typeface="Times New Roman"/>
            </a:endParaRPr>
          </a:p>
        </p:txBody>
      </p:sp>
      <p:sp>
        <p:nvSpPr>
          <p:cNvPr id="234" name="Google Shape;234;p10"/>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
        <p:nvSpPr>
          <p:cNvPr id="235" name="Google Shape;235;p10"/>
          <p:cNvSpPr txBox="1"/>
          <p:nvPr/>
        </p:nvSpPr>
        <p:spPr>
          <a:xfrm>
            <a:off x="2743200" y="2688513"/>
            <a:ext cx="13313690"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4E2508"/>
              </a:buClr>
              <a:buSzPts val="3000"/>
              <a:buFont typeface="Albert Sans"/>
              <a:buNone/>
            </a:pPr>
            <a:r>
              <a:rPr lang="en-US" sz="6600" b="1" i="0" u="none" strike="noStrike" cap="none">
                <a:solidFill>
                  <a:schemeClr val="dk1"/>
                </a:solidFill>
                <a:latin typeface="Arial"/>
                <a:ea typeface="Arial"/>
                <a:cs typeface="Arial"/>
                <a:sym typeface="Arial"/>
              </a:rPr>
              <a:t>vở kịch “bệnh sĩ”</a:t>
            </a:r>
            <a:endParaRPr sz="12000" b="1" i="0" u="none" strike="noStrike" cap="none">
              <a:solidFill>
                <a:schemeClr val="dk1"/>
              </a:solidFill>
              <a:latin typeface="Arial"/>
              <a:ea typeface="Arial"/>
              <a:cs typeface="Arial"/>
              <a:sym typeface="Arial"/>
            </a:endParaRPr>
          </a:p>
        </p:txBody>
      </p:sp>
      <p:sp>
        <p:nvSpPr>
          <p:cNvPr id="236" name="Google Shape;236;p10"/>
          <p:cNvSpPr/>
          <p:nvPr/>
        </p:nvSpPr>
        <p:spPr>
          <a:xfrm>
            <a:off x="3810000" y="3257263"/>
            <a:ext cx="298359" cy="319057"/>
          </a:xfrm>
          <a:custGeom>
            <a:avLst/>
            <a:gdLst/>
            <a:ahLst/>
            <a:cxnLst/>
            <a:rect l="l" t="t" r="r" b="b"/>
            <a:pathLst>
              <a:path w="1441359" h="1305085" extrusionOk="0">
                <a:moveTo>
                  <a:pt x="0" y="0"/>
                </a:moveTo>
                <a:lnTo>
                  <a:pt x="1441359" y="0"/>
                </a:lnTo>
                <a:lnTo>
                  <a:pt x="1441359" y="1305085"/>
                </a:lnTo>
                <a:lnTo>
                  <a:pt x="0" y="1305085"/>
                </a:lnTo>
                <a:lnTo>
                  <a:pt x="0" y="0"/>
                </a:lnTo>
                <a:close/>
              </a:path>
            </a:pathLst>
          </a:custGeom>
          <a:blipFill rotWithShape="1">
            <a:blip r:embed="rId5">
              <a:alphaModFix/>
            </a:blip>
            <a:stretch>
              <a:fillRect/>
            </a:stretch>
          </a:blipFill>
          <a:ln>
            <a:noFill/>
          </a:ln>
        </p:spPr>
      </p:sp>
      <p:grpSp>
        <p:nvGrpSpPr>
          <p:cNvPr id="237" name="Google Shape;237;p10"/>
          <p:cNvGrpSpPr/>
          <p:nvPr/>
        </p:nvGrpSpPr>
        <p:grpSpPr>
          <a:xfrm>
            <a:off x="609600" y="4152900"/>
            <a:ext cx="5575321" cy="5867400"/>
            <a:chOff x="0" y="0"/>
            <a:chExt cx="9162516" cy="8228272"/>
          </a:xfrm>
        </p:grpSpPr>
        <p:sp>
          <p:nvSpPr>
            <p:cNvPr id="238" name="Google Shape;238;p10"/>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39" name="Google Shape;239;p10"/>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40" name="Google Shape;240;p10"/>
          <p:cNvSpPr txBox="1"/>
          <p:nvPr/>
        </p:nvSpPr>
        <p:spPr>
          <a:xfrm>
            <a:off x="640914" y="4398087"/>
            <a:ext cx="5422922" cy="769441"/>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a:solidFill>
                  <a:schemeClr val="dk1"/>
                </a:solidFill>
                <a:latin typeface="Times New Roman"/>
                <a:ea typeface="Times New Roman"/>
                <a:cs typeface="Times New Roman"/>
                <a:sym typeface="Times New Roman"/>
              </a:rPr>
              <a:t>Hoàn cảnh sáng tác</a:t>
            </a:r>
            <a:endParaRPr sz="4400">
              <a:solidFill>
                <a:schemeClr val="dk1"/>
              </a:solidFill>
              <a:latin typeface="Times New Roman"/>
              <a:ea typeface="Times New Roman"/>
              <a:cs typeface="Times New Roman"/>
              <a:sym typeface="Times New Roman"/>
            </a:endParaRPr>
          </a:p>
        </p:txBody>
      </p:sp>
      <p:sp>
        <p:nvSpPr>
          <p:cNvPr id="241" name="Google Shape;241;p10"/>
          <p:cNvSpPr txBox="1"/>
          <p:nvPr/>
        </p:nvSpPr>
        <p:spPr>
          <a:xfrm>
            <a:off x="579120" y="5444450"/>
            <a:ext cx="5422922" cy="2123658"/>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Năm 1988, khi đất nước đang bước vào thời kì đổi mới.</a:t>
            </a:r>
            <a:endParaRPr/>
          </a:p>
        </p:txBody>
      </p:sp>
      <p:pic>
        <p:nvPicPr>
          <p:cNvPr id="242" name="Google Shape;242;p10" descr="Vở kịch Bệnh sĩ của Lưu Quang Vũ mở màn &quot;chiến dịch&quot; kéo khán giả trở lại  sân khấu"/>
          <p:cNvPicPr preferRelativeResize="0"/>
          <p:nvPr/>
        </p:nvPicPr>
        <p:blipFill rotWithShape="1">
          <a:blip r:embed="rId6">
            <a:alphaModFix/>
          </a:blip>
          <a:srcRect/>
          <a:stretch/>
        </p:blipFill>
        <p:spPr>
          <a:xfrm>
            <a:off x="7010400" y="4072433"/>
            <a:ext cx="10058400" cy="59478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6"/>
                                        </p:tgtEl>
                                        <p:attrNameLst>
                                          <p:attrName>style.visibility</p:attrName>
                                        </p:attrNameLst>
                                      </p:cBhvr>
                                      <p:to>
                                        <p:strVal val="visible"/>
                                      </p:to>
                                    </p:set>
                                    <p:animEffect transition="in" filter="fade">
                                      <p:cBhvr>
                                        <p:cTn id="12" dur="500"/>
                                        <p:tgtEl>
                                          <p:spTgt spid="236"/>
                                        </p:tgtEl>
                                      </p:cBhvr>
                                    </p:animEffect>
                                  </p:childTnLst>
                                </p:cTn>
                              </p:par>
                              <p:par>
                                <p:cTn id="13" presetID="10" presetClass="entr" presetSubtype="0" fill="hold" nodeType="withEffect">
                                  <p:stCondLst>
                                    <p:cond delay="0"/>
                                  </p:stCondLst>
                                  <p:childTnLst>
                                    <p:set>
                                      <p:cBhvr>
                                        <p:cTn id="14" dur="1" fill="hold">
                                          <p:stCondLst>
                                            <p:cond delay="0"/>
                                          </p:stCondLst>
                                        </p:cTn>
                                        <p:tgtEl>
                                          <p:spTgt spid="235"/>
                                        </p:tgtEl>
                                        <p:attrNameLst>
                                          <p:attrName>style.visibility</p:attrName>
                                        </p:attrNameLst>
                                      </p:cBhvr>
                                      <p:to>
                                        <p:strVal val="visible"/>
                                      </p:to>
                                    </p:set>
                                    <p:animEffect transition="in" filter="fade">
                                      <p:cBhvr>
                                        <p:cTn id="15" dur="500"/>
                                        <p:tgtEl>
                                          <p:spTgt spid="2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0"/>
                                        </p:tgtEl>
                                        <p:attrNameLst>
                                          <p:attrName>style.visibility</p:attrName>
                                        </p:attrNameLst>
                                      </p:cBhvr>
                                      <p:to>
                                        <p:strVal val="visible"/>
                                      </p:to>
                                    </p:set>
                                    <p:animEffect transition="in" filter="fade">
                                      <p:cBhvr>
                                        <p:cTn id="20" dur="500"/>
                                        <p:tgtEl>
                                          <p:spTgt spid="240"/>
                                        </p:tgtEl>
                                      </p:cBhvr>
                                    </p:animEffect>
                                  </p:childTnLst>
                                </p:cTn>
                              </p:par>
                              <p:par>
                                <p:cTn id="21" presetID="10" presetClass="entr" presetSubtype="0" fill="hold" nodeType="withEffect">
                                  <p:stCondLst>
                                    <p:cond delay="0"/>
                                  </p:stCondLst>
                                  <p:childTnLst>
                                    <p:set>
                                      <p:cBhvr>
                                        <p:cTn id="22" dur="1" fill="hold">
                                          <p:stCondLst>
                                            <p:cond delay="0"/>
                                          </p:stCondLst>
                                        </p:cTn>
                                        <p:tgtEl>
                                          <p:spTgt spid="237"/>
                                        </p:tgtEl>
                                        <p:attrNameLst>
                                          <p:attrName>style.visibility</p:attrName>
                                        </p:attrNameLst>
                                      </p:cBhvr>
                                      <p:to>
                                        <p:strVal val="visible"/>
                                      </p:to>
                                    </p:set>
                                    <p:animEffect transition="in" filter="fade">
                                      <p:cBhvr>
                                        <p:cTn id="23" dur="500"/>
                                        <p:tgtEl>
                                          <p:spTgt spid="2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1"/>
                                        </p:tgtEl>
                                        <p:attrNameLst>
                                          <p:attrName>style.visibility</p:attrName>
                                        </p:attrNameLst>
                                      </p:cBhvr>
                                      <p:to>
                                        <p:strVal val="visible"/>
                                      </p:to>
                                    </p:set>
                                    <p:animEffect transition="in" filter="fade">
                                      <p:cBhvr>
                                        <p:cTn id="28" dur="500"/>
                                        <p:tgtEl>
                                          <p:spTgt spid="241"/>
                                        </p:tgtEl>
                                      </p:cBhvr>
                                    </p:animEffect>
                                  </p:childTnLst>
                                </p:cTn>
                              </p:par>
                              <p:par>
                                <p:cTn id="29" presetID="10" presetClass="entr" presetSubtype="0" fill="hold" nodeType="withEffect">
                                  <p:stCondLst>
                                    <p:cond delay="0"/>
                                  </p:stCondLst>
                                  <p:childTnLst>
                                    <p:set>
                                      <p:cBhvr>
                                        <p:cTn id="30" dur="1" fill="hold">
                                          <p:stCondLst>
                                            <p:cond delay="0"/>
                                          </p:stCondLst>
                                        </p:cTn>
                                        <p:tgtEl>
                                          <p:spTgt spid="242"/>
                                        </p:tgtEl>
                                        <p:attrNameLst>
                                          <p:attrName>style.visibility</p:attrName>
                                        </p:attrNameLst>
                                      </p:cBhvr>
                                      <p:to>
                                        <p:strVal val="visible"/>
                                      </p:to>
                                    </p:set>
                                    <p:animEffect transition="in" filter="fade">
                                      <p:cBhvr>
                                        <p:cTn id="31"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1"/>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11"/>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
        <p:nvSpPr>
          <p:cNvPr id="250" name="Google Shape;250;p11"/>
          <p:cNvSpPr txBox="1"/>
          <p:nvPr/>
        </p:nvSpPr>
        <p:spPr>
          <a:xfrm>
            <a:off x="2667000" y="243785"/>
            <a:ext cx="13313690"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4E2508"/>
              </a:buClr>
              <a:buSzPts val="3000"/>
              <a:buFont typeface="Albert Sans"/>
              <a:buNone/>
            </a:pPr>
            <a:r>
              <a:rPr lang="en-US" sz="6600" b="1" i="0" u="none" strike="noStrike" cap="none">
                <a:solidFill>
                  <a:schemeClr val="dk1"/>
                </a:solidFill>
                <a:latin typeface="Arial"/>
                <a:ea typeface="Arial"/>
                <a:cs typeface="Arial"/>
                <a:sym typeface="Arial"/>
              </a:rPr>
              <a:t>vở kịch “bệnh sĩ”</a:t>
            </a:r>
            <a:endParaRPr sz="12000" b="1" i="0" u="none" strike="noStrike" cap="none">
              <a:solidFill>
                <a:schemeClr val="dk1"/>
              </a:solidFill>
              <a:latin typeface="Arial"/>
              <a:ea typeface="Arial"/>
              <a:cs typeface="Arial"/>
              <a:sym typeface="Arial"/>
            </a:endParaRPr>
          </a:p>
        </p:txBody>
      </p:sp>
      <p:sp>
        <p:nvSpPr>
          <p:cNvPr id="251" name="Google Shape;251;p11"/>
          <p:cNvSpPr/>
          <p:nvPr/>
        </p:nvSpPr>
        <p:spPr>
          <a:xfrm>
            <a:off x="3733800" y="812535"/>
            <a:ext cx="298359" cy="319057"/>
          </a:xfrm>
          <a:custGeom>
            <a:avLst/>
            <a:gdLst/>
            <a:ahLst/>
            <a:cxnLst/>
            <a:rect l="l" t="t" r="r" b="b"/>
            <a:pathLst>
              <a:path w="1441359" h="1305085" extrusionOk="0">
                <a:moveTo>
                  <a:pt x="0" y="0"/>
                </a:moveTo>
                <a:lnTo>
                  <a:pt x="1441359" y="0"/>
                </a:lnTo>
                <a:lnTo>
                  <a:pt x="1441359" y="1305085"/>
                </a:lnTo>
                <a:lnTo>
                  <a:pt x="0" y="1305085"/>
                </a:lnTo>
                <a:lnTo>
                  <a:pt x="0" y="0"/>
                </a:lnTo>
                <a:close/>
              </a:path>
            </a:pathLst>
          </a:custGeom>
          <a:blipFill rotWithShape="1">
            <a:blip r:embed="rId5">
              <a:alphaModFix/>
            </a:blip>
            <a:stretch>
              <a:fillRect/>
            </a:stretch>
          </a:blipFill>
          <a:ln>
            <a:noFill/>
          </a:ln>
        </p:spPr>
      </p:sp>
      <p:grpSp>
        <p:nvGrpSpPr>
          <p:cNvPr id="252" name="Google Shape;252;p11"/>
          <p:cNvGrpSpPr/>
          <p:nvPr/>
        </p:nvGrpSpPr>
        <p:grpSpPr>
          <a:xfrm>
            <a:off x="304800" y="1656951"/>
            <a:ext cx="17449800" cy="8386263"/>
            <a:chOff x="0" y="0"/>
            <a:chExt cx="9162516" cy="8228272"/>
          </a:xfrm>
        </p:grpSpPr>
        <p:sp>
          <p:nvSpPr>
            <p:cNvPr id="253" name="Google Shape;253;p11"/>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54" name="Google Shape;254;p11"/>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55" name="Google Shape;255;p11"/>
          <p:cNvSpPr txBox="1"/>
          <p:nvPr/>
        </p:nvSpPr>
        <p:spPr>
          <a:xfrm>
            <a:off x="762000" y="1752668"/>
            <a:ext cx="16555516" cy="769441"/>
          </a:xfrm>
          <a:prstGeom prst="rect">
            <a:avLst/>
          </a:prstGeom>
          <a:noFill/>
          <a:ln>
            <a:noFill/>
          </a:ln>
        </p:spPr>
        <p:txBody>
          <a:bodyPr spcFirstLastPara="1" wrap="square" lIns="91425" tIns="45700" rIns="91425" bIns="45700" anchor="t" anchorCtr="0">
            <a:spAutoFit/>
          </a:bodyPr>
          <a:lstStyle/>
          <a:p>
            <a:pPr marL="27940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Nội dung chính</a:t>
            </a:r>
            <a:endParaRPr sz="4400">
              <a:solidFill>
                <a:schemeClr val="dk1"/>
              </a:solidFill>
              <a:latin typeface="Times New Roman"/>
              <a:ea typeface="Times New Roman"/>
              <a:cs typeface="Times New Roman"/>
              <a:sym typeface="Times New Roman"/>
            </a:endParaRPr>
          </a:p>
        </p:txBody>
      </p:sp>
      <p:sp>
        <p:nvSpPr>
          <p:cNvPr id="256" name="Google Shape;256;p11"/>
          <p:cNvSpPr txBox="1"/>
          <p:nvPr/>
        </p:nvSpPr>
        <p:spPr>
          <a:xfrm>
            <a:off x="268434" y="2611576"/>
            <a:ext cx="17217966" cy="7294305"/>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3900">
                <a:solidFill>
                  <a:schemeClr val="dk1"/>
                </a:solidFill>
                <a:latin typeface="Times New Roman"/>
                <a:ea typeface="Times New Roman"/>
                <a:cs typeface="Times New Roman"/>
                <a:sym typeface="Times New Roman"/>
              </a:rPr>
              <a:t>“Bệnh sĩ” nói về một làng quê nghèo Cà Hạ. Người dân ở đây hiền lành, chân chất nhưng ông Toàn Nha, chủ tịch xã lại háo danh, thích “sĩ diện”. Lẽ ra, phải đổi mới cách làm ăn để cuộc sống no đủ thì ông Nha chỉ quan tâm đến việc đặt ra những cái tên sang trọng. Dưới sự chỉ đạo của ông, xã Cà Hạ và tất cả các tổ đội, ngành nghề lâu nay đều được đổi tên. Mọi người đều ảo tưởng với những cái tên rất đẹp nhưng không hề mang lại cho họ ấm no khi ruộng vườn bỏ không, chăn nuôi đình đốn,… Sau gần một năm phát động ồn ào, cái làm được của xã Hùng Tâm (tên mới của xã Cà Hạ) chỉ là một khu văn phòng với kiến trúc lộn xộn. Người dân Hùng Tâm đói nhưng không được phép nói là mình đói, vì sĩ diện, vì sợ bị quy kết tội làm “mất uy tín địa phương”. Nhiều điều dối trá được gọi là “sáng tạo, bứt phá”. Nhưng rồi, sau hàng loạt trớ trêu, bi hài, mọi người cũng nhận ra: “Tại sao không yêu quý những điều thật thà, mà lại ưa những thứ giả dối?”</a:t>
            </a:r>
            <a:endParaRPr sz="39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par>
                                <p:cTn id="8" presetID="10" presetClass="entr" presetSubtype="0" fill="hold" nodeType="withEffect">
                                  <p:stCondLst>
                                    <p:cond delay="0"/>
                                  </p:stCondLst>
                                  <p:childTnLst>
                                    <p:set>
                                      <p:cBhvr>
                                        <p:cTn id="9" dur="1" fill="hold">
                                          <p:stCondLst>
                                            <p:cond delay="0"/>
                                          </p:stCondLst>
                                        </p:cTn>
                                        <p:tgtEl>
                                          <p:spTgt spid="252"/>
                                        </p:tgtEl>
                                        <p:attrNameLst>
                                          <p:attrName>style.visibility</p:attrName>
                                        </p:attrNameLst>
                                      </p:cBhvr>
                                      <p:to>
                                        <p:strVal val="visible"/>
                                      </p:to>
                                    </p:set>
                                    <p:animEffect transition="in" filter="fade">
                                      <p:cBhvr>
                                        <p:cTn id="10" dur="500"/>
                                        <p:tgtEl>
                                          <p:spTgt spid="2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6">
                                            <p:txEl>
                                              <p:pRg st="0" end="0"/>
                                            </p:txEl>
                                          </p:spTgt>
                                        </p:tgtEl>
                                        <p:attrNameLst>
                                          <p:attrName>style.visibility</p:attrName>
                                        </p:attrNameLst>
                                      </p:cBhvr>
                                      <p:to>
                                        <p:strVal val="visible"/>
                                      </p:to>
                                    </p:set>
                                    <p:animEffect transition="in" filter="fade">
                                      <p:cBhvr>
                                        <p:cTn id="15" dur="500"/>
                                        <p:tgtEl>
                                          <p:spTgt spid="2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2"/>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12"/>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2. Tìm hiểu chung</a:t>
            </a:r>
            <a:endParaRPr sz="4800" b="1">
              <a:latin typeface="Times New Roman"/>
              <a:ea typeface="Times New Roman"/>
              <a:cs typeface="Times New Roman"/>
              <a:sym typeface="Times New Roman"/>
            </a:endParaRPr>
          </a:p>
        </p:txBody>
      </p:sp>
      <p:sp>
        <p:nvSpPr>
          <p:cNvPr id="264" name="Google Shape;264;p12"/>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b. Tác phẩm</a:t>
            </a:r>
            <a:endParaRPr sz="4400" b="1">
              <a:latin typeface="Times New Roman"/>
              <a:ea typeface="Times New Roman"/>
              <a:cs typeface="Times New Roman"/>
              <a:sym typeface="Times New Roman"/>
            </a:endParaRPr>
          </a:p>
        </p:txBody>
      </p:sp>
      <p:sp>
        <p:nvSpPr>
          <p:cNvPr id="265" name="Google Shape;265;p12"/>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
        <p:nvSpPr>
          <p:cNvPr id="266" name="Google Shape;266;p12"/>
          <p:cNvSpPr txBox="1"/>
          <p:nvPr/>
        </p:nvSpPr>
        <p:spPr>
          <a:xfrm>
            <a:off x="1227165" y="2622528"/>
            <a:ext cx="16963233"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4E2508"/>
              </a:buClr>
              <a:buSzPts val="3000"/>
              <a:buFont typeface="Albert Sans"/>
              <a:buNone/>
            </a:pPr>
            <a:r>
              <a:rPr lang="en-US" sz="6600" b="1" i="0" u="none" strike="noStrike" cap="none">
                <a:solidFill>
                  <a:schemeClr val="dk1"/>
                </a:solidFill>
                <a:latin typeface="Arial"/>
                <a:ea typeface="Arial"/>
                <a:cs typeface="Arial"/>
                <a:sym typeface="Arial"/>
              </a:rPr>
              <a:t>Đoạn trích “Đổi tên cho xã”</a:t>
            </a:r>
            <a:endParaRPr sz="12000" b="1" i="0" u="none" strike="noStrike" cap="none">
              <a:solidFill>
                <a:schemeClr val="dk1"/>
              </a:solidFill>
              <a:latin typeface="Arial"/>
              <a:ea typeface="Arial"/>
              <a:cs typeface="Arial"/>
              <a:sym typeface="Arial"/>
            </a:endParaRPr>
          </a:p>
        </p:txBody>
      </p:sp>
      <p:sp>
        <p:nvSpPr>
          <p:cNvPr id="267" name="Google Shape;267;p12"/>
          <p:cNvSpPr/>
          <p:nvPr/>
        </p:nvSpPr>
        <p:spPr>
          <a:xfrm>
            <a:off x="1005165" y="3158257"/>
            <a:ext cx="298359" cy="319057"/>
          </a:xfrm>
          <a:custGeom>
            <a:avLst/>
            <a:gdLst/>
            <a:ahLst/>
            <a:cxnLst/>
            <a:rect l="l" t="t" r="r" b="b"/>
            <a:pathLst>
              <a:path w="1441359" h="1305085" extrusionOk="0">
                <a:moveTo>
                  <a:pt x="0" y="0"/>
                </a:moveTo>
                <a:lnTo>
                  <a:pt x="1441359" y="0"/>
                </a:lnTo>
                <a:lnTo>
                  <a:pt x="1441359" y="1305085"/>
                </a:lnTo>
                <a:lnTo>
                  <a:pt x="0" y="1305085"/>
                </a:lnTo>
                <a:lnTo>
                  <a:pt x="0" y="0"/>
                </a:lnTo>
                <a:close/>
              </a:path>
            </a:pathLst>
          </a:custGeom>
          <a:blipFill rotWithShape="1">
            <a:blip r:embed="rId5">
              <a:alphaModFix/>
            </a:blip>
            <a:stretch>
              <a:fillRect/>
            </a:stretch>
          </a:blipFill>
          <a:ln>
            <a:noFill/>
          </a:ln>
        </p:spPr>
      </p:sp>
      <p:grpSp>
        <p:nvGrpSpPr>
          <p:cNvPr id="268" name="Google Shape;268;p12"/>
          <p:cNvGrpSpPr/>
          <p:nvPr/>
        </p:nvGrpSpPr>
        <p:grpSpPr>
          <a:xfrm>
            <a:off x="609600" y="4152900"/>
            <a:ext cx="5486400" cy="5001654"/>
            <a:chOff x="0" y="0"/>
            <a:chExt cx="9162516" cy="8228272"/>
          </a:xfrm>
        </p:grpSpPr>
        <p:sp>
          <p:nvSpPr>
            <p:cNvPr id="269" name="Google Shape;269;p12"/>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70" name="Google Shape;270;p12"/>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71" name="Google Shape;271;p12"/>
          <p:cNvSpPr txBox="1"/>
          <p:nvPr/>
        </p:nvSpPr>
        <p:spPr>
          <a:xfrm>
            <a:off x="640914" y="4398087"/>
            <a:ext cx="5196314" cy="769441"/>
          </a:xfrm>
          <a:prstGeom prst="rect">
            <a:avLst/>
          </a:prstGeom>
          <a:noFill/>
          <a:ln>
            <a:noFill/>
          </a:ln>
        </p:spPr>
        <p:txBody>
          <a:bodyPr spcFirstLastPara="1" wrap="square" lIns="91425" tIns="45700" rIns="91425" bIns="45700" anchor="t" anchorCtr="0">
            <a:spAutoFit/>
          </a:bodyPr>
          <a:lstStyle/>
          <a:p>
            <a:pPr marL="27940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Xuất xứ</a:t>
            </a:r>
            <a:endParaRPr sz="4400">
              <a:solidFill>
                <a:schemeClr val="dk1"/>
              </a:solidFill>
              <a:latin typeface="Times New Roman"/>
              <a:ea typeface="Times New Roman"/>
              <a:cs typeface="Times New Roman"/>
              <a:sym typeface="Times New Roman"/>
            </a:endParaRPr>
          </a:p>
        </p:txBody>
      </p:sp>
      <p:sp>
        <p:nvSpPr>
          <p:cNvPr id="272" name="Google Shape;272;p12"/>
          <p:cNvSpPr txBox="1"/>
          <p:nvPr/>
        </p:nvSpPr>
        <p:spPr>
          <a:xfrm>
            <a:off x="579120" y="5444450"/>
            <a:ext cx="5196314" cy="3477875"/>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Trích vở kịch “Bệnh sĩ”: Cảnh mở đầu, tái hiện lễ đổi tên xã Cà Hạ thành xã Hùng Tâm</a:t>
            </a:r>
            <a:endParaRPr sz="4400">
              <a:solidFill>
                <a:schemeClr val="dk1"/>
              </a:solidFill>
              <a:latin typeface="Times New Roman"/>
              <a:ea typeface="Times New Roman"/>
              <a:cs typeface="Times New Roman"/>
              <a:sym typeface="Times New Roman"/>
            </a:endParaRPr>
          </a:p>
        </p:txBody>
      </p:sp>
      <p:grpSp>
        <p:nvGrpSpPr>
          <p:cNvPr id="273" name="Google Shape;273;p12"/>
          <p:cNvGrpSpPr/>
          <p:nvPr/>
        </p:nvGrpSpPr>
        <p:grpSpPr>
          <a:xfrm>
            <a:off x="6640674" y="4152899"/>
            <a:ext cx="6619312" cy="5001653"/>
            <a:chOff x="0" y="0"/>
            <a:chExt cx="9162516" cy="8228272"/>
          </a:xfrm>
        </p:grpSpPr>
        <p:sp>
          <p:nvSpPr>
            <p:cNvPr id="274" name="Google Shape;274;p12"/>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75" name="Google Shape;275;p12"/>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76" name="Google Shape;276;p12"/>
          <p:cNvSpPr txBox="1"/>
          <p:nvPr/>
        </p:nvSpPr>
        <p:spPr>
          <a:xfrm>
            <a:off x="6671988" y="4398087"/>
            <a:ext cx="6269326" cy="769441"/>
          </a:xfrm>
          <a:prstGeom prst="rect">
            <a:avLst/>
          </a:prstGeom>
          <a:noFill/>
          <a:ln>
            <a:noFill/>
          </a:ln>
        </p:spPr>
        <p:txBody>
          <a:bodyPr spcFirstLastPara="1" wrap="square" lIns="91425" tIns="45700" rIns="91425" bIns="45700" anchor="t" anchorCtr="0">
            <a:spAutoFit/>
          </a:bodyPr>
          <a:lstStyle/>
          <a:p>
            <a:pPr marL="27940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Nhân vật</a:t>
            </a:r>
            <a:endParaRPr sz="4400">
              <a:solidFill>
                <a:schemeClr val="dk1"/>
              </a:solidFill>
              <a:latin typeface="Times New Roman"/>
              <a:ea typeface="Times New Roman"/>
              <a:cs typeface="Times New Roman"/>
              <a:sym typeface="Times New Roman"/>
            </a:endParaRPr>
          </a:p>
        </p:txBody>
      </p:sp>
      <p:sp>
        <p:nvSpPr>
          <p:cNvPr id="277" name="Google Shape;277;p12"/>
          <p:cNvSpPr txBox="1"/>
          <p:nvPr/>
        </p:nvSpPr>
        <p:spPr>
          <a:xfrm>
            <a:off x="6610194" y="5444450"/>
            <a:ext cx="6269326" cy="2800767"/>
          </a:xfrm>
          <a:prstGeom prst="rect">
            <a:avLst/>
          </a:prstGeom>
          <a:noFill/>
          <a:ln>
            <a:noFill/>
          </a:ln>
        </p:spPr>
        <p:txBody>
          <a:bodyPr spcFirstLastPara="1" wrap="square" lIns="91425" tIns="45700" rIns="91425" bIns="45700" anchor="t" anchorCtr="0">
            <a:spAutoFit/>
          </a:bodyPr>
          <a:lstStyle/>
          <a:p>
            <a:pPr marL="850900" marR="0" lvl="0" indent="-571500" algn="l"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Chủ tịch xã Toàn Nha</a:t>
            </a:r>
            <a:endParaRPr sz="4400">
              <a:solidFill>
                <a:schemeClr val="dk1"/>
              </a:solidFill>
              <a:latin typeface="Times New Roman"/>
              <a:ea typeface="Times New Roman"/>
              <a:cs typeface="Times New Roman"/>
              <a:sym typeface="Times New Roman"/>
            </a:endParaRPr>
          </a:p>
          <a:p>
            <a:pPr marL="850900" marR="0" lvl="0" indent="-571500" algn="just"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Thư kí: Văn Sửu</a:t>
            </a:r>
            <a:endParaRPr sz="4400">
              <a:solidFill>
                <a:schemeClr val="dk1"/>
              </a:solidFill>
              <a:latin typeface="Times New Roman"/>
              <a:ea typeface="Times New Roman"/>
              <a:cs typeface="Times New Roman"/>
              <a:sym typeface="Times New Roman"/>
            </a:endParaRPr>
          </a:p>
          <a:p>
            <a:pPr marL="850900" marR="0" lvl="0" indent="-571500" algn="just"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Những người dân trong xã</a:t>
            </a:r>
            <a:endParaRPr sz="4400">
              <a:solidFill>
                <a:schemeClr val="dk1"/>
              </a:solidFill>
              <a:latin typeface="Times New Roman"/>
              <a:ea typeface="Times New Roman"/>
              <a:cs typeface="Times New Roman"/>
              <a:sym typeface="Times New Roman"/>
            </a:endParaRPr>
          </a:p>
        </p:txBody>
      </p:sp>
      <p:pic>
        <p:nvPicPr>
          <p:cNvPr id="278" name="Google Shape;278;p12" descr="Chương trình nghệ thuật đặc biệt nhân 26 năm ngày mất Lưu Quang Vũ"/>
          <p:cNvPicPr preferRelativeResize="0"/>
          <p:nvPr/>
        </p:nvPicPr>
        <p:blipFill rotWithShape="1">
          <a:blip r:embed="rId6">
            <a:alphaModFix/>
          </a:blip>
          <a:srcRect/>
          <a:stretch/>
        </p:blipFill>
        <p:spPr>
          <a:xfrm>
            <a:off x="13656752" y="4189206"/>
            <a:ext cx="4326448" cy="49653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par>
                                <p:cTn id="8" presetID="10" presetClass="entr" presetSubtype="0" fill="hold" nodeType="withEffect">
                                  <p:stCondLst>
                                    <p:cond delay="0"/>
                                  </p:stCondLst>
                                  <p:childTnLst>
                                    <p:set>
                                      <p:cBhvr>
                                        <p:cTn id="9" dur="1" fill="hold">
                                          <p:stCondLst>
                                            <p:cond delay="0"/>
                                          </p:stCondLst>
                                        </p:cTn>
                                        <p:tgtEl>
                                          <p:spTgt spid="267"/>
                                        </p:tgtEl>
                                        <p:attrNameLst>
                                          <p:attrName>style.visibility</p:attrName>
                                        </p:attrNameLst>
                                      </p:cBhvr>
                                      <p:to>
                                        <p:strVal val="visible"/>
                                      </p:to>
                                    </p:set>
                                    <p:animEffect transition="in" filter="fade">
                                      <p:cBhvr>
                                        <p:cTn id="10" dur="500"/>
                                        <p:tgtEl>
                                          <p:spTgt spid="2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1"/>
                                        </p:tgtEl>
                                        <p:attrNameLst>
                                          <p:attrName>style.visibility</p:attrName>
                                        </p:attrNameLst>
                                      </p:cBhvr>
                                      <p:to>
                                        <p:strVal val="visible"/>
                                      </p:to>
                                    </p:set>
                                    <p:animEffect transition="in" filter="fade">
                                      <p:cBhvr>
                                        <p:cTn id="15" dur="500"/>
                                        <p:tgtEl>
                                          <p:spTgt spid="271"/>
                                        </p:tgtEl>
                                      </p:cBhvr>
                                    </p:animEffect>
                                  </p:childTnLst>
                                </p:cTn>
                              </p:par>
                              <p:par>
                                <p:cTn id="16" presetID="10" presetClass="entr" presetSubtype="0" fill="hold" nodeType="withEffect">
                                  <p:stCondLst>
                                    <p:cond delay="0"/>
                                  </p:stCondLst>
                                  <p:childTnLst>
                                    <p:set>
                                      <p:cBhvr>
                                        <p:cTn id="17" dur="1" fill="hold">
                                          <p:stCondLst>
                                            <p:cond delay="0"/>
                                          </p:stCondLst>
                                        </p:cTn>
                                        <p:tgtEl>
                                          <p:spTgt spid="268"/>
                                        </p:tgtEl>
                                        <p:attrNameLst>
                                          <p:attrName>style.visibility</p:attrName>
                                        </p:attrNameLst>
                                      </p:cBhvr>
                                      <p:to>
                                        <p:strVal val="visible"/>
                                      </p:to>
                                    </p:set>
                                    <p:animEffect transition="in" filter="fade">
                                      <p:cBhvr>
                                        <p:cTn id="18" dur="500"/>
                                        <p:tgtEl>
                                          <p:spTgt spid="2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2"/>
                                        </p:tgtEl>
                                        <p:attrNameLst>
                                          <p:attrName>style.visibility</p:attrName>
                                        </p:attrNameLst>
                                      </p:cBhvr>
                                      <p:to>
                                        <p:strVal val="visible"/>
                                      </p:to>
                                    </p:set>
                                    <p:animEffect transition="in" filter="fade">
                                      <p:cBhvr>
                                        <p:cTn id="23" dur="500"/>
                                        <p:tgtEl>
                                          <p:spTgt spid="27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6"/>
                                        </p:tgtEl>
                                        <p:attrNameLst>
                                          <p:attrName>style.visibility</p:attrName>
                                        </p:attrNameLst>
                                      </p:cBhvr>
                                      <p:to>
                                        <p:strVal val="visible"/>
                                      </p:to>
                                    </p:set>
                                    <p:animEffect transition="in" filter="fade">
                                      <p:cBhvr>
                                        <p:cTn id="28" dur="500"/>
                                        <p:tgtEl>
                                          <p:spTgt spid="276"/>
                                        </p:tgtEl>
                                      </p:cBhvr>
                                    </p:animEffect>
                                  </p:childTnLst>
                                </p:cTn>
                              </p:par>
                              <p:par>
                                <p:cTn id="29" presetID="10" presetClass="entr" presetSubtype="0" fill="hold" nodeType="withEffect">
                                  <p:stCondLst>
                                    <p:cond delay="0"/>
                                  </p:stCondLst>
                                  <p:childTnLst>
                                    <p:set>
                                      <p:cBhvr>
                                        <p:cTn id="30" dur="1" fill="hold">
                                          <p:stCondLst>
                                            <p:cond delay="0"/>
                                          </p:stCondLst>
                                        </p:cTn>
                                        <p:tgtEl>
                                          <p:spTgt spid="273"/>
                                        </p:tgtEl>
                                        <p:attrNameLst>
                                          <p:attrName>style.visibility</p:attrName>
                                        </p:attrNameLst>
                                      </p:cBhvr>
                                      <p:to>
                                        <p:strVal val="visible"/>
                                      </p:to>
                                    </p:set>
                                    <p:animEffect transition="in" filter="fade">
                                      <p:cBhvr>
                                        <p:cTn id="31" dur="500"/>
                                        <p:tgtEl>
                                          <p:spTgt spid="27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7"/>
                                        </p:tgtEl>
                                        <p:attrNameLst>
                                          <p:attrName>style.visibility</p:attrName>
                                        </p:attrNameLst>
                                      </p:cBhvr>
                                      <p:to>
                                        <p:strVal val="visible"/>
                                      </p:to>
                                    </p:set>
                                    <p:animEffect transition="in" filter="fade">
                                      <p:cBhvr>
                                        <p:cTn id="36" dur="500"/>
                                        <p:tgtEl>
                                          <p:spTgt spid="277"/>
                                        </p:tgtEl>
                                      </p:cBhvr>
                                    </p:animEffect>
                                  </p:childTnLst>
                                </p:cTn>
                              </p:par>
                              <p:par>
                                <p:cTn id="37" presetID="10" presetClass="entr" presetSubtype="0" fill="hold" nodeType="withEffect">
                                  <p:stCondLst>
                                    <p:cond delay="0"/>
                                  </p:stCondLst>
                                  <p:childTnLst>
                                    <p:set>
                                      <p:cBhvr>
                                        <p:cTn id="38" dur="1" fill="hold">
                                          <p:stCondLst>
                                            <p:cond delay="0"/>
                                          </p:stCondLst>
                                        </p:cTn>
                                        <p:tgtEl>
                                          <p:spTgt spid="278"/>
                                        </p:tgtEl>
                                        <p:attrNameLst>
                                          <p:attrName>style.visibility</p:attrName>
                                        </p:attrNameLst>
                                      </p:cBhvr>
                                      <p:to>
                                        <p:strVal val="visible"/>
                                      </p:to>
                                    </p:set>
                                    <p:animEffect transition="in" filter="fade">
                                      <p:cBhvr>
                                        <p:cTn id="39"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3"/>
          <p:cNvSpPr txBox="1"/>
          <p:nvPr/>
        </p:nvSpPr>
        <p:spPr>
          <a:xfrm>
            <a:off x="3124199" y="114300"/>
            <a:ext cx="14706597" cy="1446550"/>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Sắp xếp các sự việc sau theo đúng trình tự đoạn trích “Đổi tên cho xã”</a:t>
            </a:r>
            <a:endParaRPr sz="4400">
              <a:solidFill>
                <a:schemeClr val="dk1"/>
              </a:solidFill>
              <a:latin typeface="Times New Roman"/>
              <a:ea typeface="Times New Roman"/>
              <a:cs typeface="Times New Roman"/>
              <a:sym typeface="Times New Roman"/>
            </a:endParaRPr>
          </a:p>
        </p:txBody>
      </p:sp>
      <p:grpSp>
        <p:nvGrpSpPr>
          <p:cNvPr id="285" name="Google Shape;285;p13"/>
          <p:cNvGrpSpPr/>
          <p:nvPr/>
        </p:nvGrpSpPr>
        <p:grpSpPr>
          <a:xfrm>
            <a:off x="579121" y="207850"/>
            <a:ext cx="2621280" cy="1195504"/>
            <a:chOff x="0" y="0"/>
            <a:chExt cx="9162516" cy="8228272"/>
          </a:xfrm>
        </p:grpSpPr>
        <p:sp>
          <p:nvSpPr>
            <p:cNvPr id="286" name="Google Shape;286;p13"/>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87" name="Google Shape;287;p13"/>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88" name="Google Shape;288;p13"/>
          <p:cNvSpPr txBox="1"/>
          <p:nvPr/>
        </p:nvSpPr>
        <p:spPr>
          <a:xfrm>
            <a:off x="610435" y="411659"/>
            <a:ext cx="2437565" cy="769441"/>
          </a:xfrm>
          <a:prstGeom prst="rect">
            <a:avLst/>
          </a:prstGeom>
          <a:noFill/>
          <a:ln>
            <a:noFill/>
          </a:ln>
        </p:spPr>
        <p:txBody>
          <a:bodyPr spcFirstLastPara="1" wrap="square" lIns="91425" tIns="45700" rIns="91425" bIns="45700" anchor="t" anchorCtr="0">
            <a:spAutoFit/>
          </a:bodyPr>
          <a:lstStyle/>
          <a:p>
            <a:pPr marL="27940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Sự việc</a:t>
            </a:r>
            <a:endParaRPr sz="4400">
              <a:solidFill>
                <a:schemeClr val="dk1"/>
              </a:solidFill>
              <a:latin typeface="Times New Roman"/>
              <a:ea typeface="Times New Roman"/>
              <a:cs typeface="Times New Roman"/>
              <a:sym typeface="Times New Roman"/>
            </a:endParaRPr>
          </a:p>
        </p:txBody>
      </p:sp>
      <p:sp>
        <p:nvSpPr>
          <p:cNvPr id="289" name="Google Shape;289;p13"/>
          <p:cNvSpPr txBox="1"/>
          <p:nvPr/>
        </p:nvSpPr>
        <p:spPr>
          <a:xfrm>
            <a:off x="2268020" y="1714501"/>
            <a:ext cx="15562780" cy="1446550"/>
          </a:xfrm>
          <a:prstGeom prst="rect">
            <a:avLst/>
          </a:prstGeom>
          <a:solidFill>
            <a:srgbClr val="FDE9D8"/>
          </a:solidFill>
          <a:ln>
            <a:noFill/>
          </a:ln>
        </p:spPr>
        <p:txBody>
          <a:bodyPr spcFirstLastPara="1" wrap="square" lIns="182850" tIns="182850" rIns="182850" bIns="182850" anchor="t" anchorCtr="0">
            <a:noAutofit/>
          </a:bodyPr>
          <a:lstStyle/>
          <a:p>
            <a:pPr marL="279400" marR="0" lvl="0" indent="0" algn="just" rtl="0">
              <a:lnSpc>
                <a:spcPct val="100000"/>
              </a:lnSpc>
              <a:spcBef>
                <a:spcPts val="0"/>
              </a:spcBef>
              <a:spcAft>
                <a:spcPts val="0"/>
              </a:spcAft>
              <a:buClr>
                <a:srgbClr val="4E2508"/>
              </a:buClr>
              <a:buSzPts val="1400"/>
              <a:buFont typeface="Albert Sans"/>
              <a:buNone/>
            </a:pPr>
            <a:r>
              <a:rPr lang="en-US" sz="3600" b="0" i="1" u="none" strike="noStrike" cap="none">
                <a:solidFill>
                  <a:schemeClr val="dk1"/>
                </a:solidFill>
                <a:latin typeface="Times New Roman"/>
                <a:ea typeface="Times New Roman"/>
                <a:cs typeface="Times New Roman"/>
                <a:sym typeface="Times New Roman"/>
              </a:rPr>
              <a:t>Cuộc đối thoại của ông Sửu, ông Nha và ông Độp, bà Độp về việc bổ nhiệm chức danh và đổi tên công việc cho ông Độp</a:t>
            </a:r>
            <a:endParaRPr sz="3600" b="0" i="1" u="none" strike="noStrike" cap="none">
              <a:solidFill>
                <a:schemeClr val="dk1"/>
              </a:solidFill>
              <a:latin typeface="Times New Roman"/>
              <a:ea typeface="Times New Roman"/>
              <a:cs typeface="Times New Roman"/>
              <a:sym typeface="Times New Roman"/>
            </a:endParaRPr>
          </a:p>
        </p:txBody>
      </p:sp>
      <p:sp>
        <p:nvSpPr>
          <p:cNvPr id="290" name="Google Shape;290;p13"/>
          <p:cNvSpPr txBox="1"/>
          <p:nvPr/>
        </p:nvSpPr>
        <p:spPr>
          <a:xfrm>
            <a:off x="579121" y="1714500"/>
            <a:ext cx="1420390" cy="1446550"/>
          </a:xfrm>
          <a:prstGeom prst="rect">
            <a:avLst/>
          </a:prstGeom>
          <a:solidFill>
            <a:srgbClr val="DAEEF3"/>
          </a:solidFill>
          <a:ln>
            <a:noFill/>
          </a:ln>
        </p:spPr>
        <p:txBody>
          <a:bodyPr spcFirstLastPara="1" wrap="square" lIns="182850" tIns="182850" rIns="182850" bIns="182850" anchor="ctr" anchorCtr="0">
            <a:noAutofit/>
          </a:bodyPr>
          <a:lstStyle/>
          <a:p>
            <a:pPr marL="279400" marR="0" lvl="0" indent="0" algn="ctr" rtl="0">
              <a:lnSpc>
                <a:spcPct val="100000"/>
              </a:lnSpc>
              <a:spcBef>
                <a:spcPts val="0"/>
              </a:spcBef>
              <a:spcAft>
                <a:spcPts val="0"/>
              </a:spcAft>
              <a:buClr>
                <a:srgbClr val="4E2508"/>
              </a:buClr>
              <a:buSzPts val="1400"/>
              <a:buFont typeface="Albert Sans"/>
              <a:buNone/>
            </a:pPr>
            <a:r>
              <a:rPr lang="en-US" sz="3600" b="1" i="0" u="none" strike="noStrike" cap="none">
                <a:solidFill>
                  <a:schemeClr val="dk1"/>
                </a:solidFill>
                <a:latin typeface="Times New Roman"/>
                <a:ea typeface="Times New Roman"/>
                <a:cs typeface="Times New Roman"/>
                <a:sym typeface="Times New Roman"/>
              </a:rPr>
              <a:t>3</a:t>
            </a:r>
            <a:endParaRPr/>
          </a:p>
        </p:txBody>
      </p:sp>
      <p:sp>
        <p:nvSpPr>
          <p:cNvPr id="291" name="Google Shape;291;p13"/>
          <p:cNvSpPr txBox="1"/>
          <p:nvPr/>
        </p:nvSpPr>
        <p:spPr>
          <a:xfrm>
            <a:off x="2268019" y="3563333"/>
            <a:ext cx="15562779" cy="1427767"/>
          </a:xfrm>
          <a:prstGeom prst="rect">
            <a:avLst/>
          </a:prstGeom>
          <a:solidFill>
            <a:srgbClr val="FDE9D8"/>
          </a:solidFill>
          <a:ln>
            <a:noFill/>
          </a:ln>
        </p:spPr>
        <p:txBody>
          <a:bodyPr spcFirstLastPara="1" wrap="square" lIns="182850" tIns="182850" rIns="182850" bIns="182850" anchor="t" anchorCtr="0">
            <a:noAutofit/>
          </a:bodyPr>
          <a:lstStyle/>
          <a:p>
            <a:pPr marL="279400" marR="0" lvl="0" indent="0" algn="just" rtl="0">
              <a:lnSpc>
                <a:spcPct val="100000"/>
              </a:lnSpc>
              <a:spcBef>
                <a:spcPts val="0"/>
              </a:spcBef>
              <a:spcAft>
                <a:spcPts val="0"/>
              </a:spcAft>
              <a:buClr>
                <a:srgbClr val="4E2508"/>
              </a:buClr>
              <a:buSzPts val="1400"/>
              <a:buFont typeface="Albert Sans"/>
              <a:buNone/>
            </a:pPr>
            <a:r>
              <a:rPr lang="en-US" sz="3600" b="0" i="1" u="none" strike="noStrike" cap="none">
                <a:solidFill>
                  <a:schemeClr val="dk1"/>
                </a:solidFill>
                <a:latin typeface="Times New Roman"/>
                <a:ea typeface="Times New Roman"/>
                <a:cs typeface="Times New Roman"/>
                <a:sym typeface="Times New Roman"/>
              </a:rPr>
              <a:t>Cuộc đối thoại giữa ông Nha, ông Sửu và ông Thình về việc đổi tên trung tâm công nghệ và trưởng ban ngoại giao cho ông Thình</a:t>
            </a:r>
            <a:endParaRPr sz="3600" b="0" i="1" u="none" strike="noStrike" cap="none">
              <a:solidFill>
                <a:schemeClr val="dk1"/>
              </a:solidFill>
              <a:latin typeface="Times New Roman"/>
              <a:ea typeface="Times New Roman"/>
              <a:cs typeface="Times New Roman"/>
              <a:sym typeface="Times New Roman"/>
            </a:endParaRPr>
          </a:p>
        </p:txBody>
      </p:sp>
      <p:sp>
        <p:nvSpPr>
          <p:cNvPr id="292" name="Google Shape;292;p13"/>
          <p:cNvSpPr txBox="1"/>
          <p:nvPr/>
        </p:nvSpPr>
        <p:spPr>
          <a:xfrm>
            <a:off x="579121" y="3563333"/>
            <a:ext cx="1420390" cy="1427767"/>
          </a:xfrm>
          <a:prstGeom prst="rect">
            <a:avLst/>
          </a:prstGeom>
          <a:solidFill>
            <a:srgbClr val="DAEEF3"/>
          </a:solidFill>
          <a:ln>
            <a:noFill/>
          </a:ln>
        </p:spPr>
        <p:txBody>
          <a:bodyPr spcFirstLastPara="1" wrap="square" lIns="182850" tIns="182850" rIns="182850" bIns="182850" anchor="ctr" anchorCtr="0">
            <a:noAutofit/>
          </a:bodyPr>
          <a:lstStyle/>
          <a:p>
            <a:pPr marL="279400" marR="0" lvl="0" indent="0" algn="ctr" rtl="0">
              <a:lnSpc>
                <a:spcPct val="100000"/>
              </a:lnSpc>
              <a:spcBef>
                <a:spcPts val="0"/>
              </a:spcBef>
              <a:spcAft>
                <a:spcPts val="0"/>
              </a:spcAft>
              <a:buClr>
                <a:srgbClr val="4E2508"/>
              </a:buClr>
              <a:buSzPts val="1400"/>
              <a:buFont typeface="Albert Sans"/>
              <a:buNone/>
            </a:pPr>
            <a:r>
              <a:rPr lang="en-US" sz="3600" b="1" i="0" u="none" strike="noStrike" cap="none">
                <a:solidFill>
                  <a:schemeClr val="dk1"/>
                </a:solidFill>
                <a:latin typeface="Times New Roman"/>
                <a:ea typeface="Times New Roman"/>
                <a:cs typeface="Times New Roman"/>
                <a:sym typeface="Times New Roman"/>
              </a:rPr>
              <a:t>4</a:t>
            </a:r>
            <a:endParaRPr/>
          </a:p>
        </p:txBody>
      </p:sp>
      <p:sp>
        <p:nvSpPr>
          <p:cNvPr id="293" name="Google Shape;293;p13"/>
          <p:cNvSpPr txBox="1"/>
          <p:nvPr/>
        </p:nvSpPr>
        <p:spPr>
          <a:xfrm>
            <a:off x="2268020" y="5441470"/>
            <a:ext cx="15562778" cy="1988030"/>
          </a:xfrm>
          <a:prstGeom prst="rect">
            <a:avLst/>
          </a:prstGeom>
          <a:solidFill>
            <a:srgbClr val="FDE9D8"/>
          </a:solidFill>
          <a:ln>
            <a:noFill/>
          </a:ln>
        </p:spPr>
        <p:txBody>
          <a:bodyPr spcFirstLastPara="1" wrap="square" lIns="182850" tIns="182850" rIns="182850" bIns="182850" anchor="t" anchorCtr="0">
            <a:noAutofit/>
          </a:bodyPr>
          <a:lstStyle/>
          <a:p>
            <a:pPr marL="279400" marR="0" lvl="0" indent="0" algn="just" rtl="0">
              <a:lnSpc>
                <a:spcPct val="100000"/>
              </a:lnSpc>
              <a:spcBef>
                <a:spcPts val="0"/>
              </a:spcBef>
              <a:spcAft>
                <a:spcPts val="0"/>
              </a:spcAft>
              <a:buClr>
                <a:srgbClr val="4E2508"/>
              </a:buClr>
              <a:buSzPts val="1400"/>
              <a:buFont typeface="Albert Sans"/>
              <a:buNone/>
            </a:pPr>
            <a:r>
              <a:rPr lang="en-US" sz="3600" b="0" i="1" u="none" strike="noStrike" cap="none">
                <a:solidFill>
                  <a:schemeClr val="dk1"/>
                </a:solidFill>
                <a:latin typeface="Times New Roman"/>
                <a:ea typeface="Times New Roman"/>
                <a:cs typeface="Times New Roman"/>
                <a:sym typeface="Times New Roman"/>
              </a:rPr>
              <a:t>Ông Nha- chủ tịch xã phát biểu về việc đổi tên cho xã với mục đích đưa xã Hùng Tâm thành một xã tiên tiến, giàu có, văn minh của toàn huyện, toàn tỉnh và có thể toàn quốc.</a:t>
            </a:r>
            <a:endParaRPr/>
          </a:p>
        </p:txBody>
      </p:sp>
      <p:sp>
        <p:nvSpPr>
          <p:cNvPr id="294" name="Google Shape;294;p13"/>
          <p:cNvSpPr txBox="1"/>
          <p:nvPr/>
        </p:nvSpPr>
        <p:spPr>
          <a:xfrm>
            <a:off x="579121" y="5441469"/>
            <a:ext cx="1420390" cy="1988029"/>
          </a:xfrm>
          <a:prstGeom prst="rect">
            <a:avLst/>
          </a:prstGeom>
          <a:solidFill>
            <a:srgbClr val="DAEEF3"/>
          </a:solidFill>
          <a:ln>
            <a:noFill/>
          </a:ln>
        </p:spPr>
        <p:txBody>
          <a:bodyPr spcFirstLastPara="1" wrap="square" lIns="182850" tIns="182850" rIns="182850" bIns="182850" anchor="ctr" anchorCtr="0">
            <a:noAutofit/>
          </a:bodyPr>
          <a:lstStyle/>
          <a:p>
            <a:pPr marL="279400" marR="0" lvl="0" indent="0" algn="ctr" rtl="0">
              <a:lnSpc>
                <a:spcPct val="100000"/>
              </a:lnSpc>
              <a:spcBef>
                <a:spcPts val="0"/>
              </a:spcBef>
              <a:spcAft>
                <a:spcPts val="0"/>
              </a:spcAft>
              <a:buClr>
                <a:srgbClr val="4E2508"/>
              </a:buClr>
              <a:buSzPts val="1400"/>
              <a:buFont typeface="Albert Sans"/>
              <a:buNone/>
            </a:pPr>
            <a:r>
              <a:rPr lang="en-US" sz="3600" b="1" i="0" u="none" strike="noStrike" cap="none">
                <a:solidFill>
                  <a:schemeClr val="dk1"/>
                </a:solidFill>
                <a:latin typeface="Times New Roman"/>
                <a:ea typeface="Times New Roman"/>
                <a:cs typeface="Times New Roman"/>
                <a:sym typeface="Times New Roman"/>
              </a:rPr>
              <a:t>1</a:t>
            </a:r>
            <a:endParaRPr/>
          </a:p>
        </p:txBody>
      </p:sp>
      <p:sp>
        <p:nvSpPr>
          <p:cNvPr id="295" name="Google Shape;295;p13"/>
          <p:cNvSpPr txBox="1"/>
          <p:nvPr/>
        </p:nvSpPr>
        <p:spPr>
          <a:xfrm>
            <a:off x="2268019" y="7831494"/>
            <a:ext cx="15562778" cy="1988031"/>
          </a:xfrm>
          <a:prstGeom prst="rect">
            <a:avLst/>
          </a:prstGeom>
          <a:solidFill>
            <a:srgbClr val="FDE9D8"/>
          </a:solidFill>
          <a:ln>
            <a:noFill/>
          </a:ln>
        </p:spPr>
        <p:txBody>
          <a:bodyPr spcFirstLastPara="1" wrap="square" lIns="182850" tIns="182850" rIns="182850" bIns="182850" anchor="t" anchorCtr="0">
            <a:noAutofit/>
          </a:bodyPr>
          <a:lstStyle/>
          <a:p>
            <a:pPr marL="279400" marR="0" lvl="0" indent="0" algn="just" rtl="0">
              <a:lnSpc>
                <a:spcPct val="100000"/>
              </a:lnSpc>
              <a:spcBef>
                <a:spcPts val="0"/>
              </a:spcBef>
              <a:spcAft>
                <a:spcPts val="0"/>
              </a:spcAft>
              <a:buClr>
                <a:srgbClr val="4E2508"/>
              </a:buClr>
              <a:buSzPts val="1400"/>
              <a:buFont typeface="Albert Sans"/>
              <a:buNone/>
            </a:pPr>
            <a:r>
              <a:rPr lang="en-US" sz="3600" b="0" i="1" u="none" strike="noStrike" cap="none">
                <a:solidFill>
                  <a:schemeClr val="dk1"/>
                </a:solidFill>
                <a:latin typeface="Times New Roman"/>
                <a:ea typeface="Times New Roman"/>
                <a:cs typeface="Times New Roman"/>
                <a:sym typeface="Times New Roman"/>
              </a:rPr>
              <a:t>Ông Văn Sửu tuyên đọc danh sách những người được bổ nhiệm vào các chức trách mới trong cơ cấu của Liên hợp xã. Tất cả mọi người đều được bổ nhiệm những chức danh mới với nhiều tên gọi hiện đại, khác hẳn với tên gọi cũ.</a:t>
            </a:r>
            <a:endParaRPr/>
          </a:p>
        </p:txBody>
      </p:sp>
      <p:sp>
        <p:nvSpPr>
          <p:cNvPr id="296" name="Google Shape;296;p13"/>
          <p:cNvSpPr txBox="1"/>
          <p:nvPr/>
        </p:nvSpPr>
        <p:spPr>
          <a:xfrm>
            <a:off x="580503" y="7831494"/>
            <a:ext cx="1420390" cy="1988032"/>
          </a:xfrm>
          <a:prstGeom prst="rect">
            <a:avLst/>
          </a:prstGeom>
          <a:solidFill>
            <a:srgbClr val="DAEEF3"/>
          </a:solidFill>
          <a:ln>
            <a:noFill/>
          </a:ln>
        </p:spPr>
        <p:txBody>
          <a:bodyPr spcFirstLastPara="1" wrap="square" lIns="182850" tIns="182850" rIns="182850" bIns="182850" anchor="ctr" anchorCtr="0">
            <a:noAutofit/>
          </a:bodyPr>
          <a:lstStyle/>
          <a:p>
            <a:pPr marL="279400" marR="0" lvl="0" indent="0" algn="ctr" rtl="0">
              <a:lnSpc>
                <a:spcPct val="100000"/>
              </a:lnSpc>
              <a:spcBef>
                <a:spcPts val="0"/>
              </a:spcBef>
              <a:spcAft>
                <a:spcPts val="0"/>
              </a:spcAft>
              <a:buClr>
                <a:srgbClr val="4E2508"/>
              </a:buClr>
              <a:buSzPts val="1400"/>
              <a:buFont typeface="Albert Sans"/>
              <a:buNone/>
            </a:pPr>
            <a:r>
              <a:rPr lang="en-US" sz="3600" b="1" i="0" u="none" strike="noStrike" cap="none">
                <a:solidFill>
                  <a:schemeClr val="dk1"/>
                </a:solidFill>
                <a:latin typeface="Times New Roman"/>
                <a:ea typeface="Times New Roman"/>
                <a:cs typeface="Times New Roman"/>
                <a:sym typeface="Times New Roman"/>
              </a:rPr>
              <a:t>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par>
                                <p:cTn id="8" presetID="10" presetClass="entr" presetSubtype="0" fill="hold" nodeType="withEffect">
                                  <p:stCondLst>
                                    <p:cond delay="0"/>
                                  </p:stCondLst>
                                  <p:childTnLst>
                                    <p:set>
                                      <p:cBhvr>
                                        <p:cTn id="9" dur="1" fill="hold">
                                          <p:stCondLst>
                                            <p:cond delay="0"/>
                                          </p:stCondLst>
                                        </p:cTn>
                                        <p:tgtEl>
                                          <p:spTgt spid="285"/>
                                        </p:tgtEl>
                                        <p:attrNameLst>
                                          <p:attrName>style.visibility</p:attrName>
                                        </p:attrNameLst>
                                      </p:cBhvr>
                                      <p:to>
                                        <p:strVal val="visible"/>
                                      </p:to>
                                    </p:set>
                                    <p:animEffect transition="in" filter="fade">
                                      <p:cBhvr>
                                        <p:cTn id="10" dur="500"/>
                                        <p:tgtEl>
                                          <p:spTgt spid="2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fade">
                                      <p:cBhvr>
                                        <p:cTn id="15" dur="500"/>
                                        <p:tgtEl>
                                          <p:spTgt spid="2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9"/>
                                        </p:tgtEl>
                                        <p:attrNameLst>
                                          <p:attrName>style.visibility</p:attrName>
                                        </p:attrNameLst>
                                      </p:cBhvr>
                                      <p:to>
                                        <p:strVal val="visible"/>
                                      </p:to>
                                    </p:set>
                                    <p:animEffect transition="in" filter="fade">
                                      <p:cBhvr>
                                        <p:cTn id="20" dur="500"/>
                                        <p:tgtEl>
                                          <p:spTgt spid="289"/>
                                        </p:tgtEl>
                                      </p:cBhvr>
                                    </p:animEffect>
                                  </p:childTnLst>
                                </p:cTn>
                              </p:par>
                              <p:par>
                                <p:cTn id="21" presetID="10" presetClass="entr" presetSubtype="0" fill="hold" nodeType="withEffect">
                                  <p:stCondLst>
                                    <p:cond delay="0"/>
                                  </p:stCondLst>
                                  <p:childTnLst>
                                    <p:set>
                                      <p:cBhvr>
                                        <p:cTn id="22" dur="1" fill="hold">
                                          <p:stCondLst>
                                            <p:cond delay="0"/>
                                          </p:stCondLst>
                                        </p:cTn>
                                        <p:tgtEl>
                                          <p:spTgt spid="291"/>
                                        </p:tgtEl>
                                        <p:attrNameLst>
                                          <p:attrName>style.visibility</p:attrName>
                                        </p:attrNameLst>
                                      </p:cBhvr>
                                      <p:to>
                                        <p:strVal val="visible"/>
                                      </p:to>
                                    </p:set>
                                    <p:animEffect transition="in" filter="fade">
                                      <p:cBhvr>
                                        <p:cTn id="23" dur="500"/>
                                        <p:tgtEl>
                                          <p:spTgt spid="291"/>
                                        </p:tgtEl>
                                      </p:cBhvr>
                                    </p:animEffect>
                                  </p:childTnLst>
                                </p:cTn>
                              </p:par>
                              <p:par>
                                <p:cTn id="24" presetID="10" presetClass="entr" presetSubtype="0" fill="hold" nodeType="withEffect">
                                  <p:stCondLst>
                                    <p:cond delay="0"/>
                                  </p:stCondLst>
                                  <p:childTnLst>
                                    <p:set>
                                      <p:cBhvr>
                                        <p:cTn id="25" dur="1" fill="hold">
                                          <p:stCondLst>
                                            <p:cond delay="0"/>
                                          </p:stCondLst>
                                        </p:cTn>
                                        <p:tgtEl>
                                          <p:spTgt spid="293"/>
                                        </p:tgtEl>
                                        <p:attrNameLst>
                                          <p:attrName>style.visibility</p:attrName>
                                        </p:attrNameLst>
                                      </p:cBhvr>
                                      <p:to>
                                        <p:strVal val="visible"/>
                                      </p:to>
                                    </p:set>
                                    <p:animEffect transition="in" filter="fade">
                                      <p:cBhvr>
                                        <p:cTn id="26" dur="500"/>
                                        <p:tgtEl>
                                          <p:spTgt spid="293"/>
                                        </p:tgtEl>
                                      </p:cBhvr>
                                    </p:animEffect>
                                  </p:childTnLst>
                                </p:cTn>
                              </p:par>
                              <p:par>
                                <p:cTn id="27" presetID="10" presetClass="entr" presetSubtype="0" fill="hold" nodeType="withEffect">
                                  <p:stCondLst>
                                    <p:cond delay="0"/>
                                  </p:stCondLst>
                                  <p:childTnLst>
                                    <p:set>
                                      <p:cBhvr>
                                        <p:cTn id="28" dur="1" fill="hold">
                                          <p:stCondLst>
                                            <p:cond delay="0"/>
                                          </p:stCondLst>
                                        </p:cTn>
                                        <p:tgtEl>
                                          <p:spTgt spid="295"/>
                                        </p:tgtEl>
                                        <p:attrNameLst>
                                          <p:attrName>style.visibility</p:attrName>
                                        </p:attrNameLst>
                                      </p:cBhvr>
                                      <p:to>
                                        <p:strVal val="visible"/>
                                      </p:to>
                                    </p:set>
                                    <p:animEffect transition="in" filter="fade">
                                      <p:cBhvr>
                                        <p:cTn id="29" dur="500"/>
                                        <p:tgtEl>
                                          <p:spTgt spid="29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4"/>
                                        </p:tgtEl>
                                        <p:attrNameLst>
                                          <p:attrName>style.visibility</p:attrName>
                                        </p:attrNameLst>
                                      </p:cBhvr>
                                      <p:to>
                                        <p:strVal val="visible"/>
                                      </p:to>
                                    </p:set>
                                    <p:animEffect transition="in" filter="fade">
                                      <p:cBhvr>
                                        <p:cTn id="34" dur="500"/>
                                        <p:tgtEl>
                                          <p:spTgt spid="29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6"/>
                                        </p:tgtEl>
                                        <p:attrNameLst>
                                          <p:attrName>style.visibility</p:attrName>
                                        </p:attrNameLst>
                                      </p:cBhvr>
                                      <p:to>
                                        <p:strVal val="visible"/>
                                      </p:to>
                                    </p:set>
                                    <p:animEffect transition="in" filter="fade">
                                      <p:cBhvr>
                                        <p:cTn id="39" dur="500"/>
                                        <p:tgtEl>
                                          <p:spTgt spid="29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0"/>
                                        </p:tgtEl>
                                        <p:attrNameLst>
                                          <p:attrName>style.visibility</p:attrName>
                                        </p:attrNameLst>
                                      </p:cBhvr>
                                      <p:to>
                                        <p:strVal val="visible"/>
                                      </p:to>
                                    </p:set>
                                    <p:animEffect transition="in" filter="fade">
                                      <p:cBhvr>
                                        <p:cTn id="44" dur="500"/>
                                        <p:tgtEl>
                                          <p:spTgt spid="29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92"/>
                                        </p:tgtEl>
                                        <p:attrNameLst>
                                          <p:attrName>style.visibility</p:attrName>
                                        </p:attrNameLst>
                                      </p:cBhvr>
                                      <p:to>
                                        <p:strVal val="visible"/>
                                      </p:to>
                                    </p:set>
                                    <p:animEffect transition="in" filter="fade">
                                      <p:cBhvr>
                                        <p:cTn id="49"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4"/>
          <p:cNvSpPr/>
          <p:nvPr/>
        </p:nvSpPr>
        <p:spPr>
          <a:xfrm>
            <a:off x="838200" y="2476500"/>
            <a:ext cx="2743200" cy="2362200"/>
          </a:xfrm>
          <a:custGeom>
            <a:avLst/>
            <a:gdLst/>
            <a:ahLst/>
            <a:cxnLst/>
            <a:rect l="l" t="t" r="r" b="b"/>
            <a:pathLst>
              <a:path w="7315200" h="4041648" extrusionOk="0">
                <a:moveTo>
                  <a:pt x="0" y="0"/>
                </a:moveTo>
                <a:lnTo>
                  <a:pt x="7315200" y="0"/>
                </a:lnTo>
                <a:lnTo>
                  <a:pt x="7315200" y="4041648"/>
                </a:lnTo>
                <a:lnTo>
                  <a:pt x="0" y="4041648"/>
                </a:lnTo>
                <a:lnTo>
                  <a:pt x="0" y="0"/>
                </a:lnTo>
                <a:close/>
              </a:path>
            </a:pathLst>
          </a:custGeom>
          <a:blipFill rotWithShape="1">
            <a:blip r:embed="rId3">
              <a:alphaModFix/>
            </a:blip>
            <a:stretch>
              <a:fillRect/>
            </a:stretch>
          </a:blipFill>
          <a:ln>
            <a:noFill/>
          </a:ln>
        </p:spPr>
      </p:sp>
      <p:sp>
        <p:nvSpPr>
          <p:cNvPr id="302" name="Google Shape;302;p14"/>
          <p:cNvSpPr/>
          <p:nvPr/>
        </p:nvSpPr>
        <p:spPr>
          <a:xfrm>
            <a:off x="13190402" y="0"/>
            <a:ext cx="5097598" cy="10287000"/>
          </a:xfrm>
          <a:custGeom>
            <a:avLst/>
            <a:gdLst/>
            <a:ahLst/>
            <a:cxnLst/>
            <a:rect l="l" t="t" r="r" b="b"/>
            <a:pathLst>
              <a:path w="2612898" h="4114800" extrusionOk="0">
                <a:moveTo>
                  <a:pt x="0" y="0"/>
                </a:moveTo>
                <a:lnTo>
                  <a:pt x="2612898" y="0"/>
                </a:lnTo>
                <a:lnTo>
                  <a:pt x="2612898" y="4114800"/>
                </a:lnTo>
                <a:lnTo>
                  <a:pt x="0" y="4114800"/>
                </a:lnTo>
                <a:lnTo>
                  <a:pt x="0" y="0"/>
                </a:lnTo>
                <a:close/>
              </a:path>
            </a:pathLst>
          </a:custGeom>
          <a:blipFill rotWithShape="1">
            <a:blip r:embed="rId4">
              <a:alphaModFix/>
            </a:blip>
            <a:stretch>
              <a:fillRect/>
            </a:stretch>
          </a:blipFill>
          <a:ln>
            <a:noFill/>
          </a:ln>
        </p:spPr>
      </p:sp>
      <p:sp>
        <p:nvSpPr>
          <p:cNvPr id="303" name="Google Shape;303;p14"/>
          <p:cNvSpPr/>
          <p:nvPr/>
        </p:nvSpPr>
        <p:spPr>
          <a:xfrm>
            <a:off x="-1904999" y="7505700"/>
            <a:ext cx="6248400" cy="2781300"/>
          </a:xfrm>
          <a:custGeom>
            <a:avLst/>
            <a:gdLst/>
            <a:ahLst/>
            <a:cxnLst/>
            <a:rect l="l" t="t" r="r" b="b"/>
            <a:pathLst>
              <a:path w="4358879" h="2315654" extrusionOk="0">
                <a:moveTo>
                  <a:pt x="0" y="0"/>
                </a:moveTo>
                <a:lnTo>
                  <a:pt x="4358879" y="0"/>
                </a:lnTo>
                <a:lnTo>
                  <a:pt x="4358879" y="2315654"/>
                </a:lnTo>
                <a:lnTo>
                  <a:pt x="0" y="2315654"/>
                </a:lnTo>
                <a:lnTo>
                  <a:pt x="0" y="0"/>
                </a:lnTo>
                <a:close/>
              </a:path>
            </a:pathLst>
          </a:custGeom>
          <a:blipFill rotWithShape="1">
            <a:blip r:embed="rId5">
              <a:alphaModFix/>
            </a:blip>
            <a:stretch>
              <a:fillRect/>
            </a:stretch>
          </a:blipFill>
          <a:ln>
            <a:noFill/>
          </a:ln>
        </p:spPr>
      </p:sp>
      <p:pic>
        <p:nvPicPr>
          <p:cNvPr id="304" name="Google Shape;304;p14"/>
          <p:cNvPicPr preferRelativeResize="0"/>
          <p:nvPr/>
        </p:nvPicPr>
        <p:blipFill rotWithShape="1">
          <a:blip r:embed="rId6">
            <a:alphaModFix/>
          </a:blip>
          <a:srcRect/>
          <a:stretch/>
        </p:blipFill>
        <p:spPr>
          <a:xfrm>
            <a:off x="228600" y="1555462"/>
            <a:ext cx="14284166" cy="625503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5"/>
          <p:cNvSpPr/>
          <p:nvPr/>
        </p:nvSpPr>
        <p:spPr>
          <a:xfrm>
            <a:off x="0"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r="-143433"/>
            </a:stretch>
          </a:blipFill>
          <a:ln>
            <a:noFill/>
          </a:ln>
        </p:spPr>
      </p:sp>
      <p:sp>
        <p:nvSpPr>
          <p:cNvPr id="311" name="Google Shape;311;p15"/>
          <p:cNvSpPr/>
          <p:nvPr/>
        </p:nvSpPr>
        <p:spPr>
          <a:xfrm>
            <a:off x="14879782"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l="-143439"/>
            </a:stretch>
          </a:blipFill>
          <a:ln>
            <a:noFill/>
          </a:ln>
        </p:spPr>
      </p:sp>
      <p:pic>
        <p:nvPicPr>
          <p:cNvPr id="312" name="Google Shape;312;p15"/>
          <p:cNvPicPr preferRelativeResize="0"/>
          <p:nvPr/>
        </p:nvPicPr>
        <p:blipFill rotWithShape="1">
          <a:blip r:embed="rId4">
            <a:alphaModFix/>
          </a:blip>
          <a:srcRect/>
          <a:stretch/>
        </p:blipFill>
        <p:spPr>
          <a:xfrm>
            <a:off x="3074906" y="2933700"/>
            <a:ext cx="12138188" cy="41212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6"/>
          <p:cNvSpPr/>
          <p:nvPr/>
        </p:nvSpPr>
        <p:spPr>
          <a:xfrm>
            <a:off x="1112723" y="245702"/>
            <a:ext cx="161846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18" name="Google Shape;318;p16"/>
          <p:cNvSpPr txBox="1"/>
          <p:nvPr/>
        </p:nvSpPr>
        <p:spPr>
          <a:xfrm>
            <a:off x="1447800" y="583902"/>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Nội dung, chủ đề</a:t>
            </a:r>
            <a:endParaRPr sz="4400" b="1">
              <a:solidFill>
                <a:srgbClr val="FF0000"/>
              </a:solidFill>
              <a:latin typeface="Times New Roman"/>
              <a:ea typeface="Times New Roman"/>
              <a:cs typeface="Times New Roman"/>
              <a:sym typeface="Times New Roman"/>
            </a:endParaRPr>
          </a:p>
        </p:txBody>
      </p:sp>
      <p:sp>
        <p:nvSpPr>
          <p:cNvPr id="319" name="Google Shape;319;p16"/>
          <p:cNvSpPr txBox="1"/>
          <p:nvPr/>
        </p:nvSpPr>
        <p:spPr>
          <a:xfrm>
            <a:off x="1814050" y="1355466"/>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a:t>
            </a:r>
            <a:r>
              <a:rPr lang="en-US" sz="4400">
                <a:solidFill>
                  <a:schemeClr val="dk1"/>
                </a:solidFill>
                <a:latin typeface="Times New Roman"/>
                <a:ea typeface="Times New Roman"/>
                <a:cs typeface="Times New Roman"/>
                <a:sym typeface="Times New Roman"/>
              </a:rPr>
              <a:t>Đổi tên cho xã” là cuộc họp thông báo những đổi mới của xã Hùng Tâm từ tên xã đến chức vụ của một số người</a:t>
            </a:r>
            <a:endParaRPr sz="4400">
              <a:solidFill>
                <a:srgbClr val="333333"/>
              </a:solidFill>
              <a:latin typeface="Times New Roman"/>
              <a:ea typeface="Times New Roman"/>
              <a:cs typeface="Times New Roman"/>
              <a:sym typeface="Times New Roman"/>
            </a:endParaRPr>
          </a:p>
        </p:txBody>
      </p:sp>
      <p:sp>
        <p:nvSpPr>
          <p:cNvPr id="320" name="Google Shape;320;p16"/>
          <p:cNvSpPr/>
          <p:nvPr/>
        </p:nvSpPr>
        <p:spPr>
          <a:xfrm>
            <a:off x="5029200" y="3933842"/>
            <a:ext cx="7315200" cy="3575304"/>
          </a:xfrm>
          <a:custGeom>
            <a:avLst/>
            <a:gdLst/>
            <a:ahLst/>
            <a:cxnLst/>
            <a:rect l="l" t="t" r="r" b="b"/>
            <a:pathLst>
              <a:path w="7315200" h="3575304" extrusionOk="0">
                <a:moveTo>
                  <a:pt x="0" y="0"/>
                </a:moveTo>
                <a:lnTo>
                  <a:pt x="7315200" y="0"/>
                </a:lnTo>
                <a:lnTo>
                  <a:pt x="7315200" y="3575304"/>
                </a:lnTo>
                <a:lnTo>
                  <a:pt x="0" y="357530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16"/>
          <p:cNvSpPr txBox="1"/>
          <p:nvPr/>
        </p:nvSpPr>
        <p:spPr>
          <a:xfrm>
            <a:off x="990600" y="3759879"/>
            <a:ext cx="4419600" cy="9863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400" b="1">
                <a:solidFill>
                  <a:srgbClr val="FF0000"/>
                </a:solidFill>
                <a:latin typeface="Times New Roman"/>
                <a:ea typeface="Times New Roman"/>
                <a:cs typeface="Times New Roman"/>
                <a:sym typeface="Times New Roman"/>
              </a:rPr>
              <a:t>Mục đích</a:t>
            </a:r>
            <a:endParaRPr sz="4400">
              <a:solidFill>
                <a:srgbClr val="FF0000"/>
              </a:solidFill>
              <a:latin typeface="Times New Roman"/>
              <a:ea typeface="Times New Roman"/>
              <a:cs typeface="Times New Roman"/>
              <a:sym typeface="Times New Roman"/>
            </a:endParaRPr>
          </a:p>
        </p:txBody>
      </p:sp>
      <p:sp>
        <p:nvSpPr>
          <p:cNvPr id="322" name="Google Shape;322;p16"/>
          <p:cNvSpPr txBox="1"/>
          <p:nvPr/>
        </p:nvSpPr>
        <p:spPr>
          <a:xfrm>
            <a:off x="1219200" y="4998219"/>
            <a:ext cx="3962400"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Times New Roman"/>
                <a:ea typeface="Times New Roman"/>
                <a:cs typeface="Times New Roman"/>
                <a:sym typeface="Times New Roman"/>
              </a:rPr>
              <a:t>Tốt đẹp, có ý nghĩa</a:t>
            </a:r>
            <a:endParaRPr sz="4400">
              <a:solidFill>
                <a:schemeClr val="dk1"/>
              </a:solidFill>
              <a:latin typeface="Times New Roman"/>
              <a:ea typeface="Times New Roman"/>
              <a:cs typeface="Times New Roman"/>
              <a:sym typeface="Times New Roman"/>
            </a:endParaRPr>
          </a:p>
        </p:txBody>
      </p:sp>
      <p:sp>
        <p:nvSpPr>
          <p:cNvPr id="323" name="Google Shape;323;p16"/>
          <p:cNvSpPr txBox="1"/>
          <p:nvPr/>
        </p:nvSpPr>
        <p:spPr>
          <a:xfrm>
            <a:off x="12420600" y="3759879"/>
            <a:ext cx="4419600" cy="9863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400" b="1">
                <a:solidFill>
                  <a:srgbClr val="FF0000"/>
                </a:solidFill>
                <a:latin typeface="Times New Roman"/>
                <a:ea typeface="Times New Roman"/>
                <a:cs typeface="Times New Roman"/>
                <a:sym typeface="Times New Roman"/>
              </a:rPr>
              <a:t>Cách thực hiện</a:t>
            </a:r>
            <a:endParaRPr sz="4400">
              <a:solidFill>
                <a:srgbClr val="FF0000"/>
              </a:solidFill>
              <a:latin typeface="Times New Roman"/>
              <a:ea typeface="Times New Roman"/>
              <a:cs typeface="Times New Roman"/>
              <a:sym typeface="Times New Roman"/>
            </a:endParaRPr>
          </a:p>
        </p:txBody>
      </p:sp>
      <p:sp>
        <p:nvSpPr>
          <p:cNvPr id="324" name="Google Shape;324;p16"/>
          <p:cNvSpPr txBox="1"/>
          <p:nvPr/>
        </p:nvSpPr>
        <p:spPr>
          <a:xfrm>
            <a:off x="12344400" y="5012074"/>
            <a:ext cx="4724400"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Times New Roman"/>
                <a:ea typeface="Times New Roman"/>
                <a:cs typeface="Times New Roman"/>
                <a:sym typeface="Times New Roman"/>
              </a:rPr>
              <a:t>Sáo rỗng, hình thức, không có ý nghĩa.</a:t>
            </a:r>
            <a:endParaRPr sz="4400">
              <a:solidFill>
                <a:schemeClr val="dk1"/>
              </a:solidFill>
              <a:latin typeface="Times New Roman"/>
              <a:ea typeface="Times New Roman"/>
              <a:cs typeface="Times New Roman"/>
              <a:sym typeface="Times New Roman"/>
            </a:endParaRPr>
          </a:p>
        </p:txBody>
      </p:sp>
      <p:sp>
        <p:nvSpPr>
          <p:cNvPr id="325" name="Google Shape;325;p16"/>
          <p:cNvSpPr txBox="1"/>
          <p:nvPr/>
        </p:nvSpPr>
        <p:spPr>
          <a:xfrm>
            <a:off x="1112722" y="8059564"/>
            <a:ext cx="15956077"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chemeClr val="dk1"/>
                </a:solidFill>
                <a:latin typeface="Times New Roman"/>
                <a:ea typeface="Times New Roman"/>
                <a:cs typeface="Times New Roman"/>
                <a:sym typeface="Times New Roman"/>
              </a:rPr>
              <a:t>🡪 Sự mâu thuẫn trong mục đích, bản chất và cách thực hiện là đặc trưng của hài kịch được bộc lộ rõ nét ngay từ đầu.</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par>
                                <p:cTn id="8" presetID="10" presetClass="entr" presetSubtype="0" fill="hold" nodeType="withEffect">
                                  <p:stCondLst>
                                    <p:cond delay="0"/>
                                  </p:stCondLst>
                                  <p:childTnLst>
                                    <p:set>
                                      <p:cBhvr>
                                        <p:cTn id="9" dur="1" fill="hold">
                                          <p:stCondLst>
                                            <p:cond delay="0"/>
                                          </p:stCondLst>
                                        </p:cTn>
                                        <p:tgtEl>
                                          <p:spTgt spid="317"/>
                                        </p:tgtEl>
                                        <p:attrNameLst>
                                          <p:attrName>style.visibility</p:attrName>
                                        </p:attrNameLst>
                                      </p:cBhvr>
                                      <p:to>
                                        <p:strVal val="visible"/>
                                      </p:to>
                                    </p:set>
                                    <p:animEffect transition="in" filter="fade">
                                      <p:cBhvr>
                                        <p:cTn id="10" dur="500"/>
                                        <p:tgtEl>
                                          <p:spTgt spid="3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9"/>
                                        </p:tgtEl>
                                        <p:attrNameLst>
                                          <p:attrName>style.visibility</p:attrName>
                                        </p:attrNameLst>
                                      </p:cBhvr>
                                      <p:to>
                                        <p:strVal val="visible"/>
                                      </p:to>
                                    </p:set>
                                    <p:animEffect transition="in" filter="fade">
                                      <p:cBhvr>
                                        <p:cTn id="15" dur="500"/>
                                        <p:tgtEl>
                                          <p:spTgt spid="3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0"/>
                                        </p:tgtEl>
                                        <p:attrNameLst>
                                          <p:attrName>style.visibility</p:attrName>
                                        </p:attrNameLst>
                                      </p:cBhvr>
                                      <p:to>
                                        <p:strVal val="visible"/>
                                      </p:to>
                                    </p:set>
                                    <p:animEffect transition="in" filter="fade">
                                      <p:cBhvr>
                                        <p:cTn id="20" dur="500"/>
                                        <p:tgtEl>
                                          <p:spTgt spid="320"/>
                                        </p:tgtEl>
                                      </p:cBhvr>
                                    </p:animEffect>
                                  </p:childTnLst>
                                </p:cTn>
                              </p:par>
                              <p:par>
                                <p:cTn id="21" presetID="10" presetClass="entr" presetSubtype="0" fill="hold" nodeType="with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fade">
                                      <p:cBhvr>
                                        <p:cTn id="23" dur="500"/>
                                        <p:tgtEl>
                                          <p:spTgt spid="321"/>
                                        </p:tgtEl>
                                      </p:cBhvr>
                                    </p:animEffect>
                                  </p:childTnLst>
                                </p:cTn>
                              </p:par>
                              <p:par>
                                <p:cTn id="24" presetID="10" presetClass="entr" presetSubtype="0" fill="hold" nodeType="withEffect">
                                  <p:stCondLst>
                                    <p:cond delay="0"/>
                                  </p:stCondLst>
                                  <p:childTnLst>
                                    <p:set>
                                      <p:cBhvr>
                                        <p:cTn id="25" dur="1" fill="hold">
                                          <p:stCondLst>
                                            <p:cond delay="0"/>
                                          </p:stCondLst>
                                        </p:cTn>
                                        <p:tgtEl>
                                          <p:spTgt spid="323"/>
                                        </p:tgtEl>
                                        <p:attrNameLst>
                                          <p:attrName>style.visibility</p:attrName>
                                        </p:attrNameLst>
                                      </p:cBhvr>
                                      <p:to>
                                        <p:strVal val="visible"/>
                                      </p:to>
                                    </p:set>
                                    <p:animEffect transition="in" filter="fade">
                                      <p:cBhvr>
                                        <p:cTn id="26" dur="500"/>
                                        <p:tgtEl>
                                          <p:spTgt spid="3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2"/>
                                        </p:tgtEl>
                                        <p:attrNameLst>
                                          <p:attrName>style.visibility</p:attrName>
                                        </p:attrNameLst>
                                      </p:cBhvr>
                                      <p:to>
                                        <p:strVal val="visible"/>
                                      </p:to>
                                    </p:set>
                                    <p:animEffect transition="in" filter="fade">
                                      <p:cBhvr>
                                        <p:cTn id="31" dur="500"/>
                                        <p:tgtEl>
                                          <p:spTgt spid="3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4"/>
                                        </p:tgtEl>
                                        <p:attrNameLst>
                                          <p:attrName>style.visibility</p:attrName>
                                        </p:attrNameLst>
                                      </p:cBhvr>
                                      <p:to>
                                        <p:strVal val="visible"/>
                                      </p:to>
                                    </p:set>
                                    <p:animEffect transition="in" filter="fade">
                                      <p:cBhvr>
                                        <p:cTn id="36" dur="500"/>
                                        <p:tgtEl>
                                          <p:spTgt spid="3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25">
                                            <p:txEl>
                                              <p:pRg st="0" end="0"/>
                                            </p:txEl>
                                          </p:spTgt>
                                        </p:tgtEl>
                                        <p:attrNameLst>
                                          <p:attrName>style.visibility</p:attrName>
                                        </p:attrNameLst>
                                      </p:cBhvr>
                                      <p:to>
                                        <p:strVal val="visible"/>
                                      </p:to>
                                    </p:set>
                                    <p:animEffect transition="in" filter="fade">
                                      <p:cBhvr>
                                        <p:cTn id="41" dur="500"/>
                                        <p:tgtEl>
                                          <p:spTgt spid="3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7"/>
          <p:cNvSpPr/>
          <p:nvPr/>
        </p:nvSpPr>
        <p:spPr>
          <a:xfrm>
            <a:off x="14097000" y="4381500"/>
            <a:ext cx="5935599" cy="8229600"/>
          </a:xfrm>
          <a:custGeom>
            <a:avLst/>
            <a:gdLst/>
            <a:ahLst/>
            <a:cxnLst/>
            <a:rect l="l" t="t" r="r" b="b"/>
            <a:pathLst>
              <a:path w="5935599" h="8229600" extrusionOk="0">
                <a:moveTo>
                  <a:pt x="0" y="0"/>
                </a:moveTo>
                <a:lnTo>
                  <a:pt x="5935599" y="0"/>
                </a:lnTo>
                <a:lnTo>
                  <a:pt x="5935599" y="8229600"/>
                </a:lnTo>
                <a:lnTo>
                  <a:pt x="0" y="8229600"/>
                </a:lnTo>
                <a:lnTo>
                  <a:pt x="0" y="0"/>
                </a:lnTo>
                <a:close/>
              </a:path>
            </a:pathLst>
          </a:custGeom>
          <a:blipFill rotWithShape="1">
            <a:blip r:embed="rId3">
              <a:alphaModFix/>
            </a:blip>
            <a:stretch>
              <a:fillRect/>
            </a:stretch>
          </a:blipFill>
          <a:ln>
            <a:noFill/>
          </a:ln>
        </p:spPr>
      </p:sp>
      <p:sp>
        <p:nvSpPr>
          <p:cNvPr id="332" name="Google Shape;332;p17"/>
          <p:cNvSpPr/>
          <p:nvPr/>
        </p:nvSpPr>
        <p:spPr>
          <a:xfrm>
            <a:off x="4727726" y="187239"/>
            <a:ext cx="8683473" cy="2441662"/>
          </a:xfrm>
          <a:custGeom>
            <a:avLst/>
            <a:gdLst/>
            <a:ahLst/>
            <a:cxnLst/>
            <a:rect l="l" t="t" r="r" b="b"/>
            <a:pathLst>
              <a:path w="7315200" h="4070765" extrusionOk="0">
                <a:moveTo>
                  <a:pt x="0" y="0"/>
                </a:moveTo>
                <a:lnTo>
                  <a:pt x="7315200" y="0"/>
                </a:lnTo>
                <a:lnTo>
                  <a:pt x="7315200" y="4070766"/>
                </a:lnTo>
                <a:lnTo>
                  <a:pt x="0" y="4070766"/>
                </a:lnTo>
                <a:lnTo>
                  <a:pt x="0" y="0"/>
                </a:lnTo>
                <a:close/>
              </a:path>
            </a:pathLst>
          </a:custGeom>
          <a:blipFill rotWithShape="1">
            <a:blip r:embed="rId4">
              <a:alphaModFix/>
            </a:blip>
            <a:stretch>
              <a:fillRect/>
            </a:stretch>
          </a:blipFill>
          <a:ln>
            <a:noFill/>
          </a:ln>
        </p:spPr>
      </p:sp>
      <p:sp>
        <p:nvSpPr>
          <p:cNvPr id="333" name="Google Shape;333;p17"/>
          <p:cNvSpPr txBox="1"/>
          <p:nvPr/>
        </p:nvSpPr>
        <p:spPr>
          <a:xfrm>
            <a:off x="4974310" y="671357"/>
            <a:ext cx="8132090" cy="1709574"/>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4E2508"/>
              </a:buClr>
              <a:buSzPts val="3000"/>
              <a:buFont typeface="Albert Sans"/>
              <a:buNone/>
            </a:pPr>
            <a:r>
              <a:rPr lang="en-US" sz="4800" b="1" i="0" u="none" strike="noStrike" cap="none">
                <a:solidFill>
                  <a:srgbClr val="4E2508"/>
                </a:solidFill>
                <a:latin typeface="Arial"/>
                <a:ea typeface="Arial"/>
                <a:cs typeface="Arial"/>
                <a:sym typeface="Arial"/>
              </a:rPr>
              <a:t>Thảo luận nhanh</a:t>
            </a:r>
            <a:endParaRPr sz="9600" b="1" i="0" u="none" strike="noStrike" cap="none">
              <a:solidFill>
                <a:srgbClr val="4E2508"/>
              </a:solidFill>
              <a:latin typeface="Arial"/>
              <a:ea typeface="Arial"/>
              <a:cs typeface="Arial"/>
              <a:sym typeface="Arial"/>
            </a:endParaRPr>
          </a:p>
        </p:txBody>
      </p:sp>
      <p:sp>
        <p:nvSpPr>
          <p:cNvPr id="334" name="Google Shape;334;p17"/>
          <p:cNvSpPr txBox="1">
            <a:spLocks noGrp="1"/>
          </p:cNvSpPr>
          <p:nvPr>
            <p:ph type="subTitle" idx="1"/>
          </p:nvPr>
        </p:nvSpPr>
        <p:spPr>
          <a:xfrm>
            <a:off x="1444072" y="5236411"/>
            <a:ext cx="12496800" cy="2484124"/>
          </a:xfrm>
          <a:prstGeom prst="rect">
            <a:avLst/>
          </a:prstGeom>
          <a:noFill/>
          <a:ln>
            <a:noFill/>
          </a:ln>
        </p:spPr>
        <p:txBody>
          <a:bodyPr spcFirstLastPara="1" wrap="square" lIns="182850" tIns="182850" rIns="182850" bIns="182850" anchor="t" anchorCtr="0">
            <a:noAutofit/>
          </a:bodyPr>
          <a:lstStyle/>
          <a:p>
            <a:pPr marL="0" lvl="0" indent="0" algn="just" rtl="0">
              <a:spcBef>
                <a:spcPts val="0"/>
              </a:spcBef>
              <a:spcAft>
                <a:spcPts val="0"/>
              </a:spcAft>
              <a:buClr>
                <a:schemeClr val="dk1"/>
              </a:buClr>
              <a:buSzPts val="1400"/>
              <a:buNone/>
            </a:pPr>
            <a:r>
              <a:rPr lang="en-US" sz="4400">
                <a:latin typeface="Times New Roman"/>
                <a:ea typeface="Times New Roman"/>
                <a:cs typeface="Times New Roman"/>
                <a:sym typeface="Times New Roman"/>
              </a:rPr>
              <a:t>Nội dung nói về một làng quê nghèo mang tên Cà Hạ. Người dân ở đây hiền lành, chân chất, nhưng ông Toàn Nha lại háo danh, thích “sĩ diện”. Lẽ ra phải đổi mới cách làm ăn để người dân có cuộc sống tốt hơn thì ông Nha chỉ nghĩ đến việc </a:t>
            </a:r>
            <a:r>
              <a:rPr lang="en-US" sz="4400" b="1">
                <a:latin typeface="Times New Roman"/>
                <a:ea typeface="Times New Roman"/>
                <a:cs typeface="Times New Roman"/>
                <a:sym typeface="Times New Roman"/>
              </a:rPr>
              <a:t>đổi tên </a:t>
            </a:r>
            <a:r>
              <a:rPr lang="en-US" sz="4400">
                <a:latin typeface="Times New Roman"/>
                <a:ea typeface="Times New Roman"/>
                <a:cs typeface="Times New Roman"/>
                <a:sym typeface="Times New Roman"/>
              </a:rPr>
              <a:t>sao cho sang trọng.</a:t>
            </a:r>
            <a:endParaRPr sz="4400">
              <a:latin typeface="Times New Roman"/>
              <a:ea typeface="Times New Roman"/>
              <a:cs typeface="Times New Roman"/>
              <a:sym typeface="Times New Roman"/>
            </a:endParaRPr>
          </a:p>
        </p:txBody>
      </p:sp>
      <p:sp>
        <p:nvSpPr>
          <p:cNvPr id="335" name="Google Shape;335;p17"/>
          <p:cNvSpPr txBox="1"/>
          <p:nvPr/>
        </p:nvSpPr>
        <p:spPr>
          <a:xfrm>
            <a:off x="1143000" y="3209381"/>
            <a:ext cx="12780554" cy="1446550"/>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a:solidFill>
                  <a:srgbClr val="4E2508"/>
                </a:solidFill>
                <a:latin typeface="Times New Roman"/>
                <a:ea typeface="Times New Roman"/>
                <a:cs typeface="Times New Roman"/>
                <a:sym typeface="Times New Roman"/>
              </a:rPr>
              <a:t>Nội dung đoạn trích này có liên quan như thế nào với tên vở kịch “Bệnh sĩ”? </a:t>
            </a:r>
            <a:endParaRPr sz="4400">
              <a:solidFill>
                <a:srgbClr val="4E2508"/>
              </a:solidFill>
              <a:latin typeface="Times New Roman"/>
              <a:ea typeface="Times New Roman"/>
              <a:cs typeface="Times New Roman"/>
              <a:sym typeface="Times New Roman"/>
            </a:endParaRPr>
          </a:p>
        </p:txBody>
      </p:sp>
      <p:pic>
        <p:nvPicPr>
          <p:cNvPr id="336" name="Google Shape;336;p17" descr="Chương trình nghệ thuật đặc biệt nhân 26 năm ngày mất Lưu Quang Vũ"/>
          <p:cNvPicPr preferRelativeResize="0"/>
          <p:nvPr/>
        </p:nvPicPr>
        <p:blipFill rotWithShape="1">
          <a:blip r:embed="rId5">
            <a:alphaModFix/>
          </a:blip>
          <a:srcRect/>
          <a:stretch/>
        </p:blipFill>
        <p:spPr>
          <a:xfrm>
            <a:off x="14191184" y="1406507"/>
            <a:ext cx="3200400" cy="4133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5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2"/>
                                        </p:tgtEl>
                                        <p:attrNameLst>
                                          <p:attrName>style.visibility</p:attrName>
                                        </p:attrNameLst>
                                      </p:cBhvr>
                                      <p:to>
                                        <p:strVal val="visible"/>
                                      </p:to>
                                    </p:set>
                                    <p:animEffect transition="in" filter="fade">
                                      <p:cBhvr>
                                        <p:cTn id="10" dur="500"/>
                                        <p:tgtEl>
                                          <p:spTgt spid="3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5"/>
                                        </p:tgtEl>
                                        <p:attrNameLst>
                                          <p:attrName>style.visibility</p:attrName>
                                        </p:attrNameLst>
                                      </p:cBhvr>
                                      <p:to>
                                        <p:strVal val="visible"/>
                                      </p:to>
                                    </p:set>
                                    <p:animEffect transition="in" filter="fade">
                                      <p:cBhvr>
                                        <p:cTn id="15" dur="500"/>
                                        <p:tgtEl>
                                          <p:spTgt spid="335"/>
                                        </p:tgtEl>
                                      </p:cBhvr>
                                    </p:animEffect>
                                  </p:childTnLst>
                                </p:cTn>
                              </p:par>
                              <p:par>
                                <p:cTn id="16" presetID="10" presetClass="entr" presetSubtype="0" fill="hold" nodeType="withEffect">
                                  <p:stCondLst>
                                    <p:cond delay="0"/>
                                  </p:stCondLst>
                                  <p:childTnLst>
                                    <p:set>
                                      <p:cBhvr>
                                        <p:cTn id="17" dur="1" fill="hold">
                                          <p:stCondLst>
                                            <p:cond delay="0"/>
                                          </p:stCondLst>
                                        </p:cTn>
                                        <p:tgtEl>
                                          <p:spTgt spid="336"/>
                                        </p:tgtEl>
                                        <p:attrNameLst>
                                          <p:attrName>style.visibility</p:attrName>
                                        </p:attrNameLst>
                                      </p:cBhvr>
                                      <p:to>
                                        <p:strVal val="visible"/>
                                      </p:to>
                                    </p:set>
                                    <p:animEffect transition="in" filter="fade">
                                      <p:cBhvr>
                                        <p:cTn id="18" dur="500"/>
                                        <p:tgtEl>
                                          <p:spTgt spid="3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4">
                                            <p:txEl>
                                              <p:pRg st="0" end="0"/>
                                            </p:txEl>
                                          </p:spTgt>
                                        </p:tgtEl>
                                        <p:attrNameLst>
                                          <p:attrName>style.visibility</p:attrName>
                                        </p:attrNameLst>
                                      </p:cBhvr>
                                      <p:to>
                                        <p:strVal val="visible"/>
                                      </p:to>
                                    </p:set>
                                    <p:animEffect transition="in" filter="fade">
                                      <p:cBhvr>
                                        <p:cTn id="23" dur="500"/>
                                        <p:tgtEl>
                                          <p:spTgt spid="3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8"/>
          <p:cNvSpPr/>
          <p:nvPr/>
        </p:nvSpPr>
        <p:spPr>
          <a:xfrm>
            <a:off x="12690812" y="-188544"/>
            <a:ext cx="6051176" cy="4114800"/>
          </a:xfrm>
          <a:custGeom>
            <a:avLst/>
            <a:gdLst/>
            <a:ahLst/>
            <a:cxnLst/>
            <a:rect l="l" t="t" r="r" b="b"/>
            <a:pathLst>
              <a:path w="6051176" h="4114800" extrusionOk="0">
                <a:moveTo>
                  <a:pt x="0" y="0"/>
                </a:moveTo>
                <a:lnTo>
                  <a:pt x="6051176" y="0"/>
                </a:lnTo>
                <a:lnTo>
                  <a:pt x="6051176" y="4114800"/>
                </a:lnTo>
                <a:lnTo>
                  <a:pt x="0" y="4114800"/>
                </a:lnTo>
                <a:lnTo>
                  <a:pt x="0" y="0"/>
                </a:lnTo>
                <a:close/>
              </a:path>
            </a:pathLst>
          </a:custGeom>
          <a:blipFill rotWithShape="1">
            <a:blip r:embed="rId3">
              <a:alphaModFix/>
            </a:blip>
            <a:stretch>
              <a:fillRect/>
            </a:stretch>
          </a:blipFill>
          <a:ln>
            <a:noFill/>
          </a:ln>
        </p:spPr>
      </p:sp>
      <p:sp>
        <p:nvSpPr>
          <p:cNvPr id="342" name="Google Shape;342;p18"/>
          <p:cNvSpPr/>
          <p:nvPr/>
        </p:nvSpPr>
        <p:spPr>
          <a:xfrm>
            <a:off x="1004455" y="3799114"/>
            <a:ext cx="5548745" cy="5459186"/>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4">
              <a:alphaModFix/>
            </a:blip>
            <a:stretch>
              <a:fillRect/>
            </a:stretch>
          </a:blipFill>
          <a:ln>
            <a:noFill/>
          </a:ln>
        </p:spPr>
      </p:sp>
      <p:sp>
        <p:nvSpPr>
          <p:cNvPr id="343" name="Google Shape;343;p18"/>
          <p:cNvSpPr/>
          <p:nvPr/>
        </p:nvSpPr>
        <p:spPr>
          <a:xfrm>
            <a:off x="1112723" y="720909"/>
            <a:ext cx="161846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4">
              <a:alphaModFix/>
            </a:blip>
            <a:stretch>
              <a:fillRect/>
            </a:stretch>
          </a:blipFill>
          <a:ln>
            <a:noFill/>
          </a:ln>
        </p:spPr>
      </p:sp>
      <p:sp>
        <p:nvSpPr>
          <p:cNvPr id="344" name="Google Shape;344;p18"/>
          <p:cNvSpPr txBox="1"/>
          <p:nvPr/>
        </p:nvSpPr>
        <p:spPr>
          <a:xfrm>
            <a:off x="1447800" y="1111063"/>
            <a:ext cx="155448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Chỉ dẫn sân khấu </a:t>
            </a:r>
            <a:r>
              <a:rPr lang="en-US" sz="4400">
                <a:solidFill>
                  <a:srgbClr val="FF0000"/>
                </a:solidFill>
                <a:latin typeface="Times New Roman"/>
                <a:ea typeface="Times New Roman"/>
                <a:cs typeface="Times New Roman"/>
                <a:sym typeface="Times New Roman"/>
              </a:rPr>
              <a:t>(các dòng chữ in nghiêng đặt trong ngoặc đơn)</a:t>
            </a:r>
            <a:endParaRPr sz="4400" b="1">
              <a:solidFill>
                <a:srgbClr val="FF0000"/>
              </a:solidFill>
              <a:latin typeface="Times New Roman"/>
              <a:ea typeface="Times New Roman"/>
              <a:cs typeface="Times New Roman"/>
              <a:sym typeface="Times New Roman"/>
            </a:endParaRPr>
          </a:p>
        </p:txBody>
      </p:sp>
      <p:sp>
        <p:nvSpPr>
          <p:cNvPr id="345" name="Google Shape;345;p18"/>
          <p:cNvSpPr txBox="1"/>
          <p:nvPr/>
        </p:nvSpPr>
        <p:spPr>
          <a:xfrm>
            <a:off x="1814050" y="1916080"/>
            <a:ext cx="15026150" cy="1446550"/>
          </a:xfrm>
          <a:prstGeom prst="rect">
            <a:avLst/>
          </a:prstGeom>
          <a:noFill/>
          <a:ln>
            <a:noFill/>
          </a:ln>
        </p:spPr>
        <p:txBody>
          <a:bodyPr spcFirstLastPara="1" wrap="square" lIns="91425" tIns="45700" rIns="91425" bIns="45700" anchor="t" anchorCtr="0">
            <a:spAutoFit/>
          </a:bodyPr>
          <a:lstStyle/>
          <a:p>
            <a:pPr marL="571500" marR="0" lvl="0" indent="-571500" algn="just" rtl="0">
              <a:spcBef>
                <a:spcPts val="0"/>
              </a:spcBef>
              <a:spcAft>
                <a:spcPts val="0"/>
              </a:spcAft>
              <a:buClr>
                <a:srgbClr val="333333"/>
              </a:buClr>
              <a:buSzPts val="4400"/>
              <a:buFont typeface="Noto Sans Symbols"/>
              <a:buChar char="🡪"/>
            </a:pPr>
            <a:r>
              <a:rPr lang="en-US" sz="4400">
                <a:solidFill>
                  <a:srgbClr val="333333"/>
                </a:solidFill>
                <a:latin typeface="Times New Roman"/>
                <a:ea typeface="Times New Roman"/>
                <a:cs typeface="Times New Roman"/>
                <a:sym typeface="Times New Roman"/>
              </a:rPr>
              <a:t>Giúp người đọc hình dung ra bối cảnh không gian trụ sở Ủy ban xã</a:t>
            </a:r>
            <a:endParaRPr sz="4400">
              <a:solidFill>
                <a:srgbClr val="333333"/>
              </a:solidFill>
              <a:latin typeface="Times New Roman"/>
              <a:ea typeface="Times New Roman"/>
              <a:cs typeface="Times New Roman"/>
              <a:sym typeface="Times New Roman"/>
            </a:endParaRPr>
          </a:p>
        </p:txBody>
      </p:sp>
      <p:sp>
        <p:nvSpPr>
          <p:cNvPr id="346" name="Google Shape;346;p18"/>
          <p:cNvSpPr txBox="1"/>
          <p:nvPr/>
        </p:nvSpPr>
        <p:spPr>
          <a:xfrm>
            <a:off x="1600200" y="4044337"/>
            <a:ext cx="44196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FF0000"/>
                </a:solidFill>
                <a:latin typeface="Times New Roman"/>
                <a:ea typeface="Times New Roman"/>
                <a:cs typeface="Times New Roman"/>
                <a:sym typeface="Times New Roman"/>
              </a:rPr>
              <a:t>Bối cảnh</a:t>
            </a:r>
            <a:endParaRPr sz="4400" b="1">
              <a:solidFill>
                <a:srgbClr val="FF0000"/>
              </a:solidFill>
              <a:latin typeface="Times New Roman"/>
              <a:ea typeface="Times New Roman"/>
              <a:cs typeface="Times New Roman"/>
              <a:sym typeface="Times New Roman"/>
            </a:endParaRPr>
          </a:p>
        </p:txBody>
      </p:sp>
      <p:sp>
        <p:nvSpPr>
          <p:cNvPr id="347" name="Google Shape;347;p18"/>
          <p:cNvSpPr txBox="1"/>
          <p:nvPr/>
        </p:nvSpPr>
        <p:spPr>
          <a:xfrm>
            <a:off x="1600200" y="4887888"/>
            <a:ext cx="4267200" cy="27974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M</a:t>
            </a:r>
            <a:r>
              <a:rPr lang="en-US" sz="4400">
                <a:solidFill>
                  <a:srgbClr val="333333"/>
                </a:solidFill>
                <a:latin typeface="Calibri"/>
                <a:ea typeface="Calibri"/>
                <a:cs typeface="Calibri"/>
                <a:sym typeface="Calibri"/>
              </a:rPr>
              <a:t>ọi người trong làng đang gặp phải khó khăn về kinh tế</a:t>
            </a:r>
            <a:endParaRPr sz="4400">
              <a:solidFill>
                <a:srgbClr val="333333"/>
              </a:solidFill>
              <a:latin typeface="Calibri"/>
              <a:ea typeface="Calibri"/>
              <a:cs typeface="Calibri"/>
              <a:sym typeface="Calibri"/>
            </a:endParaRPr>
          </a:p>
        </p:txBody>
      </p:sp>
      <p:sp>
        <p:nvSpPr>
          <p:cNvPr id="348" name="Google Shape;348;p18"/>
          <p:cNvSpPr/>
          <p:nvPr/>
        </p:nvSpPr>
        <p:spPr>
          <a:xfrm>
            <a:off x="7024255" y="3799114"/>
            <a:ext cx="10273145" cy="5459186"/>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4">
              <a:alphaModFix/>
            </a:blip>
            <a:stretch>
              <a:fillRect/>
            </a:stretch>
          </a:blipFill>
          <a:ln>
            <a:noFill/>
          </a:ln>
        </p:spPr>
      </p:sp>
      <p:sp>
        <p:nvSpPr>
          <p:cNvPr id="349" name="Google Shape;349;p18"/>
          <p:cNvSpPr txBox="1"/>
          <p:nvPr/>
        </p:nvSpPr>
        <p:spPr>
          <a:xfrm>
            <a:off x="7619999" y="4044337"/>
            <a:ext cx="8182605"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FF0000"/>
                </a:solidFill>
                <a:latin typeface="Times New Roman"/>
                <a:ea typeface="Times New Roman"/>
                <a:cs typeface="Times New Roman"/>
                <a:sym typeface="Times New Roman"/>
              </a:rPr>
              <a:t>Xung đột</a:t>
            </a:r>
            <a:endParaRPr sz="4400" b="1">
              <a:solidFill>
                <a:srgbClr val="FF0000"/>
              </a:solidFill>
              <a:latin typeface="Times New Roman"/>
              <a:ea typeface="Times New Roman"/>
              <a:cs typeface="Times New Roman"/>
              <a:sym typeface="Times New Roman"/>
            </a:endParaRPr>
          </a:p>
        </p:txBody>
      </p:sp>
      <p:sp>
        <p:nvSpPr>
          <p:cNvPr id="350" name="Google Shape;350;p18"/>
          <p:cNvSpPr txBox="1"/>
          <p:nvPr/>
        </p:nvSpPr>
        <p:spPr>
          <a:xfrm>
            <a:off x="7391400" y="4887888"/>
            <a:ext cx="9601200" cy="41549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333333"/>
                </a:solidFill>
                <a:latin typeface="Calibri"/>
                <a:ea typeface="Calibri"/>
                <a:cs typeface="Calibri"/>
                <a:sym typeface="Calibri"/>
              </a:rPr>
              <a:t>Ông Nha &gt;&lt; những ảo tưởng </a:t>
            </a:r>
            <a:endParaRPr sz="4400">
              <a:solidFill>
                <a:srgbClr val="333333"/>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Đ</a:t>
            </a:r>
            <a:r>
              <a:rPr lang="en-US" sz="4400">
                <a:solidFill>
                  <a:srgbClr val="333333"/>
                </a:solidFill>
                <a:latin typeface="Calibri"/>
                <a:ea typeface="Calibri"/>
                <a:cs typeface="Calibri"/>
                <a:sym typeface="Calibri"/>
              </a:rPr>
              <a:t>ổi tên xã</a:t>
            </a:r>
            <a:endParaRPr sz="4400">
              <a:solidFill>
                <a:srgbClr val="333333"/>
              </a:solidFill>
              <a:latin typeface="Calibri"/>
              <a:ea typeface="Calibri"/>
              <a:cs typeface="Calibri"/>
              <a:sym typeface="Calibri"/>
            </a:endParaRPr>
          </a:p>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P</a:t>
            </a:r>
            <a:r>
              <a:rPr lang="en-US" sz="4400">
                <a:solidFill>
                  <a:srgbClr val="333333"/>
                </a:solidFill>
                <a:latin typeface="Calibri"/>
                <a:ea typeface="Calibri"/>
                <a:cs typeface="Calibri"/>
                <a:sym typeface="Calibri"/>
              </a:rPr>
              <a:t>hong các chức danh cho mọi người trong xã để sĩ diện, khoe khoang </a:t>
            </a:r>
            <a:endParaRPr/>
          </a:p>
          <a:p>
            <a:pPr marL="0" marR="0" lvl="0" indent="0" algn="just" rtl="0">
              <a:spcBef>
                <a:spcPts val="0"/>
              </a:spcBef>
              <a:spcAft>
                <a:spcPts val="0"/>
              </a:spcAft>
              <a:buNone/>
            </a:pPr>
            <a:r>
              <a:rPr lang="en-US" sz="4400">
                <a:solidFill>
                  <a:srgbClr val="333333"/>
                </a:solidFill>
                <a:latin typeface="Calibri"/>
                <a:ea typeface="Calibri"/>
                <a:cs typeface="Calibri"/>
                <a:sym typeface="Calibri"/>
              </a:rPr>
              <a:t>🡺 </a:t>
            </a:r>
            <a:r>
              <a:rPr lang="en-US" sz="4400">
                <a:solidFill>
                  <a:srgbClr val="333333"/>
                </a:solidFill>
                <a:latin typeface="Times New Roman"/>
                <a:ea typeface="Times New Roman"/>
                <a:cs typeface="Times New Roman"/>
                <a:sym typeface="Times New Roman"/>
              </a:rPr>
              <a:t>T</a:t>
            </a:r>
            <a:r>
              <a:rPr lang="en-US" sz="4400">
                <a:solidFill>
                  <a:srgbClr val="333333"/>
                </a:solidFill>
                <a:latin typeface="Calibri"/>
                <a:ea typeface="Calibri"/>
                <a:cs typeface="Calibri"/>
                <a:sym typeface="Calibri"/>
              </a:rPr>
              <a:t>hực tế, xã rơi vào hoàn cảnh nghèo đói.</a:t>
            </a:r>
            <a:endParaRPr sz="4400">
              <a:solidFill>
                <a:srgbClr val="33333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3"/>
                                        </p:tgtEl>
                                        <p:attrNameLst>
                                          <p:attrName>style.visibility</p:attrName>
                                        </p:attrNameLst>
                                      </p:cBhvr>
                                      <p:to>
                                        <p:strVal val="visible"/>
                                      </p:to>
                                    </p:set>
                                    <p:animEffect transition="in" filter="fade">
                                      <p:cBhvr>
                                        <p:cTn id="10" dur="500"/>
                                        <p:tgtEl>
                                          <p:spTgt spid="3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5"/>
                                        </p:tgtEl>
                                        <p:attrNameLst>
                                          <p:attrName>style.visibility</p:attrName>
                                        </p:attrNameLst>
                                      </p:cBhvr>
                                      <p:to>
                                        <p:strVal val="visible"/>
                                      </p:to>
                                    </p:set>
                                    <p:animEffect transition="in" filter="fade">
                                      <p:cBhvr>
                                        <p:cTn id="15" dur="500"/>
                                        <p:tgtEl>
                                          <p:spTgt spid="3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6"/>
                                        </p:tgtEl>
                                        <p:attrNameLst>
                                          <p:attrName>style.visibility</p:attrName>
                                        </p:attrNameLst>
                                      </p:cBhvr>
                                      <p:to>
                                        <p:strVal val="visible"/>
                                      </p:to>
                                    </p:set>
                                    <p:animEffect transition="in" filter="fade">
                                      <p:cBhvr>
                                        <p:cTn id="20" dur="500"/>
                                        <p:tgtEl>
                                          <p:spTgt spid="346"/>
                                        </p:tgtEl>
                                      </p:cBhvr>
                                    </p:animEffect>
                                  </p:childTnLst>
                                </p:cTn>
                              </p:par>
                              <p:par>
                                <p:cTn id="21" presetID="10" presetClass="entr" presetSubtype="0" fill="hold" nodeType="withEffect">
                                  <p:stCondLst>
                                    <p:cond delay="0"/>
                                  </p:stCondLst>
                                  <p:childTnLst>
                                    <p:set>
                                      <p:cBhvr>
                                        <p:cTn id="22" dur="1" fill="hold">
                                          <p:stCondLst>
                                            <p:cond delay="0"/>
                                          </p:stCondLst>
                                        </p:cTn>
                                        <p:tgtEl>
                                          <p:spTgt spid="342"/>
                                        </p:tgtEl>
                                        <p:attrNameLst>
                                          <p:attrName>style.visibility</p:attrName>
                                        </p:attrNameLst>
                                      </p:cBhvr>
                                      <p:to>
                                        <p:strVal val="visible"/>
                                      </p:to>
                                    </p:set>
                                    <p:animEffect transition="in" filter="fade">
                                      <p:cBhvr>
                                        <p:cTn id="23" dur="500"/>
                                        <p:tgtEl>
                                          <p:spTgt spid="3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7"/>
                                        </p:tgtEl>
                                        <p:attrNameLst>
                                          <p:attrName>style.visibility</p:attrName>
                                        </p:attrNameLst>
                                      </p:cBhvr>
                                      <p:to>
                                        <p:strVal val="visible"/>
                                      </p:to>
                                    </p:set>
                                    <p:animEffect transition="in" filter="fade">
                                      <p:cBhvr>
                                        <p:cTn id="28" dur="500"/>
                                        <p:tgtEl>
                                          <p:spTgt spid="34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8"/>
                                        </p:tgtEl>
                                        <p:attrNameLst>
                                          <p:attrName>style.visibility</p:attrName>
                                        </p:attrNameLst>
                                      </p:cBhvr>
                                      <p:to>
                                        <p:strVal val="visible"/>
                                      </p:to>
                                    </p:set>
                                    <p:animEffect transition="in" filter="fade">
                                      <p:cBhvr>
                                        <p:cTn id="33" dur="500"/>
                                        <p:tgtEl>
                                          <p:spTgt spid="348"/>
                                        </p:tgtEl>
                                      </p:cBhvr>
                                    </p:animEffect>
                                  </p:childTnLst>
                                </p:cTn>
                              </p:par>
                              <p:par>
                                <p:cTn id="34" presetID="10" presetClass="entr" presetSubtype="0" fill="hold" nodeType="withEffect">
                                  <p:stCondLst>
                                    <p:cond delay="0"/>
                                  </p:stCondLst>
                                  <p:childTnLst>
                                    <p:set>
                                      <p:cBhvr>
                                        <p:cTn id="35" dur="1" fill="hold">
                                          <p:stCondLst>
                                            <p:cond delay="0"/>
                                          </p:stCondLst>
                                        </p:cTn>
                                        <p:tgtEl>
                                          <p:spTgt spid="349"/>
                                        </p:tgtEl>
                                        <p:attrNameLst>
                                          <p:attrName>style.visibility</p:attrName>
                                        </p:attrNameLst>
                                      </p:cBhvr>
                                      <p:to>
                                        <p:strVal val="visible"/>
                                      </p:to>
                                    </p:set>
                                    <p:animEffect transition="in" filter="fade">
                                      <p:cBhvr>
                                        <p:cTn id="36" dur="500"/>
                                        <p:tgtEl>
                                          <p:spTgt spid="34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0">
                                            <p:txEl>
                                              <p:pRg st="0" end="0"/>
                                            </p:txEl>
                                          </p:spTgt>
                                        </p:tgtEl>
                                        <p:attrNameLst>
                                          <p:attrName>style.visibility</p:attrName>
                                        </p:attrNameLst>
                                      </p:cBhvr>
                                      <p:to>
                                        <p:strVal val="visible"/>
                                      </p:to>
                                    </p:set>
                                    <p:animEffect transition="in" filter="fade">
                                      <p:cBhvr>
                                        <p:cTn id="41" dur="500"/>
                                        <p:tgtEl>
                                          <p:spTgt spid="35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50">
                                            <p:txEl>
                                              <p:pRg st="1" end="1"/>
                                            </p:txEl>
                                          </p:spTgt>
                                        </p:tgtEl>
                                        <p:attrNameLst>
                                          <p:attrName>style.visibility</p:attrName>
                                        </p:attrNameLst>
                                      </p:cBhvr>
                                      <p:to>
                                        <p:strVal val="visible"/>
                                      </p:to>
                                    </p:set>
                                    <p:animEffect transition="in" filter="fade">
                                      <p:cBhvr>
                                        <p:cTn id="46" dur="500"/>
                                        <p:tgtEl>
                                          <p:spTgt spid="350">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50">
                                            <p:txEl>
                                              <p:pRg st="2" end="2"/>
                                            </p:txEl>
                                          </p:spTgt>
                                        </p:tgtEl>
                                        <p:attrNameLst>
                                          <p:attrName>style.visibility</p:attrName>
                                        </p:attrNameLst>
                                      </p:cBhvr>
                                      <p:to>
                                        <p:strVal val="visible"/>
                                      </p:to>
                                    </p:set>
                                    <p:animEffect transition="in" filter="fade">
                                      <p:cBhvr>
                                        <p:cTn id="51" dur="500"/>
                                        <p:tgtEl>
                                          <p:spTgt spid="350">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50">
                                            <p:txEl>
                                              <p:pRg st="3" end="3"/>
                                            </p:txEl>
                                          </p:spTgt>
                                        </p:tgtEl>
                                        <p:attrNameLst>
                                          <p:attrName>style.visibility</p:attrName>
                                        </p:attrNameLst>
                                      </p:cBhvr>
                                      <p:to>
                                        <p:strVal val="visible"/>
                                      </p:to>
                                    </p:set>
                                    <p:animEffect transition="in" filter="fade">
                                      <p:cBhvr>
                                        <p:cTn id="56" dur="500"/>
                                        <p:tgtEl>
                                          <p:spTgt spid="3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9"/>
          <p:cNvSpPr/>
          <p:nvPr/>
        </p:nvSpPr>
        <p:spPr>
          <a:xfrm>
            <a:off x="1112723" y="245702"/>
            <a:ext cx="62024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56" name="Google Shape;356;p19"/>
          <p:cNvSpPr txBox="1"/>
          <p:nvPr/>
        </p:nvSpPr>
        <p:spPr>
          <a:xfrm>
            <a:off x="1447800" y="583902"/>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Nhân vật</a:t>
            </a:r>
            <a:endParaRPr sz="4400" b="1">
              <a:solidFill>
                <a:srgbClr val="FF0000"/>
              </a:solidFill>
              <a:latin typeface="Times New Roman"/>
              <a:ea typeface="Times New Roman"/>
              <a:cs typeface="Times New Roman"/>
              <a:sym typeface="Times New Roman"/>
            </a:endParaRPr>
          </a:p>
        </p:txBody>
      </p:sp>
      <p:sp>
        <p:nvSpPr>
          <p:cNvPr id="357" name="Google Shape;357;p19"/>
          <p:cNvSpPr txBox="1"/>
          <p:nvPr/>
        </p:nvSpPr>
        <p:spPr>
          <a:xfrm>
            <a:off x="1124445" y="1449251"/>
            <a:ext cx="6038355"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Ông Toàn Nha, Văn Sửu,  Ông Độp, ông Thình…</a:t>
            </a:r>
            <a:endParaRPr sz="4400">
              <a:solidFill>
                <a:srgbClr val="333333"/>
              </a:solidFill>
              <a:latin typeface="Times New Roman"/>
              <a:ea typeface="Times New Roman"/>
              <a:cs typeface="Times New Roman"/>
              <a:sym typeface="Times New Roman"/>
            </a:endParaRPr>
          </a:p>
        </p:txBody>
      </p:sp>
      <p:sp>
        <p:nvSpPr>
          <p:cNvPr id="358" name="Google Shape;358;p19"/>
          <p:cNvSpPr/>
          <p:nvPr/>
        </p:nvSpPr>
        <p:spPr>
          <a:xfrm>
            <a:off x="8686800" y="245702"/>
            <a:ext cx="8381999"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59" name="Google Shape;359;p19"/>
          <p:cNvSpPr txBox="1"/>
          <p:nvPr/>
        </p:nvSpPr>
        <p:spPr>
          <a:xfrm>
            <a:off x="9021877" y="490118"/>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Lời thoại</a:t>
            </a:r>
            <a:endParaRPr sz="4400" b="1">
              <a:solidFill>
                <a:srgbClr val="FF0000"/>
              </a:solidFill>
              <a:latin typeface="Times New Roman"/>
              <a:ea typeface="Times New Roman"/>
              <a:cs typeface="Times New Roman"/>
              <a:sym typeface="Times New Roman"/>
            </a:endParaRPr>
          </a:p>
        </p:txBody>
      </p:sp>
      <p:sp>
        <p:nvSpPr>
          <p:cNvPr id="360" name="Google Shape;360;p19"/>
          <p:cNvSpPr txBox="1"/>
          <p:nvPr/>
        </p:nvSpPr>
        <p:spPr>
          <a:xfrm>
            <a:off x="9388126" y="1449251"/>
            <a:ext cx="7528273"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Bộc lộ được rõ nét tính cách, đặc điểm nhân vật của họ.</a:t>
            </a:r>
            <a:endParaRPr/>
          </a:p>
        </p:txBody>
      </p:sp>
      <p:sp>
        <p:nvSpPr>
          <p:cNvPr id="361" name="Google Shape;361;p19"/>
          <p:cNvSpPr/>
          <p:nvPr/>
        </p:nvSpPr>
        <p:spPr>
          <a:xfrm>
            <a:off x="1124445" y="3598812"/>
            <a:ext cx="16184677" cy="451648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62" name="Google Shape;362;p19"/>
          <p:cNvSpPr txBox="1"/>
          <p:nvPr/>
        </p:nvSpPr>
        <p:spPr>
          <a:xfrm>
            <a:off x="1459522" y="3988966"/>
            <a:ext cx="155448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Thủ pháp trào phúng</a:t>
            </a:r>
            <a:endParaRPr sz="4400" b="1">
              <a:solidFill>
                <a:srgbClr val="FF0000"/>
              </a:solidFill>
              <a:latin typeface="Times New Roman"/>
              <a:ea typeface="Times New Roman"/>
              <a:cs typeface="Times New Roman"/>
              <a:sym typeface="Times New Roman"/>
            </a:endParaRPr>
          </a:p>
        </p:txBody>
      </p:sp>
      <p:sp>
        <p:nvSpPr>
          <p:cNvPr id="363" name="Google Shape;363;p19"/>
          <p:cNvSpPr txBox="1"/>
          <p:nvPr/>
        </p:nvSpPr>
        <p:spPr>
          <a:xfrm>
            <a:off x="1825772" y="4760530"/>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Phóng đại (nói quá) 🡪 tăng thêm tính chất, mức độ của sự lố bịch, hài hước 🡪 tạo tiếng cười châm biếm, mỉa mai.</a:t>
            </a:r>
            <a:endParaRPr sz="4400">
              <a:solidFill>
                <a:srgbClr val="333333"/>
              </a:solidFill>
              <a:latin typeface="Times New Roman"/>
              <a:ea typeface="Times New Roman"/>
              <a:cs typeface="Times New Roman"/>
              <a:sym typeface="Times New Roman"/>
            </a:endParaRPr>
          </a:p>
        </p:txBody>
      </p:sp>
      <p:sp>
        <p:nvSpPr>
          <p:cNvPr id="364" name="Google Shape;364;p19"/>
          <p:cNvSpPr txBox="1"/>
          <p:nvPr/>
        </p:nvSpPr>
        <p:spPr>
          <a:xfrm>
            <a:off x="1825772" y="6359252"/>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Sự việc đổi tên cho xã và các tổ, đội, ngành nghề truyền thống thành hiện đại</a:t>
            </a:r>
            <a:endParaRPr sz="4400">
              <a:solidFill>
                <a:srgbClr val="333333"/>
              </a:solidFill>
              <a:latin typeface="Times New Roman"/>
              <a:ea typeface="Times New Roman"/>
              <a:cs typeface="Times New Roman"/>
              <a:sym typeface="Times New Roman"/>
            </a:endParaRPr>
          </a:p>
        </p:txBody>
      </p:sp>
      <p:pic>
        <p:nvPicPr>
          <p:cNvPr id="365" name="Google Shape;365;p19" descr="Lưu Quang Vũ vẫn phản biện xã hội 30 năm sau ngày mất"/>
          <p:cNvPicPr preferRelativeResize="0"/>
          <p:nvPr/>
        </p:nvPicPr>
        <p:blipFill rotWithShape="1">
          <a:blip r:embed="rId4">
            <a:alphaModFix/>
          </a:blip>
          <a:srcRect b="93115"/>
          <a:stretch/>
        </p:blipFill>
        <p:spPr>
          <a:xfrm>
            <a:off x="1593335" y="9796882"/>
            <a:ext cx="15240000" cy="6564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par>
                                <p:cTn id="8" presetID="10" presetClass="entr" presetSubtype="0" fill="hold" nodeType="withEffect">
                                  <p:stCondLst>
                                    <p:cond delay="0"/>
                                  </p:stCondLst>
                                  <p:childTnLst>
                                    <p:set>
                                      <p:cBhvr>
                                        <p:cTn id="9" dur="1" fill="hold">
                                          <p:stCondLst>
                                            <p:cond delay="0"/>
                                          </p:stCondLst>
                                        </p:cTn>
                                        <p:tgtEl>
                                          <p:spTgt spid="355"/>
                                        </p:tgtEl>
                                        <p:attrNameLst>
                                          <p:attrName>style.visibility</p:attrName>
                                        </p:attrNameLst>
                                      </p:cBhvr>
                                      <p:to>
                                        <p:strVal val="visible"/>
                                      </p:to>
                                    </p:set>
                                    <p:animEffect transition="in" filter="fade">
                                      <p:cBhvr>
                                        <p:cTn id="10" dur="500"/>
                                        <p:tgtEl>
                                          <p:spTgt spid="3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7"/>
                                        </p:tgtEl>
                                        <p:attrNameLst>
                                          <p:attrName>style.visibility</p:attrName>
                                        </p:attrNameLst>
                                      </p:cBhvr>
                                      <p:to>
                                        <p:strVal val="visible"/>
                                      </p:to>
                                    </p:set>
                                    <p:animEffect transition="in" filter="fade">
                                      <p:cBhvr>
                                        <p:cTn id="15" dur="500"/>
                                        <p:tgtEl>
                                          <p:spTgt spid="35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9"/>
                                        </p:tgtEl>
                                        <p:attrNameLst>
                                          <p:attrName>style.visibility</p:attrName>
                                        </p:attrNameLst>
                                      </p:cBhvr>
                                      <p:to>
                                        <p:strVal val="visible"/>
                                      </p:to>
                                    </p:set>
                                    <p:animEffect transition="in" filter="fade">
                                      <p:cBhvr>
                                        <p:cTn id="20" dur="500"/>
                                        <p:tgtEl>
                                          <p:spTgt spid="359"/>
                                        </p:tgtEl>
                                      </p:cBhvr>
                                    </p:animEffect>
                                  </p:childTnLst>
                                </p:cTn>
                              </p:par>
                              <p:par>
                                <p:cTn id="21" presetID="10" presetClass="entr" presetSubtype="0" fill="hold" nodeType="withEffect">
                                  <p:stCondLst>
                                    <p:cond delay="0"/>
                                  </p:stCondLst>
                                  <p:childTnLst>
                                    <p:set>
                                      <p:cBhvr>
                                        <p:cTn id="22" dur="1" fill="hold">
                                          <p:stCondLst>
                                            <p:cond delay="0"/>
                                          </p:stCondLst>
                                        </p:cTn>
                                        <p:tgtEl>
                                          <p:spTgt spid="358"/>
                                        </p:tgtEl>
                                        <p:attrNameLst>
                                          <p:attrName>style.visibility</p:attrName>
                                        </p:attrNameLst>
                                      </p:cBhvr>
                                      <p:to>
                                        <p:strVal val="visible"/>
                                      </p:to>
                                    </p:set>
                                    <p:animEffect transition="in" filter="fade">
                                      <p:cBhvr>
                                        <p:cTn id="23" dur="500"/>
                                        <p:tgtEl>
                                          <p:spTgt spid="3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0"/>
                                        </p:tgtEl>
                                        <p:attrNameLst>
                                          <p:attrName>style.visibility</p:attrName>
                                        </p:attrNameLst>
                                      </p:cBhvr>
                                      <p:to>
                                        <p:strVal val="visible"/>
                                      </p:to>
                                    </p:set>
                                    <p:animEffect transition="in" filter="fade">
                                      <p:cBhvr>
                                        <p:cTn id="28" dur="500"/>
                                        <p:tgtEl>
                                          <p:spTgt spid="36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62"/>
                                        </p:tgtEl>
                                        <p:attrNameLst>
                                          <p:attrName>style.visibility</p:attrName>
                                        </p:attrNameLst>
                                      </p:cBhvr>
                                      <p:to>
                                        <p:strVal val="visible"/>
                                      </p:to>
                                    </p:set>
                                    <p:animEffect transition="in" filter="fade">
                                      <p:cBhvr>
                                        <p:cTn id="33" dur="500"/>
                                        <p:tgtEl>
                                          <p:spTgt spid="362"/>
                                        </p:tgtEl>
                                      </p:cBhvr>
                                    </p:animEffect>
                                  </p:childTnLst>
                                </p:cTn>
                              </p:par>
                              <p:par>
                                <p:cTn id="34" presetID="10" presetClass="entr" presetSubtype="0" fill="hold" nodeType="withEffect">
                                  <p:stCondLst>
                                    <p:cond delay="0"/>
                                  </p:stCondLst>
                                  <p:childTnLst>
                                    <p:set>
                                      <p:cBhvr>
                                        <p:cTn id="35" dur="1" fill="hold">
                                          <p:stCondLst>
                                            <p:cond delay="0"/>
                                          </p:stCondLst>
                                        </p:cTn>
                                        <p:tgtEl>
                                          <p:spTgt spid="361"/>
                                        </p:tgtEl>
                                        <p:attrNameLst>
                                          <p:attrName>style.visibility</p:attrName>
                                        </p:attrNameLst>
                                      </p:cBhvr>
                                      <p:to>
                                        <p:strVal val="visible"/>
                                      </p:to>
                                    </p:set>
                                    <p:animEffect transition="in" filter="fade">
                                      <p:cBhvr>
                                        <p:cTn id="36" dur="500"/>
                                        <p:tgtEl>
                                          <p:spTgt spid="36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63"/>
                                        </p:tgtEl>
                                        <p:attrNameLst>
                                          <p:attrName>style.visibility</p:attrName>
                                        </p:attrNameLst>
                                      </p:cBhvr>
                                      <p:to>
                                        <p:strVal val="visible"/>
                                      </p:to>
                                    </p:set>
                                    <p:animEffect transition="in" filter="fade">
                                      <p:cBhvr>
                                        <p:cTn id="41" dur="500"/>
                                        <p:tgtEl>
                                          <p:spTgt spid="36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64"/>
                                        </p:tgtEl>
                                        <p:attrNameLst>
                                          <p:attrName>style.visibility</p:attrName>
                                        </p:attrNameLst>
                                      </p:cBhvr>
                                      <p:to>
                                        <p:strVal val="visible"/>
                                      </p:to>
                                    </p:set>
                                    <p:animEffect transition="in" filter="fade">
                                      <p:cBhvr>
                                        <p:cTn id="46"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
          <p:cNvPicPr preferRelativeResize="0"/>
          <p:nvPr/>
        </p:nvPicPr>
        <p:blipFill rotWithShape="1">
          <a:blip r:embed="rId3">
            <a:alphaModFix/>
          </a:blip>
          <a:srcRect b="8536"/>
          <a:stretch/>
        </p:blipFill>
        <p:spPr>
          <a:xfrm>
            <a:off x="20" y="10"/>
            <a:ext cx="18287980" cy="10286990"/>
          </a:xfrm>
          <a:prstGeom prst="rect">
            <a:avLst/>
          </a:prstGeom>
          <a:solidFill>
            <a:srgbClr val="FFFFFF"/>
          </a:solidFill>
          <a:ln>
            <a:noFill/>
          </a:ln>
        </p:spPr>
      </p:pic>
      <p:pic>
        <p:nvPicPr>
          <p:cNvPr id="147" name="Google Shape;147;p2"/>
          <p:cNvPicPr preferRelativeResize="0"/>
          <p:nvPr/>
        </p:nvPicPr>
        <p:blipFill rotWithShape="1">
          <a:blip r:embed="rId4">
            <a:alphaModFix/>
          </a:blip>
          <a:srcRect/>
          <a:stretch/>
        </p:blipFill>
        <p:spPr>
          <a:xfrm>
            <a:off x="11353800" y="6515100"/>
            <a:ext cx="6705600" cy="3624649"/>
          </a:xfrm>
          <a:prstGeom prst="rect">
            <a:avLst/>
          </a:prstGeom>
          <a:noFill/>
          <a:ln>
            <a:noFill/>
          </a:ln>
        </p:spPr>
      </p:pic>
      <p:sp>
        <p:nvSpPr>
          <p:cNvPr id="148" name="Google Shape;148;p2"/>
          <p:cNvSpPr txBox="1"/>
          <p:nvPr/>
        </p:nvSpPr>
        <p:spPr>
          <a:xfrm>
            <a:off x="12192000" y="7108224"/>
            <a:ext cx="4572000" cy="1219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800"/>
              <a:buFont typeface="Times New Roman"/>
              <a:buNone/>
            </a:pPr>
            <a:r>
              <a:rPr lang="en-US" sz="4800" b="0" i="1" u="none" strike="noStrike" cap="none">
                <a:solidFill>
                  <a:schemeClr val="dk1"/>
                </a:solidFill>
                <a:latin typeface="Times New Roman"/>
                <a:ea typeface="Times New Roman"/>
                <a:cs typeface="Times New Roman"/>
                <a:sym typeface="Times New Roman"/>
              </a:rPr>
              <a:t>Ông không phải là bố tôi, </a:t>
            </a:r>
            <a:r>
              <a:rPr lang="en-US" sz="4800" b="0" i="0" u="none" strike="noStrike" cap="none">
                <a:solidFill>
                  <a:schemeClr val="dk1"/>
                </a:solidFill>
                <a:latin typeface="Times New Roman"/>
                <a:ea typeface="Times New Roman"/>
                <a:cs typeface="Times New Roman"/>
                <a:sym typeface="Times New Roman"/>
              </a:rPr>
              <a:t>Lưu Quang Vũ</a:t>
            </a:r>
            <a:endParaRPr sz="4800" b="0" i="1" u="none" strike="noStrike" cap="none">
              <a:solidFill>
                <a:schemeClr val="dk1"/>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0"/>
          <p:cNvSpPr/>
          <p:nvPr/>
        </p:nvSpPr>
        <p:spPr>
          <a:xfrm rot="-5400000">
            <a:off x="16465612" y="-1218920"/>
            <a:ext cx="3644776" cy="3110816"/>
          </a:xfrm>
          <a:custGeom>
            <a:avLst/>
            <a:gdLst/>
            <a:ahLst/>
            <a:cxnLst/>
            <a:rect l="l" t="t" r="r" b="b"/>
            <a:pathLst>
              <a:path w="45611" h="38929" extrusionOk="0">
                <a:moveTo>
                  <a:pt x="26741" y="1"/>
                </a:moveTo>
                <a:cubicBezTo>
                  <a:pt x="24763" y="1"/>
                  <a:pt x="22797" y="680"/>
                  <a:pt x="21273" y="2151"/>
                </a:cubicBezTo>
                <a:cubicBezTo>
                  <a:pt x="19977" y="3402"/>
                  <a:pt x="18818" y="4971"/>
                  <a:pt x="17082" y="5450"/>
                </a:cubicBezTo>
                <a:cubicBezTo>
                  <a:pt x="16694" y="5557"/>
                  <a:pt x="16304" y="5602"/>
                  <a:pt x="15913" y="5602"/>
                </a:cubicBezTo>
                <a:cubicBezTo>
                  <a:pt x="13693" y="5602"/>
                  <a:pt x="11435" y="4134"/>
                  <a:pt x="9202" y="4134"/>
                </a:cubicBezTo>
                <a:cubicBezTo>
                  <a:pt x="8850" y="4134"/>
                  <a:pt x="8499" y="4170"/>
                  <a:pt x="8148" y="4255"/>
                </a:cubicBezTo>
                <a:cubicBezTo>
                  <a:pt x="7138" y="4499"/>
                  <a:pt x="6263" y="5122"/>
                  <a:pt x="5461" y="5781"/>
                </a:cubicBezTo>
                <a:cubicBezTo>
                  <a:pt x="4513" y="6561"/>
                  <a:pt x="3609" y="7430"/>
                  <a:pt x="3018" y="8503"/>
                </a:cubicBezTo>
                <a:cubicBezTo>
                  <a:pt x="1542" y="11186"/>
                  <a:pt x="2282" y="14521"/>
                  <a:pt x="1620" y="17509"/>
                </a:cubicBezTo>
                <a:cubicBezTo>
                  <a:pt x="1158" y="19594"/>
                  <a:pt x="0" y="21689"/>
                  <a:pt x="588" y="23744"/>
                </a:cubicBezTo>
                <a:cubicBezTo>
                  <a:pt x="965" y="25069"/>
                  <a:pt x="2041" y="26163"/>
                  <a:pt x="2188" y="27534"/>
                </a:cubicBezTo>
                <a:cubicBezTo>
                  <a:pt x="2317" y="28748"/>
                  <a:pt x="1693" y="29902"/>
                  <a:pt x="1456" y="31100"/>
                </a:cubicBezTo>
                <a:cubicBezTo>
                  <a:pt x="1158" y="32623"/>
                  <a:pt x="1525" y="34264"/>
                  <a:pt x="2443" y="35515"/>
                </a:cubicBezTo>
                <a:lnTo>
                  <a:pt x="35000" y="38928"/>
                </a:lnTo>
                <a:cubicBezTo>
                  <a:pt x="38019" y="38912"/>
                  <a:pt x="41404" y="38721"/>
                  <a:pt x="43463" y="36153"/>
                </a:cubicBezTo>
                <a:cubicBezTo>
                  <a:pt x="45087" y="34125"/>
                  <a:pt x="45420" y="31147"/>
                  <a:pt x="45533" y="28378"/>
                </a:cubicBezTo>
                <a:cubicBezTo>
                  <a:pt x="45611" y="26441"/>
                  <a:pt x="45609" y="24429"/>
                  <a:pt x="44927" y="22662"/>
                </a:cubicBezTo>
                <a:cubicBezTo>
                  <a:pt x="43684" y="19447"/>
                  <a:pt x="40557" y="17851"/>
                  <a:pt x="38688" y="15075"/>
                </a:cubicBezTo>
                <a:cubicBezTo>
                  <a:pt x="36453" y="11759"/>
                  <a:pt x="36212" y="7063"/>
                  <a:pt x="33971" y="3750"/>
                </a:cubicBezTo>
                <a:cubicBezTo>
                  <a:pt x="32355" y="1358"/>
                  <a:pt x="29537" y="1"/>
                  <a:pt x="26741" y="1"/>
                </a:cubicBezTo>
                <a:close/>
              </a:path>
            </a:pathLst>
          </a:custGeom>
          <a:solidFill>
            <a:schemeClr val="accent5"/>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chemeClr val="dk1"/>
              </a:solidFill>
              <a:latin typeface="Cambria"/>
              <a:ea typeface="Cambria"/>
              <a:cs typeface="Cambria"/>
              <a:sym typeface="Cambria"/>
            </a:endParaRPr>
          </a:p>
        </p:txBody>
      </p:sp>
      <p:graphicFrame>
        <p:nvGraphicFramePr>
          <p:cNvPr id="371" name="Google Shape;371;p20"/>
          <p:cNvGraphicFramePr/>
          <p:nvPr/>
        </p:nvGraphicFramePr>
        <p:xfrm>
          <a:off x="228600" y="190500"/>
          <a:ext cx="3000000" cy="3000000"/>
        </p:xfrm>
        <a:graphic>
          <a:graphicData uri="http://schemas.openxmlformats.org/drawingml/2006/table">
            <a:tbl>
              <a:tblPr>
                <a:noFill/>
                <a:tableStyleId>{C5FB3E85-A93D-4CDD-9F8D-58A27C02A759}</a:tableStyleId>
              </a:tblPr>
              <a:tblGrid>
                <a:gridCol w="4419600">
                  <a:extLst>
                    <a:ext uri="{9D8B030D-6E8A-4147-A177-3AD203B41FA5}">
                      <a16:colId xmlns:a16="http://schemas.microsoft.com/office/drawing/2014/main" val="20000"/>
                    </a:ext>
                  </a:extLst>
                </a:gridCol>
                <a:gridCol w="13411200">
                  <a:extLst>
                    <a:ext uri="{9D8B030D-6E8A-4147-A177-3AD203B41FA5}">
                      <a16:colId xmlns:a16="http://schemas.microsoft.com/office/drawing/2014/main" val="20001"/>
                    </a:ext>
                  </a:extLst>
                </a:gridCol>
              </a:tblGrid>
              <a:tr h="762925">
                <a:tc>
                  <a:txBody>
                    <a:bodyPr/>
                    <a:lstStyle/>
                    <a:p>
                      <a:pPr marL="0" marR="0" lvl="0" indent="0" algn="ctr" rtl="0">
                        <a:spcBef>
                          <a:spcPts val="0"/>
                        </a:spcBef>
                        <a:spcAft>
                          <a:spcPts val="0"/>
                        </a:spcAft>
                        <a:buNone/>
                      </a:pPr>
                      <a:r>
                        <a:rPr lang="en-US" sz="4100" b="1" u="none" strike="noStrike" cap="none">
                          <a:latin typeface="Times New Roman"/>
                          <a:ea typeface="Times New Roman"/>
                          <a:cs typeface="Times New Roman"/>
                          <a:sym typeface="Times New Roman"/>
                        </a:rPr>
                        <a:t>Trước</a:t>
                      </a:r>
                      <a:endParaRPr sz="4100" b="1"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DADA"/>
                    </a:solidFill>
                  </a:tcPr>
                </a:tc>
                <a:tc>
                  <a:txBody>
                    <a:bodyPr/>
                    <a:lstStyle/>
                    <a:p>
                      <a:pPr marL="0" marR="0" lvl="0" indent="0" algn="ctr" rtl="0">
                        <a:spcBef>
                          <a:spcPts val="0"/>
                        </a:spcBef>
                        <a:spcAft>
                          <a:spcPts val="0"/>
                        </a:spcAft>
                        <a:buNone/>
                      </a:pPr>
                      <a:r>
                        <a:rPr lang="en-US" sz="4100" b="1" u="none" strike="noStrike" cap="none">
                          <a:latin typeface="Times New Roman"/>
                          <a:ea typeface="Times New Roman"/>
                          <a:cs typeface="Times New Roman"/>
                          <a:sym typeface="Times New Roman"/>
                        </a:rPr>
                        <a:t>Sau</a:t>
                      </a:r>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DADA"/>
                    </a:solidFill>
                  </a:tcPr>
                </a:tc>
                <a:extLst>
                  <a:ext uri="{0D108BD9-81ED-4DB2-BD59-A6C34878D82A}">
                    <a16:rowId xmlns:a16="http://schemas.microsoft.com/office/drawing/2014/main" val="10000"/>
                  </a:ext>
                </a:extLst>
              </a:tr>
              <a:tr h="744675">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Xã Cà Hạ</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Xã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1"/>
                  </a:ext>
                </a:extLst>
              </a:tr>
              <a:tr h="744675">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Phố Cà</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Thị trấn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2"/>
                  </a:ext>
                </a:extLst>
              </a:tr>
              <a:tr h="1329750">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Hợp tác xã Cà Hạ</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Liên đoàn tổ hợp tác xã Công Nông Thương Tín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3"/>
                  </a:ext>
                </a:extLst>
              </a:tr>
              <a:tr h="744675">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Đội trưởng đội 6</a:t>
                      </a:r>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Chủ nhiệm TT công nghệ kiêm trưởng ban ngoại vụ</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4"/>
                  </a:ext>
                </a:extLst>
              </a:tr>
              <a:tr h="1329750">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Tổ trưởng tổ nề mộc</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Chủ nhiệm TT xây dựng và kiến thiết cơ bản</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5"/>
                  </a:ext>
                </a:extLst>
              </a:tr>
              <a:tr h="1329750">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Cửa hàng trưởng cửa hàng mua bán</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Chủ nhiệm công ty dịch vụ thương nghiệp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6"/>
                  </a:ext>
                </a:extLst>
              </a:tr>
              <a:tr h="744675">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Đội trưởng đội 2</a:t>
                      </a:r>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Điều phối nhân lực và sản xuất nông nghiệp</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7"/>
                  </a:ext>
                </a:extLst>
              </a:tr>
              <a:tr h="744675">
                <a:tc>
                  <a:txBody>
                    <a:bodyPr/>
                    <a:lstStyle/>
                    <a:p>
                      <a:pPr marL="0" marR="0" lvl="0" indent="0" algn="ctr" rtl="0">
                        <a:lnSpc>
                          <a:spcPct val="100000"/>
                        </a:lnSpc>
                        <a:spcBef>
                          <a:spcPts val="0"/>
                        </a:spcBef>
                        <a:spcAft>
                          <a:spcPts val="0"/>
                        </a:spcAft>
                        <a:buClr>
                          <a:srgbClr val="000000"/>
                        </a:buClr>
                        <a:buSzPts val="4100"/>
                        <a:buFont typeface="Arial"/>
                        <a:buNone/>
                      </a:pPr>
                      <a:r>
                        <a:rPr lang="en-US" sz="4100" u="none" strike="noStrike" cap="none">
                          <a:latin typeface="Times New Roman"/>
                          <a:ea typeface="Times New Roman"/>
                          <a:cs typeface="Times New Roman"/>
                          <a:sym typeface="Times New Roman"/>
                        </a:rPr>
                        <a:t>Trưởng trại lợn</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lnSpc>
                          <a:spcPct val="100000"/>
                        </a:lnSpc>
                        <a:spcBef>
                          <a:spcPts val="0"/>
                        </a:spcBef>
                        <a:spcAft>
                          <a:spcPts val="0"/>
                        </a:spcAft>
                        <a:buClr>
                          <a:srgbClr val="000000"/>
                        </a:buClr>
                        <a:buSzPts val="4100"/>
                        <a:buFont typeface="Arial"/>
                        <a:buNone/>
                      </a:pPr>
                      <a:r>
                        <a:rPr lang="en-US" sz="4100" u="none" strike="noStrike" cap="none">
                          <a:latin typeface="Times New Roman"/>
                          <a:ea typeface="Times New Roman"/>
                          <a:cs typeface="Times New Roman"/>
                          <a:sym typeface="Times New Roman"/>
                        </a:rPr>
                        <a:t>Chủ nhiệm Trung tâm chăn nuôi gia súc.</a:t>
                      </a:r>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8"/>
                  </a:ext>
                </a:extLst>
              </a:tr>
              <a:tr h="744675">
                <a:tc>
                  <a:txBody>
                    <a:bodyPr/>
                    <a:lstStyle/>
                    <a:p>
                      <a:pPr marL="0" marR="0" lvl="0" indent="0" algn="ctr" rtl="0">
                        <a:lnSpc>
                          <a:spcPct val="100000"/>
                        </a:lnSpc>
                        <a:spcBef>
                          <a:spcPts val="0"/>
                        </a:spcBef>
                        <a:spcAft>
                          <a:spcPts val="0"/>
                        </a:spcAft>
                        <a:buClr>
                          <a:srgbClr val="000000"/>
                        </a:buClr>
                        <a:buSzPts val="4100"/>
                        <a:buFont typeface="Arial"/>
                        <a:buNone/>
                      </a:pPr>
                      <a:r>
                        <a:rPr lang="en-US" sz="4100" u="none" strike="noStrike" cap="none">
                          <a:latin typeface="Times New Roman"/>
                          <a:ea typeface="Times New Roman"/>
                          <a:cs typeface="Times New Roman"/>
                          <a:sym typeface="Times New Roman"/>
                        </a:rPr>
                        <a:t>Hoạn lợn</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lnSpc>
                          <a:spcPct val="100000"/>
                        </a:lnSpc>
                        <a:spcBef>
                          <a:spcPts val="0"/>
                        </a:spcBef>
                        <a:spcAft>
                          <a:spcPts val="0"/>
                        </a:spcAft>
                        <a:buClr>
                          <a:srgbClr val="000000"/>
                        </a:buClr>
                        <a:buSzPts val="4100"/>
                        <a:buFont typeface="Arial"/>
                        <a:buNone/>
                      </a:pPr>
                      <a:r>
                        <a:rPr lang="en-US" sz="4100" u="none" strike="noStrike" cap="none">
                          <a:latin typeface="Times New Roman"/>
                          <a:ea typeface="Times New Roman"/>
                          <a:cs typeface="Times New Roman"/>
                          <a:sym typeface="Times New Roman"/>
                        </a:rPr>
                        <a:t>Chủ nhiệm Trung tâm triệt sản gia sức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5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1"/>
          <p:cNvSpPr/>
          <p:nvPr/>
        </p:nvSpPr>
        <p:spPr>
          <a:xfrm>
            <a:off x="1112723" y="245702"/>
            <a:ext cx="62024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77" name="Google Shape;377;p21"/>
          <p:cNvSpPr txBox="1"/>
          <p:nvPr/>
        </p:nvSpPr>
        <p:spPr>
          <a:xfrm>
            <a:off x="1447800" y="583902"/>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Nhân vật</a:t>
            </a:r>
            <a:endParaRPr sz="4400" b="1">
              <a:solidFill>
                <a:srgbClr val="FF0000"/>
              </a:solidFill>
              <a:latin typeface="Times New Roman"/>
              <a:ea typeface="Times New Roman"/>
              <a:cs typeface="Times New Roman"/>
              <a:sym typeface="Times New Roman"/>
            </a:endParaRPr>
          </a:p>
        </p:txBody>
      </p:sp>
      <p:sp>
        <p:nvSpPr>
          <p:cNvPr id="378" name="Google Shape;378;p21"/>
          <p:cNvSpPr txBox="1"/>
          <p:nvPr/>
        </p:nvSpPr>
        <p:spPr>
          <a:xfrm>
            <a:off x="1124445" y="1449251"/>
            <a:ext cx="6190755"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Ông Toàn Nha, Văn Sửu, Ông Độp, ông Thình…</a:t>
            </a:r>
            <a:endParaRPr sz="4400">
              <a:solidFill>
                <a:srgbClr val="333333"/>
              </a:solidFill>
              <a:latin typeface="Times New Roman"/>
              <a:ea typeface="Times New Roman"/>
              <a:cs typeface="Times New Roman"/>
              <a:sym typeface="Times New Roman"/>
            </a:endParaRPr>
          </a:p>
        </p:txBody>
      </p:sp>
      <p:sp>
        <p:nvSpPr>
          <p:cNvPr id="379" name="Google Shape;379;p21"/>
          <p:cNvSpPr/>
          <p:nvPr/>
        </p:nvSpPr>
        <p:spPr>
          <a:xfrm>
            <a:off x="8686800" y="245702"/>
            <a:ext cx="8381999"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80" name="Google Shape;380;p21"/>
          <p:cNvSpPr txBox="1"/>
          <p:nvPr/>
        </p:nvSpPr>
        <p:spPr>
          <a:xfrm>
            <a:off x="9021877" y="490118"/>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Lời thoại</a:t>
            </a:r>
            <a:endParaRPr sz="4400" b="1">
              <a:solidFill>
                <a:srgbClr val="FF0000"/>
              </a:solidFill>
              <a:latin typeface="Times New Roman"/>
              <a:ea typeface="Times New Roman"/>
              <a:cs typeface="Times New Roman"/>
              <a:sym typeface="Times New Roman"/>
            </a:endParaRPr>
          </a:p>
        </p:txBody>
      </p:sp>
      <p:sp>
        <p:nvSpPr>
          <p:cNvPr id="381" name="Google Shape;381;p21"/>
          <p:cNvSpPr txBox="1"/>
          <p:nvPr/>
        </p:nvSpPr>
        <p:spPr>
          <a:xfrm>
            <a:off x="9388126" y="1449251"/>
            <a:ext cx="7528273"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Bộc lộ được rõ nét tính cách, đặc điểm nhân vật của họ.</a:t>
            </a:r>
            <a:endParaRPr/>
          </a:p>
        </p:txBody>
      </p:sp>
      <p:sp>
        <p:nvSpPr>
          <p:cNvPr id="382" name="Google Shape;382;p21"/>
          <p:cNvSpPr/>
          <p:nvPr/>
        </p:nvSpPr>
        <p:spPr>
          <a:xfrm>
            <a:off x="1124445" y="3598812"/>
            <a:ext cx="16184677" cy="573568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83" name="Google Shape;383;p21"/>
          <p:cNvSpPr txBox="1"/>
          <p:nvPr/>
        </p:nvSpPr>
        <p:spPr>
          <a:xfrm>
            <a:off x="1459522" y="3988966"/>
            <a:ext cx="155448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Thủ pháp trào phúng</a:t>
            </a:r>
            <a:endParaRPr sz="4400" b="1">
              <a:solidFill>
                <a:srgbClr val="FF0000"/>
              </a:solidFill>
              <a:latin typeface="Times New Roman"/>
              <a:ea typeface="Times New Roman"/>
              <a:cs typeface="Times New Roman"/>
              <a:sym typeface="Times New Roman"/>
            </a:endParaRPr>
          </a:p>
        </p:txBody>
      </p:sp>
      <p:sp>
        <p:nvSpPr>
          <p:cNvPr id="384" name="Google Shape;384;p21"/>
          <p:cNvSpPr txBox="1"/>
          <p:nvPr/>
        </p:nvSpPr>
        <p:spPr>
          <a:xfrm>
            <a:off x="1825772" y="4760530"/>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Phóng đại (nói quá) 🡪 tăng thêm tính chất, mức độ của sự lố bịch, hài hước 🡪 tạo tiếng cười châm biếm, mỉa mai.</a:t>
            </a:r>
            <a:endParaRPr sz="4400">
              <a:solidFill>
                <a:srgbClr val="333333"/>
              </a:solidFill>
              <a:latin typeface="Times New Roman"/>
              <a:ea typeface="Times New Roman"/>
              <a:cs typeface="Times New Roman"/>
              <a:sym typeface="Times New Roman"/>
            </a:endParaRPr>
          </a:p>
        </p:txBody>
      </p:sp>
      <p:sp>
        <p:nvSpPr>
          <p:cNvPr id="385" name="Google Shape;385;p21"/>
          <p:cNvSpPr txBox="1"/>
          <p:nvPr/>
        </p:nvSpPr>
        <p:spPr>
          <a:xfrm>
            <a:off x="1825772" y="6359252"/>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Sự việc đổi tên cho xã và các tổ, đội, ngành nghề truyền thống thành hiện đại</a:t>
            </a:r>
            <a:endParaRPr sz="4400">
              <a:solidFill>
                <a:srgbClr val="333333"/>
              </a:solidFill>
              <a:latin typeface="Times New Roman"/>
              <a:ea typeface="Times New Roman"/>
              <a:cs typeface="Times New Roman"/>
              <a:sym typeface="Times New Roman"/>
            </a:endParaRPr>
          </a:p>
        </p:txBody>
      </p:sp>
      <p:sp>
        <p:nvSpPr>
          <p:cNvPr id="386" name="Google Shape;386;p21"/>
          <p:cNvSpPr txBox="1"/>
          <p:nvPr/>
        </p:nvSpPr>
        <p:spPr>
          <a:xfrm>
            <a:off x="1825771" y="7886700"/>
            <a:ext cx="15026149"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Các nhân vật cũng được sáng tạo “bịa như thật” để gây cười…(Ông Thình, bà Độp…)</a:t>
            </a:r>
            <a:endParaRPr sz="4400">
              <a:solidFill>
                <a:srgbClr val="333333"/>
              </a:solidFill>
              <a:latin typeface="Times New Roman"/>
              <a:ea typeface="Times New Roman"/>
              <a:cs typeface="Times New Roman"/>
              <a:sym typeface="Times New Roman"/>
            </a:endParaRPr>
          </a:p>
        </p:txBody>
      </p:sp>
      <p:pic>
        <p:nvPicPr>
          <p:cNvPr id="387" name="Google Shape;387;p21" descr="Lưu Quang Vũ vẫn phản biện xã hội 30 năm sau ngày mất"/>
          <p:cNvPicPr preferRelativeResize="0"/>
          <p:nvPr/>
        </p:nvPicPr>
        <p:blipFill rotWithShape="1">
          <a:blip r:embed="rId4">
            <a:alphaModFix/>
          </a:blip>
          <a:srcRect b="93115"/>
          <a:stretch/>
        </p:blipFill>
        <p:spPr>
          <a:xfrm>
            <a:off x="1593335" y="9796882"/>
            <a:ext cx="15240000" cy="6564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2"/>
          <p:cNvSpPr/>
          <p:nvPr/>
        </p:nvSpPr>
        <p:spPr>
          <a:xfrm>
            <a:off x="0"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r="-143433"/>
            </a:stretch>
          </a:blipFill>
          <a:ln>
            <a:noFill/>
          </a:ln>
        </p:spPr>
      </p:sp>
      <p:sp>
        <p:nvSpPr>
          <p:cNvPr id="394" name="Google Shape;394;p22"/>
          <p:cNvSpPr/>
          <p:nvPr/>
        </p:nvSpPr>
        <p:spPr>
          <a:xfrm>
            <a:off x="14879782"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l="-143439"/>
            </a:stretch>
          </a:blipFill>
          <a:ln>
            <a:noFill/>
          </a:ln>
        </p:spPr>
      </p:sp>
      <p:pic>
        <p:nvPicPr>
          <p:cNvPr id="395" name="Google Shape;395;p22"/>
          <p:cNvPicPr preferRelativeResize="0"/>
          <p:nvPr/>
        </p:nvPicPr>
        <p:blipFill rotWithShape="1">
          <a:blip r:embed="rId4">
            <a:alphaModFix/>
          </a:blip>
          <a:srcRect/>
          <a:stretch/>
        </p:blipFill>
        <p:spPr>
          <a:xfrm>
            <a:off x="2861962" y="3238500"/>
            <a:ext cx="12034547" cy="3023878"/>
          </a:xfrm>
          <a:prstGeom prst="rect">
            <a:avLst/>
          </a:prstGeom>
          <a:noFill/>
          <a:ln>
            <a:noFill/>
          </a:ln>
        </p:spPr>
      </p:pic>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23" descr="Lưu Quang Vũ 'flex'... bệnh sĩ một cách sành điệu | Báo Giáo dục và Thời  đại Online"/>
          <p:cNvPicPr preferRelativeResize="0"/>
          <p:nvPr/>
        </p:nvPicPr>
        <p:blipFill rotWithShape="1">
          <a:blip r:embed="rId3">
            <a:alphaModFix/>
          </a:blip>
          <a:srcRect/>
          <a:stretch/>
        </p:blipFill>
        <p:spPr>
          <a:xfrm>
            <a:off x="8458200" y="5915722"/>
            <a:ext cx="9067800" cy="3990278"/>
          </a:xfrm>
          <a:custGeom>
            <a:avLst/>
            <a:gdLst/>
            <a:ahLst/>
            <a:cxnLst/>
            <a:rect l="l" t="t" r="r" b="b"/>
            <a:pathLst>
              <a:path w="9067800" h="3990278" extrusionOk="0">
                <a:moveTo>
                  <a:pt x="0" y="0"/>
                </a:moveTo>
                <a:cubicBezTo>
                  <a:pt x="219164" y="-3237"/>
                  <a:pt x="362267" y="20818"/>
                  <a:pt x="516167" y="0"/>
                </a:cubicBezTo>
                <a:cubicBezTo>
                  <a:pt x="670067" y="-20818"/>
                  <a:pt x="1041770" y="4599"/>
                  <a:pt x="1304368" y="0"/>
                </a:cubicBezTo>
                <a:cubicBezTo>
                  <a:pt x="1566966" y="-4599"/>
                  <a:pt x="1671179" y="28313"/>
                  <a:pt x="1911213" y="0"/>
                </a:cubicBezTo>
                <a:cubicBezTo>
                  <a:pt x="2151248" y="-28313"/>
                  <a:pt x="2507036" y="-12681"/>
                  <a:pt x="2699414" y="0"/>
                </a:cubicBezTo>
                <a:cubicBezTo>
                  <a:pt x="2891792" y="12681"/>
                  <a:pt x="3073969" y="-1925"/>
                  <a:pt x="3215581" y="0"/>
                </a:cubicBezTo>
                <a:cubicBezTo>
                  <a:pt x="3357193" y="1925"/>
                  <a:pt x="3631291" y="8317"/>
                  <a:pt x="4003782" y="0"/>
                </a:cubicBezTo>
                <a:cubicBezTo>
                  <a:pt x="4376273" y="-8317"/>
                  <a:pt x="4557047" y="28425"/>
                  <a:pt x="4701306" y="0"/>
                </a:cubicBezTo>
                <a:cubicBezTo>
                  <a:pt x="4845565" y="-28425"/>
                  <a:pt x="5247196" y="-25630"/>
                  <a:pt x="5580185" y="0"/>
                </a:cubicBezTo>
                <a:cubicBezTo>
                  <a:pt x="5913174" y="25630"/>
                  <a:pt x="6186015" y="-13991"/>
                  <a:pt x="6368386" y="0"/>
                </a:cubicBezTo>
                <a:cubicBezTo>
                  <a:pt x="6550757" y="13991"/>
                  <a:pt x="6828403" y="-33715"/>
                  <a:pt x="7065909" y="0"/>
                </a:cubicBezTo>
                <a:cubicBezTo>
                  <a:pt x="7303415" y="33715"/>
                  <a:pt x="7541996" y="-12829"/>
                  <a:pt x="7944788" y="0"/>
                </a:cubicBezTo>
                <a:cubicBezTo>
                  <a:pt x="8347580" y="12829"/>
                  <a:pt x="8327426" y="-23557"/>
                  <a:pt x="8460955" y="0"/>
                </a:cubicBezTo>
                <a:cubicBezTo>
                  <a:pt x="8594484" y="23557"/>
                  <a:pt x="8903830" y="-16778"/>
                  <a:pt x="9067800" y="0"/>
                </a:cubicBezTo>
                <a:cubicBezTo>
                  <a:pt x="9090437" y="341251"/>
                  <a:pt x="9058898" y="393654"/>
                  <a:pt x="9067800" y="744852"/>
                </a:cubicBezTo>
                <a:cubicBezTo>
                  <a:pt x="9076702" y="1096050"/>
                  <a:pt x="9052075" y="1158255"/>
                  <a:pt x="9067800" y="1290190"/>
                </a:cubicBezTo>
                <a:cubicBezTo>
                  <a:pt x="9083525" y="1422125"/>
                  <a:pt x="9067222" y="1724032"/>
                  <a:pt x="9067800" y="2035042"/>
                </a:cubicBezTo>
                <a:cubicBezTo>
                  <a:pt x="9068378" y="2346052"/>
                  <a:pt x="9076807" y="2461627"/>
                  <a:pt x="9067800" y="2620283"/>
                </a:cubicBezTo>
                <a:cubicBezTo>
                  <a:pt x="9058793" y="2778939"/>
                  <a:pt x="9063293" y="3066819"/>
                  <a:pt x="9067800" y="3205523"/>
                </a:cubicBezTo>
                <a:cubicBezTo>
                  <a:pt x="9072307" y="3344227"/>
                  <a:pt x="9065307" y="3713541"/>
                  <a:pt x="9067800" y="3990278"/>
                </a:cubicBezTo>
                <a:cubicBezTo>
                  <a:pt x="8811797" y="3998199"/>
                  <a:pt x="8748474" y="3973742"/>
                  <a:pt x="8551633" y="3990278"/>
                </a:cubicBezTo>
                <a:cubicBezTo>
                  <a:pt x="8354792" y="4006814"/>
                  <a:pt x="7922424" y="3969963"/>
                  <a:pt x="7763432" y="3990278"/>
                </a:cubicBezTo>
                <a:cubicBezTo>
                  <a:pt x="7604440" y="4010593"/>
                  <a:pt x="7275449" y="3975984"/>
                  <a:pt x="7065909" y="3990278"/>
                </a:cubicBezTo>
                <a:cubicBezTo>
                  <a:pt x="6856369" y="4004572"/>
                  <a:pt x="6678451" y="3968259"/>
                  <a:pt x="6549742" y="3990278"/>
                </a:cubicBezTo>
                <a:cubicBezTo>
                  <a:pt x="6421033" y="4012297"/>
                  <a:pt x="6117485" y="3976686"/>
                  <a:pt x="5761541" y="3990278"/>
                </a:cubicBezTo>
                <a:cubicBezTo>
                  <a:pt x="5405597" y="4003870"/>
                  <a:pt x="5375238" y="3992584"/>
                  <a:pt x="5064018" y="3990278"/>
                </a:cubicBezTo>
                <a:cubicBezTo>
                  <a:pt x="4752798" y="3987972"/>
                  <a:pt x="4525000" y="4027677"/>
                  <a:pt x="4275816" y="3990278"/>
                </a:cubicBezTo>
                <a:cubicBezTo>
                  <a:pt x="4026632" y="3952879"/>
                  <a:pt x="3674703" y="4021196"/>
                  <a:pt x="3487615" y="3990278"/>
                </a:cubicBezTo>
                <a:cubicBezTo>
                  <a:pt x="3300527" y="3959360"/>
                  <a:pt x="3086504" y="3976915"/>
                  <a:pt x="2790092" y="3990278"/>
                </a:cubicBezTo>
                <a:cubicBezTo>
                  <a:pt x="2493680" y="4003641"/>
                  <a:pt x="2330102" y="4017265"/>
                  <a:pt x="2092569" y="3990278"/>
                </a:cubicBezTo>
                <a:cubicBezTo>
                  <a:pt x="1855036" y="3963291"/>
                  <a:pt x="1829710" y="3974353"/>
                  <a:pt x="1667080" y="3990278"/>
                </a:cubicBezTo>
                <a:cubicBezTo>
                  <a:pt x="1504450" y="4006203"/>
                  <a:pt x="1044509" y="3984110"/>
                  <a:pt x="878879" y="3990278"/>
                </a:cubicBezTo>
                <a:cubicBezTo>
                  <a:pt x="713249" y="3996446"/>
                  <a:pt x="226045" y="4019110"/>
                  <a:pt x="0" y="3990278"/>
                </a:cubicBezTo>
                <a:cubicBezTo>
                  <a:pt x="-1421" y="3816056"/>
                  <a:pt x="-27717" y="3533212"/>
                  <a:pt x="0" y="3365134"/>
                </a:cubicBezTo>
                <a:cubicBezTo>
                  <a:pt x="27717" y="3197056"/>
                  <a:pt x="-6037" y="2921917"/>
                  <a:pt x="0" y="2779894"/>
                </a:cubicBezTo>
                <a:cubicBezTo>
                  <a:pt x="6037" y="2637871"/>
                  <a:pt x="-5100" y="2376984"/>
                  <a:pt x="0" y="2194653"/>
                </a:cubicBezTo>
                <a:cubicBezTo>
                  <a:pt x="5100" y="2012322"/>
                  <a:pt x="-20211" y="1711232"/>
                  <a:pt x="0" y="1569509"/>
                </a:cubicBezTo>
                <a:cubicBezTo>
                  <a:pt x="20211" y="1427786"/>
                  <a:pt x="-23446" y="1108199"/>
                  <a:pt x="0" y="984269"/>
                </a:cubicBezTo>
                <a:cubicBezTo>
                  <a:pt x="23446" y="860339"/>
                  <a:pt x="30567" y="250249"/>
                  <a:pt x="0" y="0"/>
                </a:cubicBezTo>
                <a:close/>
              </a:path>
            </a:pathLst>
          </a:custGeom>
          <a:noFill/>
          <a:ln w="9525" cap="flat" cmpd="sng">
            <a:solidFill>
              <a:schemeClr val="dk1"/>
            </a:solidFill>
            <a:prstDash val="solid"/>
            <a:round/>
            <a:headEnd type="none" w="sm" len="sm"/>
            <a:tailEnd type="none" w="sm" len="sm"/>
          </a:ln>
        </p:spPr>
      </p:pic>
      <p:pic>
        <p:nvPicPr>
          <p:cNvPr id="402" name="Google Shape;402;p23"/>
          <p:cNvPicPr preferRelativeResize="0"/>
          <p:nvPr/>
        </p:nvPicPr>
        <p:blipFill rotWithShape="1">
          <a:blip r:embed="rId4">
            <a:alphaModFix/>
          </a:blip>
          <a:srcRect/>
          <a:stretch/>
        </p:blipFill>
        <p:spPr>
          <a:xfrm>
            <a:off x="609600" y="482790"/>
            <a:ext cx="7162800" cy="9461310"/>
          </a:xfrm>
          <a:prstGeom prst="rect">
            <a:avLst/>
          </a:prstGeom>
          <a:noFill/>
          <a:ln>
            <a:noFill/>
          </a:ln>
        </p:spPr>
      </p:pic>
      <p:pic>
        <p:nvPicPr>
          <p:cNvPr id="403" name="Google Shape;403;p23"/>
          <p:cNvPicPr preferRelativeResize="0"/>
          <p:nvPr/>
        </p:nvPicPr>
        <p:blipFill rotWithShape="1">
          <a:blip r:embed="rId5">
            <a:alphaModFix/>
          </a:blip>
          <a:srcRect/>
          <a:stretch/>
        </p:blipFill>
        <p:spPr>
          <a:xfrm>
            <a:off x="8458200" y="482790"/>
            <a:ext cx="9067800" cy="50070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500"/>
                                        <p:tgtEl>
                                          <p:spTgt spid="401"/>
                                        </p:tgtEl>
                                      </p:cBhvr>
                                    </p:animEffect>
                                  </p:childTnLst>
                                </p:cTn>
                              </p:par>
                              <p:par>
                                <p:cTn id="8" presetID="10" presetClass="entr" presetSubtype="0" fill="hold" nodeType="withEffect">
                                  <p:stCondLst>
                                    <p:cond delay="0"/>
                                  </p:stCondLst>
                                  <p:childTnLst>
                                    <p:set>
                                      <p:cBhvr>
                                        <p:cTn id="9" dur="1" fill="hold">
                                          <p:stCondLst>
                                            <p:cond delay="0"/>
                                          </p:stCondLst>
                                        </p:cTn>
                                        <p:tgtEl>
                                          <p:spTgt spid="402"/>
                                        </p:tgtEl>
                                        <p:attrNameLst>
                                          <p:attrName>style.visibility</p:attrName>
                                        </p:attrNameLst>
                                      </p:cBhvr>
                                      <p:to>
                                        <p:strVal val="visible"/>
                                      </p:to>
                                    </p:set>
                                    <p:animEffect transition="in" filter="fade">
                                      <p:cBhvr>
                                        <p:cTn id="10" dur="500"/>
                                        <p:tgtEl>
                                          <p:spTgt spid="402"/>
                                        </p:tgtEl>
                                      </p:cBhvr>
                                    </p:animEffect>
                                  </p:childTnLst>
                                </p:cTn>
                              </p:par>
                              <p:par>
                                <p:cTn id="11" presetID="10" presetClass="entr" presetSubtype="0" fill="hold" nodeType="withEffect">
                                  <p:stCondLst>
                                    <p:cond delay="0"/>
                                  </p:stCondLst>
                                  <p:childTnLst>
                                    <p:set>
                                      <p:cBhvr>
                                        <p:cTn id="12" dur="1" fill="hold">
                                          <p:stCondLst>
                                            <p:cond delay="0"/>
                                          </p:stCondLst>
                                        </p:cTn>
                                        <p:tgtEl>
                                          <p:spTgt spid="403"/>
                                        </p:tgtEl>
                                        <p:attrNameLst>
                                          <p:attrName>style.visibility</p:attrName>
                                        </p:attrNameLst>
                                      </p:cBhvr>
                                      <p:to>
                                        <p:strVal val="visible"/>
                                      </p:to>
                                    </p:set>
                                    <p:animEffect transition="in" filter="fade">
                                      <p:cBhvr>
                                        <p:cTn id="13" dur="5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4"/>
          <p:cNvSpPr/>
          <p:nvPr/>
        </p:nvSpPr>
        <p:spPr>
          <a:xfrm>
            <a:off x="-1219200" y="1874341"/>
            <a:ext cx="4686300" cy="4686300"/>
          </a:xfrm>
          <a:prstGeom prst="ellipse">
            <a:avLst/>
          </a:prstGeom>
          <a:blipFill rotWithShape="1">
            <a:blip r:embed="rId3">
              <a:alphaModFix/>
            </a:blip>
            <a:stretch>
              <a:fillRect l="-24998" r="-24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0" name="Google Shape;410;p24"/>
          <p:cNvCxnSpPr>
            <a:stCxn id="409" idx="0"/>
          </p:cNvCxnSpPr>
          <p:nvPr/>
        </p:nvCxnSpPr>
        <p:spPr>
          <a:xfrm rot="-5400000">
            <a:off x="2124150" y="-40259"/>
            <a:ext cx="914400" cy="2914800"/>
          </a:xfrm>
          <a:prstGeom prst="bentConnector2">
            <a:avLst/>
          </a:prstGeom>
          <a:noFill/>
          <a:ln w="9525" cap="flat" cmpd="sng">
            <a:solidFill>
              <a:schemeClr val="dk1"/>
            </a:solidFill>
            <a:prstDash val="solid"/>
            <a:round/>
            <a:headEnd type="none" w="sm" len="sm"/>
            <a:tailEnd type="none" w="sm" len="sm"/>
          </a:ln>
        </p:spPr>
      </p:cxnSp>
      <p:sp>
        <p:nvSpPr>
          <p:cNvPr id="411" name="Google Shape;411;p24"/>
          <p:cNvSpPr/>
          <p:nvPr/>
        </p:nvSpPr>
        <p:spPr>
          <a:xfrm>
            <a:off x="3657600" y="256996"/>
            <a:ext cx="1405890" cy="1405890"/>
          </a:xfrm>
          <a:prstGeom prst="ellipse">
            <a:avLst/>
          </a:prstGeom>
          <a:blipFill rotWithShape="1">
            <a:blip r:embed="rId4">
              <a:alphaModFix/>
            </a:blip>
            <a:stretch>
              <a:fillRect t="-24998" b="-24998"/>
            </a:stretch>
          </a:blip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24"/>
          <p:cNvSpPr txBox="1"/>
          <p:nvPr/>
        </p:nvSpPr>
        <p:spPr>
          <a:xfrm>
            <a:off x="5257800" y="190500"/>
            <a:ext cx="86868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Chức vụ</a:t>
            </a:r>
            <a:endParaRPr sz="4400" b="1">
              <a:solidFill>
                <a:schemeClr val="dk1"/>
              </a:solidFill>
              <a:latin typeface="Times New Roman"/>
              <a:ea typeface="Times New Roman"/>
              <a:cs typeface="Times New Roman"/>
              <a:sym typeface="Times New Roman"/>
            </a:endParaRPr>
          </a:p>
        </p:txBody>
      </p:sp>
      <p:sp>
        <p:nvSpPr>
          <p:cNvPr id="413" name="Google Shape;413;p24"/>
          <p:cNvSpPr txBox="1"/>
          <p:nvPr/>
        </p:nvSpPr>
        <p:spPr>
          <a:xfrm>
            <a:off x="5620336" y="952500"/>
            <a:ext cx="86868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a:solidFill>
                  <a:schemeClr val="dk1"/>
                </a:solidFill>
                <a:latin typeface="Times New Roman"/>
                <a:ea typeface="Times New Roman"/>
                <a:cs typeface="Times New Roman"/>
                <a:sym typeface="Times New Roman"/>
              </a:rPr>
              <a:t>Chủ tịch xã </a:t>
            </a:r>
            <a:endParaRPr/>
          </a:p>
        </p:txBody>
      </p:sp>
      <p:cxnSp>
        <p:nvCxnSpPr>
          <p:cNvPr id="414" name="Google Shape;414;p24"/>
          <p:cNvCxnSpPr>
            <a:stCxn id="409" idx="6"/>
          </p:cNvCxnSpPr>
          <p:nvPr/>
        </p:nvCxnSpPr>
        <p:spPr>
          <a:xfrm>
            <a:off x="3467100" y="4217491"/>
            <a:ext cx="1104900" cy="0"/>
          </a:xfrm>
          <a:prstGeom prst="straightConnector1">
            <a:avLst/>
          </a:prstGeom>
          <a:noFill/>
          <a:ln w="9525" cap="flat" cmpd="sng">
            <a:solidFill>
              <a:schemeClr val="dk1"/>
            </a:solidFill>
            <a:prstDash val="solid"/>
            <a:round/>
            <a:headEnd type="none" w="sm" len="sm"/>
            <a:tailEnd type="none" w="sm" len="sm"/>
          </a:ln>
        </p:spPr>
      </p:cxnSp>
      <p:sp>
        <p:nvSpPr>
          <p:cNvPr id="415" name="Google Shape;415;p24"/>
          <p:cNvSpPr/>
          <p:nvPr/>
        </p:nvSpPr>
        <p:spPr>
          <a:xfrm>
            <a:off x="4191000" y="3372843"/>
            <a:ext cx="1405890" cy="1405890"/>
          </a:xfrm>
          <a:prstGeom prst="ellipse">
            <a:avLst/>
          </a:prstGeom>
          <a:blipFill rotWithShape="1">
            <a:blip r:embed="rId5">
              <a:alphaModFix/>
            </a:blip>
            <a:stretch>
              <a:fillRect l="-35998" r="-35996"/>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4"/>
          <p:cNvSpPr txBox="1"/>
          <p:nvPr/>
        </p:nvSpPr>
        <p:spPr>
          <a:xfrm>
            <a:off x="5608613" y="1874341"/>
            <a:ext cx="86868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Lời thoại</a:t>
            </a:r>
            <a:endParaRPr sz="4400" b="1">
              <a:solidFill>
                <a:schemeClr val="dk1"/>
              </a:solidFill>
              <a:latin typeface="Times New Roman"/>
              <a:ea typeface="Times New Roman"/>
              <a:cs typeface="Times New Roman"/>
              <a:sym typeface="Times New Roman"/>
            </a:endParaRPr>
          </a:p>
        </p:txBody>
      </p:sp>
      <p:sp>
        <p:nvSpPr>
          <p:cNvPr id="417" name="Google Shape;417;p24"/>
          <p:cNvSpPr txBox="1"/>
          <p:nvPr/>
        </p:nvSpPr>
        <p:spPr>
          <a:xfrm>
            <a:off x="5867400" y="2644010"/>
            <a:ext cx="12115800" cy="4154984"/>
          </a:xfrm>
          <a:prstGeom prst="rect">
            <a:avLst/>
          </a:prstGeom>
          <a:noFill/>
          <a:ln>
            <a:noFill/>
          </a:ln>
        </p:spPr>
        <p:txBody>
          <a:bodyPr spcFirstLastPara="1" wrap="square" lIns="91425" tIns="45700" rIns="91425" bIns="45700" anchor="t" anchorCtr="0">
            <a:spAutoFit/>
          </a:bodyPr>
          <a:lstStyle/>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Thưa các đồng chí đại diện Dân, Chính, Đảng, đại diện…</a:t>
            </a:r>
            <a:endParaRPr/>
          </a:p>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Đâu muốn hoạn phải mang lợn đến tận trụ sở.</a:t>
            </a:r>
            <a:endParaRPr/>
          </a:p>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Tôi có đầu óc, có ý chí cao, hoài bão lớn…</a:t>
            </a:r>
            <a:endParaRPr/>
          </a:p>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Có cái tên nào đẹp tai không nhỉ,...</a:t>
            </a:r>
            <a:endParaRPr/>
          </a:p>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Phải làm sao để toàn huyện, toàn tỉnh, ...</a:t>
            </a:r>
            <a:endParaRPr/>
          </a:p>
        </p:txBody>
      </p:sp>
      <p:cxnSp>
        <p:nvCxnSpPr>
          <p:cNvPr id="418" name="Google Shape;418;p24"/>
          <p:cNvCxnSpPr>
            <a:stCxn id="409" idx="4"/>
          </p:cNvCxnSpPr>
          <p:nvPr/>
        </p:nvCxnSpPr>
        <p:spPr>
          <a:xfrm rot="-5400000" flipH="1">
            <a:off x="1781250" y="5903341"/>
            <a:ext cx="2019300" cy="3333900"/>
          </a:xfrm>
          <a:prstGeom prst="bentConnector2">
            <a:avLst/>
          </a:prstGeom>
          <a:noFill/>
          <a:ln w="9525" cap="flat" cmpd="sng">
            <a:solidFill>
              <a:schemeClr val="dk1"/>
            </a:solidFill>
            <a:prstDash val="solid"/>
            <a:round/>
            <a:headEnd type="none" w="sm" len="sm"/>
            <a:tailEnd type="none" w="sm" len="sm"/>
          </a:ln>
        </p:spPr>
      </p:cxnSp>
      <p:sp>
        <p:nvSpPr>
          <p:cNvPr id="419" name="Google Shape;419;p24"/>
          <p:cNvSpPr/>
          <p:nvPr/>
        </p:nvSpPr>
        <p:spPr>
          <a:xfrm>
            <a:off x="3657600" y="7570291"/>
            <a:ext cx="1405890" cy="1405890"/>
          </a:xfrm>
          <a:prstGeom prst="ellipse">
            <a:avLst/>
          </a:prstGeom>
          <a:blipFill rotWithShape="1">
            <a:blip r:embed="rId6">
              <a:alphaModFix/>
            </a:blip>
            <a:stretch>
              <a:fillRect l="-37997" r="-37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4"/>
          <p:cNvSpPr txBox="1"/>
          <p:nvPr/>
        </p:nvSpPr>
        <p:spPr>
          <a:xfrm>
            <a:off x="5339862" y="6667500"/>
            <a:ext cx="86868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Hành động</a:t>
            </a:r>
            <a:endParaRPr sz="4400" b="1">
              <a:solidFill>
                <a:schemeClr val="dk1"/>
              </a:solidFill>
              <a:latin typeface="Times New Roman"/>
              <a:ea typeface="Times New Roman"/>
              <a:cs typeface="Times New Roman"/>
              <a:sym typeface="Times New Roman"/>
            </a:endParaRPr>
          </a:p>
        </p:txBody>
      </p:sp>
      <p:sp>
        <p:nvSpPr>
          <p:cNvPr id="421" name="Google Shape;421;p24"/>
          <p:cNvSpPr txBox="1"/>
          <p:nvPr/>
        </p:nvSpPr>
        <p:spPr>
          <a:xfrm>
            <a:off x="5591028" y="7326330"/>
            <a:ext cx="12386310" cy="28007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4400"/>
              <a:buFont typeface="Times New Roman"/>
              <a:buNone/>
            </a:pPr>
            <a:r>
              <a:rPr lang="en-US" sz="4400">
                <a:solidFill>
                  <a:schemeClr val="dk1"/>
                </a:solidFill>
                <a:latin typeface="Times New Roman"/>
                <a:ea typeface="Times New Roman"/>
                <a:cs typeface="Times New Roman"/>
                <a:sym typeface="Times New Roman"/>
              </a:rPr>
              <a:t>- Chuẩn bị và trang trí cuộc họp: cờ, quạt, khẩu hiệu, bản đồ…</a:t>
            </a:r>
            <a:endParaRPr/>
          </a:p>
          <a:p>
            <a:pPr marL="0" marR="0" lvl="0" indent="0" algn="just" rtl="0">
              <a:lnSpc>
                <a:spcPct val="100000"/>
              </a:lnSpc>
              <a:spcBef>
                <a:spcPts val="0"/>
              </a:spcBef>
              <a:spcAft>
                <a:spcPts val="0"/>
              </a:spcAft>
              <a:buClr>
                <a:schemeClr val="dk1"/>
              </a:buClr>
              <a:buSzPts val="4400"/>
              <a:buFont typeface="Times New Roman"/>
              <a:buNone/>
            </a:pPr>
            <a:r>
              <a:rPr lang="en-US" sz="4400">
                <a:solidFill>
                  <a:schemeClr val="dk1"/>
                </a:solidFill>
                <a:latin typeface="Times New Roman"/>
                <a:ea typeface="Times New Roman"/>
                <a:cs typeface="Times New Roman"/>
                <a:sym typeface="Times New Roman"/>
              </a:rPr>
              <a:t>- Phát biểu, mời phát biểu, trao đổi, quán triệt tinh thần của mọi người…</a:t>
            </a:r>
            <a:endParaRPr sz="4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fade">
                                      <p:cBhvr>
                                        <p:cTn id="7" dur="500"/>
                                        <p:tgtEl>
                                          <p:spTgt spid="411"/>
                                        </p:tgtEl>
                                      </p:cBhvr>
                                    </p:animEffect>
                                  </p:childTnLst>
                                </p:cTn>
                              </p:par>
                              <p:par>
                                <p:cTn id="8" presetID="10" presetClass="entr" presetSubtype="0" fill="hold" nodeType="withEffect">
                                  <p:stCondLst>
                                    <p:cond delay="0"/>
                                  </p:stCondLst>
                                  <p:childTnLst>
                                    <p:set>
                                      <p:cBhvr>
                                        <p:cTn id="9" dur="1" fill="hold">
                                          <p:stCondLst>
                                            <p:cond delay="0"/>
                                          </p:stCondLst>
                                        </p:cTn>
                                        <p:tgtEl>
                                          <p:spTgt spid="410"/>
                                        </p:tgtEl>
                                        <p:attrNameLst>
                                          <p:attrName>style.visibility</p:attrName>
                                        </p:attrNameLst>
                                      </p:cBhvr>
                                      <p:to>
                                        <p:strVal val="visible"/>
                                      </p:to>
                                    </p:set>
                                    <p:animEffect transition="in" filter="fade">
                                      <p:cBhvr>
                                        <p:cTn id="10" dur="500"/>
                                        <p:tgtEl>
                                          <p:spTgt spid="410"/>
                                        </p:tgtEl>
                                      </p:cBhvr>
                                    </p:animEffect>
                                  </p:childTnLst>
                                </p:cTn>
                              </p:par>
                              <p:par>
                                <p:cTn id="11" presetID="10" presetClass="entr" presetSubtype="0" fill="hold" nodeType="withEffect">
                                  <p:stCondLst>
                                    <p:cond delay="0"/>
                                  </p:stCondLst>
                                  <p:childTnLst>
                                    <p:set>
                                      <p:cBhvr>
                                        <p:cTn id="12" dur="1" fill="hold">
                                          <p:stCondLst>
                                            <p:cond delay="0"/>
                                          </p:stCondLst>
                                        </p:cTn>
                                        <p:tgtEl>
                                          <p:spTgt spid="412"/>
                                        </p:tgtEl>
                                        <p:attrNameLst>
                                          <p:attrName>style.visibility</p:attrName>
                                        </p:attrNameLst>
                                      </p:cBhvr>
                                      <p:to>
                                        <p:strVal val="visible"/>
                                      </p:to>
                                    </p:set>
                                    <p:animEffect transition="in" filter="fade">
                                      <p:cBhvr>
                                        <p:cTn id="13" dur="500"/>
                                        <p:tgtEl>
                                          <p:spTgt spid="4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3"/>
                                        </p:tgtEl>
                                        <p:attrNameLst>
                                          <p:attrName>style.visibility</p:attrName>
                                        </p:attrNameLst>
                                      </p:cBhvr>
                                      <p:to>
                                        <p:strVal val="visible"/>
                                      </p:to>
                                    </p:set>
                                    <p:animEffect transition="in" filter="fade">
                                      <p:cBhvr>
                                        <p:cTn id="18" dur="500"/>
                                        <p:tgtEl>
                                          <p:spTgt spid="4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4"/>
                                        </p:tgtEl>
                                        <p:attrNameLst>
                                          <p:attrName>style.visibility</p:attrName>
                                        </p:attrNameLst>
                                      </p:cBhvr>
                                      <p:to>
                                        <p:strVal val="visible"/>
                                      </p:to>
                                    </p:set>
                                    <p:animEffect transition="in" filter="fade">
                                      <p:cBhvr>
                                        <p:cTn id="23" dur="500"/>
                                        <p:tgtEl>
                                          <p:spTgt spid="414"/>
                                        </p:tgtEl>
                                      </p:cBhvr>
                                    </p:animEffect>
                                  </p:childTnLst>
                                </p:cTn>
                              </p:par>
                              <p:par>
                                <p:cTn id="24" presetID="10" presetClass="entr" presetSubtype="0" fill="hold" nodeType="withEffect">
                                  <p:stCondLst>
                                    <p:cond delay="0"/>
                                  </p:stCondLst>
                                  <p:childTnLst>
                                    <p:set>
                                      <p:cBhvr>
                                        <p:cTn id="25" dur="1" fill="hold">
                                          <p:stCondLst>
                                            <p:cond delay="0"/>
                                          </p:stCondLst>
                                        </p:cTn>
                                        <p:tgtEl>
                                          <p:spTgt spid="415"/>
                                        </p:tgtEl>
                                        <p:attrNameLst>
                                          <p:attrName>style.visibility</p:attrName>
                                        </p:attrNameLst>
                                      </p:cBhvr>
                                      <p:to>
                                        <p:strVal val="visible"/>
                                      </p:to>
                                    </p:set>
                                    <p:animEffect transition="in" filter="fade">
                                      <p:cBhvr>
                                        <p:cTn id="26" dur="500"/>
                                        <p:tgtEl>
                                          <p:spTgt spid="415"/>
                                        </p:tgtEl>
                                      </p:cBhvr>
                                    </p:animEffect>
                                  </p:childTnLst>
                                </p:cTn>
                              </p:par>
                              <p:par>
                                <p:cTn id="27" presetID="10" presetClass="entr" presetSubtype="0" fill="hold" nodeType="withEffect">
                                  <p:stCondLst>
                                    <p:cond delay="0"/>
                                  </p:stCondLst>
                                  <p:childTnLst>
                                    <p:set>
                                      <p:cBhvr>
                                        <p:cTn id="28" dur="1" fill="hold">
                                          <p:stCondLst>
                                            <p:cond delay="0"/>
                                          </p:stCondLst>
                                        </p:cTn>
                                        <p:tgtEl>
                                          <p:spTgt spid="416"/>
                                        </p:tgtEl>
                                        <p:attrNameLst>
                                          <p:attrName>style.visibility</p:attrName>
                                        </p:attrNameLst>
                                      </p:cBhvr>
                                      <p:to>
                                        <p:strVal val="visible"/>
                                      </p:to>
                                    </p:set>
                                    <p:animEffect transition="in" filter="fade">
                                      <p:cBhvr>
                                        <p:cTn id="29" dur="500"/>
                                        <p:tgtEl>
                                          <p:spTgt spid="4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7">
                                            <p:txEl>
                                              <p:pRg st="0" end="0"/>
                                            </p:txEl>
                                          </p:spTgt>
                                        </p:tgtEl>
                                        <p:attrNameLst>
                                          <p:attrName>style.visibility</p:attrName>
                                        </p:attrNameLst>
                                      </p:cBhvr>
                                      <p:to>
                                        <p:strVal val="visible"/>
                                      </p:to>
                                    </p:set>
                                    <p:animEffect transition="in" filter="fade">
                                      <p:cBhvr>
                                        <p:cTn id="34" dur="500"/>
                                        <p:tgtEl>
                                          <p:spTgt spid="41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7">
                                            <p:txEl>
                                              <p:pRg st="1" end="1"/>
                                            </p:txEl>
                                          </p:spTgt>
                                        </p:tgtEl>
                                        <p:attrNameLst>
                                          <p:attrName>style.visibility</p:attrName>
                                        </p:attrNameLst>
                                      </p:cBhvr>
                                      <p:to>
                                        <p:strVal val="visible"/>
                                      </p:to>
                                    </p:set>
                                    <p:animEffect transition="in" filter="fade">
                                      <p:cBhvr>
                                        <p:cTn id="39" dur="500"/>
                                        <p:tgtEl>
                                          <p:spTgt spid="41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7">
                                            <p:txEl>
                                              <p:pRg st="2" end="2"/>
                                            </p:txEl>
                                          </p:spTgt>
                                        </p:tgtEl>
                                        <p:attrNameLst>
                                          <p:attrName>style.visibility</p:attrName>
                                        </p:attrNameLst>
                                      </p:cBhvr>
                                      <p:to>
                                        <p:strVal val="visible"/>
                                      </p:to>
                                    </p:set>
                                    <p:animEffect transition="in" filter="fade">
                                      <p:cBhvr>
                                        <p:cTn id="44" dur="500"/>
                                        <p:tgtEl>
                                          <p:spTgt spid="41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17">
                                            <p:txEl>
                                              <p:pRg st="3" end="3"/>
                                            </p:txEl>
                                          </p:spTgt>
                                        </p:tgtEl>
                                        <p:attrNameLst>
                                          <p:attrName>style.visibility</p:attrName>
                                        </p:attrNameLst>
                                      </p:cBhvr>
                                      <p:to>
                                        <p:strVal val="visible"/>
                                      </p:to>
                                    </p:set>
                                    <p:animEffect transition="in" filter="fade">
                                      <p:cBhvr>
                                        <p:cTn id="49" dur="500"/>
                                        <p:tgtEl>
                                          <p:spTgt spid="417">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17">
                                            <p:txEl>
                                              <p:pRg st="4" end="4"/>
                                            </p:txEl>
                                          </p:spTgt>
                                        </p:tgtEl>
                                        <p:attrNameLst>
                                          <p:attrName>style.visibility</p:attrName>
                                        </p:attrNameLst>
                                      </p:cBhvr>
                                      <p:to>
                                        <p:strVal val="visible"/>
                                      </p:to>
                                    </p:set>
                                    <p:animEffect transition="in" filter="fade">
                                      <p:cBhvr>
                                        <p:cTn id="54" dur="500"/>
                                        <p:tgtEl>
                                          <p:spTgt spid="417">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18"/>
                                        </p:tgtEl>
                                        <p:attrNameLst>
                                          <p:attrName>style.visibility</p:attrName>
                                        </p:attrNameLst>
                                      </p:cBhvr>
                                      <p:to>
                                        <p:strVal val="visible"/>
                                      </p:to>
                                    </p:set>
                                    <p:animEffect transition="in" filter="fade">
                                      <p:cBhvr>
                                        <p:cTn id="59" dur="500"/>
                                        <p:tgtEl>
                                          <p:spTgt spid="418"/>
                                        </p:tgtEl>
                                      </p:cBhvr>
                                    </p:animEffect>
                                  </p:childTnLst>
                                </p:cTn>
                              </p:par>
                              <p:par>
                                <p:cTn id="60" presetID="10" presetClass="entr" presetSubtype="0" fill="hold" nodeType="withEffect">
                                  <p:stCondLst>
                                    <p:cond delay="0"/>
                                  </p:stCondLst>
                                  <p:childTnLst>
                                    <p:set>
                                      <p:cBhvr>
                                        <p:cTn id="61" dur="1" fill="hold">
                                          <p:stCondLst>
                                            <p:cond delay="0"/>
                                          </p:stCondLst>
                                        </p:cTn>
                                        <p:tgtEl>
                                          <p:spTgt spid="419"/>
                                        </p:tgtEl>
                                        <p:attrNameLst>
                                          <p:attrName>style.visibility</p:attrName>
                                        </p:attrNameLst>
                                      </p:cBhvr>
                                      <p:to>
                                        <p:strVal val="visible"/>
                                      </p:to>
                                    </p:set>
                                    <p:animEffect transition="in" filter="fade">
                                      <p:cBhvr>
                                        <p:cTn id="62" dur="500"/>
                                        <p:tgtEl>
                                          <p:spTgt spid="419"/>
                                        </p:tgtEl>
                                      </p:cBhvr>
                                    </p:animEffect>
                                  </p:childTnLst>
                                </p:cTn>
                              </p:par>
                              <p:par>
                                <p:cTn id="63" presetID="10" presetClass="entr" presetSubtype="0" fill="hold" nodeType="withEffect">
                                  <p:stCondLst>
                                    <p:cond delay="0"/>
                                  </p:stCondLst>
                                  <p:childTnLst>
                                    <p:set>
                                      <p:cBhvr>
                                        <p:cTn id="64" dur="1" fill="hold">
                                          <p:stCondLst>
                                            <p:cond delay="0"/>
                                          </p:stCondLst>
                                        </p:cTn>
                                        <p:tgtEl>
                                          <p:spTgt spid="420"/>
                                        </p:tgtEl>
                                        <p:attrNameLst>
                                          <p:attrName>style.visibility</p:attrName>
                                        </p:attrNameLst>
                                      </p:cBhvr>
                                      <p:to>
                                        <p:strVal val="visible"/>
                                      </p:to>
                                    </p:set>
                                    <p:animEffect transition="in" filter="fade">
                                      <p:cBhvr>
                                        <p:cTn id="65" dur="500"/>
                                        <p:tgtEl>
                                          <p:spTgt spid="4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21"/>
                                        </p:tgtEl>
                                        <p:attrNameLst>
                                          <p:attrName>style.visibility</p:attrName>
                                        </p:attrNameLst>
                                      </p:cBhvr>
                                      <p:to>
                                        <p:strVal val="visible"/>
                                      </p:to>
                                    </p:set>
                                    <p:animEffect transition="in" filter="fade">
                                      <p:cBhvr>
                                        <p:cTn id="70"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5"/>
          <p:cNvSpPr/>
          <p:nvPr/>
        </p:nvSpPr>
        <p:spPr>
          <a:xfrm>
            <a:off x="-1219200" y="1874341"/>
            <a:ext cx="4686300" cy="4686300"/>
          </a:xfrm>
          <a:prstGeom prst="ellipse">
            <a:avLst/>
          </a:prstGeom>
          <a:blipFill rotWithShape="1">
            <a:blip r:embed="rId3">
              <a:alphaModFix/>
            </a:blip>
            <a:stretch>
              <a:fillRect l="-24998" r="-24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txBox="1"/>
          <p:nvPr/>
        </p:nvSpPr>
        <p:spPr>
          <a:xfrm>
            <a:off x="4191000" y="2019300"/>
            <a:ext cx="12496800" cy="55092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4400"/>
              <a:buFont typeface="Noto Sans Symbols"/>
              <a:buNone/>
            </a:pPr>
            <a:r>
              <a:rPr lang="en-US" sz="4400">
                <a:solidFill>
                  <a:schemeClr val="dk1"/>
                </a:solidFill>
                <a:latin typeface="Times New Roman"/>
                <a:ea typeface="Times New Roman"/>
                <a:cs typeface="Times New Roman"/>
                <a:sym typeface="Times New Roman"/>
              </a:rPr>
              <a:t>🡪 Những lời nói dài dòng, văn hoa, sáo rỗng…nhằm nổi bật một con người chỉ nói mà không làm</a:t>
            </a:r>
            <a:endParaRPr sz="4400">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chemeClr val="dk1"/>
              </a:buClr>
              <a:buSzPts val="4400"/>
              <a:buFont typeface="Noto Sans Symbols"/>
              <a:buNone/>
            </a:pPr>
            <a:r>
              <a:rPr lang="en-US" sz="4400">
                <a:solidFill>
                  <a:schemeClr val="dk1"/>
                </a:solidFill>
                <a:latin typeface="Times New Roman"/>
                <a:ea typeface="Times New Roman"/>
                <a:cs typeface="Times New Roman"/>
                <a:sym typeface="Times New Roman"/>
              </a:rPr>
              <a:t>🡪 Đó là nhân vật tiêu biểu cho thói chuộng hư danh, háo danh, bệnh “hình thức”...không chú trọng nội dung, chất lượng công việc...- một căn bệnh rất phổ biến trong xã hội</a:t>
            </a:r>
            <a:endParaRPr/>
          </a:p>
          <a:p>
            <a:pPr marL="0" marR="0" lvl="0" indent="0" algn="just" rtl="0">
              <a:lnSpc>
                <a:spcPct val="100000"/>
              </a:lnSpc>
              <a:spcBef>
                <a:spcPts val="0"/>
              </a:spcBef>
              <a:spcAft>
                <a:spcPts val="0"/>
              </a:spcAft>
              <a:buClr>
                <a:srgbClr val="000000"/>
              </a:buClr>
              <a:buSzPts val="4400"/>
              <a:buFont typeface="Noto Sans Symbols"/>
              <a:buNone/>
            </a:pPr>
            <a:r>
              <a:rPr lang="en-US" sz="4400" b="0">
                <a:solidFill>
                  <a:schemeClr val="dk1"/>
                </a:solidFill>
                <a:latin typeface="Times New Roman"/>
                <a:ea typeface="Times New Roman"/>
                <a:cs typeface="Times New Roman"/>
                <a:sym typeface="Times New Roman"/>
              </a:rPr>
              <a:t>🡪 Nhân vật đặc trưng của hài kịch, thể hiện sự mâu thuẫn giữa bản chất và vẻ bề ngoài.</a:t>
            </a:r>
            <a:endParaRPr/>
          </a:p>
        </p:txBody>
      </p:sp>
      <p:sp>
        <p:nvSpPr>
          <p:cNvPr id="429" name="Google Shape;429;p25"/>
          <p:cNvSpPr txBox="1"/>
          <p:nvPr/>
        </p:nvSpPr>
        <p:spPr>
          <a:xfrm>
            <a:off x="5562600" y="647700"/>
            <a:ext cx="868680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Nhận xét</a:t>
            </a:r>
            <a:endParaRPr sz="4400" b="1">
              <a:solidFill>
                <a:schemeClr val="dk1"/>
              </a:solidFill>
              <a:latin typeface="Times New Roman"/>
              <a:ea typeface="Times New Roman"/>
              <a:cs typeface="Times New Roman"/>
              <a:sym typeface="Times New Roman"/>
            </a:endParaRPr>
          </a:p>
        </p:txBody>
      </p:sp>
      <p:sp>
        <p:nvSpPr>
          <p:cNvPr id="430" name="Google Shape;430;p25"/>
          <p:cNvSpPr/>
          <p:nvPr/>
        </p:nvSpPr>
        <p:spPr>
          <a:xfrm>
            <a:off x="-1225062" y="7734300"/>
            <a:ext cx="3291840" cy="8229600"/>
          </a:xfrm>
          <a:custGeom>
            <a:avLst/>
            <a:gdLst/>
            <a:ahLst/>
            <a:cxnLst/>
            <a:rect l="l" t="t" r="r" b="b"/>
            <a:pathLst>
              <a:path w="3291840" h="8229600" extrusionOk="0">
                <a:moveTo>
                  <a:pt x="0" y="0"/>
                </a:moveTo>
                <a:lnTo>
                  <a:pt x="3291840" y="0"/>
                </a:lnTo>
                <a:lnTo>
                  <a:pt x="3291840" y="8229600"/>
                </a:lnTo>
                <a:lnTo>
                  <a:pt x="0" y="8229600"/>
                </a:lnTo>
                <a:lnTo>
                  <a:pt x="0" y="0"/>
                </a:lnTo>
                <a:close/>
              </a:path>
            </a:pathLst>
          </a:custGeom>
          <a:blipFill rotWithShape="1">
            <a:blip r:embed="rId4">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500"/>
                                        <p:tgtEl>
                                          <p:spTgt spid="429"/>
                                        </p:tgtEl>
                                      </p:cBhvr>
                                    </p:animEffect>
                                  </p:childTnLst>
                                </p:cTn>
                              </p:par>
                              <p:par>
                                <p:cTn id="8" presetID="10" presetClass="entr" presetSubtype="0"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Effect transition="in" filter="fade">
                                      <p:cBhvr>
                                        <p:cTn id="10" dur="5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26"/>
          <p:cNvSpPr/>
          <p:nvPr/>
        </p:nvSpPr>
        <p:spPr>
          <a:xfrm>
            <a:off x="0"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r="-143433"/>
            </a:stretch>
          </a:blipFill>
          <a:ln>
            <a:noFill/>
          </a:ln>
        </p:spPr>
      </p:sp>
      <p:sp>
        <p:nvSpPr>
          <p:cNvPr id="437" name="Google Shape;437;p26"/>
          <p:cNvSpPr/>
          <p:nvPr/>
        </p:nvSpPr>
        <p:spPr>
          <a:xfrm>
            <a:off x="14879782"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l="-143439"/>
            </a:stretch>
          </a:blipFill>
          <a:ln>
            <a:noFill/>
          </a:ln>
        </p:spPr>
      </p:sp>
      <p:pic>
        <p:nvPicPr>
          <p:cNvPr id="438" name="Google Shape;438;p26"/>
          <p:cNvPicPr preferRelativeResize="0"/>
          <p:nvPr/>
        </p:nvPicPr>
        <p:blipFill rotWithShape="1">
          <a:blip r:embed="rId4">
            <a:alphaModFix/>
          </a:blip>
          <a:srcRect/>
          <a:stretch/>
        </p:blipFill>
        <p:spPr>
          <a:xfrm>
            <a:off x="3048000" y="3238500"/>
            <a:ext cx="11961389" cy="3023878"/>
          </a:xfrm>
          <a:prstGeom prst="rect">
            <a:avLst/>
          </a:prstGeom>
          <a:noFill/>
          <a:ln>
            <a:noFill/>
          </a:ln>
        </p:spPr>
      </p:pic>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7" descr="Bệnh sĩ&quot; của Lưu Quang Vũ mở màn cho sự trở lại của Nhà hát Kịch Việt Nam |  VTV.VN"/>
          <p:cNvPicPr preferRelativeResize="0"/>
          <p:nvPr/>
        </p:nvPicPr>
        <p:blipFill rotWithShape="1">
          <a:blip r:embed="rId3">
            <a:alphaModFix/>
          </a:blip>
          <a:srcRect/>
          <a:stretch/>
        </p:blipFill>
        <p:spPr>
          <a:xfrm>
            <a:off x="9372600" y="4000500"/>
            <a:ext cx="8602421" cy="5715000"/>
          </a:xfrm>
          <a:custGeom>
            <a:avLst/>
            <a:gdLst/>
            <a:ahLst/>
            <a:cxnLst/>
            <a:rect l="l" t="t" r="r" b="b"/>
            <a:pathLst>
              <a:path w="8602421" h="5715000" extrusionOk="0">
                <a:moveTo>
                  <a:pt x="0" y="0"/>
                </a:moveTo>
                <a:cubicBezTo>
                  <a:pt x="386483" y="-33479"/>
                  <a:pt x="508227" y="8962"/>
                  <a:pt x="833773" y="0"/>
                </a:cubicBezTo>
                <a:cubicBezTo>
                  <a:pt x="1159319" y="-8962"/>
                  <a:pt x="1116759" y="6269"/>
                  <a:pt x="1237425" y="0"/>
                </a:cubicBezTo>
                <a:cubicBezTo>
                  <a:pt x="1358091" y="-6269"/>
                  <a:pt x="1872104" y="7484"/>
                  <a:pt x="2071198" y="0"/>
                </a:cubicBezTo>
                <a:cubicBezTo>
                  <a:pt x="2270292" y="-7484"/>
                  <a:pt x="2718453" y="19672"/>
                  <a:pt x="2904971" y="0"/>
                </a:cubicBezTo>
                <a:cubicBezTo>
                  <a:pt x="3091489" y="-19672"/>
                  <a:pt x="3269937" y="21605"/>
                  <a:pt x="3394648" y="0"/>
                </a:cubicBezTo>
                <a:cubicBezTo>
                  <a:pt x="3519359" y="-21605"/>
                  <a:pt x="3914517" y="24412"/>
                  <a:pt x="4056372" y="0"/>
                </a:cubicBezTo>
                <a:cubicBezTo>
                  <a:pt x="4198227" y="-24412"/>
                  <a:pt x="4537205" y="-24448"/>
                  <a:pt x="4804121" y="0"/>
                </a:cubicBezTo>
                <a:cubicBezTo>
                  <a:pt x="5071037" y="24448"/>
                  <a:pt x="5201338" y="9177"/>
                  <a:pt x="5379822" y="0"/>
                </a:cubicBezTo>
                <a:cubicBezTo>
                  <a:pt x="5558306" y="-9177"/>
                  <a:pt x="5731882" y="-109"/>
                  <a:pt x="5955522" y="0"/>
                </a:cubicBezTo>
                <a:cubicBezTo>
                  <a:pt x="6179162" y="109"/>
                  <a:pt x="6210504" y="20170"/>
                  <a:pt x="6359174" y="0"/>
                </a:cubicBezTo>
                <a:cubicBezTo>
                  <a:pt x="6507844" y="-20170"/>
                  <a:pt x="6777431" y="-8498"/>
                  <a:pt x="7106923" y="0"/>
                </a:cubicBezTo>
                <a:cubicBezTo>
                  <a:pt x="7436415" y="8498"/>
                  <a:pt x="7479207" y="1044"/>
                  <a:pt x="7682624" y="0"/>
                </a:cubicBezTo>
                <a:cubicBezTo>
                  <a:pt x="7886041" y="-1044"/>
                  <a:pt x="8259110" y="-17677"/>
                  <a:pt x="8602421" y="0"/>
                </a:cubicBezTo>
                <a:cubicBezTo>
                  <a:pt x="8597750" y="176759"/>
                  <a:pt x="8596246" y="390254"/>
                  <a:pt x="8602421" y="520700"/>
                </a:cubicBezTo>
                <a:cubicBezTo>
                  <a:pt x="8608596" y="651146"/>
                  <a:pt x="8585444" y="870228"/>
                  <a:pt x="8602421" y="984250"/>
                </a:cubicBezTo>
                <a:cubicBezTo>
                  <a:pt x="8619399" y="1098272"/>
                  <a:pt x="8608718" y="1414509"/>
                  <a:pt x="8602421" y="1676400"/>
                </a:cubicBezTo>
                <a:cubicBezTo>
                  <a:pt x="8596125" y="1938291"/>
                  <a:pt x="8615384" y="2060487"/>
                  <a:pt x="8602421" y="2425700"/>
                </a:cubicBezTo>
                <a:cubicBezTo>
                  <a:pt x="8589458" y="2790913"/>
                  <a:pt x="8629181" y="2764166"/>
                  <a:pt x="8602421" y="3060700"/>
                </a:cubicBezTo>
                <a:cubicBezTo>
                  <a:pt x="8575661" y="3357234"/>
                  <a:pt x="8570110" y="3439267"/>
                  <a:pt x="8602421" y="3752850"/>
                </a:cubicBezTo>
                <a:cubicBezTo>
                  <a:pt x="8634733" y="4066433"/>
                  <a:pt x="8595822" y="4115299"/>
                  <a:pt x="8602421" y="4273550"/>
                </a:cubicBezTo>
                <a:cubicBezTo>
                  <a:pt x="8609020" y="4431801"/>
                  <a:pt x="8599305" y="4702983"/>
                  <a:pt x="8602421" y="4965700"/>
                </a:cubicBezTo>
                <a:cubicBezTo>
                  <a:pt x="8605538" y="5228417"/>
                  <a:pt x="8584333" y="5446801"/>
                  <a:pt x="8602421" y="5715000"/>
                </a:cubicBezTo>
                <a:cubicBezTo>
                  <a:pt x="8411655" y="5718896"/>
                  <a:pt x="8400249" y="5698927"/>
                  <a:pt x="8198769" y="5715000"/>
                </a:cubicBezTo>
                <a:cubicBezTo>
                  <a:pt x="7997289" y="5731073"/>
                  <a:pt x="7799735" y="5723544"/>
                  <a:pt x="7623068" y="5715000"/>
                </a:cubicBezTo>
                <a:cubicBezTo>
                  <a:pt x="7446401" y="5706456"/>
                  <a:pt x="7230292" y="5701195"/>
                  <a:pt x="6875320" y="5715000"/>
                </a:cubicBezTo>
                <a:cubicBezTo>
                  <a:pt x="6520348" y="5728805"/>
                  <a:pt x="6345684" y="5676517"/>
                  <a:pt x="6041546" y="5715000"/>
                </a:cubicBezTo>
                <a:cubicBezTo>
                  <a:pt x="5737408" y="5753483"/>
                  <a:pt x="5655151" y="5722674"/>
                  <a:pt x="5551870" y="5715000"/>
                </a:cubicBezTo>
                <a:cubicBezTo>
                  <a:pt x="5448589" y="5707326"/>
                  <a:pt x="5274421" y="5714955"/>
                  <a:pt x="5062194" y="5715000"/>
                </a:cubicBezTo>
                <a:cubicBezTo>
                  <a:pt x="4849967" y="5715045"/>
                  <a:pt x="4749967" y="5719539"/>
                  <a:pt x="4658542" y="5715000"/>
                </a:cubicBezTo>
                <a:cubicBezTo>
                  <a:pt x="4567117" y="5710461"/>
                  <a:pt x="4295963" y="5735911"/>
                  <a:pt x="4082841" y="5715000"/>
                </a:cubicBezTo>
                <a:cubicBezTo>
                  <a:pt x="3869719" y="5694089"/>
                  <a:pt x="3736459" y="5724787"/>
                  <a:pt x="3593165" y="5715000"/>
                </a:cubicBezTo>
                <a:cubicBezTo>
                  <a:pt x="3449871" y="5705213"/>
                  <a:pt x="3024538" y="5715460"/>
                  <a:pt x="2759392" y="5715000"/>
                </a:cubicBezTo>
                <a:cubicBezTo>
                  <a:pt x="2494246" y="5714540"/>
                  <a:pt x="2124585" y="5674195"/>
                  <a:pt x="1925619" y="5715000"/>
                </a:cubicBezTo>
                <a:cubicBezTo>
                  <a:pt x="1726653" y="5755805"/>
                  <a:pt x="1609543" y="5704148"/>
                  <a:pt x="1349918" y="5715000"/>
                </a:cubicBezTo>
                <a:cubicBezTo>
                  <a:pt x="1090293" y="5725852"/>
                  <a:pt x="315441" y="5690146"/>
                  <a:pt x="0" y="5715000"/>
                </a:cubicBezTo>
                <a:cubicBezTo>
                  <a:pt x="-10751" y="5353733"/>
                  <a:pt x="14839" y="5152608"/>
                  <a:pt x="0" y="4965700"/>
                </a:cubicBezTo>
                <a:cubicBezTo>
                  <a:pt x="-14839" y="4778792"/>
                  <a:pt x="21751" y="4553825"/>
                  <a:pt x="0" y="4273550"/>
                </a:cubicBezTo>
                <a:cubicBezTo>
                  <a:pt x="-21751" y="3993275"/>
                  <a:pt x="4487" y="3890546"/>
                  <a:pt x="0" y="3581400"/>
                </a:cubicBezTo>
                <a:cubicBezTo>
                  <a:pt x="-4487" y="3272254"/>
                  <a:pt x="19207" y="3227403"/>
                  <a:pt x="0" y="3060700"/>
                </a:cubicBezTo>
                <a:cubicBezTo>
                  <a:pt x="-19207" y="2893997"/>
                  <a:pt x="14308" y="2743201"/>
                  <a:pt x="0" y="2482850"/>
                </a:cubicBezTo>
                <a:cubicBezTo>
                  <a:pt x="-14308" y="2222499"/>
                  <a:pt x="-1511" y="2076962"/>
                  <a:pt x="0" y="1905000"/>
                </a:cubicBezTo>
                <a:cubicBezTo>
                  <a:pt x="1511" y="1733038"/>
                  <a:pt x="25397" y="1416986"/>
                  <a:pt x="0" y="1212850"/>
                </a:cubicBezTo>
                <a:cubicBezTo>
                  <a:pt x="-25397" y="1008714"/>
                  <a:pt x="4054" y="855986"/>
                  <a:pt x="0" y="577850"/>
                </a:cubicBezTo>
                <a:cubicBezTo>
                  <a:pt x="-4054" y="299714"/>
                  <a:pt x="-26197" y="146829"/>
                  <a:pt x="0" y="0"/>
                </a:cubicBezTo>
                <a:close/>
              </a:path>
            </a:pathLst>
          </a:custGeom>
          <a:noFill/>
          <a:ln w="9525" cap="flat" cmpd="sng">
            <a:solidFill>
              <a:schemeClr val="dk1"/>
            </a:solidFill>
            <a:prstDash val="solid"/>
            <a:round/>
            <a:headEnd type="none" w="sm" len="sm"/>
            <a:tailEnd type="none" w="sm" len="sm"/>
          </a:ln>
        </p:spPr>
      </p:pic>
      <p:sp>
        <p:nvSpPr>
          <p:cNvPr id="445" name="Google Shape;445;p27"/>
          <p:cNvSpPr/>
          <p:nvPr/>
        </p:nvSpPr>
        <p:spPr>
          <a:xfrm>
            <a:off x="914400" y="800100"/>
            <a:ext cx="4648200" cy="1828800"/>
          </a:xfrm>
          <a:custGeom>
            <a:avLst/>
            <a:gdLst/>
            <a:ahLst/>
            <a:cxnLst/>
            <a:rect l="l" t="t" r="r" b="b"/>
            <a:pathLst>
              <a:path w="7018849" h="4114800" extrusionOk="0">
                <a:moveTo>
                  <a:pt x="0" y="0"/>
                </a:moveTo>
                <a:lnTo>
                  <a:pt x="7018849" y="0"/>
                </a:lnTo>
                <a:lnTo>
                  <a:pt x="7018849" y="4114800"/>
                </a:lnTo>
                <a:lnTo>
                  <a:pt x="0" y="4114800"/>
                </a:lnTo>
                <a:lnTo>
                  <a:pt x="0" y="0"/>
                </a:lnTo>
                <a:close/>
              </a:path>
            </a:pathLst>
          </a:custGeom>
          <a:blipFill rotWithShape="1">
            <a:blip r:embed="rId4">
              <a:alphaModFix/>
            </a:blip>
            <a:stretch>
              <a:fillRect/>
            </a:stretch>
          </a:blipFill>
          <a:ln>
            <a:noFill/>
          </a:ln>
        </p:spPr>
      </p:sp>
      <p:sp>
        <p:nvSpPr>
          <p:cNvPr id="446" name="Google Shape;446;p27"/>
          <p:cNvSpPr/>
          <p:nvPr/>
        </p:nvSpPr>
        <p:spPr>
          <a:xfrm>
            <a:off x="6693947" y="727618"/>
            <a:ext cx="4648200" cy="1828800"/>
          </a:xfrm>
          <a:custGeom>
            <a:avLst/>
            <a:gdLst/>
            <a:ahLst/>
            <a:cxnLst/>
            <a:rect l="l" t="t" r="r" b="b"/>
            <a:pathLst>
              <a:path w="7018849" h="4114800" extrusionOk="0">
                <a:moveTo>
                  <a:pt x="0" y="0"/>
                </a:moveTo>
                <a:lnTo>
                  <a:pt x="7018849" y="0"/>
                </a:lnTo>
                <a:lnTo>
                  <a:pt x="7018849" y="4114800"/>
                </a:lnTo>
                <a:lnTo>
                  <a:pt x="0" y="4114800"/>
                </a:lnTo>
                <a:lnTo>
                  <a:pt x="0" y="0"/>
                </a:lnTo>
                <a:close/>
              </a:path>
            </a:pathLst>
          </a:custGeom>
          <a:blipFill rotWithShape="1">
            <a:blip r:embed="rId4">
              <a:alphaModFix/>
            </a:blip>
            <a:stretch>
              <a:fillRect/>
            </a:stretch>
          </a:blipFill>
          <a:ln>
            <a:noFill/>
          </a:ln>
        </p:spPr>
      </p:sp>
      <p:sp>
        <p:nvSpPr>
          <p:cNvPr id="447" name="Google Shape;447;p27"/>
          <p:cNvSpPr/>
          <p:nvPr/>
        </p:nvSpPr>
        <p:spPr>
          <a:xfrm>
            <a:off x="12485217" y="800100"/>
            <a:ext cx="4648200" cy="1828800"/>
          </a:xfrm>
          <a:custGeom>
            <a:avLst/>
            <a:gdLst/>
            <a:ahLst/>
            <a:cxnLst/>
            <a:rect l="l" t="t" r="r" b="b"/>
            <a:pathLst>
              <a:path w="7018849" h="4114800" extrusionOk="0">
                <a:moveTo>
                  <a:pt x="0" y="0"/>
                </a:moveTo>
                <a:lnTo>
                  <a:pt x="7018849" y="0"/>
                </a:lnTo>
                <a:lnTo>
                  <a:pt x="7018849" y="4114800"/>
                </a:lnTo>
                <a:lnTo>
                  <a:pt x="0" y="4114800"/>
                </a:lnTo>
                <a:lnTo>
                  <a:pt x="0" y="0"/>
                </a:lnTo>
                <a:close/>
              </a:path>
            </a:pathLst>
          </a:custGeom>
          <a:blipFill rotWithShape="1">
            <a:blip r:embed="rId4">
              <a:alphaModFix/>
            </a:blip>
            <a:stretch>
              <a:fillRect/>
            </a:stretch>
          </a:blipFill>
          <a:ln>
            <a:noFill/>
          </a:ln>
        </p:spPr>
      </p:sp>
      <p:sp>
        <p:nvSpPr>
          <p:cNvPr id="448" name="Google Shape;448;p27"/>
          <p:cNvSpPr txBox="1"/>
          <p:nvPr/>
        </p:nvSpPr>
        <p:spPr>
          <a:xfrm>
            <a:off x="1981200" y="1257297"/>
            <a:ext cx="28194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Văn Sửu</a:t>
            </a:r>
            <a:endParaRPr sz="4400" b="1">
              <a:solidFill>
                <a:schemeClr val="dk1"/>
              </a:solidFill>
              <a:latin typeface="Times New Roman"/>
              <a:ea typeface="Times New Roman"/>
              <a:cs typeface="Times New Roman"/>
              <a:sym typeface="Times New Roman"/>
            </a:endParaRPr>
          </a:p>
        </p:txBody>
      </p:sp>
      <p:sp>
        <p:nvSpPr>
          <p:cNvPr id="449" name="Google Shape;449;p27"/>
          <p:cNvSpPr txBox="1"/>
          <p:nvPr/>
        </p:nvSpPr>
        <p:spPr>
          <a:xfrm>
            <a:off x="7608347" y="1209050"/>
            <a:ext cx="28194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Ông Độp</a:t>
            </a:r>
            <a:endParaRPr sz="4400" b="1">
              <a:solidFill>
                <a:schemeClr val="dk1"/>
              </a:solidFill>
              <a:latin typeface="Times New Roman"/>
              <a:ea typeface="Times New Roman"/>
              <a:cs typeface="Times New Roman"/>
              <a:sym typeface="Times New Roman"/>
            </a:endParaRPr>
          </a:p>
        </p:txBody>
      </p:sp>
      <p:sp>
        <p:nvSpPr>
          <p:cNvPr id="450" name="Google Shape;450;p27"/>
          <p:cNvSpPr txBox="1"/>
          <p:nvPr/>
        </p:nvSpPr>
        <p:spPr>
          <a:xfrm>
            <a:off x="13487400" y="1194396"/>
            <a:ext cx="28194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Ông Thình</a:t>
            </a:r>
            <a:endParaRPr sz="4400" b="1">
              <a:solidFill>
                <a:schemeClr val="dk1"/>
              </a:solidFill>
              <a:latin typeface="Times New Roman"/>
              <a:ea typeface="Times New Roman"/>
              <a:cs typeface="Times New Roman"/>
              <a:sym typeface="Times New Roman"/>
            </a:endParaRPr>
          </a:p>
        </p:txBody>
      </p:sp>
      <p:sp>
        <p:nvSpPr>
          <p:cNvPr id="451" name="Google Shape;451;p27"/>
          <p:cNvSpPr/>
          <p:nvPr/>
        </p:nvSpPr>
        <p:spPr>
          <a:xfrm>
            <a:off x="914400" y="2892347"/>
            <a:ext cx="8001001" cy="221630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 Hưởng ứng nhiệt tình việc cải cách và đặt tên mới.</a:t>
            </a:r>
            <a:endParaRPr/>
          </a:p>
        </p:txBody>
      </p:sp>
      <p:sp>
        <p:nvSpPr>
          <p:cNvPr id="452" name="Google Shape;452;p27"/>
          <p:cNvSpPr/>
          <p:nvPr/>
        </p:nvSpPr>
        <p:spPr>
          <a:xfrm>
            <a:off x="914400" y="4990299"/>
            <a:ext cx="8001001" cy="221630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 Không hiểu rõ bản chất của việc thay đổi là gì.</a:t>
            </a:r>
            <a:endParaRPr/>
          </a:p>
        </p:txBody>
      </p:sp>
      <p:sp>
        <p:nvSpPr>
          <p:cNvPr id="453" name="Google Shape;453;p27"/>
          <p:cNvSpPr/>
          <p:nvPr/>
        </p:nvSpPr>
        <p:spPr>
          <a:xfrm>
            <a:off x="914400" y="7206605"/>
            <a:ext cx="8001001" cy="221630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 Không thể hiện sự phản đối, không thắc mắc hay trình bày mong muốn của bản thân.</a:t>
            </a:r>
            <a:endParaRPr/>
          </a:p>
        </p:txBody>
      </p:sp>
      <p:pic>
        <p:nvPicPr>
          <p:cNvPr id="454" name="Google Shape;454;p27" descr="Lưu Quang Vũ vẫn phản biện xã hội 30 năm sau ngày mất"/>
          <p:cNvPicPr preferRelativeResize="0"/>
          <p:nvPr/>
        </p:nvPicPr>
        <p:blipFill rotWithShape="1">
          <a:blip r:embed="rId5">
            <a:alphaModFix/>
          </a:blip>
          <a:srcRect b="93115"/>
          <a:stretch/>
        </p:blipFill>
        <p:spPr>
          <a:xfrm>
            <a:off x="5498193" y="9579897"/>
            <a:ext cx="15240000" cy="6564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500"/>
                                        <p:tgtEl>
                                          <p:spTgt spid="445"/>
                                        </p:tgtEl>
                                      </p:cBhvr>
                                    </p:animEffect>
                                  </p:childTnLst>
                                </p:cTn>
                              </p:par>
                              <p:par>
                                <p:cTn id="8" presetID="10" presetClass="entr" presetSubtype="0" fill="hold" nodeType="withEffect">
                                  <p:stCondLst>
                                    <p:cond delay="0"/>
                                  </p:stCondLst>
                                  <p:childTnLst>
                                    <p:set>
                                      <p:cBhvr>
                                        <p:cTn id="9" dur="1" fill="hold">
                                          <p:stCondLst>
                                            <p:cond delay="0"/>
                                          </p:stCondLst>
                                        </p:cTn>
                                        <p:tgtEl>
                                          <p:spTgt spid="448"/>
                                        </p:tgtEl>
                                        <p:attrNameLst>
                                          <p:attrName>style.visibility</p:attrName>
                                        </p:attrNameLst>
                                      </p:cBhvr>
                                      <p:to>
                                        <p:strVal val="visible"/>
                                      </p:to>
                                    </p:set>
                                    <p:animEffect transition="in" filter="fade">
                                      <p:cBhvr>
                                        <p:cTn id="10" dur="500"/>
                                        <p:tgtEl>
                                          <p:spTgt spid="4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6"/>
                                        </p:tgtEl>
                                        <p:attrNameLst>
                                          <p:attrName>style.visibility</p:attrName>
                                        </p:attrNameLst>
                                      </p:cBhvr>
                                      <p:to>
                                        <p:strVal val="visible"/>
                                      </p:to>
                                    </p:set>
                                    <p:animEffect transition="in" filter="fade">
                                      <p:cBhvr>
                                        <p:cTn id="15" dur="500"/>
                                        <p:tgtEl>
                                          <p:spTgt spid="446"/>
                                        </p:tgtEl>
                                      </p:cBhvr>
                                    </p:animEffect>
                                  </p:childTnLst>
                                </p:cTn>
                              </p:par>
                              <p:par>
                                <p:cTn id="16" presetID="10" presetClass="entr" presetSubtype="0" fill="hold" nodeType="withEffect">
                                  <p:stCondLst>
                                    <p:cond delay="0"/>
                                  </p:stCondLst>
                                  <p:childTnLst>
                                    <p:set>
                                      <p:cBhvr>
                                        <p:cTn id="17" dur="1" fill="hold">
                                          <p:stCondLst>
                                            <p:cond delay="0"/>
                                          </p:stCondLst>
                                        </p:cTn>
                                        <p:tgtEl>
                                          <p:spTgt spid="449"/>
                                        </p:tgtEl>
                                        <p:attrNameLst>
                                          <p:attrName>style.visibility</p:attrName>
                                        </p:attrNameLst>
                                      </p:cBhvr>
                                      <p:to>
                                        <p:strVal val="visible"/>
                                      </p:to>
                                    </p:set>
                                    <p:animEffect transition="in" filter="fade">
                                      <p:cBhvr>
                                        <p:cTn id="18" dur="500"/>
                                        <p:tgtEl>
                                          <p:spTgt spid="4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47"/>
                                        </p:tgtEl>
                                        <p:attrNameLst>
                                          <p:attrName>style.visibility</p:attrName>
                                        </p:attrNameLst>
                                      </p:cBhvr>
                                      <p:to>
                                        <p:strVal val="visible"/>
                                      </p:to>
                                    </p:set>
                                    <p:animEffect transition="in" filter="fade">
                                      <p:cBhvr>
                                        <p:cTn id="23" dur="500"/>
                                        <p:tgtEl>
                                          <p:spTgt spid="447"/>
                                        </p:tgtEl>
                                      </p:cBhvr>
                                    </p:animEffect>
                                  </p:childTnLst>
                                </p:cTn>
                              </p:par>
                              <p:par>
                                <p:cTn id="24" presetID="10" presetClass="entr" presetSubtype="0" fill="hold" nodeType="withEffect">
                                  <p:stCondLst>
                                    <p:cond delay="0"/>
                                  </p:stCondLst>
                                  <p:childTnLst>
                                    <p:set>
                                      <p:cBhvr>
                                        <p:cTn id="25" dur="1" fill="hold">
                                          <p:stCondLst>
                                            <p:cond delay="0"/>
                                          </p:stCondLst>
                                        </p:cTn>
                                        <p:tgtEl>
                                          <p:spTgt spid="450"/>
                                        </p:tgtEl>
                                        <p:attrNameLst>
                                          <p:attrName>style.visibility</p:attrName>
                                        </p:attrNameLst>
                                      </p:cBhvr>
                                      <p:to>
                                        <p:strVal val="visible"/>
                                      </p:to>
                                    </p:set>
                                    <p:animEffect transition="in" filter="fade">
                                      <p:cBhvr>
                                        <p:cTn id="26" dur="500"/>
                                        <p:tgtEl>
                                          <p:spTgt spid="4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44"/>
                                        </p:tgtEl>
                                        <p:attrNameLst>
                                          <p:attrName>style.visibility</p:attrName>
                                        </p:attrNameLst>
                                      </p:cBhvr>
                                      <p:to>
                                        <p:strVal val="visible"/>
                                      </p:to>
                                    </p:set>
                                    <p:animEffect transition="in" filter="fade">
                                      <p:cBhvr>
                                        <p:cTn id="31" dur="500"/>
                                        <p:tgtEl>
                                          <p:spTgt spid="444"/>
                                        </p:tgtEl>
                                      </p:cBhvr>
                                    </p:animEffect>
                                  </p:childTnLst>
                                </p:cTn>
                              </p:par>
                              <p:par>
                                <p:cTn id="32" presetID="10" presetClass="entr" presetSubtype="0" fill="hold" nodeType="withEffect">
                                  <p:stCondLst>
                                    <p:cond delay="0"/>
                                  </p:stCondLst>
                                  <p:childTnLst>
                                    <p:set>
                                      <p:cBhvr>
                                        <p:cTn id="33" dur="1" fill="hold">
                                          <p:stCondLst>
                                            <p:cond delay="0"/>
                                          </p:stCondLst>
                                        </p:cTn>
                                        <p:tgtEl>
                                          <p:spTgt spid="451"/>
                                        </p:tgtEl>
                                        <p:attrNameLst>
                                          <p:attrName>style.visibility</p:attrName>
                                        </p:attrNameLst>
                                      </p:cBhvr>
                                      <p:to>
                                        <p:strVal val="visible"/>
                                      </p:to>
                                    </p:set>
                                    <p:animEffect transition="in" filter="fade">
                                      <p:cBhvr>
                                        <p:cTn id="34" dur="500"/>
                                        <p:tgtEl>
                                          <p:spTgt spid="45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52"/>
                                        </p:tgtEl>
                                        <p:attrNameLst>
                                          <p:attrName>style.visibility</p:attrName>
                                        </p:attrNameLst>
                                      </p:cBhvr>
                                      <p:to>
                                        <p:strVal val="visible"/>
                                      </p:to>
                                    </p:set>
                                    <p:animEffect transition="in" filter="fade">
                                      <p:cBhvr>
                                        <p:cTn id="39" dur="500"/>
                                        <p:tgtEl>
                                          <p:spTgt spid="45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53"/>
                                        </p:tgtEl>
                                        <p:attrNameLst>
                                          <p:attrName>style.visibility</p:attrName>
                                        </p:attrNameLst>
                                      </p:cBhvr>
                                      <p:to>
                                        <p:strVal val="visible"/>
                                      </p:to>
                                    </p:set>
                                    <p:animEffect transition="in" filter="fade">
                                      <p:cBhvr>
                                        <p:cTn id="44" dur="5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28" descr="Lưu Quang Vũ vẫn phản biện xã hội 30 năm sau ngày mất"/>
          <p:cNvPicPr preferRelativeResize="0"/>
          <p:nvPr/>
        </p:nvPicPr>
        <p:blipFill rotWithShape="1">
          <a:blip r:embed="rId3">
            <a:alphaModFix/>
          </a:blip>
          <a:srcRect/>
          <a:stretch/>
        </p:blipFill>
        <p:spPr>
          <a:xfrm>
            <a:off x="7772400" y="3584138"/>
            <a:ext cx="10515600" cy="6816661"/>
          </a:xfrm>
          <a:prstGeom prst="rect">
            <a:avLst/>
          </a:prstGeom>
          <a:noFill/>
          <a:ln>
            <a:noFill/>
          </a:ln>
        </p:spPr>
      </p:pic>
      <p:pic>
        <p:nvPicPr>
          <p:cNvPr id="461" name="Google Shape;461;p28" descr="Lưu Quang Vũ vẫn phản biện xã hội 30 năm sau ngày mất"/>
          <p:cNvPicPr preferRelativeResize="0"/>
          <p:nvPr/>
        </p:nvPicPr>
        <p:blipFill rotWithShape="1">
          <a:blip r:embed="rId4">
            <a:alphaModFix/>
          </a:blip>
          <a:srcRect b="93115"/>
          <a:stretch/>
        </p:blipFill>
        <p:spPr>
          <a:xfrm>
            <a:off x="-381000" y="190500"/>
            <a:ext cx="15240000" cy="656492"/>
          </a:xfrm>
          <a:prstGeom prst="rect">
            <a:avLst/>
          </a:prstGeom>
          <a:noFill/>
          <a:ln>
            <a:noFill/>
          </a:ln>
        </p:spPr>
      </p:pic>
      <p:sp>
        <p:nvSpPr>
          <p:cNvPr id="462" name="Google Shape;462;p28"/>
          <p:cNvSpPr txBox="1"/>
          <p:nvPr/>
        </p:nvSpPr>
        <p:spPr>
          <a:xfrm>
            <a:off x="310660" y="1248007"/>
            <a:ext cx="17215339" cy="200202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4400">
                <a:solidFill>
                  <a:schemeClr val="dk1"/>
                </a:solidFill>
                <a:latin typeface="Times New Roman"/>
                <a:ea typeface="Times New Roman"/>
                <a:cs typeface="Times New Roman"/>
                <a:sym typeface="Times New Roman"/>
              </a:rPr>
              <a:t>- Những người dân lam lũ, chất phác nhưng bị sự tô vẽ, hào nhoáng của những người làm cán bộ dẫn dắt.</a:t>
            </a:r>
            <a:endParaRPr/>
          </a:p>
        </p:txBody>
      </p:sp>
      <p:sp>
        <p:nvSpPr>
          <p:cNvPr id="463" name="Google Shape;463;p28"/>
          <p:cNvSpPr txBox="1"/>
          <p:nvPr/>
        </p:nvSpPr>
        <p:spPr>
          <a:xfrm>
            <a:off x="304800" y="3555331"/>
            <a:ext cx="7233140" cy="606467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4400">
                <a:solidFill>
                  <a:schemeClr val="dk1"/>
                </a:solidFill>
                <a:latin typeface="Times New Roman"/>
                <a:ea typeface="Times New Roman"/>
                <a:cs typeface="Times New Roman"/>
                <a:sym typeface="Times New Roman"/>
              </a:rPr>
              <a:t>- Thủ pháp gây cười được sử dụng là nghệ thuật cường điệu khi tất cả người dân đều nghe theo lời của chủ tịch mặc dù chưa hiểu và thấy sự thay đổi thực sự.</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500"/>
                                        <p:tgtEl>
                                          <p:spTgt spid="462"/>
                                        </p:tgtEl>
                                      </p:cBhvr>
                                    </p:animEffect>
                                  </p:childTnLst>
                                </p:cTn>
                              </p:par>
                              <p:par>
                                <p:cTn id="8" presetID="10" presetClass="entr" presetSubtype="0" fill="hold" nodeType="withEffect">
                                  <p:stCondLst>
                                    <p:cond delay="0"/>
                                  </p:stCondLst>
                                  <p:childTnLst>
                                    <p:set>
                                      <p:cBhvr>
                                        <p:cTn id="9" dur="1" fill="hold">
                                          <p:stCondLst>
                                            <p:cond delay="0"/>
                                          </p:stCondLst>
                                        </p:cTn>
                                        <p:tgtEl>
                                          <p:spTgt spid="460"/>
                                        </p:tgtEl>
                                        <p:attrNameLst>
                                          <p:attrName>style.visibility</p:attrName>
                                        </p:attrNameLst>
                                      </p:cBhvr>
                                      <p:to>
                                        <p:strVal val="visible"/>
                                      </p:to>
                                    </p:set>
                                    <p:animEffect transition="in" filter="fade">
                                      <p:cBhvr>
                                        <p:cTn id="10" dur="500"/>
                                        <p:tgtEl>
                                          <p:spTgt spid="4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63"/>
                                        </p:tgtEl>
                                        <p:attrNameLst>
                                          <p:attrName>style.visibility</p:attrName>
                                        </p:attrNameLst>
                                      </p:cBhvr>
                                      <p:to>
                                        <p:strVal val="visible"/>
                                      </p:to>
                                    </p:set>
                                    <p:animEffect transition="in" filter="fade">
                                      <p:cBhvr>
                                        <p:cTn id="15" dur="500"/>
                                        <p:tgtEl>
                                          <p:spTgt spid="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29"/>
          <p:cNvPicPr preferRelativeResize="0"/>
          <p:nvPr/>
        </p:nvPicPr>
        <p:blipFill rotWithShape="1">
          <a:blip r:embed="rId3">
            <a:alphaModFix/>
          </a:blip>
          <a:srcRect/>
          <a:stretch/>
        </p:blipFill>
        <p:spPr>
          <a:xfrm>
            <a:off x="9269627" y="4022800"/>
            <a:ext cx="7467600" cy="4298946"/>
          </a:xfrm>
          <a:prstGeom prst="rect">
            <a:avLst/>
          </a:prstGeom>
          <a:noFill/>
          <a:ln>
            <a:noFill/>
          </a:ln>
        </p:spPr>
      </p:pic>
      <p:pic>
        <p:nvPicPr>
          <p:cNvPr id="470" name="Google Shape;470;p29"/>
          <p:cNvPicPr preferRelativeResize="0"/>
          <p:nvPr/>
        </p:nvPicPr>
        <p:blipFill rotWithShape="1">
          <a:blip r:embed="rId3">
            <a:alphaModFix/>
          </a:blip>
          <a:srcRect/>
          <a:stretch/>
        </p:blipFill>
        <p:spPr>
          <a:xfrm>
            <a:off x="1219200" y="4197354"/>
            <a:ext cx="7467600" cy="4298946"/>
          </a:xfrm>
          <a:prstGeom prst="rect">
            <a:avLst/>
          </a:prstGeom>
          <a:noFill/>
          <a:ln>
            <a:noFill/>
          </a:ln>
        </p:spPr>
      </p:pic>
      <p:sp>
        <p:nvSpPr>
          <p:cNvPr id="471" name="Google Shape;471;p29"/>
          <p:cNvSpPr txBox="1"/>
          <p:nvPr/>
        </p:nvSpPr>
        <p:spPr>
          <a:xfrm>
            <a:off x="1981200" y="410490"/>
            <a:ext cx="13313690"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4E2508"/>
              </a:buClr>
              <a:buSzPts val="3000"/>
              <a:buFont typeface="Albert Sans"/>
              <a:buNone/>
            </a:pPr>
            <a:r>
              <a:rPr lang="en-US" sz="4800" b="1" i="0" u="none" strike="noStrike" cap="none">
                <a:solidFill>
                  <a:srgbClr val="4E2508"/>
                </a:solidFill>
                <a:latin typeface="Arial"/>
                <a:ea typeface="Arial"/>
                <a:cs typeface="Arial"/>
                <a:sym typeface="Arial"/>
              </a:rPr>
              <a:t>GÓC CHIA SẺ</a:t>
            </a:r>
            <a:endParaRPr sz="9600" b="1" i="0" u="none" strike="noStrike" cap="none">
              <a:solidFill>
                <a:srgbClr val="4E2508"/>
              </a:solidFill>
              <a:latin typeface="Arial"/>
              <a:ea typeface="Arial"/>
              <a:cs typeface="Arial"/>
              <a:sym typeface="Arial"/>
            </a:endParaRPr>
          </a:p>
        </p:txBody>
      </p:sp>
      <p:sp>
        <p:nvSpPr>
          <p:cNvPr id="472" name="Google Shape;472;p29"/>
          <p:cNvSpPr txBox="1">
            <a:spLocks noGrp="1"/>
          </p:cNvSpPr>
          <p:nvPr>
            <p:ph type="subTitle" idx="1"/>
          </p:nvPr>
        </p:nvSpPr>
        <p:spPr>
          <a:xfrm>
            <a:off x="983763" y="4528526"/>
            <a:ext cx="7626837" cy="2484124"/>
          </a:xfrm>
          <a:prstGeom prst="rect">
            <a:avLst/>
          </a:prstGeom>
          <a:noFill/>
          <a:ln>
            <a:noFill/>
          </a:ln>
        </p:spPr>
        <p:txBody>
          <a:bodyPr spcFirstLastPara="1" wrap="square" lIns="182850" tIns="182850" rIns="182850" bIns="182850" anchor="t" anchorCtr="0">
            <a:noAutofit/>
          </a:bodyPr>
          <a:lstStyle/>
          <a:p>
            <a:pPr marL="571500" lvl="0" indent="-571500" algn="just" rtl="0">
              <a:spcBef>
                <a:spcPts val="0"/>
              </a:spcBef>
              <a:spcAft>
                <a:spcPts val="0"/>
              </a:spcAft>
              <a:buClr>
                <a:schemeClr val="dk1"/>
              </a:buClr>
              <a:buSzPts val="1400"/>
              <a:buFont typeface="Times New Roman"/>
              <a:buChar char="-"/>
            </a:pPr>
            <a:r>
              <a:rPr lang="en-US" sz="4400">
                <a:latin typeface="Times New Roman"/>
                <a:ea typeface="Times New Roman"/>
                <a:cs typeface="Times New Roman"/>
                <a:sym typeface="Times New Roman"/>
              </a:rPr>
              <a:t>P</a:t>
            </a:r>
            <a:r>
              <a:rPr lang="en-US" sz="4400">
                <a:latin typeface="Calibri"/>
                <a:ea typeface="Calibri"/>
                <a:cs typeface="Calibri"/>
                <a:sym typeface="Calibri"/>
              </a:rPr>
              <a:t>hê phán thói háo danh, thích khoa trương, </a:t>
            </a:r>
            <a:r>
              <a:rPr lang="en-US" sz="4400">
                <a:latin typeface="Times New Roman"/>
                <a:ea typeface="Times New Roman"/>
                <a:cs typeface="Times New Roman"/>
                <a:sym typeface="Times New Roman"/>
              </a:rPr>
              <a:t>“</a:t>
            </a:r>
            <a:r>
              <a:rPr lang="en-US" sz="4400">
                <a:latin typeface="Calibri"/>
                <a:ea typeface="Calibri"/>
                <a:cs typeface="Calibri"/>
                <a:sym typeface="Calibri"/>
              </a:rPr>
              <a:t>bệnh</a:t>
            </a:r>
            <a:r>
              <a:rPr lang="en-US" sz="4400">
                <a:latin typeface="Times New Roman"/>
                <a:ea typeface="Times New Roman"/>
                <a:cs typeface="Times New Roman"/>
                <a:sym typeface="Times New Roman"/>
              </a:rPr>
              <a:t>”</a:t>
            </a:r>
            <a:r>
              <a:rPr lang="en-US" sz="4400">
                <a:latin typeface="Calibri"/>
                <a:ea typeface="Calibri"/>
                <a:cs typeface="Calibri"/>
                <a:sym typeface="Calibri"/>
              </a:rPr>
              <a:t> thành tích... Chỉ toàn nói mà không làm.</a:t>
            </a:r>
            <a:endParaRPr sz="4400">
              <a:latin typeface="Calibri"/>
              <a:ea typeface="Calibri"/>
              <a:cs typeface="Calibri"/>
              <a:sym typeface="Calibri"/>
            </a:endParaRPr>
          </a:p>
        </p:txBody>
      </p:sp>
      <p:pic>
        <p:nvPicPr>
          <p:cNvPr id="473" name="Google Shape;473;p29" descr="Lưu Quang Vũ vẫn phản biện xã hội 30 năm sau ngày mất"/>
          <p:cNvPicPr preferRelativeResize="0"/>
          <p:nvPr/>
        </p:nvPicPr>
        <p:blipFill rotWithShape="1">
          <a:blip r:embed="rId4">
            <a:alphaModFix/>
          </a:blip>
          <a:srcRect b="93115"/>
          <a:stretch/>
        </p:blipFill>
        <p:spPr>
          <a:xfrm>
            <a:off x="1524000" y="9117461"/>
            <a:ext cx="15240000" cy="656492"/>
          </a:xfrm>
          <a:prstGeom prst="rect">
            <a:avLst/>
          </a:prstGeom>
          <a:noFill/>
          <a:ln>
            <a:noFill/>
          </a:ln>
        </p:spPr>
      </p:pic>
      <p:sp>
        <p:nvSpPr>
          <p:cNvPr id="474" name="Google Shape;474;p29"/>
          <p:cNvSpPr txBox="1"/>
          <p:nvPr/>
        </p:nvSpPr>
        <p:spPr>
          <a:xfrm>
            <a:off x="838199" y="1908410"/>
            <a:ext cx="16661777" cy="2123658"/>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a:solidFill>
                  <a:schemeClr val="dk1"/>
                </a:solidFill>
                <a:latin typeface="Calibri"/>
                <a:ea typeface="Calibri"/>
                <a:cs typeface="Calibri"/>
                <a:sym typeface="Calibri"/>
              </a:rPr>
              <a:t>Theo em, văn bản “Đổi tên cho xã” đã nêu lên và phê phán hiện tượng gì? Điều đó còn có ý nghĩa với cuộc sống ngày nay không? Liên hệ bản thân.</a:t>
            </a:r>
            <a:endParaRPr sz="4400">
              <a:solidFill>
                <a:schemeClr val="dk1"/>
              </a:solidFill>
              <a:latin typeface="Calibri"/>
              <a:ea typeface="Calibri"/>
              <a:cs typeface="Calibri"/>
              <a:sym typeface="Calibri"/>
            </a:endParaRPr>
          </a:p>
        </p:txBody>
      </p:sp>
      <p:sp>
        <p:nvSpPr>
          <p:cNvPr id="475" name="Google Shape;475;p29"/>
          <p:cNvSpPr txBox="1"/>
          <p:nvPr/>
        </p:nvSpPr>
        <p:spPr>
          <a:xfrm>
            <a:off x="9269627" y="4653229"/>
            <a:ext cx="7189573" cy="2484124"/>
          </a:xfrm>
          <a:prstGeom prst="rect">
            <a:avLst/>
          </a:prstGeom>
          <a:noFill/>
          <a:ln>
            <a:noFill/>
          </a:ln>
        </p:spPr>
        <p:txBody>
          <a:bodyPr spcFirstLastPara="1" wrap="square" lIns="182850" tIns="182850" rIns="182850" bIns="182850" anchor="t" anchorCtr="0">
            <a:noAutofit/>
          </a:bodyPr>
          <a:lstStyle/>
          <a:p>
            <a:pPr marL="571500" marR="0" lvl="0" indent="-571500" algn="just" rtl="0">
              <a:spcBef>
                <a:spcPts val="0"/>
              </a:spcBef>
              <a:spcAft>
                <a:spcPts val="0"/>
              </a:spcAft>
              <a:buClr>
                <a:schemeClr val="dk1"/>
              </a:buClr>
              <a:buSzPts val="1400"/>
              <a:buFont typeface="Arial"/>
              <a:buChar char="-"/>
            </a:pPr>
            <a:r>
              <a:rPr lang="en-US" sz="4400">
                <a:solidFill>
                  <a:schemeClr val="dk1"/>
                </a:solidFill>
                <a:latin typeface="Calibri"/>
                <a:ea typeface="Calibri"/>
                <a:cs typeface="Calibri"/>
                <a:sym typeface="Calibri"/>
              </a:rPr>
              <a:t>Điều đó còn có ý nghĩa với ngày nay. Vì trong cuộc sống vẫn tồn tại những con người như vậy.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500"/>
                                        <p:tgtEl>
                                          <p:spTgt spid="4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4"/>
                                        </p:tgtEl>
                                        <p:attrNameLst>
                                          <p:attrName>style.visibility</p:attrName>
                                        </p:attrNameLst>
                                      </p:cBhvr>
                                      <p:to>
                                        <p:strVal val="visible"/>
                                      </p:to>
                                    </p:set>
                                    <p:animEffect transition="in" filter="fade">
                                      <p:cBhvr>
                                        <p:cTn id="12" dur="500"/>
                                        <p:tgtEl>
                                          <p:spTgt spid="4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0"/>
                                        </p:tgtEl>
                                        <p:attrNameLst>
                                          <p:attrName>style.visibility</p:attrName>
                                        </p:attrNameLst>
                                      </p:cBhvr>
                                      <p:to>
                                        <p:strVal val="visible"/>
                                      </p:to>
                                    </p:set>
                                    <p:animEffect transition="in" filter="fade">
                                      <p:cBhvr>
                                        <p:cTn id="17" dur="500"/>
                                        <p:tgtEl>
                                          <p:spTgt spid="470"/>
                                        </p:tgtEl>
                                      </p:cBhvr>
                                    </p:animEffect>
                                  </p:childTnLst>
                                </p:cTn>
                              </p:par>
                              <p:par>
                                <p:cTn id="18" presetID="10" presetClass="entr" presetSubtype="0" fill="hold" nodeType="withEffect">
                                  <p:stCondLst>
                                    <p:cond delay="0"/>
                                  </p:stCondLst>
                                  <p:childTnLst>
                                    <p:set>
                                      <p:cBhvr>
                                        <p:cTn id="19" dur="1" fill="hold">
                                          <p:stCondLst>
                                            <p:cond delay="0"/>
                                          </p:stCondLst>
                                        </p:cTn>
                                        <p:tgtEl>
                                          <p:spTgt spid="472">
                                            <p:txEl>
                                              <p:pRg st="0" end="0"/>
                                            </p:txEl>
                                          </p:spTgt>
                                        </p:tgtEl>
                                        <p:attrNameLst>
                                          <p:attrName>style.visibility</p:attrName>
                                        </p:attrNameLst>
                                      </p:cBhvr>
                                      <p:to>
                                        <p:strVal val="visible"/>
                                      </p:to>
                                    </p:set>
                                    <p:animEffect transition="in" filter="fade">
                                      <p:cBhvr>
                                        <p:cTn id="20" dur="500"/>
                                        <p:tgtEl>
                                          <p:spTgt spid="47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9"/>
                                        </p:tgtEl>
                                        <p:attrNameLst>
                                          <p:attrName>style.visibility</p:attrName>
                                        </p:attrNameLst>
                                      </p:cBhvr>
                                      <p:to>
                                        <p:strVal val="visible"/>
                                      </p:to>
                                    </p:set>
                                    <p:animEffect transition="in" filter="fade">
                                      <p:cBhvr>
                                        <p:cTn id="25" dur="500"/>
                                        <p:tgtEl>
                                          <p:spTgt spid="469"/>
                                        </p:tgtEl>
                                      </p:cBhvr>
                                    </p:animEffect>
                                  </p:childTnLst>
                                </p:cTn>
                              </p:par>
                              <p:par>
                                <p:cTn id="26" presetID="10" presetClass="entr" presetSubtype="0" fill="hold" nodeType="withEffect">
                                  <p:stCondLst>
                                    <p:cond delay="0"/>
                                  </p:stCondLst>
                                  <p:childTnLst>
                                    <p:set>
                                      <p:cBhvr>
                                        <p:cTn id="27" dur="1" fill="hold">
                                          <p:stCondLst>
                                            <p:cond delay="0"/>
                                          </p:stCondLst>
                                        </p:cTn>
                                        <p:tgtEl>
                                          <p:spTgt spid="475"/>
                                        </p:tgtEl>
                                        <p:attrNameLst>
                                          <p:attrName>style.visibility</p:attrName>
                                        </p:attrNameLst>
                                      </p:cBhvr>
                                      <p:to>
                                        <p:strVal val="visible"/>
                                      </p:to>
                                    </p:set>
                                    <p:animEffect transition="in" filter="fade">
                                      <p:cBhvr>
                                        <p:cTn id="28" dur="5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 descr="Khán giả tâm đắc thông điệp giáo dục trong kịch của Lưu Quang Vũ -  VnExpress Giải trí"/>
          <p:cNvPicPr preferRelativeResize="0"/>
          <p:nvPr/>
        </p:nvPicPr>
        <p:blipFill rotWithShape="1">
          <a:blip r:embed="rId3">
            <a:alphaModFix/>
          </a:blip>
          <a:srcRect/>
          <a:stretch/>
        </p:blipFill>
        <p:spPr>
          <a:xfrm>
            <a:off x="0" y="0"/>
            <a:ext cx="18211800" cy="10286999"/>
          </a:xfrm>
          <a:prstGeom prst="rect">
            <a:avLst/>
          </a:prstGeom>
          <a:noFill/>
          <a:ln>
            <a:noFill/>
          </a:ln>
        </p:spPr>
      </p:pic>
      <p:pic>
        <p:nvPicPr>
          <p:cNvPr id="155" name="Google Shape;155;p3"/>
          <p:cNvPicPr preferRelativeResize="0"/>
          <p:nvPr/>
        </p:nvPicPr>
        <p:blipFill rotWithShape="1">
          <a:blip r:embed="rId4">
            <a:alphaModFix/>
          </a:blip>
          <a:srcRect/>
          <a:stretch/>
        </p:blipFill>
        <p:spPr>
          <a:xfrm>
            <a:off x="457200" y="6591300"/>
            <a:ext cx="6705600" cy="3624649"/>
          </a:xfrm>
          <a:prstGeom prst="rect">
            <a:avLst/>
          </a:prstGeom>
          <a:noFill/>
          <a:ln>
            <a:noFill/>
          </a:ln>
        </p:spPr>
      </p:pic>
      <p:sp>
        <p:nvSpPr>
          <p:cNvPr id="156" name="Google Shape;156;p3"/>
          <p:cNvSpPr txBox="1"/>
          <p:nvPr/>
        </p:nvSpPr>
        <p:spPr>
          <a:xfrm>
            <a:off x="1295400" y="7581900"/>
            <a:ext cx="4572000" cy="1219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400"/>
              <a:buFont typeface="Calibri"/>
              <a:buNone/>
            </a:pPr>
            <a:r>
              <a:rPr lang="en-US" sz="4400" b="0" i="1" u="none" strike="noStrike" cap="none">
                <a:solidFill>
                  <a:schemeClr val="dk1"/>
                </a:solidFill>
                <a:latin typeface="Calibri"/>
                <a:ea typeface="Calibri"/>
                <a:cs typeface="Calibri"/>
                <a:sym typeface="Calibri"/>
              </a:rPr>
              <a:t>Ai là thủ phạm</a:t>
            </a:r>
            <a:r>
              <a:rPr lang="en-US" sz="4400" b="0" i="1" u="none" strike="noStrike" cap="none">
                <a:solidFill>
                  <a:schemeClr val="dk1"/>
                </a:solidFill>
                <a:latin typeface="Times New Roman"/>
                <a:ea typeface="Times New Roman"/>
                <a:cs typeface="Times New Roman"/>
                <a:sym typeface="Times New Roman"/>
              </a:rPr>
              <a:t>, </a:t>
            </a:r>
            <a:r>
              <a:rPr lang="en-US" sz="4400" b="0" i="0" u="none" strike="noStrike" cap="none">
                <a:solidFill>
                  <a:schemeClr val="dk1"/>
                </a:solidFill>
                <a:latin typeface="Calibri"/>
                <a:ea typeface="Calibri"/>
                <a:cs typeface="Calibri"/>
                <a:sym typeface="Calibri"/>
              </a:rPr>
              <a:t>Lưu Quang Vũ</a:t>
            </a:r>
            <a:endParaRPr sz="4800" b="0" i="1"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0"/>
          <p:cNvSpPr/>
          <p:nvPr/>
        </p:nvSpPr>
        <p:spPr>
          <a:xfrm>
            <a:off x="0" y="-101271"/>
            <a:ext cx="18756923" cy="5019852"/>
          </a:xfrm>
          <a:custGeom>
            <a:avLst/>
            <a:gdLst/>
            <a:ahLst/>
            <a:cxnLst/>
            <a:rect l="l" t="t" r="r" b="b"/>
            <a:pathLst>
              <a:path w="7364758" h="3176052" extrusionOk="0">
                <a:moveTo>
                  <a:pt x="0" y="0"/>
                </a:moveTo>
                <a:lnTo>
                  <a:pt x="7364758" y="0"/>
                </a:lnTo>
                <a:lnTo>
                  <a:pt x="7364758" y="3176052"/>
                </a:lnTo>
                <a:lnTo>
                  <a:pt x="0" y="3176052"/>
                </a:lnTo>
                <a:lnTo>
                  <a:pt x="0" y="0"/>
                </a:lnTo>
                <a:close/>
              </a:path>
            </a:pathLst>
          </a:custGeom>
          <a:blipFill rotWithShape="1">
            <a:blip r:embed="rId3">
              <a:alphaModFix/>
            </a:blip>
            <a:stretch>
              <a:fillRect/>
            </a:stretch>
          </a:blipFill>
          <a:ln>
            <a:noFill/>
          </a:ln>
        </p:spPr>
      </p:sp>
      <p:pic>
        <p:nvPicPr>
          <p:cNvPr id="481" name="Google Shape;481;p30"/>
          <p:cNvPicPr preferRelativeResize="0"/>
          <p:nvPr/>
        </p:nvPicPr>
        <p:blipFill rotWithShape="1">
          <a:blip r:embed="rId4">
            <a:alphaModFix/>
          </a:blip>
          <a:srcRect/>
          <a:stretch/>
        </p:blipFill>
        <p:spPr>
          <a:xfrm>
            <a:off x="4267200" y="4762500"/>
            <a:ext cx="11711431" cy="3846909"/>
          </a:xfrm>
          <a:prstGeom prst="rect">
            <a:avLst/>
          </a:prstGeom>
          <a:noFill/>
          <a:ln>
            <a:noFill/>
          </a:ln>
        </p:spPr>
      </p:pic>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1"/>
          <p:cNvSpPr txBox="1">
            <a:spLocks noGrp="1"/>
          </p:cNvSpPr>
          <p:nvPr>
            <p:ph type="subTitle" idx="3"/>
          </p:nvPr>
        </p:nvSpPr>
        <p:spPr>
          <a:xfrm>
            <a:off x="633573" y="2072220"/>
            <a:ext cx="7170224" cy="2484124"/>
          </a:xfrm>
          <a:prstGeom prst="rect">
            <a:avLst/>
          </a:prstGeom>
          <a:noFill/>
          <a:ln>
            <a:noFill/>
          </a:ln>
        </p:spPr>
        <p:txBody>
          <a:bodyPr spcFirstLastPara="1" wrap="square" lIns="182850" tIns="182850" rIns="182850" bIns="182850" anchor="t" anchorCtr="0">
            <a:noAutofit/>
          </a:bodyPr>
          <a:lstStyle/>
          <a:p>
            <a:pPr marL="0" lvl="0" indent="0" algn="just" rtl="0">
              <a:lnSpc>
                <a:spcPct val="150000"/>
              </a:lnSpc>
              <a:spcBef>
                <a:spcPts val="0"/>
              </a:spcBef>
              <a:spcAft>
                <a:spcPts val="0"/>
              </a:spcAft>
              <a:buClr>
                <a:schemeClr val="dk1"/>
              </a:buClr>
              <a:buSzPts val="1400"/>
              <a:buNone/>
            </a:pPr>
            <a:r>
              <a:rPr lang="en-US" sz="4400">
                <a:latin typeface="Calibri"/>
                <a:ea typeface="Calibri"/>
                <a:cs typeface="Calibri"/>
                <a:sym typeface="Calibri"/>
              </a:rPr>
              <a:t>- Nhân vật mang những nét đặc trưng của hài kịch, thể hiện rõ sự mâu thuẫn giữa bản chất và việc làm.</a:t>
            </a:r>
            <a:endParaRPr/>
          </a:p>
          <a:p>
            <a:pPr marL="0" lvl="0" indent="0" algn="just" rtl="0">
              <a:lnSpc>
                <a:spcPct val="150000"/>
              </a:lnSpc>
              <a:spcBef>
                <a:spcPts val="0"/>
              </a:spcBef>
              <a:spcAft>
                <a:spcPts val="0"/>
              </a:spcAft>
              <a:buClr>
                <a:schemeClr val="dk1"/>
              </a:buClr>
              <a:buSzPts val="1400"/>
              <a:buNone/>
            </a:pPr>
            <a:r>
              <a:rPr lang="en-US" sz="4400">
                <a:latin typeface="Calibri"/>
                <a:ea typeface="Calibri"/>
                <a:cs typeface="Calibri"/>
                <a:sym typeface="Calibri"/>
              </a:rPr>
              <a:t>- Thủ pháp </a:t>
            </a:r>
            <a:r>
              <a:rPr lang="en-US" sz="4400">
                <a:latin typeface="Times New Roman"/>
                <a:ea typeface="Times New Roman"/>
                <a:cs typeface="Times New Roman"/>
                <a:sym typeface="Times New Roman"/>
              </a:rPr>
              <a:t>phóng đại </a:t>
            </a:r>
            <a:r>
              <a:rPr lang="en-US" sz="4400">
                <a:latin typeface="Calibri"/>
                <a:ea typeface="Calibri"/>
                <a:cs typeface="Calibri"/>
                <a:sym typeface="Calibri"/>
              </a:rPr>
              <a:t>🡪 tạo nên tiếng cười châm biếm, hài hước, sâu sắc và giàu ý nghĩa.</a:t>
            </a:r>
            <a:endParaRPr sz="4400">
              <a:latin typeface="Calibri"/>
              <a:ea typeface="Calibri"/>
              <a:cs typeface="Calibri"/>
              <a:sym typeface="Calibri"/>
            </a:endParaRPr>
          </a:p>
        </p:txBody>
      </p:sp>
      <p:sp>
        <p:nvSpPr>
          <p:cNvPr id="487" name="Google Shape;487;p31"/>
          <p:cNvSpPr txBox="1">
            <a:spLocks noGrp="1"/>
          </p:cNvSpPr>
          <p:nvPr>
            <p:ph type="title" idx="8"/>
          </p:nvPr>
        </p:nvSpPr>
        <p:spPr>
          <a:xfrm>
            <a:off x="1832763" y="777166"/>
            <a:ext cx="4861449"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b="1">
                <a:latin typeface="Times New Roman"/>
                <a:ea typeface="Times New Roman"/>
                <a:cs typeface="Times New Roman"/>
                <a:sym typeface="Times New Roman"/>
              </a:rPr>
              <a:t>1. Nghệ thuật</a:t>
            </a:r>
            <a:endParaRPr b="1">
              <a:latin typeface="Times New Roman"/>
              <a:ea typeface="Times New Roman"/>
              <a:cs typeface="Times New Roman"/>
              <a:sym typeface="Times New Roman"/>
            </a:endParaRPr>
          </a:p>
        </p:txBody>
      </p:sp>
      <p:sp>
        <p:nvSpPr>
          <p:cNvPr id="488" name="Google Shape;488;p31"/>
          <p:cNvSpPr txBox="1">
            <a:spLocks noGrp="1"/>
          </p:cNvSpPr>
          <p:nvPr>
            <p:ph type="title" idx="4294967295"/>
          </p:nvPr>
        </p:nvSpPr>
        <p:spPr>
          <a:xfrm>
            <a:off x="11353800" y="777166"/>
            <a:ext cx="420252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4400"/>
              <a:buFont typeface="Times New Roman"/>
              <a:buNone/>
            </a:pPr>
            <a:r>
              <a:rPr lang="en-US" b="1">
                <a:latin typeface="Times New Roman"/>
                <a:ea typeface="Times New Roman"/>
                <a:cs typeface="Times New Roman"/>
                <a:sym typeface="Times New Roman"/>
              </a:rPr>
              <a:t>2. Nội dung</a:t>
            </a:r>
            <a:endParaRPr b="1">
              <a:latin typeface="Times New Roman"/>
              <a:ea typeface="Times New Roman"/>
              <a:cs typeface="Times New Roman"/>
              <a:sym typeface="Times New Roman"/>
            </a:endParaRPr>
          </a:p>
        </p:txBody>
      </p:sp>
      <p:sp>
        <p:nvSpPr>
          <p:cNvPr id="489" name="Google Shape;489;p31"/>
          <p:cNvSpPr txBox="1">
            <a:spLocks noGrp="1"/>
          </p:cNvSpPr>
          <p:nvPr>
            <p:ph type="subTitle" idx="4294967295"/>
          </p:nvPr>
        </p:nvSpPr>
        <p:spPr>
          <a:xfrm>
            <a:off x="11582400" y="2225984"/>
            <a:ext cx="6324600" cy="233036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chemeClr val="dk1"/>
              </a:buClr>
              <a:buSzPts val="4400"/>
              <a:buFont typeface="Arial"/>
              <a:buNone/>
            </a:pPr>
            <a:r>
              <a:rPr lang="en-US" sz="4400" b="0" i="0" u="none" strike="noStrike" cap="none">
                <a:solidFill>
                  <a:schemeClr val="dk1"/>
                </a:solidFill>
                <a:latin typeface="Times New Roman"/>
                <a:ea typeface="Times New Roman"/>
                <a:cs typeface="Times New Roman"/>
                <a:sym typeface="Times New Roman"/>
              </a:rPr>
              <a:t>Đoạn trích lên án, phê phán căn bệnh “háo danh”, hình thức...có trong mỗi con người, mỗi tập thể</a:t>
            </a:r>
            <a:endParaRPr sz="4400" b="0" i="0" u="none" strike="noStrike" cap="none">
              <a:solidFill>
                <a:schemeClr val="dk1"/>
              </a:solidFill>
              <a:latin typeface="Times New Roman"/>
              <a:ea typeface="Times New Roman"/>
              <a:cs typeface="Times New Roman"/>
              <a:sym typeface="Times New Roman"/>
            </a:endParaRPr>
          </a:p>
        </p:txBody>
      </p:sp>
      <p:sp>
        <p:nvSpPr>
          <p:cNvPr id="490" name="Google Shape;490;p31"/>
          <p:cNvSpPr/>
          <p:nvPr/>
        </p:nvSpPr>
        <p:spPr>
          <a:xfrm rot="4160420">
            <a:off x="6631635" y="2827024"/>
            <a:ext cx="5974301" cy="4114800"/>
          </a:xfrm>
          <a:custGeom>
            <a:avLst/>
            <a:gdLst/>
            <a:ahLst/>
            <a:cxnLst/>
            <a:rect l="l" t="t" r="r" b="b"/>
            <a:pathLst>
              <a:path w="5974301" h="4114800" extrusionOk="0">
                <a:moveTo>
                  <a:pt x="0" y="0"/>
                </a:moveTo>
                <a:lnTo>
                  <a:pt x="5974302" y="0"/>
                </a:lnTo>
                <a:lnTo>
                  <a:pt x="5974302" y="4114800"/>
                </a:lnTo>
                <a:lnTo>
                  <a:pt x="0" y="4114800"/>
                </a:lnTo>
                <a:lnTo>
                  <a:pt x="0" y="0"/>
                </a:lnTo>
                <a:close/>
              </a:path>
            </a:pathLst>
          </a:custGeom>
          <a:blipFill rotWithShape="1">
            <a:blip r:embed="rId3">
              <a:alphaModFix/>
            </a:blip>
            <a:stretch>
              <a:fillRect/>
            </a:stretch>
          </a:blipFill>
          <a:ln>
            <a:noFill/>
          </a:ln>
        </p:spPr>
      </p:sp>
      <p:sp>
        <p:nvSpPr>
          <p:cNvPr id="491" name="Google Shape;491;p31"/>
          <p:cNvSpPr/>
          <p:nvPr/>
        </p:nvSpPr>
        <p:spPr>
          <a:xfrm>
            <a:off x="16044257" y="6819900"/>
            <a:ext cx="2721102" cy="4800600"/>
          </a:xfrm>
          <a:custGeom>
            <a:avLst/>
            <a:gdLst/>
            <a:ahLst/>
            <a:cxnLst/>
            <a:rect l="l" t="t" r="r" b="b"/>
            <a:pathLst>
              <a:path w="5616702" h="8229600" extrusionOk="0">
                <a:moveTo>
                  <a:pt x="0" y="0"/>
                </a:moveTo>
                <a:lnTo>
                  <a:pt x="5616702" y="0"/>
                </a:lnTo>
                <a:lnTo>
                  <a:pt x="5616702" y="8229600"/>
                </a:lnTo>
                <a:lnTo>
                  <a:pt x="0" y="8229600"/>
                </a:lnTo>
                <a:lnTo>
                  <a:pt x="0" y="0"/>
                </a:lnTo>
                <a:close/>
              </a:path>
            </a:pathLst>
          </a:custGeom>
          <a:blipFill rotWithShape="1">
            <a:blip r:embed="rId4">
              <a:alphaModFix/>
            </a:blip>
            <a:stretch>
              <a:fillRect/>
            </a:stretch>
          </a:blipFill>
          <a:ln>
            <a:noFill/>
          </a:ln>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2"/>
          <p:cNvSpPr txBox="1"/>
          <p:nvPr/>
        </p:nvSpPr>
        <p:spPr>
          <a:xfrm>
            <a:off x="609600" y="747000"/>
            <a:ext cx="15408000" cy="1280400"/>
          </a:xfrm>
          <a:prstGeom prst="rect">
            <a:avLst/>
          </a:prstGeom>
          <a:noFill/>
          <a:ln>
            <a:noFill/>
          </a:ln>
        </p:spPr>
        <p:txBody>
          <a:bodyPr spcFirstLastPara="1" wrap="square" lIns="182850" tIns="182850" rIns="182850" bIns="182850" anchor="t" anchorCtr="0">
            <a:noAutofit/>
          </a:bodyPr>
          <a:lstStyle/>
          <a:p>
            <a:pPr marL="0" marR="0" lvl="0" indent="0" algn="just" rtl="0">
              <a:spcBef>
                <a:spcPts val="0"/>
              </a:spcBef>
              <a:spcAft>
                <a:spcPts val="0"/>
              </a:spcAft>
              <a:buClr>
                <a:schemeClr val="dk1"/>
              </a:buClr>
              <a:buSzPts val="4400"/>
              <a:buFont typeface="Calibri"/>
              <a:buNone/>
            </a:pPr>
            <a:r>
              <a:rPr lang="en-US" sz="4400" b="1">
                <a:solidFill>
                  <a:schemeClr val="dk1"/>
                </a:solidFill>
                <a:latin typeface="Calibri"/>
                <a:ea typeface="Calibri"/>
                <a:cs typeface="Calibri"/>
                <a:sym typeface="Calibri"/>
              </a:rPr>
              <a:t>3. Kĩ năng đọc hiểu văn bản hài kịch</a:t>
            </a:r>
            <a:endParaRPr/>
          </a:p>
        </p:txBody>
      </p:sp>
      <p:sp>
        <p:nvSpPr>
          <p:cNvPr id="498" name="Google Shape;498;p32"/>
          <p:cNvSpPr txBox="1"/>
          <p:nvPr/>
        </p:nvSpPr>
        <p:spPr>
          <a:xfrm>
            <a:off x="304800" y="2027400"/>
            <a:ext cx="12268200" cy="6431294"/>
          </a:xfrm>
          <a:prstGeom prst="rect">
            <a:avLst/>
          </a:prstGeom>
          <a:noFill/>
          <a:ln>
            <a:noFill/>
          </a:ln>
        </p:spPr>
        <p:txBody>
          <a:bodyPr spcFirstLastPara="1" wrap="square" lIns="91425" tIns="45700" rIns="91425" bIns="45700" anchor="t" anchorCtr="0">
            <a:noAutofit/>
          </a:bodyPr>
          <a:lstStyle/>
          <a:p>
            <a:pPr marL="279400" marR="0" lvl="0" indent="0" algn="just" rtl="0">
              <a:lnSpc>
                <a:spcPct val="150000"/>
              </a:lnSpc>
              <a:spcBef>
                <a:spcPts val="0"/>
              </a:spcBef>
              <a:spcAft>
                <a:spcPts val="0"/>
              </a:spcAft>
              <a:buClr>
                <a:schemeClr val="dk1"/>
              </a:buClr>
              <a:buSzPts val="4400"/>
              <a:buFont typeface="Arial"/>
              <a:buNone/>
            </a:pPr>
            <a:r>
              <a:rPr lang="en-US" sz="4400">
                <a:solidFill>
                  <a:schemeClr val="dk1"/>
                </a:solidFill>
                <a:latin typeface="Calibri"/>
                <a:ea typeface="Calibri"/>
                <a:cs typeface="Calibri"/>
                <a:sym typeface="Calibri"/>
              </a:rPr>
              <a:t>- Tóm tắt nội dung văn bản</a:t>
            </a:r>
            <a:endParaRPr/>
          </a:p>
          <a:p>
            <a:pPr marL="279400" marR="0" lvl="0" indent="0" algn="just" rtl="0">
              <a:lnSpc>
                <a:spcPct val="150000"/>
              </a:lnSpc>
              <a:spcBef>
                <a:spcPts val="880"/>
              </a:spcBef>
              <a:spcAft>
                <a:spcPts val="0"/>
              </a:spcAft>
              <a:buClr>
                <a:schemeClr val="dk1"/>
              </a:buClr>
              <a:buSzPts val="4400"/>
              <a:buFont typeface="Arial"/>
              <a:buNone/>
            </a:pPr>
            <a:r>
              <a:rPr lang="en-US" sz="4400">
                <a:solidFill>
                  <a:schemeClr val="dk1"/>
                </a:solidFill>
                <a:latin typeface="Calibri"/>
                <a:ea typeface="Calibri"/>
                <a:cs typeface="Calibri"/>
                <a:sym typeface="Calibri"/>
              </a:rPr>
              <a:t>- Tìm hiểu một số đặc điểm của hài kịch qua một số phương diện: xung đột, nhân vật, hành động, lời thoại, thủ pháp trào phúng 🡪 hiểu được chủ đề, mục đích, ý nghĩa của tiếng cười phê phán trong văn bản.</a:t>
            </a:r>
            <a:endParaRPr/>
          </a:p>
          <a:p>
            <a:pPr marL="279400" marR="0" lvl="0" indent="0" algn="just" rtl="0">
              <a:lnSpc>
                <a:spcPct val="150000"/>
              </a:lnSpc>
              <a:spcBef>
                <a:spcPts val="880"/>
              </a:spcBef>
              <a:spcAft>
                <a:spcPts val="0"/>
              </a:spcAft>
              <a:buClr>
                <a:schemeClr val="dk1"/>
              </a:buClr>
              <a:buSzPts val="4400"/>
              <a:buFont typeface="Arial"/>
              <a:buNone/>
            </a:pPr>
            <a:r>
              <a:rPr lang="en-US" sz="4400">
                <a:solidFill>
                  <a:schemeClr val="dk1"/>
                </a:solidFill>
                <a:latin typeface="Calibri"/>
                <a:ea typeface="Calibri"/>
                <a:cs typeface="Calibri"/>
                <a:sym typeface="Calibri"/>
              </a:rPr>
              <a:t>- Liên hệ, kết nối với kinh nghiệm của bản thân để hiểu sâu hơn về nội dung văn bản.</a:t>
            </a:r>
            <a:endParaRPr sz="4400">
              <a:solidFill>
                <a:schemeClr val="dk1"/>
              </a:solidFill>
              <a:latin typeface="Calibri"/>
              <a:ea typeface="Calibri"/>
              <a:cs typeface="Calibri"/>
              <a:sym typeface="Calibri"/>
            </a:endParaRPr>
          </a:p>
        </p:txBody>
      </p:sp>
      <p:pic>
        <p:nvPicPr>
          <p:cNvPr id="499" name="Google Shape;499;p32"/>
          <p:cNvPicPr preferRelativeResize="0"/>
          <p:nvPr/>
        </p:nvPicPr>
        <p:blipFill rotWithShape="1">
          <a:blip r:embed="rId3">
            <a:alphaModFix/>
          </a:blip>
          <a:srcRect/>
          <a:stretch/>
        </p:blipFill>
        <p:spPr>
          <a:xfrm>
            <a:off x="12819185" y="1714500"/>
            <a:ext cx="5498123" cy="82471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3"/>
          <p:cNvSpPr txBox="1">
            <a:spLocks noGrp="1"/>
          </p:cNvSpPr>
          <p:nvPr>
            <p:ph type="title" idx="4294967295"/>
          </p:nvPr>
        </p:nvSpPr>
        <p:spPr>
          <a:xfrm>
            <a:off x="2409175" y="7609130"/>
            <a:ext cx="13868400" cy="152737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400"/>
              <a:buFont typeface="Calibri"/>
              <a:buNone/>
            </a:pPr>
            <a:r>
              <a:rPr lang="en-US" sz="5400"/>
              <a:t>Kể tên các tác hại của </a:t>
            </a:r>
            <a:r>
              <a:rPr lang="en-US" sz="5400">
                <a:latin typeface="Times New Roman"/>
                <a:ea typeface="Times New Roman"/>
                <a:cs typeface="Times New Roman"/>
                <a:sym typeface="Times New Roman"/>
              </a:rPr>
              <a:t>“</a:t>
            </a:r>
            <a:r>
              <a:rPr lang="en-US" sz="5400"/>
              <a:t>bệnh sĩ</a:t>
            </a:r>
            <a:r>
              <a:rPr lang="en-US" sz="5400">
                <a:latin typeface="Times New Roman"/>
                <a:ea typeface="Times New Roman"/>
                <a:cs typeface="Times New Roman"/>
                <a:sym typeface="Times New Roman"/>
              </a:rPr>
              <a:t>” </a:t>
            </a:r>
            <a:r>
              <a:rPr lang="en-US" sz="5400"/>
              <a:t>trong cuộc sống</a:t>
            </a:r>
            <a:endParaRPr sz="5400"/>
          </a:p>
        </p:txBody>
      </p:sp>
      <p:sp>
        <p:nvSpPr>
          <p:cNvPr id="505" name="Google Shape;505;p33"/>
          <p:cNvSpPr/>
          <p:nvPr/>
        </p:nvSpPr>
        <p:spPr>
          <a:xfrm>
            <a:off x="6629400" y="3086100"/>
            <a:ext cx="4264041" cy="4114800"/>
          </a:xfrm>
          <a:custGeom>
            <a:avLst/>
            <a:gdLst/>
            <a:ahLst/>
            <a:cxnLst/>
            <a:rect l="l" t="t" r="r" b="b"/>
            <a:pathLst>
              <a:path w="4264041" h="4114800" extrusionOk="0">
                <a:moveTo>
                  <a:pt x="0" y="0"/>
                </a:moveTo>
                <a:lnTo>
                  <a:pt x="4264042" y="0"/>
                </a:lnTo>
                <a:lnTo>
                  <a:pt x="4264042" y="4114800"/>
                </a:lnTo>
                <a:lnTo>
                  <a:pt x="0" y="4114800"/>
                </a:lnTo>
                <a:lnTo>
                  <a:pt x="0" y="0"/>
                </a:lnTo>
                <a:close/>
              </a:path>
            </a:pathLst>
          </a:custGeom>
          <a:blipFill rotWithShape="1">
            <a:blip r:embed="rId3">
              <a:alphaModFix/>
            </a:blip>
            <a:stretch>
              <a:fillRect/>
            </a:stretch>
          </a:blipFill>
          <a:ln>
            <a:noFill/>
          </a:ln>
        </p:spPr>
      </p:sp>
      <p:pic>
        <p:nvPicPr>
          <p:cNvPr id="506" name="Google Shape;506;p33"/>
          <p:cNvPicPr preferRelativeResize="0"/>
          <p:nvPr/>
        </p:nvPicPr>
        <p:blipFill rotWithShape="1">
          <a:blip r:embed="rId4">
            <a:alphaModFix/>
          </a:blip>
          <a:srcRect/>
          <a:stretch/>
        </p:blipFill>
        <p:spPr>
          <a:xfrm>
            <a:off x="16078200" y="7429500"/>
            <a:ext cx="3651821" cy="4115157"/>
          </a:xfrm>
          <a:prstGeom prst="rect">
            <a:avLst/>
          </a:prstGeom>
          <a:noFill/>
          <a:ln>
            <a:noFill/>
          </a:ln>
        </p:spPr>
      </p:pic>
      <p:pic>
        <p:nvPicPr>
          <p:cNvPr id="507" name="Google Shape;507;p33"/>
          <p:cNvPicPr preferRelativeResize="0"/>
          <p:nvPr/>
        </p:nvPicPr>
        <p:blipFill rotWithShape="1">
          <a:blip r:embed="rId5">
            <a:alphaModFix/>
          </a:blip>
          <a:srcRect/>
          <a:stretch/>
        </p:blipFill>
        <p:spPr>
          <a:xfrm>
            <a:off x="-1219200" y="-1257300"/>
            <a:ext cx="3651821" cy="4115157"/>
          </a:xfrm>
          <a:prstGeom prst="rect">
            <a:avLst/>
          </a:prstGeom>
          <a:noFill/>
          <a:ln>
            <a:noFill/>
          </a:ln>
        </p:spPr>
      </p:pic>
      <p:pic>
        <p:nvPicPr>
          <p:cNvPr id="508" name="Google Shape;508;p33"/>
          <p:cNvPicPr preferRelativeResize="0"/>
          <p:nvPr/>
        </p:nvPicPr>
        <p:blipFill rotWithShape="1">
          <a:blip r:embed="rId6">
            <a:alphaModFix/>
          </a:blip>
          <a:srcRect/>
          <a:stretch/>
        </p:blipFill>
        <p:spPr>
          <a:xfrm>
            <a:off x="4953000" y="45224"/>
            <a:ext cx="10290940" cy="4432176"/>
          </a:xfrm>
          <a:prstGeom prst="rect">
            <a:avLst/>
          </a:prstGeom>
          <a:noFill/>
          <a:ln>
            <a:noFill/>
          </a:ln>
        </p:spPr>
      </p:pic>
      <p:sp>
        <p:nvSpPr>
          <p:cNvPr id="509" name="Google Shape;509;p33"/>
          <p:cNvSpPr txBox="1">
            <a:spLocks noGrp="1"/>
          </p:cNvSpPr>
          <p:nvPr>
            <p:ph type="title" idx="4294967295"/>
          </p:nvPr>
        </p:nvSpPr>
        <p:spPr>
          <a:xfrm>
            <a:off x="-30227" y="4050092"/>
            <a:ext cx="7387460" cy="152737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5400"/>
              <a:buFont typeface="Times New Roman"/>
              <a:buNone/>
            </a:pPr>
            <a:r>
              <a:rPr lang="en-US" sz="5400">
                <a:solidFill>
                  <a:srgbClr val="FF0000"/>
                </a:solidFill>
                <a:latin typeface="Times New Roman"/>
                <a:ea typeface="Times New Roman"/>
                <a:cs typeface="Times New Roman"/>
                <a:sym typeface="Times New Roman"/>
              </a:rPr>
              <a:t>Tên học sinh</a:t>
            </a:r>
            <a:br>
              <a:rPr lang="en-US" sz="5400">
                <a:solidFill>
                  <a:srgbClr val="FF0000"/>
                </a:solidFill>
                <a:latin typeface="Times New Roman"/>
                <a:ea typeface="Times New Roman"/>
                <a:cs typeface="Times New Roman"/>
                <a:sym typeface="Times New Roman"/>
              </a:rPr>
            </a:br>
            <a:r>
              <a:rPr lang="en-US" sz="5400">
                <a:solidFill>
                  <a:srgbClr val="FF0000"/>
                </a:solidFill>
                <a:latin typeface="Times New Roman"/>
                <a:ea typeface="Times New Roman"/>
                <a:cs typeface="Times New Roman"/>
                <a:sym typeface="Times New Roman"/>
              </a:rPr>
              <a:t>………………………</a:t>
            </a:r>
            <a:endParaRPr sz="5400">
              <a:solidFill>
                <a:srgbClr val="FF0000"/>
              </a:solidFill>
              <a:latin typeface="Times New Roman"/>
              <a:ea typeface="Times New Roman"/>
              <a:cs typeface="Times New Roman"/>
              <a:sym typeface="Times New Roman"/>
            </a:endParaRPr>
          </a:p>
        </p:txBody>
      </p:sp>
      <p:sp>
        <p:nvSpPr>
          <p:cNvPr id="510" name="Google Shape;510;p33"/>
          <p:cNvSpPr txBox="1">
            <a:spLocks noGrp="1"/>
          </p:cNvSpPr>
          <p:nvPr>
            <p:ph type="title" idx="4294967295"/>
          </p:nvPr>
        </p:nvSpPr>
        <p:spPr>
          <a:xfrm>
            <a:off x="10900540" y="4050092"/>
            <a:ext cx="7387460" cy="152737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5400"/>
              <a:buFont typeface="Times New Roman"/>
              <a:buNone/>
            </a:pPr>
            <a:r>
              <a:rPr lang="en-US" sz="5400">
                <a:solidFill>
                  <a:srgbClr val="FF0000"/>
                </a:solidFill>
                <a:latin typeface="Times New Roman"/>
                <a:ea typeface="Times New Roman"/>
                <a:cs typeface="Times New Roman"/>
                <a:sym typeface="Times New Roman"/>
              </a:rPr>
              <a:t>Tên học sinh</a:t>
            </a:r>
            <a:br>
              <a:rPr lang="en-US" sz="5400">
                <a:solidFill>
                  <a:srgbClr val="FF0000"/>
                </a:solidFill>
                <a:latin typeface="Times New Roman"/>
                <a:ea typeface="Times New Roman"/>
                <a:cs typeface="Times New Roman"/>
                <a:sym typeface="Times New Roman"/>
              </a:rPr>
            </a:br>
            <a:r>
              <a:rPr lang="en-US" sz="5400">
                <a:solidFill>
                  <a:srgbClr val="FF0000"/>
                </a:solidFill>
                <a:latin typeface="Times New Roman"/>
                <a:ea typeface="Times New Roman"/>
                <a:cs typeface="Times New Roman"/>
                <a:sym typeface="Times New Roman"/>
              </a:rPr>
              <a:t>………………………</a:t>
            </a:r>
            <a:endParaRPr sz="5400">
              <a:solidFill>
                <a:srgbClr val="FF0000"/>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
                                        <p:tgtEl>
                                          <p:spTgt spid="5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9"/>
                                        </p:tgtEl>
                                        <p:attrNameLst>
                                          <p:attrName>style.visibility</p:attrName>
                                        </p:attrNameLst>
                                      </p:cBhvr>
                                      <p:to>
                                        <p:strVal val="visible"/>
                                      </p:to>
                                    </p:set>
                                    <p:animEffect transition="in" filter="fade">
                                      <p:cBhvr>
                                        <p:cTn id="12" dur="500"/>
                                        <p:tgtEl>
                                          <p:spTgt spid="5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0"/>
                                        </p:tgtEl>
                                        <p:attrNameLst>
                                          <p:attrName>style.visibility</p:attrName>
                                        </p:attrNameLst>
                                      </p:cBhvr>
                                      <p:to>
                                        <p:strVal val="visible"/>
                                      </p:to>
                                    </p:set>
                                    <p:animEffect transition="in" filter="fade">
                                      <p:cBhvr>
                                        <p:cTn id="17" dur="500"/>
                                        <p:tgtEl>
                                          <p:spTgt spid="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34"/>
          <p:cNvSpPr/>
          <p:nvPr/>
        </p:nvSpPr>
        <p:spPr>
          <a:xfrm>
            <a:off x="0" y="0"/>
            <a:ext cx="18118015" cy="10020300"/>
          </a:xfrm>
          <a:custGeom>
            <a:avLst/>
            <a:gdLst/>
            <a:ahLst/>
            <a:cxnLst/>
            <a:rect l="l" t="t" r="r" b="b"/>
            <a:pathLst>
              <a:path w="5043030" h="2672806" extrusionOk="0">
                <a:moveTo>
                  <a:pt x="0" y="0"/>
                </a:moveTo>
                <a:lnTo>
                  <a:pt x="5043030" y="0"/>
                </a:lnTo>
                <a:lnTo>
                  <a:pt x="5043030" y="2672806"/>
                </a:lnTo>
                <a:lnTo>
                  <a:pt x="0" y="2672806"/>
                </a:lnTo>
                <a:lnTo>
                  <a:pt x="0" y="0"/>
                </a:lnTo>
                <a:close/>
              </a:path>
            </a:pathLst>
          </a:custGeom>
          <a:blipFill rotWithShape="1">
            <a:blip r:embed="rId3">
              <a:alphaModFix/>
            </a:blip>
            <a:stretch>
              <a:fillRect/>
            </a:stretch>
          </a:blipFill>
          <a:ln>
            <a:noFill/>
          </a:ln>
        </p:spPr>
      </p:sp>
      <p:sp>
        <p:nvSpPr>
          <p:cNvPr id="516" name="Google Shape;516;p34"/>
          <p:cNvSpPr txBox="1">
            <a:spLocks noGrp="1"/>
          </p:cNvSpPr>
          <p:nvPr>
            <p:ph type="title" idx="4294967295"/>
          </p:nvPr>
        </p:nvSpPr>
        <p:spPr>
          <a:xfrm>
            <a:off x="3449702" y="5372100"/>
            <a:ext cx="11715726" cy="152737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Times New Roman"/>
              <a:buNone/>
            </a:pPr>
            <a:r>
              <a:rPr lang="en-US">
                <a:latin typeface="Times New Roman"/>
                <a:ea typeface="Times New Roman"/>
                <a:cs typeface="Times New Roman"/>
                <a:sym typeface="Times New Roman"/>
              </a:rPr>
              <a:t>Em hãy lựa chọn một đoạn hội thoại mà em tâm đắc và diễn lại cảnh đó.</a:t>
            </a:r>
            <a:endParaRPr>
              <a:latin typeface="Times New Roman"/>
              <a:ea typeface="Times New Roman"/>
              <a:cs typeface="Times New Roman"/>
              <a:sym typeface="Times New Roman"/>
            </a:endParaRPr>
          </a:p>
        </p:txBody>
      </p:sp>
      <p:pic>
        <p:nvPicPr>
          <p:cNvPr id="517" name="Google Shape;517;p34"/>
          <p:cNvPicPr preferRelativeResize="0"/>
          <p:nvPr/>
        </p:nvPicPr>
        <p:blipFill rotWithShape="1">
          <a:blip r:embed="rId4">
            <a:alphaModFix/>
          </a:blip>
          <a:srcRect/>
          <a:stretch/>
        </p:blipFill>
        <p:spPr>
          <a:xfrm>
            <a:off x="1505408" y="2197432"/>
            <a:ext cx="15107197" cy="39383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animEffect transition="in" filter="fade">
                                      <p:cBhvr>
                                        <p:cTn id="7" dur="5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4" descr="Kịch Lưu Quang Vũ: Những &quot;Điều không thể mất&quot;"/>
          <p:cNvPicPr preferRelativeResize="0"/>
          <p:nvPr/>
        </p:nvPicPr>
        <p:blipFill rotWithShape="1">
          <a:blip r:embed="rId3">
            <a:alphaModFix/>
          </a:blip>
          <a:srcRect/>
          <a:stretch/>
        </p:blipFill>
        <p:spPr>
          <a:xfrm>
            <a:off x="0" y="-6505"/>
            <a:ext cx="18288000" cy="10293505"/>
          </a:xfrm>
          <a:prstGeom prst="rect">
            <a:avLst/>
          </a:prstGeom>
          <a:noFill/>
          <a:ln>
            <a:noFill/>
          </a:ln>
        </p:spPr>
      </p:pic>
      <p:pic>
        <p:nvPicPr>
          <p:cNvPr id="163" name="Google Shape;163;p4"/>
          <p:cNvPicPr preferRelativeResize="0"/>
          <p:nvPr/>
        </p:nvPicPr>
        <p:blipFill rotWithShape="1">
          <a:blip r:embed="rId4">
            <a:alphaModFix/>
          </a:blip>
          <a:srcRect/>
          <a:stretch/>
        </p:blipFill>
        <p:spPr>
          <a:xfrm>
            <a:off x="12039600" y="6515100"/>
            <a:ext cx="6096000" cy="3624649"/>
          </a:xfrm>
          <a:prstGeom prst="rect">
            <a:avLst/>
          </a:prstGeom>
          <a:noFill/>
          <a:ln>
            <a:noFill/>
          </a:ln>
        </p:spPr>
      </p:pic>
      <p:sp>
        <p:nvSpPr>
          <p:cNvPr id="164" name="Google Shape;164;p4"/>
          <p:cNvSpPr txBox="1"/>
          <p:nvPr/>
        </p:nvSpPr>
        <p:spPr>
          <a:xfrm>
            <a:off x="11963400" y="6972300"/>
            <a:ext cx="5638800" cy="1219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800"/>
              <a:buFont typeface="Times New Roman"/>
              <a:buNone/>
            </a:pPr>
            <a:r>
              <a:rPr lang="en-US" sz="4800" b="0" i="1" u="none" strike="noStrike" cap="none">
                <a:solidFill>
                  <a:schemeClr val="dk1"/>
                </a:solidFill>
                <a:latin typeface="Times New Roman"/>
                <a:ea typeface="Times New Roman"/>
                <a:cs typeface="Times New Roman"/>
                <a:sym typeface="Times New Roman"/>
              </a:rPr>
              <a:t>Bệnh sĩ, </a:t>
            </a:r>
            <a:endParaRPr/>
          </a:p>
          <a:p>
            <a:pPr marL="0" marR="0" lvl="0" indent="0" algn="ctr" rtl="0">
              <a:spcBef>
                <a:spcPts val="0"/>
              </a:spcBef>
              <a:spcAft>
                <a:spcPts val="0"/>
              </a:spcAft>
              <a:buClr>
                <a:schemeClr val="dk1"/>
              </a:buClr>
              <a:buSzPts val="4800"/>
              <a:buFont typeface="Times New Roman"/>
              <a:buNone/>
            </a:pPr>
            <a:r>
              <a:rPr lang="en-US" sz="4800" b="0" i="0" u="none" strike="noStrike" cap="none">
                <a:solidFill>
                  <a:schemeClr val="dk1"/>
                </a:solidFill>
                <a:latin typeface="Times New Roman"/>
                <a:ea typeface="Times New Roman"/>
                <a:cs typeface="Times New Roman"/>
                <a:sym typeface="Times New Roman"/>
              </a:rPr>
              <a:t>Lưu Quang Vũ</a:t>
            </a:r>
            <a:endParaRPr sz="4800" b="0" i="1" u="none" strike="noStrike" cap="none">
              <a:solidFill>
                <a:schemeClr val="dk1"/>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5"/>
          <p:cNvSpPr/>
          <p:nvPr/>
        </p:nvSpPr>
        <p:spPr>
          <a:xfrm>
            <a:off x="-228600" y="8610239"/>
            <a:ext cx="18516600" cy="1676761"/>
          </a:xfrm>
          <a:custGeom>
            <a:avLst/>
            <a:gdLst/>
            <a:ahLst/>
            <a:cxnLst/>
            <a:rect l="l" t="t" r="r" b="b"/>
            <a:pathLst>
              <a:path w="7315200" h="837923" extrusionOk="0">
                <a:moveTo>
                  <a:pt x="0" y="0"/>
                </a:moveTo>
                <a:lnTo>
                  <a:pt x="7315200" y="0"/>
                </a:lnTo>
                <a:lnTo>
                  <a:pt x="7315200" y="837923"/>
                </a:lnTo>
                <a:lnTo>
                  <a:pt x="0" y="837923"/>
                </a:lnTo>
                <a:lnTo>
                  <a:pt x="0" y="0"/>
                </a:lnTo>
                <a:close/>
              </a:path>
            </a:pathLst>
          </a:custGeom>
          <a:blipFill rotWithShape="1">
            <a:blip r:embed="rId3">
              <a:alphaModFix/>
            </a:blip>
            <a:stretch>
              <a:fillRect/>
            </a:stretch>
          </a:blipFill>
          <a:ln>
            <a:noFill/>
          </a:ln>
        </p:spPr>
      </p:sp>
      <p:sp>
        <p:nvSpPr>
          <p:cNvPr id="171" name="Google Shape;171;p5"/>
          <p:cNvSpPr/>
          <p:nvPr/>
        </p:nvSpPr>
        <p:spPr>
          <a:xfrm>
            <a:off x="-1295400" y="-114300"/>
            <a:ext cx="4267200" cy="9372600"/>
          </a:xfrm>
          <a:custGeom>
            <a:avLst/>
            <a:gdLst/>
            <a:ahLst/>
            <a:cxnLst/>
            <a:rect l="l" t="t" r="r" b="b"/>
            <a:pathLst>
              <a:path w="3497580" h="8229600" extrusionOk="0">
                <a:moveTo>
                  <a:pt x="0" y="0"/>
                </a:moveTo>
                <a:lnTo>
                  <a:pt x="3497580" y="0"/>
                </a:lnTo>
                <a:lnTo>
                  <a:pt x="3497580" y="8229600"/>
                </a:lnTo>
                <a:lnTo>
                  <a:pt x="0" y="8229600"/>
                </a:lnTo>
                <a:lnTo>
                  <a:pt x="0" y="0"/>
                </a:lnTo>
                <a:close/>
              </a:path>
            </a:pathLst>
          </a:custGeom>
          <a:blipFill rotWithShape="1">
            <a:blip r:embed="rId4">
              <a:alphaModFix/>
            </a:blip>
            <a:stretch>
              <a:fillRect/>
            </a:stretch>
          </a:blipFill>
          <a:ln>
            <a:noFill/>
          </a:ln>
        </p:spPr>
      </p:sp>
      <p:grpSp>
        <p:nvGrpSpPr>
          <p:cNvPr id="172" name="Google Shape;172;p5"/>
          <p:cNvGrpSpPr/>
          <p:nvPr/>
        </p:nvGrpSpPr>
        <p:grpSpPr>
          <a:xfrm>
            <a:off x="6705600" y="5387008"/>
            <a:ext cx="4724400" cy="975691"/>
            <a:chOff x="6309691" y="5372100"/>
            <a:chExt cx="4724400" cy="990600"/>
          </a:xfrm>
        </p:grpSpPr>
        <p:cxnSp>
          <p:nvCxnSpPr>
            <p:cNvPr id="173" name="Google Shape;173;p5"/>
            <p:cNvCxnSpPr/>
            <p:nvPr/>
          </p:nvCxnSpPr>
          <p:spPr>
            <a:xfrm>
              <a:off x="6309691" y="5372100"/>
              <a:ext cx="4724400" cy="0"/>
            </a:xfrm>
            <a:prstGeom prst="straightConnector1">
              <a:avLst/>
            </a:prstGeom>
            <a:noFill/>
            <a:ln w="9525" cap="flat" cmpd="sng">
              <a:solidFill>
                <a:schemeClr val="dk1"/>
              </a:solidFill>
              <a:prstDash val="solid"/>
              <a:round/>
              <a:headEnd type="none" w="sm" len="sm"/>
              <a:tailEnd type="none" w="sm" len="sm"/>
            </a:ln>
          </p:spPr>
        </p:cxnSp>
        <p:cxnSp>
          <p:nvCxnSpPr>
            <p:cNvPr id="174" name="Google Shape;174;p5"/>
            <p:cNvCxnSpPr/>
            <p:nvPr/>
          </p:nvCxnSpPr>
          <p:spPr>
            <a:xfrm>
              <a:off x="6309691" y="6362700"/>
              <a:ext cx="4724400" cy="0"/>
            </a:xfrm>
            <a:prstGeom prst="straightConnector1">
              <a:avLst/>
            </a:prstGeom>
            <a:noFill/>
            <a:ln w="9525" cap="flat" cmpd="sng">
              <a:solidFill>
                <a:schemeClr val="dk1"/>
              </a:solidFill>
              <a:prstDash val="solid"/>
              <a:round/>
              <a:headEnd type="none" w="sm" len="sm"/>
              <a:tailEnd type="none" w="sm" len="sm"/>
            </a:ln>
          </p:spPr>
        </p:cxnSp>
      </p:grpSp>
      <p:sp>
        <p:nvSpPr>
          <p:cNvPr id="175" name="Google Shape;175;p5"/>
          <p:cNvSpPr/>
          <p:nvPr/>
        </p:nvSpPr>
        <p:spPr>
          <a:xfrm>
            <a:off x="14401800" y="2767457"/>
            <a:ext cx="5095108" cy="3357265"/>
          </a:xfrm>
          <a:custGeom>
            <a:avLst/>
            <a:gdLst/>
            <a:ahLst/>
            <a:cxnLst/>
            <a:rect l="l" t="t" r="r" b="b"/>
            <a:pathLst>
              <a:path w="5974301" h="4114800" extrusionOk="0">
                <a:moveTo>
                  <a:pt x="0" y="0"/>
                </a:moveTo>
                <a:lnTo>
                  <a:pt x="5974302" y="0"/>
                </a:lnTo>
                <a:lnTo>
                  <a:pt x="5974302" y="4114800"/>
                </a:lnTo>
                <a:lnTo>
                  <a:pt x="0" y="4114800"/>
                </a:lnTo>
                <a:lnTo>
                  <a:pt x="0" y="0"/>
                </a:lnTo>
                <a:close/>
              </a:path>
            </a:pathLst>
          </a:custGeom>
          <a:blipFill rotWithShape="1">
            <a:blip r:embed="rId5">
              <a:alphaModFix/>
            </a:blip>
            <a:stretch>
              <a:fillRect/>
            </a:stretch>
          </a:blipFill>
          <a:ln>
            <a:noFill/>
          </a:ln>
        </p:spPr>
      </p:sp>
      <p:sp>
        <p:nvSpPr>
          <p:cNvPr id="176" name="Google Shape;176;p5"/>
          <p:cNvSpPr/>
          <p:nvPr/>
        </p:nvSpPr>
        <p:spPr>
          <a:xfrm>
            <a:off x="15621000" y="-4880790"/>
            <a:ext cx="8260577" cy="82296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6">
              <a:alphaModFix/>
            </a:blip>
            <a:stretch>
              <a:fillRect/>
            </a:stretch>
          </a:blipFill>
          <a:ln>
            <a:noFill/>
          </a:ln>
        </p:spPr>
      </p:sp>
      <p:pic>
        <p:nvPicPr>
          <p:cNvPr id="177" name="Google Shape;177;p5"/>
          <p:cNvPicPr preferRelativeResize="0"/>
          <p:nvPr/>
        </p:nvPicPr>
        <p:blipFill rotWithShape="1">
          <a:blip r:embed="rId7">
            <a:alphaModFix/>
          </a:blip>
          <a:srcRect/>
          <a:stretch/>
        </p:blipFill>
        <p:spPr>
          <a:xfrm>
            <a:off x="1724513" y="723900"/>
            <a:ext cx="15113294" cy="732193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6"/>
          <p:cNvSpPr/>
          <p:nvPr/>
        </p:nvSpPr>
        <p:spPr>
          <a:xfrm>
            <a:off x="838200" y="2476500"/>
            <a:ext cx="2743200" cy="2362200"/>
          </a:xfrm>
          <a:custGeom>
            <a:avLst/>
            <a:gdLst/>
            <a:ahLst/>
            <a:cxnLst/>
            <a:rect l="l" t="t" r="r" b="b"/>
            <a:pathLst>
              <a:path w="7315200" h="4041648" extrusionOk="0">
                <a:moveTo>
                  <a:pt x="0" y="0"/>
                </a:moveTo>
                <a:lnTo>
                  <a:pt x="7315200" y="0"/>
                </a:lnTo>
                <a:lnTo>
                  <a:pt x="7315200" y="4041648"/>
                </a:lnTo>
                <a:lnTo>
                  <a:pt x="0" y="4041648"/>
                </a:lnTo>
                <a:lnTo>
                  <a:pt x="0" y="0"/>
                </a:lnTo>
                <a:close/>
              </a:path>
            </a:pathLst>
          </a:custGeom>
          <a:blipFill rotWithShape="1">
            <a:blip r:embed="rId3">
              <a:alphaModFix/>
            </a:blip>
            <a:stretch>
              <a:fillRect/>
            </a:stretch>
          </a:blipFill>
          <a:ln>
            <a:noFill/>
          </a:ln>
        </p:spPr>
      </p:sp>
      <p:sp>
        <p:nvSpPr>
          <p:cNvPr id="183" name="Google Shape;183;p6"/>
          <p:cNvSpPr/>
          <p:nvPr/>
        </p:nvSpPr>
        <p:spPr>
          <a:xfrm>
            <a:off x="13190402" y="0"/>
            <a:ext cx="5097598" cy="10287000"/>
          </a:xfrm>
          <a:custGeom>
            <a:avLst/>
            <a:gdLst/>
            <a:ahLst/>
            <a:cxnLst/>
            <a:rect l="l" t="t" r="r" b="b"/>
            <a:pathLst>
              <a:path w="2612898" h="4114800" extrusionOk="0">
                <a:moveTo>
                  <a:pt x="0" y="0"/>
                </a:moveTo>
                <a:lnTo>
                  <a:pt x="2612898" y="0"/>
                </a:lnTo>
                <a:lnTo>
                  <a:pt x="2612898" y="4114800"/>
                </a:lnTo>
                <a:lnTo>
                  <a:pt x="0" y="4114800"/>
                </a:lnTo>
                <a:lnTo>
                  <a:pt x="0" y="0"/>
                </a:lnTo>
                <a:close/>
              </a:path>
            </a:pathLst>
          </a:custGeom>
          <a:blipFill rotWithShape="1">
            <a:blip r:embed="rId4">
              <a:alphaModFix/>
            </a:blip>
            <a:stretch>
              <a:fillRect/>
            </a:stretch>
          </a:blipFill>
          <a:ln>
            <a:noFill/>
          </a:ln>
        </p:spPr>
      </p:sp>
      <p:sp>
        <p:nvSpPr>
          <p:cNvPr id="184" name="Google Shape;184;p6"/>
          <p:cNvSpPr/>
          <p:nvPr/>
        </p:nvSpPr>
        <p:spPr>
          <a:xfrm>
            <a:off x="-1904999" y="7552592"/>
            <a:ext cx="6248400" cy="2781300"/>
          </a:xfrm>
          <a:custGeom>
            <a:avLst/>
            <a:gdLst/>
            <a:ahLst/>
            <a:cxnLst/>
            <a:rect l="l" t="t" r="r" b="b"/>
            <a:pathLst>
              <a:path w="4358879" h="2315654" extrusionOk="0">
                <a:moveTo>
                  <a:pt x="0" y="0"/>
                </a:moveTo>
                <a:lnTo>
                  <a:pt x="4358879" y="0"/>
                </a:lnTo>
                <a:lnTo>
                  <a:pt x="4358879" y="2315654"/>
                </a:lnTo>
                <a:lnTo>
                  <a:pt x="0" y="2315654"/>
                </a:lnTo>
                <a:lnTo>
                  <a:pt x="0" y="0"/>
                </a:lnTo>
                <a:close/>
              </a:path>
            </a:pathLst>
          </a:custGeom>
          <a:blipFill rotWithShape="1">
            <a:blip r:embed="rId5">
              <a:alphaModFix/>
            </a:blip>
            <a:stretch>
              <a:fillRect/>
            </a:stretch>
          </a:blipFill>
          <a:ln>
            <a:noFill/>
          </a:ln>
        </p:spPr>
      </p:sp>
      <p:pic>
        <p:nvPicPr>
          <p:cNvPr id="185" name="Google Shape;185;p6"/>
          <p:cNvPicPr preferRelativeResize="0"/>
          <p:nvPr/>
        </p:nvPicPr>
        <p:blipFill rotWithShape="1">
          <a:blip r:embed="rId6">
            <a:alphaModFix/>
          </a:blip>
          <a:srcRect/>
          <a:stretch/>
        </p:blipFill>
        <p:spPr>
          <a:xfrm>
            <a:off x="457200" y="1514982"/>
            <a:ext cx="14326842" cy="6261135"/>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7"/>
          <p:cNvSpPr/>
          <p:nvPr/>
        </p:nvSpPr>
        <p:spPr>
          <a:xfrm>
            <a:off x="997962" y="4457700"/>
            <a:ext cx="6480000" cy="4370490"/>
          </a:xfrm>
          <a:custGeom>
            <a:avLst/>
            <a:gdLst/>
            <a:ahLst/>
            <a:cxnLst/>
            <a:rect l="l" t="t" r="r" b="b"/>
            <a:pathLst>
              <a:path w="6480000" h="4114800" extrusionOk="0">
                <a:moveTo>
                  <a:pt x="0" y="0"/>
                </a:moveTo>
                <a:lnTo>
                  <a:pt x="6480000" y="0"/>
                </a:lnTo>
                <a:lnTo>
                  <a:pt x="6480000" y="4114800"/>
                </a:lnTo>
                <a:lnTo>
                  <a:pt x="0" y="4114800"/>
                </a:lnTo>
                <a:lnTo>
                  <a:pt x="0" y="0"/>
                </a:lnTo>
                <a:close/>
              </a:path>
            </a:pathLst>
          </a:custGeom>
          <a:blipFill rotWithShape="1">
            <a:blip r:embed="rId3">
              <a:alphaModFix/>
            </a:blip>
            <a:stretch>
              <a:fillRect/>
            </a:stretch>
          </a:blipFill>
          <a:ln>
            <a:noFill/>
          </a:ln>
        </p:spPr>
      </p:sp>
      <p:sp>
        <p:nvSpPr>
          <p:cNvPr id="192" name="Google Shape;192;p7"/>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1. Đọc- chú thích</a:t>
            </a:r>
            <a:endParaRPr sz="4800" b="1">
              <a:latin typeface="Times New Roman"/>
              <a:ea typeface="Times New Roman"/>
              <a:cs typeface="Times New Roman"/>
              <a:sym typeface="Times New Roman"/>
            </a:endParaRPr>
          </a:p>
        </p:txBody>
      </p:sp>
      <p:sp>
        <p:nvSpPr>
          <p:cNvPr id="193" name="Google Shape;193;p7"/>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a. Đọc</a:t>
            </a:r>
            <a:endParaRPr sz="4400" b="1">
              <a:latin typeface="Times New Roman"/>
              <a:ea typeface="Times New Roman"/>
              <a:cs typeface="Times New Roman"/>
              <a:sym typeface="Times New Roman"/>
            </a:endParaRPr>
          </a:p>
        </p:txBody>
      </p:sp>
      <p:sp>
        <p:nvSpPr>
          <p:cNvPr id="194" name="Google Shape;194;p7"/>
          <p:cNvSpPr txBox="1"/>
          <p:nvPr/>
        </p:nvSpPr>
        <p:spPr>
          <a:xfrm>
            <a:off x="2836479" y="2829780"/>
            <a:ext cx="13313690"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chemeClr val="dk1"/>
              </a:buClr>
              <a:buSzPts val="3000"/>
              <a:buFont typeface="Albert Sans"/>
              <a:buNone/>
            </a:pPr>
            <a:r>
              <a:rPr lang="en-US" sz="6600" b="1" i="0" u="none" strike="noStrike" cap="none">
                <a:solidFill>
                  <a:schemeClr val="dk1"/>
                </a:solidFill>
                <a:latin typeface="Arial"/>
                <a:ea typeface="Arial"/>
                <a:cs typeface="Arial"/>
                <a:sym typeface="Arial"/>
              </a:rPr>
              <a:t>Đọc phân vai</a:t>
            </a:r>
            <a:endParaRPr sz="10000" b="1" i="0" u="none" strike="noStrike" cap="none">
              <a:solidFill>
                <a:schemeClr val="dk1"/>
              </a:solidFill>
              <a:latin typeface="Arial"/>
              <a:ea typeface="Arial"/>
              <a:cs typeface="Arial"/>
              <a:sym typeface="Arial"/>
            </a:endParaRPr>
          </a:p>
        </p:txBody>
      </p:sp>
      <p:sp>
        <p:nvSpPr>
          <p:cNvPr id="195" name="Google Shape;195;p7"/>
          <p:cNvSpPr txBox="1"/>
          <p:nvPr/>
        </p:nvSpPr>
        <p:spPr>
          <a:xfrm>
            <a:off x="1371600" y="5169669"/>
            <a:ext cx="5562600" cy="2800767"/>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i="1" u="none" strike="noStrike" cap="none">
                <a:solidFill>
                  <a:schemeClr val="dk1"/>
                </a:solidFill>
                <a:latin typeface="Times New Roman"/>
                <a:ea typeface="Times New Roman"/>
                <a:cs typeface="Times New Roman"/>
                <a:sym typeface="Times New Roman"/>
              </a:rPr>
              <a:t>Vai dẫn cảnh: </a:t>
            </a:r>
            <a:r>
              <a:rPr lang="en-US" sz="4400" b="0" i="0" u="none" strike="noStrike" cap="none">
                <a:solidFill>
                  <a:schemeClr val="dk1"/>
                </a:solidFill>
                <a:latin typeface="Times New Roman"/>
                <a:ea typeface="Times New Roman"/>
                <a:cs typeface="Times New Roman"/>
                <a:sym typeface="Times New Roman"/>
              </a:rPr>
              <a:t>giọng rõ ràng, truyền cảm, chú ý các từ ngữ miêu tả</a:t>
            </a:r>
            <a:endParaRPr sz="4400" b="0" i="0" u="none" strike="noStrike" cap="none">
              <a:solidFill>
                <a:schemeClr val="dk1"/>
              </a:solidFill>
              <a:latin typeface="Times New Roman"/>
              <a:ea typeface="Times New Roman"/>
              <a:cs typeface="Times New Roman"/>
              <a:sym typeface="Times New Roman"/>
            </a:endParaRPr>
          </a:p>
        </p:txBody>
      </p:sp>
      <p:sp>
        <p:nvSpPr>
          <p:cNvPr id="196" name="Google Shape;196;p7"/>
          <p:cNvSpPr/>
          <p:nvPr/>
        </p:nvSpPr>
        <p:spPr>
          <a:xfrm>
            <a:off x="7772400" y="4457700"/>
            <a:ext cx="10155543" cy="4370490"/>
          </a:xfrm>
          <a:custGeom>
            <a:avLst/>
            <a:gdLst/>
            <a:ahLst/>
            <a:cxnLst/>
            <a:rect l="l" t="t" r="r" b="b"/>
            <a:pathLst>
              <a:path w="6480000" h="4114800" extrusionOk="0">
                <a:moveTo>
                  <a:pt x="0" y="0"/>
                </a:moveTo>
                <a:lnTo>
                  <a:pt x="6480000" y="0"/>
                </a:lnTo>
                <a:lnTo>
                  <a:pt x="6480000" y="4114800"/>
                </a:lnTo>
                <a:lnTo>
                  <a:pt x="0" y="4114800"/>
                </a:lnTo>
                <a:lnTo>
                  <a:pt x="0" y="0"/>
                </a:lnTo>
                <a:close/>
              </a:path>
            </a:pathLst>
          </a:custGeom>
          <a:blipFill rotWithShape="1">
            <a:blip r:embed="rId3">
              <a:alphaModFix/>
            </a:blip>
            <a:stretch>
              <a:fillRect/>
            </a:stretch>
          </a:blipFill>
          <a:ln>
            <a:noFill/>
          </a:ln>
        </p:spPr>
      </p:sp>
      <p:sp>
        <p:nvSpPr>
          <p:cNvPr id="197" name="Google Shape;197;p7"/>
          <p:cNvSpPr txBox="1"/>
          <p:nvPr/>
        </p:nvSpPr>
        <p:spPr>
          <a:xfrm>
            <a:off x="8001000" y="5169669"/>
            <a:ext cx="8991600" cy="2800767"/>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i="1" u="none" strike="noStrike" cap="none">
                <a:solidFill>
                  <a:schemeClr val="dk1"/>
                </a:solidFill>
                <a:latin typeface="Times New Roman"/>
                <a:ea typeface="Times New Roman"/>
                <a:cs typeface="Times New Roman"/>
                <a:sym typeface="Times New Roman"/>
              </a:rPr>
              <a:t>Vai các nhân vật (ông Nha, Văn Sửu, ông Độp, bà Độp, ông Thình):  </a:t>
            </a:r>
            <a:r>
              <a:rPr lang="en-US" sz="4400" b="0" i="0" u="none" strike="noStrike" cap="none">
                <a:solidFill>
                  <a:schemeClr val="dk1"/>
                </a:solidFill>
                <a:latin typeface="Times New Roman"/>
                <a:ea typeface="Times New Roman"/>
                <a:cs typeface="Times New Roman"/>
                <a:sym typeface="Times New Roman"/>
              </a:rPr>
              <a:t>linh hoạt, rõ ràng, thể hiện tính cách, đặc điểm của nhân vật.</a:t>
            </a:r>
            <a:endParaRPr/>
          </a:p>
        </p:txBody>
      </p:sp>
      <p:sp>
        <p:nvSpPr>
          <p:cNvPr id="198" name="Google Shape;198;p7"/>
          <p:cNvSpPr/>
          <p:nvPr/>
        </p:nvSpPr>
        <p:spPr>
          <a:xfrm>
            <a:off x="15163800" y="-4114800"/>
            <a:ext cx="8260577" cy="82296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fade">
                                      <p:cBhvr>
                                        <p:cTn id="12" dur="500"/>
                                        <p:tgtEl>
                                          <p:spTgt spid="1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fade">
                                      <p:cBhvr>
                                        <p:cTn id="17" dur="500"/>
                                        <p:tgtEl>
                                          <p:spTgt spid="1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fade">
                                      <p:cBhvr>
                                        <p:cTn id="22" dur="500"/>
                                        <p:tgtEl>
                                          <p:spTgt spid="195"/>
                                        </p:tgtEl>
                                      </p:cBhvr>
                                    </p:animEffect>
                                  </p:childTnLst>
                                </p:cTn>
                              </p:par>
                              <p:par>
                                <p:cTn id="23" presetID="10" presetClass="entr" presetSubtype="0" fill="hold" nodeType="withEffect">
                                  <p:stCondLst>
                                    <p:cond delay="0"/>
                                  </p:stCondLst>
                                  <p:childTnLst>
                                    <p:set>
                                      <p:cBhvr>
                                        <p:cTn id="24" dur="1" fill="hold">
                                          <p:stCondLst>
                                            <p:cond delay="0"/>
                                          </p:stCondLst>
                                        </p:cTn>
                                        <p:tgtEl>
                                          <p:spTgt spid="191"/>
                                        </p:tgtEl>
                                        <p:attrNameLst>
                                          <p:attrName>style.visibility</p:attrName>
                                        </p:attrNameLst>
                                      </p:cBhvr>
                                      <p:to>
                                        <p:strVal val="visible"/>
                                      </p:to>
                                    </p:set>
                                    <p:animEffect transition="in" filter="fade">
                                      <p:cBhvr>
                                        <p:cTn id="25" dur="500"/>
                                        <p:tgtEl>
                                          <p:spTgt spid="19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6"/>
                                        </p:tgtEl>
                                        <p:attrNameLst>
                                          <p:attrName>style.visibility</p:attrName>
                                        </p:attrNameLst>
                                      </p:cBhvr>
                                      <p:to>
                                        <p:strVal val="visible"/>
                                      </p:to>
                                    </p:set>
                                    <p:animEffect transition="in" filter="fade">
                                      <p:cBhvr>
                                        <p:cTn id="30" dur="500"/>
                                        <p:tgtEl>
                                          <p:spTgt spid="196"/>
                                        </p:tgtEl>
                                      </p:cBhvr>
                                    </p:animEffect>
                                  </p:childTnLst>
                                </p:cTn>
                              </p:par>
                              <p:par>
                                <p:cTn id="31" presetID="10" presetClass="entr" presetSubtype="0" fill="hold" nodeType="withEffect">
                                  <p:stCondLst>
                                    <p:cond delay="0"/>
                                  </p:stCondLst>
                                  <p:childTnLst>
                                    <p:set>
                                      <p:cBhvr>
                                        <p:cTn id="32" dur="1" fill="hold">
                                          <p:stCondLst>
                                            <p:cond delay="0"/>
                                          </p:stCondLst>
                                        </p:cTn>
                                        <p:tgtEl>
                                          <p:spTgt spid="197"/>
                                        </p:tgtEl>
                                        <p:attrNameLst>
                                          <p:attrName>style.visibility</p:attrName>
                                        </p:attrNameLst>
                                      </p:cBhvr>
                                      <p:to>
                                        <p:strVal val="visible"/>
                                      </p:to>
                                    </p:set>
                                    <p:animEffect transition="in" filter="fade">
                                      <p:cBhvr>
                                        <p:cTn id="33"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8"/>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sp>
      <p:sp>
        <p:nvSpPr>
          <p:cNvPr id="205" name="Google Shape;205;p8"/>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1. Đọc- chú thích</a:t>
            </a:r>
            <a:endParaRPr sz="4800" b="1">
              <a:latin typeface="Times New Roman"/>
              <a:ea typeface="Times New Roman"/>
              <a:cs typeface="Times New Roman"/>
              <a:sym typeface="Times New Roman"/>
            </a:endParaRPr>
          </a:p>
        </p:txBody>
      </p:sp>
      <p:sp>
        <p:nvSpPr>
          <p:cNvPr id="206" name="Google Shape;206;p8"/>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b. Chú thích</a:t>
            </a:r>
            <a:endParaRPr sz="4400" b="1">
              <a:latin typeface="Times New Roman"/>
              <a:ea typeface="Times New Roman"/>
              <a:cs typeface="Times New Roman"/>
              <a:sym typeface="Times New Roman"/>
            </a:endParaRPr>
          </a:p>
        </p:txBody>
      </p:sp>
      <p:sp>
        <p:nvSpPr>
          <p:cNvPr id="207" name="Google Shape;207;p8"/>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graphicFrame>
        <p:nvGraphicFramePr>
          <p:cNvPr id="208" name="Google Shape;208;p8"/>
          <p:cNvGraphicFramePr/>
          <p:nvPr/>
        </p:nvGraphicFramePr>
        <p:xfrm>
          <a:off x="1143000" y="2699948"/>
          <a:ext cx="3000000" cy="3000000"/>
        </p:xfrm>
        <a:graphic>
          <a:graphicData uri="http://schemas.openxmlformats.org/drawingml/2006/table">
            <a:tbl>
              <a:tblPr>
                <a:noFill/>
                <a:tableStyleId>{C5FB3E85-A93D-4CDD-9F8D-58A27C02A759}</a:tableStyleId>
              </a:tblPr>
              <a:tblGrid>
                <a:gridCol w="3505200">
                  <a:extLst>
                    <a:ext uri="{9D8B030D-6E8A-4147-A177-3AD203B41FA5}">
                      <a16:colId xmlns:a16="http://schemas.microsoft.com/office/drawing/2014/main" val="20000"/>
                    </a:ext>
                  </a:extLst>
                </a:gridCol>
                <a:gridCol w="12954000">
                  <a:extLst>
                    <a:ext uri="{9D8B030D-6E8A-4147-A177-3AD203B41FA5}">
                      <a16:colId xmlns:a16="http://schemas.microsoft.com/office/drawing/2014/main" val="20001"/>
                    </a:ext>
                  </a:extLst>
                </a:gridCol>
              </a:tblGrid>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Thủ phủ</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Địa điểm quan trọng nhất của một khu vực, một vùng</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47692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Cơ cấu</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Ở đây chỉ cách tổ chức, sắp xếp các bộ phận trong một tổ chức, đoàn thể.</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Ngoại vụ</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Công việc đối ngoại, giao dịch với bên ngoài.</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Triệt sản</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Làm cho mất khả năng sinh sản</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Cờ lông công</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Cờ hiệu của lính trạm chạy công văn khẩn ngày xưa</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Tiến thủ</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Vươn lên không ngừng để ngày một tiến bộ.</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Quán triệt</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Hiểu rõ và thực hiện đầy đủ</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Tối dạ</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Chậm hiểu, ngược với sáng dạ- nhanh hiểu</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fade">
                                      <p:cBhvr>
                                        <p:cTn id="12"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9"/>
          <p:cNvGrpSpPr/>
          <p:nvPr/>
        </p:nvGrpSpPr>
        <p:grpSpPr>
          <a:xfrm>
            <a:off x="1261069" y="2801730"/>
            <a:ext cx="10702331" cy="6207630"/>
            <a:chOff x="0" y="0"/>
            <a:chExt cx="9162516" cy="8228272"/>
          </a:xfrm>
        </p:grpSpPr>
        <p:sp>
          <p:nvSpPr>
            <p:cNvPr id="215" name="Google Shape;215;p9"/>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16" name="Google Shape;216;p9"/>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17" name="Google Shape;217;p9"/>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9"/>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2. Tìm hiểu chung</a:t>
            </a:r>
            <a:endParaRPr sz="4800" b="1">
              <a:latin typeface="Times New Roman"/>
              <a:ea typeface="Times New Roman"/>
              <a:cs typeface="Times New Roman"/>
              <a:sym typeface="Times New Roman"/>
            </a:endParaRPr>
          </a:p>
        </p:txBody>
      </p:sp>
      <p:sp>
        <p:nvSpPr>
          <p:cNvPr id="219" name="Google Shape;219;p9"/>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a. Tác giả</a:t>
            </a:r>
            <a:endParaRPr sz="4400" b="1">
              <a:latin typeface="Times New Roman"/>
              <a:ea typeface="Times New Roman"/>
              <a:cs typeface="Times New Roman"/>
              <a:sym typeface="Times New Roman"/>
            </a:endParaRPr>
          </a:p>
        </p:txBody>
      </p:sp>
      <p:sp>
        <p:nvSpPr>
          <p:cNvPr id="220" name="Google Shape;220;p9"/>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
        <p:nvSpPr>
          <p:cNvPr id="221" name="Google Shape;221;p9"/>
          <p:cNvSpPr txBox="1">
            <a:spLocks noGrp="1"/>
          </p:cNvSpPr>
          <p:nvPr>
            <p:ph type="subTitle" idx="1"/>
          </p:nvPr>
        </p:nvSpPr>
        <p:spPr>
          <a:xfrm>
            <a:off x="1332163" y="3313475"/>
            <a:ext cx="10301037" cy="790173"/>
          </a:xfrm>
          <a:prstGeom prst="rect">
            <a:avLst/>
          </a:prstGeom>
          <a:noFill/>
          <a:ln>
            <a:noFill/>
          </a:ln>
        </p:spPr>
        <p:txBody>
          <a:bodyPr spcFirstLastPara="1" wrap="square" lIns="91425" tIns="91425" rIns="91425" bIns="91425" anchor="ctr" anchorCtr="0">
            <a:noAutofit/>
          </a:bodyPr>
          <a:lstStyle/>
          <a:p>
            <a:pPr marL="279400" lvl="0" indent="0" algn="just" rtl="0">
              <a:spcBef>
                <a:spcPts val="0"/>
              </a:spcBef>
              <a:spcAft>
                <a:spcPts val="0"/>
              </a:spcAft>
              <a:buClr>
                <a:schemeClr val="dk1"/>
              </a:buClr>
              <a:buSzPts val="1400"/>
              <a:buNone/>
            </a:pPr>
            <a:r>
              <a:rPr lang="en-US" sz="4400">
                <a:latin typeface="Times New Roman"/>
                <a:ea typeface="Times New Roman"/>
                <a:cs typeface="Times New Roman"/>
                <a:sym typeface="Times New Roman"/>
              </a:rPr>
              <a:t>- Lưu Quang Vũ (1948- 1988), quê ở Đà Nẵng</a:t>
            </a:r>
            <a:endParaRPr sz="4400">
              <a:latin typeface="Times New Roman"/>
              <a:ea typeface="Times New Roman"/>
              <a:cs typeface="Times New Roman"/>
              <a:sym typeface="Times New Roman"/>
            </a:endParaRPr>
          </a:p>
        </p:txBody>
      </p:sp>
      <p:sp>
        <p:nvSpPr>
          <p:cNvPr id="222" name="Google Shape;222;p9"/>
          <p:cNvSpPr txBox="1"/>
          <p:nvPr/>
        </p:nvSpPr>
        <p:spPr>
          <a:xfrm>
            <a:off x="1250908" y="4348936"/>
            <a:ext cx="10382292" cy="1779418"/>
          </a:xfrm>
          <a:prstGeom prst="rect">
            <a:avLst/>
          </a:prstGeom>
          <a:noFill/>
          <a:ln>
            <a:noFill/>
          </a:ln>
        </p:spPr>
        <p:txBody>
          <a:bodyPr spcFirstLastPara="1" wrap="square" lIns="182850" tIns="182850" rIns="182850" bIns="182850" anchor="ctr" anchorCtr="0">
            <a:noAutofit/>
          </a:bodyPr>
          <a:lstStyle/>
          <a:p>
            <a:pPr marL="279400" marR="0" lvl="0" indent="0" algn="just" rtl="0">
              <a:lnSpc>
                <a:spcPct val="115000"/>
              </a:lnSpc>
              <a:spcBef>
                <a:spcPts val="0"/>
              </a:spcBef>
              <a:spcAft>
                <a:spcPts val="0"/>
              </a:spcAft>
              <a:buClr>
                <a:schemeClr val="dk1"/>
              </a:buClr>
              <a:buSzPts val="1400"/>
              <a:buFont typeface="Albert Sans"/>
              <a:buNone/>
            </a:pPr>
            <a:r>
              <a:rPr lang="en-US" sz="4400" b="0" i="0" u="none" strike="noStrike" cap="none">
                <a:solidFill>
                  <a:schemeClr val="dk1"/>
                </a:solidFill>
                <a:latin typeface="Times New Roman"/>
                <a:ea typeface="Times New Roman"/>
                <a:cs typeface="Times New Roman"/>
                <a:sym typeface="Times New Roman"/>
              </a:rPr>
              <a:t>- Ông vừa là nhà thơ, nhà văn, nhà soạn kịch nổi tiếng.</a:t>
            </a:r>
            <a:endParaRPr/>
          </a:p>
        </p:txBody>
      </p:sp>
      <p:sp>
        <p:nvSpPr>
          <p:cNvPr id="223" name="Google Shape;223;p9"/>
          <p:cNvSpPr txBox="1"/>
          <p:nvPr/>
        </p:nvSpPr>
        <p:spPr>
          <a:xfrm>
            <a:off x="1220428" y="6346535"/>
            <a:ext cx="10382292" cy="1779418"/>
          </a:xfrm>
          <a:prstGeom prst="rect">
            <a:avLst/>
          </a:prstGeom>
          <a:noFill/>
          <a:ln>
            <a:noFill/>
          </a:ln>
        </p:spPr>
        <p:txBody>
          <a:bodyPr spcFirstLastPara="1" wrap="square" lIns="182850" tIns="182850" rIns="182850" bIns="182850" anchor="ctr" anchorCtr="0">
            <a:noAutofit/>
          </a:bodyPr>
          <a:lstStyle/>
          <a:p>
            <a:pPr marL="279400" marR="0" lvl="0" indent="0" algn="just" rtl="0">
              <a:lnSpc>
                <a:spcPct val="115000"/>
              </a:lnSpc>
              <a:spcBef>
                <a:spcPts val="0"/>
              </a:spcBef>
              <a:spcAft>
                <a:spcPts val="0"/>
              </a:spcAft>
              <a:buClr>
                <a:schemeClr val="dk1"/>
              </a:buClr>
              <a:buSzPts val="1400"/>
              <a:buFont typeface="Albert Sans"/>
              <a:buNone/>
            </a:pPr>
            <a:r>
              <a:rPr lang="en-US" sz="4400" b="0" i="0" u="none" strike="noStrike" cap="none">
                <a:solidFill>
                  <a:schemeClr val="dk1"/>
                </a:solidFill>
                <a:latin typeface="Times New Roman"/>
                <a:ea typeface="Times New Roman"/>
                <a:cs typeface="Times New Roman"/>
                <a:sym typeface="Times New Roman"/>
              </a:rPr>
              <a:t>- </a:t>
            </a:r>
            <a:r>
              <a:rPr lang="en-US" sz="4400" b="1" i="0" u="none" strike="noStrike" cap="none">
                <a:solidFill>
                  <a:schemeClr val="dk1"/>
                </a:solidFill>
                <a:latin typeface="Times New Roman"/>
                <a:ea typeface="Times New Roman"/>
                <a:cs typeface="Times New Roman"/>
                <a:sym typeface="Times New Roman"/>
              </a:rPr>
              <a:t>Tác phẩm nổi tiếng: “</a:t>
            </a:r>
            <a:r>
              <a:rPr lang="en-US" sz="4400" b="0" i="1" u="none" strike="noStrike" cap="none">
                <a:solidFill>
                  <a:schemeClr val="dk1"/>
                </a:solidFill>
                <a:latin typeface="Times New Roman"/>
                <a:ea typeface="Times New Roman"/>
                <a:cs typeface="Times New Roman"/>
                <a:sym typeface="Times New Roman"/>
              </a:rPr>
              <a:t>Hồn Trương Ba, da hàng thịt”, “Tôi và chúng ta”, “Ông không phải bố tôi”, “Bệnh sĩ”,…</a:t>
            </a:r>
            <a:endParaRPr sz="4400" b="0" i="1" u="none" strike="noStrike" cap="none">
              <a:solidFill>
                <a:schemeClr val="dk1"/>
              </a:solidFill>
              <a:latin typeface="Times New Roman"/>
              <a:ea typeface="Times New Roman"/>
              <a:cs typeface="Times New Roman"/>
              <a:sym typeface="Times New Roman"/>
            </a:endParaRPr>
          </a:p>
        </p:txBody>
      </p:sp>
      <p:sp>
        <p:nvSpPr>
          <p:cNvPr id="224" name="Google Shape;224;p9"/>
          <p:cNvSpPr/>
          <p:nvPr/>
        </p:nvSpPr>
        <p:spPr>
          <a:xfrm>
            <a:off x="12048753" y="2801730"/>
            <a:ext cx="5858247" cy="6207630"/>
          </a:xfrm>
          <a:custGeom>
            <a:avLst/>
            <a:gdLst/>
            <a:ahLst/>
            <a:cxnLst/>
            <a:rect l="l" t="t" r="r" b="b"/>
            <a:pathLst>
              <a:path w="3335756" h="4415747" extrusionOk="0">
                <a:moveTo>
                  <a:pt x="0" y="0"/>
                </a:moveTo>
                <a:lnTo>
                  <a:pt x="3335756" y="0"/>
                </a:lnTo>
                <a:lnTo>
                  <a:pt x="3335756" y="4415747"/>
                </a:lnTo>
                <a:lnTo>
                  <a:pt x="0" y="4415747"/>
                </a:lnTo>
                <a:close/>
              </a:path>
            </a:pathLst>
          </a:custGeom>
          <a:solidFill>
            <a:srgbClr val="DFDDE4"/>
          </a:solidFill>
          <a:ln>
            <a:noFill/>
          </a:ln>
        </p:spPr>
      </p:sp>
      <p:pic>
        <p:nvPicPr>
          <p:cNvPr id="225" name="Google Shape;225;p9" descr="Sống mãi Lời thề thứ 9"/>
          <p:cNvPicPr preferRelativeResize="0"/>
          <p:nvPr/>
        </p:nvPicPr>
        <p:blipFill rotWithShape="1">
          <a:blip r:embed="rId5">
            <a:alphaModFix/>
          </a:blip>
          <a:srcRect/>
          <a:stretch/>
        </p:blipFill>
        <p:spPr>
          <a:xfrm>
            <a:off x="12600773" y="2886824"/>
            <a:ext cx="4967096" cy="59904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animEffect transition="in" filter="fade">
                                      <p:cBhvr>
                                        <p:cTn id="17" dur="500"/>
                                        <p:tgtEl>
                                          <p:spTgt spid="225"/>
                                        </p:tgtEl>
                                      </p:cBhvr>
                                    </p:animEffect>
                                  </p:childTnLst>
                                </p:cTn>
                              </p:par>
                              <p:par>
                                <p:cTn id="18" presetID="10" presetClass="entr" presetSubtype="0" fill="hold" nodeType="withEffect">
                                  <p:stCondLst>
                                    <p:cond delay="0"/>
                                  </p:stCondLst>
                                  <p:childTnLst>
                                    <p:set>
                                      <p:cBhvr>
                                        <p:cTn id="19" dur="1" fill="hold">
                                          <p:stCondLst>
                                            <p:cond delay="0"/>
                                          </p:stCondLst>
                                        </p:cTn>
                                        <p:tgtEl>
                                          <p:spTgt spid="221">
                                            <p:txEl>
                                              <p:pRg st="0" end="0"/>
                                            </p:txEl>
                                          </p:spTgt>
                                        </p:tgtEl>
                                        <p:attrNameLst>
                                          <p:attrName>style.visibility</p:attrName>
                                        </p:attrNameLst>
                                      </p:cBhvr>
                                      <p:to>
                                        <p:strVal val="visible"/>
                                      </p:to>
                                    </p:set>
                                    <p:animEffect transition="in" filter="fade">
                                      <p:cBhvr>
                                        <p:cTn id="20" dur="500"/>
                                        <p:tgtEl>
                                          <p:spTgt spid="221">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Effect transition="in" filter="fade">
                                      <p:cBhvr>
                                        <p:cTn id="23" dur="500"/>
                                        <p:tgtEl>
                                          <p:spTgt spid="2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2">
                                            <p:txEl>
                                              <p:pRg st="0" end="0"/>
                                            </p:txEl>
                                          </p:spTgt>
                                        </p:tgtEl>
                                        <p:attrNameLst>
                                          <p:attrName>style.visibility</p:attrName>
                                        </p:attrNameLst>
                                      </p:cBhvr>
                                      <p:to>
                                        <p:strVal val="visible"/>
                                      </p:to>
                                    </p:set>
                                    <p:animEffect transition="in" filter="fade">
                                      <p:cBhvr>
                                        <p:cTn id="28" dur="500"/>
                                        <p:tgtEl>
                                          <p:spTgt spid="22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3"/>
                                        </p:tgtEl>
                                        <p:attrNameLst>
                                          <p:attrName>style.visibility</p:attrName>
                                        </p:attrNameLst>
                                      </p:cBhvr>
                                      <p:to>
                                        <p:strVal val="visible"/>
                                      </p:to>
                                    </p:set>
                                    <p:animEffect transition="in" filter="fade">
                                      <p:cBhvr>
                                        <p:cTn id="33"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2087</Words>
  <Application>Microsoft Office PowerPoint</Application>
  <PresentationFormat>Custom</PresentationFormat>
  <Paragraphs>194</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Albert Sans</vt:lpstr>
      <vt:lpstr>Arial</vt:lpstr>
      <vt:lpstr>Calibri</vt:lpstr>
      <vt:lpstr>Cambria</vt:lpstr>
      <vt:lpstr>Noto Sans Symbols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1. Đọc- chú thích</vt:lpstr>
      <vt:lpstr>1. Đọc- chú thích</vt:lpstr>
      <vt:lpstr>2. Tìm hiểu chung</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PowerPoint Presentation</vt:lpstr>
      <vt:lpstr>Kể tên các tác hại của “bệnh sĩ” trong cuộc sống</vt:lpstr>
      <vt:lpstr>Em hãy lựa chọn một đoạn hội thoại mà em tâm đắc và diễn lại cảnh đó.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Thu Trang</dc:creator>
  <cp:lastModifiedBy>Trang Nguyen Thu</cp:lastModifiedBy>
  <cp:revision>1</cp:revision>
  <dcterms:created xsi:type="dcterms:W3CDTF">2006-08-16T00:00:00Z</dcterms:created>
  <dcterms:modified xsi:type="dcterms:W3CDTF">2024-06-28T11:20:47Z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2024-06-28T11:18:24Z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3779ea70-7753-4675-8136-e488972a30f6</vt:lpwstr>
  </property>
  <property fmtid="{D5CDD505-2E9C-101B-9397-08002B2CF9AE}" pid="7" name="MSIP_Label_defa4170-0d19-0005-0004-bc88714345d2_ActionId">
    <vt:lpwstr>0c7d2118-3e23-4178-9458-be2313e196f3</vt:lpwstr>
  </property>
  <property fmtid="{D5CDD505-2E9C-101B-9397-08002B2CF9AE}" pid="8" name="MSIP_Label_defa4170-0d19-0005-0004-bc88714345d2_ContentBits">
    <vt:lpwstr>0</vt:lpwstr>
  </property>
</Properties>
</file>