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2" r:id="rId2"/>
  </p:sldMasterIdLst>
  <p:notesMasterIdLst>
    <p:notesMasterId r:id="rId19"/>
  </p:notesMasterIdLst>
  <p:sldIdLst>
    <p:sldId id="303" r:id="rId3"/>
    <p:sldId id="256" r:id="rId4"/>
    <p:sldId id="257" r:id="rId5"/>
    <p:sldId id="304" r:id="rId6"/>
    <p:sldId id="300" r:id="rId7"/>
    <p:sldId id="272" r:id="rId8"/>
    <p:sldId id="276" r:id="rId9"/>
    <p:sldId id="306" r:id="rId10"/>
    <p:sldId id="319" r:id="rId11"/>
    <p:sldId id="320" r:id="rId12"/>
    <p:sldId id="321" r:id="rId13"/>
    <p:sldId id="322" r:id="rId14"/>
    <p:sldId id="323" r:id="rId15"/>
    <p:sldId id="324" r:id="rId16"/>
    <p:sldId id="296" r:id="rId17"/>
    <p:sldId id="325" r:id="rId18"/>
  </p:sldIdLst>
  <p:sldSz cx="18288000" cy="10287000"/>
  <p:notesSz cx="6858000" cy="9144000"/>
  <p:embeddedFontLst>
    <p:embeddedFont>
      <p:font typeface="Roboto Condensed" panose="02000000000000000000" pitchFamily="2" charset="0"/>
      <p:regular r:id="rId20"/>
      <p:bold r:id="rId21"/>
      <p:italic r:id="rId22"/>
      <p:boldItalic r:id="rId23"/>
    </p:embeddedFont>
    <p:embeddedFont>
      <p:font typeface="Saira ExtraCondensed Bold" panose="020B0604020202020204" charset="0"/>
      <p:regular r:id="rId24"/>
    </p:embeddedFont>
    <p:embeddedFont>
      <p:font typeface="Saira ExtraCondensed Semi-Bold"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017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364" autoAdjust="0"/>
  </p:normalViewPr>
  <p:slideViewPr>
    <p:cSldViewPr>
      <p:cViewPr varScale="1">
        <p:scale>
          <a:sx n="39" d="100"/>
          <a:sy n="39" d="100"/>
        </p:scale>
        <p:origin x="94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0FE441-C5A9-475F-95D5-18FD0B040AE2}" type="datetimeFigureOut">
              <a:rPr lang="en-US" smtClean="0"/>
              <a:t>6/16/2024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2F93A6-8E63-4A5D-B7C0-57DBF783B9EC}" type="slidenum">
              <a:rPr lang="en-US" smtClean="0"/>
              <a:t>‹#›</a:t>
            </a:fld>
            <a:endParaRPr lang="en-US"/>
          </a:p>
        </p:txBody>
      </p:sp>
    </p:spTree>
    <p:extLst>
      <p:ext uri="{BB962C8B-B14F-4D97-AF65-F5344CB8AC3E}">
        <p14:creationId xmlns:p14="http://schemas.microsoft.com/office/powerpoint/2010/main" val="35039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7029" lvl="1" indent="0" algn="just">
              <a:lnSpc>
                <a:spcPts val="4759"/>
              </a:lnSpc>
              <a:buFont typeface="Arial"/>
              <a:buNone/>
            </a:pPr>
            <a:endParaRPr lang="en-US" sz="1200" dirty="0">
              <a:solidFill>
                <a:srgbClr val="5E4840"/>
              </a:solidFill>
              <a:latin typeface="Roboto Condensed"/>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2F93A6-8E63-4A5D-B7C0-57DBF783B9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3148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7029" lvl="1" indent="0" algn="just">
              <a:lnSpc>
                <a:spcPts val="4759"/>
              </a:lnSpc>
              <a:buFont typeface="Arial"/>
              <a:buNone/>
            </a:pPr>
            <a:endParaRPr lang="en-US" sz="1200" dirty="0">
              <a:solidFill>
                <a:srgbClr val="5E4840"/>
              </a:solidFill>
              <a:latin typeface="Roboto Condensed"/>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2F93A6-8E63-4A5D-B7C0-57DBF783B9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251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p:txBody>
      </p:sp>
      <p:sp>
        <p:nvSpPr>
          <p:cNvPr id="4" name="Slide Number Placeholder 3"/>
          <p:cNvSpPr>
            <a:spLocks noGrp="1"/>
          </p:cNvSpPr>
          <p:nvPr>
            <p:ph type="sldNum" sz="quarter" idx="10"/>
          </p:nvPr>
        </p:nvSpPr>
        <p:spPr/>
        <p:txBody>
          <a:bodyPr/>
          <a:lstStyle/>
          <a:p>
            <a:fld id="{D82F93A6-8E63-4A5D-B7C0-57DBF783B9EC}" type="slidenum">
              <a:rPr lang="en-US" smtClean="0"/>
              <a:t>2</a:t>
            </a:fld>
            <a:endParaRPr lang="en-US"/>
          </a:p>
        </p:txBody>
      </p:sp>
    </p:spTree>
    <p:extLst>
      <p:ext uri="{BB962C8B-B14F-4D97-AF65-F5344CB8AC3E}">
        <p14:creationId xmlns:p14="http://schemas.microsoft.com/office/powerpoint/2010/main" val="364173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82F93A6-8E63-4A5D-B7C0-57DBF783B9EC}" type="slidenum">
              <a:rPr lang="en-US" smtClean="0"/>
              <a:t>3</a:t>
            </a:fld>
            <a:endParaRPr lang="en-US"/>
          </a:p>
        </p:txBody>
      </p:sp>
    </p:spTree>
    <p:extLst>
      <p:ext uri="{BB962C8B-B14F-4D97-AF65-F5344CB8AC3E}">
        <p14:creationId xmlns:p14="http://schemas.microsoft.com/office/powerpoint/2010/main" val="3630823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480608-0FC6-4626-BCC5-CB9F5DFFBC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2981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2F93A6-8E63-4A5D-B7C0-57DBF783B9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8454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A8480608-0FC6-4626-BCC5-CB9F5DFFBCB7}" type="slidenum">
              <a:rPr lang="en-US" smtClean="0"/>
              <a:t>6</a:t>
            </a:fld>
            <a:endParaRPr lang="en-US"/>
          </a:p>
        </p:txBody>
      </p:sp>
    </p:spTree>
    <p:extLst>
      <p:ext uri="{BB962C8B-B14F-4D97-AF65-F5344CB8AC3E}">
        <p14:creationId xmlns:p14="http://schemas.microsoft.com/office/powerpoint/2010/main" val="2818975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A8480608-0FC6-4626-BCC5-CB9F5DFFBCB7}" type="slidenum">
              <a:rPr lang="en-US" smtClean="0"/>
              <a:t>7</a:t>
            </a:fld>
            <a:endParaRPr lang="en-US"/>
          </a:p>
        </p:txBody>
      </p:sp>
    </p:spTree>
    <p:extLst>
      <p:ext uri="{BB962C8B-B14F-4D97-AF65-F5344CB8AC3E}">
        <p14:creationId xmlns:p14="http://schemas.microsoft.com/office/powerpoint/2010/main" val="3456437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2F93A6-8E63-4A5D-B7C0-57DBF783B9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0282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7029" lvl="1" indent="0" algn="just">
              <a:lnSpc>
                <a:spcPts val="4759"/>
              </a:lnSpc>
              <a:buFont typeface="Arial"/>
              <a:buNone/>
            </a:pPr>
            <a:endParaRPr lang="en-US" sz="1200" dirty="0">
              <a:solidFill>
                <a:srgbClr val="5E4840"/>
              </a:solidFill>
              <a:latin typeface="Roboto Condensed"/>
            </a:endParaRPr>
          </a:p>
        </p:txBody>
      </p:sp>
      <p:sp>
        <p:nvSpPr>
          <p:cNvPr id="4" name="Slide Number Placeholder 3"/>
          <p:cNvSpPr>
            <a:spLocks noGrp="1"/>
          </p:cNvSpPr>
          <p:nvPr>
            <p:ph type="sldNum" sz="quarter" idx="5"/>
          </p:nvPr>
        </p:nvSpPr>
        <p:spPr/>
        <p:txBody>
          <a:bodyPr/>
          <a:lstStyle/>
          <a:p>
            <a:fld id="{D82F93A6-8E63-4A5D-B7C0-57DBF783B9EC}" type="slidenum">
              <a:rPr lang="en-US" smtClean="0"/>
              <a:t>15</a:t>
            </a:fld>
            <a:endParaRPr lang="en-US"/>
          </a:p>
        </p:txBody>
      </p:sp>
    </p:spTree>
    <p:extLst>
      <p:ext uri="{BB962C8B-B14F-4D97-AF65-F5344CB8AC3E}">
        <p14:creationId xmlns:p14="http://schemas.microsoft.com/office/powerpoint/2010/main" val="3272739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p:cNvSpPr>
            <a:spLocks noGrp="1"/>
          </p:cNvSpPr>
          <p:nvPr>
            <p:ph type="dt" sz="half" idx="10"/>
          </p:nvPr>
        </p:nvSpPr>
        <p:spPr/>
        <p:txBody>
          <a:bodyPr/>
          <a:lstStyle/>
          <a:p>
            <a:pPr defTabSz="1371600"/>
            <a:fld id="{80157B78-494D-42B9-9EAD-6E21D11C46B0}" type="datetimeFigureOut">
              <a:rPr lang="en-US" smtClean="0">
                <a:solidFill>
                  <a:prstClr val="black">
                    <a:tint val="75000"/>
                  </a:prstClr>
                </a:solidFill>
              </a:rPr>
              <a:pPr defTabSz="1371600"/>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fld id="{48B62776-71AE-4BDC-8FFF-83B82BABF2D2}"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634255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371600"/>
            <a:fld id="{80157B78-494D-42B9-9EAD-6E21D11C46B0}" type="datetimeFigureOut">
              <a:rPr lang="en-US" smtClean="0">
                <a:solidFill>
                  <a:prstClr val="black">
                    <a:tint val="75000"/>
                  </a:prstClr>
                </a:solidFill>
              </a:rPr>
              <a:pPr defTabSz="1371600"/>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fld id="{48B62776-71AE-4BDC-8FFF-83B82BABF2D2}"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310736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371600"/>
            <a:fld id="{80157B78-494D-42B9-9EAD-6E21D11C46B0}" type="datetimeFigureOut">
              <a:rPr lang="en-US" smtClean="0">
                <a:solidFill>
                  <a:prstClr val="black">
                    <a:tint val="75000"/>
                  </a:prstClr>
                </a:solidFill>
              </a:rPr>
              <a:pPr defTabSz="1371600"/>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fld id="{48B62776-71AE-4BDC-8FFF-83B82BABF2D2}"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4047520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1371600"/>
            <a:fld id="{80157B78-494D-42B9-9EAD-6E21D11C46B0}" type="datetimeFigureOut">
              <a:rPr lang="en-US" smtClean="0">
                <a:solidFill>
                  <a:prstClr val="black">
                    <a:tint val="75000"/>
                  </a:prstClr>
                </a:solidFill>
              </a:rPr>
              <a:pPr defTabSz="1371600"/>
              <a:t>6/16/2024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fld id="{48B62776-71AE-4BDC-8FFF-83B82BABF2D2}"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940457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1371600"/>
            <a:fld id="{80157B78-494D-42B9-9EAD-6E21D11C46B0}" type="datetimeFigureOut">
              <a:rPr lang="en-US" smtClean="0">
                <a:solidFill>
                  <a:prstClr val="black">
                    <a:tint val="75000"/>
                  </a:prstClr>
                </a:solidFill>
              </a:rPr>
              <a:pPr defTabSz="1371600"/>
              <a:t>6/16/2024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3716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371600"/>
            <a:fld id="{48B62776-71AE-4BDC-8FFF-83B82BABF2D2}"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4196499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371600"/>
            <a:fld id="{80157B78-494D-42B9-9EAD-6E21D11C46B0}" type="datetimeFigureOut">
              <a:rPr lang="en-US" smtClean="0">
                <a:solidFill>
                  <a:prstClr val="black">
                    <a:tint val="75000"/>
                  </a:prstClr>
                </a:solidFill>
              </a:rPr>
              <a:pPr defTabSz="1371600"/>
              <a:t>6/16/2024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3716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371600"/>
            <a:fld id="{48B62776-71AE-4BDC-8FFF-83B82BABF2D2}"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797901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371600"/>
            <a:fld id="{80157B78-494D-42B9-9EAD-6E21D11C46B0}" type="datetimeFigureOut">
              <a:rPr lang="en-US" smtClean="0">
                <a:solidFill>
                  <a:prstClr val="black">
                    <a:tint val="75000"/>
                  </a:prstClr>
                </a:solidFill>
              </a:rPr>
              <a:pPr defTabSz="1371600"/>
              <a:t>6/16/2024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3716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371600"/>
            <a:fld id="{48B62776-71AE-4BDC-8FFF-83B82BABF2D2}"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40537460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371600"/>
            <a:fld id="{80157B78-494D-42B9-9EAD-6E21D11C46B0}" type="datetimeFigureOut">
              <a:rPr lang="en-US" smtClean="0">
                <a:solidFill>
                  <a:prstClr val="black">
                    <a:tint val="75000"/>
                  </a:prstClr>
                </a:solidFill>
              </a:rPr>
              <a:pPr defTabSz="1371600"/>
              <a:t>6/16/2024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fld id="{48B62776-71AE-4BDC-8FFF-83B82BABF2D2}"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939965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371600"/>
            <a:fld id="{80157B78-494D-42B9-9EAD-6E21D11C46B0}" type="datetimeFigureOut">
              <a:rPr lang="en-US" smtClean="0">
                <a:solidFill>
                  <a:prstClr val="black">
                    <a:tint val="75000"/>
                  </a:prstClr>
                </a:solidFill>
              </a:rPr>
              <a:pPr defTabSz="1371600"/>
              <a:t>6/16/2024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fld id="{48B62776-71AE-4BDC-8FFF-83B82BABF2D2}"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5393582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371600"/>
            <a:fld id="{80157B78-494D-42B9-9EAD-6E21D11C46B0}" type="datetimeFigureOut">
              <a:rPr lang="en-US" smtClean="0">
                <a:solidFill>
                  <a:prstClr val="black">
                    <a:tint val="75000"/>
                  </a:prstClr>
                </a:solidFill>
              </a:rPr>
              <a:pPr defTabSz="1371600"/>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fld id="{48B62776-71AE-4BDC-8FFF-83B82BABF2D2}"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12245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371600"/>
            <a:fld id="{80157B78-494D-42B9-9EAD-6E21D11C46B0}" type="datetimeFigureOut">
              <a:rPr lang="en-US" smtClean="0">
                <a:solidFill>
                  <a:prstClr val="black">
                    <a:tint val="75000"/>
                  </a:prstClr>
                </a:solidFill>
              </a:rPr>
              <a:pPr defTabSz="1371600"/>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fld id="{48B62776-71AE-4BDC-8FFF-83B82BABF2D2}"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73080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7E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00"/>
            <a:fld id="{80157B78-494D-42B9-9EAD-6E21D11C46B0}" type="datetimeFigureOut">
              <a:rPr lang="en-US" smtClean="0">
                <a:solidFill>
                  <a:prstClr val="black">
                    <a:tint val="75000"/>
                  </a:prstClr>
                </a:solidFill>
              </a:rPr>
              <a:pPr defTabSz="1371600"/>
              <a:t>6/16/2024</a:t>
            </a:fld>
            <a:endParaRPr lang="en-US">
              <a:solidFill>
                <a:prstClr val="black">
                  <a:tint val="75000"/>
                </a:prstClr>
              </a:solidFill>
            </a:endParaRP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endParaRPr lang="en-US">
              <a:solidFill>
                <a:prstClr val="black">
                  <a:tint val="75000"/>
                </a:prstClr>
              </a:solidFill>
            </a:endParaRPr>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600"/>
            <a:fld id="{48B62776-71AE-4BDC-8FFF-83B82BABF2D2}"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6980274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71600" rtl="0" eaLnBrk="1" latinLnBrk="0" hangingPunct="1">
        <a:lnSpc>
          <a:spcPct val="90000"/>
        </a:lnSpc>
        <a:spcBef>
          <a:spcPct val="0"/>
        </a:spcBef>
        <a:buNone/>
        <a:defRPr sz="6600" b="0" i="0" u="none"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b="0" i="0" u="none"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sv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slide" Target="slide9.xml"/><Relationship Id="rId5" Type="http://schemas.openxmlformats.org/officeDocument/2006/relationships/image" Target="../media/image17.sv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slide" Target="slide9.xml"/><Relationship Id="rId5" Type="http://schemas.openxmlformats.org/officeDocument/2006/relationships/image" Target="../media/image17.sv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2.sv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slide" Target="slide9.xml"/><Relationship Id="rId5" Type="http://schemas.openxmlformats.org/officeDocument/2006/relationships/image" Target="../media/image17.sv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sv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slide" Target="slide9.xml"/><Relationship Id="rId5" Type="http://schemas.openxmlformats.org/officeDocument/2006/relationships/image" Target="../media/image17.sv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2.sv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slide" Target="slide9.xml"/><Relationship Id="rId5" Type="http://schemas.openxmlformats.org/officeDocument/2006/relationships/image" Target="../media/image17.sv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2.xml"/><Relationship Id="rId7" Type="http://schemas.openxmlformats.org/officeDocument/2006/relationships/slide" Target="slide2.xml"/><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jp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slide" Target="slide13.xml"/><Relationship Id="rId18" Type="http://schemas.microsoft.com/office/2007/relationships/hdphoto" Target="../media/hdphoto1.wdp"/><Relationship Id="rId3" Type="http://schemas.openxmlformats.org/officeDocument/2006/relationships/slide" Target="slide15.xml"/><Relationship Id="rId21" Type="http://schemas.microsoft.com/office/2007/relationships/hdphoto" Target="../media/hdphoto7.wdp"/><Relationship Id="rId7" Type="http://schemas.microsoft.com/office/2007/relationships/hdphoto" Target="../media/hdphoto3.wdp"/><Relationship Id="rId12" Type="http://schemas.microsoft.com/office/2007/relationships/hdphoto" Target="../media/hdphoto5.wdp"/><Relationship Id="rId17" Type="http://schemas.openxmlformats.org/officeDocument/2006/relationships/image" Target="../media/image6.png"/><Relationship Id="rId2" Type="http://schemas.openxmlformats.org/officeDocument/2006/relationships/notesSlide" Target="../notesSlides/notesSlide8.xml"/><Relationship Id="rId16" Type="http://schemas.openxmlformats.org/officeDocument/2006/relationships/slide" Target="slide11.xml"/><Relationship Id="rId20"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2.png"/><Relationship Id="rId24" Type="http://schemas.microsoft.com/office/2007/relationships/hdphoto" Target="../media/hdphoto8.wdp"/><Relationship Id="rId5" Type="http://schemas.microsoft.com/office/2007/relationships/hdphoto" Target="../media/hdphoto2.wdp"/><Relationship Id="rId15" Type="http://schemas.microsoft.com/office/2007/relationships/hdphoto" Target="../media/hdphoto6.wdp"/><Relationship Id="rId23" Type="http://schemas.openxmlformats.org/officeDocument/2006/relationships/image" Target="../media/image15.png"/><Relationship Id="rId10" Type="http://schemas.openxmlformats.org/officeDocument/2006/relationships/slide" Target="slide10.xml"/><Relationship Id="rId19" Type="http://schemas.openxmlformats.org/officeDocument/2006/relationships/slide" Target="slide14.xml"/><Relationship Id="rId4" Type="http://schemas.openxmlformats.org/officeDocument/2006/relationships/image" Target="../media/image9.png"/><Relationship Id="rId9" Type="http://schemas.microsoft.com/office/2007/relationships/hdphoto" Target="../media/hdphoto4.wdp"/><Relationship Id="rId14" Type="http://schemas.openxmlformats.org/officeDocument/2006/relationships/image" Target="../media/image13.png"/><Relationship Id="rId22" Type="http://schemas.openxmlformats.org/officeDocument/2006/relationships/slide" Target="slide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9">
            <a:extLst>
              <a:ext uri="{FF2B5EF4-FFF2-40B4-BE49-F238E27FC236}">
                <a16:creationId xmlns:a16="http://schemas.microsoft.com/office/drawing/2014/main" id="{AF2B4052-FCA5-9A0A-B532-9E77D8183887}"/>
              </a:ext>
            </a:extLst>
          </p:cNvPr>
          <p:cNvSpPr/>
          <p:nvPr/>
        </p:nvSpPr>
        <p:spPr>
          <a:xfrm>
            <a:off x="4619446" y="1562100"/>
            <a:ext cx="9049107" cy="23812"/>
          </a:xfrm>
          <a:prstGeom prst="line">
            <a:avLst/>
          </a:prstGeom>
          <a:ln w="47625" cap="rnd">
            <a:solidFill>
              <a:srgbClr val="547D39"/>
            </a:solidFill>
            <a:prstDash val="sysDash"/>
            <a:headEnd type="oval" w="lg" len="lg"/>
            <a:tailEnd type="oval" w="lg" len="lg"/>
          </a:ln>
        </p:spPr>
      </p:sp>
      <p:graphicFrame>
        <p:nvGraphicFramePr>
          <p:cNvPr id="2" name="Table 1"/>
          <p:cNvGraphicFramePr>
            <a:graphicFrameLocks noGrp="1"/>
          </p:cNvGraphicFramePr>
          <p:nvPr>
            <p:extLst>
              <p:ext uri="{D42A27DB-BD31-4B8C-83A1-F6EECF244321}">
                <p14:modId xmlns:p14="http://schemas.microsoft.com/office/powerpoint/2010/main" val="2827356948"/>
              </p:ext>
            </p:extLst>
          </p:nvPr>
        </p:nvGraphicFramePr>
        <p:xfrm>
          <a:off x="1219200" y="2033454"/>
          <a:ext cx="15697201" cy="7772400"/>
        </p:xfrm>
        <a:graphic>
          <a:graphicData uri="http://schemas.openxmlformats.org/drawingml/2006/table">
            <a:tbl>
              <a:tblPr firstRow="1" bandRow="1">
                <a:tableStyleId>{5940675A-B579-460E-94D1-54222C63F5DA}</a:tableStyleId>
              </a:tblPr>
              <a:tblGrid>
                <a:gridCol w="3091873">
                  <a:extLst>
                    <a:ext uri="{9D8B030D-6E8A-4147-A177-3AD203B41FA5}">
                      <a16:colId xmlns:a16="http://schemas.microsoft.com/office/drawing/2014/main" val="1893948147"/>
                    </a:ext>
                  </a:extLst>
                </a:gridCol>
                <a:gridCol w="2774758">
                  <a:extLst>
                    <a:ext uri="{9D8B030D-6E8A-4147-A177-3AD203B41FA5}">
                      <a16:colId xmlns:a16="http://schemas.microsoft.com/office/drawing/2014/main" val="469115330"/>
                    </a:ext>
                  </a:extLst>
                </a:gridCol>
                <a:gridCol w="9830570">
                  <a:extLst>
                    <a:ext uri="{9D8B030D-6E8A-4147-A177-3AD203B41FA5}">
                      <a16:colId xmlns:a16="http://schemas.microsoft.com/office/drawing/2014/main" val="1478440840"/>
                    </a:ext>
                  </a:extLst>
                </a:gridCol>
              </a:tblGrid>
              <a:tr h="12344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chemeClr val="tx1"/>
                          </a:solidFill>
                          <a:latin typeface="Times New Roman" panose="02020603050405020304" pitchFamily="18" charset="0"/>
                          <a:cs typeface="Times New Roman" panose="02020603050405020304" pitchFamily="18" charset="0"/>
                        </a:rPr>
                        <a:t>Gọi</a:t>
                      </a:r>
                      <a:r>
                        <a:rPr lang="en-US" sz="4000" b="1" baseline="0" dirty="0">
                          <a:solidFill>
                            <a:schemeClr val="tx1"/>
                          </a:solidFill>
                          <a:latin typeface="Times New Roman" panose="02020603050405020304" pitchFamily="18" charset="0"/>
                          <a:cs typeface="Times New Roman" panose="02020603050405020304" pitchFamily="18" charset="0"/>
                        </a:rPr>
                        <a:t> - </a:t>
                      </a:r>
                      <a:r>
                        <a:rPr lang="en-US" sz="4000" b="1" baseline="0" dirty="0" err="1">
                          <a:solidFill>
                            <a:schemeClr val="tx1"/>
                          </a:solidFill>
                          <a:latin typeface="Times New Roman" panose="02020603050405020304" pitchFamily="18" charset="0"/>
                          <a:cs typeface="Times New Roman" panose="02020603050405020304" pitchFamily="18" charset="0"/>
                        </a:rPr>
                        <a:t>đáp</a:t>
                      </a:r>
                      <a:endParaRPr lang="en-US" sz="4000" b="1" dirty="0">
                        <a:solidFill>
                          <a:schemeClr val="tx1"/>
                        </a:solidFill>
                        <a:latin typeface="Times New Roman" panose="02020603050405020304" pitchFamily="18" charset="0"/>
                        <a:cs typeface="Times New Roman" panose="02020603050405020304" pitchFamily="18" charset="0"/>
                      </a:endParaRPr>
                    </a:p>
                  </a:txBody>
                  <a:tcPr anchor="ctr">
                    <a:solidFill>
                      <a:schemeClr val="bg2">
                        <a:lumMod val="90000"/>
                      </a:schemeClr>
                    </a:solidFill>
                  </a:tcPr>
                </a:tc>
                <a:tc rowSpan="5">
                  <a:txBody>
                    <a:bodyPr/>
                    <a:lstStyle/>
                    <a:p>
                      <a:pPr algn="just"/>
                      <a:endParaRPr lang="en-US" sz="4000" dirty="0">
                        <a:latin typeface="Times New Roman" panose="02020603050405020304" pitchFamily="18" charset="0"/>
                        <a:cs typeface="Times New Roman" panose="02020603050405020304"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000" dirty="0" err="1">
                          <a:latin typeface="Times New Roman" panose="02020603050405020304" pitchFamily="18" charset="0"/>
                          <a:cs typeface="Times New Roman" panose="02020603050405020304" pitchFamily="18" charset="0"/>
                        </a:rPr>
                        <a:t>dùng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để</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nêu</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lên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một</a:t>
                      </a:r>
                      <a:r>
                        <a:rPr lang="en-US" sz="4000" baseline="0" dirty="0">
                          <a:latin typeface="Times New Roman" panose="02020603050405020304" pitchFamily="18" charset="0"/>
                          <a:cs typeface="Times New Roman" panose="02020603050405020304" pitchFamily="18" charset="0"/>
                        </a:rPr>
                        <a:t> ý </a:t>
                      </a:r>
                      <a:r>
                        <a:rPr lang="en-US" sz="4000" baseline="0" dirty="0" err="1">
                          <a:latin typeface="Times New Roman" panose="02020603050405020304" pitchFamily="18" charset="0"/>
                          <a:cs typeface="Times New Roman" panose="02020603050405020304" pitchFamily="18" charset="0"/>
                        </a:rPr>
                        <a:t>chuyển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tiếp</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giữa</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câu</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chứa</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nó</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với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một</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câu</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một</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đoạn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đứng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trước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hoặc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sau</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nó</a:t>
                      </a:r>
                      <a:r>
                        <a:rPr lang="en-US" sz="4000" baseline="0" dirty="0">
                          <a:latin typeface="Times New Roman" panose="02020603050405020304" pitchFamily="18" charset="0"/>
                          <a:cs typeface="Times New Roman" panose="02020603050405020304" pitchFamily="18" charset="0"/>
                        </a:rPr>
                        <a:t>.</a:t>
                      </a:r>
                      <a:endParaRPr lang="en-US" sz="4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62517393"/>
                  </a:ext>
                </a:extLst>
              </a:tr>
              <a:tr h="12344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chemeClr val="tx1"/>
                          </a:solidFill>
                          <a:latin typeface="Times New Roman" panose="02020603050405020304" pitchFamily="18" charset="0"/>
                          <a:cs typeface="Times New Roman" panose="02020603050405020304" pitchFamily="18" charset="0"/>
                        </a:rPr>
                        <a:t>Cảm</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thán</a:t>
                      </a:r>
                      <a:endParaRPr lang="en-US" sz="4000" b="1" dirty="0">
                        <a:solidFill>
                          <a:schemeClr val="tx1"/>
                        </a:solidFill>
                        <a:latin typeface="Times New Roman" panose="02020603050405020304" pitchFamily="18" charset="0"/>
                        <a:cs typeface="Times New Roman" panose="02020603050405020304" pitchFamily="18" charset="0"/>
                      </a:endParaRPr>
                    </a:p>
                  </a:txBody>
                  <a:tcPr anchor="ctr">
                    <a:solidFill>
                      <a:schemeClr val="bg2">
                        <a:lumMod val="90000"/>
                      </a:schemeClr>
                    </a:solidFill>
                  </a:tcPr>
                </a:tc>
                <a:tc vMerge="1">
                  <a:txBody>
                    <a:bodyPr/>
                    <a:lstStyle/>
                    <a:p>
                      <a:pPr algn="just"/>
                      <a:endParaRPr lang="en-US" sz="4000">
                        <a:latin typeface="Times New Roman" panose="02020603050405020304" pitchFamily="18" charset="0"/>
                        <a:cs typeface="Times New Roman" panose="02020603050405020304"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000" dirty="0" err="1">
                          <a:latin typeface="Times New Roman" panose="02020603050405020304" pitchFamily="18" charset="0"/>
                          <a:cs typeface="Times New Roman" panose="02020603050405020304" pitchFamily="18" charset="0"/>
                        </a:rPr>
                        <a:t>dùng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tạo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lập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hoặc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duy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quan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hệ</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giao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tiếp</a:t>
                      </a:r>
                      <a:r>
                        <a:rPr lang="en-US" sz="4000" dirty="0">
                          <a:latin typeface="Times New Roman" panose="02020603050405020304" pitchFamily="18" charset="0"/>
                          <a:cs typeface="Times New Roman" panose="02020603050405020304" pitchFamily="18" charset="0"/>
                        </a:rPr>
                        <a:t>.</a:t>
                      </a:r>
                      <a:endParaRPr lang="en-US" sz="4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29297900"/>
                  </a:ext>
                </a:extLst>
              </a:tr>
              <a:tr h="12344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chemeClr val="tx1"/>
                          </a:solidFill>
                          <a:latin typeface="Times New Roman" panose="02020603050405020304" pitchFamily="18" charset="0"/>
                          <a:cs typeface="Times New Roman" panose="02020603050405020304" pitchFamily="18" charset="0"/>
                        </a:rPr>
                        <a:t>Tình</a:t>
                      </a:r>
                      <a:r>
                        <a:rPr lang="en-US" sz="4000" b="1" baseline="0" dirty="0">
                          <a:solidFill>
                            <a:schemeClr val="tx1"/>
                          </a:solidFill>
                          <a:latin typeface="Times New Roman" panose="02020603050405020304" pitchFamily="18" charset="0"/>
                          <a:cs typeface="Times New Roman" panose="02020603050405020304" pitchFamily="18" charset="0"/>
                        </a:rPr>
                        <a:t> </a:t>
                      </a:r>
                      <a:r>
                        <a:rPr lang="en-US" sz="4000" b="1" baseline="0" dirty="0" err="1">
                          <a:solidFill>
                            <a:schemeClr val="tx1"/>
                          </a:solidFill>
                          <a:latin typeface="Times New Roman" panose="02020603050405020304" pitchFamily="18" charset="0"/>
                          <a:cs typeface="Times New Roman" panose="02020603050405020304" pitchFamily="18" charset="0"/>
                        </a:rPr>
                        <a:t>thái</a:t>
                      </a:r>
                      <a:endParaRPr lang="en-US" sz="4000" b="1" dirty="0">
                        <a:solidFill>
                          <a:schemeClr val="tx1"/>
                        </a:solidFill>
                        <a:latin typeface="Times New Roman" panose="02020603050405020304" pitchFamily="18" charset="0"/>
                        <a:cs typeface="Times New Roman" panose="02020603050405020304" pitchFamily="18" charset="0"/>
                      </a:endParaRPr>
                    </a:p>
                  </a:txBody>
                  <a:tcPr anchor="ctr">
                    <a:solidFill>
                      <a:schemeClr val="bg2">
                        <a:lumMod val="90000"/>
                      </a:schemeClr>
                    </a:solidFill>
                  </a:tcPr>
                </a:tc>
                <a:tc vMerge="1">
                  <a:txBody>
                    <a:bodyPr/>
                    <a:lstStyle/>
                    <a:p>
                      <a:pPr algn="just"/>
                      <a:endParaRPr lang="en-US" sz="4000" dirty="0">
                        <a:latin typeface="Times New Roman" panose="02020603050405020304" pitchFamily="18" charset="0"/>
                        <a:cs typeface="Times New Roman" panose="02020603050405020304"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000" dirty="0" err="1">
                          <a:latin typeface="Times New Roman" panose="02020603050405020304" pitchFamily="18" charset="0"/>
                          <a:cs typeface="Times New Roman" panose="02020603050405020304" pitchFamily="18" charset="0"/>
                        </a:rPr>
                        <a:t>dùng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để</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giải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thích</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hoặc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nêu</a:t>
                      </a:r>
                      <a:r>
                        <a:rPr lang="en-US" sz="4000" baseline="0" dirty="0">
                          <a:latin typeface="Times New Roman" panose="02020603050405020304" pitchFamily="18" charset="0"/>
                          <a:cs typeface="Times New Roman" panose="02020603050405020304" pitchFamily="18" charset="0"/>
                        </a:rPr>
                        <a:t> ý </a:t>
                      </a:r>
                      <a:r>
                        <a:rPr lang="en-US" sz="4000" baseline="0" dirty="0" err="1">
                          <a:latin typeface="Times New Roman" panose="02020603050405020304" pitchFamily="18" charset="0"/>
                          <a:cs typeface="Times New Roman" panose="02020603050405020304" pitchFamily="18" charset="0"/>
                        </a:rPr>
                        <a:t>kiến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bình</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luận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đối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với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sự</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vật</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sự</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việc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được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nói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đến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trong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câu</a:t>
                      </a:r>
                      <a:endParaRPr lang="en-US" sz="4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66669834"/>
                  </a:ext>
                </a:extLst>
              </a:tr>
              <a:tr h="12344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chemeClr val="tx1"/>
                          </a:solidFill>
                          <a:latin typeface="Times New Roman" panose="02020603050405020304" pitchFamily="18" charset="0"/>
                          <a:cs typeface="Times New Roman" panose="02020603050405020304" pitchFamily="18" charset="0"/>
                        </a:rPr>
                        <a:t>Chuyển</a:t>
                      </a:r>
                      <a:r>
                        <a:rPr lang="en-US" sz="4000" b="1" baseline="0" dirty="0">
                          <a:solidFill>
                            <a:schemeClr val="tx1"/>
                          </a:solidFill>
                          <a:latin typeface="Times New Roman" panose="02020603050405020304" pitchFamily="18" charset="0"/>
                          <a:cs typeface="Times New Roman" panose="02020603050405020304" pitchFamily="18" charset="0"/>
                        </a:rPr>
                        <a:t> </a:t>
                      </a:r>
                      <a:r>
                        <a:rPr lang="en-US" sz="4000" b="1" baseline="0" dirty="0" err="1">
                          <a:solidFill>
                            <a:schemeClr val="tx1"/>
                          </a:solidFill>
                          <a:latin typeface="Times New Roman" panose="02020603050405020304" pitchFamily="18" charset="0"/>
                          <a:cs typeface="Times New Roman" panose="02020603050405020304" pitchFamily="18" charset="0"/>
                        </a:rPr>
                        <a:t>tiếp</a:t>
                      </a:r>
                      <a:endParaRPr lang="en-US" sz="4000" b="1" dirty="0">
                        <a:solidFill>
                          <a:schemeClr val="tx1"/>
                        </a:solidFill>
                        <a:latin typeface="Times New Roman" panose="02020603050405020304" pitchFamily="18" charset="0"/>
                        <a:cs typeface="Times New Roman" panose="02020603050405020304" pitchFamily="18" charset="0"/>
                      </a:endParaRPr>
                    </a:p>
                  </a:txBody>
                  <a:tcPr anchor="ctr">
                    <a:solidFill>
                      <a:schemeClr val="bg2">
                        <a:lumMod val="90000"/>
                      </a:schemeClr>
                    </a:solidFill>
                  </a:tcPr>
                </a:tc>
                <a:tc vMerge="1">
                  <a:txBody>
                    <a:bodyPr/>
                    <a:lstStyle/>
                    <a:p>
                      <a:pPr algn="just"/>
                      <a:endParaRPr lang="en-US" sz="4000">
                        <a:latin typeface="Times New Roman" panose="02020603050405020304" pitchFamily="18" charset="0"/>
                        <a:cs typeface="Times New Roman" panose="02020603050405020304"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000" dirty="0" err="1">
                          <a:latin typeface="Times New Roman" panose="02020603050405020304" pitchFamily="18" charset="0"/>
                          <a:cs typeface="Times New Roman" panose="02020603050405020304" pitchFamily="18" charset="0"/>
                        </a:rPr>
                        <a:t>dùng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để</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biểu</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thị</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cách</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nhìn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nhận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đánh</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giá</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của</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người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nói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người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viết</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đối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với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sự</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việc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được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nói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đến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trong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câu</a:t>
                      </a:r>
                      <a:r>
                        <a:rPr lang="en-US" sz="4000" baseline="0" dirty="0">
                          <a:latin typeface="Times New Roman" panose="02020603050405020304" pitchFamily="18" charset="0"/>
                          <a:cs typeface="Times New Roman" panose="02020603050405020304" pitchFamily="18" charset="0"/>
                        </a:rPr>
                        <a:t>.</a:t>
                      </a:r>
                      <a:endParaRPr lang="en-US" sz="4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84893946"/>
                  </a:ext>
                </a:extLst>
              </a:tr>
              <a:tr h="1386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chemeClr val="tx1"/>
                          </a:solidFill>
                          <a:latin typeface="Times New Roman" panose="02020603050405020304" pitchFamily="18" charset="0"/>
                          <a:cs typeface="Times New Roman" panose="02020603050405020304" pitchFamily="18" charset="0"/>
                        </a:rPr>
                        <a:t>Phụ</a:t>
                      </a:r>
                      <a:r>
                        <a:rPr lang="en-US" sz="4000" b="1" baseline="0" dirty="0">
                          <a:solidFill>
                            <a:schemeClr val="tx1"/>
                          </a:solidFill>
                          <a:latin typeface="Times New Roman" panose="02020603050405020304" pitchFamily="18" charset="0"/>
                          <a:cs typeface="Times New Roman" panose="02020603050405020304" pitchFamily="18" charset="0"/>
                        </a:rPr>
                        <a:t> </a:t>
                      </a:r>
                      <a:r>
                        <a:rPr lang="en-US" sz="4000" b="1" baseline="0" dirty="0" err="1">
                          <a:solidFill>
                            <a:schemeClr val="tx1"/>
                          </a:solidFill>
                          <a:latin typeface="Times New Roman" panose="02020603050405020304" pitchFamily="18" charset="0"/>
                          <a:cs typeface="Times New Roman" panose="02020603050405020304" pitchFamily="18" charset="0"/>
                        </a:rPr>
                        <a:t>chú</a:t>
                      </a:r>
                      <a:endParaRPr lang="en-US" sz="4000" b="1" dirty="0">
                        <a:solidFill>
                          <a:schemeClr val="tx1"/>
                        </a:solidFill>
                        <a:latin typeface="Times New Roman" panose="02020603050405020304" pitchFamily="18" charset="0"/>
                        <a:cs typeface="Times New Roman" panose="02020603050405020304" pitchFamily="18" charset="0"/>
                      </a:endParaRPr>
                    </a:p>
                  </a:txBody>
                  <a:tcPr anchor="ctr">
                    <a:solidFill>
                      <a:schemeClr val="bg2">
                        <a:lumMod val="90000"/>
                      </a:schemeClr>
                    </a:solidFill>
                  </a:tcPr>
                </a:tc>
                <a:tc vMerge="1">
                  <a:txBody>
                    <a:bodyPr/>
                    <a:lstStyle/>
                    <a:p>
                      <a:pPr algn="just"/>
                      <a:endParaRPr lang="en-US" sz="4000" dirty="0">
                        <a:latin typeface="Times New Roman" panose="02020603050405020304" pitchFamily="18" charset="0"/>
                        <a:cs typeface="Times New Roman" panose="02020603050405020304"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000" dirty="0" err="1">
                          <a:latin typeface="Times New Roman" panose="02020603050405020304" pitchFamily="18" charset="0"/>
                          <a:cs typeface="Times New Roman" panose="02020603050405020304" pitchFamily="18" charset="0"/>
                        </a:rPr>
                        <a:t>dùng</a:t>
                      </a:r>
                      <a:r>
                        <a:rPr lang="en-US" sz="4000" baseline="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bộc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lộ</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cảm</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xúc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vui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buồn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tức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giận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ngạc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nhiên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của</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người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nói</a:t>
                      </a:r>
                      <a:r>
                        <a:rPr lang="en-US" sz="4000" baseline="0" dirty="0">
                          <a:latin typeface="Times New Roman" panose="02020603050405020304" pitchFamily="18" charset="0"/>
                          <a:cs typeface="Times New Roman" panose="02020603050405020304" pitchFamily="18" charset="0"/>
                        </a:rPr>
                        <a:t>.</a:t>
                      </a:r>
                      <a:endParaRPr lang="en-US" sz="4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04345775"/>
                  </a:ext>
                </a:extLst>
              </a:tr>
            </a:tbl>
          </a:graphicData>
        </a:graphic>
      </p:graphicFrame>
      <p:cxnSp>
        <p:nvCxnSpPr>
          <p:cNvPr id="23" name="Straight Arrow Connector 22"/>
          <p:cNvCxnSpPr/>
          <p:nvPr/>
        </p:nvCxnSpPr>
        <p:spPr>
          <a:xfrm>
            <a:off x="4343400" y="2947854"/>
            <a:ext cx="2743200" cy="1676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a:off x="4343400" y="4524242"/>
            <a:ext cx="2743200" cy="47179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a:off x="4343400" y="5896794"/>
            <a:ext cx="2743200" cy="15468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flipV="1">
            <a:off x="4343400" y="3049772"/>
            <a:ext cx="2743200" cy="42938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flipV="1">
            <a:off x="4343400" y="5896794"/>
            <a:ext cx="2743200" cy="31493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 name="TextBox 6">
            <a:extLst>
              <a:ext uri="{FF2B5EF4-FFF2-40B4-BE49-F238E27FC236}">
                <a16:creationId xmlns:a16="http://schemas.microsoft.com/office/drawing/2014/main" id="{403B9E26-B571-2D32-E10A-4F536CC902E3}"/>
              </a:ext>
            </a:extLst>
          </p:cNvPr>
          <p:cNvSpPr txBox="1"/>
          <p:nvPr/>
        </p:nvSpPr>
        <p:spPr>
          <a:xfrm>
            <a:off x="3748892" y="-1267308"/>
            <a:ext cx="10790213" cy="3066224"/>
          </a:xfrm>
          <a:prstGeom prst="rect">
            <a:avLst/>
          </a:prstGeom>
        </p:spPr>
        <p:txBody>
          <a:bodyPr wrap="square" lIns="0" tIns="0" rIns="0" bIns="0" rtlCol="0" anchor="t">
            <a:spAutoFit/>
          </a:bodyPr>
          <a:lstStyle/>
          <a:p>
            <a:pPr algn="ctr">
              <a:lnSpc>
                <a:spcPts val="28000"/>
              </a:lnSpc>
              <a:spcBef>
                <a:spcPct val="0"/>
              </a:spcBef>
            </a:pPr>
            <a:r>
              <a:rPr lang="en-US" sz="9600" dirty="0" err="1">
                <a:solidFill>
                  <a:srgbClr val="70170A"/>
                </a:solidFill>
                <a:latin typeface="Saira ExtraCondensed Bold"/>
              </a:rPr>
              <a:t>Kết</a:t>
            </a:r>
            <a:r>
              <a:rPr lang="en-US" sz="9600" dirty="0">
                <a:solidFill>
                  <a:srgbClr val="70170A"/>
                </a:solidFill>
                <a:latin typeface="Saira ExtraCondensed Bold"/>
              </a:rPr>
              <a:t> </a:t>
            </a:r>
            <a:r>
              <a:rPr lang="en-US" sz="9600" dirty="0" err="1">
                <a:solidFill>
                  <a:srgbClr val="70170A"/>
                </a:solidFill>
                <a:latin typeface="Saira ExtraCondensed Bold"/>
              </a:rPr>
              <a:t>nối</a:t>
            </a:r>
            <a:r>
              <a:rPr lang="en-US" sz="9600" dirty="0">
                <a:solidFill>
                  <a:srgbClr val="70170A"/>
                </a:solidFill>
                <a:latin typeface="Saira ExtraCondensed Bold"/>
              </a:rPr>
              <a:t> </a:t>
            </a:r>
            <a:r>
              <a:rPr lang="en-US" sz="9600" dirty="0" err="1">
                <a:solidFill>
                  <a:srgbClr val="70170A"/>
                </a:solidFill>
                <a:latin typeface="Saira ExtraCondensed Bold"/>
              </a:rPr>
              <a:t>khái</a:t>
            </a:r>
            <a:r>
              <a:rPr lang="en-US" sz="9600" dirty="0">
                <a:solidFill>
                  <a:srgbClr val="70170A"/>
                </a:solidFill>
                <a:latin typeface="Saira ExtraCondensed Bold"/>
              </a:rPr>
              <a:t> </a:t>
            </a:r>
            <a:r>
              <a:rPr lang="en-US" sz="9600" dirty="0" err="1">
                <a:solidFill>
                  <a:srgbClr val="70170A"/>
                </a:solidFill>
                <a:latin typeface="Saira ExtraCondensed Bold"/>
              </a:rPr>
              <a:t>niệm</a:t>
            </a:r>
            <a:endParaRPr lang="en-US" sz="9600" dirty="0">
              <a:solidFill>
                <a:srgbClr val="70170A"/>
              </a:solidFill>
              <a:latin typeface="Saira ExtraCondensed Bold"/>
            </a:endParaRPr>
          </a:p>
        </p:txBody>
      </p:sp>
    </p:spTree>
    <p:extLst>
      <p:ext uri="{BB962C8B-B14F-4D97-AF65-F5344CB8AC3E}">
        <p14:creationId xmlns:p14="http://schemas.microsoft.com/office/powerpoint/2010/main" val="309326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arn(inVertical)">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arn(inVertical)">
                                      <p:cBhvr>
                                        <p:cTn id="3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A9BC0B2-78C0-B5A1-A320-A60D525CB7B1}"/>
              </a:ext>
            </a:extLst>
          </p:cNvPr>
          <p:cNvGrpSpPr/>
          <p:nvPr/>
        </p:nvGrpSpPr>
        <p:grpSpPr>
          <a:xfrm>
            <a:off x="236982" y="571500"/>
            <a:ext cx="17678400" cy="3505200"/>
            <a:chOff x="1469657" y="2828120"/>
            <a:chExt cx="15348688" cy="3597483"/>
          </a:xfrm>
        </p:grpSpPr>
        <p:sp>
          <p:nvSpPr>
            <p:cNvPr id="4" name="Freeform 2"/>
            <p:cNvSpPr/>
            <p:nvPr/>
          </p:nvSpPr>
          <p:spPr>
            <a:xfrm rot="-5400000">
              <a:off x="1496898" y="2800880"/>
              <a:ext cx="3597482" cy="3651963"/>
            </a:xfrm>
            <a:custGeom>
              <a:avLst/>
              <a:gdLst/>
              <a:ahLst/>
              <a:cxnLst/>
              <a:rect l="l" t="t" r="r" b="b"/>
              <a:pathLst>
                <a:path w="3597482" h="3651963">
                  <a:moveTo>
                    <a:pt x="0" y="0"/>
                  </a:moveTo>
                  <a:lnTo>
                    <a:pt x="3597482" y="0"/>
                  </a:lnTo>
                  <a:lnTo>
                    <a:pt x="3597482" y="3651962"/>
                  </a:lnTo>
                  <a:lnTo>
                    <a:pt x="0" y="3651962"/>
                  </a:lnTo>
                  <a:lnTo>
                    <a:pt x="0" y="0"/>
                  </a:lnTo>
                  <a:close/>
                </a:path>
              </a:pathLst>
            </a:custGeom>
            <a:blipFill>
              <a:blip r:embed="rId2">
                <a:extLst>
                  <a:ext uri="{96DAC541-7B7A-43D3-8B79-37D633B846F1}">
                    <asvg:svgBlip xmlns:asvg="http://schemas.microsoft.com/office/drawing/2016/SVG/main" r:embed="rId3"/>
                  </a:ext>
                </a:extLst>
              </a:blip>
              <a:stretch>
                <a:fillRect b="-9389"/>
              </a:stretch>
            </a:blipFill>
          </p:spPr>
        </p:sp>
        <p:sp>
          <p:nvSpPr>
            <p:cNvPr id="5" name="Freeform 3"/>
            <p:cNvSpPr/>
            <p:nvPr/>
          </p:nvSpPr>
          <p:spPr>
            <a:xfrm rot="-5400000">
              <a:off x="4186240" y="3680068"/>
              <a:ext cx="3597482" cy="1893586"/>
            </a:xfrm>
            <a:custGeom>
              <a:avLst/>
              <a:gdLst/>
              <a:ahLst/>
              <a:cxnLst/>
              <a:rect l="l" t="t" r="r" b="b"/>
              <a:pathLst>
                <a:path w="3597482" h="1893586">
                  <a:moveTo>
                    <a:pt x="0" y="0"/>
                  </a:moveTo>
                  <a:lnTo>
                    <a:pt x="3597483" y="0"/>
                  </a:lnTo>
                  <a:lnTo>
                    <a:pt x="3597483" y="1893586"/>
                  </a:lnTo>
                  <a:lnTo>
                    <a:pt x="0" y="1893586"/>
                  </a:lnTo>
                  <a:lnTo>
                    <a:pt x="0" y="0"/>
                  </a:lnTo>
                  <a:close/>
                </a:path>
              </a:pathLst>
            </a:custGeom>
            <a:blipFill>
              <a:blip r:embed="rId2">
                <a:extLst>
                  <a:ext uri="{96DAC541-7B7A-43D3-8B79-37D633B846F1}">
                    <asvg:svgBlip xmlns:asvg="http://schemas.microsoft.com/office/drawing/2016/SVG/main" r:embed="rId3"/>
                  </a:ext>
                </a:extLst>
              </a:blip>
              <a:stretch>
                <a:fillRect t="-92084" b="-18884"/>
              </a:stretch>
            </a:blipFill>
          </p:spPr>
        </p:sp>
        <p:sp>
          <p:nvSpPr>
            <p:cNvPr id="6" name="Freeform 4"/>
            <p:cNvSpPr/>
            <p:nvPr/>
          </p:nvSpPr>
          <p:spPr>
            <a:xfrm rot="-5400000">
              <a:off x="6013179" y="3689461"/>
              <a:ext cx="3597482" cy="1874800"/>
            </a:xfrm>
            <a:custGeom>
              <a:avLst/>
              <a:gdLst/>
              <a:ahLst/>
              <a:cxnLst/>
              <a:rect l="l" t="t" r="r" b="b"/>
              <a:pathLst>
                <a:path w="3597482" h="1874800">
                  <a:moveTo>
                    <a:pt x="0" y="0"/>
                  </a:moveTo>
                  <a:lnTo>
                    <a:pt x="3597482" y="0"/>
                  </a:lnTo>
                  <a:lnTo>
                    <a:pt x="3597482" y="1874800"/>
                  </a:lnTo>
                  <a:lnTo>
                    <a:pt x="0" y="1874800"/>
                  </a:lnTo>
                  <a:lnTo>
                    <a:pt x="0" y="0"/>
                  </a:lnTo>
                  <a:close/>
                </a:path>
              </a:pathLst>
            </a:custGeom>
            <a:blipFill>
              <a:blip r:embed="rId2">
                <a:extLst>
                  <a:ext uri="{96DAC541-7B7A-43D3-8B79-37D633B846F1}">
                    <asvg:svgBlip xmlns:asvg="http://schemas.microsoft.com/office/drawing/2016/SVG/main" r:embed="rId3"/>
                  </a:ext>
                </a:extLst>
              </a:blip>
              <a:stretch>
                <a:fillRect t="-93006" b="-20076"/>
              </a:stretch>
            </a:blipFill>
          </p:spPr>
        </p:sp>
        <p:sp>
          <p:nvSpPr>
            <p:cNvPr id="7" name="Freeform 5"/>
            <p:cNvSpPr/>
            <p:nvPr/>
          </p:nvSpPr>
          <p:spPr>
            <a:xfrm rot="-5400000">
              <a:off x="7854894" y="3684077"/>
              <a:ext cx="3597482" cy="1885568"/>
            </a:xfrm>
            <a:custGeom>
              <a:avLst/>
              <a:gdLst/>
              <a:ahLst/>
              <a:cxnLst/>
              <a:rect l="l" t="t" r="r" b="b"/>
              <a:pathLst>
                <a:path w="3597482" h="1885568">
                  <a:moveTo>
                    <a:pt x="0" y="0"/>
                  </a:moveTo>
                  <a:lnTo>
                    <a:pt x="3597483" y="0"/>
                  </a:lnTo>
                  <a:lnTo>
                    <a:pt x="3597483" y="1885568"/>
                  </a:lnTo>
                  <a:lnTo>
                    <a:pt x="0" y="1885568"/>
                  </a:lnTo>
                  <a:lnTo>
                    <a:pt x="0" y="0"/>
                  </a:lnTo>
                  <a:close/>
                </a:path>
              </a:pathLst>
            </a:custGeom>
            <a:blipFill>
              <a:blip r:embed="rId2">
                <a:extLst>
                  <a:ext uri="{96DAC541-7B7A-43D3-8B79-37D633B846F1}">
                    <asvg:svgBlip xmlns:asvg="http://schemas.microsoft.com/office/drawing/2016/SVG/main" r:embed="rId3"/>
                  </a:ext>
                </a:extLst>
              </a:blip>
              <a:stretch>
                <a:fillRect t="-92475" b="-19390"/>
              </a:stretch>
            </a:blipFill>
          </p:spPr>
        </p:sp>
        <p:sp>
          <p:nvSpPr>
            <p:cNvPr id="8" name="Freeform 6"/>
            <p:cNvSpPr/>
            <p:nvPr/>
          </p:nvSpPr>
          <p:spPr>
            <a:xfrm rot="-5400000">
              <a:off x="9676802" y="3698501"/>
              <a:ext cx="3597482" cy="1856720"/>
            </a:xfrm>
            <a:custGeom>
              <a:avLst/>
              <a:gdLst/>
              <a:ahLst/>
              <a:cxnLst/>
              <a:rect l="l" t="t" r="r" b="b"/>
              <a:pathLst>
                <a:path w="3597482" h="1856720">
                  <a:moveTo>
                    <a:pt x="0" y="0"/>
                  </a:moveTo>
                  <a:lnTo>
                    <a:pt x="3597482" y="0"/>
                  </a:lnTo>
                  <a:lnTo>
                    <a:pt x="3597482" y="1856720"/>
                  </a:lnTo>
                  <a:lnTo>
                    <a:pt x="0" y="1856720"/>
                  </a:lnTo>
                  <a:lnTo>
                    <a:pt x="0" y="0"/>
                  </a:lnTo>
                  <a:close/>
                </a:path>
              </a:pathLst>
            </a:custGeom>
            <a:blipFill>
              <a:blip r:embed="rId2">
                <a:extLst>
                  <a:ext uri="{96DAC541-7B7A-43D3-8B79-37D633B846F1}">
                    <asvg:svgBlip xmlns:asvg="http://schemas.microsoft.com/office/drawing/2016/SVG/main" r:embed="rId3"/>
                  </a:ext>
                </a:extLst>
              </a:blip>
              <a:stretch>
                <a:fillRect t="-93912" b="-21245"/>
              </a:stretch>
            </a:blipFill>
          </p:spPr>
        </p:sp>
        <p:sp>
          <p:nvSpPr>
            <p:cNvPr id="9" name="Freeform 7"/>
            <p:cNvSpPr/>
            <p:nvPr/>
          </p:nvSpPr>
          <p:spPr>
            <a:xfrm rot="-5400000">
              <a:off x="11503905" y="3707729"/>
              <a:ext cx="3597482" cy="1838264"/>
            </a:xfrm>
            <a:custGeom>
              <a:avLst/>
              <a:gdLst/>
              <a:ahLst/>
              <a:cxnLst/>
              <a:rect l="l" t="t" r="r" b="b"/>
              <a:pathLst>
                <a:path w="3597482" h="1838264">
                  <a:moveTo>
                    <a:pt x="0" y="0"/>
                  </a:moveTo>
                  <a:lnTo>
                    <a:pt x="3597483" y="0"/>
                  </a:lnTo>
                  <a:lnTo>
                    <a:pt x="3597483" y="1838264"/>
                  </a:lnTo>
                  <a:lnTo>
                    <a:pt x="0" y="1838264"/>
                  </a:lnTo>
                  <a:lnTo>
                    <a:pt x="0" y="0"/>
                  </a:lnTo>
                  <a:close/>
                </a:path>
              </a:pathLst>
            </a:custGeom>
            <a:blipFill>
              <a:blip r:embed="rId2">
                <a:extLst>
                  <a:ext uri="{96DAC541-7B7A-43D3-8B79-37D633B846F1}">
                    <asvg:svgBlip xmlns:asvg="http://schemas.microsoft.com/office/drawing/2016/SVG/main" r:embed="rId3"/>
                  </a:ext>
                </a:extLst>
              </a:blip>
              <a:stretch>
                <a:fillRect t="-94855" b="-22462"/>
              </a:stretch>
            </a:blipFill>
          </p:spPr>
        </p:sp>
        <p:sp>
          <p:nvSpPr>
            <p:cNvPr id="10" name="Freeform 8"/>
            <p:cNvSpPr/>
            <p:nvPr/>
          </p:nvSpPr>
          <p:spPr>
            <a:xfrm rot="-5400000" flipV="1">
              <a:off x="13219843" y="2827099"/>
              <a:ext cx="3597482" cy="3599523"/>
            </a:xfrm>
            <a:custGeom>
              <a:avLst/>
              <a:gdLst/>
              <a:ahLst/>
              <a:cxnLst/>
              <a:rect l="l" t="t" r="r" b="b"/>
              <a:pathLst>
                <a:path w="3597482" h="3599523">
                  <a:moveTo>
                    <a:pt x="0" y="3599524"/>
                  </a:moveTo>
                  <a:lnTo>
                    <a:pt x="3597482" y="3599524"/>
                  </a:lnTo>
                  <a:lnTo>
                    <a:pt x="3597482" y="0"/>
                  </a:lnTo>
                  <a:lnTo>
                    <a:pt x="0" y="0"/>
                  </a:lnTo>
                  <a:lnTo>
                    <a:pt x="0" y="3599524"/>
                  </a:lnTo>
                  <a:close/>
                </a:path>
              </a:pathLst>
            </a:custGeom>
            <a:blipFill>
              <a:blip r:embed="rId2">
                <a:extLst>
                  <a:ext uri="{96DAC541-7B7A-43D3-8B79-37D633B846F1}">
                    <asvg:svgBlip xmlns:asvg="http://schemas.microsoft.com/office/drawing/2016/SVG/main" r:embed="rId3"/>
                  </a:ext>
                </a:extLst>
              </a:blip>
              <a:stretch>
                <a:fillRect b="-10983"/>
              </a:stretch>
            </a:blipFill>
          </p:spPr>
        </p:sp>
      </p:grpSp>
      <p:sp>
        <p:nvSpPr>
          <p:cNvPr id="11" name="Freeform 9"/>
          <p:cNvSpPr/>
          <p:nvPr/>
        </p:nvSpPr>
        <p:spPr>
          <a:xfrm>
            <a:off x="-38118" y="1553717"/>
            <a:ext cx="1540761" cy="1540761"/>
          </a:xfrm>
          <a:custGeom>
            <a:avLst/>
            <a:gdLst/>
            <a:ahLst/>
            <a:cxnLst/>
            <a:rect l="l" t="t" r="r" b="b"/>
            <a:pathLst>
              <a:path w="1540761" h="1540761">
                <a:moveTo>
                  <a:pt x="0" y="0"/>
                </a:moveTo>
                <a:lnTo>
                  <a:pt x="1540761" y="0"/>
                </a:lnTo>
                <a:lnTo>
                  <a:pt x="1540761" y="1540761"/>
                </a:lnTo>
                <a:lnTo>
                  <a:pt x="0" y="15407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4"/>
          <p:cNvSpPr/>
          <p:nvPr/>
        </p:nvSpPr>
        <p:spPr>
          <a:xfrm>
            <a:off x="16747239" y="1553716"/>
            <a:ext cx="1540761" cy="1540761"/>
          </a:xfrm>
          <a:custGeom>
            <a:avLst/>
            <a:gdLst/>
            <a:ahLst/>
            <a:cxnLst/>
            <a:rect l="l" t="t" r="r" b="b"/>
            <a:pathLst>
              <a:path w="1540761" h="1540761">
                <a:moveTo>
                  <a:pt x="0" y="0"/>
                </a:moveTo>
                <a:lnTo>
                  <a:pt x="1540761" y="0"/>
                </a:lnTo>
                <a:lnTo>
                  <a:pt x="1540761" y="1540761"/>
                </a:lnTo>
                <a:lnTo>
                  <a:pt x="0" y="15407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13" name="Picture 12">
            <a:hlinkClick r:id="rId6" action="ppaction://hlinksldjump"/>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imgEffect>
                    <a14:imgEffect>
                      <a14:sharpenSoften amount="25000"/>
                    </a14:imgEffect>
                  </a14:imgLayer>
                </a14:imgProps>
              </a:ext>
              <a:ext uri="{28A0092B-C50C-407E-A947-70E740481C1C}">
                <a14:useLocalDpi xmlns:a14="http://schemas.microsoft.com/office/drawing/2010/main" val="0"/>
              </a:ext>
            </a:extLst>
          </a:blip>
          <a:stretch>
            <a:fillRect/>
          </a:stretch>
        </p:blipFill>
        <p:spPr>
          <a:xfrm>
            <a:off x="236982" y="7470571"/>
            <a:ext cx="2949692" cy="2816429"/>
          </a:xfrm>
          <a:prstGeom prst="rect">
            <a:avLst/>
          </a:prstGeom>
        </p:spPr>
      </p:pic>
      <p:sp>
        <p:nvSpPr>
          <p:cNvPr id="14" name="Rectangle 13"/>
          <p:cNvSpPr/>
          <p:nvPr/>
        </p:nvSpPr>
        <p:spPr>
          <a:xfrm>
            <a:off x="2211384" y="1062661"/>
            <a:ext cx="13944600" cy="2123658"/>
          </a:xfrm>
          <a:prstGeom prst="rect">
            <a:avLst/>
          </a:prstGeom>
        </p:spPr>
        <p:txBody>
          <a:bodyPr wrap="square">
            <a:spAutoFit/>
          </a:bodyPr>
          <a:lstStyle/>
          <a:p>
            <a:pPr algn="just"/>
            <a:r>
              <a:rPr lang="en-US" sz="4400" b="1" i="1" dirty="0">
                <a:latin typeface="Times New Roman" panose="02020603050405020304" pitchFamily="18" charset="0"/>
                <a:cs typeface="Times New Roman" panose="02020603050405020304" pitchFamily="18" charset="0"/>
              </a:rPr>
              <a:t>“</a:t>
            </a:r>
            <a:r>
              <a:rPr lang="vi-VN" sz="4400" b="1" i="1" dirty="0">
                <a:latin typeface="Times New Roman" panose="02020603050405020304" pitchFamily="18" charset="0"/>
                <a:cs typeface="Times New Roman" panose="02020603050405020304" pitchFamily="18" charset="0"/>
              </a:rPr>
              <a:t>May ra có lẽ mợ không mắng đâu</a:t>
            </a:r>
            <a:r>
              <a:rPr lang="en-US" sz="4400" b="1" i="1"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dụng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thái</a:t>
            </a:r>
            <a:r>
              <a:rPr lang="en-US" sz="4400" dirty="0">
                <a:latin typeface="Times New Roman" panose="02020603050405020304" pitchFamily="18" charset="0"/>
                <a:cs typeface="Times New Roman" panose="02020603050405020304" pitchFamily="18" charset="0"/>
              </a:rPr>
              <a:t> hay </a:t>
            </a:r>
            <a:r>
              <a:rPr lang="en-US" sz="4400" dirty="0" err="1">
                <a:latin typeface="Times New Roman" panose="02020603050405020304" pitchFamily="18" charset="0"/>
                <a:cs typeface="Times New Roman" panose="02020603050405020304" pitchFamily="18" charset="0"/>
              </a:rPr>
              <a:t>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chuyển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tiếp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Chỉ</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nghĩa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dụng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đó</a:t>
            </a:r>
            <a:r>
              <a:rPr lang="en-US" sz="4400" dirty="0">
                <a:latin typeface="Times New Roman" panose="02020603050405020304" pitchFamily="18" charset="0"/>
                <a:cs typeface="Times New Roman" panose="02020603050405020304" pitchFamily="18" charset="0"/>
              </a:rPr>
              <a:t>.</a:t>
            </a:r>
            <a:endParaRPr lang="vi-VN" sz="4400" dirty="0">
              <a:latin typeface="Times New Roman" panose="02020603050405020304" pitchFamily="18" charset="0"/>
              <a:cs typeface="Times New Roman" panose="02020603050405020304" pitchFamily="18" charset="0"/>
            </a:endParaRPr>
          </a:p>
        </p:txBody>
      </p:sp>
      <p:sp>
        <p:nvSpPr>
          <p:cNvPr id="15" name="Rectangle 14"/>
          <p:cNvSpPr/>
          <p:nvPr/>
        </p:nvSpPr>
        <p:spPr>
          <a:xfrm>
            <a:off x="3810000" y="4491000"/>
            <a:ext cx="13639800" cy="3477875"/>
          </a:xfrm>
          <a:prstGeom prst="rect">
            <a:avLst/>
          </a:prstGeom>
        </p:spPr>
        <p:txBody>
          <a:bodyPr wrap="square">
            <a:spAutoFit/>
          </a:bodyPr>
          <a:lstStyle/>
          <a:p>
            <a:pPr algn="just"/>
            <a:r>
              <a:rPr lang="en-US" sz="4400" b="1" dirty="0" err="1">
                <a:latin typeface="Times New Roman" panose="02020603050405020304" pitchFamily="18" charset="0"/>
                <a:cs typeface="Times New Roman" panose="02020603050405020304" pitchFamily="18" charset="0"/>
              </a:rPr>
              <a:t>Thành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phần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tình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thái</a:t>
            </a:r>
            <a:r>
              <a:rPr lang="en-US" sz="4400" b="1" dirty="0">
                <a:latin typeface="Times New Roman" panose="02020603050405020304" pitchFamily="18" charset="0"/>
                <a:cs typeface="Times New Roman" panose="02020603050405020304" pitchFamily="18" charset="0"/>
              </a:rPr>
              <a:t>: “may </a:t>
            </a:r>
            <a:r>
              <a:rPr lang="en-US" sz="4400" b="1" dirty="0" err="1">
                <a:latin typeface="Times New Roman" panose="02020603050405020304" pitchFamily="18" charset="0"/>
                <a:cs typeface="Times New Roman" panose="02020603050405020304" pitchFamily="18" charset="0"/>
              </a:rPr>
              <a:t>ra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có</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lẽ</a:t>
            </a:r>
            <a:r>
              <a:rPr lang="en-US" sz="4400" b="1" dirty="0">
                <a:latin typeface="Times New Roman" panose="02020603050405020304" pitchFamily="18" charset="0"/>
                <a:cs typeface="Times New Roman" panose="02020603050405020304" pitchFamily="18" charset="0"/>
              </a:rPr>
              <a:t>”</a:t>
            </a:r>
          </a:p>
          <a:p>
            <a:pPr marL="571500" indent="-571500" algn="just">
              <a:buFont typeface="Wingdings" panose="05000000000000000000" pitchFamily="2" charset="2"/>
              <a:buChar char="à"/>
            </a:pPr>
            <a:r>
              <a:rPr lang="en-US" sz="4400" b="1" dirty="0">
                <a:latin typeface="Times New Roman" panose="02020603050405020304" pitchFamily="18" charset="0"/>
                <a:cs typeface="Times New Roman" panose="02020603050405020304" pitchFamily="18" charset="0"/>
                <a:sym typeface="Wingdings" panose="05000000000000000000" pitchFamily="2" charset="2"/>
              </a:rPr>
              <a:t>May </a:t>
            </a:r>
            <a:r>
              <a:rPr lang="en-US" sz="4400" b="1" dirty="0" err="1">
                <a:latin typeface="Times New Roman" panose="02020603050405020304" pitchFamily="18" charset="0"/>
                <a:cs typeface="Times New Roman" panose="02020603050405020304" pitchFamily="18" charset="0"/>
                <a:sym typeface="Wingdings" panose="05000000000000000000" pitchFamily="2" charset="2"/>
              </a:rPr>
              <a:t>ra</a:t>
            </a:r>
            <a:r>
              <a:rPr lang="en-US" sz="4400" b="1"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biểu</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thị</a:t>
            </a:r>
            <a:r>
              <a:rPr lang="en-US" sz="4400" dirty="0">
                <a:latin typeface="Times New Roman" panose="02020603050405020304" pitchFamily="18" charset="0"/>
                <a:cs typeface="Times New Roman" panose="02020603050405020304" pitchFamily="18" charset="0"/>
                <a:sym typeface="Wingdings" panose="05000000000000000000" pitchFamily="2" charset="2"/>
              </a:rPr>
              <a:t> ý hi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vọng</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về</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một</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kết</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quả</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tốt</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đẹp</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nêu</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sau</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đó</a:t>
            </a:r>
            <a:endParaRPr lang="en-US" sz="4400" dirty="0">
              <a:latin typeface="Times New Roman" panose="02020603050405020304" pitchFamily="18" charset="0"/>
              <a:cs typeface="Times New Roman" panose="02020603050405020304" pitchFamily="18" charset="0"/>
              <a:sym typeface="Wingdings" panose="05000000000000000000" pitchFamily="2" charset="2"/>
            </a:endParaRPr>
          </a:p>
          <a:p>
            <a:pPr marL="571500" indent="-571500" algn="just">
              <a:buFont typeface="Wingdings" panose="05000000000000000000" pitchFamily="2" charset="2"/>
              <a:buChar char="à"/>
            </a:pPr>
            <a:r>
              <a:rPr lang="en-US" sz="4400" b="1" dirty="0" err="1">
                <a:latin typeface="Times New Roman" panose="02020603050405020304" pitchFamily="18" charset="0"/>
                <a:cs typeface="Times New Roman" panose="02020603050405020304" pitchFamily="18" charset="0"/>
                <a:sym typeface="Wingdings" panose="05000000000000000000" pitchFamily="2" charset="2"/>
              </a:rPr>
              <a:t>Có</a:t>
            </a:r>
            <a:r>
              <a:rPr lang="en-US" sz="4400" b="1"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latin typeface="Times New Roman" panose="02020603050405020304" pitchFamily="18" charset="0"/>
                <a:cs typeface="Times New Roman" panose="02020603050405020304" pitchFamily="18" charset="0"/>
                <a:sym typeface="Wingdings" panose="05000000000000000000" pitchFamily="2" charset="2"/>
              </a:rPr>
              <a:t>lẽ</a:t>
            </a:r>
            <a:r>
              <a:rPr lang="en-US" sz="4400" b="1"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biểu</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thị</a:t>
            </a:r>
            <a:r>
              <a:rPr lang="en-US" sz="4400" dirty="0">
                <a:latin typeface="Times New Roman" panose="02020603050405020304" pitchFamily="18" charset="0"/>
                <a:cs typeface="Times New Roman" panose="02020603050405020304" pitchFamily="18" charset="0"/>
                <a:sym typeface="Wingdings" panose="05000000000000000000" pitchFamily="2" charset="2"/>
              </a:rPr>
              <a:t> ý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không</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khẳng</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định</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chắc</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chắn</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điều</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nêu</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sau</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cs typeface="Times New Roman" panose="02020603050405020304" pitchFamily="18" charset="0"/>
                <a:sym typeface="Wingdings" panose="05000000000000000000" pitchFamily="2" charset="2"/>
              </a:rPr>
              <a:t>đó</a:t>
            </a:r>
            <a:endParaRPr lang="vi-VN"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020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37" presetClass="exit" presetSubtype="0" fill="hold" nodeType="clickEffect">
                                  <p:stCondLst>
                                    <p:cond delay="0"/>
                                  </p:stCondLst>
                                  <p:childTnLst>
                                    <p:animEffect transition="out" filter="fade">
                                      <p:cBhvr>
                                        <p:cTn id="12" dur="1000"/>
                                        <p:tgtEl>
                                          <p:spTgt spid="13"/>
                                        </p:tgtEl>
                                      </p:cBhvr>
                                    </p:animEffect>
                                    <p:anim calcmode="lin" valueType="num">
                                      <p:cBhvr>
                                        <p:cTn id="13" dur="1000"/>
                                        <p:tgtEl>
                                          <p:spTgt spid="13"/>
                                        </p:tgtEl>
                                        <p:attrNameLst>
                                          <p:attrName>ppt_x</p:attrName>
                                        </p:attrNameLst>
                                      </p:cBhvr>
                                      <p:tavLst>
                                        <p:tav tm="0">
                                          <p:val>
                                            <p:strVal val="ppt_x"/>
                                          </p:val>
                                        </p:tav>
                                        <p:tav tm="100000">
                                          <p:val>
                                            <p:strVal val="ppt_x"/>
                                          </p:val>
                                        </p:tav>
                                      </p:tavLst>
                                    </p:anim>
                                    <p:anim calcmode="lin" valueType="num">
                                      <p:cBhvr>
                                        <p:cTn id="14" dur="100" decel="100000"/>
                                        <p:tgtEl>
                                          <p:spTgt spid="13"/>
                                        </p:tgtEl>
                                        <p:attrNameLst>
                                          <p:attrName>ppt_y</p:attrName>
                                        </p:attrNameLst>
                                      </p:cBhvr>
                                      <p:tavLst>
                                        <p:tav tm="0">
                                          <p:val>
                                            <p:strVal val="ppt_y"/>
                                          </p:val>
                                        </p:tav>
                                        <p:tav tm="100000">
                                          <p:val>
                                            <p:strVal val="ppt_y-.03"/>
                                          </p:val>
                                        </p:tav>
                                      </p:tavLst>
                                    </p:anim>
                                    <p:anim calcmode="lin" valueType="num">
                                      <p:cBhvr>
                                        <p:cTn id="15" dur="900" accel="100000">
                                          <p:stCondLst>
                                            <p:cond delay="100"/>
                                          </p:stCondLst>
                                        </p:cTn>
                                        <p:tgtEl>
                                          <p:spTgt spid="13"/>
                                        </p:tgtEl>
                                        <p:attrNameLst>
                                          <p:attrName>ppt_y</p:attrName>
                                        </p:attrNameLst>
                                      </p:cBhvr>
                                      <p:tavLst>
                                        <p:tav tm="0">
                                          <p:val>
                                            <p:strVal val="ppt_y"/>
                                          </p:val>
                                        </p:tav>
                                        <p:tav tm="100000">
                                          <p:val>
                                            <p:strVal val="ppt_y+1"/>
                                          </p:val>
                                        </p:tav>
                                      </p:tavLst>
                                    </p:anim>
                                    <p:set>
                                      <p:cBhvr>
                                        <p:cTn id="16"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A9BC0B2-78C0-B5A1-A320-A60D525CB7B1}"/>
              </a:ext>
            </a:extLst>
          </p:cNvPr>
          <p:cNvGrpSpPr/>
          <p:nvPr/>
        </p:nvGrpSpPr>
        <p:grpSpPr>
          <a:xfrm>
            <a:off x="236982" y="571500"/>
            <a:ext cx="17678400" cy="5410200"/>
            <a:chOff x="1469657" y="2828120"/>
            <a:chExt cx="15348688" cy="3597483"/>
          </a:xfrm>
        </p:grpSpPr>
        <p:sp>
          <p:nvSpPr>
            <p:cNvPr id="4" name="Freeform 2"/>
            <p:cNvSpPr/>
            <p:nvPr/>
          </p:nvSpPr>
          <p:spPr>
            <a:xfrm rot="-5400000">
              <a:off x="1496898" y="2800880"/>
              <a:ext cx="3597482" cy="3651963"/>
            </a:xfrm>
            <a:custGeom>
              <a:avLst/>
              <a:gdLst/>
              <a:ahLst/>
              <a:cxnLst/>
              <a:rect l="l" t="t" r="r" b="b"/>
              <a:pathLst>
                <a:path w="3597482" h="3651963">
                  <a:moveTo>
                    <a:pt x="0" y="0"/>
                  </a:moveTo>
                  <a:lnTo>
                    <a:pt x="3597482" y="0"/>
                  </a:lnTo>
                  <a:lnTo>
                    <a:pt x="3597482" y="3651962"/>
                  </a:lnTo>
                  <a:lnTo>
                    <a:pt x="0" y="3651962"/>
                  </a:lnTo>
                  <a:lnTo>
                    <a:pt x="0" y="0"/>
                  </a:lnTo>
                  <a:close/>
                </a:path>
              </a:pathLst>
            </a:custGeom>
            <a:blipFill>
              <a:blip r:embed="rId2">
                <a:extLst>
                  <a:ext uri="{96DAC541-7B7A-43D3-8B79-37D633B846F1}">
                    <asvg:svgBlip xmlns:asvg="http://schemas.microsoft.com/office/drawing/2016/SVG/main" r:embed="rId3"/>
                  </a:ext>
                </a:extLst>
              </a:blip>
              <a:stretch>
                <a:fillRect b="-9389"/>
              </a:stretch>
            </a:blipFill>
          </p:spPr>
        </p:sp>
        <p:sp>
          <p:nvSpPr>
            <p:cNvPr id="5" name="Freeform 3"/>
            <p:cNvSpPr/>
            <p:nvPr/>
          </p:nvSpPr>
          <p:spPr>
            <a:xfrm rot="-5400000">
              <a:off x="4186240" y="3680068"/>
              <a:ext cx="3597482" cy="1893586"/>
            </a:xfrm>
            <a:custGeom>
              <a:avLst/>
              <a:gdLst/>
              <a:ahLst/>
              <a:cxnLst/>
              <a:rect l="l" t="t" r="r" b="b"/>
              <a:pathLst>
                <a:path w="3597482" h="1893586">
                  <a:moveTo>
                    <a:pt x="0" y="0"/>
                  </a:moveTo>
                  <a:lnTo>
                    <a:pt x="3597483" y="0"/>
                  </a:lnTo>
                  <a:lnTo>
                    <a:pt x="3597483" y="1893586"/>
                  </a:lnTo>
                  <a:lnTo>
                    <a:pt x="0" y="1893586"/>
                  </a:lnTo>
                  <a:lnTo>
                    <a:pt x="0" y="0"/>
                  </a:lnTo>
                  <a:close/>
                </a:path>
              </a:pathLst>
            </a:custGeom>
            <a:blipFill>
              <a:blip r:embed="rId2">
                <a:extLst>
                  <a:ext uri="{96DAC541-7B7A-43D3-8B79-37D633B846F1}">
                    <asvg:svgBlip xmlns:asvg="http://schemas.microsoft.com/office/drawing/2016/SVG/main" r:embed="rId3"/>
                  </a:ext>
                </a:extLst>
              </a:blip>
              <a:stretch>
                <a:fillRect t="-92084" b="-18884"/>
              </a:stretch>
            </a:blipFill>
          </p:spPr>
        </p:sp>
        <p:sp>
          <p:nvSpPr>
            <p:cNvPr id="6" name="Freeform 4"/>
            <p:cNvSpPr/>
            <p:nvPr/>
          </p:nvSpPr>
          <p:spPr>
            <a:xfrm rot="-5400000">
              <a:off x="6013179" y="3689461"/>
              <a:ext cx="3597482" cy="1874800"/>
            </a:xfrm>
            <a:custGeom>
              <a:avLst/>
              <a:gdLst/>
              <a:ahLst/>
              <a:cxnLst/>
              <a:rect l="l" t="t" r="r" b="b"/>
              <a:pathLst>
                <a:path w="3597482" h="1874800">
                  <a:moveTo>
                    <a:pt x="0" y="0"/>
                  </a:moveTo>
                  <a:lnTo>
                    <a:pt x="3597482" y="0"/>
                  </a:lnTo>
                  <a:lnTo>
                    <a:pt x="3597482" y="1874800"/>
                  </a:lnTo>
                  <a:lnTo>
                    <a:pt x="0" y="1874800"/>
                  </a:lnTo>
                  <a:lnTo>
                    <a:pt x="0" y="0"/>
                  </a:lnTo>
                  <a:close/>
                </a:path>
              </a:pathLst>
            </a:custGeom>
            <a:blipFill>
              <a:blip r:embed="rId2">
                <a:extLst>
                  <a:ext uri="{96DAC541-7B7A-43D3-8B79-37D633B846F1}">
                    <asvg:svgBlip xmlns:asvg="http://schemas.microsoft.com/office/drawing/2016/SVG/main" r:embed="rId3"/>
                  </a:ext>
                </a:extLst>
              </a:blip>
              <a:stretch>
                <a:fillRect t="-93006" b="-20076"/>
              </a:stretch>
            </a:blipFill>
          </p:spPr>
        </p:sp>
        <p:sp>
          <p:nvSpPr>
            <p:cNvPr id="7" name="Freeform 5"/>
            <p:cNvSpPr/>
            <p:nvPr/>
          </p:nvSpPr>
          <p:spPr>
            <a:xfrm rot="-5400000">
              <a:off x="7854894" y="3684077"/>
              <a:ext cx="3597482" cy="1885568"/>
            </a:xfrm>
            <a:custGeom>
              <a:avLst/>
              <a:gdLst/>
              <a:ahLst/>
              <a:cxnLst/>
              <a:rect l="l" t="t" r="r" b="b"/>
              <a:pathLst>
                <a:path w="3597482" h="1885568">
                  <a:moveTo>
                    <a:pt x="0" y="0"/>
                  </a:moveTo>
                  <a:lnTo>
                    <a:pt x="3597483" y="0"/>
                  </a:lnTo>
                  <a:lnTo>
                    <a:pt x="3597483" y="1885568"/>
                  </a:lnTo>
                  <a:lnTo>
                    <a:pt x="0" y="1885568"/>
                  </a:lnTo>
                  <a:lnTo>
                    <a:pt x="0" y="0"/>
                  </a:lnTo>
                  <a:close/>
                </a:path>
              </a:pathLst>
            </a:custGeom>
            <a:blipFill>
              <a:blip r:embed="rId2">
                <a:extLst>
                  <a:ext uri="{96DAC541-7B7A-43D3-8B79-37D633B846F1}">
                    <asvg:svgBlip xmlns:asvg="http://schemas.microsoft.com/office/drawing/2016/SVG/main" r:embed="rId3"/>
                  </a:ext>
                </a:extLst>
              </a:blip>
              <a:stretch>
                <a:fillRect t="-92475" b="-19390"/>
              </a:stretch>
            </a:blipFill>
          </p:spPr>
        </p:sp>
        <p:sp>
          <p:nvSpPr>
            <p:cNvPr id="8" name="Freeform 6"/>
            <p:cNvSpPr/>
            <p:nvPr/>
          </p:nvSpPr>
          <p:spPr>
            <a:xfrm rot="-5400000">
              <a:off x="9676802" y="3698501"/>
              <a:ext cx="3597482" cy="1856720"/>
            </a:xfrm>
            <a:custGeom>
              <a:avLst/>
              <a:gdLst/>
              <a:ahLst/>
              <a:cxnLst/>
              <a:rect l="l" t="t" r="r" b="b"/>
              <a:pathLst>
                <a:path w="3597482" h="1856720">
                  <a:moveTo>
                    <a:pt x="0" y="0"/>
                  </a:moveTo>
                  <a:lnTo>
                    <a:pt x="3597482" y="0"/>
                  </a:lnTo>
                  <a:lnTo>
                    <a:pt x="3597482" y="1856720"/>
                  </a:lnTo>
                  <a:lnTo>
                    <a:pt x="0" y="1856720"/>
                  </a:lnTo>
                  <a:lnTo>
                    <a:pt x="0" y="0"/>
                  </a:lnTo>
                  <a:close/>
                </a:path>
              </a:pathLst>
            </a:custGeom>
            <a:blipFill>
              <a:blip r:embed="rId2">
                <a:extLst>
                  <a:ext uri="{96DAC541-7B7A-43D3-8B79-37D633B846F1}">
                    <asvg:svgBlip xmlns:asvg="http://schemas.microsoft.com/office/drawing/2016/SVG/main" r:embed="rId3"/>
                  </a:ext>
                </a:extLst>
              </a:blip>
              <a:stretch>
                <a:fillRect t="-93912" b="-21245"/>
              </a:stretch>
            </a:blipFill>
          </p:spPr>
        </p:sp>
        <p:sp>
          <p:nvSpPr>
            <p:cNvPr id="9" name="Freeform 7"/>
            <p:cNvSpPr/>
            <p:nvPr/>
          </p:nvSpPr>
          <p:spPr>
            <a:xfrm rot="-5400000">
              <a:off x="11503905" y="3707729"/>
              <a:ext cx="3597482" cy="1838264"/>
            </a:xfrm>
            <a:custGeom>
              <a:avLst/>
              <a:gdLst/>
              <a:ahLst/>
              <a:cxnLst/>
              <a:rect l="l" t="t" r="r" b="b"/>
              <a:pathLst>
                <a:path w="3597482" h="1838264">
                  <a:moveTo>
                    <a:pt x="0" y="0"/>
                  </a:moveTo>
                  <a:lnTo>
                    <a:pt x="3597483" y="0"/>
                  </a:lnTo>
                  <a:lnTo>
                    <a:pt x="3597483" y="1838264"/>
                  </a:lnTo>
                  <a:lnTo>
                    <a:pt x="0" y="1838264"/>
                  </a:lnTo>
                  <a:lnTo>
                    <a:pt x="0" y="0"/>
                  </a:lnTo>
                  <a:close/>
                </a:path>
              </a:pathLst>
            </a:custGeom>
            <a:blipFill>
              <a:blip r:embed="rId2">
                <a:extLst>
                  <a:ext uri="{96DAC541-7B7A-43D3-8B79-37D633B846F1}">
                    <asvg:svgBlip xmlns:asvg="http://schemas.microsoft.com/office/drawing/2016/SVG/main" r:embed="rId3"/>
                  </a:ext>
                </a:extLst>
              </a:blip>
              <a:stretch>
                <a:fillRect t="-94855" b="-22462"/>
              </a:stretch>
            </a:blipFill>
          </p:spPr>
        </p:sp>
        <p:sp>
          <p:nvSpPr>
            <p:cNvPr id="10" name="Freeform 8"/>
            <p:cNvSpPr/>
            <p:nvPr/>
          </p:nvSpPr>
          <p:spPr>
            <a:xfrm rot="-5400000" flipV="1">
              <a:off x="13219843" y="2827099"/>
              <a:ext cx="3597482" cy="3599523"/>
            </a:xfrm>
            <a:custGeom>
              <a:avLst/>
              <a:gdLst/>
              <a:ahLst/>
              <a:cxnLst/>
              <a:rect l="l" t="t" r="r" b="b"/>
              <a:pathLst>
                <a:path w="3597482" h="3599523">
                  <a:moveTo>
                    <a:pt x="0" y="3599524"/>
                  </a:moveTo>
                  <a:lnTo>
                    <a:pt x="3597482" y="3599524"/>
                  </a:lnTo>
                  <a:lnTo>
                    <a:pt x="3597482" y="0"/>
                  </a:lnTo>
                  <a:lnTo>
                    <a:pt x="0" y="0"/>
                  </a:lnTo>
                  <a:lnTo>
                    <a:pt x="0" y="3599524"/>
                  </a:lnTo>
                  <a:close/>
                </a:path>
              </a:pathLst>
            </a:custGeom>
            <a:blipFill>
              <a:blip r:embed="rId2">
                <a:extLst>
                  <a:ext uri="{96DAC541-7B7A-43D3-8B79-37D633B846F1}">
                    <asvg:svgBlip xmlns:asvg="http://schemas.microsoft.com/office/drawing/2016/SVG/main" r:embed="rId3"/>
                  </a:ext>
                </a:extLst>
              </a:blip>
              <a:stretch>
                <a:fillRect b="-10983"/>
              </a:stretch>
            </a:blipFill>
          </p:spPr>
        </p:sp>
      </p:grpSp>
      <p:sp>
        <p:nvSpPr>
          <p:cNvPr id="11" name="Freeform 9"/>
          <p:cNvSpPr/>
          <p:nvPr/>
        </p:nvSpPr>
        <p:spPr>
          <a:xfrm>
            <a:off x="-38118" y="1553717"/>
            <a:ext cx="1540761" cy="1540761"/>
          </a:xfrm>
          <a:custGeom>
            <a:avLst/>
            <a:gdLst/>
            <a:ahLst/>
            <a:cxnLst/>
            <a:rect l="l" t="t" r="r" b="b"/>
            <a:pathLst>
              <a:path w="1540761" h="1540761">
                <a:moveTo>
                  <a:pt x="0" y="0"/>
                </a:moveTo>
                <a:lnTo>
                  <a:pt x="1540761" y="0"/>
                </a:lnTo>
                <a:lnTo>
                  <a:pt x="1540761" y="1540761"/>
                </a:lnTo>
                <a:lnTo>
                  <a:pt x="0" y="15407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4"/>
          <p:cNvSpPr/>
          <p:nvPr/>
        </p:nvSpPr>
        <p:spPr>
          <a:xfrm>
            <a:off x="16747239" y="1553716"/>
            <a:ext cx="1540761" cy="1540761"/>
          </a:xfrm>
          <a:custGeom>
            <a:avLst/>
            <a:gdLst/>
            <a:ahLst/>
            <a:cxnLst/>
            <a:rect l="l" t="t" r="r" b="b"/>
            <a:pathLst>
              <a:path w="1540761" h="1540761">
                <a:moveTo>
                  <a:pt x="0" y="0"/>
                </a:moveTo>
                <a:lnTo>
                  <a:pt x="1540761" y="0"/>
                </a:lnTo>
                <a:lnTo>
                  <a:pt x="1540761" y="1540761"/>
                </a:lnTo>
                <a:lnTo>
                  <a:pt x="0" y="15407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Rectangle 13"/>
          <p:cNvSpPr/>
          <p:nvPr/>
        </p:nvSpPr>
        <p:spPr>
          <a:xfrm>
            <a:off x="2150361" y="1199106"/>
            <a:ext cx="14596878" cy="4154984"/>
          </a:xfrm>
          <a:prstGeom prst="rect">
            <a:avLst/>
          </a:prstGeom>
        </p:spPr>
        <p:txBody>
          <a:bodyPr wrap="square">
            <a:spAutoFit/>
          </a:bodyPr>
          <a:lstStyle/>
          <a:p>
            <a:pPr algn="just"/>
            <a:r>
              <a:rPr lang="en-US" sz="4400" b="1" i="1" dirty="0">
                <a:latin typeface="Times New Roman" panose="02020603050405020304" pitchFamily="18" charset="0"/>
                <a:cs typeface="Times New Roman" panose="02020603050405020304" pitchFamily="18" charset="0"/>
              </a:rPr>
              <a:t>“</a:t>
            </a:r>
            <a:r>
              <a:rPr lang="vi-VN" sz="4400" b="1" i="1" dirty="0">
                <a:latin typeface="Times New Roman" panose="02020603050405020304" pitchFamily="18" charset="0"/>
                <a:cs typeface="Times New Roman" panose="02020603050405020304" pitchFamily="18" charset="0"/>
              </a:rPr>
              <a:t>Vậy biến đổi khí hậu liên quan thế nào đến nước biển dâng? Trước hết, do nhiệt độ tăng cao, các khối băng, tuyết từ Bắc Cực, Nam Cực và các đỉnh núi cao tan ra, chảy ra biển. […] Thứ đến, nước dâng do hiện tượng dãn nở nhiệt của nước biển</a:t>
            </a:r>
            <a:r>
              <a:rPr lang="en-US" sz="4400" b="1" i="1"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dụng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chuyển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tiếp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Đúng</a:t>
            </a:r>
            <a:r>
              <a:rPr lang="en-US" sz="4400" dirty="0">
                <a:latin typeface="Times New Roman" panose="02020603050405020304" pitchFamily="18" charset="0"/>
                <a:cs typeface="Times New Roman" panose="02020603050405020304" pitchFamily="18" charset="0"/>
              </a:rPr>
              <a:t> hay </a:t>
            </a:r>
            <a:r>
              <a:rPr lang="en-US" sz="4400" dirty="0" err="1">
                <a:latin typeface="Times New Roman" panose="02020603050405020304" pitchFamily="18" charset="0"/>
                <a:cs typeface="Times New Roman" panose="02020603050405020304" pitchFamily="18" charset="0"/>
              </a:rPr>
              <a:t>sai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rõ</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biệt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lập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đó</a:t>
            </a:r>
            <a:r>
              <a:rPr lang="en-US" sz="4400" dirty="0">
                <a:latin typeface="Times New Roman" panose="02020603050405020304" pitchFamily="18" charset="0"/>
                <a:cs typeface="Times New Roman" panose="02020603050405020304" pitchFamily="18" charset="0"/>
              </a:rPr>
              <a:t>.</a:t>
            </a:r>
            <a:endParaRPr lang="vi-VN" sz="4400" dirty="0">
              <a:latin typeface="Times New Roman" panose="02020603050405020304" pitchFamily="18" charset="0"/>
              <a:cs typeface="Times New Roman" panose="02020603050405020304" pitchFamily="18" charset="0"/>
            </a:endParaRPr>
          </a:p>
        </p:txBody>
      </p:sp>
      <p:sp>
        <p:nvSpPr>
          <p:cNvPr id="15" name="Rectangle 14"/>
          <p:cNvSpPr/>
          <p:nvPr/>
        </p:nvSpPr>
        <p:spPr>
          <a:xfrm>
            <a:off x="5181599" y="6377697"/>
            <a:ext cx="11565639" cy="280076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b="1" dirty="0" err="1">
                <a:solidFill>
                  <a:prstClr val="black"/>
                </a:solidFill>
                <a:latin typeface="Times New Roman" panose="02020603050405020304" pitchFamily="18" charset="0"/>
                <a:cs typeface="Times New Roman" panose="02020603050405020304" pitchFamily="18" charset="0"/>
              </a:rPr>
              <a:t>Đúng</a:t>
            </a:r>
            <a:r>
              <a:rPr lang="en-US" sz="4400" b="1" dirty="0">
                <a:solidFill>
                  <a:prstClr val="black"/>
                </a:solidFill>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chuyển</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tiếp</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trước</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hết</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thứ</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đến</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endParaRPr>
          </a:p>
          <a:p>
            <a:pPr marL="571500" marR="0" lvl="0" indent="-571500" algn="just"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Có</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lẽ</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nêu</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ý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chuyển</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tiếp</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giữa</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các</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câu</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kế</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tiếp</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nhau</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cùng</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đề</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cập</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đến</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một</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nội</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dung</a:t>
            </a:r>
            <a:endPar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6" name="Picture 15">
            <a:hlinkClick r:id="rId6" action="ppaction://hlinksldjump"/>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foregroundMark x1="35568" y1="6319" x2="45622" y2="26179"/>
                        <a14:foregroundMark x1="63351" y1="5918" x2="52432" y2="29990"/>
                      </a14:backgroundRemoval>
                    </a14:imgEffect>
                  </a14:imgLayer>
                </a14:imgProps>
              </a:ext>
              <a:ext uri="{28A0092B-C50C-407E-A947-70E740481C1C}">
                <a14:useLocalDpi xmlns:a14="http://schemas.microsoft.com/office/drawing/2010/main" val="0"/>
              </a:ext>
            </a:extLst>
          </a:blip>
          <a:stretch>
            <a:fillRect/>
          </a:stretch>
        </p:blipFill>
        <p:spPr>
          <a:xfrm>
            <a:off x="-57168" y="6944866"/>
            <a:ext cx="2498437" cy="2692910"/>
          </a:xfrm>
          <a:prstGeom prst="rect">
            <a:avLst/>
          </a:prstGeom>
        </p:spPr>
      </p:pic>
    </p:spTree>
    <p:extLst>
      <p:ext uri="{BB962C8B-B14F-4D97-AF65-F5344CB8AC3E}">
        <p14:creationId xmlns:p14="http://schemas.microsoft.com/office/powerpoint/2010/main" val="186475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37" presetClass="exit" presetSubtype="0" fill="hold" nodeType="clickEffect">
                                  <p:stCondLst>
                                    <p:cond delay="0"/>
                                  </p:stCondLst>
                                  <p:childTnLst>
                                    <p:animEffect transition="out" filter="fade">
                                      <p:cBhvr>
                                        <p:cTn id="12" dur="1000"/>
                                        <p:tgtEl>
                                          <p:spTgt spid="16"/>
                                        </p:tgtEl>
                                      </p:cBhvr>
                                    </p:animEffect>
                                    <p:anim calcmode="lin" valueType="num">
                                      <p:cBhvr>
                                        <p:cTn id="13" dur="1000"/>
                                        <p:tgtEl>
                                          <p:spTgt spid="16"/>
                                        </p:tgtEl>
                                        <p:attrNameLst>
                                          <p:attrName>ppt_x</p:attrName>
                                        </p:attrNameLst>
                                      </p:cBhvr>
                                      <p:tavLst>
                                        <p:tav tm="0">
                                          <p:val>
                                            <p:strVal val="ppt_x"/>
                                          </p:val>
                                        </p:tav>
                                        <p:tav tm="100000">
                                          <p:val>
                                            <p:strVal val="ppt_x"/>
                                          </p:val>
                                        </p:tav>
                                      </p:tavLst>
                                    </p:anim>
                                    <p:anim calcmode="lin" valueType="num">
                                      <p:cBhvr>
                                        <p:cTn id="14" dur="100" decel="100000"/>
                                        <p:tgtEl>
                                          <p:spTgt spid="16"/>
                                        </p:tgtEl>
                                        <p:attrNameLst>
                                          <p:attrName>ppt_y</p:attrName>
                                        </p:attrNameLst>
                                      </p:cBhvr>
                                      <p:tavLst>
                                        <p:tav tm="0">
                                          <p:val>
                                            <p:strVal val="ppt_y"/>
                                          </p:val>
                                        </p:tav>
                                        <p:tav tm="100000">
                                          <p:val>
                                            <p:strVal val="ppt_y-.03"/>
                                          </p:val>
                                        </p:tav>
                                      </p:tavLst>
                                    </p:anim>
                                    <p:anim calcmode="lin" valueType="num">
                                      <p:cBhvr>
                                        <p:cTn id="15" dur="900" accel="100000">
                                          <p:stCondLst>
                                            <p:cond delay="100"/>
                                          </p:stCondLst>
                                        </p:cTn>
                                        <p:tgtEl>
                                          <p:spTgt spid="16"/>
                                        </p:tgtEl>
                                        <p:attrNameLst>
                                          <p:attrName>ppt_y</p:attrName>
                                        </p:attrNameLst>
                                      </p:cBhvr>
                                      <p:tavLst>
                                        <p:tav tm="0">
                                          <p:val>
                                            <p:strVal val="ppt_y"/>
                                          </p:val>
                                        </p:tav>
                                        <p:tav tm="100000">
                                          <p:val>
                                            <p:strVal val="ppt_y+1"/>
                                          </p:val>
                                        </p:tav>
                                      </p:tavLst>
                                    </p:anim>
                                    <p:set>
                                      <p:cBhvr>
                                        <p:cTn id="16"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A9BC0B2-78C0-B5A1-A320-A60D525CB7B1}"/>
              </a:ext>
            </a:extLst>
          </p:cNvPr>
          <p:cNvGrpSpPr/>
          <p:nvPr/>
        </p:nvGrpSpPr>
        <p:grpSpPr>
          <a:xfrm>
            <a:off x="236982" y="571500"/>
            <a:ext cx="17678400" cy="4572000"/>
            <a:chOff x="1469657" y="2828120"/>
            <a:chExt cx="15348688" cy="3597483"/>
          </a:xfrm>
        </p:grpSpPr>
        <p:sp>
          <p:nvSpPr>
            <p:cNvPr id="4" name="Freeform 2"/>
            <p:cNvSpPr/>
            <p:nvPr/>
          </p:nvSpPr>
          <p:spPr>
            <a:xfrm rot="-5400000">
              <a:off x="1496898" y="2800880"/>
              <a:ext cx="3597482" cy="3651963"/>
            </a:xfrm>
            <a:custGeom>
              <a:avLst/>
              <a:gdLst/>
              <a:ahLst/>
              <a:cxnLst/>
              <a:rect l="l" t="t" r="r" b="b"/>
              <a:pathLst>
                <a:path w="3597482" h="3651963">
                  <a:moveTo>
                    <a:pt x="0" y="0"/>
                  </a:moveTo>
                  <a:lnTo>
                    <a:pt x="3597482" y="0"/>
                  </a:lnTo>
                  <a:lnTo>
                    <a:pt x="3597482" y="3651962"/>
                  </a:lnTo>
                  <a:lnTo>
                    <a:pt x="0" y="3651962"/>
                  </a:lnTo>
                  <a:lnTo>
                    <a:pt x="0" y="0"/>
                  </a:lnTo>
                  <a:close/>
                </a:path>
              </a:pathLst>
            </a:custGeom>
            <a:blipFill>
              <a:blip r:embed="rId2">
                <a:extLst>
                  <a:ext uri="{96DAC541-7B7A-43D3-8B79-37D633B846F1}">
                    <asvg:svgBlip xmlns:asvg="http://schemas.microsoft.com/office/drawing/2016/SVG/main" r:embed="rId3"/>
                  </a:ext>
                </a:extLst>
              </a:blip>
              <a:stretch>
                <a:fillRect b="-9389"/>
              </a:stretch>
            </a:blipFill>
          </p:spPr>
        </p:sp>
        <p:sp>
          <p:nvSpPr>
            <p:cNvPr id="5" name="Freeform 3"/>
            <p:cNvSpPr/>
            <p:nvPr/>
          </p:nvSpPr>
          <p:spPr>
            <a:xfrm rot="-5400000">
              <a:off x="4186240" y="3680068"/>
              <a:ext cx="3597482" cy="1893586"/>
            </a:xfrm>
            <a:custGeom>
              <a:avLst/>
              <a:gdLst/>
              <a:ahLst/>
              <a:cxnLst/>
              <a:rect l="l" t="t" r="r" b="b"/>
              <a:pathLst>
                <a:path w="3597482" h="1893586">
                  <a:moveTo>
                    <a:pt x="0" y="0"/>
                  </a:moveTo>
                  <a:lnTo>
                    <a:pt x="3597483" y="0"/>
                  </a:lnTo>
                  <a:lnTo>
                    <a:pt x="3597483" y="1893586"/>
                  </a:lnTo>
                  <a:lnTo>
                    <a:pt x="0" y="1893586"/>
                  </a:lnTo>
                  <a:lnTo>
                    <a:pt x="0" y="0"/>
                  </a:lnTo>
                  <a:close/>
                </a:path>
              </a:pathLst>
            </a:custGeom>
            <a:blipFill>
              <a:blip r:embed="rId2">
                <a:extLst>
                  <a:ext uri="{96DAC541-7B7A-43D3-8B79-37D633B846F1}">
                    <asvg:svgBlip xmlns:asvg="http://schemas.microsoft.com/office/drawing/2016/SVG/main" r:embed="rId3"/>
                  </a:ext>
                </a:extLst>
              </a:blip>
              <a:stretch>
                <a:fillRect t="-92084" b="-18884"/>
              </a:stretch>
            </a:blipFill>
          </p:spPr>
        </p:sp>
        <p:sp>
          <p:nvSpPr>
            <p:cNvPr id="6" name="Freeform 4"/>
            <p:cNvSpPr/>
            <p:nvPr/>
          </p:nvSpPr>
          <p:spPr>
            <a:xfrm rot="-5400000">
              <a:off x="6013179" y="3689461"/>
              <a:ext cx="3597482" cy="1874800"/>
            </a:xfrm>
            <a:custGeom>
              <a:avLst/>
              <a:gdLst/>
              <a:ahLst/>
              <a:cxnLst/>
              <a:rect l="l" t="t" r="r" b="b"/>
              <a:pathLst>
                <a:path w="3597482" h="1874800">
                  <a:moveTo>
                    <a:pt x="0" y="0"/>
                  </a:moveTo>
                  <a:lnTo>
                    <a:pt x="3597482" y="0"/>
                  </a:lnTo>
                  <a:lnTo>
                    <a:pt x="3597482" y="1874800"/>
                  </a:lnTo>
                  <a:lnTo>
                    <a:pt x="0" y="1874800"/>
                  </a:lnTo>
                  <a:lnTo>
                    <a:pt x="0" y="0"/>
                  </a:lnTo>
                  <a:close/>
                </a:path>
              </a:pathLst>
            </a:custGeom>
            <a:blipFill>
              <a:blip r:embed="rId2">
                <a:extLst>
                  <a:ext uri="{96DAC541-7B7A-43D3-8B79-37D633B846F1}">
                    <asvg:svgBlip xmlns:asvg="http://schemas.microsoft.com/office/drawing/2016/SVG/main" r:embed="rId3"/>
                  </a:ext>
                </a:extLst>
              </a:blip>
              <a:stretch>
                <a:fillRect t="-93006" b="-20076"/>
              </a:stretch>
            </a:blipFill>
          </p:spPr>
        </p:sp>
        <p:sp>
          <p:nvSpPr>
            <p:cNvPr id="7" name="Freeform 5"/>
            <p:cNvSpPr/>
            <p:nvPr/>
          </p:nvSpPr>
          <p:spPr>
            <a:xfrm rot="-5400000">
              <a:off x="7854894" y="3684077"/>
              <a:ext cx="3597482" cy="1885568"/>
            </a:xfrm>
            <a:custGeom>
              <a:avLst/>
              <a:gdLst/>
              <a:ahLst/>
              <a:cxnLst/>
              <a:rect l="l" t="t" r="r" b="b"/>
              <a:pathLst>
                <a:path w="3597482" h="1885568">
                  <a:moveTo>
                    <a:pt x="0" y="0"/>
                  </a:moveTo>
                  <a:lnTo>
                    <a:pt x="3597483" y="0"/>
                  </a:lnTo>
                  <a:lnTo>
                    <a:pt x="3597483" y="1885568"/>
                  </a:lnTo>
                  <a:lnTo>
                    <a:pt x="0" y="1885568"/>
                  </a:lnTo>
                  <a:lnTo>
                    <a:pt x="0" y="0"/>
                  </a:lnTo>
                  <a:close/>
                </a:path>
              </a:pathLst>
            </a:custGeom>
            <a:blipFill>
              <a:blip r:embed="rId2">
                <a:extLst>
                  <a:ext uri="{96DAC541-7B7A-43D3-8B79-37D633B846F1}">
                    <asvg:svgBlip xmlns:asvg="http://schemas.microsoft.com/office/drawing/2016/SVG/main" r:embed="rId3"/>
                  </a:ext>
                </a:extLst>
              </a:blip>
              <a:stretch>
                <a:fillRect t="-92475" b="-19390"/>
              </a:stretch>
            </a:blipFill>
          </p:spPr>
        </p:sp>
        <p:sp>
          <p:nvSpPr>
            <p:cNvPr id="8" name="Freeform 6"/>
            <p:cNvSpPr/>
            <p:nvPr/>
          </p:nvSpPr>
          <p:spPr>
            <a:xfrm rot="-5400000">
              <a:off x="9676802" y="3698501"/>
              <a:ext cx="3597482" cy="1856720"/>
            </a:xfrm>
            <a:custGeom>
              <a:avLst/>
              <a:gdLst/>
              <a:ahLst/>
              <a:cxnLst/>
              <a:rect l="l" t="t" r="r" b="b"/>
              <a:pathLst>
                <a:path w="3597482" h="1856720">
                  <a:moveTo>
                    <a:pt x="0" y="0"/>
                  </a:moveTo>
                  <a:lnTo>
                    <a:pt x="3597482" y="0"/>
                  </a:lnTo>
                  <a:lnTo>
                    <a:pt x="3597482" y="1856720"/>
                  </a:lnTo>
                  <a:lnTo>
                    <a:pt x="0" y="1856720"/>
                  </a:lnTo>
                  <a:lnTo>
                    <a:pt x="0" y="0"/>
                  </a:lnTo>
                  <a:close/>
                </a:path>
              </a:pathLst>
            </a:custGeom>
            <a:blipFill>
              <a:blip r:embed="rId2">
                <a:extLst>
                  <a:ext uri="{96DAC541-7B7A-43D3-8B79-37D633B846F1}">
                    <asvg:svgBlip xmlns:asvg="http://schemas.microsoft.com/office/drawing/2016/SVG/main" r:embed="rId3"/>
                  </a:ext>
                </a:extLst>
              </a:blip>
              <a:stretch>
                <a:fillRect t="-93912" b="-21245"/>
              </a:stretch>
            </a:blipFill>
          </p:spPr>
        </p:sp>
        <p:sp>
          <p:nvSpPr>
            <p:cNvPr id="9" name="Freeform 7"/>
            <p:cNvSpPr/>
            <p:nvPr/>
          </p:nvSpPr>
          <p:spPr>
            <a:xfrm rot="-5400000">
              <a:off x="11503905" y="3707729"/>
              <a:ext cx="3597482" cy="1838264"/>
            </a:xfrm>
            <a:custGeom>
              <a:avLst/>
              <a:gdLst/>
              <a:ahLst/>
              <a:cxnLst/>
              <a:rect l="l" t="t" r="r" b="b"/>
              <a:pathLst>
                <a:path w="3597482" h="1838264">
                  <a:moveTo>
                    <a:pt x="0" y="0"/>
                  </a:moveTo>
                  <a:lnTo>
                    <a:pt x="3597483" y="0"/>
                  </a:lnTo>
                  <a:lnTo>
                    <a:pt x="3597483" y="1838264"/>
                  </a:lnTo>
                  <a:lnTo>
                    <a:pt x="0" y="1838264"/>
                  </a:lnTo>
                  <a:lnTo>
                    <a:pt x="0" y="0"/>
                  </a:lnTo>
                  <a:close/>
                </a:path>
              </a:pathLst>
            </a:custGeom>
            <a:blipFill>
              <a:blip r:embed="rId2">
                <a:extLst>
                  <a:ext uri="{96DAC541-7B7A-43D3-8B79-37D633B846F1}">
                    <asvg:svgBlip xmlns:asvg="http://schemas.microsoft.com/office/drawing/2016/SVG/main" r:embed="rId3"/>
                  </a:ext>
                </a:extLst>
              </a:blip>
              <a:stretch>
                <a:fillRect t="-94855" b="-22462"/>
              </a:stretch>
            </a:blipFill>
          </p:spPr>
        </p:sp>
        <p:sp>
          <p:nvSpPr>
            <p:cNvPr id="10" name="Freeform 8"/>
            <p:cNvSpPr/>
            <p:nvPr/>
          </p:nvSpPr>
          <p:spPr>
            <a:xfrm rot="-5400000" flipV="1">
              <a:off x="13219843" y="2827099"/>
              <a:ext cx="3597482" cy="3599523"/>
            </a:xfrm>
            <a:custGeom>
              <a:avLst/>
              <a:gdLst/>
              <a:ahLst/>
              <a:cxnLst/>
              <a:rect l="l" t="t" r="r" b="b"/>
              <a:pathLst>
                <a:path w="3597482" h="3599523">
                  <a:moveTo>
                    <a:pt x="0" y="3599524"/>
                  </a:moveTo>
                  <a:lnTo>
                    <a:pt x="3597482" y="3599524"/>
                  </a:lnTo>
                  <a:lnTo>
                    <a:pt x="3597482" y="0"/>
                  </a:lnTo>
                  <a:lnTo>
                    <a:pt x="0" y="0"/>
                  </a:lnTo>
                  <a:lnTo>
                    <a:pt x="0" y="3599524"/>
                  </a:lnTo>
                  <a:close/>
                </a:path>
              </a:pathLst>
            </a:custGeom>
            <a:blipFill>
              <a:blip r:embed="rId2">
                <a:extLst>
                  <a:ext uri="{96DAC541-7B7A-43D3-8B79-37D633B846F1}">
                    <asvg:svgBlip xmlns:asvg="http://schemas.microsoft.com/office/drawing/2016/SVG/main" r:embed="rId3"/>
                  </a:ext>
                </a:extLst>
              </a:blip>
              <a:stretch>
                <a:fillRect b="-10983"/>
              </a:stretch>
            </a:blipFill>
          </p:spPr>
        </p:sp>
      </p:grpSp>
      <p:sp>
        <p:nvSpPr>
          <p:cNvPr id="11" name="Freeform 9"/>
          <p:cNvSpPr/>
          <p:nvPr/>
        </p:nvSpPr>
        <p:spPr>
          <a:xfrm>
            <a:off x="-38118" y="1553717"/>
            <a:ext cx="1540761" cy="1540761"/>
          </a:xfrm>
          <a:custGeom>
            <a:avLst/>
            <a:gdLst/>
            <a:ahLst/>
            <a:cxnLst/>
            <a:rect l="l" t="t" r="r" b="b"/>
            <a:pathLst>
              <a:path w="1540761" h="1540761">
                <a:moveTo>
                  <a:pt x="0" y="0"/>
                </a:moveTo>
                <a:lnTo>
                  <a:pt x="1540761" y="0"/>
                </a:lnTo>
                <a:lnTo>
                  <a:pt x="1540761" y="1540761"/>
                </a:lnTo>
                <a:lnTo>
                  <a:pt x="0" y="15407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4"/>
          <p:cNvSpPr/>
          <p:nvPr/>
        </p:nvSpPr>
        <p:spPr>
          <a:xfrm>
            <a:off x="16747239" y="1553716"/>
            <a:ext cx="1540761" cy="1540761"/>
          </a:xfrm>
          <a:custGeom>
            <a:avLst/>
            <a:gdLst/>
            <a:ahLst/>
            <a:cxnLst/>
            <a:rect l="l" t="t" r="r" b="b"/>
            <a:pathLst>
              <a:path w="1540761" h="1540761">
                <a:moveTo>
                  <a:pt x="0" y="0"/>
                </a:moveTo>
                <a:lnTo>
                  <a:pt x="1540761" y="0"/>
                </a:lnTo>
                <a:lnTo>
                  <a:pt x="1540761" y="1540761"/>
                </a:lnTo>
                <a:lnTo>
                  <a:pt x="0" y="15407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Rectangle 13"/>
          <p:cNvSpPr/>
          <p:nvPr/>
        </p:nvSpPr>
        <p:spPr>
          <a:xfrm>
            <a:off x="2211384" y="1062661"/>
            <a:ext cx="13944600" cy="3477875"/>
          </a:xfrm>
          <a:prstGeom prst="rect">
            <a:avLst/>
          </a:prstGeom>
        </p:spPr>
        <p:txBody>
          <a:bodyPr wrap="square">
            <a:spAutoFit/>
          </a:bodyPr>
          <a:lstStyle/>
          <a:p>
            <a:pPr algn="just"/>
            <a:r>
              <a:rPr lang="en-US" sz="4400" b="1" i="1" dirty="0">
                <a:latin typeface="Times New Roman" panose="02020603050405020304" pitchFamily="18" charset="0"/>
                <a:cs typeface="Times New Roman" panose="02020603050405020304" pitchFamily="18" charset="0"/>
              </a:rPr>
              <a:t>“</a:t>
            </a:r>
            <a:r>
              <a:rPr lang="vi-VN" sz="4400" b="1" i="1" dirty="0">
                <a:latin typeface="Times New Roman" panose="02020603050405020304" pitchFamily="18" charset="0"/>
                <a:cs typeface="Times New Roman" panose="02020603050405020304" pitchFamily="18" charset="0"/>
              </a:rPr>
              <a:t>Người nhà lí trưởng hình như không dám hành hạ một người ốm nặng, sợ hoặc xảy ra sự gì, hắn cứ lòng ngóng ngơ ngác, muốn nói mà không dám nói</a:t>
            </a:r>
            <a:r>
              <a:rPr lang="en-US" sz="4400" b="1" i="1" dirty="0">
                <a:latin typeface="Times New Roman" panose="02020603050405020304" pitchFamily="18" charset="0"/>
                <a:cs typeface="Times New Roman" panose="02020603050405020304" pitchFamily="18" charset="0"/>
              </a:rPr>
              <a:t>”</a:t>
            </a:r>
            <a:r>
              <a:rPr lang="vi-VN" sz="4400" b="1" i="1" dirty="0">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sử</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dụng</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thái</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hay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chuyển</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tiếp</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Chỉ</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ra</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ý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nghĩa</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tác</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dụng</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đó</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Rectangle 14"/>
          <p:cNvSpPr/>
          <p:nvPr/>
        </p:nvSpPr>
        <p:spPr>
          <a:xfrm>
            <a:off x="2211384" y="5628653"/>
            <a:ext cx="10056816" cy="212365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thái</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như</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Biểu</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thị</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ý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phỏng</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đoán</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dè</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dặt</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về</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điều</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nêu</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sau</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đó</a:t>
            </a:r>
            <a:endPar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6" name="Picture 15">
            <a:hlinkClick r:id="rId6" action="ppaction://hlinksldjump"/>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foregroundMark x1="25111" y1="7817" x2="47333" y2="16173"/>
                        <a14:foregroundMark x1="42889" y1="7547" x2="30444" y2="7547"/>
                        <a14:foregroundMark x1="58000" y1="6739" x2="76000" y2="12668"/>
                      </a14:backgroundRemoval>
                    </a14:imgEffect>
                  </a14:imgLayer>
                </a14:imgProps>
              </a:ext>
              <a:ext uri="{28A0092B-C50C-407E-A947-70E740481C1C}">
                <a14:useLocalDpi xmlns:a14="http://schemas.microsoft.com/office/drawing/2010/main" val="0"/>
              </a:ext>
            </a:extLst>
          </a:blip>
          <a:stretch>
            <a:fillRect/>
          </a:stretch>
        </p:blipFill>
        <p:spPr>
          <a:xfrm>
            <a:off x="14714318" y="7056153"/>
            <a:ext cx="2841401" cy="2342579"/>
          </a:xfrm>
          <a:prstGeom prst="rect">
            <a:avLst/>
          </a:prstGeom>
        </p:spPr>
      </p:pic>
    </p:spTree>
    <p:extLst>
      <p:ext uri="{BB962C8B-B14F-4D97-AF65-F5344CB8AC3E}">
        <p14:creationId xmlns:p14="http://schemas.microsoft.com/office/powerpoint/2010/main" val="250928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37" presetClass="exit" presetSubtype="0" fill="hold" nodeType="clickEffect">
                                  <p:stCondLst>
                                    <p:cond delay="0"/>
                                  </p:stCondLst>
                                  <p:childTnLst>
                                    <p:animEffect transition="out" filter="fade">
                                      <p:cBhvr>
                                        <p:cTn id="12" dur="1000"/>
                                        <p:tgtEl>
                                          <p:spTgt spid="16"/>
                                        </p:tgtEl>
                                      </p:cBhvr>
                                    </p:animEffect>
                                    <p:anim calcmode="lin" valueType="num">
                                      <p:cBhvr>
                                        <p:cTn id="13" dur="1000"/>
                                        <p:tgtEl>
                                          <p:spTgt spid="16"/>
                                        </p:tgtEl>
                                        <p:attrNameLst>
                                          <p:attrName>ppt_x</p:attrName>
                                        </p:attrNameLst>
                                      </p:cBhvr>
                                      <p:tavLst>
                                        <p:tav tm="0">
                                          <p:val>
                                            <p:strVal val="ppt_x"/>
                                          </p:val>
                                        </p:tav>
                                        <p:tav tm="100000">
                                          <p:val>
                                            <p:strVal val="ppt_x"/>
                                          </p:val>
                                        </p:tav>
                                      </p:tavLst>
                                    </p:anim>
                                    <p:anim calcmode="lin" valueType="num">
                                      <p:cBhvr>
                                        <p:cTn id="14" dur="100" decel="100000"/>
                                        <p:tgtEl>
                                          <p:spTgt spid="16"/>
                                        </p:tgtEl>
                                        <p:attrNameLst>
                                          <p:attrName>ppt_y</p:attrName>
                                        </p:attrNameLst>
                                      </p:cBhvr>
                                      <p:tavLst>
                                        <p:tav tm="0">
                                          <p:val>
                                            <p:strVal val="ppt_y"/>
                                          </p:val>
                                        </p:tav>
                                        <p:tav tm="100000">
                                          <p:val>
                                            <p:strVal val="ppt_y-.03"/>
                                          </p:val>
                                        </p:tav>
                                      </p:tavLst>
                                    </p:anim>
                                    <p:anim calcmode="lin" valueType="num">
                                      <p:cBhvr>
                                        <p:cTn id="15" dur="900" accel="100000">
                                          <p:stCondLst>
                                            <p:cond delay="100"/>
                                          </p:stCondLst>
                                        </p:cTn>
                                        <p:tgtEl>
                                          <p:spTgt spid="16"/>
                                        </p:tgtEl>
                                        <p:attrNameLst>
                                          <p:attrName>ppt_y</p:attrName>
                                        </p:attrNameLst>
                                      </p:cBhvr>
                                      <p:tavLst>
                                        <p:tav tm="0">
                                          <p:val>
                                            <p:strVal val="ppt_y"/>
                                          </p:val>
                                        </p:tav>
                                        <p:tav tm="100000">
                                          <p:val>
                                            <p:strVal val="ppt_y+1"/>
                                          </p:val>
                                        </p:tav>
                                      </p:tavLst>
                                    </p:anim>
                                    <p:set>
                                      <p:cBhvr>
                                        <p:cTn id="16"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A9BC0B2-78C0-B5A1-A320-A60D525CB7B1}"/>
              </a:ext>
            </a:extLst>
          </p:cNvPr>
          <p:cNvGrpSpPr/>
          <p:nvPr/>
        </p:nvGrpSpPr>
        <p:grpSpPr>
          <a:xfrm>
            <a:off x="236982" y="571500"/>
            <a:ext cx="17678400" cy="4572000"/>
            <a:chOff x="1469657" y="2828120"/>
            <a:chExt cx="15348688" cy="3597483"/>
          </a:xfrm>
        </p:grpSpPr>
        <p:sp>
          <p:nvSpPr>
            <p:cNvPr id="4" name="Freeform 2"/>
            <p:cNvSpPr/>
            <p:nvPr/>
          </p:nvSpPr>
          <p:spPr>
            <a:xfrm rot="-5400000">
              <a:off x="1496898" y="2800880"/>
              <a:ext cx="3597482" cy="3651963"/>
            </a:xfrm>
            <a:custGeom>
              <a:avLst/>
              <a:gdLst/>
              <a:ahLst/>
              <a:cxnLst/>
              <a:rect l="l" t="t" r="r" b="b"/>
              <a:pathLst>
                <a:path w="3597482" h="3651963">
                  <a:moveTo>
                    <a:pt x="0" y="0"/>
                  </a:moveTo>
                  <a:lnTo>
                    <a:pt x="3597482" y="0"/>
                  </a:lnTo>
                  <a:lnTo>
                    <a:pt x="3597482" y="3651962"/>
                  </a:lnTo>
                  <a:lnTo>
                    <a:pt x="0" y="3651962"/>
                  </a:lnTo>
                  <a:lnTo>
                    <a:pt x="0" y="0"/>
                  </a:lnTo>
                  <a:close/>
                </a:path>
              </a:pathLst>
            </a:custGeom>
            <a:blipFill>
              <a:blip r:embed="rId2">
                <a:extLst>
                  <a:ext uri="{96DAC541-7B7A-43D3-8B79-37D633B846F1}">
                    <asvg:svgBlip xmlns:asvg="http://schemas.microsoft.com/office/drawing/2016/SVG/main" r:embed="rId3"/>
                  </a:ext>
                </a:extLst>
              </a:blip>
              <a:stretch>
                <a:fillRect b="-9389"/>
              </a:stretch>
            </a:blipFill>
          </p:spPr>
        </p:sp>
        <p:sp>
          <p:nvSpPr>
            <p:cNvPr id="5" name="Freeform 3"/>
            <p:cNvSpPr/>
            <p:nvPr/>
          </p:nvSpPr>
          <p:spPr>
            <a:xfrm rot="-5400000">
              <a:off x="4186240" y="3680068"/>
              <a:ext cx="3597482" cy="1893586"/>
            </a:xfrm>
            <a:custGeom>
              <a:avLst/>
              <a:gdLst/>
              <a:ahLst/>
              <a:cxnLst/>
              <a:rect l="l" t="t" r="r" b="b"/>
              <a:pathLst>
                <a:path w="3597482" h="1893586">
                  <a:moveTo>
                    <a:pt x="0" y="0"/>
                  </a:moveTo>
                  <a:lnTo>
                    <a:pt x="3597483" y="0"/>
                  </a:lnTo>
                  <a:lnTo>
                    <a:pt x="3597483" y="1893586"/>
                  </a:lnTo>
                  <a:lnTo>
                    <a:pt x="0" y="1893586"/>
                  </a:lnTo>
                  <a:lnTo>
                    <a:pt x="0" y="0"/>
                  </a:lnTo>
                  <a:close/>
                </a:path>
              </a:pathLst>
            </a:custGeom>
            <a:blipFill>
              <a:blip r:embed="rId2">
                <a:extLst>
                  <a:ext uri="{96DAC541-7B7A-43D3-8B79-37D633B846F1}">
                    <asvg:svgBlip xmlns:asvg="http://schemas.microsoft.com/office/drawing/2016/SVG/main" r:embed="rId3"/>
                  </a:ext>
                </a:extLst>
              </a:blip>
              <a:stretch>
                <a:fillRect t="-92084" b="-18884"/>
              </a:stretch>
            </a:blipFill>
          </p:spPr>
        </p:sp>
        <p:sp>
          <p:nvSpPr>
            <p:cNvPr id="6" name="Freeform 4"/>
            <p:cNvSpPr/>
            <p:nvPr/>
          </p:nvSpPr>
          <p:spPr>
            <a:xfrm rot="-5400000">
              <a:off x="6013179" y="3689461"/>
              <a:ext cx="3597482" cy="1874800"/>
            </a:xfrm>
            <a:custGeom>
              <a:avLst/>
              <a:gdLst/>
              <a:ahLst/>
              <a:cxnLst/>
              <a:rect l="l" t="t" r="r" b="b"/>
              <a:pathLst>
                <a:path w="3597482" h="1874800">
                  <a:moveTo>
                    <a:pt x="0" y="0"/>
                  </a:moveTo>
                  <a:lnTo>
                    <a:pt x="3597482" y="0"/>
                  </a:lnTo>
                  <a:lnTo>
                    <a:pt x="3597482" y="1874800"/>
                  </a:lnTo>
                  <a:lnTo>
                    <a:pt x="0" y="1874800"/>
                  </a:lnTo>
                  <a:lnTo>
                    <a:pt x="0" y="0"/>
                  </a:lnTo>
                  <a:close/>
                </a:path>
              </a:pathLst>
            </a:custGeom>
            <a:blipFill>
              <a:blip r:embed="rId2">
                <a:extLst>
                  <a:ext uri="{96DAC541-7B7A-43D3-8B79-37D633B846F1}">
                    <asvg:svgBlip xmlns:asvg="http://schemas.microsoft.com/office/drawing/2016/SVG/main" r:embed="rId3"/>
                  </a:ext>
                </a:extLst>
              </a:blip>
              <a:stretch>
                <a:fillRect t="-93006" b="-20076"/>
              </a:stretch>
            </a:blipFill>
          </p:spPr>
        </p:sp>
        <p:sp>
          <p:nvSpPr>
            <p:cNvPr id="7" name="Freeform 5"/>
            <p:cNvSpPr/>
            <p:nvPr/>
          </p:nvSpPr>
          <p:spPr>
            <a:xfrm rot="-5400000">
              <a:off x="7854894" y="3684077"/>
              <a:ext cx="3597482" cy="1885568"/>
            </a:xfrm>
            <a:custGeom>
              <a:avLst/>
              <a:gdLst/>
              <a:ahLst/>
              <a:cxnLst/>
              <a:rect l="l" t="t" r="r" b="b"/>
              <a:pathLst>
                <a:path w="3597482" h="1885568">
                  <a:moveTo>
                    <a:pt x="0" y="0"/>
                  </a:moveTo>
                  <a:lnTo>
                    <a:pt x="3597483" y="0"/>
                  </a:lnTo>
                  <a:lnTo>
                    <a:pt x="3597483" y="1885568"/>
                  </a:lnTo>
                  <a:lnTo>
                    <a:pt x="0" y="1885568"/>
                  </a:lnTo>
                  <a:lnTo>
                    <a:pt x="0" y="0"/>
                  </a:lnTo>
                  <a:close/>
                </a:path>
              </a:pathLst>
            </a:custGeom>
            <a:blipFill>
              <a:blip r:embed="rId2">
                <a:extLst>
                  <a:ext uri="{96DAC541-7B7A-43D3-8B79-37D633B846F1}">
                    <asvg:svgBlip xmlns:asvg="http://schemas.microsoft.com/office/drawing/2016/SVG/main" r:embed="rId3"/>
                  </a:ext>
                </a:extLst>
              </a:blip>
              <a:stretch>
                <a:fillRect t="-92475" b="-19390"/>
              </a:stretch>
            </a:blipFill>
          </p:spPr>
        </p:sp>
        <p:sp>
          <p:nvSpPr>
            <p:cNvPr id="8" name="Freeform 6"/>
            <p:cNvSpPr/>
            <p:nvPr/>
          </p:nvSpPr>
          <p:spPr>
            <a:xfrm rot="-5400000">
              <a:off x="9676802" y="3698501"/>
              <a:ext cx="3597482" cy="1856720"/>
            </a:xfrm>
            <a:custGeom>
              <a:avLst/>
              <a:gdLst/>
              <a:ahLst/>
              <a:cxnLst/>
              <a:rect l="l" t="t" r="r" b="b"/>
              <a:pathLst>
                <a:path w="3597482" h="1856720">
                  <a:moveTo>
                    <a:pt x="0" y="0"/>
                  </a:moveTo>
                  <a:lnTo>
                    <a:pt x="3597482" y="0"/>
                  </a:lnTo>
                  <a:lnTo>
                    <a:pt x="3597482" y="1856720"/>
                  </a:lnTo>
                  <a:lnTo>
                    <a:pt x="0" y="1856720"/>
                  </a:lnTo>
                  <a:lnTo>
                    <a:pt x="0" y="0"/>
                  </a:lnTo>
                  <a:close/>
                </a:path>
              </a:pathLst>
            </a:custGeom>
            <a:blipFill>
              <a:blip r:embed="rId2">
                <a:extLst>
                  <a:ext uri="{96DAC541-7B7A-43D3-8B79-37D633B846F1}">
                    <asvg:svgBlip xmlns:asvg="http://schemas.microsoft.com/office/drawing/2016/SVG/main" r:embed="rId3"/>
                  </a:ext>
                </a:extLst>
              </a:blip>
              <a:stretch>
                <a:fillRect t="-93912" b="-21245"/>
              </a:stretch>
            </a:blipFill>
          </p:spPr>
        </p:sp>
        <p:sp>
          <p:nvSpPr>
            <p:cNvPr id="9" name="Freeform 7"/>
            <p:cNvSpPr/>
            <p:nvPr/>
          </p:nvSpPr>
          <p:spPr>
            <a:xfrm rot="-5400000">
              <a:off x="11503905" y="3707729"/>
              <a:ext cx="3597482" cy="1838264"/>
            </a:xfrm>
            <a:custGeom>
              <a:avLst/>
              <a:gdLst/>
              <a:ahLst/>
              <a:cxnLst/>
              <a:rect l="l" t="t" r="r" b="b"/>
              <a:pathLst>
                <a:path w="3597482" h="1838264">
                  <a:moveTo>
                    <a:pt x="0" y="0"/>
                  </a:moveTo>
                  <a:lnTo>
                    <a:pt x="3597483" y="0"/>
                  </a:lnTo>
                  <a:lnTo>
                    <a:pt x="3597483" y="1838264"/>
                  </a:lnTo>
                  <a:lnTo>
                    <a:pt x="0" y="1838264"/>
                  </a:lnTo>
                  <a:lnTo>
                    <a:pt x="0" y="0"/>
                  </a:lnTo>
                  <a:close/>
                </a:path>
              </a:pathLst>
            </a:custGeom>
            <a:blipFill>
              <a:blip r:embed="rId2">
                <a:extLst>
                  <a:ext uri="{96DAC541-7B7A-43D3-8B79-37D633B846F1}">
                    <asvg:svgBlip xmlns:asvg="http://schemas.microsoft.com/office/drawing/2016/SVG/main" r:embed="rId3"/>
                  </a:ext>
                </a:extLst>
              </a:blip>
              <a:stretch>
                <a:fillRect t="-94855" b="-22462"/>
              </a:stretch>
            </a:blipFill>
          </p:spPr>
        </p:sp>
        <p:sp>
          <p:nvSpPr>
            <p:cNvPr id="10" name="Freeform 8"/>
            <p:cNvSpPr/>
            <p:nvPr/>
          </p:nvSpPr>
          <p:spPr>
            <a:xfrm rot="-5400000" flipV="1">
              <a:off x="13219843" y="2827099"/>
              <a:ext cx="3597482" cy="3599523"/>
            </a:xfrm>
            <a:custGeom>
              <a:avLst/>
              <a:gdLst/>
              <a:ahLst/>
              <a:cxnLst/>
              <a:rect l="l" t="t" r="r" b="b"/>
              <a:pathLst>
                <a:path w="3597482" h="3599523">
                  <a:moveTo>
                    <a:pt x="0" y="3599524"/>
                  </a:moveTo>
                  <a:lnTo>
                    <a:pt x="3597482" y="3599524"/>
                  </a:lnTo>
                  <a:lnTo>
                    <a:pt x="3597482" y="0"/>
                  </a:lnTo>
                  <a:lnTo>
                    <a:pt x="0" y="0"/>
                  </a:lnTo>
                  <a:lnTo>
                    <a:pt x="0" y="3599524"/>
                  </a:lnTo>
                  <a:close/>
                </a:path>
              </a:pathLst>
            </a:custGeom>
            <a:blipFill>
              <a:blip r:embed="rId2">
                <a:extLst>
                  <a:ext uri="{96DAC541-7B7A-43D3-8B79-37D633B846F1}">
                    <asvg:svgBlip xmlns:asvg="http://schemas.microsoft.com/office/drawing/2016/SVG/main" r:embed="rId3"/>
                  </a:ext>
                </a:extLst>
              </a:blip>
              <a:stretch>
                <a:fillRect b="-10983"/>
              </a:stretch>
            </a:blipFill>
          </p:spPr>
        </p:sp>
      </p:grpSp>
      <p:sp>
        <p:nvSpPr>
          <p:cNvPr id="11" name="Freeform 9"/>
          <p:cNvSpPr/>
          <p:nvPr/>
        </p:nvSpPr>
        <p:spPr>
          <a:xfrm>
            <a:off x="-38118" y="1553717"/>
            <a:ext cx="1540761" cy="1540761"/>
          </a:xfrm>
          <a:custGeom>
            <a:avLst/>
            <a:gdLst/>
            <a:ahLst/>
            <a:cxnLst/>
            <a:rect l="l" t="t" r="r" b="b"/>
            <a:pathLst>
              <a:path w="1540761" h="1540761">
                <a:moveTo>
                  <a:pt x="0" y="0"/>
                </a:moveTo>
                <a:lnTo>
                  <a:pt x="1540761" y="0"/>
                </a:lnTo>
                <a:lnTo>
                  <a:pt x="1540761" y="1540761"/>
                </a:lnTo>
                <a:lnTo>
                  <a:pt x="0" y="15407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4"/>
          <p:cNvSpPr/>
          <p:nvPr/>
        </p:nvSpPr>
        <p:spPr>
          <a:xfrm>
            <a:off x="16747239" y="1553716"/>
            <a:ext cx="1540761" cy="1540761"/>
          </a:xfrm>
          <a:custGeom>
            <a:avLst/>
            <a:gdLst/>
            <a:ahLst/>
            <a:cxnLst/>
            <a:rect l="l" t="t" r="r" b="b"/>
            <a:pathLst>
              <a:path w="1540761" h="1540761">
                <a:moveTo>
                  <a:pt x="0" y="0"/>
                </a:moveTo>
                <a:lnTo>
                  <a:pt x="1540761" y="0"/>
                </a:lnTo>
                <a:lnTo>
                  <a:pt x="1540761" y="1540761"/>
                </a:lnTo>
                <a:lnTo>
                  <a:pt x="0" y="15407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Rectangle 13"/>
          <p:cNvSpPr/>
          <p:nvPr/>
        </p:nvSpPr>
        <p:spPr>
          <a:xfrm>
            <a:off x="2211384" y="1062661"/>
            <a:ext cx="13944600" cy="2123658"/>
          </a:xfrm>
          <a:prstGeom prst="rect">
            <a:avLst/>
          </a:prstGeom>
        </p:spPr>
        <p:txBody>
          <a:bodyPr wrap="square">
            <a:spAutoFit/>
          </a:bodyPr>
          <a:lstStyle/>
          <a:p>
            <a:pPr algn="just"/>
            <a:r>
              <a:rPr lang="en-US" sz="4400" dirty="0">
                <a:latin typeface="Times New Roman" panose="02020603050405020304" pitchFamily="18" charset="0"/>
                <a:cs typeface="Times New Roman" panose="02020603050405020304" pitchFamily="18" charset="0"/>
              </a:rPr>
              <a:t>“</a:t>
            </a:r>
            <a:r>
              <a:rPr lang="vi-VN" sz="4400" dirty="0">
                <a:latin typeface="Times New Roman" panose="02020603050405020304" pitchFamily="18" charset="0"/>
                <a:cs typeface="Times New Roman" panose="02020603050405020304" pitchFamily="18" charset="0"/>
              </a:rPr>
              <a:t>Sơn biết lũ trẻ con các gia đình ấy chắc bây giờ đương đợi mình ở cuối chợ để đánh khăng, đánh đá</a:t>
            </a:r>
            <a:r>
              <a:rPr lang="en-US" sz="4400" dirty="0">
                <a:latin typeface="Times New Roman" panose="02020603050405020304" pitchFamily="18" charset="0"/>
                <a:cs typeface="Times New Roman" panose="02020603050405020304" pitchFamily="18" charset="0"/>
              </a:rPr>
              <a:t>o”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dụng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đánh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khăng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đánh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đáo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đúng</a:t>
            </a:r>
            <a:r>
              <a:rPr lang="en-US" sz="4400" dirty="0">
                <a:latin typeface="Times New Roman" panose="02020603050405020304" pitchFamily="18" charset="0"/>
                <a:cs typeface="Times New Roman" panose="02020603050405020304" pitchFamily="18" charset="0"/>
              </a:rPr>
              <a:t> hay </a:t>
            </a:r>
            <a:r>
              <a:rPr lang="en-US" sz="4400" dirty="0" err="1">
                <a:latin typeface="Times New Roman" panose="02020603050405020304" pitchFamily="18" charset="0"/>
                <a:cs typeface="Times New Roman" panose="02020603050405020304" pitchFamily="18" charset="0"/>
              </a:rPr>
              <a:t>sai</a:t>
            </a:r>
            <a:r>
              <a:rPr lang="en-US" sz="4400" dirty="0">
                <a:latin typeface="Times New Roman" panose="02020603050405020304" pitchFamily="18" charset="0"/>
                <a:cs typeface="Times New Roman" panose="02020603050405020304" pitchFamily="18" charset="0"/>
              </a:rPr>
              <a:t>?</a:t>
            </a:r>
            <a:endParaRPr lang="vi-VN" sz="4400" dirty="0">
              <a:latin typeface="Times New Roman" panose="02020603050405020304" pitchFamily="18" charset="0"/>
              <a:cs typeface="Times New Roman" panose="02020603050405020304" pitchFamily="18" charset="0"/>
            </a:endParaRPr>
          </a:p>
        </p:txBody>
      </p:sp>
      <p:sp>
        <p:nvSpPr>
          <p:cNvPr id="15" name="Rectangle 14"/>
          <p:cNvSpPr/>
          <p:nvPr/>
        </p:nvSpPr>
        <p:spPr>
          <a:xfrm>
            <a:off x="3124200" y="5628653"/>
            <a:ext cx="10645304" cy="280076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Sai. </a:t>
            </a:r>
            <a:endParaRPr lang="en-US" sz="4400" b="1" dirty="0">
              <a:solidFill>
                <a:prstClr val="black"/>
              </a:solidFill>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thái</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chắc</a:t>
            </a:r>
            <a:r>
              <a:rPr lang="en-US" sz="4400" b="1" dirty="0">
                <a:solidFill>
                  <a:prstClr val="black"/>
                </a:solidFill>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Biểu</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thị</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ý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phỏng</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đoán</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về</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điều</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mà</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người</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nói</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nhân</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vật</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Sơn</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tin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là</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như</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vậy</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endPar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7" name="Picture 16">
            <a:hlinkClick r:id="rId6" action="ppaction://hlinksldjump"/>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0" b="99201" l="0" r="100000"/>
                    </a14:imgEffect>
                  </a14:imgLayer>
                </a14:imgProps>
              </a:ext>
              <a:ext uri="{28A0092B-C50C-407E-A947-70E740481C1C}">
                <a14:useLocalDpi xmlns:a14="http://schemas.microsoft.com/office/drawing/2010/main" val="0"/>
              </a:ext>
            </a:extLst>
          </a:blip>
          <a:stretch>
            <a:fillRect/>
          </a:stretch>
        </p:blipFill>
        <p:spPr>
          <a:xfrm>
            <a:off x="14857416" y="6125715"/>
            <a:ext cx="3038917" cy="3100852"/>
          </a:xfrm>
          <a:prstGeom prst="rect">
            <a:avLst/>
          </a:prstGeom>
        </p:spPr>
      </p:pic>
    </p:spTree>
    <p:extLst>
      <p:ext uri="{BB962C8B-B14F-4D97-AF65-F5344CB8AC3E}">
        <p14:creationId xmlns:p14="http://schemas.microsoft.com/office/powerpoint/2010/main" val="274455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37" presetClass="exit" presetSubtype="0" fill="hold" nodeType="clickEffect">
                                  <p:stCondLst>
                                    <p:cond delay="0"/>
                                  </p:stCondLst>
                                  <p:childTnLst>
                                    <p:animEffect transition="out" filter="fade">
                                      <p:cBhvr>
                                        <p:cTn id="12" dur="1000"/>
                                        <p:tgtEl>
                                          <p:spTgt spid="17"/>
                                        </p:tgtEl>
                                      </p:cBhvr>
                                    </p:animEffect>
                                    <p:anim calcmode="lin" valueType="num">
                                      <p:cBhvr>
                                        <p:cTn id="13" dur="1000"/>
                                        <p:tgtEl>
                                          <p:spTgt spid="17"/>
                                        </p:tgtEl>
                                        <p:attrNameLst>
                                          <p:attrName>ppt_x</p:attrName>
                                        </p:attrNameLst>
                                      </p:cBhvr>
                                      <p:tavLst>
                                        <p:tav tm="0">
                                          <p:val>
                                            <p:strVal val="ppt_x"/>
                                          </p:val>
                                        </p:tav>
                                        <p:tav tm="100000">
                                          <p:val>
                                            <p:strVal val="ppt_x"/>
                                          </p:val>
                                        </p:tav>
                                      </p:tavLst>
                                    </p:anim>
                                    <p:anim calcmode="lin" valueType="num">
                                      <p:cBhvr>
                                        <p:cTn id="14" dur="100" decel="100000"/>
                                        <p:tgtEl>
                                          <p:spTgt spid="17"/>
                                        </p:tgtEl>
                                        <p:attrNameLst>
                                          <p:attrName>ppt_y</p:attrName>
                                        </p:attrNameLst>
                                      </p:cBhvr>
                                      <p:tavLst>
                                        <p:tav tm="0">
                                          <p:val>
                                            <p:strVal val="ppt_y"/>
                                          </p:val>
                                        </p:tav>
                                        <p:tav tm="100000">
                                          <p:val>
                                            <p:strVal val="ppt_y-.03"/>
                                          </p:val>
                                        </p:tav>
                                      </p:tavLst>
                                    </p:anim>
                                    <p:anim calcmode="lin" valueType="num">
                                      <p:cBhvr>
                                        <p:cTn id="15" dur="900" accel="100000">
                                          <p:stCondLst>
                                            <p:cond delay="100"/>
                                          </p:stCondLst>
                                        </p:cTn>
                                        <p:tgtEl>
                                          <p:spTgt spid="17"/>
                                        </p:tgtEl>
                                        <p:attrNameLst>
                                          <p:attrName>ppt_y</p:attrName>
                                        </p:attrNameLst>
                                      </p:cBhvr>
                                      <p:tavLst>
                                        <p:tav tm="0">
                                          <p:val>
                                            <p:strVal val="ppt_y"/>
                                          </p:val>
                                        </p:tav>
                                        <p:tav tm="100000">
                                          <p:val>
                                            <p:strVal val="ppt_y+1"/>
                                          </p:val>
                                        </p:tav>
                                      </p:tavLst>
                                    </p:anim>
                                    <p:set>
                                      <p:cBhvr>
                                        <p:cTn id="16"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A9BC0B2-78C0-B5A1-A320-A60D525CB7B1}"/>
              </a:ext>
            </a:extLst>
          </p:cNvPr>
          <p:cNvGrpSpPr/>
          <p:nvPr/>
        </p:nvGrpSpPr>
        <p:grpSpPr>
          <a:xfrm>
            <a:off x="236982" y="571500"/>
            <a:ext cx="17678400" cy="6657992"/>
            <a:chOff x="1469657" y="2828120"/>
            <a:chExt cx="15348688" cy="3597483"/>
          </a:xfrm>
        </p:grpSpPr>
        <p:sp>
          <p:nvSpPr>
            <p:cNvPr id="4" name="Freeform 2"/>
            <p:cNvSpPr/>
            <p:nvPr/>
          </p:nvSpPr>
          <p:spPr>
            <a:xfrm rot="-5400000">
              <a:off x="1496898" y="2800880"/>
              <a:ext cx="3597482" cy="3651963"/>
            </a:xfrm>
            <a:custGeom>
              <a:avLst/>
              <a:gdLst/>
              <a:ahLst/>
              <a:cxnLst/>
              <a:rect l="l" t="t" r="r" b="b"/>
              <a:pathLst>
                <a:path w="3597482" h="3651963">
                  <a:moveTo>
                    <a:pt x="0" y="0"/>
                  </a:moveTo>
                  <a:lnTo>
                    <a:pt x="3597482" y="0"/>
                  </a:lnTo>
                  <a:lnTo>
                    <a:pt x="3597482" y="3651962"/>
                  </a:lnTo>
                  <a:lnTo>
                    <a:pt x="0" y="3651962"/>
                  </a:lnTo>
                  <a:lnTo>
                    <a:pt x="0" y="0"/>
                  </a:lnTo>
                  <a:close/>
                </a:path>
              </a:pathLst>
            </a:custGeom>
            <a:blipFill>
              <a:blip r:embed="rId2">
                <a:extLst>
                  <a:ext uri="{96DAC541-7B7A-43D3-8B79-37D633B846F1}">
                    <asvg:svgBlip xmlns:asvg="http://schemas.microsoft.com/office/drawing/2016/SVG/main" r:embed="rId3"/>
                  </a:ext>
                </a:extLst>
              </a:blip>
              <a:stretch>
                <a:fillRect b="-9389"/>
              </a:stretch>
            </a:blipFill>
          </p:spPr>
        </p:sp>
        <p:sp>
          <p:nvSpPr>
            <p:cNvPr id="5" name="Freeform 3"/>
            <p:cNvSpPr/>
            <p:nvPr/>
          </p:nvSpPr>
          <p:spPr>
            <a:xfrm rot="-5400000">
              <a:off x="4186240" y="3680068"/>
              <a:ext cx="3597482" cy="1893586"/>
            </a:xfrm>
            <a:custGeom>
              <a:avLst/>
              <a:gdLst/>
              <a:ahLst/>
              <a:cxnLst/>
              <a:rect l="l" t="t" r="r" b="b"/>
              <a:pathLst>
                <a:path w="3597482" h="1893586">
                  <a:moveTo>
                    <a:pt x="0" y="0"/>
                  </a:moveTo>
                  <a:lnTo>
                    <a:pt x="3597483" y="0"/>
                  </a:lnTo>
                  <a:lnTo>
                    <a:pt x="3597483" y="1893586"/>
                  </a:lnTo>
                  <a:lnTo>
                    <a:pt x="0" y="1893586"/>
                  </a:lnTo>
                  <a:lnTo>
                    <a:pt x="0" y="0"/>
                  </a:lnTo>
                  <a:close/>
                </a:path>
              </a:pathLst>
            </a:custGeom>
            <a:blipFill>
              <a:blip r:embed="rId2">
                <a:extLst>
                  <a:ext uri="{96DAC541-7B7A-43D3-8B79-37D633B846F1}">
                    <asvg:svgBlip xmlns:asvg="http://schemas.microsoft.com/office/drawing/2016/SVG/main" r:embed="rId3"/>
                  </a:ext>
                </a:extLst>
              </a:blip>
              <a:stretch>
                <a:fillRect t="-92084" b="-18884"/>
              </a:stretch>
            </a:blipFill>
          </p:spPr>
        </p:sp>
        <p:sp>
          <p:nvSpPr>
            <p:cNvPr id="6" name="Freeform 4"/>
            <p:cNvSpPr/>
            <p:nvPr/>
          </p:nvSpPr>
          <p:spPr>
            <a:xfrm rot="-5400000">
              <a:off x="6013179" y="3689461"/>
              <a:ext cx="3597482" cy="1874800"/>
            </a:xfrm>
            <a:custGeom>
              <a:avLst/>
              <a:gdLst/>
              <a:ahLst/>
              <a:cxnLst/>
              <a:rect l="l" t="t" r="r" b="b"/>
              <a:pathLst>
                <a:path w="3597482" h="1874800">
                  <a:moveTo>
                    <a:pt x="0" y="0"/>
                  </a:moveTo>
                  <a:lnTo>
                    <a:pt x="3597482" y="0"/>
                  </a:lnTo>
                  <a:lnTo>
                    <a:pt x="3597482" y="1874800"/>
                  </a:lnTo>
                  <a:lnTo>
                    <a:pt x="0" y="1874800"/>
                  </a:lnTo>
                  <a:lnTo>
                    <a:pt x="0" y="0"/>
                  </a:lnTo>
                  <a:close/>
                </a:path>
              </a:pathLst>
            </a:custGeom>
            <a:blipFill>
              <a:blip r:embed="rId2">
                <a:extLst>
                  <a:ext uri="{96DAC541-7B7A-43D3-8B79-37D633B846F1}">
                    <asvg:svgBlip xmlns:asvg="http://schemas.microsoft.com/office/drawing/2016/SVG/main" r:embed="rId3"/>
                  </a:ext>
                </a:extLst>
              </a:blip>
              <a:stretch>
                <a:fillRect t="-93006" b="-20076"/>
              </a:stretch>
            </a:blipFill>
          </p:spPr>
        </p:sp>
        <p:sp>
          <p:nvSpPr>
            <p:cNvPr id="7" name="Freeform 5"/>
            <p:cNvSpPr/>
            <p:nvPr/>
          </p:nvSpPr>
          <p:spPr>
            <a:xfrm rot="-5400000">
              <a:off x="7854894" y="3684077"/>
              <a:ext cx="3597482" cy="1885568"/>
            </a:xfrm>
            <a:custGeom>
              <a:avLst/>
              <a:gdLst/>
              <a:ahLst/>
              <a:cxnLst/>
              <a:rect l="l" t="t" r="r" b="b"/>
              <a:pathLst>
                <a:path w="3597482" h="1885568">
                  <a:moveTo>
                    <a:pt x="0" y="0"/>
                  </a:moveTo>
                  <a:lnTo>
                    <a:pt x="3597483" y="0"/>
                  </a:lnTo>
                  <a:lnTo>
                    <a:pt x="3597483" y="1885568"/>
                  </a:lnTo>
                  <a:lnTo>
                    <a:pt x="0" y="1885568"/>
                  </a:lnTo>
                  <a:lnTo>
                    <a:pt x="0" y="0"/>
                  </a:lnTo>
                  <a:close/>
                </a:path>
              </a:pathLst>
            </a:custGeom>
            <a:blipFill>
              <a:blip r:embed="rId2">
                <a:extLst>
                  <a:ext uri="{96DAC541-7B7A-43D3-8B79-37D633B846F1}">
                    <asvg:svgBlip xmlns:asvg="http://schemas.microsoft.com/office/drawing/2016/SVG/main" r:embed="rId3"/>
                  </a:ext>
                </a:extLst>
              </a:blip>
              <a:stretch>
                <a:fillRect t="-92475" b="-19390"/>
              </a:stretch>
            </a:blipFill>
          </p:spPr>
        </p:sp>
        <p:sp>
          <p:nvSpPr>
            <p:cNvPr id="8" name="Freeform 6"/>
            <p:cNvSpPr/>
            <p:nvPr/>
          </p:nvSpPr>
          <p:spPr>
            <a:xfrm rot="-5400000">
              <a:off x="9676802" y="3698501"/>
              <a:ext cx="3597482" cy="1856720"/>
            </a:xfrm>
            <a:custGeom>
              <a:avLst/>
              <a:gdLst/>
              <a:ahLst/>
              <a:cxnLst/>
              <a:rect l="l" t="t" r="r" b="b"/>
              <a:pathLst>
                <a:path w="3597482" h="1856720">
                  <a:moveTo>
                    <a:pt x="0" y="0"/>
                  </a:moveTo>
                  <a:lnTo>
                    <a:pt x="3597482" y="0"/>
                  </a:lnTo>
                  <a:lnTo>
                    <a:pt x="3597482" y="1856720"/>
                  </a:lnTo>
                  <a:lnTo>
                    <a:pt x="0" y="1856720"/>
                  </a:lnTo>
                  <a:lnTo>
                    <a:pt x="0" y="0"/>
                  </a:lnTo>
                  <a:close/>
                </a:path>
              </a:pathLst>
            </a:custGeom>
            <a:blipFill>
              <a:blip r:embed="rId2">
                <a:extLst>
                  <a:ext uri="{96DAC541-7B7A-43D3-8B79-37D633B846F1}">
                    <asvg:svgBlip xmlns:asvg="http://schemas.microsoft.com/office/drawing/2016/SVG/main" r:embed="rId3"/>
                  </a:ext>
                </a:extLst>
              </a:blip>
              <a:stretch>
                <a:fillRect t="-93912" b="-21245"/>
              </a:stretch>
            </a:blipFill>
          </p:spPr>
        </p:sp>
        <p:sp>
          <p:nvSpPr>
            <p:cNvPr id="9" name="Freeform 7"/>
            <p:cNvSpPr/>
            <p:nvPr/>
          </p:nvSpPr>
          <p:spPr>
            <a:xfrm rot="-5400000">
              <a:off x="11503905" y="3707729"/>
              <a:ext cx="3597482" cy="1838264"/>
            </a:xfrm>
            <a:custGeom>
              <a:avLst/>
              <a:gdLst/>
              <a:ahLst/>
              <a:cxnLst/>
              <a:rect l="l" t="t" r="r" b="b"/>
              <a:pathLst>
                <a:path w="3597482" h="1838264">
                  <a:moveTo>
                    <a:pt x="0" y="0"/>
                  </a:moveTo>
                  <a:lnTo>
                    <a:pt x="3597483" y="0"/>
                  </a:lnTo>
                  <a:lnTo>
                    <a:pt x="3597483" y="1838264"/>
                  </a:lnTo>
                  <a:lnTo>
                    <a:pt x="0" y="1838264"/>
                  </a:lnTo>
                  <a:lnTo>
                    <a:pt x="0" y="0"/>
                  </a:lnTo>
                  <a:close/>
                </a:path>
              </a:pathLst>
            </a:custGeom>
            <a:blipFill>
              <a:blip r:embed="rId2">
                <a:extLst>
                  <a:ext uri="{96DAC541-7B7A-43D3-8B79-37D633B846F1}">
                    <asvg:svgBlip xmlns:asvg="http://schemas.microsoft.com/office/drawing/2016/SVG/main" r:embed="rId3"/>
                  </a:ext>
                </a:extLst>
              </a:blip>
              <a:stretch>
                <a:fillRect t="-94855" b="-22462"/>
              </a:stretch>
            </a:blipFill>
          </p:spPr>
        </p:sp>
        <p:sp>
          <p:nvSpPr>
            <p:cNvPr id="10" name="Freeform 8"/>
            <p:cNvSpPr/>
            <p:nvPr/>
          </p:nvSpPr>
          <p:spPr>
            <a:xfrm rot="-5400000" flipV="1">
              <a:off x="13219843" y="2827099"/>
              <a:ext cx="3597482" cy="3599523"/>
            </a:xfrm>
            <a:custGeom>
              <a:avLst/>
              <a:gdLst/>
              <a:ahLst/>
              <a:cxnLst/>
              <a:rect l="l" t="t" r="r" b="b"/>
              <a:pathLst>
                <a:path w="3597482" h="3599523">
                  <a:moveTo>
                    <a:pt x="0" y="3599524"/>
                  </a:moveTo>
                  <a:lnTo>
                    <a:pt x="3597482" y="3599524"/>
                  </a:lnTo>
                  <a:lnTo>
                    <a:pt x="3597482" y="0"/>
                  </a:lnTo>
                  <a:lnTo>
                    <a:pt x="0" y="0"/>
                  </a:lnTo>
                  <a:lnTo>
                    <a:pt x="0" y="3599524"/>
                  </a:lnTo>
                  <a:close/>
                </a:path>
              </a:pathLst>
            </a:custGeom>
            <a:blipFill>
              <a:blip r:embed="rId2">
                <a:extLst>
                  <a:ext uri="{96DAC541-7B7A-43D3-8B79-37D633B846F1}">
                    <asvg:svgBlip xmlns:asvg="http://schemas.microsoft.com/office/drawing/2016/SVG/main" r:embed="rId3"/>
                  </a:ext>
                </a:extLst>
              </a:blip>
              <a:stretch>
                <a:fillRect b="-10983"/>
              </a:stretch>
            </a:blipFill>
          </p:spPr>
        </p:sp>
      </p:grpSp>
      <p:sp>
        <p:nvSpPr>
          <p:cNvPr id="11" name="Freeform 9"/>
          <p:cNvSpPr/>
          <p:nvPr/>
        </p:nvSpPr>
        <p:spPr>
          <a:xfrm>
            <a:off x="-38118" y="1553717"/>
            <a:ext cx="1540761" cy="1540761"/>
          </a:xfrm>
          <a:custGeom>
            <a:avLst/>
            <a:gdLst/>
            <a:ahLst/>
            <a:cxnLst/>
            <a:rect l="l" t="t" r="r" b="b"/>
            <a:pathLst>
              <a:path w="1540761" h="1540761">
                <a:moveTo>
                  <a:pt x="0" y="0"/>
                </a:moveTo>
                <a:lnTo>
                  <a:pt x="1540761" y="0"/>
                </a:lnTo>
                <a:lnTo>
                  <a:pt x="1540761" y="1540761"/>
                </a:lnTo>
                <a:lnTo>
                  <a:pt x="0" y="15407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4"/>
          <p:cNvSpPr/>
          <p:nvPr/>
        </p:nvSpPr>
        <p:spPr>
          <a:xfrm>
            <a:off x="16747239" y="1553716"/>
            <a:ext cx="1540761" cy="1540761"/>
          </a:xfrm>
          <a:custGeom>
            <a:avLst/>
            <a:gdLst/>
            <a:ahLst/>
            <a:cxnLst/>
            <a:rect l="l" t="t" r="r" b="b"/>
            <a:pathLst>
              <a:path w="1540761" h="1540761">
                <a:moveTo>
                  <a:pt x="0" y="0"/>
                </a:moveTo>
                <a:lnTo>
                  <a:pt x="1540761" y="0"/>
                </a:lnTo>
                <a:lnTo>
                  <a:pt x="1540761" y="1540761"/>
                </a:lnTo>
                <a:lnTo>
                  <a:pt x="0" y="15407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Rectangle 13"/>
          <p:cNvSpPr/>
          <p:nvPr/>
        </p:nvSpPr>
        <p:spPr>
          <a:xfrm>
            <a:off x="1502643" y="1373977"/>
            <a:ext cx="15244596" cy="5509200"/>
          </a:xfrm>
          <a:prstGeom prst="rect">
            <a:avLst/>
          </a:prstGeom>
        </p:spPr>
        <p:txBody>
          <a:bodyPr wrap="square">
            <a:spAutoFit/>
          </a:bodyPr>
          <a:lstStyle/>
          <a:p>
            <a:pPr algn="just"/>
            <a:r>
              <a:rPr lang="en-US" sz="4400" dirty="0">
                <a:latin typeface="Times New Roman" panose="02020603050405020304" pitchFamily="18" charset="0"/>
                <a:cs typeface="Times New Roman" panose="02020603050405020304" pitchFamily="18" charset="0"/>
              </a:rPr>
              <a:t>“</a:t>
            </a:r>
            <a:r>
              <a:rPr lang="vi-VN" sz="4400" dirty="0">
                <a:latin typeface="Times New Roman" panose="02020603050405020304" pitchFamily="18" charset="0"/>
                <a:cs typeface="Times New Roman" panose="02020603050405020304" pitchFamily="18" charset="0"/>
              </a:rPr>
              <a:t>Trong tầm quan sát của Trần Tế Xương, tất cả mọi vấn đề liên quan đến thi cử đều bị “biến dạng” trong mối quan hệ giữa danh và thực, tài và lực, giữa cái cũ lạc hậu nhưng chưa tiêu tan và cái mới vẫn chưa thắng thế. Nói cách khác, thơ Trần Tế Xương đã hoán cải ngay cả những bi kịch thi cử và thất vọng cá nhân thành một chuỗi cười dài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dụng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thái</a:t>
            </a:r>
            <a:r>
              <a:rPr lang="en-US" sz="4400" dirty="0">
                <a:latin typeface="Times New Roman" panose="02020603050405020304" pitchFamily="18" charset="0"/>
                <a:cs typeface="Times New Roman" panose="02020603050405020304" pitchFamily="18" charset="0"/>
              </a:rPr>
              <a:t> hay </a:t>
            </a:r>
            <a:r>
              <a:rPr lang="en-US" sz="4400" dirty="0" err="1">
                <a:latin typeface="Times New Roman" panose="02020603050405020304" pitchFamily="18" charset="0"/>
                <a:cs typeface="Times New Roman" panose="02020603050405020304" pitchFamily="18" charset="0"/>
              </a:rPr>
              <a:t>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chuyển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tiếp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Chỉ</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nghĩa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dụng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đó</a:t>
            </a:r>
            <a:r>
              <a:rPr lang="en-US" sz="4400" dirty="0">
                <a:latin typeface="Times New Roman" panose="02020603050405020304" pitchFamily="18" charset="0"/>
                <a:cs typeface="Times New Roman" panose="02020603050405020304" pitchFamily="18" charset="0"/>
              </a:rPr>
              <a:t>.</a:t>
            </a:r>
            <a:endParaRPr lang="vi-VN" sz="4400" dirty="0">
              <a:latin typeface="Times New Roman" panose="02020603050405020304" pitchFamily="18" charset="0"/>
              <a:cs typeface="Times New Roman" panose="02020603050405020304" pitchFamily="18" charset="0"/>
            </a:endParaRPr>
          </a:p>
          <a:p>
            <a:pPr algn="just"/>
            <a:endParaRPr lang="vi-VN" sz="4400" dirty="0">
              <a:latin typeface="Times New Roman" panose="02020603050405020304" pitchFamily="18" charset="0"/>
              <a:cs typeface="Times New Roman" panose="02020603050405020304" pitchFamily="18" charset="0"/>
            </a:endParaRPr>
          </a:p>
        </p:txBody>
      </p:sp>
      <p:sp>
        <p:nvSpPr>
          <p:cNvPr id="15" name="Rectangle 14"/>
          <p:cNvSpPr/>
          <p:nvPr/>
        </p:nvSpPr>
        <p:spPr>
          <a:xfrm>
            <a:off x="2895600" y="7409230"/>
            <a:ext cx="12524754" cy="212365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chuyển</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tiếp</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Nói</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cách</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khác</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b="1" baseline="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aseline="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Chỉ</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cách</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diễn</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đạt</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nội</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dung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đã</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nói</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ở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câu</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trước</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Nêu</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ý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chuyển</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tiếp</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giữa</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câu</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chứa</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nó</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với</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câu</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đứng</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trước</a:t>
            </a:r>
            <a:endParaRPr kumimoji="0" lang="vi-VN" sz="44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7" name="Picture 16">
            <a:hlinkClick r:id="rId6" action="ppaction://hlinksldjump"/>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foregroundMark x1="21649" y1="16824" x2="16348" y2="29206"/>
                        <a14:foregroundMark x1="43594" y1="6326" x2="53314" y2="17766"/>
                      </a14:backgroundRemoval>
                    </a14:imgEffect>
                  </a14:imgLayer>
                </a14:imgProps>
              </a:ext>
              <a:ext uri="{28A0092B-C50C-407E-A947-70E740481C1C}">
                <a14:useLocalDpi xmlns:a14="http://schemas.microsoft.com/office/drawing/2010/main" val="0"/>
              </a:ext>
            </a:extLst>
          </a:blip>
          <a:stretch>
            <a:fillRect/>
          </a:stretch>
        </p:blipFill>
        <p:spPr>
          <a:xfrm>
            <a:off x="15916015" y="7210440"/>
            <a:ext cx="2449141" cy="2679989"/>
          </a:xfrm>
          <a:prstGeom prst="rect">
            <a:avLst/>
          </a:prstGeom>
        </p:spPr>
      </p:pic>
    </p:spTree>
    <p:extLst>
      <p:ext uri="{BB962C8B-B14F-4D97-AF65-F5344CB8AC3E}">
        <p14:creationId xmlns:p14="http://schemas.microsoft.com/office/powerpoint/2010/main" val="263019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37" presetClass="exit" presetSubtype="0" fill="hold" nodeType="clickEffect">
                                  <p:stCondLst>
                                    <p:cond delay="0"/>
                                  </p:stCondLst>
                                  <p:childTnLst>
                                    <p:animEffect transition="out" filter="fade">
                                      <p:cBhvr>
                                        <p:cTn id="12" dur="1000"/>
                                        <p:tgtEl>
                                          <p:spTgt spid="17"/>
                                        </p:tgtEl>
                                      </p:cBhvr>
                                    </p:animEffect>
                                    <p:anim calcmode="lin" valueType="num">
                                      <p:cBhvr>
                                        <p:cTn id="13" dur="1000"/>
                                        <p:tgtEl>
                                          <p:spTgt spid="17"/>
                                        </p:tgtEl>
                                        <p:attrNameLst>
                                          <p:attrName>ppt_x</p:attrName>
                                        </p:attrNameLst>
                                      </p:cBhvr>
                                      <p:tavLst>
                                        <p:tav tm="0">
                                          <p:val>
                                            <p:strVal val="ppt_x"/>
                                          </p:val>
                                        </p:tav>
                                        <p:tav tm="100000">
                                          <p:val>
                                            <p:strVal val="ppt_x"/>
                                          </p:val>
                                        </p:tav>
                                      </p:tavLst>
                                    </p:anim>
                                    <p:anim calcmode="lin" valueType="num">
                                      <p:cBhvr>
                                        <p:cTn id="14" dur="100" decel="100000"/>
                                        <p:tgtEl>
                                          <p:spTgt spid="17"/>
                                        </p:tgtEl>
                                        <p:attrNameLst>
                                          <p:attrName>ppt_y</p:attrName>
                                        </p:attrNameLst>
                                      </p:cBhvr>
                                      <p:tavLst>
                                        <p:tav tm="0">
                                          <p:val>
                                            <p:strVal val="ppt_y"/>
                                          </p:val>
                                        </p:tav>
                                        <p:tav tm="100000">
                                          <p:val>
                                            <p:strVal val="ppt_y-.03"/>
                                          </p:val>
                                        </p:tav>
                                      </p:tavLst>
                                    </p:anim>
                                    <p:anim calcmode="lin" valueType="num">
                                      <p:cBhvr>
                                        <p:cTn id="15" dur="900" accel="100000">
                                          <p:stCondLst>
                                            <p:cond delay="100"/>
                                          </p:stCondLst>
                                        </p:cTn>
                                        <p:tgtEl>
                                          <p:spTgt spid="17"/>
                                        </p:tgtEl>
                                        <p:attrNameLst>
                                          <p:attrName>ppt_y</p:attrName>
                                        </p:attrNameLst>
                                      </p:cBhvr>
                                      <p:tavLst>
                                        <p:tav tm="0">
                                          <p:val>
                                            <p:strVal val="ppt_y"/>
                                          </p:val>
                                        </p:tav>
                                        <p:tav tm="100000">
                                          <p:val>
                                            <p:strVal val="ppt_y+1"/>
                                          </p:val>
                                        </p:tav>
                                      </p:tavLst>
                                    </p:anim>
                                    <p:set>
                                      <p:cBhvr>
                                        <p:cTn id="16"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A48C887E-24E6-F3EE-5BAD-7A6EC5935619}"/>
              </a:ext>
            </a:extLst>
          </p:cNvPr>
          <p:cNvGrpSpPr/>
          <p:nvPr/>
        </p:nvGrpSpPr>
        <p:grpSpPr>
          <a:xfrm rot="5400000">
            <a:off x="7522427" y="1659673"/>
            <a:ext cx="3243146" cy="18288001"/>
            <a:chOff x="0" y="0"/>
            <a:chExt cx="854162" cy="3062887"/>
          </a:xfrm>
        </p:grpSpPr>
        <p:sp>
          <p:nvSpPr>
            <p:cNvPr id="5" name="Freeform 3">
              <a:extLst>
                <a:ext uri="{FF2B5EF4-FFF2-40B4-BE49-F238E27FC236}">
                  <a16:creationId xmlns:a16="http://schemas.microsoft.com/office/drawing/2014/main" id="{CF63E133-CF31-6D48-F6E6-FAB0FCE286A3}"/>
                </a:ext>
              </a:extLst>
            </p:cNvPr>
            <p:cNvSpPr/>
            <p:nvPr/>
          </p:nvSpPr>
          <p:spPr>
            <a:xfrm>
              <a:off x="0" y="0"/>
              <a:ext cx="854162" cy="3062887"/>
            </a:xfrm>
            <a:custGeom>
              <a:avLst/>
              <a:gdLst/>
              <a:ahLst/>
              <a:cxnLst/>
              <a:rect l="l" t="t" r="r" b="b"/>
              <a:pathLst>
                <a:path w="854162" h="3062887">
                  <a:moveTo>
                    <a:pt x="0" y="0"/>
                  </a:moveTo>
                  <a:lnTo>
                    <a:pt x="854162" y="0"/>
                  </a:lnTo>
                  <a:lnTo>
                    <a:pt x="854162" y="3062887"/>
                  </a:lnTo>
                  <a:lnTo>
                    <a:pt x="0" y="3062887"/>
                  </a:lnTo>
                  <a:close/>
                </a:path>
              </a:pathLst>
            </a:custGeom>
            <a:solidFill>
              <a:srgbClr val="70170A"/>
            </a:solidFill>
          </p:spPr>
        </p:sp>
        <p:sp>
          <p:nvSpPr>
            <p:cNvPr id="19" name="TextBox 4">
              <a:extLst>
                <a:ext uri="{FF2B5EF4-FFF2-40B4-BE49-F238E27FC236}">
                  <a16:creationId xmlns:a16="http://schemas.microsoft.com/office/drawing/2014/main" id="{94997CF0-1D6D-C8F0-430B-2399A5BFB737}"/>
                </a:ext>
              </a:extLst>
            </p:cNvPr>
            <p:cNvSpPr txBox="1"/>
            <p:nvPr/>
          </p:nvSpPr>
          <p:spPr>
            <a:xfrm>
              <a:off x="0" y="-47625"/>
              <a:ext cx="854162" cy="3110512"/>
            </a:xfrm>
            <a:prstGeom prst="rect">
              <a:avLst/>
            </a:prstGeom>
          </p:spPr>
          <p:txBody>
            <a:bodyPr lIns="50800" tIns="50800" rIns="50800" bIns="50800" rtlCol="0" anchor="ctr"/>
            <a:lstStyle/>
            <a:p>
              <a:pPr algn="ctr">
                <a:lnSpc>
                  <a:spcPts val="1960"/>
                </a:lnSpc>
              </a:pPr>
              <a:endParaRPr/>
            </a:p>
          </p:txBody>
        </p:sp>
      </p:grpSp>
      <p:pic>
        <p:nvPicPr>
          <p:cNvPr id="6" name="Picture 5">
            <a:extLst>
              <a:ext uri="{FF2B5EF4-FFF2-40B4-BE49-F238E27FC236}">
                <a16:creationId xmlns:a16="http://schemas.microsoft.com/office/drawing/2014/main" id="{267C28DA-A24B-47D6-D967-F9414DCFF49F}"/>
              </a:ext>
            </a:extLst>
          </p:cNvPr>
          <p:cNvPicPr>
            <a:picLocks noChangeAspect="1"/>
          </p:cNvPicPr>
          <p:nvPr/>
        </p:nvPicPr>
        <p:blipFill>
          <a:blip r:embed="rId3"/>
          <a:stretch>
            <a:fillRect/>
          </a:stretch>
        </p:blipFill>
        <p:spPr>
          <a:xfrm>
            <a:off x="2514600" y="266700"/>
            <a:ext cx="7280844" cy="10287000"/>
          </a:xfrm>
          <a:prstGeom prst="rect">
            <a:avLst/>
          </a:prstGeom>
        </p:spPr>
      </p:pic>
      <p:pic>
        <p:nvPicPr>
          <p:cNvPr id="8" name="Picture 7" descr="A blue spiral notebook with a yellow pencil&#10;&#10;Description automatically generated">
            <a:extLst>
              <a:ext uri="{FF2B5EF4-FFF2-40B4-BE49-F238E27FC236}">
                <a16:creationId xmlns:a16="http://schemas.microsoft.com/office/drawing/2014/main" id="{A2C7DC4F-9099-94E3-F302-DCFB71FAEC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06200" y="2324100"/>
            <a:ext cx="6400800" cy="6400800"/>
          </a:xfrm>
          <a:prstGeom prst="rect">
            <a:avLst/>
          </a:prstGeom>
        </p:spPr>
      </p:pic>
    </p:spTree>
    <p:extLst>
      <p:ext uri="{BB962C8B-B14F-4D97-AF65-F5344CB8AC3E}">
        <p14:creationId xmlns:p14="http://schemas.microsoft.com/office/powerpoint/2010/main" val="52355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377536"/>
            <a:ext cx="17297400" cy="686341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Trong đoạn trích “Đi lấy mật” </a:t>
            </a:r>
            <a:r>
              <a:rPr kumimoji="0" lang="vi-VN" sz="40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tác</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phẩm</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hay </a:t>
            </a:r>
            <a:r>
              <a:rPr kumimoji="0" lang="en-US" sz="4000" b="1"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nhất</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nhà</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văn</a:t>
            </a:r>
            <a:r>
              <a:rPr lang="en-US" sz="4000" b="1" dirty="0">
                <a:solidFill>
                  <a:srgbClr val="000000"/>
                </a:solidFill>
                <a:latin typeface="Times New Roman" panose="02020603050405020304" pitchFamily="18" charset="0"/>
                <a:cs typeface="Times New Roman" panose="02020603050405020304" pitchFamily="18" charset="0"/>
              </a:rPr>
              <a:t> </a:t>
            </a:r>
            <a:r>
              <a:rPr kumimoji="0" lang="vi-VN" sz="40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Đoàn Giỏi), </a:t>
            </a: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chi tiết người dân vùng U Minh “thuần hóa” ong rừng là một chi tiết thú vị. Trong khi các nơi khác nuôi ong bằng những chiếc tổ nhân tạo bằng những vật liệu khác nhau như tổ bằng đồng hình chiếc vại, tổ bằng đất nung, tổ bằng sành… thì người dân vùng U Minh nuôi ong kiểu tổ hình nhánh kèo. Vì biết tập tính của loài ong rừng, họ biết rằng không phải ngẫu nhiên mà ong đóng trên một cành cây nào đó nên họ đã định sẵn cho chúng một nơi để đóng tổ. Qúa trình dựng tổ cho ong cũng rất tỉ mỉ vì chúng không đóng chỗ rợp, ong chúa thì kị, không bao giờ đóng tổ ở những nơi còn mùi sắt của con dao chặt kèo. </a:t>
            </a:r>
            <a:r>
              <a:rPr kumimoji="0" lang="vi-VN" sz="4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Có lẽ, </a:t>
            </a: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chính sự độc đáo, mới lạ trong cách nuôi ong rừng đã khiến nơi đây trở nên khác biệt, không nơi nào xứ nào giống như vậy.</a:t>
            </a:r>
          </a:p>
        </p:txBody>
      </p:sp>
      <p:sp>
        <p:nvSpPr>
          <p:cNvPr id="8" name="AutoShape 9">
            <a:extLst>
              <a:ext uri="{FF2B5EF4-FFF2-40B4-BE49-F238E27FC236}">
                <a16:creationId xmlns:a16="http://schemas.microsoft.com/office/drawing/2014/main" id="{AF2B4052-FCA5-9A0A-B532-9E77D8183887}"/>
              </a:ext>
            </a:extLst>
          </p:cNvPr>
          <p:cNvSpPr/>
          <p:nvPr/>
        </p:nvSpPr>
        <p:spPr>
          <a:xfrm>
            <a:off x="4343400" y="7258705"/>
            <a:ext cx="9049107" cy="23812"/>
          </a:xfrm>
          <a:prstGeom prst="line">
            <a:avLst/>
          </a:prstGeom>
          <a:ln w="47625" cap="rnd">
            <a:solidFill>
              <a:srgbClr val="547D39"/>
            </a:solidFill>
            <a:prstDash val="sysDash"/>
            <a:headEnd type="oval" w="lg" len="lg"/>
            <a:tailEnd type="oval" w="lg" len="lg"/>
          </a:ln>
        </p:spPr>
      </p:sp>
      <p:sp>
        <p:nvSpPr>
          <p:cNvPr id="9" name="TextBox 8">
            <a:extLst>
              <a:ext uri="{FF2B5EF4-FFF2-40B4-BE49-F238E27FC236}">
                <a16:creationId xmlns:a16="http://schemas.microsoft.com/office/drawing/2014/main" id="{6C95365C-AC5F-E5ED-0040-1B7B55D713BE}"/>
              </a:ext>
            </a:extLst>
          </p:cNvPr>
          <p:cNvSpPr txBox="1"/>
          <p:nvPr/>
        </p:nvSpPr>
        <p:spPr>
          <a:xfrm>
            <a:off x="1219200" y="7692736"/>
            <a:ext cx="17567031" cy="1446550"/>
          </a:xfrm>
          <a:prstGeom prst="rect">
            <a:avLst/>
          </a:prstGeom>
          <a:noFill/>
        </p:spPr>
        <p:txBody>
          <a:bodyPr wrap="square">
            <a:spAutoFit/>
          </a:bodyPr>
          <a:lstStyle/>
          <a:p>
            <a:pPr algn="just"/>
            <a:r>
              <a:rPr lang="en-US" sz="4400" b="1" dirty="0" err="1">
                <a:latin typeface="Times New Roman" panose="02020603050405020304" pitchFamily="18" charset="0"/>
                <a:cs typeface="Times New Roman" panose="02020603050405020304" pitchFamily="18" charset="0"/>
              </a:rPr>
              <a:t>Thành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phần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phụ</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chú</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tác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phẩm</a:t>
            </a:r>
            <a:r>
              <a:rPr lang="en-US" sz="4400" b="1" dirty="0">
                <a:latin typeface="Times New Roman" panose="02020603050405020304" pitchFamily="18" charset="0"/>
                <a:cs typeface="Times New Roman" panose="02020603050405020304" pitchFamily="18" charset="0"/>
              </a:rPr>
              <a:t> hay </a:t>
            </a:r>
            <a:r>
              <a:rPr lang="en-US" sz="4400" b="1" dirty="0" err="1">
                <a:latin typeface="Times New Roman" panose="02020603050405020304" pitchFamily="18" charset="0"/>
                <a:cs typeface="Times New Roman" panose="02020603050405020304" pitchFamily="18" charset="0"/>
              </a:rPr>
              <a:t>nhất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của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nhà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văn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Đoàn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Giỏi</a:t>
            </a:r>
            <a:endParaRPr lang="en-US" sz="4400" b="1" dirty="0">
              <a:latin typeface="Times New Roman" panose="02020603050405020304" pitchFamily="18" charset="0"/>
              <a:cs typeface="Times New Roman" panose="02020603050405020304" pitchFamily="18" charset="0"/>
            </a:endParaRPr>
          </a:p>
          <a:p>
            <a:pPr algn="just"/>
            <a:r>
              <a:rPr lang="en-US" sz="4400" b="1" dirty="0" err="1">
                <a:latin typeface="Times New Roman" panose="02020603050405020304" pitchFamily="18" charset="0"/>
                <a:cs typeface="Times New Roman" panose="02020603050405020304" pitchFamily="18" charset="0"/>
              </a:rPr>
              <a:t>Thành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phần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tình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thái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có</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lẽ</a:t>
            </a:r>
            <a:endParaRPr lang="vi-VN"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753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08712" y="-671200"/>
            <a:ext cx="3243146" cy="11629399"/>
            <a:chOff x="0" y="0"/>
            <a:chExt cx="854162" cy="3062887"/>
          </a:xfrm>
          <a:solidFill>
            <a:schemeClr val="bg2">
              <a:lumMod val="90000"/>
            </a:schemeClr>
          </a:solidFill>
        </p:grpSpPr>
        <p:sp>
          <p:nvSpPr>
            <p:cNvPr id="3" name="Freeform 3"/>
            <p:cNvSpPr/>
            <p:nvPr/>
          </p:nvSpPr>
          <p:spPr>
            <a:xfrm>
              <a:off x="0" y="0"/>
              <a:ext cx="854162" cy="3062887"/>
            </a:xfrm>
            <a:custGeom>
              <a:avLst/>
              <a:gdLst/>
              <a:ahLst/>
              <a:cxnLst/>
              <a:rect l="l" t="t" r="r" b="b"/>
              <a:pathLst>
                <a:path w="854162" h="3062887">
                  <a:moveTo>
                    <a:pt x="0" y="0"/>
                  </a:moveTo>
                  <a:lnTo>
                    <a:pt x="854162" y="0"/>
                  </a:lnTo>
                  <a:lnTo>
                    <a:pt x="854162" y="3062887"/>
                  </a:lnTo>
                  <a:lnTo>
                    <a:pt x="0" y="3062887"/>
                  </a:lnTo>
                  <a:close/>
                </a:path>
              </a:pathLst>
            </a:custGeom>
            <a:grpFill/>
          </p:spPr>
        </p:sp>
        <p:sp>
          <p:nvSpPr>
            <p:cNvPr id="4" name="TextBox 4"/>
            <p:cNvSpPr txBox="1"/>
            <p:nvPr/>
          </p:nvSpPr>
          <p:spPr>
            <a:xfrm>
              <a:off x="0" y="-47625"/>
              <a:ext cx="854162" cy="3110512"/>
            </a:xfrm>
            <a:prstGeom prst="rect">
              <a:avLst/>
            </a:prstGeom>
            <a:grpFill/>
          </p:spPr>
          <p:txBody>
            <a:bodyPr lIns="50800" tIns="50800" rIns="50800" bIns="50800" rtlCol="0" anchor="ctr"/>
            <a:lstStyle/>
            <a:p>
              <a:pPr algn="ctr">
                <a:lnSpc>
                  <a:spcPts val="1960"/>
                </a:lnSpc>
              </a:pPr>
              <a:endParaRPr/>
            </a:p>
          </p:txBody>
        </p:sp>
      </p:grpSp>
      <p:sp>
        <p:nvSpPr>
          <p:cNvPr id="5" name="Freeform 5"/>
          <p:cNvSpPr/>
          <p:nvPr/>
        </p:nvSpPr>
        <p:spPr>
          <a:xfrm rot="5400000">
            <a:off x="-179819" y="505495"/>
            <a:ext cx="8353264" cy="9276008"/>
          </a:xfrm>
          <a:custGeom>
            <a:avLst/>
            <a:gdLst/>
            <a:ahLst/>
            <a:cxnLst/>
            <a:rect l="l" t="t" r="r" b="b"/>
            <a:pathLst>
              <a:path w="8353264" h="9276008">
                <a:moveTo>
                  <a:pt x="0" y="0"/>
                </a:moveTo>
                <a:lnTo>
                  <a:pt x="8353264" y="0"/>
                </a:lnTo>
                <a:lnTo>
                  <a:pt x="8353264" y="9276008"/>
                </a:lnTo>
                <a:lnTo>
                  <a:pt x="0" y="927600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TextBox 11"/>
          <p:cNvSpPr txBox="1"/>
          <p:nvPr/>
        </p:nvSpPr>
        <p:spPr>
          <a:xfrm>
            <a:off x="2517511" y="4305300"/>
            <a:ext cx="4003592" cy="2462213"/>
          </a:xfrm>
          <a:prstGeom prst="rect">
            <a:avLst/>
          </a:prstGeom>
        </p:spPr>
        <p:txBody>
          <a:bodyPr wrap="square" lIns="0" tIns="0" rIns="0" bIns="0" rtlCol="0" anchor="t">
            <a:spAutoFit/>
          </a:bodyPr>
          <a:lstStyle/>
          <a:p>
            <a:pPr algn="ctr">
              <a:spcBef>
                <a:spcPct val="0"/>
              </a:spcBef>
            </a:pPr>
            <a:r>
              <a:rPr lang="en-US" sz="8000" dirty="0" err="1">
                <a:solidFill>
                  <a:srgbClr val="547D39"/>
                </a:solidFill>
                <a:latin typeface="Saira ExtraCondensed Bold"/>
              </a:rPr>
              <a:t>Nghị</a:t>
            </a:r>
            <a:r>
              <a:rPr lang="en-US" sz="8000" dirty="0">
                <a:solidFill>
                  <a:srgbClr val="547D39"/>
                </a:solidFill>
                <a:latin typeface="Saira ExtraCondensed Bold"/>
              </a:rPr>
              <a:t> </a:t>
            </a:r>
            <a:r>
              <a:rPr lang="en-US" sz="8000" dirty="0" err="1">
                <a:solidFill>
                  <a:srgbClr val="547D39"/>
                </a:solidFill>
                <a:latin typeface="Saira ExtraCondensed Bold"/>
              </a:rPr>
              <a:t>luận</a:t>
            </a:r>
            <a:r>
              <a:rPr lang="en-US" sz="8000" dirty="0">
                <a:solidFill>
                  <a:srgbClr val="547D39"/>
                </a:solidFill>
                <a:latin typeface="Saira ExtraCondensed Bold"/>
              </a:rPr>
              <a:t> </a:t>
            </a:r>
            <a:r>
              <a:rPr lang="en-US" sz="8000" dirty="0" err="1">
                <a:solidFill>
                  <a:srgbClr val="547D39"/>
                </a:solidFill>
                <a:latin typeface="Saira ExtraCondensed Bold"/>
              </a:rPr>
              <a:t>văn</a:t>
            </a:r>
            <a:r>
              <a:rPr lang="en-US" sz="8000" dirty="0">
                <a:solidFill>
                  <a:srgbClr val="547D39"/>
                </a:solidFill>
                <a:latin typeface="Saira ExtraCondensed Bold"/>
              </a:rPr>
              <a:t> </a:t>
            </a:r>
            <a:r>
              <a:rPr lang="en-US" sz="8000" dirty="0" err="1">
                <a:solidFill>
                  <a:srgbClr val="547D39"/>
                </a:solidFill>
                <a:latin typeface="Saira ExtraCondensed Bold"/>
              </a:rPr>
              <a:t>học</a:t>
            </a:r>
            <a:endParaRPr lang="en-US" sz="8000" dirty="0">
              <a:solidFill>
                <a:srgbClr val="547D39"/>
              </a:solidFill>
              <a:latin typeface="Saira ExtraCondensed Bold"/>
            </a:endParaRPr>
          </a:p>
        </p:txBody>
      </p:sp>
      <p:sp>
        <p:nvSpPr>
          <p:cNvPr id="12" name="TextBox 12"/>
          <p:cNvSpPr txBox="1"/>
          <p:nvPr/>
        </p:nvSpPr>
        <p:spPr>
          <a:xfrm>
            <a:off x="8634817" y="2588952"/>
            <a:ext cx="9205494" cy="5109091"/>
          </a:xfrm>
          <a:prstGeom prst="rect">
            <a:avLst/>
          </a:prstGeom>
        </p:spPr>
        <p:txBody>
          <a:bodyPr lIns="0" tIns="0" rIns="0" bIns="0" rtlCol="0" anchor="t">
            <a:spAutoFit/>
          </a:bodyPr>
          <a:lstStyle/>
          <a:p>
            <a:pPr algn="ctr">
              <a:spcBef>
                <a:spcPct val="0"/>
              </a:spcBef>
            </a:pPr>
            <a:r>
              <a:rPr lang="en-US" sz="16600" dirty="0" err="1">
                <a:solidFill>
                  <a:srgbClr val="70170A"/>
                </a:solidFill>
                <a:latin typeface="Saira ExtraCondensed Bold"/>
              </a:rPr>
              <a:t>Thực</a:t>
            </a:r>
            <a:r>
              <a:rPr lang="en-US" sz="16600" dirty="0">
                <a:solidFill>
                  <a:srgbClr val="70170A"/>
                </a:solidFill>
                <a:latin typeface="Saira ExtraCondensed Bold"/>
              </a:rPr>
              <a:t> </a:t>
            </a:r>
            <a:r>
              <a:rPr lang="en-US" sz="16600" dirty="0" err="1">
                <a:solidFill>
                  <a:srgbClr val="70170A"/>
                </a:solidFill>
                <a:latin typeface="Saira ExtraCondensed Bold"/>
              </a:rPr>
              <a:t>hành</a:t>
            </a:r>
            <a:r>
              <a:rPr lang="en-US" sz="16600" dirty="0">
                <a:solidFill>
                  <a:srgbClr val="70170A"/>
                </a:solidFill>
                <a:latin typeface="Saira ExtraCondensed Bold"/>
              </a:rPr>
              <a:t> </a:t>
            </a:r>
            <a:r>
              <a:rPr lang="en-US" sz="16600" dirty="0" err="1">
                <a:solidFill>
                  <a:srgbClr val="70170A"/>
                </a:solidFill>
                <a:latin typeface="Saira ExtraCondensed Bold"/>
              </a:rPr>
              <a:t>tiếng</a:t>
            </a:r>
            <a:r>
              <a:rPr lang="en-US" sz="16600" dirty="0">
                <a:solidFill>
                  <a:srgbClr val="70170A"/>
                </a:solidFill>
                <a:latin typeface="Saira ExtraCondensed Bold"/>
              </a:rPr>
              <a:t> </a:t>
            </a:r>
            <a:r>
              <a:rPr lang="en-US" sz="16600" dirty="0" err="1">
                <a:solidFill>
                  <a:srgbClr val="70170A"/>
                </a:solidFill>
                <a:latin typeface="Saira ExtraCondensed Bold"/>
              </a:rPr>
              <a:t>Việt</a:t>
            </a:r>
            <a:endParaRPr lang="en-US" sz="16600" dirty="0">
              <a:solidFill>
                <a:srgbClr val="70170A"/>
              </a:solidFill>
              <a:latin typeface="Saira ExtraCondensed Bold"/>
            </a:endParaRPr>
          </a:p>
        </p:txBody>
      </p:sp>
      <p:sp>
        <p:nvSpPr>
          <p:cNvPr id="13" name="AutoShape 13"/>
          <p:cNvSpPr/>
          <p:nvPr/>
        </p:nvSpPr>
        <p:spPr>
          <a:xfrm flipV="1">
            <a:off x="14935200" y="1396355"/>
            <a:ext cx="2288105" cy="0"/>
          </a:xfrm>
          <a:prstGeom prst="line">
            <a:avLst/>
          </a:prstGeom>
          <a:ln w="47625" cap="rnd">
            <a:solidFill>
              <a:srgbClr val="70170A"/>
            </a:solidFill>
            <a:prstDash val="sysDash"/>
            <a:headEnd type="none" w="sm" len="sm"/>
            <a:tailEnd type="oval" w="lg" len="lg"/>
          </a:ln>
        </p:spPr>
      </p:sp>
      <p:sp>
        <p:nvSpPr>
          <p:cNvPr id="14" name="AutoShape 14"/>
          <p:cNvSpPr/>
          <p:nvPr/>
        </p:nvSpPr>
        <p:spPr>
          <a:xfrm flipV="1">
            <a:off x="8989397" y="1396355"/>
            <a:ext cx="2288105" cy="0"/>
          </a:xfrm>
          <a:prstGeom prst="line">
            <a:avLst/>
          </a:prstGeom>
          <a:ln w="47625" cap="rnd">
            <a:solidFill>
              <a:srgbClr val="70170A"/>
            </a:solidFill>
            <a:prstDash val="sysDash"/>
            <a:headEnd type="oval" w="lg" len="lg"/>
            <a:tailEnd type="none" w="sm" len="sm"/>
          </a:ln>
        </p:spPr>
      </p:sp>
      <p:grpSp>
        <p:nvGrpSpPr>
          <p:cNvPr id="15" name="Group 15"/>
          <p:cNvGrpSpPr/>
          <p:nvPr/>
        </p:nvGrpSpPr>
        <p:grpSpPr>
          <a:xfrm>
            <a:off x="2752145" y="2972983"/>
            <a:ext cx="3302254" cy="646926"/>
            <a:chOff x="0" y="0"/>
            <a:chExt cx="2074482" cy="406400"/>
          </a:xfrm>
        </p:grpSpPr>
        <p:sp>
          <p:nvSpPr>
            <p:cNvPr id="16" name="Freeform 16"/>
            <p:cNvSpPr/>
            <p:nvPr/>
          </p:nvSpPr>
          <p:spPr>
            <a:xfrm>
              <a:off x="0" y="0"/>
              <a:ext cx="2074482" cy="406400"/>
            </a:xfrm>
            <a:custGeom>
              <a:avLst/>
              <a:gdLst/>
              <a:ahLst/>
              <a:cxnLst/>
              <a:rect l="l" t="t" r="r" b="b"/>
              <a:pathLst>
                <a:path w="2074482" h="406400">
                  <a:moveTo>
                    <a:pt x="1871282" y="0"/>
                  </a:moveTo>
                  <a:cubicBezTo>
                    <a:pt x="1983506" y="0"/>
                    <a:pt x="2074482" y="90976"/>
                    <a:pt x="2074482" y="203200"/>
                  </a:cubicBezTo>
                  <a:cubicBezTo>
                    <a:pt x="2074482" y="315424"/>
                    <a:pt x="1983506" y="406400"/>
                    <a:pt x="1871282" y="406400"/>
                  </a:cubicBezTo>
                  <a:lnTo>
                    <a:pt x="203200" y="406400"/>
                  </a:lnTo>
                  <a:cubicBezTo>
                    <a:pt x="90976" y="406400"/>
                    <a:pt x="0" y="315424"/>
                    <a:pt x="0" y="203200"/>
                  </a:cubicBezTo>
                  <a:cubicBezTo>
                    <a:pt x="0" y="90976"/>
                    <a:pt x="90976" y="0"/>
                    <a:pt x="203200" y="0"/>
                  </a:cubicBezTo>
                  <a:close/>
                </a:path>
              </a:pathLst>
            </a:custGeom>
            <a:solidFill>
              <a:srgbClr val="FFF7EC"/>
            </a:solidFill>
            <a:ln w="47625" cap="sq">
              <a:solidFill>
                <a:srgbClr val="547D39"/>
              </a:solidFill>
              <a:prstDash val="solid"/>
              <a:miter/>
            </a:ln>
          </p:spPr>
        </p:sp>
        <p:sp>
          <p:nvSpPr>
            <p:cNvPr id="17" name="TextBox 17"/>
            <p:cNvSpPr txBox="1"/>
            <p:nvPr/>
          </p:nvSpPr>
          <p:spPr>
            <a:xfrm>
              <a:off x="0" y="-47625"/>
              <a:ext cx="2074482" cy="454025"/>
            </a:xfrm>
            <a:prstGeom prst="rect">
              <a:avLst/>
            </a:prstGeom>
          </p:spPr>
          <p:txBody>
            <a:bodyPr lIns="50800" tIns="50800" rIns="50800" bIns="50800" rtlCol="0" anchor="ctr"/>
            <a:lstStyle/>
            <a:p>
              <a:pPr algn="ctr">
                <a:lnSpc>
                  <a:spcPts val="1960"/>
                </a:lnSpc>
              </a:pPr>
              <a:endParaRPr/>
            </a:p>
          </p:txBody>
        </p:sp>
      </p:grpSp>
      <p:sp>
        <p:nvSpPr>
          <p:cNvPr id="18" name="AutoShape 18"/>
          <p:cNvSpPr/>
          <p:nvPr/>
        </p:nvSpPr>
        <p:spPr>
          <a:xfrm>
            <a:off x="9036167" y="8801100"/>
            <a:ext cx="8233907" cy="0"/>
          </a:xfrm>
          <a:prstGeom prst="line">
            <a:avLst/>
          </a:prstGeom>
          <a:ln w="47625" cap="rnd">
            <a:solidFill>
              <a:srgbClr val="547D39"/>
            </a:solidFill>
            <a:prstDash val="sysDash"/>
            <a:headEnd type="oval" w="lg" len="lg"/>
            <a:tailEnd type="oval" w="lg" len="lg"/>
          </a:ln>
        </p:spPr>
      </p:sp>
      <p:sp>
        <p:nvSpPr>
          <p:cNvPr id="19" name="TextBox 19"/>
          <p:cNvSpPr txBox="1"/>
          <p:nvPr/>
        </p:nvSpPr>
        <p:spPr>
          <a:xfrm>
            <a:off x="2921931" y="3050995"/>
            <a:ext cx="2962681" cy="611706"/>
          </a:xfrm>
          <a:prstGeom prst="rect">
            <a:avLst/>
          </a:prstGeom>
        </p:spPr>
        <p:txBody>
          <a:bodyPr wrap="square" lIns="0" tIns="0" rIns="0" bIns="0" rtlCol="0" anchor="t">
            <a:spAutoFit/>
          </a:bodyPr>
          <a:lstStyle/>
          <a:p>
            <a:pPr algn="ctr">
              <a:lnSpc>
                <a:spcPts val="4619"/>
              </a:lnSpc>
              <a:spcBef>
                <a:spcPct val="0"/>
              </a:spcBef>
            </a:pPr>
            <a:r>
              <a:rPr lang="en-US" sz="4400" dirty="0" err="1">
                <a:solidFill>
                  <a:srgbClr val="70170A"/>
                </a:solidFill>
                <a:latin typeface="Saira ExtraCondensed Semi-Bold"/>
              </a:rPr>
              <a:t>Bài</a:t>
            </a:r>
            <a:r>
              <a:rPr lang="en-US" sz="4400" dirty="0">
                <a:solidFill>
                  <a:srgbClr val="70170A"/>
                </a:solidFill>
                <a:latin typeface="Saira ExtraCondensed Semi-Bold"/>
              </a:rPr>
              <a:t> 9</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a:off x="10696351" y="2219549"/>
            <a:ext cx="9371006" cy="5617708"/>
          </a:xfrm>
          <a:custGeom>
            <a:avLst/>
            <a:gdLst/>
            <a:ahLst/>
            <a:cxnLst/>
            <a:rect l="l" t="t" r="r" b="b"/>
            <a:pathLst>
              <a:path w="9371006" h="5617708">
                <a:moveTo>
                  <a:pt x="0" y="0"/>
                </a:moveTo>
                <a:lnTo>
                  <a:pt x="9371006" y="0"/>
                </a:lnTo>
                <a:lnTo>
                  <a:pt x="9371006" y="5617707"/>
                </a:lnTo>
                <a:lnTo>
                  <a:pt x="0" y="5617707"/>
                </a:lnTo>
                <a:lnTo>
                  <a:pt x="0" y="0"/>
                </a:lnTo>
                <a:close/>
              </a:path>
            </a:pathLst>
          </a:custGeom>
          <a:blipFill>
            <a:blip r:embed="rId3">
              <a:extLst>
                <a:ext uri="{96DAC541-7B7A-43D3-8B79-37D633B846F1}">
                  <asvg:svgBlip xmlns:asvg="http://schemas.microsoft.com/office/drawing/2016/SVG/main" r:embed="rId4"/>
                </a:ext>
              </a:extLst>
            </a:blip>
            <a:stretch>
              <a:fillRect t="-85238"/>
            </a:stretch>
          </a:blipFill>
        </p:spPr>
      </p:sp>
      <p:sp>
        <p:nvSpPr>
          <p:cNvPr id="5" name="TextBox 5"/>
          <p:cNvSpPr txBox="1"/>
          <p:nvPr/>
        </p:nvSpPr>
        <p:spPr>
          <a:xfrm>
            <a:off x="7233491" y="1820867"/>
            <a:ext cx="2253461" cy="3216265"/>
          </a:xfrm>
          <a:prstGeom prst="rect">
            <a:avLst/>
          </a:prstGeom>
        </p:spPr>
        <p:txBody>
          <a:bodyPr wrap="square" lIns="0" tIns="0" rIns="0" bIns="0" rtlCol="0" anchor="t">
            <a:spAutoFit/>
          </a:bodyPr>
          <a:lstStyle/>
          <a:p>
            <a:pPr algn="r">
              <a:lnSpc>
                <a:spcPts val="26040"/>
              </a:lnSpc>
              <a:spcBef>
                <a:spcPct val="0"/>
              </a:spcBef>
            </a:pPr>
            <a:r>
              <a:rPr lang="en-US" sz="15500" dirty="0">
                <a:solidFill>
                  <a:srgbClr val="547D39"/>
                </a:solidFill>
                <a:latin typeface="Saira ExtraCondensed Bold"/>
              </a:rPr>
              <a:t>I.</a:t>
            </a:r>
          </a:p>
        </p:txBody>
      </p:sp>
      <p:sp>
        <p:nvSpPr>
          <p:cNvPr id="6" name="TextBox 6"/>
          <p:cNvSpPr txBox="1"/>
          <p:nvPr/>
        </p:nvSpPr>
        <p:spPr>
          <a:xfrm>
            <a:off x="3657600" y="3773687"/>
            <a:ext cx="10790213" cy="3590727"/>
          </a:xfrm>
          <a:prstGeom prst="rect">
            <a:avLst/>
          </a:prstGeom>
        </p:spPr>
        <p:txBody>
          <a:bodyPr wrap="square" lIns="0" tIns="0" rIns="0" bIns="0" rtlCol="0" anchor="t">
            <a:spAutoFit/>
          </a:bodyPr>
          <a:lstStyle/>
          <a:p>
            <a:pPr algn="ctr">
              <a:lnSpc>
                <a:spcPts val="28000"/>
              </a:lnSpc>
              <a:spcBef>
                <a:spcPct val="0"/>
              </a:spcBef>
            </a:pPr>
            <a:r>
              <a:rPr lang="en-US" sz="13900" dirty="0" err="1">
                <a:solidFill>
                  <a:srgbClr val="70170A"/>
                </a:solidFill>
                <a:latin typeface="Saira ExtraCondensed Bold"/>
              </a:rPr>
              <a:t>Lý</a:t>
            </a:r>
            <a:r>
              <a:rPr lang="en-US" sz="13900" dirty="0">
                <a:solidFill>
                  <a:srgbClr val="70170A"/>
                </a:solidFill>
                <a:latin typeface="Saira ExtraCondensed Bold"/>
              </a:rPr>
              <a:t> </a:t>
            </a:r>
            <a:r>
              <a:rPr lang="en-US" sz="13900" dirty="0" err="1">
                <a:solidFill>
                  <a:srgbClr val="70170A"/>
                </a:solidFill>
                <a:latin typeface="Saira ExtraCondensed Bold"/>
              </a:rPr>
              <a:t>thuyết</a:t>
            </a:r>
            <a:endParaRPr lang="en-US" sz="13900" dirty="0">
              <a:solidFill>
                <a:srgbClr val="70170A"/>
              </a:solidFill>
              <a:latin typeface="Saira ExtraCondensed Bold"/>
            </a:endParaRPr>
          </a:p>
        </p:txBody>
      </p:sp>
      <p:sp>
        <p:nvSpPr>
          <p:cNvPr id="36" name="AutoShape 36"/>
          <p:cNvSpPr/>
          <p:nvPr/>
        </p:nvSpPr>
        <p:spPr>
          <a:xfrm flipH="1" flipV="1">
            <a:off x="693760" y="831082"/>
            <a:ext cx="68240" cy="9113018"/>
          </a:xfrm>
          <a:prstGeom prst="line">
            <a:avLst/>
          </a:prstGeom>
          <a:ln w="95250" cap="rnd">
            <a:solidFill>
              <a:srgbClr val="547D39"/>
            </a:solidFill>
            <a:prstDash val="sysDash"/>
            <a:headEnd type="oval" w="lg" len="lg"/>
            <a:tailEnd type="oval" w="lg" len="lg"/>
          </a:ln>
        </p:spPr>
      </p:sp>
      <p:sp>
        <p:nvSpPr>
          <p:cNvPr id="37" name="AutoShape 37"/>
          <p:cNvSpPr/>
          <p:nvPr/>
        </p:nvSpPr>
        <p:spPr>
          <a:xfrm flipH="1" flipV="1">
            <a:off x="1523993" y="863404"/>
            <a:ext cx="7" cy="9080695"/>
          </a:xfrm>
          <a:prstGeom prst="line">
            <a:avLst/>
          </a:prstGeom>
          <a:ln w="95250" cap="rnd">
            <a:solidFill>
              <a:srgbClr val="FDDEA4"/>
            </a:solidFill>
            <a:prstDash val="sysDash"/>
            <a:headEnd type="oval" w="lg" len="lg"/>
            <a:tailEnd type="oval" w="lg" len="lg"/>
          </a:ln>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1">
            <a:extLst>
              <a:ext uri="{FF2B5EF4-FFF2-40B4-BE49-F238E27FC236}">
                <a16:creationId xmlns:a16="http://schemas.microsoft.com/office/drawing/2014/main" id="{98F9D5A3-90DD-3CDE-A8B3-E5E925E1E467}"/>
              </a:ext>
            </a:extLst>
          </p:cNvPr>
          <p:cNvGraphicFramePr>
            <a:graphicFrameLocks noGrp="1"/>
          </p:cNvGraphicFramePr>
          <p:nvPr>
            <p:extLst>
              <p:ext uri="{D42A27DB-BD31-4B8C-83A1-F6EECF244321}">
                <p14:modId xmlns:p14="http://schemas.microsoft.com/office/powerpoint/2010/main" val="3124728528"/>
              </p:ext>
            </p:extLst>
          </p:nvPr>
        </p:nvGraphicFramePr>
        <p:xfrm>
          <a:off x="0" y="-49015"/>
          <a:ext cx="18287999" cy="10336015"/>
        </p:xfrm>
        <a:graphic>
          <a:graphicData uri="http://schemas.openxmlformats.org/drawingml/2006/table">
            <a:tbl>
              <a:tblPr firstRow="1" bandRow="1">
                <a:tableStyleId>{5940675A-B579-460E-94D1-54222C63F5DA}</a:tableStyleId>
              </a:tblPr>
              <a:tblGrid>
                <a:gridCol w="1752600">
                  <a:extLst>
                    <a:ext uri="{9D8B030D-6E8A-4147-A177-3AD203B41FA5}">
                      <a16:colId xmlns:a16="http://schemas.microsoft.com/office/drawing/2014/main" val="498371535"/>
                    </a:ext>
                  </a:extLst>
                </a:gridCol>
                <a:gridCol w="6306518">
                  <a:extLst>
                    <a:ext uri="{9D8B030D-6E8A-4147-A177-3AD203B41FA5}">
                      <a16:colId xmlns:a16="http://schemas.microsoft.com/office/drawing/2014/main" val="135795634"/>
                    </a:ext>
                  </a:extLst>
                </a:gridCol>
                <a:gridCol w="4726983">
                  <a:extLst>
                    <a:ext uri="{9D8B030D-6E8A-4147-A177-3AD203B41FA5}">
                      <a16:colId xmlns:a16="http://schemas.microsoft.com/office/drawing/2014/main" val="994265182"/>
                    </a:ext>
                  </a:extLst>
                </a:gridCol>
                <a:gridCol w="5501898">
                  <a:extLst>
                    <a:ext uri="{9D8B030D-6E8A-4147-A177-3AD203B41FA5}">
                      <a16:colId xmlns:a16="http://schemas.microsoft.com/office/drawing/2014/main" val="1049190853"/>
                    </a:ext>
                  </a:extLst>
                </a:gridCol>
              </a:tblGrid>
              <a:tr h="1275653">
                <a:tc>
                  <a:txBody>
                    <a:bodyPr/>
                    <a:lstStyle/>
                    <a:p>
                      <a:pPr algn="ctr"/>
                      <a:r>
                        <a:rPr lang="en-US" sz="3400" b="1" dirty="0" err="1">
                          <a:latin typeface="Times New Roman" panose="02020603050405020304" pitchFamily="18" charset="0"/>
                          <a:cs typeface="Times New Roman" panose="02020603050405020304" pitchFamily="18" charset="0"/>
                        </a:rPr>
                        <a:t>Tên</a:t>
                      </a:r>
                      <a:r>
                        <a:rPr lang="en-US" sz="3400" b="1" baseline="0" dirty="0">
                          <a:latin typeface="Times New Roman" panose="02020603050405020304" pitchFamily="18" charset="0"/>
                          <a:cs typeface="Times New Roman" panose="02020603050405020304" pitchFamily="18" charset="0"/>
                        </a:rPr>
                        <a:t> TPBL</a:t>
                      </a:r>
                      <a:endParaRPr lang="en-US" sz="3400" b="1" dirty="0">
                        <a:solidFill>
                          <a:schemeClr val="bg1"/>
                        </a:solidFill>
                        <a:latin typeface="Times New Roman" panose="02020603050405020304" pitchFamily="18" charset="0"/>
                        <a:cs typeface="Times New Roman" panose="02020603050405020304" pitchFamily="18" charset="0"/>
                      </a:endParaRPr>
                    </a:p>
                  </a:txBody>
                  <a:tcPr marL="137160" marR="137160" marT="68580" marB="68580" anchor="ctr">
                    <a:solidFill>
                      <a:schemeClr val="bg2">
                        <a:lumMod val="90000"/>
                      </a:schemeClr>
                    </a:solidFill>
                  </a:tcPr>
                </a:tc>
                <a:tc>
                  <a:txBody>
                    <a:bodyPr/>
                    <a:lstStyle/>
                    <a:p>
                      <a:pPr algn="ctr"/>
                      <a:r>
                        <a:rPr lang="en-US" sz="3400" b="1" dirty="0" err="1">
                          <a:latin typeface="Times New Roman" panose="02020603050405020304" pitchFamily="18" charset="0"/>
                          <a:cs typeface="Times New Roman" panose="02020603050405020304" pitchFamily="18" charset="0"/>
                        </a:rPr>
                        <a:t>Chức</a:t>
                      </a:r>
                      <a:r>
                        <a:rPr lang="en-US" sz="3400" b="1" dirty="0">
                          <a:latin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cs typeface="Times New Roman" panose="02020603050405020304" pitchFamily="18" charset="0"/>
                        </a:rPr>
                        <a:t>năng</a:t>
                      </a:r>
                      <a:endParaRPr lang="en-US" sz="3400" b="1" dirty="0">
                        <a:solidFill>
                          <a:schemeClr val="bg1"/>
                        </a:solidFill>
                        <a:latin typeface="Times New Roman" panose="02020603050405020304" pitchFamily="18" charset="0"/>
                        <a:cs typeface="Times New Roman" panose="02020603050405020304" pitchFamily="18" charset="0"/>
                      </a:endParaRPr>
                    </a:p>
                  </a:txBody>
                  <a:tcPr marL="137160" marR="137160" marT="68580" marB="68580" anchor="ctr">
                    <a:solidFill>
                      <a:schemeClr val="bg2">
                        <a:lumMod val="90000"/>
                      </a:schemeClr>
                    </a:solidFill>
                  </a:tcPr>
                </a:tc>
                <a:tc>
                  <a:txBody>
                    <a:bodyPr/>
                    <a:lstStyle/>
                    <a:p>
                      <a:pPr algn="ctr"/>
                      <a:r>
                        <a:rPr lang="en-US" sz="3400" b="1" dirty="0" err="1">
                          <a:latin typeface="Times New Roman" panose="02020603050405020304" pitchFamily="18" charset="0"/>
                          <a:cs typeface="Times New Roman" panose="02020603050405020304" pitchFamily="18" charset="0"/>
                        </a:rPr>
                        <a:t>Từ</a:t>
                      </a:r>
                      <a:r>
                        <a:rPr lang="en-US" sz="3400" b="1" dirty="0">
                          <a:latin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cs typeface="Times New Roman" panose="02020603050405020304" pitchFamily="18" charset="0"/>
                        </a:rPr>
                        <a:t>ngữ</a:t>
                      </a:r>
                      <a:r>
                        <a:rPr lang="en-US" sz="3400" b="1" baseline="0" dirty="0">
                          <a:latin typeface="Times New Roman" panose="02020603050405020304" pitchFamily="18" charset="0"/>
                          <a:cs typeface="Times New Roman" panose="02020603050405020304" pitchFamily="18" charset="0"/>
                        </a:rPr>
                        <a:t> </a:t>
                      </a:r>
                      <a:r>
                        <a:rPr lang="en-US" sz="3400" b="1" baseline="0" dirty="0" err="1">
                          <a:latin typeface="Times New Roman" panose="02020603050405020304" pitchFamily="18" charset="0"/>
                          <a:cs typeface="Times New Roman" panose="02020603050405020304" pitchFamily="18" charset="0"/>
                        </a:rPr>
                        <a:t>thường</a:t>
                      </a:r>
                      <a:r>
                        <a:rPr lang="en-US" sz="3400" b="1" baseline="0" dirty="0">
                          <a:latin typeface="Times New Roman" panose="02020603050405020304" pitchFamily="18" charset="0"/>
                          <a:cs typeface="Times New Roman" panose="02020603050405020304" pitchFamily="18" charset="0"/>
                        </a:rPr>
                        <a:t> </a:t>
                      </a:r>
                      <a:r>
                        <a:rPr lang="en-US" sz="3400" b="1" baseline="0" dirty="0" err="1">
                          <a:latin typeface="Times New Roman" panose="02020603050405020304" pitchFamily="18" charset="0"/>
                          <a:cs typeface="Times New Roman" panose="02020603050405020304" pitchFamily="18" charset="0"/>
                        </a:rPr>
                        <a:t>dùng</a:t>
                      </a:r>
                      <a:endParaRPr lang="en-US" sz="3400" b="1" dirty="0">
                        <a:solidFill>
                          <a:schemeClr val="bg1"/>
                        </a:solidFill>
                        <a:latin typeface="Times New Roman" panose="02020603050405020304" pitchFamily="18" charset="0"/>
                        <a:cs typeface="Times New Roman" panose="02020603050405020304" pitchFamily="18" charset="0"/>
                      </a:endParaRPr>
                    </a:p>
                  </a:txBody>
                  <a:tcPr marL="137160" marR="137160" marT="68580" marB="68580" anchor="ctr">
                    <a:solidFill>
                      <a:schemeClr val="bg2">
                        <a:lumMod val="90000"/>
                      </a:schemeClr>
                    </a:solidFill>
                  </a:tcPr>
                </a:tc>
                <a:tc>
                  <a:txBody>
                    <a:bodyPr/>
                    <a:lstStyle/>
                    <a:p>
                      <a:pPr algn="ctr"/>
                      <a:r>
                        <a:rPr lang="en-US" sz="3400" b="1" dirty="0" err="1">
                          <a:latin typeface="Times New Roman" panose="02020603050405020304" pitchFamily="18" charset="0"/>
                          <a:cs typeface="Times New Roman" panose="02020603050405020304" pitchFamily="18" charset="0"/>
                        </a:rPr>
                        <a:t>Vị</a:t>
                      </a:r>
                      <a:r>
                        <a:rPr lang="en-US" sz="3400" b="1" dirty="0">
                          <a:latin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cs typeface="Times New Roman" panose="02020603050405020304" pitchFamily="18" charset="0"/>
                        </a:rPr>
                        <a:t>trí</a:t>
                      </a:r>
                      <a:r>
                        <a:rPr lang="en-US" sz="3400" b="1" baseline="0" dirty="0">
                          <a:latin typeface="Times New Roman" panose="02020603050405020304" pitchFamily="18" charset="0"/>
                          <a:cs typeface="Times New Roman" panose="02020603050405020304" pitchFamily="18" charset="0"/>
                        </a:rPr>
                        <a:t> </a:t>
                      </a:r>
                      <a:r>
                        <a:rPr lang="en-US" sz="3400" b="1" baseline="0" dirty="0" err="1">
                          <a:latin typeface="Times New Roman" panose="02020603050405020304" pitchFamily="18" charset="0"/>
                          <a:cs typeface="Times New Roman" panose="02020603050405020304" pitchFamily="18" charset="0"/>
                        </a:rPr>
                        <a:t>trong</a:t>
                      </a:r>
                      <a:r>
                        <a:rPr lang="en-US" sz="3400" b="1" baseline="0" dirty="0">
                          <a:latin typeface="Times New Roman" panose="02020603050405020304" pitchFamily="18" charset="0"/>
                          <a:cs typeface="Times New Roman" panose="02020603050405020304" pitchFamily="18" charset="0"/>
                        </a:rPr>
                        <a:t> </a:t>
                      </a:r>
                      <a:r>
                        <a:rPr lang="en-US" sz="3400" b="1" baseline="0" dirty="0" err="1">
                          <a:latin typeface="Times New Roman" panose="02020603050405020304" pitchFamily="18" charset="0"/>
                          <a:cs typeface="Times New Roman" panose="02020603050405020304" pitchFamily="18" charset="0"/>
                        </a:rPr>
                        <a:t>câu</a:t>
                      </a:r>
                      <a:endParaRPr lang="en-US" sz="3400" b="1" dirty="0">
                        <a:solidFill>
                          <a:schemeClr val="bg1"/>
                        </a:solidFill>
                        <a:latin typeface="Times New Roman" panose="02020603050405020304" pitchFamily="18" charset="0"/>
                        <a:cs typeface="Times New Roman" panose="02020603050405020304" pitchFamily="18" charset="0"/>
                      </a:endParaRPr>
                    </a:p>
                  </a:txBody>
                  <a:tcPr marL="137160" marR="137160" marT="68580" marB="68580" anchor="ctr">
                    <a:solidFill>
                      <a:schemeClr val="bg2">
                        <a:lumMod val="90000"/>
                      </a:schemeClr>
                    </a:solidFill>
                  </a:tcPr>
                </a:tc>
                <a:extLst>
                  <a:ext uri="{0D108BD9-81ED-4DB2-BD59-A6C34878D82A}">
                    <a16:rowId xmlns:a16="http://schemas.microsoft.com/office/drawing/2014/main" val="2385926792"/>
                  </a:ext>
                </a:extLst>
              </a:tr>
              <a:tr h="1238947">
                <a:tc>
                  <a:txBody>
                    <a:bodyPr/>
                    <a:lstStyle/>
                    <a:p>
                      <a:pPr algn="ctr"/>
                      <a:r>
                        <a:rPr lang="en-US" sz="3400" b="1" dirty="0" err="1">
                          <a:latin typeface="Times New Roman" panose="02020603050405020304" pitchFamily="18" charset="0"/>
                          <a:cs typeface="Times New Roman" panose="02020603050405020304" pitchFamily="18" charset="0"/>
                        </a:rPr>
                        <a:t>Gọi</a:t>
                      </a:r>
                      <a:r>
                        <a:rPr lang="en-US" sz="3400" b="1" baseline="0" dirty="0">
                          <a:latin typeface="Times New Roman" panose="02020603050405020304" pitchFamily="18" charset="0"/>
                          <a:cs typeface="Times New Roman" panose="02020603050405020304" pitchFamily="18" charset="0"/>
                        </a:rPr>
                        <a:t> - </a:t>
                      </a:r>
                      <a:r>
                        <a:rPr lang="en-US" sz="3400" b="1" baseline="0" dirty="0" err="1">
                          <a:latin typeface="Times New Roman" panose="02020603050405020304" pitchFamily="18" charset="0"/>
                          <a:cs typeface="Times New Roman" panose="02020603050405020304" pitchFamily="18" charset="0"/>
                        </a:rPr>
                        <a:t>đáp</a:t>
                      </a:r>
                      <a:endParaRPr lang="en-US" sz="3400" b="1" dirty="0">
                        <a:latin typeface="Times New Roman" panose="02020603050405020304" pitchFamily="18" charset="0"/>
                        <a:cs typeface="Times New Roman" panose="02020603050405020304" pitchFamily="18" charset="0"/>
                      </a:endParaRPr>
                    </a:p>
                  </a:txBody>
                  <a:tcPr marL="137160" marR="137160" marT="68580" marB="68580" anchor="ctr">
                    <a:solidFill>
                      <a:schemeClr val="bg1"/>
                    </a:solidFill>
                  </a:tcPr>
                </a:tc>
                <a:tc>
                  <a:txBody>
                    <a:bodyPr/>
                    <a:lstStyle/>
                    <a:p>
                      <a:pPr marL="0" marR="0" indent="0" algn="just" defTabSz="1371600" rtl="0" eaLnBrk="1" fontAlgn="auto" latinLnBrk="0" hangingPunct="1">
                        <a:lnSpc>
                          <a:spcPct val="100000"/>
                        </a:lnSpc>
                        <a:spcBef>
                          <a:spcPts val="0"/>
                        </a:spcBef>
                        <a:spcAft>
                          <a:spcPts val="1125"/>
                        </a:spcAft>
                        <a:buClrTx/>
                        <a:buSzTx/>
                        <a:buFontTx/>
                        <a:buNone/>
                        <a:tabLst/>
                        <a:defRPr/>
                      </a:pPr>
                      <a:r>
                        <a:rPr lang="en-US" sz="3400" dirty="0" err="1">
                          <a:latin typeface="Times New Roman" panose="02020603050405020304" pitchFamily="18" charset="0"/>
                          <a:cs typeface="Times New Roman" panose="02020603050405020304" pitchFamily="18" charset="0"/>
                        </a:rPr>
                        <a:t>dùng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để</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tạo</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lập</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hoặc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duy</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trì</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quan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hệ</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giao</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tiếp</a:t>
                      </a:r>
                      <a:r>
                        <a:rPr lang="en-US" sz="3400" dirty="0">
                          <a:latin typeface="Times New Roman" panose="02020603050405020304" pitchFamily="18" charset="0"/>
                          <a:cs typeface="Times New Roman" panose="02020603050405020304" pitchFamily="18" charset="0"/>
                        </a:rPr>
                        <a:t>.</a:t>
                      </a:r>
                      <a:endParaRPr lang="en-US" sz="3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68580" marB="68580">
                    <a:solidFill>
                      <a:schemeClr val="bg1"/>
                    </a:solidFill>
                  </a:tcPr>
                </a:tc>
                <a:tc>
                  <a:txBody>
                    <a:bodyPr/>
                    <a:lstStyle/>
                    <a:p>
                      <a:pPr marL="0" marR="0" indent="0" algn="just" defTabSz="1371600" rtl="0" eaLnBrk="1" fontAlgn="auto" latinLnBrk="0" hangingPunct="1">
                        <a:lnSpc>
                          <a:spcPct val="100000"/>
                        </a:lnSpc>
                        <a:spcBef>
                          <a:spcPts val="0"/>
                        </a:spcBef>
                        <a:spcAft>
                          <a:spcPts val="0"/>
                        </a:spcAft>
                        <a:buClrTx/>
                        <a:buSzTx/>
                        <a:buFontTx/>
                        <a:buNone/>
                        <a:tabLst/>
                        <a:defRPr/>
                      </a:pPr>
                      <a:r>
                        <a:rPr lang="en-US" sz="3400" dirty="0" err="1">
                          <a:latin typeface="Times New Roman" panose="02020603050405020304" pitchFamily="18" charset="0"/>
                          <a:cs typeface="Times New Roman" panose="02020603050405020304" pitchFamily="18" charset="0"/>
                        </a:rPr>
                        <a:t>này</a:t>
                      </a:r>
                      <a:r>
                        <a:rPr lang="en-US" sz="3400" dirty="0">
                          <a:latin typeface="Times New Roman" panose="02020603050405020304" pitchFamily="18" charset="0"/>
                          <a:cs typeface="Times New Roman" panose="02020603050405020304" pitchFamily="18" charset="0"/>
                        </a:rPr>
                        <a:t>,</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ơi</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dạ</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vâng</a:t>
                      </a:r>
                      <a:r>
                        <a:rPr lang="en-US" sz="3400" baseline="0" dirty="0">
                          <a:latin typeface="Times New Roman" panose="02020603050405020304" pitchFamily="18" charset="0"/>
                          <a:cs typeface="Times New Roman" panose="02020603050405020304" pitchFamily="18" charset="0"/>
                        </a:rPr>
                        <a:t>, ừ, </a:t>
                      </a:r>
                      <a:r>
                        <a:rPr lang="en-US" sz="3400" baseline="0" dirty="0" err="1">
                          <a:latin typeface="Times New Roman" panose="02020603050405020304" pitchFamily="18" charset="0"/>
                          <a:cs typeface="Times New Roman" panose="02020603050405020304" pitchFamily="18" charset="0"/>
                        </a:rPr>
                        <a:t>anh</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ơi</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thưa</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bẩm</a:t>
                      </a:r>
                      <a:r>
                        <a:rPr lang="en-US" sz="3400" baseline="0" dirty="0">
                          <a:latin typeface="Times New Roman" panose="02020603050405020304" pitchFamily="18" charset="0"/>
                          <a:cs typeface="Times New Roman" panose="02020603050405020304" pitchFamily="18" charset="0"/>
                        </a:rPr>
                        <a:t>…</a:t>
                      </a:r>
                      <a:endParaRPr lang="en-US" sz="3400" dirty="0">
                        <a:latin typeface="Times New Roman" panose="02020603050405020304" pitchFamily="18" charset="0"/>
                        <a:cs typeface="Times New Roman" panose="02020603050405020304" pitchFamily="18" charset="0"/>
                      </a:endParaRPr>
                    </a:p>
                  </a:txBody>
                  <a:tcPr marL="137160" marR="137160" marT="68580" marB="68580">
                    <a:solidFill>
                      <a:schemeClr val="bg1"/>
                    </a:solidFill>
                  </a:tcPr>
                </a:tc>
                <a:tc>
                  <a:txBody>
                    <a:bodyPr/>
                    <a:lstStyle/>
                    <a:p>
                      <a:pPr marL="0" marR="0" indent="0" algn="just" defTabSz="1371600" rtl="0" eaLnBrk="1" fontAlgn="auto" latinLnBrk="0" hangingPunct="1">
                        <a:lnSpc>
                          <a:spcPct val="100000"/>
                        </a:lnSpc>
                        <a:spcBef>
                          <a:spcPts val="0"/>
                        </a:spcBef>
                        <a:spcAft>
                          <a:spcPts val="0"/>
                        </a:spcAft>
                        <a:buClrTx/>
                        <a:buSzTx/>
                        <a:buFontTx/>
                        <a:buNone/>
                        <a:tabLst/>
                        <a:defRPr/>
                      </a:pPr>
                      <a:r>
                        <a:rPr lang="en-US" sz="3400" dirty="0" err="1">
                          <a:latin typeface="Times New Roman" panose="02020603050405020304" pitchFamily="18" charset="0"/>
                          <a:cs typeface="Times New Roman" panose="02020603050405020304" pitchFamily="18" charset="0"/>
                        </a:rPr>
                        <a:t>Linh</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hoạt</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t</a:t>
                      </a:r>
                      <a:r>
                        <a:rPr lang="en-US" sz="3400" dirty="0" err="1">
                          <a:latin typeface="Times New Roman" panose="02020603050405020304" pitchFamily="18" charset="0"/>
                          <a:cs typeface="Times New Roman" panose="02020603050405020304" pitchFamily="18" charset="0"/>
                        </a:rPr>
                        <a:t>hường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đứng</a:t>
                      </a:r>
                      <a:r>
                        <a:rPr lang="en-US" sz="3400" dirty="0">
                          <a:latin typeface="Times New Roman" panose="02020603050405020304" pitchFamily="18" charset="0"/>
                          <a:cs typeface="Times New Roman" panose="02020603050405020304" pitchFamily="18" charset="0"/>
                        </a:rPr>
                        <a:t> ở </a:t>
                      </a:r>
                      <a:r>
                        <a:rPr lang="en-US" sz="3400" dirty="0" err="1">
                          <a:latin typeface="Times New Roman" panose="02020603050405020304" pitchFamily="18" charset="0"/>
                          <a:cs typeface="Times New Roman" panose="02020603050405020304" pitchFamily="18" charset="0"/>
                        </a:rPr>
                        <a:t>đầu</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câu</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giữa</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câu</a:t>
                      </a:r>
                      <a:r>
                        <a:rPr lang="en-US" sz="3400" dirty="0">
                          <a:latin typeface="Times New Roman" panose="02020603050405020304" pitchFamily="18" charset="0"/>
                          <a:cs typeface="Times New Roman" panose="02020603050405020304" pitchFamily="18" charset="0"/>
                        </a:rPr>
                        <a:t>)</a:t>
                      </a:r>
                    </a:p>
                  </a:txBody>
                  <a:tcPr marL="137160" marR="137160" marT="68580" marB="68580">
                    <a:solidFill>
                      <a:schemeClr val="bg1"/>
                    </a:solidFill>
                  </a:tcPr>
                </a:tc>
                <a:extLst>
                  <a:ext uri="{0D108BD9-81ED-4DB2-BD59-A6C34878D82A}">
                    <a16:rowId xmlns:a16="http://schemas.microsoft.com/office/drawing/2014/main" val="129175430"/>
                  </a:ext>
                </a:extLst>
              </a:tr>
              <a:tr h="1653625">
                <a:tc>
                  <a:txBody>
                    <a:bodyPr/>
                    <a:lstStyle/>
                    <a:p>
                      <a:pPr algn="ctr"/>
                      <a:r>
                        <a:rPr lang="en-US" sz="3400" b="1" dirty="0" err="1">
                          <a:latin typeface="Times New Roman" panose="02020603050405020304" pitchFamily="18" charset="0"/>
                          <a:cs typeface="Times New Roman" panose="02020603050405020304" pitchFamily="18" charset="0"/>
                        </a:rPr>
                        <a:t>Cảm</a:t>
                      </a:r>
                      <a:r>
                        <a:rPr lang="en-US" sz="3400" b="1" dirty="0">
                          <a:latin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cs typeface="Times New Roman" panose="02020603050405020304" pitchFamily="18" charset="0"/>
                        </a:rPr>
                        <a:t>thán</a:t>
                      </a:r>
                      <a:endParaRPr lang="en-US" sz="3400" b="1" dirty="0">
                        <a:latin typeface="Times New Roman" panose="02020603050405020304" pitchFamily="18" charset="0"/>
                        <a:cs typeface="Times New Roman" panose="02020603050405020304" pitchFamily="18" charset="0"/>
                      </a:endParaRPr>
                    </a:p>
                  </a:txBody>
                  <a:tcPr marL="137160" marR="137160" marT="68580" marB="68580" anchor="ctr">
                    <a:solidFill>
                      <a:schemeClr val="bg1"/>
                    </a:solidFill>
                  </a:tcPr>
                </a:tc>
                <a:tc>
                  <a:txBody>
                    <a:bodyPr/>
                    <a:lstStyle/>
                    <a:p>
                      <a:pPr algn="just" defTabSz="1371600">
                        <a:spcAft>
                          <a:spcPts val="1125"/>
                        </a:spcAft>
                        <a:defRPr/>
                      </a:pPr>
                      <a:r>
                        <a:rPr lang="en-US" sz="3400" dirty="0" err="1">
                          <a:latin typeface="Times New Roman" panose="02020603050405020304" pitchFamily="18" charset="0"/>
                          <a:cs typeface="Times New Roman" panose="02020603050405020304" pitchFamily="18" charset="0"/>
                        </a:rPr>
                        <a:t>dùng</a:t>
                      </a:r>
                      <a:r>
                        <a:rPr lang="en-US" sz="3400" baseline="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để</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bộc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lộ</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cảm</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xúc</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vui</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buồn</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tức</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giận</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ngạc</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nhiên</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của</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người</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nói</a:t>
                      </a:r>
                      <a:r>
                        <a:rPr lang="en-US" sz="3400" baseline="0" dirty="0">
                          <a:latin typeface="Times New Roman" panose="02020603050405020304" pitchFamily="18" charset="0"/>
                          <a:cs typeface="Times New Roman" panose="02020603050405020304" pitchFamily="18" charset="0"/>
                        </a:rPr>
                        <a:t>.</a:t>
                      </a:r>
                      <a:endParaRPr lang="en-US" sz="3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68580" marB="68580">
                    <a:solidFill>
                      <a:schemeClr val="bg1"/>
                    </a:solidFill>
                  </a:tcPr>
                </a:tc>
                <a:tc>
                  <a:txBody>
                    <a:bodyPr/>
                    <a:lstStyle/>
                    <a:p>
                      <a:pPr algn="just"/>
                      <a:r>
                        <a:rPr lang="en-US" sz="3400" dirty="0">
                          <a:latin typeface="Times New Roman" panose="02020603050405020304" pitchFamily="18" charset="0"/>
                          <a:cs typeface="Times New Roman" panose="02020603050405020304" pitchFamily="18" charset="0"/>
                        </a:rPr>
                        <a:t>a, ồ,</a:t>
                      </a:r>
                      <a:r>
                        <a:rPr lang="en-US" sz="3400" baseline="0" dirty="0">
                          <a:latin typeface="Times New Roman" panose="02020603050405020304" pitchFamily="18" charset="0"/>
                          <a:cs typeface="Times New Roman" panose="02020603050405020304" pitchFamily="18" charset="0"/>
                        </a:rPr>
                        <a:t> ô hay, </a:t>
                      </a:r>
                      <a:r>
                        <a:rPr lang="en-US" sz="3400" baseline="0" dirty="0" err="1">
                          <a:latin typeface="Times New Roman" panose="02020603050405020304" pitchFamily="18" charset="0"/>
                          <a:cs typeface="Times New Roman" panose="02020603050405020304" pitchFamily="18" charset="0"/>
                        </a:rPr>
                        <a:t>ôi</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ôi</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chao</a:t>
                      </a:r>
                      <a:r>
                        <a:rPr lang="en-US" sz="3400" baseline="0" dirty="0">
                          <a:latin typeface="Times New Roman" panose="02020603050405020304" pitchFamily="18" charset="0"/>
                          <a:cs typeface="Times New Roman" panose="02020603050405020304" pitchFamily="18" charset="0"/>
                        </a:rPr>
                        <a:t>, ơ, ơ </a:t>
                      </a:r>
                      <a:r>
                        <a:rPr lang="en-US" sz="3400" baseline="0" dirty="0" err="1">
                          <a:latin typeface="Times New Roman" panose="02020603050405020304" pitchFamily="18" charset="0"/>
                          <a:cs typeface="Times New Roman" panose="02020603050405020304" pitchFamily="18" charset="0"/>
                        </a:rPr>
                        <a:t>kìa</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chao</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ôi</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trời</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ơi</a:t>
                      </a:r>
                      <a:r>
                        <a:rPr lang="en-US" sz="3400" baseline="0" dirty="0">
                          <a:latin typeface="Times New Roman" panose="02020603050405020304" pitchFamily="18" charset="0"/>
                          <a:cs typeface="Times New Roman" panose="02020603050405020304" pitchFamily="18" charset="0"/>
                        </a:rPr>
                        <a:t>…</a:t>
                      </a:r>
                      <a:endParaRPr lang="en-US" sz="3400" dirty="0">
                        <a:latin typeface="Times New Roman" panose="02020603050405020304" pitchFamily="18" charset="0"/>
                        <a:cs typeface="Times New Roman" panose="02020603050405020304" pitchFamily="18" charset="0"/>
                      </a:endParaRPr>
                    </a:p>
                  </a:txBody>
                  <a:tcPr marL="137160" marR="137160" marT="68580" marB="68580">
                    <a:solidFill>
                      <a:schemeClr val="bg1"/>
                    </a:solidFill>
                  </a:tcPr>
                </a:tc>
                <a:tc>
                  <a:txBody>
                    <a:bodyPr/>
                    <a:lstStyle/>
                    <a:p>
                      <a:pPr algn="just"/>
                      <a:r>
                        <a:rPr lang="en-US" sz="3400" dirty="0" err="1">
                          <a:latin typeface="Times New Roman" panose="02020603050405020304" pitchFamily="18" charset="0"/>
                          <a:cs typeface="Times New Roman" panose="02020603050405020304" pitchFamily="18" charset="0"/>
                        </a:rPr>
                        <a:t>Thường</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đứng</a:t>
                      </a:r>
                      <a:r>
                        <a:rPr lang="en-US" sz="3400" baseline="0" dirty="0">
                          <a:latin typeface="Times New Roman" panose="02020603050405020304" pitchFamily="18" charset="0"/>
                          <a:cs typeface="Times New Roman" panose="02020603050405020304" pitchFamily="18" charset="0"/>
                        </a:rPr>
                        <a:t> ở </a:t>
                      </a:r>
                      <a:r>
                        <a:rPr lang="en-US" sz="3400" baseline="0" dirty="0" err="1">
                          <a:latin typeface="Times New Roman" panose="02020603050405020304" pitchFamily="18" charset="0"/>
                          <a:cs typeface="Times New Roman" panose="02020603050405020304" pitchFamily="18" charset="0"/>
                        </a:rPr>
                        <a:t>đầu</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câu</a:t>
                      </a:r>
                      <a:endParaRPr lang="en-US" sz="3400" dirty="0">
                        <a:latin typeface="Times New Roman" panose="02020603050405020304" pitchFamily="18" charset="0"/>
                        <a:cs typeface="Times New Roman" panose="02020603050405020304" pitchFamily="18" charset="0"/>
                      </a:endParaRPr>
                    </a:p>
                  </a:txBody>
                  <a:tcPr marL="137160" marR="137160" marT="68580" marB="68580">
                    <a:solidFill>
                      <a:schemeClr val="bg1"/>
                    </a:solidFill>
                  </a:tcPr>
                </a:tc>
                <a:extLst>
                  <a:ext uri="{0D108BD9-81ED-4DB2-BD59-A6C34878D82A}">
                    <a16:rowId xmlns:a16="http://schemas.microsoft.com/office/drawing/2014/main" val="515382689"/>
                  </a:ext>
                </a:extLst>
              </a:tr>
              <a:tr h="2228335">
                <a:tc>
                  <a:txBody>
                    <a:bodyPr/>
                    <a:lstStyle/>
                    <a:p>
                      <a:pPr algn="ctr"/>
                      <a:r>
                        <a:rPr lang="en-US" sz="3400" b="1" dirty="0" err="1">
                          <a:latin typeface="Times New Roman" panose="02020603050405020304" pitchFamily="18" charset="0"/>
                          <a:cs typeface="Times New Roman" panose="02020603050405020304" pitchFamily="18" charset="0"/>
                        </a:rPr>
                        <a:t>Tình</a:t>
                      </a:r>
                      <a:r>
                        <a:rPr lang="en-US" sz="3400" b="1" baseline="0" dirty="0">
                          <a:latin typeface="Times New Roman" panose="02020603050405020304" pitchFamily="18" charset="0"/>
                          <a:cs typeface="Times New Roman" panose="02020603050405020304" pitchFamily="18" charset="0"/>
                        </a:rPr>
                        <a:t> </a:t>
                      </a:r>
                      <a:r>
                        <a:rPr lang="en-US" sz="3400" b="1" baseline="0" dirty="0" err="1">
                          <a:latin typeface="Times New Roman" panose="02020603050405020304" pitchFamily="18" charset="0"/>
                          <a:cs typeface="Times New Roman" panose="02020603050405020304" pitchFamily="18" charset="0"/>
                        </a:rPr>
                        <a:t>thái</a:t>
                      </a:r>
                      <a:endParaRPr lang="en-US" sz="3400" b="1" dirty="0">
                        <a:latin typeface="Times New Roman" panose="02020603050405020304" pitchFamily="18" charset="0"/>
                        <a:cs typeface="Times New Roman" panose="02020603050405020304" pitchFamily="18" charset="0"/>
                      </a:endParaRPr>
                    </a:p>
                  </a:txBody>
                  <a:tcPr marL="137160" marR="137160" marT="68580" marB="68580" anchor="ctr">
                    <a:solidFill>
                      <a:schemeClr val="bg1"/>
                    </a:solidFill>
                  </a:tcPr>
                </a:tc>
                <a:tc>
                  <a:txBody>
                    <a:bodyPr/>
                    <a:lstStyle/>
                    <a:p>
                      <a:pPr algn="just" defTabSz="1371600">
                        <a:spcAft>
                          <a:spcPts val="1125"/>
                        </a:spcAft>
                        <a:defRPr/>
                      </a:pPr>
                      <a:r>
                        <a:rPr lang="en-US" sz="3400" dirty="0" err="1">
                          <a:latin typeface="Times New Roman" panose="02020603050405020304" pitchFamily="18" charset="0"/>
                          <a:cs typeface="Times New Roman" panose="02020603050405020304" pitchFamily="18" charset="0"/>
                        </a:rPr>
                        <a:t>dùng</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để</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biểu</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thị</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cách</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nhìn</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nhận</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đánh</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giá</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của</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người</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nói</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người</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viết</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đối</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với</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sự</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việc</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được</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nói</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đến</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trong</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câu</a:t>
                      </a:r>
                      <a:r>
                        <a:rPr lang="en-US" sz="3400" baseline="0" dirty="0">
                          <a:latin typeface="Times New Roman" panose="02020603050405020304" pitchFamily="18" charset="0"/>
                          <a:cs typeface="Times New Roman" panose="02020603050405020304" pitchFamily="18" charset="0"/>
                        </a:rPr>
                        <a:t>.</a:t>
                      </a:r>
                      <a:endParaRPr lang="en-US" sz="3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68580" marB="68580">
                    <a:solidFill>
                      <a:schemeClr val="bg1"/>
                    </a:solidFill>
                  </a:tcPr>
                </a:tc>
                <a:tc>
                  <a:txBody>
                    <a:bodyPr/>
                    <a:lstStyle/>
                    <a:p>
                      <a:pPr algn="just"/>
                      <a:r>
                        <a:rPr lang="en-US" sz="3400" dirty="0" err="1">
                          <a:latin typeface="Times New Roman" panose="02020603050405020304" pitchFamily="18" charset="0"/>
                          <a:cs typeface="Times New Roman" panose="02020603050405020304" pitchFamily="18" charset="0"/>
                        </a:rPr>
                        <a:t>chắc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có</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lẽ</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dường</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như</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hình</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như</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lẽ</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ra</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quả</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là</a:t>
                      </a:r>
                      <a:r>
                        <a:rPr lang="en-US" sz="3400" baseline="0" dirty="0">
                          <a:latin typeface="Times New Roman" panose="02020603050405020304" pitchFamily="18" charset="0"/>
                          <a:cs typeface="Times New Roman" panose="02020603050405020304" pitchFamily="18" charset="0"/>
                        </a:rPr>
                        <a:t>, may </a:t>
                      </a:r>
                      <a:r>
                        <a:rPr lang="en-US" sz="3400" baseline="0" dirty="0" err="1">
                          <a:latin typeface="Times New Roman" panose="02020603050405020304" pitchFamily="18" charset="0"/>
                          <a:cs typeface="Times New Roman" panose="02020603050405020304" pitchFamily="18" charset="0"/>
                        </a:rPr>
                        <a:t>sao</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thật</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ra</a:t>
                      </a:r>
                      <a:r>
                        <a:rPr lang="en-US" sz="3400" baseline="0" dirty="0">
                          <a:latin typeface="Times New Roman" panose="02020603050405020304" pitchFamily="18" charset="0"/>
                          <a:cs typeface="Times New Roman" panose="02020603050405020304" pitchFamily="18" charset="0"/>
                        </a:rPr>
                        <a:t>…</a:t>
                      </a:r>
                      <a:endParaRPr lang="en-US" sz="3400" dirty="0">
                        <a:latin typeface="Times New Roman" panose="02020603050405020304" pitchFamily="18" charset="0"/>
                        <a:cs typeface="Times New Roman" panose="02020603050405020304" pitchFamily="18" charset="0"/>
                      </a:endParaRPr>
                    </a:p>
                  </a:txBody>
                  <a:tcPr marL="137160" marR="137160" marT="68580" marB="68580">
                    <a:solidFill>
                      <a:schemeClr val="bg1"/>
                    </a:solidFill>
                  </a:tcPr>
                </a:tc>
                <a:tc>
                  <a:txBody>
                    <a:bodyPr/>
                    <a:lstStyle/>
                    <a:p>
                      <a:pPr marL="0" marR="0" indent="0" algn="just" defTabSz="1371600" rtl="0" eaLnBrk="1" fontAlgn="auto" latinLnBrk="0" hangingPunct="1">
                        <a:lnSpc>
                          <a:spcPct val="100000"/>
                        </a:lnSpc>
                        <a:spcBef>
                          <a:spcPts val="0"/>
                        </a:spcBef>
                        <a:spcAft>
                          <a:spcPts val="0"/>
                        </a:spcAft>
                        <a:buClrTx/>
                        <a:buSzTx/>
                        <a:buFontTx/>
                        <a:buNone/>
                        <a:tabLst/>
                        <a:defRPr/>
                      </a:pPr>
                      <a:r>
                        <a:rPr lang="en-US" sz="3400" dirty="0" err="1">
                          <a:latin typeface="Times New Roman" panose="02020603050405020304" pitchFamily="18" charset="0"/>
                          <a:cs typeface="Times New Roman" panose="02020603050405020304" pitchFamily="18" charset="0"/>
                        </a:rPr>
                        <a:t>Linh</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hoạt</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t</a:t>
                      </a:r>
                      <a:r>
                        <a:rPr lang="en-US" sz="3400" dirty="0" err="1">
                          <a:latin typeface="Times New Roman" panose="02020603050405020304" pitchFamily="18" charset="0"/>
                          <a:cs typeface="Times New Roman" panose="02020603050405020304" pitchFamily="18" charset="0"/>
                        </a:rPr>
                        <a:t>hường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đứng</a:t>
                      </a:r>
                      <a:r>
                        <a:rPr lang="en-US" sz="3400" dirty="0">
                          <a:latin typeface="Times New Roman" panose="02020603050405020304" pitchFamily="18" charset="0"/>
                          <a:cs typeface="Times New Roman" panose="02020603050405020304" pitchFamily="18" charset="0"/>
                        </a:rPr>
                        <a:t> ở </a:t>
                      </a:r>
                      <a:r>
                        <a:rPr lang="en-US" sz="3400" dirty="0" err="1">
                          <a:latin typeface="Times New Roman" panose="02020603050405020304" pitchFamily="18" charset="0"/>
                          <a:cs typeface="Times New Roman" panose="02020603050405020304" pitchFamily="18" charset="0"/>
                        </a:rPr>
                        <a:t>đầu</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câu</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giữa</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câu</a:t>
                      </a:r>
                      <a:r>
                        <a:rPr lang="en-US" sz="3400" dirty="0">
                          <a:latin typeface="Times New Roman" panose="02020603050405020304" pitchFamily="18" charset="0"/>
                          <a:cs typeface="Times New Roman" panose="02020603050405020304" pitchFamily="18" charset="0"/>
                        </a:rPr>
                        <a:t>)</a:t>
                      </a:r>
                    </a:p>
                  </a:txBody>
                  <a:tcPr marL="137160" marR="137160" marT="68580" marB="68580">
                    <a:solidFill>
                      <a:schemeClr val="bg1"/>
                    </a:solidFill>
                  </a:tcPr>
                </a:tc>
                <a:extLst>
                  <a:ext uri="{0D108BD9-81ED-4DB2-BD59-A6C34878D82A}">
                    <a16:rowId xmlns:a16="http://schemas.microsoft.com/office/drawing/2014/main" val="1561734286"/>
                  </a:ext>
                </a:extLst>
              </a:tr>
              <a:tr h="1043940">
                <a:tc>
                  <a:txBody>
                    <a:bodyPr/>
                    <a:lstStyle/>
                    <a:p>
                      <a:pPr algn="ctr"/>
                      <a:r>
                        <a:rPr lang="en-US" sz="3400" b="1" dirty="0" err="1">
                          <a:latin typeface="Times New Roman" panose="02020603050405020304" pitchFamily="18" charset="0"/>
                          <a:cs typeface="Times New Roman" panose="02020603050405020304" pitchFamily="18" charset="0"/>
                        </a:rPr>
                        <a:t>Chuyển</a:t>
                      </a:r>
                      <a:r>
                        <a:rPr lang="en-US" sz="3400" b="1" baseline="0" dirty="0">
                          <a:latin typeface="Times New Roman" panose="02020603050405020304" pitchFamily="18" charset="0"/>
                          <a:cs typeface="Times New Roman" panose="02020603050405020304" pitchFamily="18" charset="0"/>
                        </a:rPr>
                        <a:t> </a:t>
                      </a:r>
                      <a:r>
                        <a:rPr lang="en-US" sz="3400" b="1" baseline="0" dirty="0" err="1">
                          <a:latin typeface="Times New Roman" panose="02020603050405020304" pitchFamily="18" charset="0"/>
                          <a:cs typeface="Times New Roman" panose="02020603050405020304" pitchFamily="18" charset="0"/>
                        </a:rPr>
                        <a:t>tiếp</a:t>
                      </a:r>
                      <a:endParaRPr lang="en-US" sz="3400" b="1" dirty="0">
                        <a:latin typeface="Times New Roman" panose="02020603050405020304" pitchFamily="18" charset="0"/>
                        <a:cs typeface="Times New Roman" panose="02020603050405020304" pitchFamily="18" charset="0"/>
                      </a:endParaRPr>
                    </a:p>
                  </a:txBody>
                  <a:tcPr marL="137160" marR="137160" marT="68580" marB="68580" anchor="ctr">
                    <a:solidFill>
                      <a:schemeClr val="bg1"/>
                    </a:solidFill>
                  </a:tcPr>
                </a:tc>
                <a:tc>
                  <a:txBody>
                    <a:bodyPr/>
                    <a:lstStyle/>
                    <a:p>
                      <a:pPr marL="0" marR="0" indent="0" algn="just" defTabSz="1371600" rtl="0" eaLnBrk="1" fontAlgn="auto" latinLnBrk="0" hangingPunct="1">
                        <a:lnSpc>
                          <a:spcPct val="100000"/>
                        </a:lnSpc>
                        <a:spcBef>
                          <a:spcPts val="0"/>
                        </a:spcBef>
                        <a:spcAft>
                          <a:spcPts val="1125"/>
                        </a:spcAft>
                        <a:buClrTx/>
                        <a:buSzTx/>
                        <a:buFontTx/>
                        <a:buNone/>
                        <a:tabLst/>
                        <a:defRPr/>
                      </a:pPr>
                      <a:r>
                        <a:rPr lang="en-US" sz="3400" dirty="0" err="1">
                          <a:latin typeface="Times New Roman" panose="02020603050405020304" pitchFamily="18" charset="0"/>
                          <a:cs typeface="Times New Roman" panose="02020603050405020304" pitchFamily="18" charset="0"/>
                        </a:rPr>
                        <a:t>dùng</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để</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nêu</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lên</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một</a:t>
                      </a:r>
                      <a:r>
                        <a:rPr lang="en-US" sz="3400" baseline="0" dirty="0">
                          <a:latin typeface="Times New Roman" panose="02020603050405020304" pitchFamily="18" charset="0"/>
                          <a:cs typeface="Times New Roman" panose="02020603050405020304" pitchFamily="18" charset="0"/>
                        </a:rPr>
                        <a:t> ý </a:t>
                      </a:r>
                      <a:r>
                        <a:rPr lang="en-US" sz="3400" baseline="0" dirty="0" err="1">
                          <a:latin typeface="Times New Roman" panose="02020603050405020304" pitchFamily="18" charset="0"/>
                          <a:cs typeface="Times New Roman" panose="02020603050405020304" pitchFamily="18" charset="0"/>
                        </a:rPr>
                        <a:t>chuyển</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tiếp</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giữa</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câu</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chứa</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nó</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với</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một</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câu</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một</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đoạn</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đứng</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trước</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hoặc</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sau</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nó</a:t>
                      </a:r>
                      <a:r>
                        <a:rPr lang="en-US" sz="3400" baseline="0" dirty="0">
                          <a:latin typeface="Times New Roman" panose="02020603050405020304" pitchFamily="18" charset="0"/>
                          <a:cs typeface="Times New Roman" panose="02020603050405020304" pitchFamily="18" charset="0"/>
                        </a:rPr>
                        <a:t>.</a:t>
                      </a:r>
                      <a:endParaRPr lang="en-US" sz="3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68580" marB="68580">
                    <a:solidFill>
                      <a:schemeClr val="bg1"/>
                    </a:solidFill>
                  </a:tcPr>
                </a:tc>
                <a:tc>
                  <a:txBody>
                    <a:bodyPr/>
                    <a:lstStyle/>
                    <a:p>
                      <a:pPr marL="0" marR="0" indent="0" algn="just" defTabSz="1371600" rtl="0" eaLnBrk="1" fontAlgn="auto" latinLnBrk="0" hangingPunct="1">
                        <a:lnSpc>
                          <a:spcPct val="100000"/>
                        </a:lnSpc>
                        <a:spcBef>
                          <a:spcPts val="0"/>
                        </a:spcBef>
                        <a:spcAft>
                          <a:spcPts val="0"/>
                        </a:spcAft>
                        <a:buClrTx/>
                        <a:buSzTx/>
                        <a:buFontTx/>
                        <a:buNone/>
                        <a:tabLst/>
                        <a:defRPr/>
                      </a:pPr>
                      <a:r>
                        <a:rPr lang="en-US" sz="3400" dirty="0" err="1">
                          <a:latin typeface="Times New Roman" panose="02020603050405020304" pitchFamily="18" charset="0"/>
                          <a:cs typeface="Times New Roman" panose="02020603050405020304" pitchFamily="18" charset="0"/>
                        </a:rPr>
                        <a:t>tóm</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lại</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ấy</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thế</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mà</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hơn</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thế</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nữa</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ngoài</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ra</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như</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trên</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nói</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cách</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khác</a:t>
                      </a:r>
                      <a:r>
                        <a:rPr lang="en-US" sz="3400" baseline="0" dirty="0">
                          <a:latin typeface="Times New Roman" panose="02020603050405020304" pitchFamily="18" charset="0"/>
                          <a:cs typeface="Times New Roman" panose="02020603050405020304" pitchFamily="18" charset="0"/>
                        </a:rPr>
                        <a:t>…</a:t>
                      </a:r>
                      <a:endParaRPr lang="en-US" sz="3400" dirty="0">
                        <a:latin typeface="Times New Roman" panose="02020603050405020304" pitchFamily="18" charset="0"/>
                        <a:cs typeface="Times New Roman" panose="02020603050405020304" pitchFamily="18" charset="0"/>
                      </a:endParaRPr>
                    </a:p>
                  </a:txBody>
                  <a:tcPr marL="137160" marR="137160" marT="68580" marB="68580">
                    <a:solidFill>
                      <a:schemeClr val="bg1"/>
                    </a:solidFill>
                  </a:tcPr>
                </a:tc>
                <a:tc>
                  <a:txBody>
                    <a:bodyPr/>
                    <a:lstStyle/>
                    <a:p>
                      <a:pPr algn="just"/>
                      <a:r>
                        <a:rPr lang="en-US" sz="3400" dirty="0" err="1">
                          <a:latin typeface="Times New Roman" panose="02020603050405020304" pitchFamily="18" charset="0"/>
                          <a:cs typeface="Times New Roman" panose="02020603050405020304" pitchFamily="18" charset="0"/>
                        </a:rPr>
                        <a:t>Thường</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đứng</a:t>
                      </a:r>
                      <a:r>
                        <a:rPr lang="en-US" sz="3400" baseline="0" dirty="0">
                          <a:latin typeface="Times New Roman" panose="02020603050405020304" pitchFamily="18" charset="0"/>
                          <a:cs typeface="Times New Roman" panose="02020603050405020304" pitchFamily="18" charset="0"/>
                        </a:rPr>
                        <a:t> ở </a:t>
                      </a:r>
                      <a:r>
                        <a:rPr lang="en-US" sz="3400" baseline="0" dirty="0" err="1">
                          <a:latin typeface="Times New Roman" panose="02020603050405020304" pitchFamily="18" charset="0"/>
                          <a:cs typeface="Times New Roman" panose="02020603050405020304" pitchFamily="18" charset="0"/>
                        </a:rPr>
                        <a:t>đầu</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câu</a:t>
                      </a:r>
                      <a:endParaRPr lang="en-US" sz="3400" dirty="0">
                        <a:latin typeface="Times New Roman" panose="02020603050405020304" pitchFamily="18" charset="0"/>
                        <a:cs typeface="Times New Roman" panose="02020603050405020304" pitchFamily="18" charset="0"/>
                      </a:endParaRPr>
                    </a:p>
                  </a:txBody>
                  <a:tcPr marL="137160" marR="137160" marT="68580" marB="68580">
                    <a:solidFill>
                      <a:schemeClr val="bg1"/>
                    </a:solidFill>
                  </a:tcPr>
                </a:tc>
                <a:extLst>
                  <a:ext uri="{0D108BD9-81ED-4DB2-BD59-A6C34878D82A}">
                    <a16:rowId xmlns:a16="http://schemas.microsoft.com/office/drawing/2014/main" val="1572647127"/>
                  </a:ext>
                </a:extLst>
              </a:tr>
              <a:tr h="1043940">
                <a:tc>
                  <a:txBody>
                    <a:bodyPr/>
                    <a:lstStyle/>
                    <a:p>
                      <a:pPr algn="ctr"/>
                      <a:r>
                        <a:rPr lang="en-US" sz="3400" b="1" dirty="0" err="1">
                          <a:latin typeface="Times New Roman" panose="02020603050405020304" pitchFamily="18" charset="0"/>
                          <a:cs typeface="Times New Roman" panose="02020603050405020304" pitchFamily="18" charset="0"/>
                        </a:rPr>
                        <a:t>Phụ</a:t>
                      </a:r>
                      <a:r>
                        <a:rPr lang="en-US" sz="3400" b="1" baseline="0" dirty="0">
                          <a:latin typeface="Times New Roman" panose="02020603050405020304" pitchFamily="18" charset="0"/>
                          <a:cs typeface="Times New Roman" panose="02020603050405020304" pitchFamily="18" charset="0"/>
                        </a:rPr>
                        <a:t> </a:t>
                      </a:r>
                      <a:r>
                        <a:rPr lang="en-US" sz="3400" b="1" baseline="0" dirty="0" err="1">
                          <a:latin typeface="Times New Roman" panose="02020603050405020304" pitchFamily="18" charset="0"/>
                          <a:cs typeface="Times New Roman" panose="02020603050405020304" pitchFamily="18" charset="0"/>
                        </a:rPr>
                        <a:t>chú</a:t>
                      </a:r>
                      <a:endParaRPr lang="en-US" sz="3400" b="1" dirty="0">
                        <a:latin typeface="Times New Roman" panose="02020603050405020304" pitchFamily="18" charset="0"/>
                        <a:cs typeface="Times New Roman" panose="02020603050405020304" pitchFamily="18" charset="0"/>
                      </a:endParaRPr>
                    </a:p>
                  </a:txBody>
                  <a:tcPr marL="137160" marR="137160" marT="68580" marB="68580" anchor="ctr">
                    <a:solidFill>
                      <a:schemeClr val="bg1"/>
                    </a:solidFill>
                  </a:tcPr>
                </a:tc>
                <a:tc>
                  <a:txBody>
                    <a:bodyPr/>
                    <a:lstStyle/>
                    <a:p>
                      <a:pPr marL="0" marR="0" indent="0" algn="just" defTabSz="1371600" rtl="0" eaLnBrk="1" fontAlgn="auto" latinLnBrk="0" hangingPunct="1">
                        <a:lnSpc>
                          <a:spcPct val="100000"/>
                        </a:lnSpc>
                        <a:spcBef>
                          <a:spcPts val="0"/>
                        </a:spcBef>
                        <a:spcAft>
                          <a:spcPts val="1125"/>
                        </a:spcAft>
                        <a:buClrTx/>
                        <a:buSzTx/>
                        <a:buFontTx/>
                        <a:buNone/>
                        <a:tabLst/>
                        <a:defRPr/>
                      </a:pPr>
                      <a:r>
                        <a:rPr lang="en-US" sz="3400" dirty="0" err="1">
                          <a:latin typeface="Times New Roman" panose="02020603050405020304" pitchFamily="18" charset="0"/>
                          <a:cs typeface="Times New Roman" panose="02020603050405020304" pitchFamily="18" charset="0"/>
                        </a:rPr>
                        <a:t>dùng</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để</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giải</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thích</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hoặc</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nêu</a:t>
                      </a:r>
                      <a:r>
                        <a:rPr lang="en-US" sz="3400" baseline="0" dirty="0">
                          <a:latin typeface="Times New Roman" panose="02020603050405020304" pitchFamily="18" charset="0"/>
                          <a:cs typeface="Times New Roman" panose="02020603050405020304" pitchFamily="18" charset="0"/>
                        </a:rPr>
                        <a:t> ý </a:t>
                      </a:r>
                      <a:r>
                        <a:rPr lang="en-US" sz="3400" baseline="0" dirty="0" err="1">
                          <a:latin typeface="Times New Roman" panose="02020603050405020304" pitchFamily="18" charset="0"/>
                          <a:cs typeface="Times New Roman" panose="02020603050405020304" pitchFamily="18" charset="0"/>
                        </a:rPr>
                        <a:t>kiến</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bình</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luận</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đối</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với</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sự</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vật</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sự</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việc</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được</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nói</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đến</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trong</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câu</a:t>
                      </a:r>
                      <a:endParaRPr lang="en-US" sz="3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68580" marB="68580">
                    <a:solidFill>
                      <a:schemeClr val="bg1"/>
                    </a:solidFill>
                  </a:tcPr>
                </a:tc>
                <a:tc>
                  <a:txBody>
                    <a:bodyPr/>
                    <a:lstStyle/>
                    <a:p>
                      <a:pPr marL="0" marR="0" indent="0" algn="just" defTabSz="1371600" rtl="0" eaLnBrk="1" fontAlgn="auto" latinLnBrk="0" hangingPunct="1">
                        <a:lnSpc>
                          <a:spcPct val="100000"/>
                        </a:lnSpc>
                        <a:spcBef>
                          <a:spcPts val="0"/>
                        </a:spcBef>
                        <a:spcAft>
                          <a:spcPts val="0"/>
                        </a:spcAft>
                        <a:buClrTx/>
                        <a:buSzTx/>
                        <a:buFontTx/>
                        <a:buNone/>
                        <a:tabLst/>
                        <a:defRPr/>
                      </a:pPr>
                      <a:endParaRPr lang="en-US" sz="3400" dirty="0">
                        <a:latin typeface="Times New Roman" panose="02020603050405020304" pitchFamily="18" charset="0"/>
                        <a:cs typeface="Times New Roman" panose="02020603050405020304" pitchFamily="18" charset="0"/>
                      </a:endParaRPr>
                    </a:p>
                  </a:txBody>
                  <a:tcPr marL="137160" marR="137160" marT="68580" marB="68580">
                    <a:solidFill>
                      <a:schemeClr val="bg1"/>
                    </a:solidFill>
                  </a:tcPr>
                </a:tc>
                <a:tc>
                  <a:txBody>
                    <a:bodyPr/>
                    <a:lstStyle/>
                    <a:p>
                      <a:pPr algn="just"/>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Được</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tách</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biệt</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về</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ngữ</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điệu</a:t>
                      </a:r>
                      <a:endParaRPr lang="en-US" sz="3400" baseline="0" dirty="0">
                        <a:latin typeface="Times New Roman" panose="02020603050405020304" pitchFamily="18" charset="0"/>
                        <a:cs typeface="Times New Roman" panose="02020603050405020304" pitchFamily="18" charset="0"/>
                      </a:endParaRPr>
                    </a:p>
                    <a:p>
                      <a:pPr algn="just"/>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Được</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đánh</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dấu</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bằng</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dấu</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phẩy</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dấu</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gạch</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ngang</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dấu</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ngoặc</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đơn</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dấu</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hai</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chấm</a:t>
                      </a:r>
                      <a:r>
                        <a:rPr lang="en-US" sz="3400" baseline="0" dirty="0">
                          <a:latin typeface="Times New Roman" panose="02020603050405020304" pitchFamily="18" charset="0"/>
                          <a:cs typeface="Times New Roman" panose="02020603050405020304" pitchFamily="18" charset="0"/>
                        </a:rPr>
                        <a:t>..</a:t>
                      </a:r>
                      <a:endParaRPr lang="en-US" sz="3400" dirty="0">
                        <a:latin typeface="Times New Roman" panose="02020603050405020304" pitchFamily="18" charset="0"/>
                        <a:cs typeface="Times New Roman" panose="02020603050405020304" pitchFamily="18" charset="0"/>
                      </a:endParaRPr>
                    </a:p>
                  </a:txBody>
                  <a:tcPr marL="137160" marR="137160" marT="68580" marB="68580">
                    <a:solidFill>
                      <a:schemeClr val="bg1"/>
                    </a:solidFill>
                  </a:tcPr>
                </a:tc>
                <a:extLst>
                  <a:ext uri="{0D108BD9-81ED-4DB2-BD59-A6C34878D82A}">
                    <a16:rowId xmlns:a16="http://schemas.microsoft.com/office/drawing/2014/main" val="1121463091"/>
                  </a:ext>
                </a:extLst>
              </a:tr>
            </a:tbl>
          </a:graphicData>
        </a:graphic>
      </p:graphicFrame>
    </p:spTree>
    <p:extLst>
      <p:ext uri="{BB962C8B-B14F-4D97-AF65-F5344CB8AC3E}">
        <p14:creationId xmlns:p14="http://schemas.microsoft.com/office/powerpoint/2010/main" val="520409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a:off x="10696351" y="2219549"/>
            <a:ext cx="9371006" cy="5617708"/>
          </a:xfrm>
          <a:custGeom>
            <a:avLst/>
            <a:gdLst/>
            <a:ahLst/>
            <a:cxnLst/>
            <a:rect l="l" t="t" r="r" b="b"/>
            <a:pathLst>
              <a:path w="9371006" h="5617708">
                <a:moveTo>
                  <a:pt x="0" y="0"/>
                </a:moveTo>
                <a:lnTo>
                  <a:pt x="9371006" y="0"/>
                </a:lnTo>
                <a:lnTo>
                  <a:pt x="9371006" y="5617707"/>
                </a:lnTo>
                <a:lnTo>
                  <a:pt x="0" y="5617707"/>
                </a:lnTo>
                <a:lnTo>
                  <a:pt x="0" y="0"/>
                </a:lnTo>
                <a:close/>
              </a:path>
            </a:pathLst>
          </a:custGeom>
          <a:blipFill>
            <a:blip r:embed="rId3">
              <a:extLst>
                <a:ext uri="{96DAC541-7B7A-43D3-8B79-37D633B846F1}">
                  <asvg:svgBlip xmlns:asvg="http://schemas.microsoft.com/office/drawing/2016/SVG/main" r:embed="rId4"/>
                </a:ext>
              </a:extLst>
            </a:blip>
            <a:stretch>
              <a:fillRect t="-85238"/>
            </a:stretch>
          </a:blipFill>
        </p:spPr>
      </p:sp>
      <p:sp>
        <p:nvSpPr>
          <p:cNvPr id="5" name="TextBox 5"/>
          <p:cNvSpPr txBox="1"/>
          <p:nvPr/>
        </p:nvSpPr>
        <p:spPr>
          <a:xfrm>
            <a:off x="7233491" y="1820867"/>
            <a:ext cx="2253461" cy="3216265"/>
          </a:xfrm>
          <a:prstGeom prst="rect">
            <a:avLst/>
          </a:prstGeom>
        </p:spPr>
        <p:txBody>
          <a:bodyPr wrap="square" lIns="0" tIns="0" rIns="0" bIns="0" rtlCol="0" anchor="t">
            <a:spAutoFit/>
          </a:bodyPr>
          <a:lstStyle/>
          <a:p>
            <a:pPr marL="0" marR="0" lvl="0" indent="0" algn="r" defTabSz="914400" rtl="0" eaLnBrk="1" fontAlgn="auto" latinLnBrk="0" hangingPunct="1">
              <a:lnSpc>
                <a:spcPts val="26040"/>
              </a:lnSpc>
              <a:spcBef>
                <a:spcPct val="0"/>
              </a:spcBef>
              <a:spcAft>
                <a:spcPts val="0"/>
              </a:spcAft>
              <a:buClrTx/>
              <a:buSzTx/>
              <a:buFontTx/>
              <a:buNone/>
              <a:tabLst/>
              <a:defRPr/>
            </a:pPr>
            <a:r>
              <a:rPr kumimoji="0" lang="en-US" sz="15500" b="0" i="0" u="none" strike="noStrike" kern="1200" cap="none" spc="0" normalizeH="0" baseline="0" noProof="0" dirty="0">
                <a:ln>
                  <a:noFill/>
                </a:ln>
                <a:solidFill>
                  <a:srgbClr val="547D39"/>
                </a:solidFill>
                <a:effectLst/>
                <a:uLnTx/>
                <a:uFillTx/>
                <a:latin typeface="Saira ExtraCondensed Bold"/>
                <a:ea typeface="+mn-ea"/>
                <a:cs typeface="+mn-cs"/>
              </a:rPr>
              <a:t>II.</a:t>
            </a:r>
          </a:p>
        </p:txBody>
      </p:sp>
      <p:sp>
        <p:nvSpPr>
          <p:cNvPr id="6" name="TextBox 6"/>
          <p:cNvSpPr txBox="1"/>
          <p:nvPr/>
        </p:nvSpPr>
        <p:spPr>
          <a:xfrm>
            <a:off x="3657600" y="3773687"/>
            <a:ext cx="10790213" cy="3227807"/>
          </a:xfrm>
          <a:prstGeom prst="rect">
            <a:avLst/>
          </a:prstGeom>
        </p:spPr>
        <p:txBody>
          <a:bodyPr wrap="square" lIns="0" tIns="0" rIns="0" bIns="0" rtlCol="0" anchor="t">
            <a:spAutoFit/>
          </a:bodyPr>
          <a:lstStyle/>
          <a:p>
            <a:pPr marL="0" marR="0" lvl="0" indent="0" algn="ctr" defTabSz="914400" rtl="0" eaLnBrk="1" fontAlgn="auto" latinLnBrk="0" hangingPunct="1">
              <a:lnSpc>
                <a:spcPts val="28000"/>
              </a:lnSpc>
              <a:spcBef>
                <a:spcPct val="0"/>
              </a:spcBef>
              <a:spcAft>
                <a:spcPts val="0"/>
              </a:spcAft>
              <a:buClrTx/>
              <a:buSzTx/>
              <a:buFontTx/>
              <a:buNone/>
              <a:tabLst/>
              <a:defRPr/>
            </a:pPr>
            <a:r>
              <a:rPr lang="en-US" sz="13900" dirty="0" err="1">
                <a:solidFill>
                  <a:srgbClr val="70170A"/>
                </a:solidFill>
                <a:latin typeface="Saira ExtraCondensed Bold"/>
              </a:rPr>
              <a:t>Thực</a:t>
            </a:r>
            <a:r>
              <a:rPr lang="en-US" sz="13900" dirty="0">
                <a:solidFill>
                  <a:srgbClr val="70170A"/>
                </a:solidFill>
                <a:latin typeface="Saira ExtraCondensed Bold"/>
              </a:rPr>
              <a:t> </a:t>
            </a:r>
            <a:r>
              <a:rPr lang="en-US" sz="13900" dirty="0" err="1">
                <a:solidFill>
                  <a:srgbClr val="70170A"/>
                </a:solidFill>
                <a:latin typeface="Saira ExtraCondensed Bold"/>
              </a:rPr>
              <a:t>hành</a:t>
            </a:r>
            <a:endParaRPr kumimoji="0" lang="en-US" sz="13900" b="0" i="0" u="none" strike="noStrike" kern="1200" cap="none" spc="0" normalizeH="0" baseline="0" noProof="0" dirty="0">
              <a:ln>
                <a:noFill/>
              </a:ln>
              <a:solidFill>
                <a:srgbClr val="70170A"/>
              </a:solidFill>
              <a:effectLst/>
              <a:uLnTx/>
              <a:uFillTx/>
              <a:latin typeface="Saira ExtraCondensed Bold"/>
              <a:ea typeface="+mn-ea"/>
              <a:cs typeface="+mn-cs"/>
            </a:endParaRPr>
          </a:p>
        </p:txBody>
      </p:sp>
      <p:sp>
        <p:nvSpPr>
          <p:cNvPr id="36" name="AutoShape 36"/>
          <p:cNvSpPr/>
          <p:nvPr/>
        </p:nvSpPr>
        <p:spPr>
          <a:xfrm flipH="1" flipV="1">
            <a:off x="693760" y="831082"/>
            <a:ext cx="68240" cy="9113018"/>
          </a:xfrm>
          <a:prstGeom prst="line">
            <a:avLst/>
          </a:prstGeom>
          <a:ln w="95250" cap="rnd">
            <a:solidFill>
              <a:srgbClr val="547D39"/>
            </a:solidFill>
            <a:prstDash val="sysDash"/>
            <a:headEnd type="oval" w="lg" len="lg"/>
            <a:tailEnd type="oval" w="lg" len="lg"/>
          </a:ln>
        </p:spPr>
      </p:sp>
      <p:sp>
        <p:nvSpPr>
          <p:cNvPr id="37" name="AutoShape 37"/>
          <p:cNvSpPr/>
          <p:nvPr/>
        </p:nvSpPr>
        <p:spPr>
          <a:xfrm flipH="1" flipV="1">
            <a:off x="1523993" y="863404"/>
            <a:ext cx="7" cy="9080695"/>
          </a:xfrm>
          <a:prstGeom prst="line">
            <a:avLst/>
          </a:prstGeom>
          <a:ln w="95250" cap="rnd">
            <a:solidFill>
              <a:srgbClr val="FDDEA4"/>
            </a:solidFill>
            <a:prstDash val="sysDash"/>
            <a:headEnd type="oval" w="lg" len="lg"/>
            <a:tailEnd type="oval" w="lg" len="lg"/>
          </a:ln>
        </p:spPr>
      </p:sp>
    </p:spTree>
    <p:extLst>
      <p:ext uri="{BB962C8B-B14F-4D97-AF65-F5344CB8AC3E}">
        <p14:creationId xmlns:p14="http://schemas.microsoft.com/office/powerpoint/2010/main" val="6024460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a:extLst>
              <a:ext uri="{FF2B5EF4-FFF2-40B4-BE49-F238E27FC236}">
                <a16:creationId xmlns:a16="http://schemas.microsoft.com/office/drawing/2014/main" id="{9754024E-76FB-5761-8EBB-0E7C9CBF837B}"/>
              </a:ext>
            </a:extLst>
          </p:cNvPr>
          <p:cNvSpPr/>
          <p:nvPr/>
        </p:nvSpPr>
        <p:spPr>
          <a:xfrm>
            <a:off x="-457200" y="2044256"/>
            <a:ext cx="9049107" cy="23812"/>
          </a:xfrm>
          <a:prstGeom prst="line">
            <a:avLst/>
          </a:prstGeom>
          <a:ln w="47625" cap="rnd">
            <a:solidFill>
              <a:srgbClr val="547D39"/>
            </a:solidFill>
            <a:prstDash val="sysDash"/>
            <a:headEnd type="oval" w="lg" len="lg"/>
            <a:tailEnd type="oval" w="lg" len="lg"/>
          </a:ln>
        </p:spPr>
      </p:sp>
      <p:sp>
        <p:nvSpPr>
          <p:cNvPr id="7" name="Title 4">
            <a:extLst>
              <a:ext uri="{FF2B5EF4-FFF2-40B4-BE49-F238E27FC236}">
                <a16:creationId xmlns:a16="http://schemas.microsoft.com/office/drawing/2014/main" id="{DD6C600D-057C-3DEA-C0C8-22156CC7DA3A}"/>
              </a:ext>
            </a:extLst>
          </p:cNvPr>
          <p:cNvSpPr txBox="1">
            <a:spLocks/>
          </p:cNvSpPr>
          <p:nvPr/>
        </p:nvSpPr>
        <p:spPr>
          <a:xfrm>
            <a:off x="751906" y="806980"/>
            <a:ext cx="9230294" cy="114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5400" b="1" dirty="0" err="1">
                <a:latin typeface="Times New Roman" panose="02020603050405020304" pitchFamily="18" charset="0"/>
                <a:cs typeface="Times New Roman" panose="02020603050405020304" pitchFamily="18" charset="0"/>
              </a:rPr>
              <a:t>Bài</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tập</a:t>
            </a:r>
            <a:r>
              <a:rPr lang="en-US" sz="5400" b="1" dirty="0">
                <a:latin typeface="Times New Roman" panose="02020603050405020304" pitchFamily="18" charset="0"/>
                <a:cs typeface="Times New Roman" panose="02020603050405020304" pitchFamily="18" charset="0"/>
              </a:rPr>
              <a:t> 1</a:t>
            </a:r>
          </a:p>
        </p:txBody>
      </p:sp>
      <p:graphicFrame>
        <p:nvGraphicFramePr>
          <p:cNvPr id="2" name="Table 1"/>
          <p:cNvGraphicFramePr>
            <a:graphicFrameLocks noGrp="1"/>
          </p:cNvGraphicFramePr>
          <p:nvPr>
            <p:extLst>
              <p:ext uri="{D42A27DB-BD31-4B8C-83A1-F6EECF244321}">
                <p14:modId xmlns:p14="http://schemas.microsoft.com/office/powerpoint/2010/main" val="2383599212"/>
              </p:ext>
            </p:extLst>
          </p:nvPr>
        </p:nvGraphicFramePr>
        <p:xfrm>
          <a:off x="1066800" y="2628900"/>
          <a:ext cx="16078200" cy="6126480"/>
        </p:xfrm>
        <a:graphic>
          <a:graphicData uri="http://schemas.openxmlformats.org/drawingml/2006/table">
            <a:tbl>
              <a:tblPr firstRow="1" bandRow="1">
                <a:tableStyleId>{5940675A-B579-460E-94D1-54222C63F5DA}</a:tableStyleId>
              </a:tblPr>
              <a:tblGrid>
                <a:gridCol w="8039100">
                  <a:extLst>
                    <a:ext uri="{9D8B030D-6E8A-4147-A177-3AD203B41FA5}">
                      <a16:colId xmlns:a16="http://schemas.microsoft.com/office/drawing/2014/main" val="1545044908"/>
                    </a:ext>
                  </a:extLst>
                </a:gridCol>
                <a:gridCol w="8039100">
                  <a:extLst>
                    <a:ext uri="{9D8B030D-6E8A-4147-A177-3AD203B41FA5}">
                      <a16:colId xmlns:a16="http://schemas.microsoft.com/office/drawing/2014/main" val="1854590740"/>
                    </a:ext>
                  </a:extLst>
                </a:gridCol>
              </a:tblGrid>
              <a:tr h="370840">
                <a:tc>
                  <a:txBody>
                    <a:bodyPr/>
                    <a:lstStyle/>
                    <a:p>
                      <a:pPr algn="ctr"/>
                      <a:r>
                        <a:rPr lang="en-US" sz="4800" b="1" dirty="0" err="1">
                          <a:solidFill>
                            <a:schemeClr val="tx1"/>
                          </a:solidFill>
                          <a:latin typeface="Times New Roman" panose="02020603050405020304" pitchFamily="18" charset="0"/>
                          <a:cs typeface="Times New Roman" panose="02020603050405020304" pitchFamily="18" charset="0"/>
                        </a:rPr>
                        <a:t>Thành</a:t>
                      </a:r>
                      <a:r>
                        <a:rPr lang="en-US" sz="4800" b="1" baseline="0" dirty="0">
                          <a:solidFill>
                            <a:schemeClr val="tx1"/>
                          </a:solidFill>
                          <a:latin typeface="Times New Roman" panose="02020603050405020304" pitchFamily="18" charset="0"/>
                          <a:cs typeface="Times New Roman" panose="02020603050405020304" pitchFamily="18" charset="0"/>
                        </a:rPr>
                        <a:t> </a:t>
                      </a:r>
                      <a:r>
                        <a:rPr lang="en-US" sz="4800" b="1" baseline="0" dirty="0" err="1">
                          <a:solidFill>
                            <a:schemeClr val="tx1"/>
                          </a:solidFill>
                          <a:latin typeface="Times New Roman" panose="02020603050405020304" pitchFamily="18" charset="0"/>
                          <a:cs typeface="Times New Roman" panose="02020603050405020304" pitchFamily="18" charset="0"/>
                        </a:rPr>
                        <a:t>phần</a:t>
                      </a:r>
                      <a:r>
                        <a:rPr lang="en-US" sz="4800" b="1" baseline="0" dirty="0">
                          <a:solidFill>
                            <a:schemeClr val="tx1"/>
                          </a:solidFill>
                          <a:latin typeface="Times New Roman" panose="02020603050405020304" pitchFamily="18" charset="0"/>
                          <a:cs typeface="Times New Roman" panose="02020603050405020304" pitchFamily="18" charset="0"/>
                        </a:rPr>
                        <a:t> </a:t>
                      </a:r>
                      <a:r>
                        <a:rPr lang="en-US" sz="4800" b="1" baseline="0" dirty="0" err="1">
                          <a:solidFill>
                            <a:schemeClr val="tx1"/>
                          </a:solidFill>
                          <a:latin typeface="Times New Roman" panose="02020603050405020304" pitchFamily="18" charset="0"/>
                          <a:cs typeface="Times New Roman" panose="02020603050405020304" pitchFamily="18" charset="0"/>
                        </a:rPr>
                        <a:t>gọi</a:t>
                      </a:r>
                      <a:r>
                        <a:rPr lang="en-US" sz="4800" b="1" baseline="0" dirty="0">
                          <a:solidFill>
                            <a:schemeClr val="tx1"/>
                          </a:solidFill>
                          <a:latin typeface="Times New Roman" panose="02020603050405020304" pitchFamily="18" charset="0"/>
                          <a:cs typeface="Times New Roman" panose="02020603050405020304" pitchFamily="18" charset="0"/>
                        </a:rPr>
                        <a:t> - </a:t>
                      </a:r>
                      <a:r>
                        <a:rPr lang="en-US" sz="4800" b="1" baseline="0" dirty="0" err="1">
                          <a:solidFill>
                            <a:schemeClr val="tx1"/>
                          </a:solidFill>
                          <a:latin typeface="Times New Roman" panose="02020603050405020304" pitchFamily="18" charset="0"/>
                          <a:cs typeface="Times New Roman" panose="02020603050405020304" pitchFamily="18" charset="0"/>
                        </a:rPr>
                        <a:t>đáp</a:t>
                      </a:r>
                      <a:endParaRPr lang="en-US" sz="4800" b="1" dirty="0">
                        <a:solidFill>
                          <a:schemeClr val="tx1"/>
                        </a:solidFill>
                        <a:latin typeface="Times New Roman" panose="02020603050405020304" pitchFamily="18" charset="0"/>
                        <a:cs typeface="Times New Roman" panose="02020603050405020304" pitchFamily="18" charset="0"/>
                      </a:endParaRPr>
                    </a:p>
                  </a:txBody>
                  <a:tcPr>
                    <a:solidFill>
                      <a:schemeClr val="bg2">
                        <a:lumMod val="90000"/>
                      </a:schemeClr>
                    </a:solidFill>
                  </a:tcPr>
                </a:tc>
                <a:tc>
                  <a:txBody>
                    <a:bodyPr/>
                    <a:lstStyle/>
                    <a:p>
                      <a:pPr algn="ctr"/>
                      <a:r>
                        <a:rPr lang="en-US" sz="4800" b="1" dirty="0" err="1">
                          <a:solidFill>
                            <a:schemeClr val="tx1"/>
                          </a:solidFill>
                          <a:latin typeface="Times New Roman" panose="02020603050405020304" pitchFamily="18" charset="0"/>
                          <a:cs typeface="Times New Roman" panose="02020603050405020304" pitchFamily="18" charset="0"/>
                        </a:rPr>
                        <a:t>Thành</a:t>
                      </a:r>
                      <a:r>
                        <a:rPr lang="en-US" sz="4800" b="1" baseline="0" dirty="0">
                          <a:solidFill>
                            <a:schemeClr val="tx1"/>
                          </a:solidFill>
                          <a:latin typeface="Times New Roman" panose="02020603050405020304" pitchFamily="18" charset="0"/>
                          <a:cs typeface="Times New Roman" panose="02020603050405020304" pitchFamily="18" charset="0"/>
                        </a:rPr>
                        <a:t> </a:t>
                      </a:r>
                      <a:r>
                        <a:rPr lang="en-US" sz="4800" b="1" baseline="0" dirty="0" err="1">
                          <a:solidFill>
                            <a:schemeClr val="tx1"/>
                          </a:solidFill>
                          <a:latin typeface="Times New Roman" panose="02020603050405020304" pitchFamily="18" charset="0"/>
                          <a:cs typeface="Times New Roman" panose="02020603050405020304" pitchFamily="18" charset="0"/>
                        </a:rPr>
                        <a:t>phần</a:t>
                      </a:r>
                      <a:r>
                        <a:rPr lang="en-US" sz="4800" b="1" baseline="0" dirty="0">
                          <a:solidFill>
                            <a:schemeClr val="tx1"/>
                          </a:solidFill>
                          <a:latin typeface="Times New Roman" panose="02020603050405020304" pitchFamily="18" charset="0"/>
                          <a:cs typeface="Times New Roman" panose="02020603050405020304" pitchFamily="18" charset="0"/>
                        </a:rPr>
                        <a:t> </a:t>
                      </a:r>
                      <a:r>
                        <a:rPr lang="en-US" sz="4800" b="1" baseline="0" dirty="0" err="1">
                          <a:solidFill>
                            <a:schemeClr val="tx1"/>
                          </a:solidFill>
                          <a:latin typeface="Times New Roman" panose="02020603050405020304" pitchFamily="18" charset="0"/>
                          <a:cs typeface="Times New Roman" panose="02020603050405020304" pitchFamily="18" charset="0"/>
                        </a:rPr>
                        <a:t>cảm</a:t>
                      </a:r>
                      <a:r>
                        <a:rPr lang="en-US" sz="4800" b="1" baseline="0" dirty="0">
                          <a:solidFill>
                            <a:schemeClr val="tx1"/>
                          </a:solidFill>
                          <a:latin typeface="Times New Roman" panose="02020603050405020304" pitchFamily="18" charset="0"/>
                          <a:cs typeface="Times New Roman" panose="02020603050405020304" pitchFamily="18" charset="0"/>
                        </a:rPr>
                        <a:t> </a:t>
                      </a:r>
                      <a:r>
                        <a:rPr lang="en-US" sz="4800" b="1" baseline="0" dirty="0" err="1">
                          <a:solidFill>
                            <a:schemeClr val="tx1"/>
                          </a:solidFill>
                          <a:latin typeface="Times New Roman" panose="02020603050405020304" pitchFamily="18" charset="0"/>
                          <a:cs typeface="Times New Roman" panose="02020603050405020304" pitchFamily="18" charset="0"/>
                        </a:rPr>
                        <a:t>thán</a:t>
                      </a:r>
                      <a:endParaRPr lang="en-US" sz="4800" b="1" dirty="0">
                        <a:solidFill>
                          <a:schemeClr val="tx1"/>
                        </a:solidFill>
                        <a:latin typeface="Times New Roman" panose="02020603050405020304" pitchFamily="18" charset="0"/>
                        <a:cs typeface="Times New Roman" panose="02020603050405020304" pitchFamily="18" charset="0"/>
                      </a:endParaRPr>
                    </a:p>
                  </a:txBody>
                  <a:tcPr>
                    <a:solidFill>
                      <a:schemeClr val="bg2">
                        <a:lumMod val="90000"/>
                      </a:schemeClr>
                    </a:solidFill>
                  </a:tcPr>
                </a:tc>
                <a:extLst>
                  <a:ext uri="{0D108BD9-81ED-4DB2-BD59-A6C34878D82A}">
                    <a16:rowId xmlns:a16="http://schemas.microsoft.com/office/drawing/2014/main" val="3549405784"/>
                  </a:ext>
                </a:extLst>
              </a:tr>
              <a:tr h="370840">
                <a:tc>
                  <a:txBody>
                    <a:bodyPr/>
                    <a:lstStyle/>
                    <a:p>
                      <a:pPr algn="just"/>
                      <a:r>
                        <a:rPr lang="en-US" sz="4800" dirty="0" err="1">
                          <a:latin typeface="Times New Roman" panose="02020603050405020304" pitchFamily="18" charset="0"/>
                          <a:cs typeface="Times New Roman" panose="02020603050405020304" pitchFamily="18" charset="0"/>
                        </a:rPr>
                        <a:t>Câu</a:t>
                      </a:r>
                      <a:r>
                        <a:rPr lang="en-US" sz="4800" baseline="0" dirty="0">
                          <a:latin typeface="Times New Roman" panose="02020603050405020304" pitchFamily="18" charset="0"/>
                          <a:cs typeface="Times New Roman" panose="02020603050405020304" pitchFamily="18" charset="0"/>
                        </a:rPr>
                        <a:t> b: “</a:t>
                      </a:r>
                      <a:r>
                        <a:rPr lang="en-US" sz="4800" baseline="0" dirty="0" err="1">
                          <a:latin typeface="Times New Roman" panose="02020603050405020304" pitchFamily="18" charset="0"/>
                          <a:cs typeface="Times New Roman" panose="02020603050405020304" pitchFamily="18" charset="0"/>
                        </a:rPr>
                        <a:t>này</a:t>
                      </a:r>
                      <a:r>
                        <a:rPr lang="en-US" sz="4800" baseline="0" dirty="0">
                          <a:latin typeface="Times New Roman" panose="02020603050405020304" pitchFamily="18" charset="0"/>
                          <a:cs typeface="Times New Roman" panose="02020603050405020304" pitchFamily="18" charset="0"/>
                        </a:rPr>
                        <a:t>”</a:t>
                      </a:r>
                    </a:p>
                    <a:p>
                      <a:pPr algn="just"/>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Dùng</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để</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gọi</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người</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đối</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thoại</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ngang</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hàng</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hoặc</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người</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dưới</a:t>
                      </a:r>
                      <a:endParaRPr lang="en-US" sz="4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en-US" sz="4800" dirty="0" err="1">
                          <a:latin typeface="Times New Roman" panose="02020603050405020304" pitchFamily="18" charset="0"/>
                          <a:cs typeface="Times New Roman" panose="02020603050405020304" pitchFamily="18" charset="0"/>
                        </a:rPr>
                        <a:t>Câu</a:t>
                      </a:r>
                      <a:r>
                        <a:rPr lang="en-US" sz="4800" baseline="0" dirty="0">
                          <a:latin typeface="Times New Roman" panose="02020603050405020304" pitchFamily="18" charset="0"/>
                          <a:cs typeface="Times New Roman" panose="02020603050405020304" pitchFamily="18" charset="0"/>
                        </a:rPr>
                        <a:t> a: “ơ”</a:t>
                      </a:r>
                    </a:p>
                    <a:p>
                      <a:pPr algn="just"/>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Biểu</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lộ</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sự</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ngạc</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nhiên</a:t>
                      </a:r>
                      <a:endParaRPr lang="en-US" sz="48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792223972"/>
                  </a:ext>
                </a:extLst>
              </a:tr>
              <a:tr h="370840">
                <a:tc>
                  <a:txBody>
                    <a:bodyPr/>
                    <a:lstStyle/>
                    <a:p>
                      <a:pPr algn="just"/>
                      <a:r>
                        <a:rPr lang="en-US" sz="4800" dirty="0" err="1">
                          <a:latin typeface="Times New Roman" panose="02020603050405020304" pitchFamily="18" charset="0"/>
                          <a:cs typeface="Times New Roman" panose="02020603050405020304" pitchFamily="18" charset="0"/>
                        </a:rPr>
                        <a:t>Câu</a:t>
                      </a:r>
                      <a:r>
                        <a:rPr lang="en-US" sz="4800" baseline="0" dirty="0">
                          <a:latin typeface="Times New Roman" panose="02020603050405020304" pitchFamily="18" charset="0"/>
                          <a:cs typeface="Times New Roman" panose="02020603050405020304" pitchFamily="18" charset="0"/>
                        </a:rPr>
                        <a:t> c: “</a:t>
                      </a:r>
                      <a:r>
                        <a:rPr lang="en-US" sz="4800" baseline="0" dirty="0" err="1">
                          <a:latin typeface="Times New Roman" panose="02020603050405020304" pitchFamily="18" charset="0"/>
                          <a:cs typeface="Times New Roman" panose="02020603050405020304" pitchFamily="18" charset="0"/>
                        </a:rPr>
                        <a:t>Thưa</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ông</a:t>
                      </a:r>
                      <a:r>
                        <a:rPr lang="en-US" sz="4800" baseline="0" dirty="0">
                          <a:latin typeface="Times New Roman" panose="02020603050405020304" pitchFamily="18" charset="0"/>
                          <a:cs typeface="Times New Roman" panose="02020603050405020304" pitchFamily="18" charset="0"/>
                        </a:rPr>
                        <a:t>”</a:t>
                      </a:r>
                    </a:p>
                    <a:p>
                      <a:pPr algn="just"/>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Dùng</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để</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trình</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bày</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hoặc</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bẩm</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báo</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với</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người</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đối</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thoại</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một</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cách</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trân</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trọng</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lễ</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phép</a:t>
                      </a:r>
                      <a:r>
                        <a:rPr lang="en-US" sz="4800" baseline="0" dirty="0">
                          <a:latin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en-US" sz="4800" dirty="0" err="1">
                          <a:latin typeface="Times New Roman" panose="02020603050405020304" pitchFamily="18" charset="0"/>
                          <a:cs typeface="Times New Roman" panose="02020603050405020304" pitchFamily="18" charset="0"/>
                        </a:rPr>
                        <a:t>Câu</a:t>
                      </a:r>
                      <a:r>
                        <a:rPr lang="en-US" sz="4800" baseline="0" dirty="0">
                          <a:latin typeface="Times New Roman" panose="02020603050405020304" pitchFamily="18" charset="0"/>
                          <a:cs typeface="Times New Roman" panose="02020603050405020304" pitchFamily="18" charset="0"/>
                        </a:rPr>
                        <a:t> d: “</a:t>
                      </a:r>
                      <a:r>
                        <a:rPr lang="en-US" sz="4800" baseline="0" dirty="0" err="1">
                          <a:latin typeface="Times New Roman" panose="02020603050405020304" pitchFamily="18" charset="0"/>
                          <a:cs typeface="Times New Roman" panose="02020603050405020304" pitchFamily="18" charset="0"/>
                        </a:rPr>
                        <a:t>trời</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ơi</a:t>
                      </a:r>
                      <a:r>
                        <a:rPr lang="en-US" sz="4800" baseline="0" dirty="0">
                          <a:latin typeface="Times New Roman" panose="02020603050405020304" pitchFamily="18" charset="0"/>
                          <a:cs typeface="Times New Roman" panose="02020603050405020304" pitchFamily="18" charset="0"/>
                        </a:rPr>
                        <a:t>”</a:t>
                      </a:r>
                    </a:p>
                    <a:p>
                      <a:pPr algn="just"/>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Biểu</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thị</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sự</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tiếc</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nuối</a:t>
                      </a:r>
                      <a:endParaRPr lang="en-US" sz="48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151506512"/>
                  </a:ext>
                </a:extLst>
              </a:tr>
            </a:tbl>
          </a:graphicData>
        </a:graphic>
      </p:graphicFrame>
    </p:spTree>
    <p:extLst>
      <p:ext uri="{BB962C8B-B14F-4D97-AF65-F5344CB8AC3E}">
        <p14:creationId xmlns:p14="http://schemas.microsoft.com/office/powerpoint/2010/main" val="330708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6">
            <a:extLst>
              <a:ext uri="{FF2B5EF4-FFF2-40B4-BE49-F238E27FC236}">
                <a16:creationId xmlns:a16="http://schemas.microsoft.com/office/drawing/2014/main" id="{C11BA4DA-827C-4BF4-E071-DAF28B88450F}"/>
              </a:ext>
            </a:extLst>
          </p:cNvPr>
          <p:cNvSpPr/>
          <p:nvPr/>
        </p:nvSpPr>
        <p:spPr>
          <a:xfrm>
            <a:off x="-457200" y="1349870"/>
            <a:ext cx="9049107" cy="23812"/>
          </a:xfrm>
          <a:prstGeom prst="line">
            <a:avLst/>
          </a:prstGeom>
          <a:ln w="47625" cap="rnd">
            <a:solidFill>
              <a:srgbClr val="547D39"/>
            </a:solidFill>
            <a:prstDash val="sysDash"/>
            <a:headEnd type="oval" w="lg" len="lg"/>
            <a:tailEnd type="oval" w="lg" len="lg"/>
          </a:ln>
        </p:spPr>
      </p:sp>
      <p:sp>
        <p:nvSpPr>
          <p:cNvPr id="19" name="Title 4">
            <a:extLst>
              <a:ext uri="{FF2B5EF4-FFF2-40B4-BE49-F238E27FC236}">
                <a16:creationId xmlns:a16="http://schemas.microsoft.com/office/drawing/2014/main" id="{30091595-AE62-4A7F-303C-D37A9CF0274E}"/>
              </a:ext>
            </a:extLst>
          </p:cNvPr>
          <p:cNvSpPr txBox="1">
            <a:spLocks/>
          </p:cNvSpPr>
          <p:nvPr/>
        </p:nvSpPr>
        <p:spPr>
          <a:xfrm>
            <a:off x="751906" y="112594"/>
            <a:ext cx="9230294" cy="114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5400" b="1" dirty="0" err="1">
                <a:latin typeface="Times New Roman" panose="02020603050405020304" pitchFamily="18" charset="0"/>
                <a:cs typeface="Times New Roman" panose="02020603050405020304" pitchFamily="18" charset="0"/>
              </a:rPr>
              <a:t>Bài</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tập</a:t>
            </a:r>
            <a:r>
              <a:rPr lang="en-US" sz="5400" b="1" dirty="0">
                <a:latin typeface="Times New Roman" panose="02020603050405020304" pitchFamily="18" charset="0"/>
                <a:cs typeface="Times New Roman" panose="02020603050405020304" pitchFamily="18" charset="0"/>
              </a:rPr>
              <a:t> 2</a:t>
            </a:r>
          </a:p>
        </p:txBody>
      </p:sp>
      <p:sp>
        <p:nvSpPr>
          <p:cNvPr id="1039" name="Freeform 22">
            <a:extLst>
              <a:ext uri="{FF2B5EF4-FFF2-40B4-BE49-F238E27FC236}">
                <a16:creationId xmlns:a16="http://schemas.microsoft.com/office/drawing/2014/main" id="{52D6DC87-8F1C-7AA5-B04C-52D7F741A532}"/>
              </a:ext>
            </a:extLst>
          </p:cNvPr>
          <p:cNvSpPr/>
          <p:nvPr/>
        </p:nvSpPr>
        <p:spPr>
          <a:xfrm flipH="1">
            <a:off x="15240202" y="-114300"/>
            <a:ext cx="2345143" cy="1795100"/>
          </a:xfrm>
          <a:custGeom>
            <a:avLst/>
            <a:gdLst/>
            <a:ahLst/>
            <a:cxnLst/>
            <a:rect l="l" t="t" r="r" b="b"/>
            <a:pathLst>
              <a:path w="2345143" h="1795100">
                <a:moveTo>
                  <a:pt x="2345142" y="0"/>
                </a:moveTo>
                <a:lnTo>
                  <a:pt x="0" y="0"/>
                </a:lnTo>
                <a:lnTo>
                  <a:pt x="0" y="1795100"/>
                </a:lnTo>
                <a:lnTo>
                  <a:pt x="2345142" y="1795100"/>
                </a:lnTo>
                <a:lnTo>
                  <a:pt x="2345142" y="0"/>
                </a:lnTo>
                <a:close/>
              </a:path>
            </a:pathLst>
          </a:custGeom>
          <a:blipFill>
            <a:blip r:embed="rId3">
              <a:extLst>
                <a:ext uri="{96DAC541-7B7A-43D3-8B79-37D633B846F1}">
                  <asvg:svgBlip xmlns:asvg="http://schemas.microsoft.com/office/drawing/2016/SVG/main" r:embed="rId4"/>
                </a:ext>
              </a:extLst>
            </a:blip>
            <a:stretch>
              <a:fillRect/>
            </a:stretch>
          </a:blipFill>
        </p:spPr>
      </p:sp>
      <p:graphicFrame>
        <p:nvGraphicFramePr>
          <p:cNvPr id="2" name="Table 1"/>
          <p:cNvGraphicFramePr>
            <a:graphicFrameLocks noGrp="1"/>
          </p:cNvGraphicFramePr>
          <p:nvPr>
            <p:extLst>
              <p:ext uri="{D42A27DB-BD31-4B8C-83A1-F6EECF244321}">
                <p14:modId xmlns:p14="http://schemas.microsoft.com/office/powerpoint/2010/main" val="4023921800"/>
              </p:ext>
            </p:extLst>
          </p:nvPr>
        </p:nvGraphicFramePr>
        <p:xfrm>
          <a:off x="419200" y="1680800"/>
          <a:ext cx="17487799" cy="8138160"/>
        </p:xfrm>
        <a:graphic>
          <a:graphicData uri="http://schemas.openxmlformats.org/drawingml/2006/table">
            <a:tbl>
              <a:tblPr firstRow="1" bandRow="1">
                <a:tableStyleId>{5940675A-B579-460E-94D1-54222C63F5DA}</a:tableStyleId>
              </a:tblPr>
              <a:tblGrid>
                <a:gridCol w="8888282">
                  <a:extLst>
                    <a:ext uri="{9D8B030D-6E8A-4147-A177-3AD203B41FA5}">
                      <a16:colId xmlns:a16="http://schemas.microsoft.com/office/drawing/2014/main" val="2667120366"/>
                    </a:ext>
                  </a:extLst>
                </a:gridCol>
                <a:gridCol w="2561718">
                  <a:extLst>
                    <a:ext uri="{9D8B030D-6E8A-4147-A177-3AD203B41FA5}">
                      <a16:colId xmlns:a16="http://schemas.microsoft.com/office/drawing/2014/main" val="1933540629"/>
                    </a:ext>
                  </a:extLst>
                </a:gridCol>
                <a:gridCol w="2173579">
                  <a:extLst>
                    <a:ext uri="{9D8B030D-6E8A-4147-A177-3AD203B41FA5}">
                      <a16:colId xmlns:a16="http://schemas.microsoft.com/office/drawing/2014/main" val="1552286295"/>
                    </a:ext>
                  </a:extLst>
                </a:gridCol>
                <a:gridCol w="3864220">
                  <a:extLst>
                    <a:ext uri="{9D8B030D-6E8A-4147-A177-3AD203B41FA5}">
                      <a16:colId xmlns:a16="http://schemas.microsoft.com/office/drawing/2014/main" val="797161137"/>
                    </a:ext>
                  </a:extLst>
                </a:gridCol>
              </a:tblGrid>
              <a:tr h="596829">
                <a:tc>
                  <a:txBody>
                    <a:bodyPr/>
                    <a:lstStyle/>
                    <a:p>
                      <a:pPr algn="ctr"/>
                      <a:r>
                        <a:rPr lang="en-US" sz="3400" b="1" dirty="0" err="1">
                          <a:latin typeface="Times New Roman" panose="02020603050405020304" pitchFamily="18" charset="0"/>
                          <a:cs typeface="Times New Roman" panose="02020603050405020304" pitchFamily="18" charset="0"/>
                        </a:rPr>
                        <a:t>Ví</a:t>
                      </a:r>
                      <a:r>
                        <a:rPr lang="en-US" sz="3400" b="1" baseline="0" dirty="0">
                          <a:latin typeface="Times New Roman" panose="02020603050405020304" pitchFamily="18" charset="0"/>
                          <a:cs typeface="Times New Roman" panose="02020603050405020304" pitchFamily="18" charset="0"/>
                        </a:rPr>
                        <a:t> </a:t>
                      </a:r>
                      <a:r>
                        <a:rPr lang="en-US" sz="3400" b="1" baseline="0" dirty="0" err="1">
                          <a:latin typeface="Times New Roman" panose="02020603050405020304" pitchFamily="18" charset="0"/>
                          <a:cs typeface="Times New Roman" panose="02020603050405020304" pitchFamily="18" charset="0"/>
                        </a:rPr>
                        <a:t>dụ</a:t>
                      </a:r>
                      <a:endParaRPr lang="en-US" sz="3400" b="1" dirty="0">
                        <a:latin typeface="Times New Roman" panose="02020603050405020304" pitchFamily="18" charset="0"/>
                        <a:cs typeface="Times New Roman" panose="02020603050405020304" pitchFamily="18" charset="0"/>
                      </a:endParaRPr>
                    </a:p>
                  </a:txBody>
                  <a:tcPr>
                    <a:solidFill>
                      <a:schemeClr val="bg2">
                        <a:lumMod val="90000"/>
                      </a:schemeClr>
                    </a:solidFill>
                  </a:tcPr>
                </a:tc>
                <a:tc>
                  <a:txBody>
                    <a:bodyPr/>
                    <a:lstStyle/>
                    <a:p>
                      <a:pPr algn="ctr"/>
                      <a:r>
                        <a:rPr lang="en-US" sz="3400" b="1" dirty="0" err="1">
                          <a:latin typeface="Times New Roman" panose="02020603050405020304" pitchFamily="18" charset="0"/>
                          <a:cs typeface="Times New Roman" panose="02020603050405020304" pitchFamily="18" charset="0"/>
                        </a:rPr>
                        <a:t>Thành</a:t>
                      </a:r>
                      <a:r>
                        <a:rPr lang="en-US" sz="3400" b="1" baseline="0" dirty="0">
                          <a:latin typeface="Times New Roman" panose="02020603050405020304" pitchFamily="18" charset="0"/>
                          <a:cs typeface="Times New Roman" panose="02020603050405020304" pitchFamily="18" charset="0"/>
                        </a:rPr>
                        <a:t> </a:t>
                      </a:r>
                      <a:r>
                        <a:rPr lang="en-US" sz="3400" b="1" baseline="0" dirty="0" err="1">
                          <a:latin typeface="Times New Roman" panose="02020603050405020304" pitchFamily="18" charset="0"/>
                          <a:cs typeface="Times New Roman" panose="02020603050405020304" pitchFamily="18" charset="0"/>
                        </a:rPr>
                        <a:t>phần</a:t>
                      </a:r>
                      <a:r>
                        <a:rPr lang="en-US" sz="3400" b="1" baseline="0" dirty="0">
                          <a:latin typeface="Times New Roman" panose="02020603050405020304" pitchFamily="18" charset="0"/>
                          <a:cs typeface="Times New Roman" panose="02020603050405020304" pitchFamily="18" charset="0"/>
                        </a:rPr>
                        <a:t> </a:t>
                      </a:r>
                      <a:r>
                        <a:rPr lang="en-US" sz="3400" b="1" baseline="0" dirty="0" err="1">
                          <a:latin typeface="Times New Roman" panose="02020603050405020304" pitchFamily="18" charset="0"/>
                          <a:cs typeface="Times New Roman" panose="02020603050405020304" pitchFamily="18" charset="0"/>
                        </a:rPr>
                        <a:t>phụ</a:t>
                      </a:r>
                      <a:r>
                        <a:rPr lang="en-US" sz="3400" b="1" baseline="0" dirty="0">
                          <a:latin typeface="Times New Roman" panose="02020603050405020304" pitchFamily="18" charset="0"/>
                          <a:cs typeface="Times New Roman" panose="02020603050405020304" pitchFamily="18" charset="0"/>
                        </a:rPr>
                        <a:t> </a:t>
                      </a:r>
                      <a:r>
                        <a:rPr lang="en-US" sz="3400" b="1" baseline="0" dirty="0" err="1">
                          <a:latin typeface="Times New Roman" panose="02020603050405020304" pitchFamily="18" charset="0"/>
                          <a:cs typeface="Times New Roman" panose="02020603050405020304" pitchFamily="18" charset="0"/>
                        </a:rPr>
                        <a:t>chú</a:t>
                      </a:r>
                      <a:endParaRPr lang="en-US" sz="3400" b="1" dirty="0">
                        <a:latin typeface="Times New Roman" panose="02020603050405020304" pitchFamily="18" charset="0"/>
                        <a:cs typeface="Times New Roman" panose="02020603050405020304" pitchFamily="18" charset="0"/>
                      </a:endParaRPr>
                    </a:p>
                  </a:txBody>
                  <a:tcPr>
                    <a:solidFill>
                      <a:schemeClr val="bg2">
                        <a:lumMod val="90000"/>
                      </a:schemeClr>
                    </a:solidFill>
                  </a:tcPr>
                </a:tc>
                <a:tc>
                  <a:txBody>
                    <a:bodyPr/>
                    <a:lstStyle/>
                    <a:p>
                      <a:pPr algn="ctr"/>
                      <a:r>
                        <a:rPr lang="en-US" sz="3400" b="1" dirty="0" err="1">
                          <a:latin typeface="Times New Roman" panose="02020603050405020304" pitchFamily="18" charset="0"/>
                          <a:cs typeface="Times New Roman" panose="02020603050405020304" pitchFamily="18" charset="0"/>
                        </a:rPr>
                        <a:t>Dấu</a:t>
                      </a:r>
                      <a:r>
                        <a:rPr lang="en-US" sz="3400" b="1" dirty="0">
                          <a:latin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cs typeface="Times New Roman" panose="02020603050405020304" pitchFamily="18" charset="0"/>
                        </a:rPr>
                        <a:t>hiệu</a:t>
                      </a:r>
                      <a:r>
                        <a:rPr lang="en-US" sz="3400" b="1" baseline="0" dirty="0">
                          <a:latin typeface="Times New Roman" panose="02020603050405020304" pitchFamily="18" charset="0"/>
                          <a:cs typeface="Times New Roman" panose="02020603050405020304" pitchFamily="18" charset="0"/>
                        </a:rPr>
                        <a:t> </a:t>
                      </a:r>
                      <a:r>
                        <a:rPr lang="en-US" sz="3400" b="1" baseline="0" dirty="0" err="1">
                          <a:latin typeface="Times New Roman" panose="02020603050405020304" pitchFamily="18" charset="0"/>
                          <a:cs typeface="Times New Roman" panose="02020603050405020304" pitchFamily="18" charset="0"/>
                        </a:rPr>
                        <a:t>nhận</a:t>
                      </a:r>
                      <a:r>
                        <a:rPr lang="en-US" sz="3400" b="1" baseline="0" dirty="0">
                          <a:latin typeface="Times New Roman" panose="02020603050405020304" pitchFamily="18" charset="0"/>
                          <a:cs typeface="Times New Roman" panose="02020603050405020304" pitchFamily="18" charset="0"/>
                        </a:rPr>
                        <a:t> </a:t>
                      </a:r>
                      <a:r>
                        <a:rPr lang="en-US" sz="3400" b="1" baseline="0" dirty="0" err="1">
                          <a:latin typeface="Times New Roman" panose="02020603050405020304" pitchFamily="18" charset="0"/>
                          <a:cs typeface="Times New Roman" panose="02020603050405020304" pitchFamily="18" charset="0"/>
                        </a:rPr>
                        <a:t>biết</a:t>
                      </a:r>
                      <a:endParaRPr lang="en-US" sz="3400" b="1" dirty="0">
                        <a:latin typeface="Times New Roman" panose="02020603050405020304" pitchFamily="18" charset="0"/>
                        <a:cs typeface="Times New Roman" panose="02020603050405020304" pitchFamily="18" charset="0"/>
                      </a:endParaRPr>
                    </a:p>
                  </a:txBody>
                  <a:tcPr>
                    <a:solidFill>
                      <a:schemeClr val="bg2">
                        <a:lumMod val="90000"/>
                      </a:schemeClr>
                    </a:solidFill>
                  </a:tcPr>
                </a:tc>
                <a:tc>
                  <a:txBody>
                    <a:bodyPr/>
                    <a:lstStyle/>
                    <a:p>
                      <a:pPr algn="ctr"/>
                      <a:r>
                        <a:rPr lang="en-US" sz="3400" b="1" dirty="0" err="1">
                          <a:latin typeface="Times New Roman" panose="02020603050405020304" pitchFamily="18" charset="0"/>
                          <a:cs typeface="Times New Roman" panose="02020603050405020304" pitchFamily="18" charset="0"/>
                        </a:rPr>
                        <a:t>Công</a:t>
                      </a:r>
                      <a:r>
                        <a:rPr lang="en-US" sz="3400" b="1" baseline="0" dirty="0">
                          <a:latin typeface="Times New Roman" panose="02020603050405020304" pitchFamily="18" charset="0"/>
                          <a:cs typeface="Times New Roman" panose="02020603050405020304" pitchFamily="18" charset="0"/>
                        </a:rPr>
                        <a:t> </a:t>
                      </a:r>
                      <a:r>
                        <a:rPr lang="en-US" sz="3400" b="1" baseline="0" dirty="0" err="1">
                          <a:latin typeface="Times New Roman" panose="02020603050405020304" pitchFamily="18" charset="0"/>
                          <a:cs typeface="Times New Roman" panose="02020603050405020304" pitchFamily="18" charset="0"/>
                        </a:rPr>
                        <a:t>dụng</a:t>
                      </a:r>
                      <a:endParaRPr lang="en-US" sz="3400" b="1" dirty="0">
                        <a:latin typeface="Times New Roman" panose="02020603050405020304" pitchFamily="18" charset="0"/>
                        <a:cs typeface="Times New Roman" panose="02020603050405020304" pitchFamily="18" charset="0"/>
                      </a:endParaRPr>
                    </a:p>
                  </a:txBody>
                  <a:tcPr>
                    <a:solidFill>
                      <a:schemeClr val="bg2">
                        <a:lumMod val="90000"/>
                      </a:schemeClr>
                    </a:solidFill>
                  </a:tcPr>
                </a:tc>
                <a:extLst>
                  <a:ext uri="{0D108BD9-81ED-4DB2-BD59-A6C34878D82A}">
                    <a16:rowId xmlns:a16="http://schemas.microsoft.com/office/drawing/2014/main" val="3715419079"/>
                  </a:ext>
                </a:extLst>
              </a:tr>
              <a:tr h="596829">
                <a:tc>
                  <a:txBody>
                    <a:bodyPr/>
                    <a:lstStyle/>
                    <a:p>
                      <a:pPr algn="just" latinLnBrk="0"/>
                      <a:r>
                        <a:rPr lang="vi-VN" sz="3400" kern="1200" dirty="0">
                          <a:effectLst/>
                          <a:latin typeface="Times New Roman" panose="02020603050405020304" pitchFamily="18" charset="0"/>
                          <a:cs typeface="Times New Roman" panose="02020603050405020304" pitchFamily="18" charset="0"/>
                        </a:rPr>
                        <a:t>a. Trên nền im lặng bao la ấy nổi bật lên một âm thanh văng vẳng mơ hồ nhưng êm dịu như một tiếng hát xa – tiếng suối… (Lê Trí Viễn)</a:t>
                      </a:r>
                      <a:endParaRPr lang="vi-VN" sz="34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pPr algn="just"/>
                      <a:r>
                        <a:rPr lang="en-US" sz="3400" dirty="0" err="1">
                          <a:latin typeface="Times New Roman" panose="02020603050405020304" pitchFamily="18" charset="0"/>
                          <a:cs typeface="Times New Roman" panose="02020603050405020304" pitchFamily="18" charset="0"/>
                        </a:rPr>
                        <a:t>Tiếng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suối</a:t>
                      </a:r>
                      <a:endParaRPr lang="en-US" sz="3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en-US" sz="3400" dirty="0" err="1">
                          <a:latin typeface="Times New Roman" panose="02020603050405020304" pitchFamily="18" charset="0"/>
                          <a:cs typeface="Times New Roman" panose="02020603050405020304" pitchFamily="18" charset="0"/>
                        </a:rPr>
                        <a:t>Dấu</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gạch</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ngang</a:t>
                      </a:r>
                      <a:r>
                        <a:rPr lang="en-US" sz="3400" baseline="0" dirty="0">
                          <a:latin typeface="Times New Roman" panose="02020603050405020304" pitchFamily="18" charset="0"/>
                          <a:cs typeface="Times New Roman" panose="02020603050405020304" pitchFamily="18" charset="0"/>
                        </a:rPr>
                        <a:t> ở </a:t>
                      </a:r>
                      <a:r>
                        <a:rPr lang="en-US" sz="3400" baseline="0" dirty="0" err="1">
                          <a:latin typeface="Times New Roman" panose="02020603050405020304" pitchFamily="18" charset="0"/>
                          <a:cs typeface="Times New Roman" panose="02020603050405020304" pitchFamily="18" charset="0"/>
                        </a:rPr>
                        <a:t>trước</a:t>
                      </a:r>
                      <a:endParaRPr lang="en-US" sz="3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en-US" sz="3400" dirty="0" err="1">
                          <a:latin typeface="Times New Roman" panose="02020603050405020304" pitchFamily="18" charset="0"/>
                          <a:cs typeface="Times New Roman" panose="02020603050405020304" pitchFamily="18" charset="0"/>
                        </a:rPr>
                        <a:t>Giải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thích</a:t>
                      </a:r>
                      <a:r>
                        <a:rPr lang="en-US" sz="3400" dirty="0">
                          <a:latin typeface="Times New Roman" panose="02020603050405020304" pitchFamily="18" charset="0"/>
                          <a:cs typeface="Times New Roman" panose="02020603050405020304" pitchFamily="18" charset="0"/>
                        </a:rPr>
                        <a:t>,</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làm</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rõ</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nghĩa</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cụm</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danh</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từ</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tiếng</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hát</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xa</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đứng</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trước</a:t>
                      </a:r>
                      <a:endParaRPr lang="en-US" sz="34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90266239"/>
                  </a:ext>
                </a:extLst>
              </a:tr>
              <a:tr h="596829">
                <a:tc>
                  <a:txBody>
                    <a:bodyPr/>
                    <a:lstStyle/>
                    <a:p>
                      <a:pPr algn="just" latinLnBrk="0"/>
                      <a:r>
                        <a:rPr lang="vi-VN" sz="3400" kern="1200" dirty="0">
                          <a:effectLst/>
                          <a:latin typeface="Times New Roman" panose="02020603050405020304" pitchFamily="18" charset="0"/>
                          <a:cs typeface="Times New Roman" panose="02020603050405020304" pitchFamily="18" charset="0"/>
                        </a:rPr>
                        <a:t>b. Câu thơ vang lên những hai thứ tiếng: tiếng suối và tiếng hát (Lê Trí Viễn)</a:t>
                      </a:r>
                      <a:endParaRPr lang="vi-VN" sz="34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pPr algn="just"/>
                      <a:r>
                        <a:rPr lang="en-US" sz="3400" dirty="0" err="1">
                          <a:latin typeface="Times New Roman" panose="02020603050405020304" pitchFamily="18" charset="0"/>
                          <a:cs typeface="Times New Roman" panose="02020603050405020304" pitchFamily="18" charset="0"/>
                        </a:rPr>
                        <a:t>Tiếng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suối</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và</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tiếng</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hát</a:t>
                      </a:r>
                      <a:endParaRPr lang="en-US" sz="3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en-US" sz="3400" dirty="0" err="1">
                          <a:latin typeface="Times New Roman" panose="02020603050405020304" pitchFamily="18" charset="0"/>
                          <a:cs typeface="Times New Roman" panose="02020603050405020304" pitchFamily="18" charset="0"/>
                        </a:rPr>
                        <a:t>Dấu</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hai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chấm</a:t>
                      </a:r>
                      <a:r>
                        <a:rPr lang="en-US" sz="3400" baseline="0" dirty="0">
                          <a:latin typeface="Times New Roman" panose="02020603050405020304" pitchFamily="18" charset="0"/>
                          <a:cs typeface="Times New Roman" panose="02020603050405020304" pitchFamily="18" charset="0"/>
                        </a:rPr>
                        <a:t> ở </a:t>
                      </a:r>
                      <a:r>
                        <a:rPr lang="en-US" sz="3400" baseline="0" dirty="0" err="1">
                          <a:latin typeface="Times New Roman" panose="02020603050405020304" pitchFamily="18" charset="0"/>
                          <a:cs typeface="Times New Roman" panose="02020603050405020304" pitchFamily="18" charset="0"/>
                        </a:rPr>
                        <a:t>trước</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nó</a:t>
                      </a:r>
                      <a:endParaRPr lang="en-US" sz="3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en-US" sz="3400" dirty="0" err="1">
                          <a:latin typeface="Times New Roman" panose="02020603050405020304" pitchFamily="18" charset="0"/>
                          <a:cs typeface="Times New Roman" panose="02020603050405020304" pitchFamily="18" charset="0"/>
                        </a:rPr>
                        <a:t>Giải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thích</a:t>
                      </a:r>
                      <a:r>
                        <a:rPr lang="en-US" sz="3400" dirty="0">
                          <a:latin typeface="Times New Roman" panose="02020603050405020304" pitchFamily="18" charset="0"/>
                          <a:cs typeface="Times New Roman" panose="02020603050405020304" pitchFamily="18" charset="0"/>
                        </a:rPr>
                        <a:t>,</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làm</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rõ</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cho</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cụm</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danh</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từ</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hai</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thứ</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tiếng</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đứng</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trước</a:t>
                      </a:r>
                      <a:r>
                        <a:rPr lang="en-US" sz="3400" baseline="0" dirty="0">
                          <a:latin typeface="Times New Roman" panose="02020603050405020304" pitchFamily="18" charset="0"/>
                          <a:cs typeface="Times New Roman" panose="02020603050405020304" pitchFamily="18" charset="0"/>
                        </a:rPr>
                        <a:t>.</a:t>
                      </a:r>
                      <a:endParaRPr lang="en-US" sz="34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918385670"/>
                  </a:ext>
                </a:extLst>
              </a:tr>
              <a:tr h="596829">
                <a:tc>
                  <a:txBody>
                    <a:bodyPr/>
                    <a:lstStyle/>
                    <a:p>
                      <a:pPr algn="just" latinLnBrk="0"/>
                      <a:r>
                        <a:rPr lang="vi-VN" sz="3400" kern="1200" dirty="0">
                          <a:effectLst/>
                          <a:latin typeface="Times New Roman" panose="02020603050405020304" pitchFamily="18" charset="0"/>
                          <a:cs typeface="Times New Roman" panose="02020603050405020304" pitchFamily="18" charset="0"/>
                        </a:rPr>
                        <a:t>c. Vậy là không cần hành động, không cần biến cố (hai yếu tố này bị giảm thiểu đến mức tối đa), tác giả để cho tính cách nhân vật thể hiện qua hai cuộc trò chuyện, nhờ vào đó để triển khai tâm tưởng bề sâu của nhân vật (Văn Giá)</a:t>
                      </a:r>
                      <a:endParaRPr lang="vi-VN" sz="34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pPr algn="just"/>
                      <a:r>
                        <a:rPr lang="en-US" sz="3400" dirty="0">
                          <a:latin typeface="Times New Roman" panose="02020603050405020304" pitchFamily="18" charset="0"/>
                          <a:cs typeface="Times New Roman" panose="02020603050405020304" pitchFamily="18" charset="0"/>
                        </a:rPr>
                        <a:t>Hai </a:t>
                      </a:r>
                      <a:r>
                        <a:rPr lang="en-US" sz="3400" dirty="0" err="1">
                          <a:latin typeface="Times New Roman" panose="02020603050405020304" pitchFamily="18" charset="0"/>
                          <a:cs typeface="Times New Roman" panose="02020603050405020304" pitchFamily="18" charset="0"/>
                        </a:rPr>
                        <a:t>yếu</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tố</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này</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bị</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giảm</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thiểu</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đến</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mức</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tối</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đa</a:t>
                      </a:r>
                      <a:endParaRPr lang="en-US" sz="3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en-US" sz="3400" dirty="0" err="1">
                          <a:latin typeface="Times New Roman" panose="02020603050405020304" pitchFamily="18" charset="0"/>
                          <a:cs typeface="Times New Roman" panose="02020603050405020304" pitchFamily="18" charset="0"/>
                        </a:rPr>
                        <a:t>Đặt</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trong</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dấu</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ngoặc</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đơn</a:t>
                      </a:r>
                      <a:endParaRPr lang="en-US" sz="3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en-US" sz="3400" dirty="0" err="1">
                          <a:latin typeface="Times New Roman" panose="02020603050405020304" pitchFamily="18" charset="0"/>
                          <a:cs typeface="Times New Roman" panose="02020603050405020304" pitchFamily="18" charset="0"/>
                        </a:rPr>
                        <a:t>Nói</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rõ</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thêm</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về</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hành</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động</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biến</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cố</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nêu</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trước</a:t>
                      </a:r>
                      <a:r>
                        <a:rPr lang="en-US" sz="3400" baseline="0" dirty="0">
                          <a:latin typeface="Times New Roman" panose="02020603050405020304" pitchFamily="18" charset="0"/>
                          <a:cs typeface="Times New Roman" panose="02020603050405020304" pitchFamily="18" charset="0"/>
                        </a:rPr>
                        <a:t> </a:t>
                      </a:r>
                      <a:r>
                        <a:rPr lang="en-US" sz="3400" baseline="0" dirty="0" err="1">
                          <a:latin typeface="Times New Roman" panose="02020603050405020304" pitchFamily="18" charset="0"/>
                          <a:cs typeface="Times New Roman" panose="02020603050405020304" pitchFamily="18" charset="0"/>
                        </a:rPr>
                        <a:t>đó</a:t>
                      </a:r>
                      <a:endParaRPr lang="en-US" sz="34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04459829"/>
                  </a:ext>
                </a:extLst>
              </a:tr>
            </a:tbl>
          </a:graphicData>
        </a:graphic>
      </p:graphicFrame>
    </p:spTree>
    <p:extLst>
      <p:ext uri="{BB962C8B-B14F-4D97-AF65-F5344CB8AC3E}">
        <p14:creationId xmlns:p14="http://schemas.microsoft.com/office/powerpoint/2010/main" val="151532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35568" y1="6319" x2="45622" y2="26179"/>
                        <a14:foregroundMark x1="63351" y1="5918" x2="52432" y2="29990"/>
                      </a14:backgroundRemoval>
                    </a14:imgEffect>
                  </a14:imgLayer>
                </a14:imgProps>
              </a:ext>
              <a:ext uri="{28A0092B-C50C-407E-A947-70E740481C1C}">
                <a14:useLocalDpi xmlns:a14="http://schemas.microsoft.com/office/drawing/2010/main" val="0"/>
              </a:ext>
            </a:extLst>
          </a:blip>
          <a:stretch>
            <a:fillRect/>
          </a:stretch>
        </p:blipFill>
        <p:spPr>
          <a:xfrm>
            <a:off x="9604577" y="5734151"/>
            <a:ext cx="1813940" cy="1955133"/>
          </a:xfrm>
          <a:prstGeom prst="rect">
            <a:avLst/>
          </a:prstGeom>
        </p:spPr>
      </p:pic>
      <p:pic>
        <p:nvPicPr>
          <p:cNvPr id="46" name="Picture 11" descr="C:\Users\ADMIN\Desktop\Tai nguyen thiet ke tro choi\Angry birds epic birds\1505573783630 (2).png">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00105" y="3451016"/>
            <a:ext cx="1604472" cy="878450"/>
          </a:xfrm>
          <a:prstGeom prst="rect">
            <a:avLst/>
          </a:prstGeom>
          <a:noFill/>
          <a:extLst>
            <a:ext uri="{909E8E84-426E-40DD-AFC4-6F175D3DCCD1}">
              <a14:hiddenFill xmlns:a14="http://schemas.microsoft.com/office/drawing/2010/main">
                <a:solidFill>
                  <a:srgbClr val="FFFFFF"/>
                </a:solidFill>
              </a14:hiddenFill>
            </a:ext>
          </a:extLst>
        </p:spPr>
      </p:pic>
      <p:pic>
        <p:nvPicPr>
          <p:cNvPr id="5" name="ChuEchConBeat-V.A-408969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44469" y="1"/>
            <a:ext cx="616226" cy="616226"/>
          </a:xfrm>
          <a:prstGeom prst="rect">
            <a:avLst/>
          </a:prstGeom>
        </p:spPr>
      </p:pic>
    </p:spTree>
    <p:extLst>
      <p:ext uri="{BB962C8B-B14F-4D97-AF65-F5344CB8AC3E}">
        <p14:creationId xmlns:p14="http://schemas.microsoft.com/office/powerpoint/2010/main" val="387736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par>
                                <p:cTn id="7" presetID="42"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animEffect transition="in" filter="fade">
                                      <p:cBhvr>
                                        <p:cTn id="9" dur="1000"/>
                                        <p:tgtEl>
                                          <p:spTgt spid="46"/>
                                        </p:tgtEl>
                                      </p:cBhvr>
                                    </p:animEffect>
                                    <p:anim calcmode="lin" valueType="num">
                                      <p:cBhvr>
                                        <p:cTn id="10" dur="1000" fill="hold"/>
                                        <p:tgtEl>
                                          <p:spTgt spid="46"/>
                                        </p:tgtEl>
                                        <p:attrNameLst>
                                          <p:attrName>ppt_x</p:attrName>
                                        </p:attrNameLst>
                                      </p:cBhvr>
                                      <p:tavLst>
                                        <p:tav tm="0">
                                          <p:val>
                                            <p:strVal val="#ppt_x"/>
                                          </p:val>
                                        </p:tav>
                                        <p:tav tm="100000">
                                          <p:val>
                                            <p:strVal val="#ppt_x"/>
                                          </p:val>
                                        </p:tav>
                                      </p:tavLst>
                                    </p:anim>
                                    <p:anim calcmode="lin" valueType="num">
                                      <p:cBhvr>
                                        <p:cTn id="11" dur="1000" fill="hold"/>
                                        <p:tgtEl>
                                          <p:spTgt spid="46"/>
                                        </p:tgtEl>
                                        <p:attrNameLst>
                                          <p:attrName>ppt_y</p:attrName>
                                        </p:attrNameLst>
                                      </p:cBhvr>
                                      <p:tavLst>
                                        <p:tav tm="0">
                                          <p:val>
                                            <p:strVal val="#ppt_y+.1"/>
                                          </p:val>
                                        </p:tav>
                                        <p:tav tm="100000">
                                          <p:val>
                                            <p:strVal val="#ppt_y"/>
                                          </p:val>
                                        </p:tav>
                                      </p:tavLst>
                                    </p:anim>
                                  </p:childTnLst>
                                </p:cTn>
                              </p:par>
                              <p:par>
                                <p:cTn id="12" presetID="32" presetClass="emph" presetSubtype="0" repeatCount="indefinite" fill="hold" nodeType="withEffect">
                                  <p:stCondLst>
                                    <p:cond delay="0"/>
                                  </p:stCondLst>
                                  <p:childTnLst>
                                    <p:animRot by="120000">
                                      <p:cBhvr>
                                        <p:cTn id="13" dur="300" fill="hold">
                                          <p:stCondLst>
                                            <p:cond delay="0"/>
                                          </p:stCondLst>
                                        </p:cTn>
                                        <p:tgtEl>
                                          <p:spTgt spid="23"/>
                                        </p:tgtEl>
                                        <p:attrNameLst>
                                          <p:attrName>r</p:attrName>
                                        </p:attrNameLst>
                                      </p:cBhvr>
                                    </p:animRot>
                                    <p:animRot by="-240000">
                                      <p:cBhvr>
                                        <p:cTn id="14" dur="600" fill="hold">
                                          <p:stCondLst>
                                            <p:cond delay="600"/>
                                          </p:stCondLst>
                                        </p:cTn>
                                        <p:tgtEl>
                                          <p:spTgt spid="23"/>
                                        </p:tgtEl>
                                        <p:attrNameLst>
                                          <p:attrName>r</p:attrName>
                                        </p:attrNameLst>
                                      </p:cBhvr>
                                    </p:animRot>
                                    <p:animRot by="240000">
                                      <p:cBhvr>
                                        <p:cTn id="15" dur="600" fill="hold">
                                          <p:stCondLst>
                                            <p:cond delay="1200"/>
                                          </p:stCondLst>
                                        </p:cTn>
                                        <p:tgtEl>
                                          <p:spTgt spid="23"/>
                                        </p:tgtEl>
                                        <p:attrNameLst>
                                          <p:attrName>r</p:attrName>
                                        </p:attrNameLst>
                                      </p:cBhvr>
                                    </p:animRot>
                                    <p:animRot by="-240000">
                                      <p:cBhvr>
                                        <p:cTn id="16" dur="600" fill="hold">
                                          <p:stCondLst>
                                            <p:cond delay="1800"/>
                                          </p:stCondLst>
                                        </p:cTn>
                                        <p:tgtEl>
                                          <p:spTgt spid="23"/>
                                        </p:tgtEl>
                                        <p:attrNameLst>
                                          <p:attrName>r</p:attrName>
                                        </p:attrNameLst>
                                      </p:cBhvr>
                                    </p:animRot>
                                    <p:animRot by="120000">
                                      <p:cBhvr>
                                        <p:cTn id="17" dur="600" fill="hold">
                                          <p:stCondLst>
                                            <p:cond delay="240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23"/>
                    </p:tgtEl>
                  </p:cond>
                </p:stCondLst>
                <p:endSync evt="end" delay="0">
                  <p:rtn val="all"/>
                </p:endSync>
                <p:childTnLst>
                  <p:par>
                    <p:cTn id="19" fill="hold">
                      <p:stCondLst>
                        <p:cond delay="0"/>
                      </p:stCondLst>
                      <p:childTnLst>
                        <p:par>
                          <p:cTn id="20" fill="hold">
                            <p:stCondLst>
                              <p:cond delay="0"/>
                            </p:stCondLst>
                            <p:childTnLst>
                              <p:par>
                                <p:cTn id="21" presetID="37" presetClass="exit" presetSubtype="0" fill="hold" nodeType="clickEffect">
                                  <p:stCondLst>
                                    <p:cond delay="0"/>
                                  </p:stCondLst>
                                  <p:childTnLst>
                                    <p:animEffect transition="out" filter="fade">
                                      <p:cBhvr>
                                        <p:cTn id="22" dur="1000"/>
                                        <p:tgtEl>
                                          <p:spTgt spid="23"/>
                                        </p:tgtEl>
                                      </p:cBhvr>
                                    </p:animEffect>
                                    <p:anim calcmode="lin" valueType="num">
                                      <p:cBhvr>
                                        <p:cTn id="23" dur="1000"/>
                                        <p:tgtEl>
                                          <p:spTgt spid="23"/>
                                        </p:tgtEl>
                                        <p:attrNameLst>
                                          <p:attrName>ppt_x</p:attrName>
                                        </p:attrNameLst>
                                      </p:cBhvr>
                                      <p:tavLst>
                                        <p:tav tm="0">
                                          <p:val>
                                            <p:strVal val="ppt_x"/>
                                          </p:val>
                                        </p:tav>
                                        <p:tav tm="100000">
                                          <p:val>
                                            <p:strVal val="ppt_x"/>
                                          </p:val>
                                        </p:tav>
                                      </p:tavLst>
                                    </p:anim>
                                    <p:anim calcmode="lin" valueType="num">
                                      <p:cBhvr>
                                        <p:cTn id="24" dur="100" decel="100000"/>
                                        <p:tgtEl>
                                          <p:spTgt spid="23"/>
                                        </p:tgtEl>
                                        <p:attrNameLst>
                                          <p:attrName>ppt_y</p:attrName>
                                        </p:attrNameLst>
                                      </p:cBhvr>
                                      <p:tavLst>
                                        <p:tav tm="0">
                                          <p:val>
                                            <p:strVal val="ppt_y"/>
                                          </p:val>
                                        </p:tav>
                                        <p:tav tm="100000">
                                          <p:val>
                                            <p:strVal val="ppt_y-.03"/>
                                          </p:val>
                                        </p:tav>
                                      </p:tavLst>
                                    </p:anim>
                                    <p:anim calcmode="lin" valueType="num">
                                      <p:cBhvr>
                                        <p:cTn id="25" dur="900" accel="100000">
                                          <p:stCondLst>
                                            <p:cond delay="100"/>
                                          </p:stCondLst>
                                        </p:cTn>
                                        <p:tgtEl>
                                          <p:spTgt spid="23"/>
                                        </p:tgtEl>
                                        <p:attrNameLst>
                                          <p:attrName>ppt_y</p:attrName>
                                        </p:attrNameLst>
                                      </p:cBhvr>
                                      <p:tavLst>
                                        <p:tav tm="0">
                                          <p:val>
                                            <p:strVal val="ppt_y"/>
                                          </p:val>
                                        </p:tav>
                                        <p:tav tm="100000">
                                          <p:val>
                                            <p:strVal val="ppt_y+1"/>
                                          </p:val>
                                        </p:tav>
                                      </p:tavLst>
                                    </p:anim>
                                    <p:set>
                                      <p:cBhvr>
                                        <p:cTn id="26"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audio>
              <p:cMediaNode vol="80000" numSld="999">
                <p:cTn id="2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hlinkClick r:id="rId3" action="ppaction://hlinksldjump"/>
          </p:cNvPr>
          <p:cNvPicPr>
            <a:picLocks noChangeAspect="1"/>
          </p:cNvPicPr>
          <p:nvPr/>
        </p:nvPicPr>
        <p:blipFill>
          <a:blip r:embed="rId4">
            <a:extLst>
              <a:ext uri="{BEBA8EAE-BF5A-486C-A8C5-ECC9F3942E4B}">
                <a14:imgProps xmlns:a14="http://schemas.microsoft.com/office/drawing/2010/main">
                  <a14:imgLayer r:embed="rId5">
                    <a14:imgEffect>
                      <a14:backgroundRemoval t="6047" b="90000" l="6512" r="90000"/>
                    </a14:imgEffect>
                  </a14:imgLayer>
                </a14:imgProps>
              </a:ext>
            </a:extLst>
          </a:blip>
          <a:stretch>
            <a:fillRect/>
          </a:stretch>
        </p:blipFill>
        <p:spPr>
          <a:xfrm>
            <a:off x="10363200" y="3360421"/>
            <a:ext cx="8933659" cy="8933659"/>
          </a:xfrm>
          <a:prstGeom prst="rect">
            <a:avLst/>
          </a:prstGeom>
        </p:spPr>
      </p:pic>
      <p:pic>
        <p:nvPicPr>
          <p:cNvPr id="13" name="Picture 12"/>
          <p:cNvPicPr>
            <a:picLocks noChangeAspect="1"/>
          </p:cNvPicPr>
          <p:nvPr/>
        </p:nvPicPr>
        <p:blipFill>
          <a:blip r:embed="rId6">
            <a:extLst>
              <a:ext uri="{BEBA8EAE-BF5A-486C-A8C5-ECC9F3942E4B}">
                <a14:imgProps xmlns:a14="http://schemas.microsoft.com/office/drawing/2010/main">
                  <a14:imgLayer r:embed="rId7">
                    <a14:imgEffect>
                      <a14:backgroundRemoval t="9910" b="97973" l="901" r="99324"/>
                    </a14:imgEffect>
                  </a14:imgLayer>
                </a14:imgProps>
              </a:ext>
            </a:extLst>
          </a:blip>
          <a:stretch>
            <a:fillRect/>
          </a:stretch>
        </p:blipFill>
        <p:spPr>
          <a:xfrm>
            <a:off x="-1491516" y="3835880"/>
            <a:ext cx="8458200" cy="8458200"/>
          </a:xfrm>
          <a:prstGeom prst="rect">
            <a:avLst/>
          </a:prstGeom>
        </p:spPr>
      </p:pic>
      <p:pic>
        <p:nvPicPr>
          <p:cNvPr id="22" name="Picture 21"/>
          <p:cNvPicPr>
            <a:picLocks noChangeAspect="1"/>
          </p:cNvPicPr>
          <p:nvPr/>
        </p:nvPicPr>
        <p:blipFill>
          <a:blip r:embed="rId8">
            <a:extLst>
              <a:ext uri="{BEBA8EAE-BF5A-486C-A8C5-ECC9F3942E4B}">
                <a14:imgProps xmlns:a14="http://schemas.microsoft.com/office/drawing/2010/main">
                  <a14:imgLayer r:embed="rId9">
                    <a14:imgEffect>
                      <a14:backgroundRemoval t="5000" b="93056" l="7578" r="94063"/>
                    </a14:imgEffect>
                  </a14:imgLayer>
                </a14:imgProps>
              </a:ext>
            </a:extLst>
          </a:blip>
          <a:stretch>
            <a:fillRect/>
          </a:stretch>
        </p:blipFill>
        <p:spPr>
          <a:xfrm>
            <a:off x="5058783" y="6097409"/>
            <a:ext cx="8654138" cy="4867953"/>
          </a:xfrm>
          <a:prstGeom prst="rect">
            <a:avLst/>
          </a:prstGeom>
        </p:spPr>
      </p:pic>
      <p:pic>
        <p:nvPicPr>
          <p:cNvPr id="17" name="Picture 16">
            <a:hlinkClick r:id="rId10" action="ppaction://hlinksldjump"/>
          </p:cNvPr>
          <p:cNvPicPr>
            <a:picLocks noChangeAspect="1"/>
          </p:cNvPicPr>
          <p:nvPr/>
        </p:nvPicPr>
        <p:blipFill>
          <a:blip r:embed="rId11" cstate="print">
            <a:extLst>
              <a:ext uri="{BEBA8EAE-BF5A-486C-A8C5-ECC9F3942E4B}">
                <a14:imgProps xmlns:a14="http://schemas.microsoft.com/office/drawing/2010/main">
                  <a14:imgLayer r:embed="rId12">
                    <a14:imgEffect>
                      <a14:backgroundRemoval t="0" b="100000" l="0" r="100000"/>
                    </a14:imgEffect>
                    <a14:imgEffect>
                      <a14:sharpenSoften amount="25000"/>
                    </a14:imgEffect>
                  </a14:imgLayer>
                </a14:imgProps>
              </a:ext>
              <a:ext uri="{28A0092B-C50C-407E-A947-70E740481C1C}">
                <a14:useLocalDpi xmlns:a14="http://schemas.microsoft.com/office/drawing/2010/main" val="0"/>
              </a:ext>
            </a:extLst>
          </a:blip>
          <a:stretch>
            <a:fillRect/>
          </a:stretch>
        </p:blipFill>
        <p:spPr>
          <a:xfrm>
            <a:off x="528715" y="1460074"/>
            <a:ext cx="2949692" cy="2816429"/>
          </a:xfrm>
          <a:prstGeom prst="rect">
            <a:avLst/>
          </a:prstGeom>
        </p:spPr>
      </p:pic>
      <p:pic>
        <p:nvPicPr>
          <p:cNvPr id="18" name="Picture 17">
            <a:hlinkClick r:id="rId13" action="ppaction://hlinksldjump"/>
          </p:cNvPr>
          <p:cNvPicPr>
            <a:picLocks noChangeAspect="1"/>
          </p:cNvPicPr>
          <p:nvPr/>
        </p:nvPicPr>
        <p:blipFill>
          <a:blip r:embed="rId14" cstate="print">
            <a:extLst>
              <a:ext uri="{BEBA8EAE-BF5A-486C-A8C5-ECC9F3942E4B}">
                <a14:imgProps xmlns:a14="http://schemas.microsoft.com/office/drawing/2010/main">
                  <a14:imgLayer r:embed="rId15">
                    <a14:imgEffect>
                      <a14:backgroundRemoval t="0" b="99201" l="0" r="100000"/>
                    </a14:imgEffect>
                  </a14:imgLayer>
                </a14:imgProps>
              </a:ext>
              <a:ext uri="{28A0092B-C50C-407E-A947-70E740481C1C}">
                <a14:useLocalDpi xmlns:a14="http://schemas.microsoft.com/office/drawing/2010/main" val="0"/>
              </a:ext>
            </a:extLst>
          </a:blip>
          <a:stretch>
            <a:fillRect/>
          </a:stretch>
        </p:blipFill>
        <p:spPr>
          <a:xfrm>
            <a:off x="10963791" y="1032998"/>
            <a:ext cx="3038917" cy="3100852"/>
          </a:xfrm>
          <a:prstGeom prst="rect">
            <a:avLst/>
          </a:prstGeom>
        </p:spPr>
      </p:pic>
      <p:pic>
        <p:nvPicPr>
          <p:cNvPr id="19" name="Picture 18">
            <a:hlinkClick r:id="rId16" action="ppaction://hlinksldjump"/>
          </p:cNvPr>
          <p:cNvPicPr>
            <a:picLocks noChangeAspect="1"/>
          </p:cNvPicPr>
          <p:nvPr/>
        </p:nvPicPr>
        <p:blipFill>
          <a:blip r:embed="rId17" cstate="print">
            <a:extLst>
              <a:ext uri="{BEBA8EAE-BF5A-486C-A8C5-ECC9F3942E4B}">
                <a14:imgProps xmlns:a14="http://schemas.microsoft.com/office/drawing/2010/main">
                  <a14:imgLayer r:embed="rId18">
                    <a14:imgEffect>
                      <a14:backgroundRemoval t="0" b="100000" l="0" r="100000">
                        <a14:foregroundMark x1="35568" y1="6319" x2="45622" y2="26179"/>
                        <a14:foregroundMark x1="63351" y1="5918" x2="52432" y2="29990"/>
                      </a14:backgroundRemoval>
                    </a14:imgEffect>
                  </a14:imgLayer>
                </a14:imgProps>
              </a:ext>
              <a:ext uri="{28A0092B-C50C-407E-A947-70E740481C1C}">
                <a14:useLocalDpi xmlns:a14="http://schemas.microsoft.com/office/drawing/2010/main" val="0"/>
              </a:ext>
            </a:extLst>
          </a:blip>
          <a:stretch>
            <a:fillRect/>
          </a:stretch>
        </p:blipFill>
        <p:spPr>
          <a:xfrm>
            <a:off x="4076085" y="2345025"/>
            <a:ext cx="2498437" cy="2692910"/>
          </a:xfrm>
          <a:prstGeom prst="rect">
            <a:avLst/>
          </a:prstGeom>
        </p:spPr>
      </p:pic>
      <p:pic>
        <p:nvPicPr>
          <p:cNvPr id="20" name="Picture 19">
            <a:hlinkClick r:id="rId19" action="ppaction://hlinksldjump"/>
          </p:cNvPr>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0" r="100000">
                        <a14:foregroundMark x1="21649" y1="16824" x2="16348" y2="29206"/>
                        <a14:foregroundMark x1="43594" y1="6326" x2="53314" y2="17766"/>
                      </a14:backgroundRemoval>
                    </a14:imgEffect>
                  </a14:imgLayer>
                </a14:imgProps>
              </a:ext>
              <a:ext uri="{28A0092B-C50C-407E-A947-70E740481C1C}">
                <a14:useLocalDpi xmlns:a14="http://schemas.microsoft.com/office/drawing/2010/main" val="0"/>
              </a:ext>
            </a:extLst>
          </a:blip>
          <a:stretch>
            <a:fillRect/>
          </a:stretch>
        </p:blipFill>
        <p:spPr>
          <a:xfrm>
            <a:off x="15642435" y="1950401"/>
            <a:ext cx="2449141" cy="2679989"/>
          </a:xfrm>
          <a:prstGeom prst="rect">
            <a:avLst/>
          </a:prstGeom>
        </p:spPr>
      </p:pic>
      <p:pic>
        <p:nvPicPr>
          <p:cNvPr id="21" name="Picture 20">
            <a:hlinkClick r:id="rId22" action="ppaction://hlinksldjump"/>
          </p:cNvPr>
          <p:cNvPicPr>
            <a:picLocks noChangeAspect="1"/>
          </p:cNvPicPr>
          <p:nvPr/>
        </p:nvPicPr>
        <p:blipFill>
          <a:blip r:embed="rId23" cstate="print">
            <a:extLst>
              <a:ext uri="{BEBA8EAE-BF5A-486C-A8C5-ECC9F3942E4B}">
                <a14:imgProps xmlns:a14="http://schemas.microsoft.com/office/drawing/2010/main">
                  <a14:imgLayer r:embed="rId24">
                    <a14:imgEffect>
                      <a14:backgroundRemoval t="0" b="100000" l="0" r="100000">
                        <a14:foregroundMark x1="25111" y1="7817" x2="47333" y2="16173"/>
                        <a14:foregroundMark x1="42889" y1="7547" x2="30444" y2="7547"/>
                        <a14:foregroundMark x1="58000" y1="6739" x2="76000" y2="12668"/>
                      </a14:backgroundRemoval>
                    </a14:imgEffect>
                  </a14:imgLayer>
                </a14:imgProps>
              </a:ext>
              <a:ext uri="{28A0092B-C50C-407E-A947-70E740481C1C}">
                <a14:useLocalDpi xmlns:a14="http://schemas.microsoft.com/office/drawing/2010/main" val="0"/>
              </a:ext>
            </a:extLst>
          </a:blip>
          <a:stretch>
            <a:fillRect/>
          </a:stretch>
        </p:blipFill>
        <p:spPr>
          <a:xfrm>
            <a:off x="7764791" y="3459101"/>
            <a:ext cx="2841401" cy="2342579"/>
          </a:xfrm>
          <a:prstGeom prst="rect">
            <a:avLst/>
          </a:prstGeom>
        </p:spPr>
      </p:pic>
      <p:sp>
        <p:nvSpPr>
          <p:cNvPr id="23" name="Right Arrow 22">
            <a:hlinkClick r:id="rId3" action="ppaction://hlinksldjump"/>
          </p:cNvPr>
          <p:cNvSpPr/>
          <p:nvPr/>
        </p:nvSpPr>
        <p:spPr>
          <a:xfrm>
            <a:off x="13988378" y="8531385"/>
            <a:ext cx="3505200" cy="1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t>Tiếp</a:t>
            </a:r>
            <a:r>
              <a:rPr lang="en-US" sz="3600" dirty="0"/>
              <a:t> </a:t>
            </a:r>
            <a:r>
              <a:rPr lang="en-US" sz="3600" dirty="0" err="1"/>
              <a:t>tục</a:t>
            </a:r>
            <a:r>
              <a:rPr lang="en-US" sz="3600" dirty="0"/>
              <a:t> </a:t>
            </a:r>
            <a:r>
              <a:rPr lang="en-US" sz="3600" dirty="0" err="1"/>
              <a:t>bài</a:t>
            </a:r>
            <a:r>
              <a:rPr lang="en-US" sz="3600" dirty="0"/>
              <a:t> </a:t>
            </a:r>
            <a:r>
              <a:rPr lang="en-US" sz="3600" dirty="0" err="1"/>
              <a:t>học</a:t>
            </a:r>
            <a:endParaRPr lang="en-US" sz="3600" dirty="0"/>
          </a:p>
        </p:txBody>
      </p:sp>
    </p:spTree>
    <p:extLst>
      <p:ext uri="{BB962C8B-B14F-4D97-AF65-F5344CB8AC3E}">
        <p14:creationId xmlns:p14="http://schemas.microsoft.com/office/powerpoint/2010/main" val="2484144321"/>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37" presetClass="exit" presetSubtype="0" fill="hold" nodeType="clickEffect">
                                  <p:stCondLst>
                                    <p:cond delay="0"/>
                                  </p:stCondLst>
                                  <p:childTnLst>
                                    <p:animEffect transition="out" filter="fade">
                                      <p:cBhvr>
                                        <p:cTn id="6" dur="1000"/>
                                        <p:tgtEl>
                                          <p:spTgt spid="21"/>
                                        </p:tgtEl>
                                      </p:cBhvr>
                                    </p:animEffect>
                                    <p:anim calcmode="lin" valueType="num">
                                      <p:cBhvr>
                                        <p:cTn id="7" dur="1000"/>
                                        <p:tgtEl>
                                          <p:spTgt spid="21"/>
                                        </p:tgtEl>
                                        <p:attrNameLst>
                                          <p:attrName>ppt_x</p:attrName>
                                        </p:attrNameLst>
                                      </p:cBhvr>
                                      <p:tavLst>
                                        <p:tav tm="0">
                                          <p:val>
                                            <p:strVal val="ppt_x"/>
                                          </p:val>
                                        </p:tav>
                                        <p:tav tm="100000">
                                          <p:val>
                                            <p:strVal val="ppt_x"/>
                                          </p:val>
                                        </p:tav>
                                      </p:tavLst>
                                    </p:anim>
                                    <p:anim calcmode="lin" valueType="num">
                                      <p:cBhvr>
                                        <p:cTn id="8" dur="100" decel="100000"/>
                                        <p:tgtEl>
                                          <p:spTgt spid="21"/>
                                        </p:tgtEl>
                                        <p:attrNameLst>
                                          <p:attrName>ppt_y</p:attrName>
                                        </p:attrNameLst>
                                      </p:cBhvr>
                                      <p:tavLst>
                                        <p:tav tm="0">
                                          <p:val>
                                            <p:strVal val="ppt_y"/>
                                          </p:val>
                                        </p:tav>
                                        <p:tav tm="100000">
                                          <p:val>
                                            <p:strVal val="ppt_y-.03"/>
                                          </p:val>
                                        </p:tav>
                                      </p:tavLst>
                                    </p:anim>
                                    <p:anim calcmode="lin" valueType="num">
                                      <p:cBhvr>
                                        <p:cTn id="9" dur="900" accel="100000">
                                          <p:stCondLst>
                                            <p:cond delay="100"/>
                                          </p:stCondLst>
                                        </p:cTn>
                                        <p:tgtEl>
                                          <p:spTgt spid="21"/>
                                        </p:tgtEl>
                                        <p:attrNameLst>
                                          <p:attrName>ppt_y</p:attrName>
                                        </p:attrNameLst>
                                      </p:cBhvr>
                                      <p:tavLst>
                                        <p:tav tm="0">
                                          <p:val>
                                            <p:strVal val="ppt_y"/>
                                          </p:val>
                                        </p:tav>
                                        <p:tav tm="100000">
                                          <p:val>
                                            <p:strVal val="ppt_y+1"/>
                                          </p:val>
                                        </p:tav>
                                      </p:tavLst>
                                    </p:anim>
                                    <p:set>
                                      <p:cBhvr>
                                        <p:cTn id="10"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1" restart="whenNotActive" fill="hold" evtFilter="cancelBubble" nodeType="interactiveSeq">
                <p:stCondLst>
                  <p:cond evt="onClick" delay="0">
                    <p:tgtEl>
                      <p:spTgt spid="20"/>
                    </p:tgtEl>
                  </p:cond>
                </p:stCondLst>
                <p:endSync evt="end" delay="0">
                  <p:rtn val="all"/>
                </p:endSync>
                <p:childTnLst>
                  <p:par>
                    <p:cTn id="12" fill="hold">
                      <p:stCondLst>
                        <p:cond delay="0"/>
                      </p:stCondLst>
                      <p:childTnLst>
                        <p:par>
                          <p:cTn id="13" fill="hold">
                            <p:stCondLst>
                              <p:cond delay="0"/>
                            </p:stCondLst>
                            <p:childTnLst>
                              <p:par>
                                <p:cTn id="14" presetID="37" presetClass="exit" presetSubtype="0" fill="hold" nodeType="clickEffect">
                                  <p:stCondLst>
                                    <p:cond delay="0"/>
                                  </p:stCondLst>
                                  <p:childTnLst>
                                    <p:animEffect transition="out" filter="fade">
                                      <p:cBhvr>
                                        <p:cTn id="15" dur="1000"/>
                                        <p:tgtEl>
                                          <p:spTgt spid="20"/>
                                        </p:tgtEl>
                                      </p:cBhvr>
                                    </p:animEffect>
                                    <p:anim calcmode="lin" valueType="num">
                                      <p:cBhvr>
                                        <p:cTn id="16" dur="1000"/>
                                        <p:tgtEl>
                                          <p:spTgt spid="20"/>
                                        </p:tgtEl>
                                        <p:attrNameLst>
                                          <p:attrName>ppt_x</p:attrName>
                                        </p:attrNameLst>
                                      </p:cBhvr>
                                      <p:tavLst>
                                        <p:tav tm="0">
                                          <p:val>
                                            <p:strVal val="ppt_x"/>
                                          </p:val>
                                        </p:tav>
                                        <p:tav tm="100000">
                                          <p:val>
                                            <p:strVal val="ppt_x"/>
                                          </p:val>
                                        </p:tav>
                                      </p:tavLst>
                                    </p:anim>
                                    <p:anim calcmode="lin" valueType="num">
                                      <p:cBhvr>
                                        <p:cTn id="17" dur="100" decel="100000"/>
                                        <p:tgtEl>
                                          <p:spTgt spid="20"/>
                                        </p:tgtEl>
                                        <p:attrNameLst>
                                          <p:attrName>ppt_y</p:attrName>
                                        </p:attrNameLst>
                                      </p:cBhvr>
                                      <p:tavLst>
                                        <p:tav tm="0">
                                          <p:val>
                                            <p:strVal val="ppt_y"/>
                                          </p:val>
                                        </p:tav>
                                        <p:tav tm="100000">
                                          <p:val>
                                            <p:strVal val="ppt_y-.03"/>
                                          </p:val>
                                        </p:tav>
                                      </p:tavLst>
                                    </p:anim>
                                    <p:anim calcmode="lin" valueType="num">
                                      <p:cBhvr>
                                        <p:cTn id="18" dur="900" accel="100000">
                                          <p:stCondLst>
                                            <p:cond delay="100"/>
                                          </p:stCondLst>
                                        </p:cTn>
                                        <p:tgtEl>
                                          <p:spTgt spid="20"/>
                                        </p:tgtEl>
                                        <p:attrNameLst>
                                          <p:attrName>ppt_y</p:attrName>
                                        </p:attrNameLst>
                                      </p:cBhvr>
                                      <p:tavLst>
                                        <p:tav tm="0">
                                          <p:val>
                                            <p:strVal val="ppt_y"/>
                                          </p:val>
                                        </p:tav>
                                        <p:tav tm="100000">
                                          <p:val>
                                            <p:strVal val="ppt_y+1"/>
                                          </p:val>
                                        </p:tav>
                                      </p:tavLst>
                                    </p:anim>
                                    <p:set>
                                      <p:cBhvr>
                                        <p:cTn id="19"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37" presetClass="exit" presetSubtype="0" fill="hold" nodeType="clickEffect">
                                  <p:stCondLst>
                                    <p:cond delay="0"/>
                                  </p:stCondLst>
                                  <p:childTnLst>
                                    <p:animEffect transition="out" filter="fade">
                                      <p:cBhvr>
                                        <p:cTn id="24" dur="1000"/>
                                        <p:tgtEl>
                                          <p:spTgt spid="17"/>
                                        </p:tgtEl>
                                      </p:cBhvr>
                                    </p:animEffect>
                                    <p:anim calcmode="lin" valueType="num">
                                      <p:cBhvr>
                                        <p:cTn id="25" dur="1000"/>
                                        <p:tgtEl>
                                          <p:spTgt spid="17"/>
                                        </p:tgtEl>
                                        <p:attrNameLst>
                                          <p:attrName>ppt_x</p:attrName>
                                        </p:attrNameLst>
                                      </p:cBhvr>
                                      <p:tavLst>
                                        <p:tav tm="0">
                                          <p:val>
                                            <p:strVal val="ppt_x"/>
                                          </p:val>
                                        </p:tav>
                                        <p:tav tm="100000">
                                          <p:val>
                                            <p:strVal val="ppt_x"/>
                                          </p:val>
                                        </p:tav>
                                      </p:tavLst>
                                    </p:anim>
                                    <p:anim calcmode="lin" valueType="num">
                                      <p:cBhvr>
                                        <p:cTn id="26" dur="100" decel="100000"/>
                                        <p:tgtEl>
                                          <p:spTgt spid="17"/>
                                        </p:tgtEl>
                                        <p:attrNameLst>
                                          <p:attrName>ppt_y</p:attrName>
                                        </p:attrNameLst>
                                      </p:cBhvr>
                                      <p:tavLst>
                                        <p:tav tm="0">
                                          <p:val>
                                            <p:strVal val="ppt_y"/>
                                          </p:val>
                                        </p:tav>
                                        <p:tav tm="100000">
                                          <p:val>
                                            <p:strVal val="ppt_y-.03"/>
                                          </p:val>
                                        </p:tav>
                                      </p:tavLst>
                                    </p:anim>
                                    <p:anim calcmode="lin" valueType="num">
                                      <p:cBhvr>
                                        <p:cTn id="27" dur="900" accel="100000">
                                          <p:stCondLst>
                                            <p:cond delay="100"/>
                                          </p:stCondLst>
                                        </p:cTn>
                                        <p:tgtEl>
                                          <p:spTgt spid="17"/>
                                        </p:tgtEl>
                                        <p:attrNameLst>
                                          <p:attrName>ppt_y</p:attrName>
                                        </p:attrNameLst>
                                      </p:cBhvr>
                                      <p:tavLst>
                                        <p:tav tm="0">
                                          <p:val>
                                            <p:strVal val="ppt_y"/>
                                          </p:val>
                                        </p:tav>
                                        <p:tav tm="100000">
                                          <p:val>
                                            <p:strVal val="ppt_y+1"/>
                                          </p:val>
                                        </p:tav>
                                      </p:tavLst>
                                    </p:anim>
                                    <p:set>
                                      <p:cBhvr>
                                        <p:cTn id="28"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9" restart="whenNotActive" fill="hold" evtFilter="cancelBubble" nodeType="interactiveSeq">
                <p:stCondLst>
                  <p:cond evt="onClick" delay="0">
                    <p:tgtEl>
                      <p:spTgt spid="19"/>
                    </p:tgtEl>
                  </p:cond>
                </p:stCondLst>
                <p:endSync evt="end" delay="0">
                  <p:rtn val="all"/>
                </p:endSync>
                <p:childTnLst>
                  <p:par>
                    <p:cTn id="30" fill="hold">
                      <p:stCondLst>
                        <p:cond delay="0"/>
                      </p:stCondLst>
                      <p:childTnLst>
                        <p:par>
                          <p:cTn id="31" fill="hold">
                            <p:stCondLst>
                              <p:cond delay="0"/>
                            </p:stCondLst>
                            <p:childTnLst>
                              <p:par>
                                <p:cTn id="32" presetID="37" presetClass="exit" presetSubtype="0" fill="hold" nodeType="clickEffect">
                                  <p:stCondLst>
                                    <p:cond delay="0"/>
                                  </p:stCondLst>
                                  <p:childTnLst>
                                    <p:animEffect transition="out" filter="fade">
                                      <p:cBhvr>
                                        <p:cTn id="33" dur="1000"/>
                                        <p:tgtEl>
                                          <p:spTgt spid="19"/>
                                        </p:tgtEl>
                                      </p:cBhvr>
                                    </p:animEffect>
                                    <p:anim calcmode="lin" valueType="num">
                                      <p:cBhvr>
                                        <p:cTn id="34" dur="1000"/>
                                        <p:tgtEl>
                                          <p:spTgt spid="19"/>
                                        </p:tgtEl>
                                        <p:attrNameLst>
                                          <p:attrName>ppt_x</p:attrName>
                                        </p:attrNameLst>
                                      </p:cBhvr>
                                      <p:tavLst>
                                        <p:tav tm="0">
                                          <p:val>
                                            <p:strVal val="ppt_x"/>
                                          </p:val>
                                        </p:tav>
                                        <p:tav tm="100000">
                                          <p:val>
                                            <p:strVal val="ppt_x"/>
                                          </p:val>
                                        </p:tav>
                                      </p:tavLst>
                                    </p:anim>
                                    <p:anim calcmode="lin" valueType="num">
                                      <p:cBhvr>
                                        <p:cTn id="35" dur="100" decel="100000"/>
                                        <p:tgtEl>
                                          <p:spTgt spid="19"/>
                                        </p:tgtEl>
                                        <p:attrNameLst>
                                          <p:attrName>ppt_y</p:attrName>
                                        </p:attrNameLst>
                                      </p:cBhvr>
                                      <p:tavLst>
                                        <p:tav tm="0">
                                          <p:val>
                                            <p:strVal val="ppt_y"/>
                                          </p:val>
                                        </p:tav>
                                        <p:tav tm="100000">
                                          <p:val>
                                            <p:strVal val="ppt_y-.03"/>
                                          </p:val>
                                        </p:tav>
                                      </p:tavLst>
                                    </p:anim>
                                    <p:anim calcmode="lin" valueType="num">
                                      <p:cBhvr>
                                        <p:cTn id="36" dur="900" accel="100000">
                                          <p:stCondLst>
                                            <p:cond delay="100"/>
                                          </p:stCondLst>
                                        </p:cTn>
                                        <p:tgtEl>
                                          <p:spTgt spid="19"/>
                                        </p:tgtEl>
                                        <p:attrNameLst>
                                          <p:attrName>ppt_y</p:attrName>
                                        </p:attrNameLst>
                                      </p:cBhvr>
                                      <p:tavLst>
                                        <p:tav tm="0">
                                          <p:val>
                                            <p:strVal val="ppt_y"/>
                                          </p:val>
                                        </p:tav>
                                        <p:tav tm="100000">
                                          <p:val>
                                            <p:strVal val="ppt_y+1"/>
                                          </p:val>
                                        </p:tav>
                                      </p:tavLst>
                                    </p:anim>
                                    <p:set>
                                      <p:cBhvr>
                                        <p:cTn id="37"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38" restart="whenNotActive" fill="hold" evtFilter="cancelBubble" nodeType="interactiveSeq">
                <p:stCondLst>
                  <p:cond evt="onClick" delay="0">
                    <p:tgtEl>
                      <p:spTgt spid="18"/>
                    </p:tgtEl>
                  </p:cond>
                </p:stCondLst>
                <p:endSync evt="end" delay="0">
                  <p:rtn val="all"/>
                </p:endSync>
                <p:childTnLst>
                  <p:par>
                    <p:cTn id="39" fill="hold">
                      <p:stCondLst>
                        <p:cond delay="0"/>
                      </p:stCondLst>
                      <p:childTnLst>
                        <p:par>
                          <p:cTn id="40" fill="hold">
                            <p:stCondLst>
                              <p:cond delay="0"/>
                            </p:stCondLst>
                            <p:childTnLst>
                              <p:par>
                                <p:cTn id="41" presetID="37" presetClass="exit" presetSubtype="0" fill="hold" nodeType="clickEffect">
                                  <p:stCondLst>
                                    <p:cond delay="0"/>
                                  </p:stCondLst>
                                  <p:childTnLst>
                                    <p:animEffect transition="out" filter="fade">
                                      <p:cBhvr>
                                        <p:cTn id="42" dur="1000"/>
                                        <p:tgtEl>
                                          <p:spTgt spid="18"/>
                                        </p:tgtEl>
                                      </p:cBhvr>
                                    </p:animEffect>
                                    <p:anim calcmode="lin" valueType="num">
                                      <p:cBhvr>
                                        <p:cTn id="43" dur="1000"/>
                                        <p:tgtEl>
                                          <p:spTgt spid="18"/>
                                        </p:tgtEl>
                                        <p:attrNameLst>
                                          <p:attrName>ppt_x</p:attrName>
                                        </p:attrNameLst>
                                      </p:cBhvr>
                                      <p:tavLst>
                                        <p:tav tm="0">
                                          <p:val>
                                            <p:strVal val="ppt_x"/>
                                          </p:val>
                                        </p:tav>
                                        <p:tav tm="100000">
                                          <p:val>
                                            <p:strVal val="ppt_x"/>
                                          </p:val>
                                        </p:tav>
                                      </p:tavLst>
                                    </p:anim>
                                    <p:anim calcmode="lin" valueType="num">
                                      <p:cBhvr>
                                        <p:cTn id="44" dur="100" decel="100000"/>
                                        <p:tgtEl>
                                          <p:spTgt spid="18"/>
                                        </p:tgtEl>
                                        <p:attrNameLst>
                                          <p:attrName>ppt_y</p:attrName>
                                        </p:attrNameLst>
                                      </p:cBhvr>
                                      <p:tavLst>
                                        <p:tav tm="0">
                                          <p:val>
                                            <p:strVal val="ppt_y"/>
                                          </p:val>
                                        </p:tav>
                                        <p:tav tm="100000">
                                          <p:val>
                                            <p:strVal val="ppt_y-.03"/>
                                          </p:val>
                                        </p:tav>
                                      </p:tavLst>
                                    </p:anim>
                                    <p:anim calcmode="lin" valueType="num">
                                      <p:cBhvr>
                                        <p:cTn id="45" dur="900" accel="100000">
                                          <p:stCondLst>
                                            <p:cond delay="100"/>
                                          </p:stCondLst>
                                        </p:cTn>
                                        <p:tgtEl>
                                          <p:spTgt spid="18"/>
                                        </p:tgtEl>
                                        <p:attrNameLst>
                                          <p:attrName>ppt_y</p:attrName>
                                        </p:attrNameLst>
                                      </p:cBhvr>
                                      <p:tavLst>
                                        <p:tav tm="0">
                                          <p:val>
                                            <p:strVal val="ppt_y"/>
                                          </p:val>
                                        </p:tav>
                                        <p:tav tm="100000">
                                          <p:val>
                                            <p:strVal val="ppt_y+1"/>
                                          </p:val>
                                        </p:tav>
                                      </p:tavLst>
                                    </p:anim>
                                    <p:set>
                                      <p:cBhvr>
                                        <p:cTn id="46"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654</TotalTime>
  <Words>1492</Words>
  <Application>Microsoft Office PowerPoint</Application>
  <PresentationFormat>Custom</PresentationFormat>
  <Paragraphs>108</Paragraphs>
  <Slides>16</Slides>
  <Notes>10</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Wingdings</vt:lpstr>
      <vt:lpstr>Times New Roman</vt:lpstr>
      <vt:lpstr>Calibri Light</vt:lpstr>
      <vt:lpstr>Saira ExtraCondensed Bold</vt:lpstr>
      <vt:lpstr>Roboto Condensed</vt:lpstr>
      <vt:lpstr>Arial</vt:lpstr>
      <vt:lpstr>Calibri</vt:lpstr>
      <vt:lpstr>Saira ExtraCondensed Semi-Bold</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and Red Minimalist Job Search Strategy Presentation</dc:title>
  <dc:creator>Thu Trang</dc:creator>
  <cp:lastModifiedBy>Trang Nguyen Thu</cp:lastModifiedBy>
  <cp:revision>28</cp:revision>
  <dcterms:created xsi:type="dcterms:W3CDTF">2006-08-16T00:00:00Z</dcterms:created>
  <dcterms:modified xsi:type="dcterms:W3CDTF">2024-06-16T01:01:07Z</dcterms:modified>
  <dc:identifier>DAF88Sr3jhs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2024-06-16T01:00:46Z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3779ea70-7753-4675-8136-e488972a30f6</vt:lpwstr>
  </property>
  <property fmtid="{D5CDD505-2E9C-101B-9397-08002B2CF9AE}" pid="7" name="MSIP_Label_defa4170-0d19-0005-0004-bc88714345d2_ActionId">
    <vt:lpwstr>386e5c46-b3d4-4ff5-beb8-e40272a8e958</vt:lpwstr>
  </property>
  <property fmtid="{D5CDD505-2E9C-101B-9397-08002B2CF9AE}" pid="8" name="MSIP_Label_defa4170-0d19-0005-0004-bc88714345d2_ContentBits">
    <vt:lpwstr>0</vt:lpwstr>
  </property>
</Properties>
</file>