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43"/>
  </p:notesMasterIdLst>
  <p:sldIdLst>
    <p:sldId id="283" r:id="rId4"/>
    <p:sldId id="333" r:id="rId5"/>
    <p:sldId id="334" r:id="rId6"/>
    <p:sldId id="256" r:id="rId7"/>
    <p:sldId id="257" r:id="rId8"/>
    <p:sldId id="263" r:id="rId9"/>
    <p:sldId id="284" r:id="rId10"/>
    <p:sldId id="285" r:id="rId11"/>
    <p:sldId id="286" r:id="rId12"/>
    <p:sldId id="287" r:id="rId13"/>
    <p:sldId id="335" r:id="rId14"/>
    <p:sldId id="336" r:id="rId15"/>
    <p:sldId id="294" r:id="rId16"/>
    <p:sldId id="291" r:id="rId17"/>
    <p:sldId id="337" r:id="rId18"/>
    <p:sldId id="290" r:id="rId19"/>
    <p:sldId id="295" r:id="rId20"/>
    <p:sldId id="292" r:id="rId21"/>
    <p:sldId id="296" r:id="rId22"/>
    <p:sldId id="293" r:id="rId23"/>
    <p:sldId id="338" r:id="rId24"/>
    <p:sldId id="328" r:id="rId25"/>
    <p:sldId id="371" r:id="rId26"/>
    <p:sldId id="373" r:id="rId27"/>
    <p:sldId id="374" r:id="rId28"/>
    <p:sldId id="375" r:id="rId29"/>
    <p:sldId id="376" r:id="rId30"/>
    <p:sldId id="311" r:id="rId31"/>
    <p:sldId id="260" r:id="rId32"/>
    <p:sldId id="391" r:id="rId33"/>
    <p:sldId id="392" r:id="rId34"/>
    <p:sldId id="393" r:id="rId35"/>
    <p:sldId id="383" r:id="rId36"/>
    <p:sldId id="384" r:id="rId37"/>
    <p:sldId id="385" r:id="rId38"/>
    <p:sldId id="386" r:id="rId39"/>
    <p:sldId id="387" r:id="rId40"/>
    <p:sldId id="388" r:id="rId41"/>
    <p:sldId id="389" r:id="rId42"/>
  </p:sldIdLst>
  <p:sldSz cx="18288000" cy="10287000"/>
  <p:notesSz cx="6858000" cy="9144000"/>
  <p:embeddedFontLst>
    <p:embeddedFont>
      <p:font typeface="#9Slide04 Manuale" panose="020B0604020202020204" charset="0"/>
      <p:regular r:id="rId44"/>
    </p:embeddedFont>
    <p:embeddedFont>
      <p:font typeface="#9Slide04 Podkova SemiBold" panose="020B0604020202020204" charset="0"/>
      <p:bold r:id="rId45"/>
    </p:embeddedFont>
    <p:embeddedFont>
      <p:font typeface="#9Slide04 Rokkitt" panose="020B0604020202020204" charset="0"/>
      <p:regular r:id="rId46"/>
    </p:embeddedFont>
    <p:embeddedFont>
      <p:font typeface="#9Slide04 Rokkitt ExtraBold" panose="020B0604020202020204" charset="0"/>
      <p:bold r:id="rId47"/>
    </p:embeddedFont>
    <p:embeddedFont>
      <p:font typeface="#9Slide05 Good Vibes Pro" panose="020B0604020202020204" charset="0"/>
      <p:regular r:id="rId48"/>
    </p:embeddedFont>
    <p:embeddedFont>
      <p:font typeface="Tahoma" panose="020B0604030504040204" pitchFamily="34"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3" autoAdjust="0"/>
    <p:restoredTop sz="92000" autoAdjust="0"/>
  </p:normalViewPr>
  <p:slideViewPr>
    <p:cSldViewPr>
      <p:cViewPr varScale="1">
        <p:scale>
          <a:sx n="39" d="100"/>
          <a:sy n="39" d="100"/>
        </p:scale>
        <p:origin x="956"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6/16/2024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7871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1449843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3656467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3964427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1455580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3075473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2194719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1230446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2609786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194941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866215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Hãy</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liệt</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kê</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các</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nhân</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vật</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trong</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đoạn</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trích</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Những</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nhân</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vật</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nào</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là</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nhân</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vật</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thật</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trong</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lịch</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sử</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3859345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992095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988FD-DF06-47E1-8930-95F0257663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318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988FD-DF06-47E1-8930-95F0257663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200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556851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184301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134939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28</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29</a:t>
            </a:fld>
            <a:endParaRPr lang="en-US"/>
          </a:p>
        </p:txBody>
      </p:sp>
    </p:spTree>
    <p:extLst>
      <p:ext uri="{BB962C8B-B14F-4D97-AF65-F5344CB8AC3E}">
        <p14:creationId xmlns:p14="http://schemas.microsoft.com/office/powerpoint/2010/main" val="1098401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77373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AC469-437F-4CE1-A260-B0BBC7D444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404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AC469-437F-4CE1-A260-B0BBC7D444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06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AC469-437F-4CE1-A260-B0BBC7D444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46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33</a:t>
            </a:fld>
            <a:endParaRPr lang="en-US"/>
          </a:p>
        </p:txBody>
      </p:sp>
    </p:spTree>
    <p:extLst>
      <p:ext uri="{BB962C8B-B14F-4D97-AF65-F5344CB8AC3E}">
        <p14:creationId xmlns:p14="http://schemas.microsoft.com/office/powerpoint/2010/main" val="51090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34</a:t>
            </a:fld>
            <a:endParaRPr lang="en-US"/>
          </a:p>
        </p:txBody>
      </p:sp>
    </p:spTree>
    <p:extLst>
      <p:ext uri="{BB962C8B-B14F-4D97-AF65-F5344CB8AC3E}">
        <p14:creationId xmlns:p14="http://schemas.microsoft.com/office/powerpoint/2010/main" val="4113321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35</a:t>
            </a:fld>
            <a:endParaRPr lang="en-US"/>
          </a:p>
        </p:txBody>
      </p:sp>
    </p:spTree>
    <p:extLst>
      <p:ext uri="{BB962C8B-B14F-4D97-AF65-F5344CB8AC3E}">
        <p14:creationId xmlns:p14="http://schemas.microsoft.com/office/powerpoint/2010/main" val="3597400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36</a:t>
            </a:fld>
            <a:endParaRPr lang="en-US"/>
          </a:p>
        </p:txBody>
      </p:sp>
    </p:spTree>
    <p:extLst>
      <p:ext uri="{BB962C8B-B14F-4D97-AF65-F5344CB8AC3E}">
        <p14:creationId xmlns:p14="http://schemas.microsoft.com/office/powerpoint/2010/main" val="2893741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37</a:t>
            </a:fld>
            <a:endParaRPr lang="en-US"/>
          </a:p>
        </p:txBody>
      </p:sp>
    </p:spTree>
    <p:extLst>
      <p:ext uri="{BB962C8B-B14F-4D97-AF65-F5344CB8AC3E}">
        <p14:creationId xmlns:p14="http://schemas.microsoft.com/office/powerpoint/2010/main" val="988645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38</a:t>
            </a:fld>
            <a:endParaRPr lang="en-US"/>
          </a:p>
        </p:txBody>
      </p:sp>
    </p:spTree>
    <p:extLst>
      <p:ext uri="{BB962C8B-B14F-4D97-AF65-F5344CB8AC3E}">
        <p14:creationId xmlns:p14="http://schemas.microsoft.com/office/powerpoint/2010/main" val="190269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39</a:t>
            </a:fld>
            <a:endParaRPr lang="en-US"/>
          </a:p>
        </p:txBody>
      </p:sp>
    </p:spTree>
    <p:extLst>
      <p:ext uri="{BB962C8B-B14F-4D97-AF65-F5344CB8AC3E}">
        <p14:creationId xmlns:p14="http://schemas.microsoft.com/office/powerpoint/2010/main" val="48854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3762413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7893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254113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37697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634127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620491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09077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26926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endParaRPr lang="vi-VN"/>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822882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743530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43786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252158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819829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51734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560090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53750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021188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084908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052804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endParaRPr lang="vi-VN"/>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31413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6971811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93614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592714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679549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88136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54807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alpha val="3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1488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16/06/2024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5307866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png"/><Relationship Id="rId7" Type="http://schemas.openxmlformats.org/officeDocument/2006/relationships/image" Target="../media/image39.png"/><Relationship Id="rId12"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43.jpeg"/><Relationship Id="rId5" Type="http://schemas.openxmlformats.org/officeDocument/2006/relationships/image" Target="../media/image6.png"/><Relationship Id="rId10"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2.jpeg"/><Relationship Id="rId5" Type="http://schemas.openxmlformats.org/officeDocument/2006/relationships/image" Target="../media/image26.png"/><Relationship Id="rId10"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48.sv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7.png"/><Relationship Id="rId5" Type="http://schemas.openxmlformats.org/officeDocument/2006/relationships/image" Target="../media/image26.png"/><Relationship Id="rId10" Type="http://schemas.openxmlformats.org/officeDocument/2006/relationships/image" Target="../media/image33.svg"/><Relationship Id="rId4" Type="http://schemas.openxmlformats.org/officeDocument/2006/relationships/image" Target="../media/image23.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7.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1.png"/><Relationship Id="rId7" Type="http://schemas.openxmlformats.org/officeDocument/2006/relationships/image" Target="../media/image7.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7.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2.sv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7.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7.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5.png"/><Relationship Id="rId7" Type="http://schemas.openxmlformats.org/officeDocument/2006/relationships/image" Target="../media/image48.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3.sv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1.png"/><Relationship Id="rId4" Type="http://schemas.openxmlformats.org/officeDocument/2006/relationships/image" Target="../media/image69.png"/><Relationship Id="rId9" Type="http://schemas.openxmlformats.org/officeDocument/2006/relationships/image" Target="../media/image72.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35.png"/><Relationship Id="rId12"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4.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7.sv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2.png"/><Relationship Id="rId4" Type="http://schemas.openxmlformats.org/officeDocument/2006/relationships/image" Target="../media/image76.sv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76.svg"/></Relationships>
</file>

<file path=ppt/slides/_rels/slide33.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79.gif"/><Relationship Id="rId3" Type="http://schemas.openxmlformats.org/officeDocument/2006/relationships/slideLayout" Target="../slideLayouts/slideLayout13.xml"/><Relationship Id="rId7" Type="http://schemas.openxmlformats.org/officeDocument/2006/relationships/slide" Target="slide34.xml"/><Relationship Id="rId12" Type="http://schemas.openxmlformats.org/officeDocument/2006/relationships/slide" Target="slide39.xml"/><Relationship Id="rId2" Type="http://schemas.openxmlformats.org/officeDocument/2006/relationships/audio" Target="../media/media1.wav"/><Relationship Id="rId16" Type="http://schemas.openxmlformats.org/officeDocument/2006/relationships/image" Target="../media/image82.png"/><Relationship Id="rId1" Type="http://schemas.microsoft.com/office/2007/relationships/media" Target="../media/media1.wav"/><Relationship Id="rId6" Type="http://schemas.openxmlformats.org/officeDocument/2006/relationships/image" Target="../media/image78.png"/><Relationship Id="rId11" Type="http://schemas.openxmlformats.org/officeDocument/2006/relationships/slide" Target="slide38.xml"/><Relationship Id="rId5" Type="http://schemas.openxmlformats.org/officeDocument/2006/relationships/image" Target="../media/image77.png"/><Relationship Id="rId15" Type="http://schemas.openxmlformats.org/officeDocument/2006/relationships/image" Target="../media/image81.gif"/><Relationship Id="rId10" Type="http://schemas.openxmlformats.org/officeDocument/2006/relationships/slide" Target="slide37.xml"/><Relationship Id="rId4" Type="http://schemas.openxmlformats.org/officeDocument/2006/relationships/notesSlide" Target="../notesSlides/notesSlide33.xml"/><Relationship Id="rId9" Type="http://schemas.openxmlformats.org/officeDocument/2006/relationships/slide" Target="slide36.xml"/><Relationship Id="rId14" Type="http://schemas.openxmlformats.org/officeDocument/2006/relationships/image" Target="../media/image80.gif"/></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83.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33.xml"/><Relationship Id="rId10" Type="http://schemas.openxmlformats.org/officeDocument/2006/relationships/image" Target="../media/image85.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88.png"/></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83.png"/><Relationship Id="rId11" Type="http://schemas.microsoft.com/office/2007/relationships/hdphoto" Target="../media/hdphoto3.wdp"/><Relationship Id="rId5" Type="http://schemas.openxmlformats.org/officeDocument/2006/relationships/audio" Target="../media/audio2.wav"/><Relationship Id="rId15" Type="http://schemas.openxmlformats.org/officeDocument/2006/relationships/slide" Target="slide33.xml"/><Relationship Id="rId10" Type="http://schemas.openxmlformats.org/officeDocument/2006/relationships/image" Target="../media/image85.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89.pn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83.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33.xml"/><Relationship Id="rId10" Type="http://schemas.openxmlformats.org/officeDocument/2006/relationships/image" Target="../media/image85.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88.pn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83.png"/><Relationship Id="rId11" Type="http://schemas.microsoft.com/office/2007/relationships/hdphoto" Target="../media/hdphoto3.wdp"/><Relationship Id="rId5" Type="http://schemas.openxmlformats.org/officeDocument/2006/relationships/audio" Target="../media/audio2.wav"/><Relationship Id="rId10" Type="http://schemas.openxmlformats.org/officeDocument/2006/relationships/image" Target="../media/image85.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slide" Target="slide33.xml"/></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83.png"/><Relationship Id="rId11" Type="http://schemas.microsoft.com/office/2007/relationships/hdphoto" Target="../media/hdphoto3.wdp"/><Relationship Id="rId5" Type="http://schemas.openxmlformats.org/officeDocument/2006/relationships/audio" Target="../media/audio2.wav"/><Relationship Id="rId15" Type="http://schemas.openxmlformats.org/officeDocument/2006/relationships/slide" Target="slide33.xml"/><Relationship Id="rId10" Type="http://schemas.openxmlformats.org/officeDocument/2006/relationships/image" Target="../media/image85.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89.png"/></Relationships>
</file>

<file path=ppt/slides/_rels/slide3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83.png"/><Relationship Id="rId11" Type="http://schemas.microsoft.com/office/2007/relationships/hdphoto" Target="../media/hdphoto3.wdp"/><Relationship Id="rId5" Type="http://schemas.openxmlformats.org/officeDocument/2006/relationships/audio" Target="../media/audio2.wav"/><Relationship Id="rId10" Type="http://schemas.openxmlformats.org/officeDocument/2006/relationships/image" Target="../media/image85.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slide" Target="slide33.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842084">
            <a:off x="6777444" y="-1303619"/>
            <a:ext cx="6810956" cy="2607238"/>
          </a:xfrm>
          <a:prstGeom prst="rect">
            <a:avLst/>
          </a:prstGeom>
        </p:spPr>
      </p:pic>
      <p:pic>
        <p:nvPicPr>
          <p:cNvPr id="7" name="Picture 5"/>
          <p:cNvPicPr>
            <a:picLocks noChangeAspect="1"/>
          </p:cNvPicPr>
          <p:nvPr/>
        </p:nvPicPr>
        <p:blipFill>
          <a:blip r:embed="rId4"/>
          <a:srcRect/>
          <a:stretch>
            <a:fillRect/>
          </a:stretch>
        </p:blipFill>
        <p:spPr>
          <a:xfrm rot="-247660">
            <a:off x="-1023176" y="8387990"/>
            <a:ext cx="8324428" cy="3001997"/>
          </a:xfrm>
          <a:prstGeom prst="rect">
            <a:avLst/>
          </a:prstGeom>
        </p:spPr>
      </p:pic>
      <p:pic>
        <p:nvPicPr>
          <p:cNvPr id="8" name="Picture 7"/>
          <p:cNvPicPr>
            <a:picLocks noChangeAspect="1"/>
          </p:cNvPicPr>
          <p:nvPr/>
        </p:nvPicPr>
        <p:blipFill>
          <a:blip r:embed="rId4"/>
          <a:srcRect/>
          <a:stretch>
            <a:fillRect/>
          </a:stretch>
        </p:blipFill>
        <p:spPr>
          <a:xfrm rot="437804" flipH="1">
            <a:off x="10519195" y="-2553405"/>
            <a:ext cx="10292474" cy="3711724"/>
          </a:xfrm>
          <a:prstGeom prst="rect">
            <a:avLst/>
          </a:prstGeom>
        </p:spPr>
      </p:pic>
      <p:pic>
        <p:nvPicPr>
          <p:cNvPr id="9"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0"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6173" y="-322580"/>
            <a:ext cx="1288173" cy="1298237"/>
          </a:xfrm>
          <a:prstGeom prst="rect">
            <a:avLst/>
          </a:prstGeom>
        </p:spPr>
      </p:pic>
      <p:sp>
        <p:nvSpPr>
          <p:cNvPr id="5" name="TextBox 4"/>
          <p:cNvSpPr txBox="1"/>
          <p:nvPr/>
        </p:nvSpPr>
        <p:spPr>
          <a:xfrm>
            <a:off x="2590800" y="1796904"/>
            <a:ext cx="13716000" cy="6217087"/>
          </a:xfrm>
          <a:prstGeom prst="rect">
            <a:avLst/>
          </a:prstGeom>
          <a:noFill/>
        </p:spPr>
        <p:txBody>
          <a:bodyPr wrap="square" rtlCol="0">
            <a:spAutoFit/>
          </a:bodyPr>
          <a:lstStyle/>
          <a:p>
            <a:pPr algn="ctr"/>
            <a:r>
              <a:rPr lang="en-US" sz="19900" b="1" dirty="0">
                <a:solidFill>
                  <a:srgbClr val="4F3215"/>
                </a:solidFill>
                <a:latin typeface="#9Slide05 Good Vibes Pro" panose="02000507080000020002" pitchFamily="2" charset="0"/>
                <a:cs typeface="Times New Roman" panose="02020603050405020304" pitchFamily="18" charset="0"/>
              </a:rPr>
              <a:t>Nghe </a:t>
            </a:r>
            <a:r>
              <a:rPr lang="en-US" sz="19900" b="1" dirty="0" err="1">
                <a:solidFill>
                  <a:srgbClr val="4F3215"/>
                </a:solidFill>
                <a:latin typeface="#9Slide05 Good Vibes Pro" panose="02000507080000020002" pitchFamily="2" charset="0"/>
                <a:cs typeface="Times New Roman" panose="02020603050405020304" pitchFamily="18" charset="0"/>
              </a:rPr>
              <a:t>câu</a:t>
            </a:r>
            <a:r>
              <a:rPr lang="en-US" sz="19900" b="1" dirty="0">
                <a:solidFill>
                  <a:srgbClr val="4F3215"/>
                </a:solidFill>
                <a:latin typeface="#9Slide05 Good Vibes Pro" panose="02000507080000020002" pitchFamily="2" charset="0"/>
                <a:cs typeface="Times New Roman" panose="02020603050405020304" pitchFamily="18" charset="0"/>
              </a:rPr>
              <a:t> </a:t>
            </a:r>
            <a:r>
              <a:rPr lang="en-US" sz="19900" b="1" dirty="0" err="1">
                <a:solidFill>
                  <a:srgbClr val="4F3215"/>
                </a:solidFill>
                <a:latin typeface="#9Slide05 Good Vibes Pro" panose="02000507080000020002" pitchFamily="2" charset="0"/>
                <a:cs typeface="Times New Roman" panose="02020603050405020304" pitchFamily="18" charset="0"/>
              </a:rPr>
              <a:t>nói</a:t>
            </a:r>
            <a:r>
              <a:rPr lang="en-US" sz="19900" b="1" dirty="0">
                <a:solidFill>
                  <a:srgbClr val="4F3215"/>
                </a:solidFill>
                <a:latin typeface="#9Slide05 Good Vibes Pro" panose="02000507080000020002" pitchFamily="2" charset="0"/>
                <a:cs typeface="Times New Roman" panose="02020603050405020304" pitchFamily="18" charset="0"/>
              </a:rPr>
              <a:t> – </a:t>
            </a:r>
            <a:r>
              <a:rPr lang="en-US" sz="19900" b="1" dirty="0" err="1">
                <a:solidFill>
                  <a:srgbClr val="4F3215"/>
                </a:solidFill>
                <a:latin typeface="#9Slide05 Good Vibes Pro" panose="02000507080000020002" pitchFamily="2" charset="0"/>
                <a:cs typeface="Times New Roman" panose="02020603050405020304" pitchFamily="18" charset="0"/>
              </a:rPr>
              <a:t>đoán</a:t>
            </a:r>
            <a:r>
              <a:rPr lang="en-US" sz="19900" b="1" dirty="0">
                <a:solidFill>
                  <a:srgbClr val="4F3215"/>
                </a:solidFill>
                <a:latin typeface="#9Slide05 Good Vibes Pro" panose="02000507080000020002" pitchFamily="2" charset="0"/>
                <a:cs typeface="Times New Roman" panose="02020603050405020304" pitchFamily="18" charset="0"/>
              </a:rPr>
              <a:t> </a:t>
            </a:r>
            <a:r>
              <a:rPr lang="en-US" sz="19900" b="1" dirty="0" err="1">
                <a:solidFill>
                  <a:srgbClr val="4F3215"/>
                </a:solidFill>
                <a:latin typeface="#9Slide05 Good Vibes Pro" panose="02000507080000020002" pitchFamily="2" charset="0"/>
                <a:cs typeface="Times New Roman" panose="02020603050405020304" pitchFamily="18" charset="0"/>
              </a:rPr>
              <a:t>nhân</a:t>
            </a:r>
            <a:r>
              <a:rPr lang="en-US" sz="19900" b="1" dirty="0">
                <a:solidFill>
                  <a:srgbClr val="4F3215"/>
                </a:solidFill>
                <a:latin typeface="#9Slide05 Good Vibes Pro" panose="02000507080000020002" pitchFamily="2" charset="0"/>
                <a:cs typeface="Times New Roman" panose="02020603050405020304" pitchFamily="18" charset="0"/>
              </a:rPr>
              <a:t> </a:t>
            </a:r>
            <a:r>
              <a:rPr lang="en-US" sz="19900" b="1" dirty="0" err="1">
                <a:solidFill>
                  <a:srgbClr val="4F3215"/>
                </a:solidFill>
                <a:latin typeface="#9Slide05 Good Vibes Pro" panose="02000507080000020002" pitchFamily="2" charset="0"/>
                <a:cs typeface="Times New Roman" panose="02020603050405020304" pitchFamily="18" charset="0"/>
              </a:rPr>
              <a:t>tài</a:t>
            </a:r>
            <a:endParaRPr lang="en-US" sz="19900" b="1" dirty="0">
              <a:solidFill>
                <a:srgbClr val="4F3215"/>
              </a:solidFill>
              <a:latin typeface="#9Slide05 Good Vibes Pro" panose="02000507080000020002" pitchFamily="2" charset="0"/>
              <a:cs typeface="Times New Roman" panose="02020603050405020304" pitchFamily="18" charset="0"/>
            </a:endParaRPr>
          </a:p>
        </p:txBody>
      </p:sp>
    </p:spTree>
    <p:extLst>
      <p:ext uri="{BB962C8B-B14F-4D97-AF65-F5344CB8AC3E}">
        <p14:creationId xmlns:p14="http://schemas.microsoft.com/office/powerpoint/2010/main" val="39280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3"/>
          <a:srcRect/>
          <a:stretch>
            <a:fillRect/>
          </a:stretch>
        </p:blipFill>
        <p:spPr>
          <a:xfrm rot="842084">
            <a:off x="9436091" y="8511690"/>
            <a:ext cx="9275379" cy="3550621"/>
          </a:xfrm>
          <a:prstGeom prst="rect">
            <a:avLst/>
          </a:prstGeom>
        </p:spPr>
      </p:pic>
      <p:pic>
        <p:nvPicPr>
          <p:cNvPr id="19" name="Picture 19"/>
          <p:cNvPicPr>
            <a:picLocks noChangeAspect="1"/>
          </p:cNvPicPr>
          <p:nvPr/>
        </p:nvPicPr>
        <p:blipFill>
          <a:blip r:embed="rId4"/>
          <a:srcRect/>
          <a:stretch>
            <a:fillRect/>
          </a:stretch>
        </p:blipFill>
        <p:spPr>
          <a:xfrm>
            <a:off x="7232450" y="-600014"/>
            <a:ext cx="7218210" cy="1200027"/>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39147" y="-116397"/>
            <a:ext cx="1288173" cy="1298237"/>
          </a:xfrm>
          <a:prstGeom prst="rect">
            <a:avLst/>
          </a:prstGeom>
        </p:spPr>
      </p:pic>
      <p:pic>
        <p:nvPicPr>
          <p:cNvPr id="21" name="Picture 21"/>
          <p:cNvPicPr>
            <a:picLocks noChangeAspect="1"/>
          </p:cNvPicPr>
          <p:nvPr/>
        </p:nvPicPr>
        <p:blipFill>
          <a:blip r:embed="rId7"/>
          <a:srcRect/>
          <a:stretch>
            <a:fillRect/>
          </a:stretch>
        </p:blipFill>
        <p:spPr>
          <a:xfrm rot="762462">
            <a:off x="-682159" y="7890136"/>
            <a:ext cx="1750812" cy="2999250"/>
          </a:xfrm>
          <a:prstGeom prst="rect">
            <a:avLst/>
          </a:prstGeom>
        </p:spPr>
      </p:pic>
      <p:pic>
        <p:nvPicPr>
          <p:cNvPr id="28" name="Picture 18"/>
          <p:cNvPicPr>
            <a:picLocks noChangeAspect="1"/>
          </p:cNvPicPr>
          <p:nvPr/>
        </p:nvPicPr>
        <p:blipFill>
          <a:blip r:embed="rId3"/>
          <a:srcRect/>
          <a:stretch>
            <a:fillRect/>
          </a:stretch>
        </p:blipFill>
        <p:spPr>
          <a:xfrm rot="842084">
            <a:off x="9812970" y="7985552"/>
            <a:ext cx="9275379" cy="3550621"/>
          </a:xfrm>
          <a:prstGeom prst="rect">
            <a:avLst/>
          </a:prstGeom>
        </p:spPr>
      </p:pic>
      <p:pic>
        <p:nvPicPr>
          <p:cNvPr id="3074" name="Picture 2" descr="Người Thăng Long - Hà Ân | NetaBooks">
            <a:extLst>
              <a:ext uri="{FF2B5EF4-FFF2-40B4-BE49-F238E27FC236}">
                <a16:creationId xmlns:a16="http://schemas.microsoft.com/office/drawing/2014/main" id="{0440764B-D26D-BD5A-8D94-988BAD53BE1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858" r="16856"/>
          <a:stretch/>
        </p:blipFill>
        <p:spPr bwMode="auto">
          <a:xfrm>
            <a:off x="408862" y="697506"/>
            <a:ext cx="4419600" cy="666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iệt Nam] Người Thăng Long">
            <a:extLst>
              <a:ext uri="{FF2B5EF4-FFF2-40B4-BE49-F238E27FC236}">
                <a16:creationId xmlns:a16="http://schemas.microsoft.com/office/drawing/2014/main" id="{22E2009F-CC69-DD83-2743-BABEC6D713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7152" y="3143814"/>
            <a:ext cx="4866753" cy="6667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iệt Nam] Người Thăng Long">
            <a:extLst>
              <a:ext uri="{FF2B5EF4-FFF2-40B4-BE49-F238E27FC236}">
                <a16:creationId xmlns:a16="http://schemas.microsoft.com/office/drawing/2014/main" id="{42283AE8-E512-5E5E-CCE3-7824E1AEB7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30937" y="497892"/>
            <a:ext cx="4621823" cy="65167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Book Truyện Lịch Sử Cho Thiếu Nhi - Hà Ân full mobi pdf epub azw3 [Tiểu  Thuyết]">
            <a:extLst>
              <a:ext uri="{FF2B5EF4-FFF2-40B4-BE49-F238E27FC236}">
                <a16:creationId xmlns:a16="http://schemas.microsoft.com/office/drawing/2014/main" id="{D19ED3E9-CAA1-4C49-6DD8-24817B1DB8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24745" y="3843626"/>
            <a:ext cx="4246773" cy="594548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Book Người Thăng Long - Hà Ân full mobi pdf epub azw3 [Tiểu Thuyết]">
            <a:extLst>
              <a:ext uri="{FF2B5EF4-FFF2-40B4-BE49-F238E27FC236}">
                <a16:creationId xmlns:a16="http://schemas.microsoft.com/office/drawing/2014/main" id="{1566EB74-628E-8885-93D5-5301425B88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08339" y="1123949"/>
            <a:ext cx="4314825" cy="661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1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pic>
        <p:nvPicPr>
          <p:cNvPr id="23" name="Picture 9"/>
          <p:cNvPicPr>
            <a:picLocks noChangeAspect="1"/>
          </p:cNvPicPr>
          <p:nvPr/>
        </p:nvPicPr>
        <p:blipFill>
          <a:blip r:embed="rId7"/>
          <a:srcRect/>
          <a:stretch>
            <a:fillRect/>
          </a:stretch>
        </p:blipFill>
        <p:spPr>
          <a:xfrm>
            <a:off x="746878" y="3610455"/>
            <a:ext cx="676526" cy="624941"/>
          </a:xfrm>
          <a:prstGeom prst="rect">
            <a:avLst/>
          </a:prstGeom>
        </p:spPr>
      </p:pic>
      <p:sp>
        <p:nvSpPr>
          <p:cNvPr id="28" name="TextBox 4"/>
          <p:cNvSpPr txBox="1"/>
          <p:nvPr/>
        </p:nvSpPr>
        <p:spPr>
          <a:xfrm>
            <a:off x="1791231" y="4421982"/>
            <a:ext cx="4343400" cy="872868"/>
          </a:xfrm>
          <a:prstGeom prst="rect">
            <a:avLst/>
          </a:prstGeom>
        </p:spPr>
        <p:txBody>
          <a:bodyPr wrap="square" lIns="0" tIns="0" rIns="0" bIns="0" rtlCol="0" anchor="t">
            <a:spAutoFit/>
          </a:bodyPr>
          <a:lstStyle/>
          <a:p>
            <a:pPr algn="just">
              <a:lnSpc>
                <a:spcPts val="7746"/>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Gồm</a:t>
            </a:r>
            <a:r>
              <a:rPr lang="en-US" sz="4400" dirty="0">
                <a:solidFill>
                  <a:srgbClr val="000000"/>
                </a:solidFill>
                <a:latin typeface="Times New Roman" panose="02020603050405020304" pitchFamily="18" charset="0"/>
                <a:cs typeface="Times New Roman" panose="02020603050405020304" pitchFamily="18" charset="0"/>
              </a:rPr>
              <a:t> 5 </a:t>
            </a:r>
            <a:r>
              <a:rPr lang="en-US" sz="4400" dirty="0" err="1">
                <a:solidFill>
                  <a:srgbClr val="000000"/>
                </a:solidFill>
                <a:latin typeface="Times New Roman" panose="02020603050405020304" pitchFamily="18" charset="0"/>
                <a:cs typeface="Times New Roman" panose="02020603050405020304" pitchFamily="18" charset="0"/>
              </a:rPr>
              <a:t>chương</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06926" y="3383052"/>
            <a:ext cx="9525000" cy="872868"/>
          </a:xfrm>
          <a:prstGeom prst="rect">
            <a:avLst/>
          </a:prstGeom>
        </p:spPr>
        <p:txBody>
          <a:bodyPr wrap="square" lIns="0" tIns="0" rIns="0" bIns="0" rtlCol="0" anchor="t">
            <a:spAutoFit/>
          </a:bodyPr>
          <a:lstStyle/>
          <a:p>
            <a:pPr algn="just">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Tập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bờ</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Mạc</a:t>
            </a:r>
            <a:r>
              <a:rPr lang="en-US" sz="4400" b="1" dirty="0">
                <a:solidFill>
                  <a:srgbClr val="000000"/>
                </a:solidFill>
                <a:latin typeface="Times New Roman" panose="02020603050405020304" pitchFamily="18" charset="0"/>
                <a:cs typeface="Times New Roman" panose="02020603050405020304" pitchFamily="18" charset="0"/>
              </a:rPr>
              <a:t>”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3" name="TextBox 4"/>
          <p:cNvSpPr txBox="1"/>
          <p:nvPr/>
        </p:nvSpPr>
        <p:spPr>
          <a:xfrm>
            <a:off x="1822404" y="5543216"/>
            <a:ext cx="10064796" cy="2708434"/>
          </a:xfrm>
          <a:prstGeom prst="rect">
            <a:avLst/>
          </a:prstGeom>
        </p:spPr>
        <p:txBody>
          <a:bodyPr wrap="square" lIns="0" tIns="0" rIns="0" bIns="0" rtlCol="0" anchor="t">
            <a:spAutoFit/>
          </a:bodyPr>
          <a:lstStyle/>
          <a:p>
            <a:pPr algn="just"/>
            <a:r>
              <a:rPr lang="en-US" sz="4400" b="1"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b="1" kern="0" dirty="0" err="1">
                <a:solidFill>
                  <a:srgbClr val="000000"/>
                </a:solidFill>
                <a:latin typeface="Times New Roman" panose="02020603050405020304" pitchFamily="18" charset="0"/>
                <a:ea typeface="Times New Roman" panose="02020603050405020304" pitchFamily="18" charset="0"/>
                <a:cs typeface="Arial"/>
                <a:sym typeface="Arial"/>
              </a:rPr>
              <a:t>Nội</a:t>
            </a:r>
            <a:r>
              <a:rPr lang="en-US" sz="4400" b="1" kern="0" dirty="0">
                <a:solidFill>
                  <a:srgbClr val="000000"/>
                </a:solidFill>
                <a:latin typeface="Times New Roman" panose="02020603050405020304" pitchFamily="18" charset="0"/>
                <a:ea typeface="Times New Roman" panose="02020603050405020304" pitchFamily="18" charset="0"/>
                <a:cs typeface="Arial"/>
                <a:sym typeface="Arial"/>
              </a:rPr>
              <a:t> dung: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kể</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về</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một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địa</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danh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lịch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sử</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nổi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tiếng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gắn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với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tuổi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của</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những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người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anh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hùng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thời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Trần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trong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cuộc</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kháng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chiến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chống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quân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Mông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Nguyên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lần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thứ</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2 (1285).</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6005810" y="64106"/>
            <a:ext cx="6486706" cy="2139881"/>
          </a:xfrm>
          <a:prstGeom prst="rect">
            <a:avLst/>
          </a:prstGeom>
        </p:spPr>
      </p:pic>
      <p:pic>
        <p:nvPicPr>
          <p:cNvPr id="4098" name="Picture 2" descr="Tác giả - Tác phẩm: Bên bờ Thiên Mạc (hoàn cảnh sáng tác, bố cục)">
            <a:extLst>
              <a:ext uri="{FF2B5EF4-FFF2-40B4-BE49-F238E27FC236}">
                <a16:creationId xmlns:a16="http://schemas.microsoft.com/office/drawing/2014/main" id="{FA07CAEA-F7F7-668F-6539-28F2667768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88747" y="3275192"/>
            <a:ext cx="4165184" cy="5977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80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barn(inVertical)">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0"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pic>
        <p:nvPicPr>
          <p:cNvPr id="23" name="Picture 9"/>
          <p:cNvPicPr>
            <a:picLocks noChangeAspect="1"/>
          </p:cNvPicPr>
          <p:nvPr/>
        </p:nvPicPr>
        <p:blipFill>
          <a:blip r:embed="rId6"/>
          <a:srcRect/>
          <a:stretch>
            <a:fillRect/>
          </a:stretch>
        </p:blipFill>
        <p:spPr>
          <a:xfrm>
            <a:off x="795600" y="3623359"/>
            <a:ext cx="676526" cy="624941"/>
          </a:xfrm>
          <a:prstGeom prst="rect">
            <a:avLst/>
          </a:prstGeom>
        </p:spPr>
      </p:pic>
      <p:sp>
        <p:nvSpPr>
          <p:cNvPr id="28" name="TextBox 4"/>
          <p:cNvSpPr txBox="1"/>
          <p:nvPr/>
        </p:nvSpPr>
        <p:spPr>
          <a:xfrm>
            <a:off x="1802014" y="4183340"/>
            <a:ext cx="9229911" cy="872868"/>
          </a:xfrm>
          <a:prstGeom prst="rect">
            <a:avLst/>
          </a:prstGeom>
        </p:spPr>
        <p:txBody>
          <a:bodyPr wrap="square" lIns="0" tIns="0" rIns="0" bIns="0" rtlCol="0" anchor="t">
            <a:spAutoFit/>
          </a:bodyPr>
          <a:lstStyle/>
          <a:p>
            <a:pPr algn="just">
              <a:lnSpc>
                <a:spcPts val="7746"/>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tuyến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06926" y="3383052"/>
            <a:ext cx="9525000" cy="872868"/>
          </a:xfrm>
          <a:prstGeom prst="rect">
            <a:avLst/>
          </a:prstGeom>
        </p:spPr>
        <p:txBody>
          <a:bodyPr wrap="square" lIns="0" tIns="0" rIns="0" bIns="0" rtlCol="0" anchor="t">
            <a:spAutoFit/>
          </a:bodyPr>
          <a:lstStyle/>
          <a:p>
            <a:pPr algn="just">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Tập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bờ</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Mạc</a:t>
            </a:r>
            <a:r>
              <a:rPr lang="en-US" sz="4400" b="1" dirty="0">
                <a:solidFill>
                  <a:srgbClr val="000000"/>
                </a:solidFill>
                <a:latin typeface="Times New Roman" panose="02020603050405020304" pitchFamily="18" charset="0"/>
                <a:cs typeface="Times New Roman" panose="02020603050405020304" pitchFamily="18" charset="0"/>
              </a:rPr>
              <a:t>”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3" name="TextBox 4"/>
          <p:cNvSpPr txBox="1"/>
          <p:nvPr/>
        </p:nvSpPr>
        <p:spPr>
          <a:xfrm>
            <a:off x="1816010" y="5277169"/>
            <a:ext cx="16008396" cy="4739759"/>
          </a:xfrm>
          <a:prstGeom prst="rect">
            <a:avLst/>
          </a:prstGeom>
        </p:spPr>
        <p:txBody>
          <a:bodyPr wrap="square" lIns="0" tIns="0" rIns="0" bIns="0" rtlCol="0" anchor="t">
            <a:spAutoFit/>
          </a:bodyPr>
          <a:lstStyle/>
          <a:p>
            <a:pPr algn="just"/>
            <a:r>
              <a:rPr lang="vi-VN" sz="4400" b="1" kern="0" dirty="0">
                <a:solidFill>
                  <a:srgbClr val="000000"/>
                </a:solidFill>
                <a:latin typeface="Times New Roman" panose="02020603050405020304" pitchFamily="18" charset="0"/>
                <a:ea typeface="Times New Roman" panose="02020603050405020304" pitchFamily="18" charset="0"/>
                <a:cs typeface="Arial"/>
                <a:sym typeface="Arial"/>
              </a:rPr>
              <a:t>+ Tuyến chính: </a:t>
            </a:r>
            <a:r>
              <a:rPr lang="vi-VN" sz="4400" kern="0" dirty="0">
                <a:solidFill>
                  <a:srgbClr val="000000"/>
                </a:solidFill>
                <a:latin typeface="Times New Roman" panose="02020603050405020304" pitchFamily="18" charset="0"/>
                <a:ea typeface="Times New Roman" panose="02020603050405020304" pitchFamily="18" charset="0"/>
                <a:cs typeface="Arial"/>
                <a:sym typeface="Arial"/>
              </a:rPr>
              <a:t>kể về Trần Bình Trọng, ca ngợi tinh thần gan dạ, quả cảm, bất khuất của vị tướng này trước kẻ thù.</a:t>
            </a:r>
          </a:p>
          <a:p>
            <a:pPr algn="just"/>
            <a:r>
              <a:rPr lang="vi-VN" sz="4400" b="1" kern="0" dirty="0">
                <a:solidFill>
                  <a:srgbClr val="000000"/>
                </a:solidFill>
                <a:latin typeface="Times New Roman" panose="02020603050405020304" pitchFamily="18" charset="0"/>
                <a:ea typeface="Times New Roman" panose="02020603050405020304" pitchFamily="18" charset="0"/>
                <a:cs typeface="Arial"/>
                <a:sym typeface="Arial"/>
              </a:rPr>
              <a:t>+ Tuyến thứ hai: </a:t>
            </a:r>
            <a:r>
              <a:rPr lang="vi-VN" sz="4400" kern="0" dirty="0">
                <a:solidFill>
                  <a:srgbClr val="000000"/>
                </a:solidFill>
                <a:latin typeface="Times New Roman" panose="02020603050405020304" pitchFamily="18" charset="0"/>
                <a:ea typeface="Times New Roman" panose="02020603050405020304" pitchFamily="18" charset="0"/>
                <a:cs typeface="Arial"/>
                <a:sym typeface="Arial"/>
              </a:rPr>
              <a:t>kể chuyện vua Trần Nhân Tông và Trần Hưng Đạo, ca ngợi tư thế bình tĩnh, ung dung tự tại của người đứng đầu đất nước trong cuộc chiến tranh.</a:t>
            </a:r>
          </a:p>
          <a:p>
            <a:pPr algn="just"/>
            <a:r>
              <a:rPr lang="vi-VN" sz="4400" b="1" kern="0" dirty="0">
                <a:solidFill>
                  <a:srgbClr val="000000"/>
                </a:solidFill>
                <a:latin typeface="Times New Roman" panose="02020603050405020304" pitchFamily="18" charset="0"/>
                <a:ea typeface="Times New Roman" panose="02020603050405020304" pitchFamily="18" charset="0"/>
                <a:cs typeface="Arial"/>
                <a:sym typeface="Arial"/>
              </a:rPr>
              <a:t>+ Tuyến thứ ba: </a:t>
            </a:r>
            <a:r>
              <a:rPr lang="vi-VN" sz="4400" kern="0" dirty="0">
                <a:solidFill>
                  <a:srgbClr val="000000"/>
                </a:solidFill>
                <a:latin typeface="Times New Roman" panose="02020603050405020304" pitchFamily="18" charset="0"/>
                <a:ea typeface="Times New Roman" panose="02020603050405020304" pitchFamily="18" charset="0"/>
                <a:cs typeface="Arial"/>
                <a:sym typeface="Arial"/>
              </a:rPr>
              <a:t>gồm cha con ông già Màn Trò và người dân Thiên Mạc, ngợi ca tinh thần yêu nước của tầng lớp quần chúng nhân dân.</a:t>
            </a:r>
          </a:p>
        </p:txBody>
      </p:sp>
      <p:pic>
        <p:nvPicPr>
          <p:cNvPr id="2" name="Picture 1"/>
          <p:cNvPicPr>
            <a:picLocks noChangeAspect="1"/>
          </p:cNvPicPr>
          <p:nvPr/>
        </p:nvPicPr>
        <p:blipFill>
          <a:blip r:embed="rId7"/>
          <a:stretch>
            <a:fillRect/>
          </a:stretch>
        </p:blipFill>
        <p:spPr>
          <a:xfrm>
            <a:off x="6005810" y="64106"/>
            <a:ext cx="6486706" cy="2139881"/>
          </a:xfrm>
          <a:prstGeom prst="rect">
            <a:avLst/>
          </a:prstGeom>
        </p:spPr>
      </p:pic>
    </p:spTree>
    <p:extLst>
      <p:ext uri="{BB962C8B-B14F-4D97-AF65-F5344CB8AC3E}">
        <p14:creationId xmlns:p14="http://schemas.microsoft.com/office/powerpoint/2010/main" val="233091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2120391" y="3086100"/>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Đoạn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trích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bờ</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Mạc</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25327" y="3304349"/>
            <a:ext cx="676526" cy="624941"/>
          </a:xfrm>
          <a:prstGeom prst="rect">
            <a:avLst/>
          </a:prstGeom>
        </p:spPr>
      </p:pic>
      <p:sp>
        <p:nvSpPr>
          <p:cNvPr id="29" name="TextBox 4"/>
          <p:cNvSpPr txBox="1"/>
          <p:nvPr/>
        </p:nvSpPr>
        <p:spPr>
          <a:xfrm>
            <a:off x="2133652" y="4961093"/>
            <a:ext cx="3984267" cy="4739759"/>
          </a:xfrm>
          <a:prstGeom prst="rect">
            <a:avLst/>
          </a:prstGeom>
        </p:spPr>
        <p:txBody>
          <a:bodyPr wrap="square" lIns="0" tIns="0" rIns="0" bIns="0" rtlCol="0" anchor="t">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r>
              <a:rPr lang="en-US" sz="4400" b="1" dirty="0">
                <a:solidFill>
                  <a:srgbClr val="000000"/>
                </a:solidFill>
                <a:latin typeface="Times New Roman" panose="02020603050405020304" pitchFamily="18" charset="0"/>
                <a:cs typeface="Times New Roman" panose="02020603050405020304" pitchFamily="18" charset="0"/>
              </a:rPr>
              <a:t>:</a:t>
            </a:r>
          </a:p>
          <a:p>
            <a:pPr algn="just"/>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Trích</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trong</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truyện</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Bên</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bờ</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Thiên</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Mạc</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thuộc</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chương</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4,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phần</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2</a:t>
            </a:r>
            <a:endParaRPr lang="en-US" sz="4400" kern="0" dirty="0">
              <a:solidFill>
                <a:srgbClr val="000000"/>
              </a:solidFill>
              <a:latin typeface="Times New Roman" panose="02020603050405020304" pitchFamily="18" charset="0"/>
              <a:ea typeface="Times New Roman" panose="02020603050405020304" pitchFamily="18" charset="0"/>
              <a:cs typeface="Arial"/>
              <a:sym typeface="Arial"/>
            </a:endParaRPr>
          </a:p>
          <a:p>
            <a:pPr algn="just"/>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6"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2548" y="7667042"/>
            <a:ext cx="3567292" cy="4114800"/>
          </a:xfrm>
          <a:prstGeom prst="rect">
            <a:avLst/>
          </a:prstGeom>
        </p:spPr>
      </p:pic>
      <p:pic>
        <p:nvPicPr>
          <p:cNvPr id="2" name="Picture 1"/>
          <p:cNvPicPr>
            <a:picLocks noChangeAspect="1"/>
          </p:cNvPicPr>
          <p:nvPr/>
        </p:nvPicPr>
        <p:blipFill>
          <a:blip r:embed="rId10"/>
          <a:stretch>
            <a:fillRect/>
          </a:stretch>
        </p:blipFill>
        <p:spPr>
          <a:xfrm>
            <a:off x="5835774" y="138548"/>
            <a:ext cx="6486706" cy="2139881"/>
          </a:xfrm>
          <a:prstGeom prst="rect">
            <a:avLst/>
          </a:prstGeom>
        </p:spPr>
      </p:pic>
      <p:pic>
        <p:nvPicPr>
          <p:cNvPr id="5122" name="Picture 2" descr="eBook Bên Bờ Thiên Mạc - Hà Ân full mobi pdf epub azw3 [Tiểu Thuyết]">
            <a:extLst>
              <a:ext uri="{FF2B5EF4-FFF2-40B4-BE49-F238E27FC236}">
                <a16:creationId xmlns:a16="http://schemas.microsoft.com/office/drawing/2014/main" id="{1F448D2C-1D2D-7166-6365-6461EB502D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33586" y="2053152"/>
            <a:ext cx="5465047" cy="77057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4">
            <a:extLst>
              <a:ext uri="{FF2B5EF4-FFF2-40B4-BE49-F238E27FC236}">
                <a16:creationId xmlns:a16="http://schemas.microsoft.com/office/drawing/2014/main" id="{529155C3-C8CE-1EB6-2877-16850FC97DFA}"/>
              </a:ext>
            </a:extLst>
          </p:cNvPr>
          <p:cNvSpPr txBox="1"/>
          <p:nvPr/>
        </p:nvSpPr>
        <p:spPr>
          <a:xfrm>
            <a:off x="6795435" y="4961093"/>
            <a:ext cx="3984267" cy="2031325"/>
          </a:xfrm>
          <a:prstGeom prst="rect">
            <a:avLst/>
          </a:prstGeom>
        </p:spPr>
        <p:txBody>
          <a:bodyPr wrap="square" lIns="0" tIns="0" rIns="0" bIns="0" rtlCol="0" anchor="t">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a:p>
            <a:pPr algn="ct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Truyện</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lịch</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sử</a:t>
            </a:r>
            <a:endParaRPr lang="en-US" sz="4400" kern="0" dirty="0">
              <a:solidFill>
                <a:srgbClr val="000000"/>
              </a:solidFill>
              <a:latin typeface="Times New Roman" panose="02020603050405020304" pitchFamily="18" charset="0"/>
              <a:ea typeface="Times New Roman" panose="02020603050405020304" pitchFamily="18" charset="0"/>
              <a:cs typeface="Arial"/>
              <a:sym typeface="Arial"/>
            </a:endParaRPr>
          </a:p>
          <a:p>
            <a:pPr algn="just"/>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98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3724746" y="9014282"/>
            <a:ext cx="7262848" cy="1272718"/>
          </a:xfrm>
          <a:prstGeom prst="rect">
            <a:avLst/>
          </a:prstGeom>
        </p:spPr>
      </p:pic>
      <p:pic>
        <p:nvPicPr>
          <p:cNvPr id="8" name="Picture 8"/>
          <p:cNvPicPr>
            <a:picLocks noChangeAspect="1"/>
          </p:cNvPicPr>
          <p:nvPr/>
        </p:nvPicPr>
        <p:blipFill>
          <a:blip r:embed="rId4"/>
          <a:srcRect/>
          <a:stretch>
            <a:fillRect/>
          </a:stretch>
        </p:blipFill>
        <p:spPr>
          <a:xfrm rot="902477">
            <a:off x="-2881717" y="8775089"/>
            <a:ext cx="8137257" cy="2939584"/>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2705149" y="3125075"/>
            <a:ext cx="2841274"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720742" y="3380495"/>
            <a:ext cx="676526" cy="624941"/>
          </a:xfrm>
          <a:prstGeom prst="rect">
            <a:avLst/>
          </a:prstGeom>
        </p:spPr>
      </p:pic>
      <p:sp>
        <p:nvSpPr>
          <p:cNvPr id="25" name="TextBox 4"/>
          <p:cNvSpPr txBox="1"/>
          <p:nvPr/>
        </p:nvSpPr>
        <p:spPr>
          <a:xfrm>
            <a:off x="8001000" y="4061934"/>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1</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6" name="TextBox 4"/>
          <p:cNvSpPr txBox="1"/>
          <p:nvPr/>
        </p:nvSpPr>
        <p:spPr>
          <a:xfrm>
            <a:off x="8731142" y="5016393"/>
            <a:ext cx="8871058" cy="1354217"/>
          </a:xfrm>
          <a:prstGeom prst="rect">
            <a:avLst/>
          </a:prstGeom>
        </p:spPr>
        <p:txBody>
          <a:bodyPr wrap="square" lIns="0" tIns="0" rIns="0" bIns="0" rtlCol="0" anchor="t">
            <a:spAutoFit/>
          </a:bodyPr>
          <a:lstStyle/>
          <a:p>
            <a:pPr algn="just" defTabSz="685800">
              <a:buClr>
                <a:srgbClr val="000000"/>
              </a:buClr>
            </a:pP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Trần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Bình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Trọng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giao</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nhiệm</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vụ</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quan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trọng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và</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tuyệt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mật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cho</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Hoàng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Đỗ</a:t>
            </a:r>
            <a:endParaRPr lang="en-US" sz="44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
        <p:nvSpPr>
          <p:cNvPr id="27" name="TextBox 4"/>
          <p:cNvSpPr txBox="1"/>
          <p:nvPr/>
        </p:nvSpPr>
        <p:spPr>
          <a:xfrm>
            <a:off x="7997890" y="6701049"/>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2</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6" name="TextBox 4"/>
          <p:cNvSpPr txBox="1"/>
          <p:nvPr/>
        </p:nvSpPr>
        <p:spPr>
          <a:xfrm>
            <a:off x="8731142" y="7844924"/>
            <a:ext cx="9138178" cy="2031325"/>
          </a:xfrm>
          <a:prstGeom prst="rect">
            <a:avLst/>
          </a:prstGeom>
        </p:spPr>
        <p:txBody>
          <a:bodyPr wrap="square" lIns="0" tIns="0" rIns="0" bIns="0" rtlCol="0" anchor="t">
            <a:spAutoFit/>
          </a:bodyPr>
          <a:lstStyle/>
          <a:p>
            <a:pPr algn="just"/>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Trước</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giờ</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chia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tay</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Trần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Bình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Trọng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xoá</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vết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xăm</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nô</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tì</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trán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Hoàng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Đỗ</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để</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cậu</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bé</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trở</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thành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người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dân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tự</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do.</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41" name="Picture 2"/>
          <p:cNvPicPr>
            <a:picLocks noChangeAspect="1"/>
          </p:cNvPicPr>
          <p:nvPr/>
        </p:nvPicPr>
        <p:blipFill>
          <a:blip r:embed="rId8"/>
          <a:srcRect/>
          <a:stretch>
            <a:fillRect/>
          </a:stretch>
        </p:blipFill>
        <p:spPr>
          <a:xfrm flipH="1">
            <a:off x="7265683" y="4114818"/>
            <a:ext cx="196539" cy="649715"/>
          </a:xfrm>
          <a:prstGeom prst="rect">
            <a:avLst/>
          </a:prstGeom>
        </p:spPr>
      </p:pic>
      <p:pic>
        <p:nvPicPr>
          <p:cNvPr id="42" name="Picture 2"/>
          <p:cNvPicPr>
            <a:picLocks noChangeAspect="1"/>
          </p:cNvPicPr>
          <p:nvPr/>
        </p:nvPicPr>
        <p:blipFill>
          <a:blip r:embed="rId8"/>
          <a:srcRect/>
          <a:stretch>
            <a:fillRect/>
          </a:stretch>
        </p:blipFill>
        <p:spPr>
          <a:xfrm flipH="1">
            <a:off x="7262573" y="6665642"/>
            <a:ext cx="196539" cy="649715"/>
          </a:xfrm>
          <a:prstGeom prst="rect">
            <a:avLst/>
          </a:prstGeom>
        </p:spPr>
      </p:pic>
      <p:pic>
        <p:nvPicPr>
          <p:cNvPr id="23"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21000" y="-1525050"/>
            <a:ext cx="3560795" cy="3489579"/>
          </a:xfrm>
          <a:prstGeom prst="rect">
            <a:avLst/>
          </a:prstGeom>
        </p:spPr>
      </p:pic>
      <p:pic>
        <p:nvPicPr>
          <p:cNvPr id="6" name="Picture 5"/>
          <p:cNvPicPr>
            <a:picLocks noChangeAspect="1"/>
          </p:cNvPicPr>
          <p:nvPr/>
        </p:nvPicPr>
        <p:blipFill>
          <a:blip r:embed="rId11"/>
          <a:stretch>
            <a:fillRect/>
          </a:stretch>
        </p:blipFill>
        <p:spPr>
          <a:xfrm>
            <a:off x="5733993" y="110370"/>
            <a:ext cx="6486706" cy="2139881"/>
          </a:xfrm>
          <a:prstGeom prst="rect">
            <a:avLst/>
          </a:prstGeom>
        </p:spPr>
      </p:pic>
      <p:sp>
        <p:nvSpPr>
          <p:cNvPr id="3" name="Freeform 2">
            <a:extLst>
              <a:ext uri="{FF2B5EF4-FFF2-40B4-BE49-F238E27FC236}">
                <a16:creationId xmlns:a16="http://schemas.microsoft.com/office/drawing/2014/main" id="{5BC15A1A-CE0F-E609-94CB-96C4FD8909D5}"/>
              </a:ext>
            </a:extLst>
          </p:cNvPr>
          <p:cNvSpPr/>
          <p:nvPr/>
        </p:nvSpPr>
        <p:spPr>
          <a:xfrm>
            <a:off x="685800" y="4325925"/>
            <a:ext cx="5872980" cy="5178508"/>
          </a:xfrm>
          <a:custGeom>
            <a:avLst/>
            <a:gdLst/>
            <a:ahLst/>
            <a:cxnLst/>
            <a:rect l="l" t="t" r="r" b="b"/>
            <a:pathLst>
              <a:path w="8818338" h="7822862">
                <a:moveTo>
                  <a:pt x="0" y="0"/>
                </a:moveTo>
                <a:lnTo>
                  <a:pt x="8818338" y="0"/>
                </a:lnTo>
                <a:lnTo>
                  <a:pt x="8818338" y="7822861"/>
                </a:lnTo>
                <a:lnTo>
                  <a:pt x="0" y="7822861"/>
                </a:lnTo>
                <a:lnTo>
                  <a:pt x="0" y="0"/>
                </a:lnTo>
                <a:close/>
              </a:path>
            </a:pathLst>
          </a:custGeom>
          <a:blipFill>
            <a:blip r:embed="rId12"/>
            <a:stretch>
              <a:fillRect t="-58942"/>
            </a:stretch>
          </a:blipFill>
        </p:spPr>
        <p:txBody>
          <a:bodyPr/>
          <a:lstStyle/>
          <a:p>
            <a:endParaRPr lang="en-US"/>
          </a:p>
        </p:txBody>
      </p:sp>
    </p:spTree>
    <p:extLst>
      <p:ext uri="{BB962C8B-B14F-4D97-AF65-F5344CB8AC3E}">
        <p14:creationId xmlns:p14="http://schemas.microsoft.com/office/powerpoint/2010/main" val="60487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par>
                                <p:cTn id="31" presetID="22" presetClass="entr" presetSubtype="4"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down)">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Book Bên Bờ Thiên Mạc - Hà Ân full mobi pdf epub azw3 [Tiểu Thuyết]">
            <a:extLst>
              <a:ext uri="{FF2B5EF4-FFF2-40B4-BE49-F238E27FC236}">
                <a16:creationId xmlns:a16="http://schemas.microsoft.com/office/drawing/2014/main" id="{2551DE6A-7E32-5212-5717-81906B613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0" y="576830"/>
            <a:ext cx="6705600" cy="9454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srcRect/>
          <a:stretch>
            <a:fillRect/>
          </a:stretch>
        </p:blipFill>
        <p:spPr>
          <a:xfrm rot="-552527">
            <a:off x="8554305" y="8184235"/>
            <a:ext cx="11641607" cy="4205530"/>
          </a:xfrm>
          <a:prstGeom prst="rect">
            <a:avLst/>
          </a:prstGeom>
        </p:spPr>
      </p:pic>
      <p:sp>
        <p:nvSpPr>
          <p:cNvPr id="5" name="Freeform 5"/>
          <p:cNvSpPr/>
          <p:nvPr/>
        </p:nvSpPr>
        <p:spPr>
          <a:xfrm>
            <a:off x="10412709" y="585465"/>
            <a:ext cx="7265692"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US" dirty="0"/>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txBody>
            <a:bodyPr/>
            <a:lstStyle/>
            <a:p>
              <a:endParaRPr lang="en-US"/>
            </a:p>
          </p:txBody>
        </p:sp>
      </p:gr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TextBox 14">
            <a:extLst>
              <a:ext uri="{FF2B5EF4-FFF2-40B4-BE49-F238E27FC236}">
                <a16:creationId xmlns:a16="http://schemas.microsoft.com/office/drawing/2014/main" id="{BADFE32C-6750-2D1F-6454-474235B90504}"/>
              </a:ext>
            </a:extLst>
          </p:cNvPr>
          <p:cNvSpPr txBox="1"/>
          <p:nvPr/>
        </p:nvSpPr>
        <p:spPr>
          <a:xfrm>
            <a:off x="-1000629" y="4266412"/>
            <a:ext cx="12575412" cy="2031325"/>
          </a:xfrm>
          <a:prstGeom prst="rect">
            <a:avLst/>
          </a:prstGeom>
        </p:spPr>
        <p:txBody>
          <a:bodyPr wrap="square" lIns="0" tIns="0" rIns="0" bIns="0" rtlCol="0" anchor="t">
            <a:spAutoFit/>
          </a:bodyPr>
          <a:lstStyle/>
          <a:p>
            <a:pPr algn="ctr" defTabSz="609630">
              <a:defRPr/>
            </a:pPr>
            <a:r>
              <a:rPr lang="en-US" sz="6600" dirty="0">
                <a:solidFill>
                  <a:srgbClr val="B6452E"/>
                </a:solidFill>
                <a:latin typeface="#9Slide04 Rokkitt ExtraBold" panose="00000900000000000000" pitchFamily="2" charset="0"/>
                <a:cs typeface="Times New Roman" panose="02020603050405020304" pitchFamily="18" charset="0"/>
              </a:rPr>
              <a:t>II.</a:t>
            </a:r>
          </a:p>
          <a:p>
            <a:pPr algn="ctr" defTabSz="609630">
              <a:defRPr/>
            </a:pPr>
            <a:r>
              <a:rPr lang="en-US" sz="6600" dirty="0" err="1">
                <a:solidFill>
                  <a:srgbClr val="B6452E"/>
                </a:solidFill>
                <a:latin typeface="#9Slide04 Rokkitt ExtraBold" panose="00000900000000000000" pitchFamily="2" charset="0"/>
                <a:cs typeface="Times New Roman" panose="02020603050405020304" pitchFamily="18" charset="0"/>
              </a:rPr>
              <a:t>Tìm</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hiểu</a:t>
            </a:r>
            <a:r>
              <a:rPr lang="en-US" sz="6600" dirty="0">
                <a:solidFill>
                  <a:srgbClr val="B6452E"/>
                </a:solidFill>
                <a:latin typeface="#9Slide04 Rokkitt ExtraBold" panose="00000900000000000000" pitchFamily="2" charset="0"/>
                <a:cs typeface="Times New Roman" panose="02020603050405020304" pitchFamily="18" charset="0"/>
              </a:rPr>
              <a:t> chi </a:t>
            </a:r>
            <a:r>
              <a:rPr lang="en-US" sz="6600" dirty="0" err="1">
                <a:solidFill>
                  <a:srgbClr val="B6452E"/>
                </a:solidFill>
                <a:latin typeface="#9Slide04 Rokkitt ExtraBold" panose="00000900000000000000" pitchFamily="2" charset="0"/>
                <a:cs typeface="Times New Roman" panose="02020603050405020304" pitchFamily="18" charset="0"/>
              </a:rPr>
              <a:t>tiết</a:t>
            </a:r>
            <a:endParaRPr lang="en-US" sz="8800"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1932292736"/>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grpSp>
        <p:nvGrpSpPr>
          <p:cNvPr id="3" name="Group 3">
            <a:extLst>
              <a:ext uri="{FF2B5EF4-FFF2-40B4-BE49-F238E27FC236}">
                <a16:creationId xmlns:a16="http://schemas.microsoft.com/office/drawing/2014/main" id="{6E66D202-C4B9-AA56-A5A8-A2FB0E0A61CE}"/>
              </a:ext>
            </a:extLst>
          </p:cNvPr>
          <p:cNvGrpSpPr/>
          <p:nvPr/>
        </p:nvGrpSpPr>
        <p:grpSpPr>
          <a:xfrm>
            <a:off x="-989004" y="1896201"/>
            <a:ext cx="8419219" cy="8390799"/>
            <a:chOff x="0" y="0"/>
            <a:chExt cx="12700000" cy="12700000"/>
          </a:xfrm>
        </p:grpSpPr>
        <p:sp>
          <p:nvSpPr>
            <p:cNvPr id="4" name="Freeform 4">
              <a:extLst>
                <a:ext uri="{FF2B5EF4-FFF2-40B4-BE49-F238E27FC236}">
                  <a16:creationId xmlns:a16="http://schemas.microsoft.com/office/drawing/2014/main" id="{6B4C978B-4370-C799-F2A9-D3BD40CF5DE9}"/>
                </a:ext>
              </a:extLst>
            </p:cNvPr>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8"/>
              <a:stretch>
                <a:fillRect t="-56047" b="-6443"/>
              </a:stretch>
            </a:blipFill>
          </p:spPr>
          <p:txBody>
            <a:bodyPr/>
            <a:lstStyle/>
            <a:p>
              <a:endParaRPr lang="en-US"/>
            </a:p>
          </p:txBody>
        </p:sp>
      </p:grpSp>
      <p:sp>
        <p:nvSpPr>
          <p:cNvPr id="5" name="TextBox 14">
            <a:extLst>
              <a:ext uri="{FF2B5EF4-FFF2-40B4-BE49-F238E27FC236}">
                <a16:creationId xmlns:a16="http://schemas.microsoft.com/office/drawing/2014/main" id="{2040B80A-4ABF-DF1B-54CF-E5D8F8A9EAC0}"/>
              </a:ext>
            </a:extLst>
          </p:cNvPr>
          <p:cNvSpPr txBox="1"/>
          <p:nvPr/>
        </p:nvSpPr>
        <p:spPr>
          <a:xfrm>
            <a:off x="6103504" y="4597450"/>
            <a:ext cx="12575412" cy="2031325"/>
          </a:xfrm>
          <a:prstGeom prst="rect">
            <a:avLst/>
          </a:prstGeom>
        </p:spPr>
        <p:txBody>
          <a:bodyPr wrap="square" lIns="0" tIns="0" rIns="0" bIns="0" rtlCol="0" anchor="t">
            <a:spAutoFit/>
          </a:bodyPr>
          <a:lstStyle/>
          <a:p>
            <a:pPr algn="ctr" defTabSz="609630">
              <a:defRPr/>
            </a:pPr>
            <a:r>
              <a:rPr lang="en-US" sz="6600" b="1" dirty="0">
                <a:solidFill>
                  <a:srgbClr val="B6452E"/>
                </a:solidFill>
                <a:latin typeface="#9Slide04 Rokkitt ExtraBold" panose="00000900000000000000" pitchFamily="2" charset="0"/>
                <a:cs typeface="Times New Roman" panose="02020603050405020304" pitchFamily="18" charset="0"/>
              </a:rPr>
              <a:t>1.</a:t>
            </a:r>
          </a:p>
          <a:p>
            <a:pPr algn="ctr" defTabSz="609630">
              <a:defRPr/>
            </a:pPr>
            <a:r>
              <a:rPr lang="en-US" sz="6600" b="1" dirty="0" err="1">
                <a:solidFill>
                  <a:srgbClr val="B6452E"/>
                </a:solidFill>
                <a:latin typeface="#9Slide04 Rokkitt ExtraBold" panose="00000900000000000000" pitchFamily="2" charset="0"/>
                <a:cs typeface="Times New Roman" panose="02020603050405020304" pitchFamily="18" charset="0"/>
              </a:rPr>
              <a:t>Bối</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cảnh</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lịch</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sử</a:t>
            </a:r>
            <a:endParaRPr lang="en-US" sz="8800" b="1"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10"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16" name="Picture 16"/>
          <p:cNvPicPr>
            <a:picLocks noChangeAspect="1"/>
          </p:cNvPicPr>
          <p:nvPr/>
        </p:nvPicPr>
        <p:blipFill>
          <a:blip r:embed="rId4"/>
          <a:srcRect/>
          <a:stretch>
            <a:fillRect/>
          </a:stretch>
        </p:blipFill>
        <p:spPr>
          <a:xfrm rot="-2150263">
            <a:off x="12397070" y="-38721"/>
            <a:ext cx="1390903" cy="1532675"/>
          </a:xfrm>
          <a:prstGeom prst="rect">
            <a:avLst/>
          </a:prstGeom>
        </p:spPr>
      </p:pic>
      <p:sp>
        <p:nvSpPr>
          <p:cNvPr id="24" name="TextBox 4"/>
          <p:cNvSpPr txBox="1"/>
          <p:nvPr/>
        </p:nvSpPr>
        <p:spPr>
          <a:xfrm>
            <a:off x="940089" y="2662209"/>
            <a:ext cx="986832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5" name="TextBox 4"/>
          <p:cNvSpPr txBox="1"/>
          <p:nvPr/>
        </p:nvSpPr>
        <p:spPr>
          <a:xfrm>
            <a:off x="1685475" y="3561380"/>
            <a:ext cx="8753925"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Mông</a:t>
            </a:r>
            <a:r>
              <a:rPr lang="en-US" sz="4400" dirty="0">
                <a:solidFill>
                  <a:srgbClr val="000000"/>
                </a:solidFill>
                <a:latin typeface="Times New Roman" panose="02020603050405020304" pitchFamily="18" charset="0"/>
                <a:cs typeface="Times New Roman" panose="02020603050405020304" pitchFamily="18" charset="0"/>
              </a:rPr>
              <a:t> – </a:t>
            </a:r>
            <a:r>
              <a:rPr lang="en-US" sz="4400" dirty="0" err="1">
                <a:solidFill>
                  <a:srgbClr val="000000"/>
                </a:solidFill>
                <a:latin typeface="Times New Roman" panose="02020603050405020304" pitchFamily="18" charset="0"/>
                <a:cs typeface="Times New Roman" panose="02020603050405020304" pitchFamily="18" charset="0"/>
              </a:rPr>
              <a:t>Nguyên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a:t>
            </a:r>
            <a:r>
              <a:rPr lang="en-US" sz="4400" dirty="0">
                <a:solidFill>
                  <a:srgbClr val="000000"/>
                </a:solidFill>
                <a:latin typeface="Times New Roman" panose="02020603050405020304" pitchFamily="18" charset="0"/>
                <a:cs typeface="Times New Roman" panose="02020603050405020304" pitchFamily="18" charset="0"/>
              </a:rPr>
              <a:t> 2</a:t>
            </a:r>
          </a:p>
        </p:txBody>
      </p:sp>
      <p:pic>
        <p:nvPicPr>
          <p:cNvPr id="8194" name="Picture 2" descr="Thời kỳ đầu cuộc kháng chiến chống Mông - Nguyên lần thứ hai (Phần 1)">
            <a:extLst>
              <a:ext uri="{FF2B5EF4-FFF2-40B4-BE49-F238E27FC236}">
                <a16:creationId xmlns:a16="http://schemas.microsoft.com/office/drawing/2014/main" id="{EC28BA37-6EB6-5C11-3FE0-3755FDD5B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8409" y="1013215"/>
            <a:ext cx="6869991" cy="40338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ời kỳ đầu cuộc kháng chiến chống Mông - Nguyên lần thứ hai (Phần 2 và hết)">
            <a:extLst>
              <a:ext uri="{FF2B5EF4-FFF2-40B4-BE49-F238E27FC236}">
                <a16:creationId xmlns:a16="http://schemas.microsoft.com/office/drawing/2014/main" id="{DC54BABE-C8B0-B65A-8E21-A519B073D7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5278334"/>
            <a:ext cx="8704025" cy="480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par>
                                <p:cTn id="11" presetID="16" presetClass="entr" presetSubtype="21"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barn(inVertical)">
                                      <p:cBhvr>
                                        <p:cTn id="13"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pic>
        <p:nvPicPr>
          <p:cNvPr id="14" name="Picture 14"/>
          <p:cNvPicPr>
            <a:picLocks noChangeAspect="1"/>
          </p:cNvPicPr>
          <p:nvPr/>
        </p:nvPicPr>
        <p:blipFill>
          <a:blip r:embed="rId8"/>
          <a:srcRect/>
          <a:stretch>
            <a:fillRect/>
          </a:stretch>
        </p:blipFill>
        <p:spPr>
          <a:xfrm>
            <a:off x="3469300" y="-151929"/>
            <a:ext cx="3164472" cy="565649"/>
          </a:xfrm>
          <a:prstGeom prst="rect">
            <a:avLst/>
          </a:prstGeom>
        </p:spPr>
      </p:pic>
      <p:grpSp>
        <p:nvGrpSpPr>
          <p:cNvPr id="3" name="Group 3">
            <a:extLst>
              <a:ext uri="{FF2B5EF4-FFF2-40B4-BE49-F238E27FC236}">
                <a16:creationId xmlns:a16="http://schemas.microsoft.com/office/drawing/2014/main" id="{BBB3F9EE-4CE7-FB61-100A-DC59E074C969}"/>
              </a:ext>
            </a:extLst>
          </p:cNvPr>
          <p:cNvGrpSpPr/>
          <p:nvPr/>
        </p:nvGrpSpPr>
        <p:grpSpPr>
          <a:xfrm>
            <a:off x="-989004" y="1896201"/>
            <a:ext cx="8419219" cy="8390799"/>
            <a:chOff x="0" y="0"/>
            <a:chExt cx="12700000" cy="12700000"/>
          </a:xfrm>
        </p:grpSpPr>
        <p:sp>
          <p:nvSpPr>
            <p:cNvPr id="4" name="Freeform 4">
              <a:extLst>
                <a:ext uri="{FF2B5EF4-FFF2-40B4-BE49-F238E27FC236}">
                  <a16:creationId xmlns:a16="http://schemas.microsoft.com/office/drawing/2014/main" id="{4BC60235-F884-EDA8-104D-D6FD82631F3A}"/>
                </a:ext>
              </a:extLst>
            </p:cNvPr>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9"/>
              <a:stretch>
                <a:fillRect t="-56047" b="-6443"/>
              </a:stretch>
            </a:blipFill>
          </p:spPr>
          <p:txBody>
            <a:bodyPr/>
            <a:lstStyle/>
            <a:p>
              <a:endParaRPr lang="en-US"/>
            </a:p>
          </p:txBody>
        </p:sp>
      </p:grpSp>
      <p:sp>
        <p:nvSpPr>
          <p:cNvPr id="5" name="TextBox 14">
            <a:extLst>
              <a:ext uri="{FF2B5EF4-FFF2-40B4-BE49-F238E27FC236}">
                <a16:creationId xmlns:a16="http://schemas.microsoft.com/office/drawing/2014/main" id="{C7CA0120-DBF4-3DD2-6D14-D57A90B90720}"/>
              </a:ext>
            </a:extLst>
          </p:cNvPr>
          <p:cNvSpPr txBox="1"/>
          <p:nvPr/>
        </p:nvSpPr>
        <p:spPr>
          <a:xfrm>
            <a:off x="6103504" y="4597450"/>
            <a:ext cx="12575412" cy="2031325"/>
          </a:xfrm>
          <a:prstGeom prst="rect">
            <a:avLst/>
          </a:prstGeom>
        </p:spPr>
        <p:txBody>
          <a:bodyPr wrap="square" lIns="0" tIns="0" rIns="0" bIns="0" rtlCol="0" anchor="t">
            <a:spAutoFit/>
          </a:bodyPr>
          <a:lstStyle/>
          <a:p>
            <a:pPr algn="ctr" defTabSz="609630">
              <a:defRPr/>
            </a:pPr>
            <a:r>
              <a:rPr lang="en-US" sz="6600" b="1" dirty="0">
                <a:solidFill>
                  <a:srgbClr val="B6452E"/>
                </a:solidFill>
                <a:latin typeface="#9Slide04 Rokkitt ExtraBold" panose="00000900000000000000" pitchFamily="2" charset="0"/>
                <a:cs typeface="Times New Roman" panose="02020603050405020304" pitchFamily="18" charset="0"/>
              </a:rPr>
              <a:t>2.</a:t>
            </a:r>
          </a:p>
          <a:p>
            <a:pPr algn="ctr" defTabSz="609630">
              <a:defRPr/>
            </a:pPr>
            <a:r>
              <a:rPr lang="en-US" sz="6600" b="1" dirty="0" err="1">
                <a:solidFill>
                  <a:srgbClr val="B6452E"/>
                </a:solidFill>
                <a:latin typeface="#9Slide04 Rokkitt ExtraBold" panose="00000900000000000000" pitchFamily="2" charset="0"/>
                <a:cs typeface="Times New Roman" panose="02020603050405020304" pitchFamily="18" charset="0"/>
              </a:rPr>
              <a:t>Đề</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tài</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cốt</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truyện</a:t>
            </a:r>
            <a:endParaRPr lang="en-US" sz="8800" b="1"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165682174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30866" y="4342110"/>
            <a:ext cx="5685068" cy="6204712"/>
          </a:xfrm>
          <a:prstGeom prst="rect">
            <a:avLst/>
          </a:prstGeom>
        </p:spPr>
      </p:pic>
      <p:sp>
        <p:nvSpPr>
          <p:cNvPr id="2" name="AutoShape 8"/>
          <p:cNvSpPr/>
          <p:nvPr/>
        </p:nvSpPr>
        <p:spPr>
          <a:xfrm>
            <a:off x="2438399" y="2235930"/>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3" name="TextBox 9"/>
          <p:cNvSpPr txBox="1"/>
          <p:nvPr/>
        </p:nvSpPr>
        <p:spPr>
          <a:xfrm>
            <a:off x="1981200" y="1638300"/>
            <a:ext cx="7570143" cy="507383"/>
          </a:xfrm>
          <a:prstGeom prst="rect">
            <a:avLst/>
          </a:prstGeom>
        </p:spPr>
        <p:txBody>
          <a:bodyPr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tài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55300FD-EC98-A67F-2A38-C1962E3495B6}"/>
              </a:ext>
            </a:extLst>
          </p:cNvPr>
          <p:cNvSpPr/>
          <p:nvPr/>
        </p:nvSpPr>
        <p:spPr>
          <a:xfrm>
            <a:off x="4419600" y="2476500"/>
            <a:ext cx="130302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Times New Roman" pitchFamily="18" charset="0"/>
                <a:cs typeface="Times New Roman" pitchFamily="18" charset="0"/>
              </a:rPr>
              <a:t>công</a:t>
            </a:r>
            <a:r>
              <a:rPr lang="en-US" sz="4400" dirty="0">
                <a:solidFill>
                  <a:prstClr val="black"/>
                </a:solidFill>
                <a:latin typeface="Times New Roman" pitchFamily="18" charset="0"/>
                <a:cs typeface="Times New Roman" pitchFamily="18" charset="0"/>
              </a:rPr>
              <a:t> c</a:t>
            </a:r>
            <a:r>
              <a:rPr lang="en-US" sz="4400" noProof="0" dirty="0" err="1">
                <a:solidFill>
                  <a:prstClr val="black"/>
                </a:solidFill>
                <a:latin typeface="Times New Roman" pitchFamily="18" charset="0"/>
                <a:cs typeface="Times New Roman" pitchFamily="18" charset="0"/>
              </a:rPr>
              <a:t>uộc</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kháng</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chiến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của</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vua</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tôi</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nhà</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Trần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chống</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quân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Mông</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Nguyên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xâm</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lược</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lần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thứ</a:t>
            </a:r>
            <a:r>
              <a:rPr lang="en-US" sz="4400" noProof="0" dirty="0">
                <a:solidFill>
                  <a:prstClr val="black"/>
                </a:solidFill>
                <a:latin typeface="Times New Roman" pitchFamily="18" charset="0"/>
                <a:cs typeface="Times New Roman" pitchFamily="18" charset="0"/>
              </a:rPr>
              <a:t> 2 (1285)</a:t>
            </a:r>
          </a:p>
        </p:txBody>
      </p:sp>
      <p:sp>
        <p:nvSpPr>
          <p:cNvPr id="8" name="AutoShape 8">
            <a:extLst>
              <a:ext uri="{FF2B5EF4-FFF2-40B4-BE49-F238E27FC236}">
                <a16:creationId xmlns:a16="http://schemas.microsoft.com/office/drawing/2014/main" id="{8212E083-8F0E-E62F-61F3-F6F50E2E2611}"/>
              </a:ext>
            </a:extLst>
          </p:cNvPr>
          <p:cNvSpPr/>
          <p:nvPr/>
        </p:nvSpPr>
        <p:spPr>
          <a:xfrm>
            <a:off x="4419599" y="5325206"/>
            <a:ext cx="7570146" cy="0"/>
          </a:xfrm>
          <a:prstGeom prst="line">
            <a:avLst/>
          </a:prstGeom>
          <a:ln w="12700" cap="rnd">
            <a:solidFill>
              <a:srgbClr val="000000"/>
            </a:solidFill>
            <a:prstDash val="solid"/>
            <a:headEnd type="none" w="sm" len="sm"/>
            <a:tailEnd type="none" w="sm" len="sm"/>
          </a:ln>
        </p:spPr>
        <p:txBody>
          <a:bodyPr/>
          <a:lstStyle/>
          <a:p>
            <a:endParaRPr lang="en-US"/>
          </a:p>
        </p:txBody>
      </p:sp>
      <p:sp>
        <p:nvSpPr>
          <p:cNvPr id="9" name="TextBox 9">
            <a:extLst>
              <a:ext uri="{FF2B5EF4-FFF2-40B4-BE49-F238E27FC236}">
                <a16:creationId xmlns:a16="http://schemas.microsoft.com/office/drawing/2014/main" id="{E8483835-4275-D3D4-A0AD-8B9952E6D5D5}"/>
              </a:ext>
            </a:extLst>
          </p:cNvPr>
          <p:cNvSpPr txBox="1"/>
          <p:nvPr/>
        </p:nvSpPr>
        <p:spPr>
          <a:xfrm>
            <a:off x="3962400" y="4727576"/>
            <a:ext cx="7570143" cy="507383"/>
          </a:xfrm>
          <a:prstGeom prst="rect">
            <a:avLst/>
          </a:prstGeom>
        </p:spPr>
        <p:txBody>
          <a:bodyPr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Cốt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truyện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5658CEF-ACB0-44D2-E2E9-D67A0DD9ED18}"/>
              </a:ext>
            </a:extLst>
          </p:cNvPr>
          <p:cNvSpPr/>
          <p:nvPr/>
        </p:nvSpPr>
        <p:spPr>
          <a:xfrm>
            <a:off x="5257800" y="5721003"/>
            <a:ext cx="12192000"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câu</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chuyện</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xoay</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quanh</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việc</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Trần</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Quốc</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Tuấn</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giao</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nhiệm</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vụ</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quan</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trọng</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và</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tuyệt</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mật</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cho</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Hoàng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Đỗ</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lang="en-US" sz="4400" kern="0" dirty="0" err="1">
                <a:solidFill>
                  <a:srgbClr val="000000"/>
                </a:solidFill>
                <a:latin typeface="Times New Roman" panose="02020603050405020304" pitchFamily="18" charset="0"/>
                <a:cs typeface="Arial"/>
                <a:sym typeface="Arial"/>
              </a:rPr>
              <a:t>t</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rước</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giờ</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chia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tay</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Trần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Bình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Trọng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xoá</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vết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xăm</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nô</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tì</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trán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Hoàng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Đỗ</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để</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cậu</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bé</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trở</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thành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người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dân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tự</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do.</a:t>
            </a:r>
            <a:endParaRPr lang="en-US" sz="4400" noProof="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8951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33A75D-F782-D3D0-CE20-6BC90F339193}"/>
              </a:ext>
            </a:extLst>
          </p:cNvPr>
          <p:cNvGrpSpPr/>
          <p:nvPr/>
        </p:nvGrpSpPr>
        <p:grpSpPr>
          <a:xfrm>
            <a:off x="683568" y="-45930"/>
            <a:ext cx="16461432" cy="8770829"/>
            <a:chOff x="755576" y="483518"/>
            <a:chExt cx="7680853" cy="3960440"/>
          </a:xfrm>
        </p:grpSpPr>
        <p:pic>
          <p:nvPicPr>
            <p:cNvPr id="3" name="Picture 2">
              <a:extLst>
                <a:ext uri="{FF2B5EF4-FFF2-40B4-BE49-F238E27FC236}">
                  <a16:creationId xmlns:a16="http://schemas.microsoft.com/office/drawing/2014/main" id="{C6069366-D0BD-E000-4CD7-0444300A825E}"/>
                </a:ext>
              </a:extLst>
            </p:cNvPr>
            <p:cNvPicPr>
              <a:picLocks noChangeAspect="1"/>
            </p:cNvPicPr>
            <p:nvPr/>
          </p:nvPicPr>
          <p:blipFill rotWithShape="1">
            <a:blip r:embed="rId3"/>
            <a:srcRect l="2812" t="23341" r="37202" b="21645"/>
            <a:stretch/>
          </p:blipFill>
          <p:spPr>
            <a:xfrm>
              <a:off x="755576" y="483518"/>
              <a:ext cx="7680853" cy="3960440"/>
            </a:xfrm>
            <a:prstGeom prst="rect">
              <a:avLst/>
            </a:prstGeom>
          </p:spPr>
        </p:pic>
        <p:sp>
          <p:nvSpPr>
            <p:cNvPr id="4" name="Rectangle 3">
              <a:extLst>
                <a:ext uri="{FF2B5EF4-FFF2-40B4-BE49-F238E27FC236}">
                  <a16:creationId xmlns:a16="http://schemas.microsoft.com/office/drawing/2014/main" id="{880D82A1-C922-ADDE-1BD1-2B2C87832708}"/>
                </a:ext>
              </a:extLst>
            </p:cNvPr>
            <p:cNvSpPr/>
            <p:nvPr/>
          </p:nvSpPr>
          <p:spPr>
            <a:xfrm>
              <a:off x="1259632" y="3507854"/>
              <a:ext cx="25922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BA312AF-47A5-CD72-5E30-8B25A9D1C08A}"/>
              </a:ext>
            </a:extLst>
          </p:cNvPr>
          <p:cNvSpPr txBox="1"/>
          <p:nvPr/>
        </p:nvSpPr>
        <p:spPr>
          <a:xfrm>
            <a:off x="4533900" y="9105900"/>
            <a:ext cx="9220200" cy="830997"/>
          </a:xfrm>
          <a:prstGeom prst="rect">
            <a:avLst/>
          </a:prstGeom>
          <a:noFill/>
        </p:spPr>
        <p:txBody>
          <a:bodyPr wrap="square" rtlCol="0">
            <a:spAutoFit/>
          </a:bodyPr>
          <a:lstStyle/>
          <a:p>
            <a:pPr algn="ctr"/>
            <a:r>
              <a:rPr lang="en-US" sz="4800" b="1" dirty="0">
                <a:latin typeface="Times New Roman" pitchFamily="18" charset="0"/>
                <a:cs typeface="Times New Roman" pitchFamily="18" charset="0"/>
              </a:rPr>
              <a:t>TRẦN BÌNH TRỌNG</a:t>
            </a:r>
          </a:p>
        </p:txBody>
      </p:sp>
    </p:spTree>
    <p:extLst>
      <p:ext uri="{BB962C8B-B14F-4D97-AF65-F5344CB8AC3E}">
        <p14:creationId xmlns:p14="http://schemas.microsoft.com/office/powerpoint/2010/main" val="102060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grpSp>
        <p:nvGrpSpPr>
          <p:cNvPr id="3" name="Group 3">
            <a:extLst>
              <a:ext uri="{FF2B5EF4-FFF2-40B4-BE49-F238E27FC236}">
                <a16:creationId xmlns:a16="http://schemas.microsoft.com/office/drawing/2014/main" id="{221EAF43-09BA-C945-C7E7-EC86030E5B7D}"/>
              </a:ext>
            </a:extLst>
          </p:cNvPr>
          <p:cNvGrpSpPr/>
          <p:nvPr/>
        </p:nvGrpSpPr>
        <p:grpSpPr>
          <a:xfrm>
            <a:off x="-989004" y="1896201"/>
            <a:ext cx="8419219" cy="8390799"/>
            <a:chOff x="0" y="0"/>
            <a:chExt cx="12700000" cy="12700000"/>
          </a:xfrm>
        </p:grpSpPr>
        <p:sp>
          <p:nvSpPr>
            <p:cNvPr id="4" name="Freeform 4">
              <a:extLst>
                <a:ext uri="{FF2B5EF4-FFF2-40B4-BE49-F238E27FC236}">
                  <a16:creationId xmlns:a16="http://schemas.microsoft.com/office/drawing/2014/main" id="{C2C98ACE-F1FD-6FF9-9227-A650A3EB8D8A}"/>
                </a:ext>
              </a:extLst>
            </p:cNvPr>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8"/>
              <a:stretch>
                <a:fillRect t="-56047" b="-6443"/>
              </a:stretch>
            </a:blipFill>
          </p:spPr>
          <p:txBody>
            <a:bodyPr/>
            <a:lstStyle/>
            <a:p>
              <a:endParaRPr lang="en-US"/>
            </a:p>
          </p:txBody>
        </p:sp>
      </p:grpSp>
      <p:sp>
        <p:nvSpPr>
          <p:cNvPr id="5" name="TextBox 14">
            <a:extLst>
              <a:ext uri="{FF2B5EF4-FFF2-40B4-BE49-F238E27FC236}">
                <a16:creationId xmlns:a16="http://schemas.microsoft.com/office/drawing/2014/main" id="{962E7C89-1244-3E21-FA04-566154EEA2D9}"/>
              </a:ext>
            </a:extLst>
          </p:cNvPr>
          <p:cNvSpPr txBox="1"/>
          <p:nvPr/>
        </p:nvSpPr>
        <p:spPr>
          <a:xfrm>
            <a:off x="6103504" y="4597450"/>
            <a:ext cx="12575412" cy="2031325"/>
          </a:xfrm>
          <a:prstGeom prst="rect">
            <a:avLst/>
          </a:prstGeom>
        </p:spPr>
        <p:txBody>
          <a:bodyPr wrap="square" lIns="0" tIns="0" rIns="0" bIns="0" rtlCol="0" anchor="t">
            <a:spAutoFit/>
          </a:bodyPr>
          <a:lstStyle/>
          <a:p>
            <a:pPr algn="ctr" defTabSz="609630">
              <a:defRPr/>
            </a:pPr>
            <a:r>
              <a:rPr lang="en-US" sz="6600" b="1" dirty="0">
                <a:solidFill>
                  <a:srgbClr val="B6452E"/>
                </a:solidFill>
                <a:latin typeface="#9Slide04 Rokkitt ExtraBold" panose="00000900000000000000" pitchFamily="2" charset="0"/>
                <a:cs typeface="Times New Roman" panose="02020603050405020304" pitchFamily="18" charset="0"/>
              </a:rPr>
              <a:t>3.</a:t>
            </a:r>
          </a:p>
          <a:p>
            <a:pPr algn="ctr" defTabSz="609630">
              <a:defRPr/>
            </a:pPr>
            <a:r>
              <a:rPr lang="en-US" sz="6600" b="1" dirty="0" err="1">
                <a:solidFill>
                  <a:srgbClr val="B6452E"/>
                </a:solidFill>
                <a:latin typeface="#9Slide04 Rokkitt ExtraBold" panose="00000900000000000000" pitchFamily="2" charset="0"/>
                <a:cs typeface="Times New Roman" panose="02020603050405020304" pitchFamily="18" charset="0"/>
              </a:rPr>
              <a:t>Nhân</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vật</a:t>
            </a:r>
            <a:endParaRPr lang="en-US" sz="8800" b="1"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17942280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50E016-F930-FDD6-0484-9513033D9FC9}"/>
              </a:ext>
            </a:extLst>
          </p:cNvPr>
          <p:cNvPicPr>
            <a:picLocks noChangeAspect="1"/>
          </p:cNvPicPr>
          <p:nvPr/>
        </p:nvPicPr>
        <p:blipFill>
          <a:blip r:embed="rId3"/>
          <a:stretch>
            <a:fillRect/>
          </a:stretch>
        </p:blipFill>
        <p:spPr>
          <a:xfrm>
            <a:off x="2819400" y="0"/>
            <a:ext cx="7203491" cy="10287000"/>
          </a:xfrm>
          <a:prstGeom prst="rect">
            <a:avLst/>
          </a:prstGeom>
        </p:spPr>
      </p:pic>
      <p:sp>
        <p:nvSpPr>
          <p:cNvPr id="4" name="TextBox 14">
            <a:extLst>
              <a:ext uri="{FF2B5EF4-FFF2-40B4-BE49-F238E27FC236}">
                <a16:creationId xmlns:a16="http://schemas.microsoft.com/office/drawing/2014/main" id="{1BD12882-7222-2397-D8CC-F01128201056}"/>
              </a:ext>
            </a:extLst>
          </p:cNvPr>
          <p:cNvSpPr txBox="1"/>
          <p:nvPr/>
        </p:nvSpPr>
        <p:spPr>
          <a:xfrm>
            <a:off x="7772400" y="4533900"/>
            <a:ext cx="12575412" cy="1015663"/>
          </a:xfrm>
          <a:prstGeom prst="rect">
            <a:avLst/>
          </a:prstGeom>
        </p:spPr>
        <p:txBody>
          <a:bodyPr wrap="square" lIns="0" tIns="0" rIns="0" bIns="0" rtlCol="0" anchor="t">
            <a:spAutoFit/>
          </a:bodyPr>
          <a:lstStyle/>
          <a:p>
            <a:pPr algn="ctr" defTabSz="609630">
              <a:defRPr/>
            </a:pPr>
            <a:r>
              <a:rPr lang="en-US" sz="6600" b="1" dirty="0" err="1">
                <a:solidFill>
                  <a:srgbClr val="B6452E"/>
                </a:solidFill>
                <a:latin typeface="#9Slide04 Rokkitt ExtraBold" panose="00000900000000000000" pitchFamily="2" charset="0"/>
                <a:cs typeface="Times New Roman" panose="02020603050405020304" pitchFamily="18" charset="0"/>
              </a:rPr>
              <a:t>Hoạt</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động</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nhóm</a:t>
            </a:r>
            <a:endParaRPr lang="en-US" sz="8800" b="1" dirty="0">
              <a:solidFill>
                <a:srgbClr val="B6452E"/>
              </a:solidFill>
              <a:latin typeface="#9Slide04 Rokkitt ExtraBold" panose="00000900000000000000" pitchFamily="2" charset="0"/>
              <a:cs typeface="Times New Roman" panose="02020603050405020304" pitchFamily="18" charset="0"/>
            </a:endParaRPr>
          </a:p>
        </p:txBody>
      </p:sp>
      <p:pic>
        <p:nvPicPr>
          <p:cNvPr id="5" name="Picture 6">
            <a:extLst>
              <a:ext uri="{FF2B5EF4-FFF2-40B4-BE49-F238E27FC236}">
                <a16:creationId xmlns:a16="http://schemas.microsoft.com/office/drawing/2014/main" id="{75E40956-E8FE-4852-62C5-CABA228C11DB}"/>
              </a:ext>
            </a:extLst>
          </p:cNvPr>
          <p:cNvPicPr>
            <a:picLocks noChangeAspect="1"/>
          </p:cNvPicPr>
          <p:nvPr/>
        </p:nvPicPr>
        <p:blipFill>
          <a:blip r:embed="rId4"/>
          <a:srcRect/>
          <a:stretch>
            <a:fillRect/>
          </a:stretch>
        </p:blipFill>
        <p:spPr>
          <a:xfrm rot="-5400000">
            <a:off x="-4824748" y="51896"/>
            <a:ext cx="8390799" cy="6208709"/>
          </a:xfrm>
          <a:prstGeom prst="rect">
            <a:avLst/>
          </a:prstGeom>
        </p:spPr>
      </p:pic>
      <p:pic>
        <p:nvPicPr>
          <p:cNvPr id="6" name="Picture 5">
            <a:extLst>
              <a:ext uri="{FF2B5EF4-FFF2-40B4-BE49-F238E27FC236}">
                <a16:creationId xmlns:a16="http://schemas.microsoft.com/office/drawing/2014/main" id="{594AD8CE-847C-1B90-1C57-03780AA19FE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32986" y="-1866900"/>
            <a:ext cx="3556828" cy="4114800"/>
          </a:xfrm>
          <a:prstGeom prst="rect">
            <a:avLst/>
          </a:prstGeom>
        </p:spPr>
      </p:pic>
    </p:spTree>
    <p:extLst>
      <p:ext uri="{BB962C8B-B14F-4D97-AF65-F5344CB8AC3E}">
        <p14:creationId xmlns:p14="http://schemas.microsoft.com/office/powerpoint/2010/main" val="3489097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5DA8AA-1E6A-FB13-670E-35C4D0149D80}"/>
              </a:ext>
            </a:extLst>
          </p:cNvPr>
          <p:cNvPicPr>
            <a:picLocks noChangeAspect="1"/>
          </p:cNvPicPr>
          <p:nvPr/>
        </p:nvPicPr>
        <p:blipFill>
          <a:blip r:embed="rId3">
            <a:lum bright="70000" contrast="-70000"/>
          </a:blip>
          <a:stretch>
            <a:fillRect/>
          </a:stretch>
        </p:blipFill>
        <p:spPr>
          <a:xfrm>
            <a:off x="9982200" y="2476500"/>
            <a:ext cx="6937849" cy="5791702"/>
          </a:xfrm>
          <a:prstGeom prst="rect">
            <a:avLst/>
          </a:prstGeom>
        </p:spPr>
      </p:pic>
      <p:pic>
        <p:nvPicPr>
          <p:cNvPr id="6" name="Picture 5">
            <a:extLst>
              <a:ext uri="{FF2B5EF4-FFF2-40B4-BE49-F238E27FC236}">
                <a16:creationId xmlns:a16="http://schemas.microsoft.com/office/drawing/2014/main" id="{DE38B02C-DFD2-86C2-0C5A-36142C4BB827}"/>
              </a:ext>
            </a:extLst>
          </p:cNvPr>
          <p:cNvPicPr>
            <a:picLocks noChangeAspect="1"/>
          </p:cNvPicPr>
          <p:nvPr/>
        </p:nvPicPr>
        <p:blipFill>
          <a:blip r:embed="rId3">
            <a:lum bright="70000" contrast="-70000"/>
          </a:blip>
          <a:stretch>
            <a:fillRect/>
          </a:stretch>
        </p:blipFill>
        <p:spPr>
          <a:xfrm>
            <a:off x="1752600" y="2469573"/>
            <a:ext cx="6937849" cy="5791702"/>
          </a:xfrm>
          <a:prstGeom prst="rect">
            <a:avLst/>
          </a:prstGeom>
        </p:spPr>
      </p:pic>
      <p:pic>
        <p:nvPicPr>
          <p:cNvPr id="14"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65170" y="-2775292"/>
            <a:ext cx="4308691" cy="4114800"/>
          </a:xfrm>
          <a:prstGeom prst="rect">
            <a:avLst/>
          </a:prstGeom>
        </p:spPr>
      </p:pic>
      <p:sp>
        <p:nvSpPr>
          <p:cNvPr id="3" name="Rectangle 2">
            <a:extLst>
              <a:ext uri="{FF2B5EF4-FFF2-40B4-BE49-F238E27FC236}">
                <a16:creationId xmlns:a16="http://schemas.microsoft.com/office/drawing/2014/main" id="{7A2EFEC6-3537-A8A6-EF62-49705A70741B}"/>
              </a:ext>
            </a:extLst>
          </p:cNvPr>
          <p:cNvSpPr/>
          <p:nvPr/>
        </p:nvSpPr>
        <p:spPr>
          <a:xfrm>
            <a:off x="1981200" y="3404562"/>
            <a:ext cx="6553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vật</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trong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đoạn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trích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Trần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Bình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Trọng</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cha con Hoàng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Đỗ</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Trần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Quốc</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Tuấn</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7" name="Rectangle 6">
            <a:extLst>
              <a:ext uri="{FF2B5EF4-FFF2-40B4-BE49-F238E27FC236}">
                <a16:creationId xmlns:a16="http://schemas.microsoft.com/office/drawing/2014/main" id="{8B2D0992-741F-EA46-800C-98743A39552F}"/>
              </a:ext>
            </a:extLst>
          </p:cNvPr>
          <p:cNvSpPr/>
          <p:nvPr/>
        </p:nvSpPr>
        <p:spPr>
          <a:xfrm>
            <a:off x="10515600" y="3404562"/>
            <a:ext cx="60960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Nhân</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vật</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có</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thật</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trong</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lịch</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sử</a:t>
            </a:r>
            <a:r>
              <a:rPr lang="en-US" sz="4400" b="1" dirty="0">
                <a:solidFill>
                  <a:prstClr val="black"/>
                </a:solidFill>
                <a:latin typeface="Times New Roman" pitchFamily="18" charset="0"/>
                <a:cs typeface="Times New Roman" pitchFamily="18" charset="0"/>
                <a:sym typeface="Arial"/>
              </a:rPr>
              <a:t>: </a:t>
            </a:r>
            <a:r>
              <a:rPr lang="en-US" sz="4400" dirty="0" err="1">
                <a:solidFill>
                  <a:prstClr val="black"/>
                </a:solidFill>
                <a:latin typeface="Times New Roman" pitchFamily="18" charset="0"/>
                <a:cs typeface="Times New Roman" pitchFamily="18" charset="0"/>
                <a:sym typeface="Arial"/>
              </a:rPr>
              <a:t>Trần</a:t>
            </a:r>
            <a:r>
              <a:rPr lang="en-US" sz="4400" dirty="0">
                <a:solidFill>
                  <a:prstClr val="black"/>
                </a:solidFill>
                <a:latin typeface="Times New Roman" pitchFamily="18" charset="0"/>
                <a:cs typeface="Times New Roman" pitchFamily="18" charset="0"/>
                <a:sym typeface="Arial"/>
              </a:rPr>
              <a:t> Bình </a:t>
            </a:r>
            <a:r>
              <a:rPr lang="en-US" sz="4400" dirty="0" err="1">
                <a:solidFill>
                  <a:prstClr val="black"/>
                </a:solidFill>
                <a:latin typeface="Times New Roman" pitchFamily="18" charset="0"/>
                <a:cs typeface="Times New Roman" pitchFamily="18" charset="0"/>
                <a:sym typeface="Arial"/>
              </a:rPr>
              <a:t>Trọng</a:t>
            </a:r>
            <a:r>
              <a:rPr lang="en-US" sz="4400" dirty="0">
                <a:solidFill>
                  <a:prstClr val="black"/>
                </a:solidFill>
                <a:latin typeface="Times New Roman" pitchFamily="18" charset="0"/>
                <a:cs typeface="Times New Roman" pitchFamily="18" charset="0"/>
                <a:sym typeface="Arial"/>
              </a:rPr>
              <a:t>, </a:t>
            </a:r>
            <a:r>
              <a:rPr lang="en-US" sz="4400" dirty="0" err="1">
                <a:solidFill>
                  <a:prstClr val="black"/>
                </a:solidFill>
                <a:latin typeface="Times New Roman" pitchFamily="18" charset="0"/>
                <a:cs typeface="Times New Roman" pitchFamily="18" charset="0"/>
                <a:sym typeface="Arial"/>
              </a:rPr>
              <a:t>Trần</a:t>
            </a:r>
            <a:r>
              <a:rPr lang="en-US" sz="4400" dirty="0">
                <a:solidFill>
                  <a:prstClr val="black"/>
                </a:solidFill>
                <a:latin typeface="Times New Roman" pitchFamily="18" charset="0"/>
                <a:cs typeface="Times New Roman" pitchFamily="18" charset="0"/>
                <a:sym typeface="Arial"/>
              </a:rPr>
              <a:t> </a:t>
            </a:r>
            <a:r>
              <a:rPr lang="en-US" sz="4400" dirty="0" err="1">
                <a:solidFill>
                  <a:prstClr val="black"/>
                </a:solidFill>
                <a:latin typeface="Times New Roman" pitchFamily="18" charset="0"/>
                <a:cs typeface="Times New Roman" pitchFamily="18" charset="0"/>
                <a:sym typeface="Arial"/>
              </a:rPr>
              <a:t>Quốc</a:t>
            </a:r>
            <a:r>
              <a:rPr lang="en-US" sz="4400" dirty="0">
                <a:solidFill>
                  <a:prstClr val="black"/>
                </a:solidFill>
                <a:latin typeface="Times New Roman" pitchFamily="18" charset="0"/>
                <a:cs typeface="Times New Roman" pitchFamily="18" charset="0"/>
                <a:sym typeface="Arial"/>
              </a:rPr>
              <a:t> </a:t>
            </a:r>
            <a:r>
              <a:rPr lang="en-US" sz="4400" dirty="0" err="1">
                <a:solidFill>
                  <a:prstClr val="black"/>
                </a:solidFill>
                <a:latin typeface="Times New Roman" pitchFamily="18" charset="0"/>
                <a:cs typeface="Times New Roman" pitchFamily="18" charset="0"/>
                <a:sym typeface="Arial"/>
              </a:rPr>
              <a:t>Tuấn</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12491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99695551"/>
              </p:ext>
            </p:extLst>
          </p:nvPr>
        </p:nvGraphicFramePr>
        <p:xfrm>
          <a:off x="152400" y="266700"/>
          <a:ext cx="17678400" cy="9886648"/>
        </p:xfrm>
        <a:graphic>
          <a:graphicData uri="http://schemas.openxmlformats.org/drawingml/2006/table">
            <a:tbl>
              <a:tblPr firstRow="1" bandRow="1">
                <a:tableStyleId>{5940675A-B579-460E-94D1-54222C63F5DA}</a:tableStyleId>
              </a:tblPr>
              <a:tblGrid>
                <a:gridCol w="1295400">
                  <a:extLst>
                    <a:ext uri="{9D8B030D-6E8A-4147-A177-3AD203B41FA5}">
                      <a16:colId xmlns:a16="http://schemas.microsoft.com/office/drawing/2014/main" val="2316336810"/>
                    </a:ext>
                  </a:extLst>
                </a:gridCol>
                <a:gridCol w="7620000">
                  <a:extLst>
                    <a:ext uri="{9D8B030D-6E8A-4147-A177-3AD203B41FA5}">
                      <a16:colId xmlns:a16="http://schemas.microsoft.com/office/drawing/2014/main" val="2412561253"/>
                    </a:ext>
                  </a:extLst>
                </a:gridCol>
                <a:gridCol w="4419600">
                  <a:extLst>
                    <a:ext uri="{9D8B030D-6E8A-4147-A177-3AD203B41FA5}">
                      <a16:colId xmlns:a16="http://schemas.microsoft.com/office/drawing/2014/main" val="2056699566"/>
                    </a:ext>
                  </a:extLst>
                </a:gridCol>
                <a:gridCol w="4343400">
                  <a:extLst>
                    <a:ext uri="{9D8B030D-6E8A-4147-A177-3AD203B41FA5}">
                      <a16:colId xmlns:a16="http://schemas.microsoft.com/office/drawing/2014/main" val="1166746870"/>
                    </a:ext>
                  </a:extLst>
                </a:gridCol>
              </a:tblGrid>
              <a:tr h="628952">
                <a:tc>
                  <a:txBody>
                    <a:bodyPr/>
                    <a:lstStyle/>
                    <a:p>
                      <a:pPr algn="ct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Bình</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Trọng</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Quốc</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Tuấn</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Hoàng</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Đỗ</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extLst>
                  <a:ext uri="{0D108BD9-81ED-4DB2-BD59-A6C34878D82A}">
                    <a16:rowId xmlns:a16="http://schemas.microsoft.com/office/drawing/2014/main" val="1700777349"/>
                  </a:ext>
                </a:extLst>
              </a:tr>
              <a:tr h="3048000">
                <a:tc>
                  <a:txBody>
                    <a:bodyPr/>
                    <a:lstStyle/>
                    <a:p>
                      <a:pPr algn="ctr"/>
                      <a:r>
                        <a:rPr lang="en-US" sz="3800" b="1" dirty="0" err="1">
                          <a:latin typeface="Times New Roman" panose="02020603050405020304" pitchFamily="18" charset="0"/>
                          <a:cs typeface="Times New Roman" panose="02020603050405020304" pitchFamily="18" charset="0"/>
                        </a:rPr>
                        <a:t>Lời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nói</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hãy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xuống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mặt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lên</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em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hẳn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khao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khát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điều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này</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em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bằng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không</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Cháu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sẽ</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trao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tận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tay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Thượng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tướng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quân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thôi</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“Ta </a:t>
                      </a:r>
                      <a:r>
                        <a:rPr lang="en-US" sz="3800" baseline="0" dirty="0" err="1">
                          <a:latin typeface="Times New Roman" panose="02020603050405020304" pitchFamily="18" charset="0"/>
                          <a:cs typeface="Times New Roman" panose="02020603050405020304" pitchFamily="18" charset="0"/>
                        </a:rPr>
                        <a:t>cũng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nghĩ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trước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được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điều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đó</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vận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nước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đâu</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Thưa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quốc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công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cháu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chỉ</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là</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đảm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đương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nổi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việc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này</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chúng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cháu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xông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vào</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chạy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bán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mạng</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3457759441"/>
                  </a:ext>
                </a:extLst>
              </a:tr>
              <a:tr h="5467048">
                <a:tc>
                  <a:txBody>
                    <a:bodyPr/>
                    <a:lstStyle/>
                    <a:p>
                      <a:pPr algn="ctr"/>
                      <a:r>
                        <a:rPr lang="en-US" sz="3800" b="1" dirty="0" err="1">
                          <a:latin typeface="Times New Roman" panose="02020603050405020304" pitchFamily="18" charset="0"/>
                          <a:cs typeface="Times New Roman" panose="02020603050405020304" pitchFamily="18" charset="0"/>
                        </a:rPr>
                        <a:t>Suy</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nghĩ</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chăn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ngựa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biết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đem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những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gì</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làm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tướng</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Nhớ</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lại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thấy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trước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đây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chưa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đối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rộng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với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quân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gia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nô</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Muốn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phần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thưởng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phải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với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thấy</a:t>
                      </a:r>
                      <a:r>
                        <a:rPr lang="en-US" sz="3800" baseline="0" dirty="0">
                          <a:latin typeface="Times New Roman" panose="02020603050405020304" pitchFamily="18" charset="0"/>
                          <a:cs typeface="Times New Roman" panose="02020603050405020304" pitchFamily="18" charset="0"/>
                        </a:rPr>
                        <a:t> sung </a:t>
                      </a:r>
                      <a:r>
                        <a:rPr lang="en-US" sz="3800" baseline="0" dirty="0" err="1">
                          <a:latin typeface="Times New Roman" panose="02020603050405020304" pitchFamily="18" charset="0"/>
                          <a:cs typeface="Times New Roman" panose="02020603050405020304" pitchFamily="18" charset="0"/>
                        </a:rPr>
                        <a:t>sướng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bằng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về</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hành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động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của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mình</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a:t>
                      </a:r>
                      <a:r>
                        <a:rPr lang="en-US" sz="3800" dirty="0" err="1">
                          <a:latin typeface="Times New Roman" panose="02020603050405020304" pitchFamily="18" charset="0"/>
                          <a:cs typeface="Times New Roman" panose="02020603050405020304" pitchFamily="18" charset="0"/>
                        </a:rPr>
                        <a:t>Hài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vì</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tỏ</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hiểu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bãi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lầy</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a:t>
                      </a:r>
                      <a:r>
                        <a:rPr lang="en-US" sz="3800" dirty="0" err="1">
                          <a:latin typeface="Times New Roman" panose="02020603050405020304" pitchFamily="18" charset="0"/>
                          <a:cs typeface="Times New Roman" panose="02020603050405020304" pitchFamily="18" charset="0"/>
                        </a:rPr>
                        <a:t>Nhận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viên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sáp</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cúi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đầu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nghĩ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ngợi</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1740855442"/>
                  </a:ext>
                </a:extLst>
              </a:tr>
            </a:tbl>
          </a:graphicData>
        </a:graphic>
      </p:graphicFrame>
    </p:spTree>
    <p:extLst>
      <p:ext uri="{BB962C8B-B14F-4D97-AF65-F5344CB8AC3E}">
        <p14:creationId xmlns:p14="http://schemas.microsoft.com/office/powerpoint/2010/main" val="2673445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19493483"/>
              </p:ext>
            </p:extLst>
          </p:nvPr>
        </p:nvGraphicFramePr>
        <p:xfrm>
          <a:off x="152400" y="190501"/>
          <a:ext cx="17907000" cy="9814560"/>
        </p:xfrm>
        <a:graphic>
          <a:graphicData uri="http://schemas.openxmlformats.org/drawingml/2006/table">
            <a:tbl>
              <a:tblPr firstRow="1" bandRow="1">
                <a:tableStyleId>{5940675A-B579-460E-94D1-54222C63F5DA}</a:tableStyleId>
              </a:tblPr>
              <a:tblGrid>
                <a:gridCol w="1627909">
                  <a:extLst>
                    <a:ext uri="{9D8B030D-6E8A-4147-A177-3AD203B41FA5}">
                      <a16:colId xmlns:a16="http://schemas.microsoft.com/office/drawing/2014/main" val="2316336810"/>
                    </a:ext>
                  </a:extLst>
                </a:gridCol>
                <a:gridCol w="7973291">
                  <a:extLst>
                    <a:ext uri="{9D8B030D-6E8A-4147-A177-3AD203B41FA5}">
                      <a16:colId xmlns:a16="http://schemas.microsoft.com/office/drawing/2014/main" val="2412561253"/>
                    </a:ext>
                  </a:extLst>
                </a:gridCol>
                <a:gridCol w="4191000">
                  <a:extLst>
                    <a:ext uri="{9D8B030D-6E8A-4147-A177-3AD203B41FA5}">
                      <a16:colId xmlns:a16="http://schemas.microsoft.com/office/drawing/2014/main" val="2056699566"/>
                    </a:ext>
                  </a:extLst>
                </a:gridCol>
                <a:gridCol w="4114800">
                  <a:extLst>
                    <a:ext uri="{9D8B030D-6E8A-4147-A177-3AD203B41FA5}">
                      <a16:colId xmlns:a16="http://schemas.microsoft.com/office/drawing/2014/main" val="1166746870"/>
                    </a:ext>
                  </a:extLst>
                </a:gridCol>
              </a:tblGrid>
              <a:tr h="651554">
                <a:tc>
                  <a:txBody>
                    <a:bodyPr/>
                    <a:lstStyle/>
                    <a:p>
                      <a:pPr algn="ct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Bình</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Trọng</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Quốc</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Tuấn</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Hoàng</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Đỗ</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extLst>
                  <a:ext uri="{0D108BD9-81ED-4DB2-BD59-A6C34878D82A}">
                    <a16:rowId xmlns:a16="http://schemas.microsoft.com/office/drawing/2014/main" val="1700777349"/>
                  </a:ext>
                </a:extLst>
              </a:tr>
              <a:tr h="4613003">
                <a:tc>
                  <a:txBody>
                    <a:bodyPr/>
                    <a:lstStyle/>
                    <a:p>
                      <a:pPr algn="ctr"/>
                      <a:r>
                        <a:rPr lang="en-US" sz="3800" b="1" dirty="0" err="1">
                          <a:latin typeface="Times New Roman" panose="02020603050405020304" pitchFamily="18" charset="0"/>
                          <a:cs typeface="Times New Roman" panose="02020603050405020304" pitchFamily="18" charset="0"/>
                        </a:rPr>
                        <a:t>Hành</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động</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Đưa</a:t>
                      </a:r>
                      <a:r>
                        <a:rPr lang="en-US" sz="3800" baseline="0" dirty="0">
                          <a:latin typeface="Times New Roman" panose="02020603050405020304" pitchFamily="18" charset="0"/>
                          <a:cs typeface="Times New Roman" panose="02020603050405020304" pitchFamily="18" charset="0"/>
                        </a:rPr>
                        <a:t> cha con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về</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gặp</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Quốc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Tuấn</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Dùng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mũi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kiếm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rạch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trán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 … “</a:t>
                      </a:r>
                      <a:r>
                        <a:rPr lang="en-US" sz="3800" baseline="0" dirty="0" err="1">
                          <a:latin typeface="Times New Roman" panose="02020603050405020304" pitchFamily="18" charset="0"/>
                          <a:cs typeface="Times New Roman" panose="02020603050405020304" pitchFamily="18" charset="0"/>
                        </a:rPr>
                        <a:t>quan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trung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khách</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Cắt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một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vạt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áo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chiến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dung </a:t>
                      </a:r>
                      <a:r>
                        <a:rPr lang="en-US" sz="3800" baseline="0" dirty="0" err="1">
                          <a:latin typeface="Times New Roman" panose="02020603050405020304" pitchFamily="18" charset="0"/>
                          <a:cs typeface="Times New Roman" panose="02020603050405020304" pitchFamily="18" charset="0"/>
                        </a:rPr>
                        <a:t>thuôc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dấu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buộc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trán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Đặt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hai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tay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vai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nói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với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niềm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xúc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động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trìu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mến</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Ôm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Trao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viên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sáp</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Chăm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chú</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ngắm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Nheo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mắt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cười</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Vẫy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tay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ông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già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Màn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Trò</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cùng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khỏi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lều</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Sụp</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Quốc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Tuấn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rồi</a:t>
                      </a:r>
                      <a:r>
                        <a:rPr lang="en-US" sz="3800" baseline="0" dirty="0">
                          <a:latin typeface="Times New Roman" panose="02020603050405020304" pitchFamily="18" charset="0"/>
                          <a:cs typeface="Times New Roman" panose="02020603050405020304" pitchFamily="18" charset="0"/>
                        </a:rPr>
                        <a:t> quay sang </a:t>
                      </a:r>
                      <a:r>
                        <a:rPr lang="en-US" sz="3800" baseline="0" dirty="0" err="1">
                          <a:latin typeface="Times New Roman" panose="02020603050405020304" pitchFamily="18" charset="0"/>
                          <a:cs typeface="Times New Roman" panose="02020603050405020304" pitchFamily="18" charset="0"/>
                        </a:rPr>
                        <a:t>lạy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từ</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Trọng</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Cúi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Trọng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để</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tạ</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ơn</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1779809393"/>
                  </a:ext>
                </a:extLst>
              </a:tr>
              <a:tr h="3574642">
                <a:tc>
                  <a:txBody>
                    <a:bodyPr/>
                    <a:lstStyle/>
                    <a:p>
                      <a:pPr algn="ctr"/>
                      <a:r>
                        <a:rPr lang="en-US" sz="3800" b="1" dirty="0" err="1">
                          <a:latin typeface="Times New Roman" panose="02020603050405020304" pitchFamily="18" charset="0"/>
                          <a:cs typeface="Times New Roman" panose="02020603050405020304" pitchFamily="18" charset="0"/>
                        </a:rPr>
                        <a:t>Nhận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xét</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sống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trân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quý</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những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tuệ</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tài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năng</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Hết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phụng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sự</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nước</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tư</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thế</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tĩnh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ung</a:t>
                      </a:r>
                      <a:r>
                        <a:rPr lang="en-US" sz="3800" baseline="0" dirty="0">
                          <a:latin typeface="Times New Roman" panose="02020603050405020304" pitchFamily="18" charset="0"/>
                          <a:cs typeface="Times New Roman" panose="02020603050405020304" pitchFamily="18" charset="0"/>
                        </a:rPr>
                        <a:t> dung, </a:t>
                      </a:r>
                      <a:r>
                        <a:rPr lang="en-US" sz="3800" baseline="0" dirty="0" err="1">
                          <a:latin typeface="Times New Roman" panose="02020603050405020304" pitchFamily="18" charset="0"/>
                          <a:cs typeface="Times New Roman" panose="02020603050405020304" pitchFamily="18" charset="0"/>
                        </a:rPr>
                        <a:t>tự</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tại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của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đầu</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Biết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đặt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niềm</a:t>
                      </a:r>
                      <a:r>
                        <a:rPr lang="en-US" sz="3800" baseline="0" dirty="0">
                          <a:latin typeface="Times New Roman" panose="02020603050405020304" pitchFamily="18" charset="0"/>
                          <a:cs typeface="Times New Roman" panose="02020603050405020304" pitchFamily="18" charset="0"/>
                        </a:rPr>
                        <a:t> tin </a:t>
                      </a:r>
                      <a:r>
                        <a:rPr lang="en-US" sz="3800" baseline="0" dirty="0" err="1">
                          <a:latin typeface="Times New Roman" panose="02020603050405020304" pitchFamily="18" charset="0"/>
                          <a:cs typeface="Times New Roman" panose="02020603050405020304" pitchFamily="18" charset="0"/>
                        </a:rPr>
                        <a:t>đúng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Nhỏ</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tuổi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nhưng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lớn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dũng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mưu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nhanh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nhẹn</a:t>
                      </a:r>
                      <a:endParaRPr lang="en-US" sz="380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Yêu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nước</a:t>
                      </a:r>
                      <a:endParaRPr lang="en-US" sz="3800" baseline="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937042231"/>
                  </a:ext>
                </a:extLst>
              </a:tr>
            </a:tbl>
          </a:graphicData>
        </a:graphic>
      </p:graphicFrame>
    </p:spTree>
    <p:extLst>
      <p:ext uri="{BB962C8B-B14F-4D97-AF65-F5344CB8AC3E}">
        <p14:creationId xmlns:p14="http://schemas.microsoft.com/office/powerpoint/2010/main" val="604022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grpSp>
        <p:nvGrpSpPr>
          <p:cNvPr id="3" name="Group 3">
            <a:extLst>
              <a:ext uri="{FF2B5EF4-FFF2-40B4-BE49-F238E27FC236}">
                <a16:creationId xmlns:a16="http://schemas.microsoft.com/office/drawing/2014/main" id="{221EAF43-09BA-C945-C7E7-EC86030E5B7D}"/>
              </a:ext>
            </a:extLst>
          </p:cNvPr>
          <p:cNvGrpSpPr/>
          <p:nvPr/>
        </p:nvGrpSpPr>
        <p:grpSpPr>
          <a:xfrm>
            <a:off x="-989004" y="1896201"/>
            <a:ext cx="8419219" cy="8390799"/>
            <a:chOff x="0" y="0"/>
            <a:chExt cx="12700000" cy="12700000"/>
          </a:xfrm>
        </p:grpSpPr>
        <p:sp>
          <p:nvSpPr>
            <p:cNvPr id="4" name="Freeform 4">
              <a:extLst>
                <a:ext uri="{FF2B5EF4-FFF2-40B4-BE49-F238E27FC236}">
                  <a16:creationId xmlns:a16="http://schemas.microsoft.com/office/drawing/2014/main" id="{C2C98ACE-F1FD-6FF9-9227-A650A3EB8D8A}"/>
                </a:ext>
              </a:extLst>
            </p:cNvPr>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8"/>
              <a:stretch>
                <a:fillRect t="-56047" b="-6443"/>
              </a:stretch>
            </a:blipFill>
          </p:spPr>
          <p:txBody>
            <a:bodyPr/>
            <a:lstStyle/>
            <a:p>
              <a:endParaRPr lang="en-US"/>
            </a:p>
          </p:txBody>
        </p:sp>
      </p:grpSp>
      <p:sp>
        <p:nvSpPr>
          <p:cNvPr id="5" name="TextBox 14">
            <a:extLst>
              <a:ext uri="{FF2B5EF4-FFF2-40B4-BE49-F238E27FC236}">
                <a16:creationId xmlns:a16="http://schemas.microsoft.com/office/drawing/2014/main" id="{962E7C89-1244-3E21-FA04-566154EEA2D9}"/>
              </a:ext>
            </a:extLst>
          </p:cNvPr>
          <p:cNvSpPr txBox="1"/>
          <p:nvPr/>
        </p:nvSpPr>
        <p:spPr>
          <a:xfrm>
            <a:off x="6103504" y="4597450"/>
            <a:ext cx="12575412" cy="2031325"/>
          </a:xfrm>
          <a:prstGeom prst="rect">
            <a:avLst/>
          </a:prstGeom>
        </p:spPr>
        <p:txBody>
          <a:bodyPr wrap="square" lIns="0" tIns="0" rIns="0" bIns="0" rtlCol="0" anchor="t">
            <a:spAutoFit/>
          </a:bodyPr>
          <a:lstStyle/>
          <a:p>
            <a:pPr algn="ctr" defTabSz="609630">
              <a:defRPr/>
            </a:pPr>
            <a:r>
              <a:rPr lang="en-US" sz="6600" b="1" dirty="0">
                <a:solidFill>
                  <a:srgbClr val="B6452E"/>
                </a:solidFill>
                <a:latin typeface="#9Slide04 Rokkitt ExtraBold" panose="00000900000000000000" pitchFamily="2" charset="0"/>
                <a:cs typeface="Times New Roman" panose="02020603050405020304" pitchFamily="18" charset="0"/>
              </a:rPr>
              <a:t>4.</a:t>
            </a:r>
          </a:p>
          <a:p>
            <a:pPr algn="ctr" defTabSz="609630">
              <a:defRPr/>
            </a:pPr>
            <a:r>
              <a:rPr lang="en-US" sz="6600" b="1" dirty="0" err="1">
                <a:solidFill>
                  <a:srgbClr val="B6452E"/>
                </a:solidFill>
                <a:latin typeface="#9Slide04 Rokkitt ExtraBold" panose="00000900000000000000" pitchFamily="2" charset="0"/>
                <a:cs typeface="Times New Roman" panose="02020603050405020304" pitchFamily="18" charset="0"/>
              </a:rPr>
              <a:t>Ngôn</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ngữ</a:t>
            </a:r>
            <a:endParaRPr lang="en-US" sz="8800" b="1"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294450922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F278C6-EF0E-A1FB-C4C1-A55FB7F90CA5}"/>
              </a:ext>
            </a:extLst>
          </p:cNvPr>
          <p:cNvSpPr/>
          <p:nvPr/>
        </p:nvSpPr>
        <p:spPr>
          <a:xfrm>
            <a:off x="990600" y="1547990"/>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Ngôn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ngữ</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phù</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hợp</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với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bối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cảnh</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giai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đoạn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lịch</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sử</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thời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nhà</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Trần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7">
            <a:extLst>
              <a:ext uri="{FF2B5EF4-FFF2-40B4-BE49-F238E27FC236}">
                <a16:creationId xmlns:a16="http://schemas.microsoft.com/office/drawing/2014/main" id="{715EC4F2-4A7F-3647-DFEE-E5F5E772D6E0}"/>
              </a:ext>
            </a:extLst>
          </p:cNvPr>
          <p:cNvSpPr/>
          <p:nvPr/>
        </p:nvSpPr>
        <p:spPr>
          <a:xfrm>
            <a:off x="10210800" y="1866900"/>
            <a:ext cx="7665918" cy="6324600"/>
          </a:xfrm>
          <a:custGeom>
            <a:avLst/>
            <a:gdLst/>
            <a:ahLst/>
            <a:cxnLst/>
            <a:rect l="l" t="t" r="r" b="b"/>
            <a:pathLst>
              <a:path w="8991798" h="7106493">
                <a:moveTo>
                  <a:pt x="0" y="0"/>
                </a:moveTo>
                <a:lnTo>
                  <a:pt x="8991798" y="0"/>
                </a:lnTo>
                <a:lnTo>
                  <a:pt x="8991798" y="7106493"/>
                </a:lnTo>
                <a:lnTo>
                  <a:pt x="0" y="7106493"/>
                </a:lnTo>
                <a:lnTo>
                  <a:pt x="0" y="0"/>
                </a:lnTo>
                <a:close/>
              </a:path>
            </a:pathLst>
          </a:custGeom>
          <a:blipFill>
            <a:blip r:embed="rId3"/>
            <a:stretch>
              <a:fillRect l="-7454"/>
            </a:stretch>
          </a:blipFill>
        </p:spPr>
        <p:txBody>
          <a:bodyPr/>
          <a:lstStyle/>
          <a:p>
            <a:endParaRPr lang="en-US"/>
          </a:p>
        </p:txBody>
      </p:sp>
      <p:pic>
        <p:nvPicPr>
          <p:cNvPr id="4" name="Picture 20">
            <a:extLst>
              <a:ext uri="{FF2B5EF4-FFF2-40B4-BE49-F238E27FC236}">
                <a16:creationId xmlns:a16="http://schemas.microsoft.com/office/drawing/2014/main" id="{9F60F6CA-73F1-E76D-2D3F-164A1EE1B8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39147" y="-116397"/>
            <a:ext cx="1288173" cy="1298237"/>
          </a:xfrm>
          <a:prstGeom prst="rect">
            <a:avLst/>
          </a:prstGeom>
        </p:spPr>
      </p:pic>
      <p:pic>
        <p:nvPicPr>
          <p:cNvPr id="5" name="Picture 21">
            <a:extLst>
              <a:ext uri="{FF2B5EF4-FFF2-40B4-BE49-F238E27FC236}">
                <a16:creationId xmlns:a16="http://schemas.microsoft.com/office/drawing/2014/main" id="{091AC71A-C47D-310F-2435-E8EA252C7F4A}"/>
              </a:ext>
            </a:extLst>
          </p:cNvPr>
          <p:cNvPicPr>
            <a:picLocks noChangeAspect="1"/>
          </p:cNvPicPr>
          <p:nvPr/>
        </p:nvPicPr>
        <p:blipFill>
          <a:blip r:embed="rId6"/>
          <a:srcRect/>
          <a:stretch>
            <a:fillRect/>
          </a:stretch>
        </p:blipFill>
        <p:spPr>
          <a:xfrm rot="762462">
            <a:off x="-682159" y="7890136"/>
            <a:ext cx="1750812" cy="2999250"/>
          </a:xfrm>
          <a:prstGeom prst="rect">
            <a:avLst/>
          </a:prstGeom>
        </p:spPr>
      </p:pic>
      <p:sp>
        <p:nvSpPr>
          <p:cNvPr id="6" name="Rectangle 5">
            <a:extLst>
              <a:ext uri="{FF2B5EF4-FFF2-40B4-BE49-F238E27FC236}">
                <a16:creationId xmlns:a16="http://schemas.microsoft.com/office/drawing/2014/main" id="{BCE82502-C9F2-A712-B06E-93EA0919E6B3}"/>
              </a:ext>
            </a:extLst>
          </p:cNvPr>
          <p:cNvSpPr/>
          <p:nvPr/>
        </p:nvSpPr>
        <p:spPr>
          <a:xfrm>
            <a:off x="1143000" y="4036516"/>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tái</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hiện</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được</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không</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khí</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sự</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kiện</a:t>
            </a:r>
            <a:r>
              <a:rPr lang="en-US" sz="4400" noProof="0" dirty="0">
                <a:solidFill>
                  <a:prstClr val="black"/>
                </a:solidFill>
                <a:latin typeface="Times New Roman" pitchFamily="18" charset="0"/>
                <a:cs typeface="Times New Roman" pitchFamily="18" charset="0"/>
                <a:sym typeface="Wingdings" panose="05000000000000000000" pitchFamily="2" charset="2"/>
              </a:rPr>
              <a:t>, con </a:t>
            </a:r>
            <a:r>
              <a:rPr lang="en-US" sz="4400" noProof="0" dirty="0" err="1">
                <a:solidFill>
                  <a:prstClr val="black"/>
                </a:solidFill>
                <a:latin typeface="Times New Roman" pitchFamily="18" charset="0"/>
                <a:cs typeface="Times New Roman" pitchFamily="18" charset="0"/>
                <a:sym typeface="Wingdings" panose="05000000000000000000" pitchFamily="2" charset="2"/>
              </a:rPr>
              <a:t>người</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thời</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Trần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BA0FF8C9-D22E-B7EB-5556-3EADF5D7E0A7}"/>
              </a:ext>
            </a:extLst>
          </p:cNvPr>
          <p:cNvSpPr/>
          <p:nvPr/>
        </p:nvSpPr>
        <p:spPr>
          <a:xfrm>
            <a:off x="990600" y="3007134"/>
            <a:ext cx="8153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Ngôn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ngữ</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linh</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hoạt</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sinh</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động</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C79FA3BF-DF71-EDD8-4958-0D456450713C}"/>
              </a:ext>
            </a:extLst>
          </p:cNvPr>
          <p:cNvSpPr/>
          <p:nvPr/>
        </p:nvSpPr>
        <p:spPr>
          <a:xfrm>
            <a:off x="1377094" y="5743007"/>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Từ</a:t>
            </a:r>
            <a:r>
              <a:rPr kumimoji="0" lang="en-US" sz="4400" b="0" i="0" u="none" strike="noStrike" kern="1200" cap="none" spc="0" normalizeH="0" baseline="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ngữ</a:t>
            </a:r>
            <a:r>
              <a:rPr kumimoji="0" lang="en-US" sz="4400" b="0" i="0"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chỉ</a:t>
            </a:r>
            <a:r>
              <a:rPr kumimoji="0" lang="en-US" sz="4400" b="0" i="0"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tước</a:t>
            </a:r>
            <a:r>
              <a:rPr kumimoji="0" lang="en-US" sz="4400" b="0" i="0"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hiệu</a:t>
            </a:r>
            <a:r>
              <a:rPr kumimoji="0" lang="en-US" sz="4400" b="0" i="0"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Quốc</a:t>
            </a:r>
            <a:r>
              <a:rPr kumimoji="0" lang="en-US" sz="4400" b="0" i="1"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công</a:t>
            </a:r>
            <a:r>
              <a:rPr kumimoji="0" lang="en-US" sz="4400" b="0" i="1"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Thượng</a:t>
            </a:r>
            <a:r>
              <a:rPr kumimoji="0" lang="en-US" sz="4400" b="0" i="1"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4400" b="0" i="1"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quân</a:t>
            </a:r>
            <a:r>
              <a:rPr kumimoji="0" lang="en-US" sz="4400" b="0" i="1"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a:t>
            </a:r>
            <a:endPar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F5B05B91-04A7-0144-55DD-3A5F33BA0CF2}"/>
              </a:ext>
            </a:extLst>
          </p:cNvPr>
          <p:cNvSpPr/>
          <p:nvPr/>
        </p:nvSpPr>
        <p:spPr>
          <a:xfrm>
            <a:off x="1377094" y="7436798"/>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vượt</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xong</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bãi</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lầy</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trận</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vây</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ải</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86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Book Bên Bờ Thiên Mạc - Hà Ân full mobi pdf epub azw3 [Tiểu Thuyết]">
            <a:extLst>
              <a:ext uri="{FF2B5EF4-FFF2-40B4-BE49-F238E27FC236}">
                <a16:creationId xmlns:a16="http://schemas.microsoft.com/office/drawing/2014/main" id="{2551DE6A-7E32-5212-5717-81906B613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0" y="576830"/>
            <a:ext cx="6705600" cy="9454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srcRect/>
          <a:stretch>
            <a:fillRect/>
          </a:stretch>
        </p:blipFill>
        <p:spPr>
          <a:xfrm rot="-552527">
            <a:off x="8554305" y="8184235"/>
            <a:ext cx="11641607" cy="4205530"/>
          </a:xfrm>
          <a:prstGeom prst="rect">
            <a:avLst/>
          </a:prstGeom>
        </p:spPr>
      </p:pic>
      <p:sp>
        <p:nvSpPr>
          <p:cNvPr id="5" name="Freeform 5"/>
          <p:cNvSpPr/>
          <p:nvPr/>
        </p:nvSpPr>
        <p:spPr>
          <a:xfrm>
            <a:off x="10412709" y="585465"/>
            <a:ext cx="7265692"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US" dirty="0"/>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txBody>
            <a:bodyPr/>
            <a:lstStyle/>
            <a:p>
              <a:endParaRPr lang="en-US"/>
            </a:p>
          </p:txBody>
        </p:sp>
      </p:gr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TextBox 14">
            <a:extLst>
              <a:ext uri="{FF2B5EF4-FFF2-40B4-BE49-F238E27FC236}">
                <a16:creationId xmlns:a16="http://schemas.microsoft.com/office/drawing/2014/main" id="{BADFE32C-6750-2D1F-6454-474235B90504}"/>
              </a:ext>
            </a:extLst>
          </p:cNvPr>
          <p:cNvSpPr txBox="1"/>
          <p:nvPr/>
        </p:nvSpPr>
        <p:spPr>
          <a:xfrm>
            <a:off x="-1000629" y="4266412"/>
            <a:ext cx="12575412" cy="2031325"/>
          </a:xfrm>
          <a:prstGeom prst="rect">
            <a:avLst/>
          </a:prstGeom>
        </p:spPr>
        <p:txBody>
          <a:bodyPr wrap="square" lIns="0" tIns="0" rIns="0" bIns="0" rtlCol="0" anchor="t">
            <a:spAutoFit/>
          </a:bodyPr>
          <a:lstStyle/>
          <a:p>
            <a:pPr algn="ctr" defTabSz="609630">
              <a:defRPr/>
            </a:pPr>
            <a:r>
              <a:rPr lang="en-US" sz="6600" dirty="0">
                <a:solidFill>
                  <a:srgbClr val="B6452E"/>
                </a:solidFill>
                <a:latin typeface="#9Slide04 Rokkitt ExtraBold" panose="00000900000000000000" pitchFamily="2" charset="0"/>
                <a:cs typeface="Times New Roman" panose="02020603050405020304" pitchFamily="18" charset="0"/>
              </a:rPr>
              <a:t>III.</a:t>
            </a:r>
          </a:p>
          <a:p>
            <a:pPr algn="ctr" defTabSz="609630">
              <a:defRPr/>
            </a:pPr>
            <a:r>
              <a:rPr lang="en-US" sz="6600" dirty="0" err="1">
                <a:solidFill>
                  <a:srgbClr val="B6452E"/>
                </a:solidFill>
                <a:latin typeface="#9Slide04 Rokkitt ExtraBold" panose="00000900000000000000" pitchFamily="2" charset="0"/>
                <a:cs typeface="Times New Roman" panose="02020603050405020304" pitchFamily="18" charset="0"/>
              </a:rPr>
              <a:t>Tổng</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kết</a:t>
            </a:r>
            <a:endParaRPr lang="en-US" sz="8800"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2750447599"/>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8077200" y="1636613"/>
            <a:ext cx="10698699" cy="9882922"/>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031110" y="610106"/>
            <a:ext cx="10890789" cy="4739759"/>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Cách diễn tả tâm lý nhân vật độc đáo, phương thức đối thoại hấp</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Sự kết hợp nhuần nhị giữa kiến thức lịch sử vững chãi, cảm xúc dồi dào, tưởng tượng phong phú của tác giả. </a:t>
            </a:r>
          </a:p>
          <a:p>
            <a:pPr algn="just">
              <a:spcBef>
                <a:spcPct val="0"/>
              </a:spcBef>
            </a:pP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9"/>
          <p:cNvSpPr txBox="1"/>
          <p:nvPr/>
        </p:nvSpPr>
        <p:spPr>
          <a:xfrm>
            <a:off x="7162800" y="4642842"/>
            <a:ext cx="10820400" cy="541686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p>
          <a:p>
            <a:pPr algn="just">
              <a:defRP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Đoạn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trích</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ca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ngợi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vị</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tướng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Trần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Bình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Trọng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giỏi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tài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thao</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lược</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dùng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binh</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cách</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ông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ứng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xử</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với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nhân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dân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và</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yêu</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thương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gần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gũi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nhân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dân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a:defRPr/>
            </a:pPr>
            <a:r>
              <a:rPr lang="en-US" sz="4400" dirty="0">
                <a:latin typeface="Times New Roman" panose="02020603050405020304" pitchFamily="18" charset="0"/>
                <a:cs typeface="Times New Roman" panose="02020603050405020304" pitchFamily="18" charset="0"/>
              </a:rPr>
              <a:t>- T</a:t>
            </a:r>
            <a:r>
              <a:rPr lang="vi-VN" sz="4400" dirty="0">
                <a:latin typeface="Times New Roman" panose="02020603050405020304" pitchFamily="18" charset="0"/>
                <a:cs typeface="Times New Roman" panose="02020603050405020304" pitchFamily="18" charset="0"/>
              </a:rPr>
              <a:t>inh thần yêu nước của nhân dân ta từ xưa đến nay. Lòng yêu nước là động lực, sức mạnh để nhân dân ta ra sức chiến đấu bảo vệ tự do của dân tộc.</a:t>
            </a:r>
            <a:endParaRPr lang="en-US" sz="4400" dirty="0">
              <a:solidFill>
                <a:prstClr val="black"/>
              </a:solidFill>
              <a:latin typeface="Times New Roman" pitchFamily="18" charset="0"/>
              <a:cs typeface="Times New Roman" pitchFamily="18" charset="0"/>
            </a:endParaRPr>
          </a:p>
        </p:txBody>
      </p:sp>
      <p:pic>
        <p:nvPicPr>
          <p:cNvPr id="6"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38308" y="7328416"/>
            <a:ext cx="3567292" cy="4114800"/>
          </a:xfrm>
          <a:prstGeom prst="rect">
            <a:avLst/>
          </a:prstGeom>
        </p:spPr>
      </p:pic>
      <p:sp>
        <p:nvSpPr>
          <p:cNvPr id="11" name="Freeform 5">
            <a:extLst>
              <a:ext uri="{FF2B5EF4-FFF2-40B4-BE49-F238E27FC236}">
                <a16:creationId xmlns:a16="http://schemas.microsoft.com/office/drawing/2014/main" id="{4DE71172-DD88-FE5F-E9F5-B937B792A5FD}"/>
              </a:ext>
            </a:extLst>
          </p:cNvPr>
          <p:cNvSpPr/>
          <p:nvPr/>
        </p:nvSpPr>
        <p:spPr>
          <a:xfrm>
            <a:off x="-15232" y="3836561"/>
            <a:ext cx="5577832" cy="6412339"/>
          </a:xfrm>
          <a:custGeom>
            <a:avLst/>
            <a:gdLst/>
            <a:ahLst/>
            <a:cxnLst/>
            <a:rect l="l" t="t" r="r" b="b"/>
            <a:pathLst>
              <a:path w="6147386" h="7128015">
                <a:moveTo>
                  <a:pt x="0" y="0"/>
                </a:moveTo>
                <a:lnTo>
                  <a:pt x="6147386" y="0"/>
                </a:lnTo>
                <a:lnTo>
                  <a:pt x="6147386" y="7128016"/>
                </a:lnTo>
                <a:lnTo>
                  <a:pt x="0" y="7128016"/>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404835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12344400" y="-647700"/>
            <a:ext cx="9630008" cy="12037510"/>
          </a:xfrm>
          <a:prstGeom prst="rect">
            <a:avLst/>
          </a:prstGeom>
        </p:spPr>
      </p:pic>
      <p:pic>
        <p:nvPicPr>
          <p:cNvPr id="21" name="Picture 21"/>
          <p:cNvPicPr>
            <a:picLocks noChangeAspect="1"/>
          </p:cNvPicPr>
          <p:nvPr/>
        </p:nvPicPr>
        <p:blipFill>
          <a:blip r:embed="rId4"/>
          <a:srcRect/>
          <a:stretch>
            <a:fillRect/>
          </a:stretch>
        </p:blipFill>
        <p:spPr>
          <a:xfrm rot="-10273594">
            <a:off x="7342416" y="-1188711"/>
            <a:ext cx="4445937" cy="2217411"/>
          </a:xfrm>
          <a:prstGeom prst="rect">
            <a:avLst/>
          </a:prstGeom>
        </p:spPr>
      </p:pic>
      <p:pic>
        <p:nvPicPr>
          <p:cNvPr id="29" name="Picture 9"/>
          <p:cNvPicPr>
            <a:picLocks noChangeAspect="1"/>
          </p:cNvPicPr>
          <p:nvPr/>
        </p:nvPicPr>
        <p:blipFill>
          <a:blip r:embed="rId5"/>
          <a:srcRect/>
          <a:stretch>
            <a:fillRect/>
          </a:stretch>
        </p:blipFill>
        <p:spPr>
          <a:xfrm rot="-5400000">
            <a:off x="-5775821" y="-349668"/>
            <a:ext cx="8390799" cy="6208709"/>
          </a:xfrm>
          <a:prstGeom prst="rect">
            <a:avLst/>
          </a:prstGeom>
        </p:spPr>
      </p:pic>
      <p:pic>
        <p:nvPicPr>
          <p:cNvPr id="30" name="Picture 14"/>
          <p:cNvPicPr>
            <a:picLocks noChangeAspect="1"/>
          </p:cNvPicPr>
          <p:nvPr/>
        </p:nvPicPr>
        <p:blipFill>
          <a:blip r:embed="rId6"/>
          <a:srcRect/>
          <a:stretch>
            <a:fillRect/>
          </a:stretch>
        </p:blipFill>
        <p:spPr>
          <a:xfrm rot="-5400000">
            <a:off x="-4342785" y="8761948"/>
            <a:ext cx="8989933" cy="1753037"/>
          </a:xfrm>
          <a:prstGeom prst="rect">
            <a:avLst/>
          </a:prstGeom>
        </p:spPr>
      </p:pic>
      <p:pic>
        <p:nvPicPr>
          <p:cNvPr id="31" name="Picture 15"/>
          <p:cNvPicPr>
            <a:picLocks noChangeAspect="1"/>
          </p:cNvPicPr>
          <p:nvPr/>
        </p:nvPicPr>
        <p:blipFill>
          <a:blip r:embed="rId7"/>
          <a:srcRect l="15802" t="12666"/>
          <a:stretch>
            <a:fillRect/>
          </a:stretch>
        </p:blipFill>
        <p:spPr>
          <a:xfrm rot="394038">
            <a:off x="-458381" y="5938457"/>
            <a:ext cx="2806603" cy="4811806"/>
          </a:xfrm>
          <a:prstGeom prst="rect">
            <a:avLst/>
          </a:prstGeom>
        </p:spPr>
      </p:pic>
      <p:pic>
        <p:nvPicPr>
          <p:cNvPr id="32"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01600" y="6742072"/>
            <a:ext cx="4994809" cy="4114800"/>
          </a:xfrm>
          <a:prstGeom prst="rect">
            <a:avLst/>
          </a:prstGeom>
        </p:spPr>
      </p:pic>
      <p:sp>
        <p:nvSpPr>
          <p:cNvPr id="2" name="TextBox 1">
            <a:extLst>
              <a:ext uri="{FF2B5EF4-FFF2-40B4-BE49-F238E27FC236}">
                <a16:creationId xmlns:a16="http://schemas.microsoft.com/office/drawing/2014/main" id="{9D2A652A-8B8E-9AC6-5509-CC621C47FD9D}"/>
              </a:ext>
            </a:extLst>
          </p:cNvPr>
          <p:cNvSpPr txBox="1"/>
          <p:nvPr/>
        </p:nvSpPr>
        <p:spPr>
          <a:xfrm>
            <a:off x="1662076" y="1257300"/>
            <a:ext cx="1144432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F3215"/>
                </a:solidFill>
                <a:effectLst/>
                <a:uLnTx/>
                <a:uFillTx/>
                <a:latin typeface="#9Slide04 Rokkitt ExtraBold" panose="00000900000000000000" pitchFamily="2" charset="0"/>
                <a:cs typeface="Times New Roman" pitchFamily="18" charset="0"/>
              </a:rPr>
              <a:t>TRÌNH BÀY MỘT PHÚT</a:t>
            </a:r>
          </a:p>
        </p:txBody>
      </p:sp>
      <p:sp>
        <p:nvSpPr>
          <p:cNvPr id="3" name="Rectangle 2">
            <a:extLst>
              <a:ext uri="{FF2B5EF4-FFF2-40B4-BE49-F238E27FC236}">
                <a16:creationId xmlns:a16="http://schemas.microsoft.com/office/drawing/2014/main" id="{6C286F20-F36D-07FC-2295-BEEB45860C4D}"/>
              </a:ext>
            </a:extLst>
          </p:cNvPr>
          <p:cNvSpPr/>
          <p:nvPr/>
        </p:nvSpPr>
        <p:spPr>
          <a:xfrm>
            <a:off x="2987439" y="3259792"/>
            <a:ext cx="8861727"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đoạn</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trích</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trên</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điều</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gì</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gây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ấn</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tượng</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sâu</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sắ</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nhất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Vì</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sao</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Đoạn trích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Bên bờ Thiên Mạc</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giúp em hiểu thêm được gì về tấm lòng của những người con nước Việt khi đất nước có giặc ngoại xâm?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FB5245-E055-B910-ED01-EE4665087B0B}"/>
              </a:ext>
            </a:extLst>
          </p:cNvPr>
          <p:cNvPicPr>
            <a:picLocks noChangeAspect="1"/>
          </p:cNvPicPr>
          <p:nvPr/>
        </p:nvPicPr>
        <p:blipFill rotWithShape="1">
          <a:blip r:embed="rId3"/>
          <a:srcRect b="7580"/>
          <a:stretch/>
        </p:blipFill>
        <p:spPr>
          <a:xfrm>
            <a:off x="838200" y="181347"/>
            <a:ext cx="16687800" cy="8848353"/>
          </a:xfrm>
          <a:prstGeom prst="rect">
            <a:avLst/>
          </a:prstGeom>
        </p:spPr>
      </p:pic>
      <p:sp>
        <p:nvSpPr>
          <p:cNvPr id="3" name="TextBox 2">
            <a:extLst>
              <a:ext uri="{FF2B5EF4-FFF2-40B4-BE49-F238E27FC236}">
                <a16:creationId xmlns:a16="http://schemas.microsoft.com/office/drawing/2014/main" id="{9C34762F-DED7-5DD9-0F56-00D894E4648C}"/>
              </a:ext>
            </a:extLst>
          </p:cNvPr>
          <p:cNvSpPr txBox="1"/>
          <p:nvPr/>
        </p:nvSpPr>
        <p:spPr>
          <a:xfrm>
            <a:off x="3043064" y="9278972"/>
            <a:ext cx="12201872" cy="830997"/>
          </a:xfrm>
          <a:prstGeom prst="rect">
            <a:avLst/>
          </a:prstGeom>
          <a:noFill/>
        </p:spPr>
        <p:txBody>
          <a:bodyPr wrap="square" rtlCol="0">
            <a:spAutoFit/>
          </a:bodyPr>
          <a:lstStyle/>
          <a:p>
            <a:pPr algn="ctr"/>
            <a:r>
              <a:rPr lang="en-US" sz="4800" b="1" dirty="0">
                <a:latin typeface="Times New Roman" pitchFamily="18" charset="0"/>
                <a:cs typeface="Times New Roman" pitchFamily="18" charset="0"/>
              </a:rPr>
              <a:t>TRẦN QUỐC TUẤN</a:t>
            </a:r>
          </a:p>
        </p:txBody>
      </p:sp>
    </p:spTree>
    <p:extLst>
      <p:ext uri="{BB962C8B-B14F-4D97-AF65-F5344CB8AC3E}">
        <p14:creationId xmlns:p14="http://schemas.microsoft.com/office/powerpoint/2010/main" val="203513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47660">
            <a:off x="-1165416" y="8387988"/>
            <a:ext cx="8324428" cy="3001997"/>
          </a:xfrm>
          <a:prstGeom prst="rect">
            <a:avLst/>
          </a:prstGeom>
        </p:spPr>
      </p:pic>
      <p:pic>
        <p:nvPicPr>
          <p:cNvPr id="6" name="Picture 6"/>
          <p:cNvPicPr>
            <a:picLocks noChangeAspect="1"/>
          </p:cNvPicPr>
          <p:nvPr/>
        </p:nvPicPr>
        <p:blipFill>
          <a:blip r:embed="rId4"/>
          <a:srcRect/>
          <a:stretch>
            <a:fillRect/>
          </a:stretch>
        </p:blipFill>
        <p:spPr>
          <a:xfrm rot="842084">
            <a:off x="6777444" y="-1303619"/>
            <a:ext cx="6810956" cy="2607238"/>
          </a:xfrm>
          <a:prstGeom prst="rect">
            <a:avLst/>
          </a:prstGeom>
        </p:spPr>
      </p:pic>
      <p:pic>
        <p:nvPicPr>
          <p:cNvPr id="7" name="Picture 7"/>
          <p:cNvPicPr>
            <a:picLocks noChangeAspect="1"/>
          </p:cNvPicPr>
          <p:nvPr/>
        </p:nvPicPr>
        <p:blipFill>
          <a:blip r:embed="rId3"/>
          <a:srcRect/>
          <a:stretch>
            <a:fillRect/>
          </a:stretch>
        </p:blipFill>
        <p:spPr>
          <a:xfrm rot="437804" flipH="1">
            <a:off x="10376955" y="-2553407"/>
            <a:ext cx="10292474" cy="3711724"/>
          </a:xfrm>
          <a:prstGeom prst="rect">
            <a:avLst/>
          </a:prstGeom>
        </p:spPr>
      </p:pic>
      <p:pic>
        <p:nvPicPr>
          <p:cNvPr id="8" name="Picture 8"/>
          <p:cNvPicPr>
            <a:picLocks noChangeAspect="1"/>
          </p:cNvPicPr>
          <p:nvPr/>
        </p:nvPicPr>
        <p:blipFill>
          <a:blip r:embed="rId5"/>
          <a:srcRect/>
          <a:stretch>
            <a:fillRect/>
          </a:stretch>
        </p:blipFill>
        <p:spPr>
          <a:xfrm rot="286226">
            <a:off x="4926378" y="9426824"/>
            <a:ext cx="8047532" cy="1337902"/>
          </a:xfrm>
          <a:prstGeom prst="rect">
            <a:avLst/>
          </a:prstGeom>
        </p:spPr>
      </p:pic>
      <p:pic>
        <p:nvPicPr>
          <p:cNvPr id="9" name="Picture 9"/>
          <p:cNvPicPr>
            <a:picLocks noChangeAspect="1"/>
          </p:cNvPicPr>
          <p:nvPr/>
        </p:nvPicPr>
        <p:blipFill>
          <a:blip r:embed="rId6"/>
          <a:srcRect/>
          <a:stretch>
            <a:fillRect/>
          </a:stretch>
        </p:blipFill>
        <p:spPr>
          <a:xfrm rot="1021637">
            <a:off x="14705303" y="7046623"/>
            <a:ext cx="2038343" cy="2547928"/>
          </a:xfrm>
          <a:prstGeom prst="rect">
            <a:avLst/>
          </a:prstGeom>
        </p:spPr>
      </p:pic>
      <p:pic>
        <p:nvPicPr>
          <p:cNvPr id="10" name="Picture 10"/>
          <p:cNvPicPr>
            <a:picLocks noChangeAspect="1"/>
          </p:cNvPicPr>
          <p:nvPr/>
        </p:nvPicPr>
        <p:blipFill>
          <a:blip r:embed="rId7"/>
          <a:srcRect/>
          <a:stretch>
            <a:fillRect/>
          </a:stretch>
        </p:blipFill>
        <p:spPr>
          <a:xfrm rot="1587898">
            <a:off x="14395757" y="8661503"/>
            <a:ext cx="2254869" cy="98335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8445391"/>
            <a:ext cx="1288173" cy="1298237"/>
          </a:xfrm>
          <a:prstGeom prst="rect">
            <a:avLst/>
          </a:prstGeom>
        </p:spPr>
      </p:pic>
      <p:pic>
        <p:nvPicPr>
          <p:cNvPr id="12" name="Picture 12"/>
          <p:cNvPicPr>
            <a:picLocks noChangeAspect="1"/>
          </p:cNvPicPr>
          <p:nvPr/>
        </p:nvPicPr>
        <p:blipFill>
          <a:blip r:embed="rId10"/>
          <a:srcRect/>
          <a:stretch>
            <a:fillRect/>
          </a:stretch>
        </p:blipFill>
        <p:spPr>
          <a:xfrm>
            <a:off x="853157" y="1335101"/>
            <a:ext cx="1463716" cy="1510933"/>
          </a:xfrm>
          <a:prstGeom prst="rect">
            <a:avLst/>
          </a:prstGeom>
        </p:spPr>
      </p:pic>
      <p:pic>
        <p:nvPicPr>
          <p:cNvPr id="13" name="Picture 13"/>
          <p:cNvPicPr>
            <a:picLocks noChangeAspect="1"/>
          </p:cNvPicPr>
          <p:nvPr/>
        </p:nvPicPr>
        <p:blipFill>
          <a:blip r:embed="rId10"/>
          <a:srcRect/>
          <a:stretch>
            <a:fillRect/>
          </a:stretch>
        </p:blipFill>
        <p:spPr>
          <a:xfrm rot="3184062">
            <a:off x="2396351" y="-443511"/>
            <a:ext cx="1200894" cy="1239633"/>
          </a:xfrm>
          <a:prstGeom prst="rect">
            <a:avLst/>
          </a:prstGeom>
        </p:spPr>
      </p:pic>
      <p:pic>
        <p:nvPicPr>
          <p:cNvPr id="14" name="Picture 5"/>
          <p:cNvPicPr>
            <a:picLocks noChangeAspect="1"/>
          </p:cNvPicPr>
          <p:nvPr/>
        </p:nvPicPr>
        <p:blipFill>
          <a:blip r:embed="rId3"/>
          <a:srcRect/>
          <a:stretch>
            <a:fillRect/>
          </a:stretch>
        </p:blipFill>
        <p:spPr>
          <a:xfrm rot="-247660">
            <a:off x="-1023176" y="8387990"/>
            <a:ext cx="8324428" cy="3001997"/>
          </a:xfrm>
          <a:prstGeom prst="rect">
            <a:avLst/>
          </a:prstGeom>
        </p:spPr>
      </p:pic>
      <p:pic>
        <p:nvPicPr>
          <p:cNvPr id="15" name="Picture 7"/>
          <p:cNvPicPr>
            <a:picLocks noChangeAspect="1"/>
          </p:cNvPicPr>
          <p:nvPr/>
        </p:nvPicPr>
        <p:blipFill>
          <a:blip r:embed="rId3"/>
          <a:srcRect/>
          <a:stretch>
            <a:fillRect/>
          </a:stretch>
        </p:blipFill>
        <p:spPr>
          <a:xfrm rot="437804" flipH="1">
            <a:off x="10519195" y="-2553405"/>
            <a:ext cx="10292474" cy="3711724"/>
          </a:xfrm>
          <a:prstGeom prst="rect">
            <a:avLst/>
          </a:prstGeom>
        </p:spPr>
      </p:pic>
      <p:pic>
        <p:nvPicPr>
          <p:cNvPr id="16"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7"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0940" y="8445393"/>
            <a:ext cx="1288173" cy="1298237"/>
          </a:xfrm>
          <a:prstGeom prst="rect">
            <a:avLst/>
          </a:prstGeom>
        </p:spPr>
      </p:pic>
      <p:sp>
        <p:nvSpPr>
          <p:cNvPr id="19" name="TextBox 8"/>
          <p:cNvSpPr txBox="1"/>
          <p:nvPr/>
        </p:nvSpPr>
        <p:spPr>
          <a:xfrm>
            <a:off x="7398497" y="3861444"/>
            <a:ext cx="9292801" cy="221599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Chia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Hs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thơ về các nhân vật lịch sử trong văn bản.</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11"/>
          <a:stretch>
            <a:fillRect/>
          </a:stretch>
        </p:blipFill>
        <p:spPr>
          <a:xfrm>
            <a:off x="5205439" y="1140327"/>
            <a:ext cx="11485859" cy="2475191"/>
          </a:xfrm>
          <a:prstGeom prst="rect">
            <a:avLst/>
          </a:prstGeom>
        </p:spPr>
      </p:pic>
      <p:sp>
        <p:nvSpPr>
          <p:cNvPr id="3" name="Freeform 2">
            <a:extLst>
              <a:ext uri="{FF2B5EF4-FFF2-40B4-BE49-F238E27FC236}">
                <a16:creationId xmlns:a16="http://schemas.microsoft.com/office/drawing/2014/main" id="{2351D0A8-01BF-349A-E5AC-8BE877A7CF4B}"/>
              </a:ext>
            </a:extLst>
          </p:cNvPr>
          <p:cNvSpPr/>
          <p:nvPr/>
        </p:nvSpPr>
        <p:spPr>
          <a:xfrm>
            <a:off x="-870913" y="4715728"/>
            <a:ext cx="8127170" cy="7209718"/>
          </a:xfrm>
          <a:custGeom>
            <a:avLst/>
            <a:gdLst/>
            <a:ahLst/>
            <a:cxnLst/>
            <a:rect l="l" t="t" r="r" b="b"/>
            <a:pathLst>
              <a:path w="8818338" h="7822862">
                <a:moveTo>
                  <a:pt x="0" y="0"/>
                </a:moveTo>
                <a:lnTo>
                  <a:pt x="8818338" y="0"/>
                </a:lnTo>
                <a:lnTo>
                  <a:pt x="8818338" y="7822861"/>
                </a:lnTo>
                <a:lnTo>
                  <a:pt x="0" y="7822861"/>
                </a:lnTo>
                <a:lnTo>
                  <a:pt x="0" y="0"/>
                </a:lnTo>
                <a:close/>
              </a:path>
            </a:pathLst>
          </a:custGeom>
          <a:blipFill>
            <a:blip r:embed="rId12"/>
            <a:stretch>
              <a:fillRect t="-58942"/>
            </a:stretch>
          </a:blipFill>
        </p:spPr>
        <p:txBody>
          <a:bodyPr/>
          <a:lstStyle/>
          <a:p>
            <a:endParaRPr lang="en-US"/>
          </a:p>
        </p:txBody>
      </p:sp>
    </p:spTree>
    <p:extLst>
      <p:ext uri="{BB962C8B-B14F-4D97-AF65-F5344CB8AC3E}">
        <p14:creationId xmlns:p14="http://schemas.microsoft.com/office/powerpoint/2010/main" val="41475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7197" y="1681202"/>
            <a:ext cx="12039600" cy="705109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KHEN TRẦN BÌNH TRỌNG (PHAN KẾ BÍNH)</a:t>
            </a:r>
          </a:p>
          <a:p>
            <a:pPr marL="0" marR="0" lvl="0" indent="0" algn="l"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Giỏi thay Trần Bình Trọng!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Dòng dõi Lê Đại Hành.</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Đánh giặc dư tài mạnh,</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Thờ vua một tiết trung.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Bắc vương sống mà nhục,</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Nam quỷ thác cũng vinh.</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Cứng cỏi lòng trung nghĩa.</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Ngàn thu tỏ đại danh.</a:t>
            </a:r>
            <a:endPar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90800" y="7913221"/>
            <a:ext cx="4707997" cy="4114800"/>
          </a:xfrm>
          <a:prstGeom prst="rect">
            <a:avLst/>
          </a:prstGeom>
        </p:spPr>
      </p:pic>
      <p:pic>
        <p:nvPicPr>
          <p:cNvPr id="5" name="Picture 13"/>
          <p:cNvPicPr>
            <a:picLocks noChangeAspect="1"/>
          </p:cNvPicPr>
          <p:nvPr/>
        </p:nvPicPr>
        <p:blipFill>
          <a:blip r:embed="rId5"/>
          <a:srcRect/>
          <a:stretch>
            <a:fillRect/>
          </a:stretch>
        </p:blipFill>
        <p:spPr>
          <a:xfrm rot="-443034">
            <a:off x="-1042513" y="-885109"/>
            <a:ext cx="6124388" cy="2181813"/>
          </a:xfrm>
          <a:prstGeom prst="rect">
            <a:avLst/>
          </a:prstGeom>
        </p:spPr>
      </p:pic>
      <p:sp>
        <p:nvSpPr>
          <p:cNvPr id="6" name="Freeform 6">
            <a:extLst>
              <a:ext uri="{FF2B5EF4-FFF2-40B4-BE49-F238E27FC236}">
                <a16:creationId xmlns:a16="http://schemas.microsoft.com/office/drawing/2014/main" id="{DAFE0E22-02BA-71B1-40B4-771D94637ADC}"/>
              </a:ext>
            </a:extLst>
          </p:cNvPr>
          <p:cNvSpPr/>
          <p:nvPr/>
        </p:nvSpPr>
        <p:spPr>
          <a:xfrm>
            <a:off x="8610600" y="3505200"/>
            <a:ext cx="9900476" cy="6781800"/>
          </a:xfrm>
          <a:custGeom>
            <a:avLst/>
            <a:gdLst/>
            <a:ahLst/>
            <a:cxnLst/>
            <a:rect l="l" t="t" r="r" b="b"/>
            <a:pathLst>
              <a:path w="11957876" h="6776766">
                <a:moveTo>
                  <a:pt x="0" y="0"/>
                </a:moveTo>
                <a:lnTo>
                  <a:pt x="11957876" y="0"/>
                </a:lnTo>
                <a:lnTo>
                  <a:pt x="11957876" y="6776766"/>
                </a:lnTo>
                <a:lnTo>
                  <a:pt x="0" y="6776766"/>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285495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2100" y="839276"/>
            <a:ext cx="15163800" cy="8608447"/>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vi-VN"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ANH HÙNG ĐẤT VIỆT – </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vi-VN"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TRẦN QUỐC TUẤN (HƯNG ĐẠO VƯƠNG)</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(ĐÔNG QUAN)</a:t>
            </a:r>
          </a:p>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Đức Thánh trời Nam, đệ nhất hùng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(1)</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Văn võ toàn tài, trọn hiếu trung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Bốn đời vì nước yên Thiên tử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(2)</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Ba lần phá giặc cứu non sông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(3)</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Hàm Tử, Chương Dương dìm Thát Đát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(4)</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Bạch Đằng, Vạn Kiếp quét Nguyên Mông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Lời hịch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(5)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nghìn năm còn văng vẳng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Với bầy xâm lược quyết không dung</a:t>
            </a:r>
            <a:endPar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400" y="7658100"/>
            <a:ext cx="4707997" cy="4114800"/>
          </a:xfrm>
          <a:prstGeom prst="rect">
            <a:avLst/>
          </a:prstGeom>
        </p:spPr>
      </p:pic>
      <p:pic>
        <p:nvPicPr>
          <p:cNvPr id="5" name="Picture 13"/>
          <p:cNvPicPr>
            <a:picLocks noChangeAspect="1"/>
          </p:cNvPicPr>
          <p:nvPr/>
        </p:nvPicPr>
        <p:blipFill>
          <a:blip r:embed="rId5"/>
          <a:srcRect/>
          <a:stretch>
            <a:fillRect/>
          </a:stretch>
        </p:blipFill>
        <p:spPr>
          <a:xfrm rot="-443034">
            <a:off x="-1042513" y="-885109"/>
            <a:ext cx="6124388" cy="2181813"/>
          </a:xfrm>
          <a:prstGeom prst="rect">
            <a:avLst/>
          </a:prstGeom>
        </p:spPr>
      </p:pic>
    </p:spTree>
    <p:extLst>
      <p:ext uri="{BB962C8B-B14F-4D97-AF65-F5344CB8AC3E}">
        <p14:creationId xmlns:p14="http://schemas.microsoft.com/office/powerpoint/2010/main" val="1002651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6" y="717765"/>
            <a:ext cx="7563188" cy="7555282"/>
            <a:chOff x="5425622" y="292790"/>
            <a:chExt cx="5834378" cy="582828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84166"/>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3"/>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510802"/>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1804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1286708"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3533584"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5780458"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1287844"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1" action="ppaction://hlinksldjump"/>
          </p:cNvPr>
          <p:cNvSpPr/>
          <p:nvPr/>
        </p:nvSpPr>
        <p:spPr>
          <a:xfrm>
            <a:off x="3534720"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2" action="ppaction://hlinksldjump"/>
          </p:cNvPr>
          <p:cNvSpPr/>
          <p:nvPr/>
        </p:nvSpPr>
        <p:spPr>
          <a:xfrm>
            <a:off x="5781594"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7"/>
            <a:ext cx="7674857"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7211" y="1268297"/>
            <a:ext cx="742950" cy="657226"/>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44609" y="1811209"/>
            <a:ext cx="742950" cy="657226"/>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78727" y="1020417"/>
            <a:ext cx="742950" cy="657226"/>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667747" y="717763"/>
            <a:ext cx="1071562" cy="1785938"/>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469291" y="3596018"/>
            <a:ext cx="2031322"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571228" y="-1040600"/>
            <a:ext cx="914400" cy="914400"/>
          </a:xfrm>
          <a:prstGeom prst="rect">
            <a:avLst/>
          </a:prstGeom>
        </p:spPr>
      </p:pic>
      <p:sp>
        <p:nvSpPr>
          <p:cNvPr id="31" name="Isosceles Triangle 30"/>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 action="ppaction://noaction"/>
          </p:cNvPr>
          <p:cNvSpPr/>
          <p:nvPr/>
        </p:nvSpPr>
        <p:spPr>
          <a:xfrm rot="5400000">
            <a:off x="17027433" y="3879674"/>
            <a:ext cx="1175658" cy="1175656"/>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 name="Right Arrow 4">
            <a:hlinkClick r:id="rId10" action="ppaction://hlinksldjump"/>
          </p:cNvPr>
          <p:cNvSpPr/>
          <p:nvPr/>
        </p:nvSpPr>
        <p:spPr>
          <a:xfrm>
            <a:off x="498468" y="9359311"/>
            <a:ext cx="3354753"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Tiếp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tục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459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7200" dirty="0">
                <a:solidFill>
                  <a:prstClr val="black"/>
                </a:solidFill>
                <a:latin typeface="Times New Roman" panose="02020603050405020304" pitchFamily="18" charset="0"/>
                <a:cs typeface="Times New Roman" panose="02020603050405020304" pitchFamily="18" charset="0"/>
              </a:rPr>
              <a:t>1. </a:t>
            </a:r>
            <a:r>
              <a:rPr lang="vi-VN" sz="7200" dirty="0">
                <a:solidFill>
                  <a:prstClr val="black"/>
                </a:solidFill>
                <a:latin typeface="Times New Roman" panose="02020603050405020304" pitchFamily="18" charset="0"/>
                <a:cs typeface="Times New Roman" panose="02020603050405020304" pitchFamily="18" charset="0"/>
              </a:rPr>
              <a:t>Nhận xét nào là đúng về tính cách Hoàng Đỗ?</a:t>
            </a:r>
          </a:p>
        </p:txBody>
      </p:sp>
      <p:sp>
        <p:nvSpPr>
          <p:cNvPr id="26" name="Rectangle 25"/>
          <p:cNvSpPr/>
          <p:nvPr/>
        </p:nvSpPr>
        <p:spPr>
          <a:xfrm>
            <a:off x="1665331" y="2924019"/>
            <a:ext cx="7360198" cy="1728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solidFill>
                <a:latin typeface="Times New Roman" panose="02020603050405020304" pitchFamily="18" charset="0"/>
              </a:rPr>
              <a:t>A. Gan dạ và giàu lòng yêu nước</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solidFill>
              <a:latin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solidFill>
              <a:latin typeface="Times New Roman" panose="02020603050405020304" pitchFamily="18" charset="0"/>
            </a:endParaRPr>
          </a:p>
        </p:txBody>
      </p:sp>
      <p:sp>
        <p:nvSpPr>
          <p:cNvPr id="42" name="Rectangle 41"/>
          <p:cNvSpPr/>
          <p:nvPr/>
        </p:nvSpPr>
        <p:spPr>
          <a:xfrm>
            <a:off x="9195923" y="2930301"/>
            <a:ext cx="7360198" cy="1728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solidFill>
                <a:latin typeface="Times New Roman" panose="02020603050405020304" pitchFamily="18" charset="0"/>
              </a:rPr>
              <a:t>B. Nhát gan nhưng yêu nước</a:t>
            </a:r>
          </a:p>
        </p:txBody>
      </p:sp>
      <p:sp>
        <p:nvSpPr>
          <p:cNvPr id="43" name="Rectangle 42"/>
          <p:cNvSpPr/>
          <p:nvPr/>
        </p:nvSpPr>
        <p:spPr>
          <a:xfrm>
            <a:off x="1665331" y="4845090"/>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solidFill>
                <a:latin typeface="Times New Roman" panose="02020603050405020304" pitchFamily="18" charset="0"/>
              </a:rPr>
              <a:t>C. H</a:t>
            </a:r>
            <a:r>
              <a:rPr lang="en-US" sz="4800" dirty="0">
                <a:solidFill>
                  <a:prstClr val="black"/>
                </a:solidFill>
                <a:latin typeface="Times New Roman" panose="02020603050405020304" pitchFamily="18" charset="0"/>
                <a:cs typeface="Times New Roman" panose="02020603050405020304" pitchFamily="18" charset="0"/>
              </a:rPr>
              <a:t>è</a:t>
            </a:r>
            <a:r>
              <a:rPr lang="vi-VN" sz="4800" dirty="0">
                <a:solidFill>
                  <a:prstClr val="black"/>
                </a:solidFill>
                <a:latin typeface="Times New Roman" panose="02020603050405020304" pitchFamily="18" charset="0"/>
              </a:rPr>
              <a:t>n nhát, sợ chết</a:t>
            </a:r>
          </a:p>
        </p:txBody>
      </p:sp>
      <p:sp>
        <p:nvSpPr>
          <p:cNvPr id="44" name="Rectangle 43"/>
          <p:cNvSpPr/>
          <p:nvPr/>
        </p:nvSpPr>
        <p:spPr>
          <a:xfrm>
            <a:off x="9195923" y="4851372"/>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solidFill>
                <a:latin typeface="Times New Roman" panose="02020603050405020304" pitchFamily="18" charset="0"/>
              </a:rPr>
              <a:t>D. Không sợ chết </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3" y="2962232"/>
            <a:ext cx="1327706" cy="1062088"/>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4785388"/>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4802784"/>
            <a:ext cx="1207114"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8"/>
            <a:ext cx="1207114" cy="1060796"/>
          </a:xfrm>
          <a:prstGeom prst="rect">
            <a:avLst/>
          </a:prstGeom>
        </p:spPr>
      </p:pic>
      <p:sp>
        <p:nvSpPr>
          <p:cNvPr id="57" name="Cloud 56">
            <a:hlinkClick r:id="rId15" action="ppaction://hlinksldjump"/>
          </p:cNvPr>
          <p:cNvSpPr/>
          <p:nvPr/>
        </p:nvSpPr>
        <p:spPr>
          <a:xfrm>
            <a:off x="7001242" y="7053749"/>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black"/>
                </a:solidFill>
                <a:latin typeface="Calibri Light"/>
              </a:rPr>
              <a:t>QUAY VỀ</a:t>
            </a:r>
            <a:endParaRPr lang="vi-VN" sz="36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06723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400" dirty="0">
                <a:solidFill>
                  <a:prstClr val="black">
                    <a:lumMod val="95000"/>
                    <a:lumOff val="5000"/>
                  </a:prstClr>
                </a:solidFill>
                <a:latin typeface="Times New Roman" panose="02020603050405020304" pitchFamily="18" charset="0"/>
                <a:cs typeface="Times New Roman" panose="02020603050405020304" pitchFamily="18" charset="0"/>
              </a:rPr>
              <a:t>2.</a:t>
            </a:r>
            <a:r>
              <a:rPr lang="vi-VN" sz="6400" dirty="0">
                <a:solidFill>
                  <a:prstClr val="black">
                    <a:lumMod val="95000"/>
                    <a:lumOff val="5000"/>
                  </a:prstClr>
                </a:solidFill>
                <a:latin typeface="Times New Roman" panose="02020603050405020304" pitchFamily="18" charset="0"/>
                <a:cs typeface="Times New Roman" panose="02020603050405020304" pitchFamily="18" charset="0"/>
              </a:rPr>
              <a:t> Bên bờ Thiên Mạc thuộc cốt truyện gì?</a:t>
            </a:r>
          </a:p>
        </p:txBody>
      </p:sp>
      <p:sp>
        <p:nvSpPr>
          <p:cNvPr id="26" name="Rectangle 25"/>
          <p:cNvSpPr/>
          <p:nvPr/>
        </p:nvSpPr>
        <p:spPr>
          <a:xfrm>
            <a:off x="1665331" y="2924020"/>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A. Đơn Tuyến</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B. Đa tuyến</a:t>
            </a:r>
          </a:p>
        </p:txBody>
      </p:sp>
      <p:sp>
        <p:nvSpPr>
          <p:cNvPr id="43" name="Rectangle 42"/>
          <p:cNvSpPr/>
          <p:nvPr/>
        </p:nvSpPr>
        <p:spPr>
          <a:xfrm>
            <a:off x="1665331" y="4257778"/>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 A và B đều đúng</a:t>
            </a:r>
          </a:p>
        </p:txBody>
      </p:sp>
      <p:sp>
        <p:nvSpPr>
          <p:cNvPr id="44" name="Rectangle 43"/>
          <p:cNvSpPr/>
          <p:nvPr/>
        </p:nvSpPr>
        <p:spPr>
          <a:xfrm>
            <a:off x="9195923" y="4264060"/>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D. A và B đều sai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4" cy="1062088"/>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4307824"/>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4325220"/>
            <a:ext cx="1207114"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3039741"/>
            <a:ext cx="1207114" cy="965690"/>
          </a:xfrm>
          <a:prstGeom prst="rect">
            <a:avLst/>
          </a:prstGeom>
        </p:spPr>
      </p:pic>
      <p:sp>
        <p:nvSpPr>
          <p:cNvPr id="17" name="Cloud 16">
            <a:hlinkClick r:id="rId15" action="ppaction://hlinksldjump"/>
          </p:cNvPr>
          <p:cNvSpPr/>
          <p:nvPr/>
        </p:nvSpPr>
        <p:spPr>
          <a:xfrm>
            <a:off x="7001242" y="7053749"/>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Calibri Light"/>
              </a:rPr>
              <a:t>QUAY VỀ</a:t>
            </a:r>
            <a:endParaRPr lang="vi-VN" sz="3600" dirty="0">
              <a:solidFill>
                <a:prstClr val="white">
                  <a:lumMod val="50000"/>
                </a:prstClr>
              </a:solidFill>
              <a:latin typeface="Times New Roman" panose="02020603050405020304" pitchFamily="18" charset="0"/>
            </a:endParaRPr>
          </a:p>
        </p:txBody>
      </p:sp>
    </p:spTree>
    <p:extLst>
      <p:ext uri="{BB962C8B-B14F-4D97-AF65-F5344CB8AC3E}">
        <p14:creationId xmlns:p14="http://schemas.microsoft.com/office/powerpoint/2010/main" val="301206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400" dirty="0">
                <a:solidFill>
                  <a:prstClr val="black">
                    <a:lumMod val="95000"/>
                    <a:lumOff val="5000"/>
                  </a:prstClr>
                </a:solidFill>
                <a:latin typeface="Times New Roman" panose="02020603050405020304" pitchFamily="18" charset="0"/>
                <a:cs typeface="Times New Roman" panose="02020603050405020304" pitchFamily="18" charset="0"/>
              </a:rPr>
              <a:t>3. </a:t>
            </a:r>
            <a:r>
              <a:rPr lang="vi-VN" sz="6400" dirty="0">
                <a:solidFill>
                  <a:prstClr val="black">
                    <a:lumMod val="95000"/>
                    <a:lumOff val="5000"/>
                  </a:prstClr>
                </a:solidFill>
                <a:latin typeface="Times New Roman" panose="02020603050405020304" pitchFamily="18" charset="0"/>
                <a:cs typeface="Times New Roman" panose="02020603050405020304" pitchFamily="18" charset="0"/>
              </a:rPr>
              <a:t>Phương thức biểu đạt chính của bài là gì?</a:t>
            </a:r>
          </a:p>
        </p:txBody>
      </p:sp>
      <p:sp>
        <p:nvSpPr>
          <p:cNvPr id="26" name="Rectangle 25"/>
          <p:cNvSpPr/>
          <p:nvPr/>
        </p:nvSpPr>
        <p:spPr>
          <a:xfrm>
            <a:off x="1665331" y="2924020"/>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A. Tự sự</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B. Biểu Cảm</a:t>
            </a:r>
          </a:p>
        </p:txBody>
      </p:sp>
      <p:sp>
        <p:nvSpPr>
          <p:cNvPr id="43" name="Rectangle 42"/>
          <p:cNvSpPr/>
          <p:nvPr/>
        </p:nvSpPr>
        <p:spPr>
          <a:xfrm>
            <a:off x="1665331" y="4257778"/>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 Miêu tả</a:t>
            </a:r>
          </a:p>
        </p:txBody>
      </p:sp>
      <p:sp>
        <p:nvSpPr>
          <p:cNvPr id="44" name="Rectangle 43"/>
          <p:cNvSpPr/>
          <p:nvPr/>
        </p:nvSpPr>
        <p:spPr>
          <a:xfrm>
            <a:off x="9195923" y="4264060"/>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D. Nghị luận </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3" y="2962232"/>
            <a:ext cx="1327706" cy="1062088"/>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4307824"/>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4325220"/>
            <a:ext cx="1207114"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8"/>
            <a:ext cx="1207114" cy="1060796"/>
          </a:xfrm>
          <a:prstGeom prst="rect">
            <a:avLst/>
          </a:prstGeom>
        </p:spPr>
      </p:pic>
      <p:sp>
        <p:nvSpPr>
          <p:cNvPr id="18" name="Cloud 17">
            <a:hlinkClick r:id="rId15" action="ppaction://hlinksldjump"/>
          </p:cNvPr>
          <p:cNvSpPr/>
          <p:nvPr/>
        </p:nvSpPr>
        <p:spPr>
          <a:xfrm>
            <a:off x="7001242" y="7053749"/>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Calibri Light"/>
              </a:rPr>
              <a:t>QUAY VỀ</a:t>
            </a:r>
            <a:endParaRPr lang="vi-VN" sz="3600" dirty="0">
              <a:solidFill>
                <a:prstClr val="white">
                  <a:lumMod val="50000"/>
                </a:prstClr>
              </a:solidFill>
              <a:latin typeface="Times New Roman" panose="02020603050405020304" pitchFamily="18" charset="0"/>
            </a:endParaRPr>
          </a:p>
        </p:txBody>
      </p:sp>
    </p:spTree>
    <p:extLst>
      <p:ext uri="{BB962C8B-B14F-4D97-AF65-F5344CB8AC3E}">
        <p14:creationId xmlns:p14="http://schemas.microsoft.com/office/powerpoint/2010/main" val="350968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400" dirty="0">
                <a:solidFill>
                  <a:prstClr val="black">
                    <a:lumMod val="95000"/>
                    <a:lumOff val="5000"/>
                  </a:prstClr>
                </a:solidFill>
                <a:latin typeface="Times New Roman" panose="02020603050405020304" pitchFamily="18" charset="0"/>
                <a:cs typeface="Times New Roman" panose="02020603050405020304" pitchFamily="18" charset="0"/>
              </a:rPr>
              <a:t>4. </a:t>
            </a:r>
            <a:r>
              <a:rPr lang="vi-VN" sz="6400" dirty="0">
                <a:solidFill>
                  <a:prstClr val="black">
                    <a:lumMod val="95000"/>
                    <a:lumOff val="5000"/>
                  </a:prstClr>
                </a:solidFill>
                <a:latin typeface="Times New Roman" panose="02020603050405020304" pitchFamily="18" charset="0"/>
                <a:cs typeface="Times New Roman" panose="02020603050405020304" pitchFamily="18" charset="0"/>
              </a:rPr>
              <a:t>Phần thưởng Trần Bình Trọng đã trao cho cậu bé Hoàng Đỗ là gì?</a:t>
            </a:r>
          </a:p>
        </p:txBody>
      </p:sp>
      <p:sp>
        <p:nvSpPr>
          <p:cNvPr id="26" name="Rectangle 25"/>
          <p:cNvSpPr/>
          <p:nvPr/>
        </p:nvSpPr>
        <p:spPr>
          <a:xfrm>
            <a:off x="1665331" y="2924019"/>
            <a:ext cx="7360198" cy="16535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A. Một bộ áo giáp làm bằng vàng </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1"/>
            <a:ext cx="7360198" cy="16535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B. Một chiếc kèn đồng </a:t>
            </a:r>
          </a:p>
        </p:txBody>
      </p:sp>
      <p:sp>
        <p:nvSpPr>
          <p:cNvPr id="43" name="Rectangle 42"/>
          <p:cNvSpPr/>
          <p:nvPr/>
        </p:nvSpPr>
        <p:spPr>
          <a:xfrm>
            <a:off x="1665331" y="4845089"/>
            <a:ext cx="7360198" cy="21010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 Xóa bỏ thân phận nô tì của cậu</a:t>
            </a:r>
          </a:p>
        </p:txBody>
      </p:sp>
      <p:sp>
        <p:nvSpPr>
          <p:cNvPr id="44" name="Rectangle 43"/>
          <p:cNvSpPr/>
          <p:nvPr/>
        </p:nvSpPr>
        <p:spPr>
          <a:xfrm>
            <a:off x="9195923" y="4851371"/>
            <a:ext cx="7360198" cy="21010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D. Một thanh kiếm sắc bén đề cậu có thể tham gia chiến đấu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4" cy="1062088"/>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8724" y="4940481"/>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4912532"/>
            <a:ext cx="1207114"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1"/>
            <a:ext cx="1098888" cy="965690"/>
          </a:xfrm>
          <a:prstGeom prst="rect">
            <a:avLst/>
          </a:prstGeom>
        </p:spPr>
      </p:pic>
      <p:sp>
        <p:nvSpPr>
          <p:cNvPr id="17" name="Cloud 16">
            <a:hlinkClick r:id="rId14" action="ppaction://hlinksldjump"/>
          </p:cNvPr>
          <p:cNvSpPr/>
          <p:nvPr/>
        </p:nvSpPr>
        <p:spPr>
          <a:xfrm>
            <a:off x="7001242" y="7053749"/>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Calibri Light"/>
              </a:rPr>
              <a:t>QUAY VỀ</a:t>
            </a:r>
            <a:endParaRPr lang="vi-VN" sz="3600" dirty="0">
              <a:solidFill>
                <a:prstClr val="white">
                  <a:lumMod val="50000"/>
                </a:prstClr>
              </a:solidFill>
              <a:latin typeface="Times New Roman" panose="02020603050405020304" pitchFamily="18" charset="0"/>
            </a:endParaRPr>
          </a:p>
        </p:txBody>
      </p:sp>
    </p:spTree>
    <p:extLst>
      <p:ext uri="{BB962C8B-B14F-4D97-AF65-F5344CB8AC3E}">
        <p14:creationId xmlns:p14="http://schemas.microsoft.com/office/powerpoint/2010/main" val="333043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5"/>
            <a:ext cx="15790092" cy="199677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400" dirty="0">
                <a:solidFill>
                  <a:prstClr val="black">
                    <a:lumMod val="95000"/>
                    <a:lumOff val="5000"/>
                  </a:prstClr>
                </a:solidFill>
                <a:latin typeface="Times New Roman" panose="02020603050405020304" pitchFamily="18" charset="0"/>
                <a:cs typeface="Times New Roman" panose="02020603050405020304" pitchFamily="18" charset="0"/>
              </a:rPr>
              <a:t>5. </a:t>
            </a:r>
            <a:r>
              <a:rPr lang="vi-VN" sz="6400" dirty="0">
                <a:solidFill>
                  <a:prstClr val="black">
                    <a:lumMod val="95000"/>
                    <a:lumOff val="5000"/>
                  </a:prstClr>
                </a:solidFill>
                <a:latin typeface="Times New Roman" panose="02020603050405020304" pitchFamily="18" charset="0"/>
              </a:rPr>
              <a:t>Bối cảnh được đặt ra trong đoạn trích là khi nào?</a:t>
            </a:r>
          </a:p>
        </p:txBody>
      </p:sp>
      <p:sp>
        <p:nvSpPr>
          <p:cNvPr id="26" name="Rectangle 25"/>
          <p:cNvSpPr/>
          <p:nvPr/>
        </p:nvSpPr>
        <p:spPr>
          <a:xfrm>
            <a:off x="1665331" y="2703545"/>
            <a:ext cx="7360198" cy="2132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rPr>
              <a:t>A. Cuộc kháng chiến chống quân Mông Nguyên lần thứ nhất </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endParaRPr>
          </a:p>
        </p:txBody>
      </p:sp>
      <p:sp>
        <p:nvSpPr>
          <p:cNvPr id="42" name="Rectangle 41"/>
          <p:cNvSpPr/>
          <p:nvPr/>
        </p:nvSpPr>
        <p:spPr>
          <a:xfrm>
            <a:off x="9195923" y="2709827"/>
            <a:ext cx="7360198" cy="2132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rPr>
              <a:t>B. Cuộc kháng chiến chống quân Mông Nguyên lần thứ hai </a:t>
            </a:r>
          </a:p>
        </p:txBody>
      </p:sp>
      <p:sp>
        <p:nvSpPr>
          <p:cNvPr id="43" name="Rectangle 42"/>
          <p:cNvSpPr/>
          <p:nvPr/>
        </p:nvSpPr>
        <p:spPr>
          <a:xfrm>
            <a:off x="1665331" y="5154533"/>
            <a:ext cx="7360198" cy="214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rPr>
              <a:t>C. Cuộc kháng chiến chống quân Mông Nguyên lần thứ ba </a:t>
            </a:r>
          </a:p>
        </p:txBody>
      </p:sp>
      <p:sp>
        <p:nvSpPr>
          <p:cNvPr id="44" name="Rectangle 43"/>
          <p:cNvSpPr/>
          <p:nvPr/>
        </p:nvSpPr>
        <p:spPr>
          <a:xfrm>
            <a:off x="9195923" y="5160815"/>
            <a:ext cx="7360198" cy="214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rPr>
              <a:t>D. Tất cả những ý trên đều đúng</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3274154"/>
            <a:ext cx="1208584" cy="1062088"/>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5505468"/>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5522864"/>
            <a:ext cx="1207114"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3351663"/>
            <a:ext cx="1207114" cy="965690"/>
          </a:xfrm>
          <a:prstGeom prst="rect">
            <a:avLst/>
          </a:prstGeom>
        </p:spPr>
      </p:pic>
      <p:sp>
        <p:nvSpPr>
          <p:cNvPr id="19" name="Cloud 18">
            <a:hlinkClick r:id="rId15" action="ppaction://hlinksldjump"/>
          </p:cNvPr>
          <p:cNvSpPr/>
          <p:nvPr/>
        </p:nvSpPr>
        <p:spPr>
          <a:xfrm>
            <a:off x="7001242" y="7826587"/>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Calibri Light"/>
              </a:rPr>
              <a:t>QUAY VỀ</a:t>
            </a:r>
            <a:endParaRPr lang="vi-VN" sz="3600" dirty="0">
              <a:solidFill>
                <a:prstClr val="white">
                  <a:lumMod val="50000"/>
                </a:prstClr>
              </a:solidFill>
              <a:latin typeface="Times New Roman" panose="02020603050405020304" pitchFamily="18" charset="0"/>
            </a:endParaRPr>
          </a:p>
        </p:txBody>
      </p:sp>
    </p:spTree>
    <p:extLst>
      <p:ext uri="{BB962C8B-B14F-4D97-AF65-F5344CB8AC3E}">
        <p14:creationId xmlns:p14="http://schemas.microsoft.com/office/powerpoint/2010/main" val="60077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400" dirty="0">
                <a:solidFill>
                  <a:prstClr val="black">
                    <a:lumMod val="95000"/>
                    <a:lumOff val="5000"/>
                  </a:prstClr>
                </a:solidFill>
                <a:latin typeface="Times New Roman" panose="02020603050405020304" pitchFamily="18" charset="0"/>
                <a:cs typeface="Times New Roman" panose="02020603050405020304" pitchFamily="18" charset="0"/>
              </a:rPr>
              <a:t>6. </a:t>
            </a:r>
            <a:r>
              <a:rPr lang="vi-VN" sz="6400" dirty="0">
                <a:solidFill>
                  <a:prstClr val="black">
                    <a:lumMod val="95000"/>
                    <a:lumOff val="5000"/>
                  </a:prstClr>
                </a:solidFill>
                <a:latin typeface="Times New Roman" panose="02020603050405020304" pitchFamily="18" charset="0"/>
                <a:cs typeface="Times New Roman" panose="02020603050405020304" pitchFamily="18" charset="0"/>
              </a:rPr>
              <a:t>Trần Quốc Tuấn đã giao nhiệm vụ gì cho Hoàng Đỗ?</a:t>
            </a:r>
          </a:p>
        </p:txBody>
      </p:sp>
      <p:sp>
        <p:nvSpPr>
          <p:cNvPr id="26" name="Rectangle 25"/>
          <p:cNvSpPr/>
          <p:nvPr/>
        </p:nvSpPr>
        <p:spPr>
          <a:xfrm>
            <a:off x="1665331" y="2924020"/>
            <a:ext cx="7360198" cy="14970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A. Đánh lừa kẻ thù</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8" cy="14970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B. Đục thủng thuyền giặc</a:t>
            </a:r>
          </a:p>
        </p:txBody>
      </p:sp>
      <p:sp>
        <p:nvSpPr>
          <p:cNvPr id="43" name="Rectangle 42"/>
          <p:cNvSpPr/>
          <p:nvPr/>
        </p:nvSpPr>
        <p:spPr>
          <a:xfrm>
            <a:off x="1665331" y="4701073"/>
            <a:ext cx="7360198" cy="20664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 Cắm cọc trên sông Bạch Đằng</a:t>
            </a:r>
          </a:p>
        </p:txBody>
      </p:sp>
      <p:sp>
        <p:nvSpPr>
          <p:cNvPr id="44" name="Rectangle 43"/>
          <p:cNvSpPr/>
          <p:nvPr/>
        </p:nvSpPr>
        <p:spPr>
          <a:xfrm>
            <a:off x="9195923" y="4707355"/>
            <a:ext cx="7360198" cy="20664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D. </a:t>
            </a: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Đưa tin đến tướng quân Trần Quang Khải cho Hoàng Đỗ.</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4" cy="1062088"/>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6923" y="4796465"/>
            <a:ext cx="1098606" cy="96544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816069"/>
            <a:ext cx="1207114" cy="965690"/>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1"/>
            <a:ext cx="1098888" cy="965690"/>
          </a:xfrm>
          <a:prstGeom prst="rect">
            <a:avLst/>
          </a:prstGeom>
        </p:spPr>
      </p:pic>
      <p:sp>
        <p:nvSpPr>
          <p:cNvPr id="19" name="Cloud 18">
            <a:hlinkClick r:id="rId14" action="ppaction://hlinksldjump"/>
          </p:cNvPr>
          <p:cNvSpPr/>
          <p:nvPr/>
        </p:nvSpPr>
        <p:spPr>
          <a:xfrm>
            <a:off x="7001242" y="7053749"/>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Calibri Light"/>
              </a:rPr>
              <a:t>QUAY VỀ</a:t>
            </a:r>
            <a:endParaRPr lang="vi-VN" sz="3600" dirty="0">
              <a:solidFill>
                <a:prstClr val="white">
                  <a:lumMod val="50000"/>
                </a:prstClr>
              </a:solidFill>
              <a:latin typeface="Times New Roman" panose="02020603050405020304" pitchFamily="18" charset="0"/>
            </a:endParaRPr>
          </a:p>
        </p:txBody>
      </p:sp>
    </p:spTree>
    <p:extLst>
      <p:ext uri="{BB962C8B-B14F-4D97-AF65-F5344CB8AC3E}">
        <p14:creationId xmlns:p14="http://schemas.microsoft.com/office/powerpoint/2010/main" val="293510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8" name="Picture 8"/>
          <p:cNvPicPr>
            <a:picLocks noChangeAspect="1"/>
          </p:cNvPicPr>
          <p:nvPr/>
        </p:nvPicPr>
        <p:blipFill>
          <a:blip r:embed="rId10"/>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718900" y="-2411755"/>
            <a:ext cx="4348534" cy="4114800"/>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32730" y="5894566"/>
            <a:ext cx="7315200" cy="64008"/>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14433" y="6904116"/>
            <a:ext cx="7315200" cy="64008"/>
          </a:xfrm>
          <a:prstGeom prst="rect">
            <a:avLst/>
          </a:prstGeom>
        </p:spPr>
      </p:pic>
      <p:sp>
        <p:nvSpPr>
          <p:cNvPr id="12" name="TextBox 14">
            <a:extLst>
              <a:ext uri="{FF2B5EF4-FFF2-40B4-BE49-F238E27FC236}">
                <a16:creationId xmlns:a16="http://schemas.microsoft.com/office/drawing/2014/main" id="{242E784B-CCA1-350D-3099-6A60D09F6818}"/>
              </a:ext>
            </a:extLst>
          </p:cNvPr>
          <p:cNvSpPr txBox="1"/>
          <p:nvPr/>
        </p:nvSpPr>
        <p:spPr>
          <a:xfrm>
            <a:off x="573098" y="1578108"/>
            <a:ext cx="12920561" cy="923330"/>
          </a:xfrm>
          <a:prstGeom prst="rect">
            <a:avLst/>
          </a:prstGeom>
        </p:spPr>
        <p:txBody>
          <a:bodyPr wrap="square" lIns="0" tIns="0" rIns="0" bIns="0" rtlCol="0" anchor="t">
            <a:spAutoFit/>
          </a:bodyPr>
          <a:lstStyle/>
          <a:p>
            <a:pPr algn="ctr" defTabSz="609630">
              <a:defRPr/>
            </a:pPr>
            <a:r>
              <a:rPr lang="en-US" sz="6000" b="1" dirty="0" err="1">
                <a:solidFill>
                  <a:srgbClr val="2E3137"/>
                </a:solidFill>
                <a:latin typeface="#9Slide04 Rokkitt" panose="00000500000000000000" pitchFamily="2" charset="0"/>
                <a:cs typeface="Times New Roman" panose="02020603050405020304" pitchFamily="18" charset="0"/>
              </a:rPr>
              <a:t>Bài</a:t>
            </a:r>
            <a:r>
              <a:rPr lang="en-US" sz="6000" b="1" dirty="0">
                <a:solidFill>
                  <a:srgbClr val="2E3137"/>
                </a:solidFill>
                <a:latin typeface="#9Slide04 Rokkitt" panose="00000500000000000000" pitchFamily="2" charset="0"/>
                <a:cs typeface="Times New Roman" panose="02020603050405020304" pitchFamily="18" charset="0"/>
              </a:rPr>
              <a:t> 8: </a:t>
            </a:r>
            <a:r>
              <a:rPr lang="en-US" sz="6000" b="1" dirty="0" err="1">
                <a:solidFill>
                  <a:srgbClr val="2E3137"/>
                </a:solidFill>
                <a:latin typeface="#9Slide04 Rokkitt" panose="00000500000000000000" pitchFamily="2" charset="0"/>
                <a:cs typeface="Times New Roman" panose="02020603050405020304" pitchFamily="18" charset="0"/>
              </a:rPr>
              <a:t>Truyện</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lịch</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sử</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và</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tiểu</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thuyết</a:t>
            </a:r>
            <a:endParaRPr lang="en-US" sz="8000" b="1" dirty="0">
              <a:solidFill>
                <a:srgbClr val="2E3137"/>
              </a:solidFill>
              <a:latin typeface="#9Slide04 Rokkitt" panose="00000500000000000000" pitchFamily="2" charset="0"/>
              <a:cs typeface="Times New Roman" panose="02020603050405020304" pitchFamily="18" charset="0"/>
            </a:endParaRPr>
          </a:p>
        </p:txBody>
      </p:sp>
      <p:sp>
        <p:nvSpPr>
          <p:cNvPr id="13" name="TextBox 14">
            <a:extLst>
              <a:ext uri="{FF2B5EF4-FFF2-40B4-BE49-F238E27FC236}">
                <a16:creationId xmlns:a16="http://schemas.microsoft.com/office/drawing/2014/main" id="{581B6C3F-03F6-BBE1-EB89-312B2AF153B1}"/>
              </a:ext>
            </a:extLst>
          </p:cNvPr>
          <p:cNvSpPr txBox="1"/>
          <p:nvPr/>
        </p:nvSpPr>
        <p:spPr>
          <a:xfrm>
            <a:off x="1473004" y="2852864"/>
            <a:ext cx="10793370" cy="738664"/>
          </a:xfrm>
          <a:prstGeom prst="rect">
            <a:avLst/>
          </a:prstGeom>
        </p:spPr>
        <p:txBody>
          <a:bodyPr wrap="square" lIns="0" tIns="0" rIns="0" bIns="0" rtlCol="0" anchor="t">
            <a:spAutoFit/>
          </a:bodyPr>
          <a:lstStyle/>
          <a:p>
            <a:pPr algn="ctr" defTabSz="609630">
              <a:defRPr/>
            </a:pPr>
            <a:r>
              <a:rPr lang="en-US" sz="4800" dirty="0">
                <a:solidFill>
                  <a:srgbClr val="2E3137"/>
                </a:solidFill>
                <a:latin typeface="#9Slide04 Podkova SemiBold" panose="00000700000000000000" pitchFamily="2" charset="0"/>
                <a:cs typeface="Times New Roman" panose="02020603050405020304" pitchFamily="18" charset="0"/>
              </a:rPr>
              <a:t>Văn </a:t>
            </a:r>
            <a:r>
              <a:rPr lang="en-US" sz="4800" dirty="0" err="1">
                <a:solidFill>
                  <a:srgbClr val="2E3137"/>
                </a:solidFill>
                <a:latin typeface="#9Slide04 Podkova SemiBold" panose="00000700000000000000" pitchFamily="2" charset="0"/>
                <a:cs typeface="Times New Roman" panose="02020603050405020304" pitchFamily="18" charset="0"/>
              </a:rPr>
              <a:t>bản</a:t>
            </a:r>
            <a:endParaRPr lang="en-US" sz="6600" dirty="0">
              <a:solidFill>
                <a:srgbClr val="2E3137"/>
              </a:solidFill>
              <a:latin typeface="#9Slide04 Podkova SemiBold" panose="00000700000000000000" pitchFamily="2" charset="0"/>
              <a:cs typeface="Times New Roman" panose="02020603050405020304" pitchFamily="18" charset="0"/>
            </a:endParaRPr>
          </a:p>
        </p:txBody>
      </p:sp>
      <p:sp>
        <p:nvSpPr>
          <p:cNvPr id="14" name="TextBox 14">
            <a:extLst>
              <a:ext uri="{FF2B5EF4-FFF2-40B4-BE49-F238E27FC236}">
                <a16:creationId xmlns:a16="http://schemas.microsoft.com/office/drawing/2014/main" id="{2CFC7E3B-0845-AD35-451E-8E827C3EB479}"/>
              </a:ext>
            </a:extLst>
          </p:cNvPr>
          <p:cNvSpPr txBox="1"/>
          <p:nvPr/>
        </p:nvSpPr>
        <p:spPr>
          <a:xfrm>
            <a:off x="892804" y="4190294"/>
            <a:ext cx="12575412" cy="1015663"/>
          </a:xfrm>
          <a:prstGeom prst="rect">
            <a:avLst/>
          </a:prstGeom>
        </p:spPr>
        <p:txBody>
          <a:bodyPr wrap="square" lIns="0" tIns="0" rIns="0" bIns="0" rtlCol="0" anchor="t">
            <a:spAutoFit/>
          </a:bodyPr>
          <a:lstStyle/>
          <a:p>
            <a:pPr algn="ctr" defTabSz="609630">
              <a:defRPr/>
            </a:pPr>
            <a:r>
              <a:rPr lang="en-US" sz="6600" dirty="0" err="1">
                <a:solidFill>
                  <a:srgbClr val="B6452E"/>
                </a:solidFill>
                <a:latin typeface="#9Slide04 Rokkitt ExtraBold" panose="00000900000000000000" pitchFamily="2" charset="0"/>
                <a:cs typeface="Times New Roman" panose="02020603050405020304" pitchFamily="18" charset="0"/>
              </a:rPr>
              <a:t>Bên</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bờ</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Thiên</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Mạc</a:t>
            </a:r>
            <a:endParaRPr lang="en-US" sz="8800" dirty="0">
              <a:solidFill>
                <a:srgbClr val="B6452E"/>
              </a:solidFill>
              <a:latin typeface="#9Slide04 Rokkitt ExtraBold" panose="000009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86DCBAB2-F6E3-8E9A-10BF-1CED6819A35C}"/>
              </a:ext>
            </a:extLst>
          </p:cNvPr>
          <p:cNvSpPr txBox="1"/>
          <p:nvPr/>
        </p:nvSpPr>
        <p:spPr>
          <a:xfrm>
            <a:off x="895116" y="6085209"/>
            <a:ext cx="12138778" cy="677108"/>
          </a:xfrm>
          <a:prstGeom prst="rect">
            <a:avLst/>
          </a:prstGeom>
        </p:spPr>
        <p:txBody>
          <a:bodyPr wrap="square" lIns="0" tIns="0" rIns="0" bIns="0" rtlCol="0" anchor="t">
            <a:spAutoFit/>
          </a:bodyPr>
          <a:lstStyle/>
          <a:p>
            <a:pPr algn="ctr" defTabSz="609630">
              <a:defRPr/>
            </a:pPr>
            <a:r>
              <a:rPr lang="en-US" sz="4400" dirty="0">
                <a:solidFill>
                  <a:srgbClr val="2E3137"/>
                </a:solidFill>
                <a:latin typeface="#9Slide04 Manuale" panose="02040504050405060204" pitchFamily="18" charset="0"/>
                <a:cs typeface="Times New Roman" panose="02020603050405020304" pitchFamily="18" charset="0"/>
              </a:rPr>
              <a:t>Hà </a:t>
            </a:r>
            <a:r>
              <a:rPr lang="en-US" sz="4400" dirty="0" err="1">
                <a:solidFill>
                  <a:srgbClr val="2E3137"/>
                </a:solidFill>
                <a:latin typeface="#9Slide04 Manuale" panose="02040504050405060204" pitchFamily="18" charset="0"/>
                <a:cs typeface="Times New Roman" panose="02020603050405020304" pitchFamily="18" charset="0"/>
              </a:rPr>
              <a:t>Ân</a:t>
            </a:r>
            <a:endParaRPr lang="en-US" sz="6000" dirty="0">
              <a:solidFill>
                <a:srgbClr val="2E3137"/>
              </a:solidFill>
              <a:latin typeface="#9Slide04 Manuale" panose="02040504050405060204" pitchFamily="18" charset="0"/>
              <a:cs typeface="Times New Roman" panose="02020603050405020304" pitchFamily="18" charset="0"/>
            </a:endParaRPr>
          </a:p>
        </p:txBody>
      </p:sp>
      <p:sp>
        <p:nvSpPr>
          <p:cNvPr id="17" name="Freeform 6">
            <a:extLst>
              <a:ext uri="{FF2B5EF4-FFF2-40B4-BE49-F238E27FC236}">
                <a16:creationId xmlns:a16="http://schemas.microsoft.com/office/drawing/2014/main" id="{4D3F137A-5ED1-48AF-399E-4B3A6A4DA7A3}"/>
              </a:ext>
            </a:extLst>
          </p:cNvPr>
          <p:cNvSpPr/>
          <p:nvPr/>
        </p:nvSpPr>
        <p:spPr>
          <a:xfrm>
            <a:off x="6330124" y="3510234"/>
            <a:ext cx="11957876" cy="6776766"/>
          </a:xfrm>
          <a:custGeom>
            <a:avLst/>
            <a:gdLst/>
            <a:ahLst/>
            <a:cxnLst/>
            <a:rect l="l" t="t" r="r" b="b"/>
            <a:pathLst>
              <a:path w="11957876" h="6776766">
                <a:moveTo>
                  <a:pt x="0" y="0"/>
                </a:moveTo>
                <a:lnTo>
                  <a:pt x="11957876" y="0"/>
                </a:lnTo>
                <a:lnTo>
                  <a:pt x="11957876" y="6776766"/>
                </a:lnTo>
                <a:lnTo>
                  <a:pt x="0" y="6776766"/>
                </a:lnTo>
                <a:lnTo>
                  <a:pt x="0" y="0"/>
                </a:lnTo>
                <a:close/>
              </a:path>
            </a:pathLst>
          </a:custGeom>
          <a:blipFill>
            <a:blip r:embed="rId15"/>
            <a:stretch>
              <a:fillRect/>
            </a:stretch>
          </a:blipFill>
        </p:spPr>
        <p:txBody>
          <a:bodyPr/>
          <a:lstStyle/>
          <a:p>
            <a:endParaRPr lang="en-US"/>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Book Bên Bờ Thiên Mạc - Hà Ân full mobi pdf epub azw3 [Tiểu Thuyết]">
            <a:extLst>
              <a:ext uri="{FF2B5EF4-FFF2-40B4-BE49-F238E27FC236}">
                <a16:creationId xmlns:a16="http://schemas.microsoft.com/office/drawing/2014/main" id="{2551DE6A-7E32-5212-5717-81906B613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0" y="576830"/>
            <a:ext cx="6705600" cy="9454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srcRect/>
          <a:stretch>
            <a:fillRect/>
          </a:stretch>
        </p:blipFill>
        <p:spPr>
          <a:xfrm rot="-552527">
            <a:off x="8554305" y="8184235"/>
            <a:ext cx="11641607" cy="4205530"/>
          </a:xfrm>
          <a:prstGeom prst="rect">
            <a:avLst/>
          </a:prstGeom>
        </p:spPr>
      </p:pic>
      <p:sp>
        <p:nvSpPr>
          <p:cNvPr id="5" name="Freeform 5"/>
          <p:cNvSpPr/>
          <p:nvPr/>
        </p:nvSpPr>
        <p:spPr>
          <a:xfrm>
            <a:off x="10412709" y="585465"/>
            <a:ext cx="7265692"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US" dirty="0"/>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txBody>
            <a:bodyPr/>
            <a:lstStyle/>
            <a:p>
              <a:endParaRPr lang="en-US"/>
            </a:p>
          </p:txBody>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txBody>
            <a:bodyPr/>
            <a:lstStyle/>
            <a:p>
              <a:endParaRPr lang="en-US"/>
            </a:p>
          </p:txBody>
        </p:sp>
      </p:gr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TextBox 14">
            <a:extLst>
              <a:ext uri="{FF2B5EF4-FFF2-40B4-BE49-F238E27FC236}">
                <a16:creationId xmlns:a16="http://schemas.microsoft.com/office/drawing/2014/main" id="{BADFE32C-6750-2D1F-6454-474235B90504}"/>
              </a:ext>
            </a:extLst>
          </p:cNvPr>
          <p:cNvSpPr txBox="1"/>
          <p:nvPr/>
        </p:nvSpPr>
        <p:spPr>
          <a:xfrm>
            <a:off x="-1091024" y="4218818"/>
            <a:ext cx="12575412" cy="2031325"/>
          </a:xfrm>
          <a:prstGeom prst="rect">
            <a:avLst/>
          </a:prstGeom>
        </p:spPr>
        <p:txBody>
          <a:bodyPr wrap="square" lIns="0" tIns="0" rIns="0" bIns="0" rtlCol="0" anchor="t">
            <a:spAutoFit/>
          </a:bodyPr>
          <a:lstStyle/>
          <a:p>
            <a:pPr algn="ctr" defTabSz="609630">
              <a:defRPr/>
            </a:pPr>
            <a:r>
              <a:rPr lang="en-US" sz="6600" dirty="0">
                <a:solidFill>
                  <a:srgbClr val="B6452E"/>
                </a:solidFill>
                <a:latin typeface="#9Slide04 Rokkitt ExtraBold" panose="00000900000000000000" pitchFamily="2" charset="0"/>
                <a:cs typeface="Times New Roman" panose="02020603050405020304" pitchFamily="18" charset="0"/>
              </a:rPr>
              <a:t>I. </a:t>
            </a:r>
          </a:p>
          <a:p>
            <a:pPr algn="ctr" defTabSz="609630">
              <a:defRPr/>
            </a:pPr>
            <a:r>
              <a:rPr lang="en-US" sz="6600" dirty="0" err="1">
                <a:solidFill>
                  <a:srgbClr val="B6452E"/>
                </a:solidFill>
                <a:latin typeface="#9Slide04 Rokkitt ExtraBold" panose="00000900000000000000" pitchFamily="2" charset="0"/>
                <a:cs typeface="Times New Roman" panose="02020603050405020304" pitchFamily="18" charset="0"/>
              </a:rPr>
              <a:t>Đọc</a:t>
            </a:r>
            <a:r>
              <a:rPr lang="en-US" sz="6600" dirty="0">
                <a:solidFill>
                  <a:srgbClr val="B6452E"/>
                </a:solidFill>
                <a:latin typeface="#9Slide04 Rokkitt ExtraBold" panose="00000900000000000000" pitchFamily="2" charset="0"/>
                <a:cs typeface="Times New Roman" panose="02020603050405020304" pitchFamily="18" charset="0"/>
              </a:rPr>
              <a:t> – </a:t>
            </a:r>
            <a:r>
              <a:rPr lang="en-US" sz="6600" dirty="0" err="1">
                <a:solidFill>
                  <a:srgbClr val="B6452E"/>
                </a:solidFill>
                <a:latin typeface="#9Slide04 Rokkitt ExtraBold" panose="00000900000000000000" pitchFamily="2" charset="0"/>
                <a:cs typeface="Times New Roman" panose="02020603050405020304" pitchFamily="18" charset="0"/>
              </a:rPr>
              <a:t>Tìm</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hiểu</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chung</a:t>
            </a:r>
            <a:endParaRPr lang="en-US" sz="8800" dirty="0">
              <a:solidFill>
                <a:srgbClr val="B6452E"/>
              </a:solidFill>
              <a:latin typeface="#9Slide04 Rokkitt ExtraBold" panose="00000900000000000000" pitchFamily="2" charset="0"/>
              <a:cs typeface="Times New Roman" panose="02020603050405020304" pitchFamily="18" charset="0"/>
            </a:endParaRPr>
          </a:p>
        </p:txBody>
      </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Đọc</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sp>
        <p:nvSpPr>
          <p:cNvPr id="15" name="TextBox 9"/>
          <p:cNvSpPr txBox="1"/>
          <p:nvPr/>
        </p:nvSpPr>
        <p:spPr>
          <a:xfrm>
            <a:off x="1256919" y="3249216"/>
            <a:ext cx="9487282" cy="2031325"/>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GV </a:t>
            </a:r>
            <a:r>
              <a:rPr lang="en-US" sz="4400" dirty="0" err="1">
                <a:solidFill>
                  <a:srgbClr val="000000"/>
                </a:solidFill>
                <a:latin typeface="Times New Roman" panose="02020603050405020304" pitchFamily="18" charset="0"/>
                <a:cs typeface="Times New Roman" panose="02020603050405020304" pitchFamily="18" charset="0"/>
              </a:rPr>
              <a:t>tổ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vai</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to,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7"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8"/>
          <a:stretch>
            <a:fillRect/>
          </a:stretch>
        </p:blipFill>
        <p:spPr>
          <a:xfrm>
            <a:off x="6029389" y="138548"/>
            <a:ext cx="648670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1093" y="2234953"/>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Chú</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thích</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pic>
        <p:nvPicPr>
          <p:cNvPr id="10"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9"/>
          <a:stretch>
            <a:fillRect/>
          </a:stretch>
        </p:blipFill>
        <p:spPr>
          <a:xfrm>
            <a:off x="6400800" y="37687"/>
            <a:ext cx="6486706" cy="2139881"/>
          </a:xfrm>
          <a:prstGeom prst="rect">
            <a:avLst/>
          </a:prstGeom>
        </p:spPr>
      </p:pic>
    </p:spTree>
    <p:extLst>
      <p:ext uri="{BB962C8B-B14F-4D97-AF65-F5344CB8AC3E}">
        <p14:creationId xmlns:p14="http://schemas.microsoft.com/office/powerpoint/2010/main" val="34416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2580" y="1670614"/>
            <a:ext cx="17882839"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a:p>
            <a:pPr algn="ct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gia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huy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cấp</a:t>
            </a:r>
            <a:r>
              <a:rPr lang="en-US" sz="4400" i="1" dirty="0">
                <a:latin typeface="Times New Roman" panose="02020603050405020304" pitchFamily="18" charset="0"/>
                <a:cs typeface="Times New Roman" panose="02020603050405020304" pitchFamily="18" charset="0"/>
              </a:rPr>
              <a:t> cap, </a:t>
            </a:r>
            <a:r>
              <a:rPr lang="en-US" sz="4400" i="1" dirty="0" err="1">
                <a:latin typeface="Times New Roman" panose="02020603050405020304" pitchFamily="18" charset="0"/>
                <a:cs typeface="Times New Roman" panose="02020603050405020304" pitchFamily="18" charset="0"/>
              </a:rPr>
              <a:t>nô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lệnh</a:t>
            </a:r>
            <a:r>
              <a:rPr lang="en-US" sz="44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452652" y="3674570"/>
            <a:ext cx="17044354"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1. .....................: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a:t>
            </a:r>
            <a:r>
              <a:rPr lang="en-US" sz="4400" dirty="0">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itchFamily="18" charset="0"/>
              </a:rPr>
              <a:t>phục</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dịch</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trong</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nhà</a:t>
            </a:r>
            <a:r>
              <a:rPr lang="en-US" sz="4400" dirty="0">
                <a:solidFill>
                  <a:prstClr val="black"/>
                </a:solidFill>
                <a:latin typeface="Times New Roman" panose="02020603050405020304" pitchFamily="18" charset="0"/>
                <a:cs typeface="Times New Roman" pitchFamily="18" charset="0"/>
              </a:rPr>
              <a:t> hay </a:t>
            </a:r>
            <a:r>
              <a:rPr lang="en-US" sz="4400" dirty="0" err="1">
                <a:solidFill>
                  <a:prstClr val="black"/>
                </a:solidFill>
                <a:latin typeface="Times New Roman" panose="02020603050405020304" pitchFamily="18" charset="0"/>
                <a:cs typeface="Times New Roman" pitchFamily="18" charset="0"/>
              </a:rPr>
              <a:t>trong</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điền</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trang</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thái</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ấp</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của</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quý</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tộc</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thời</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phong</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kiến</a:t>
            </a:r>
            <a:r>
              <a:rPr lang="en-US" sz="4400" dirty="0">
                <a:solidFill>
                  <a:prstClr val="black"/>
                </a:solidFill>
                <a:latin typeface="Times New Roman" panose="02020603050405020304" pitchFamily="18" charset="0"/>
                <a:cs typeface="Times New Roman" pitchFamily="18" charset="0"/>
              </a:rPr>
              <a: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2. </a:t>
            </a:r>
            <a:r>
              <a:rPr lang="en-US" sz="4400" i="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dưới</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3. ...........................: </a:t>
            </a:r>
            <a:r>
              <a:rPr lang="en-US" sz="4400" dirty="0" err="1">
                <a:latin typeface="Times New Roman" panose="02020603050405020304" pitchFamily="18" charset="0"/>
                <a:cs typeface="Times New Roman" panose="02020603050405020304" pitchFamily="18" charset="0"/>
              </a:rPr>
              <a:t>mệnh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doanh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ngũ</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4. ..................: </a:t>
            </a:r>
            <a:r>
              <a:rPr lang="en-US" sz="4400" dirty="0" err="1">
                <a:latin typeface="Times New Roman" panose="02020603050405020304" pitchFamily="18" charset="0"/>
                <a:cs typeface="Times New Roman" panose="02020603050405020304" pitchFamily="18" charset="0"/>
              </a:rPr>
              <a:t>nô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endParaRPr lang="en-US" sz="4400" dirty="0">
              <a:latin typeface="Times New Roman" panose="02020603050405020304" pitchFamily="18" charset="0"/>
              <a:cs typeface="Times New Roman" panose="02020603050405020304" pitchFamily="18" charset="0"/>
            </a:endParaRPr>
          </a:p>
        </p:txBody>
      </p:sp>
      <p:pic>
        <p:nvPicPr>
          <p:cNvPr id="5" name="Picture 12"/>
          <p:cNvPicPr>
            <a:picLocks noChangeAspect="1"/>
          </p:cNvPicPr>
          <p:nvPr/>
        </p:nvPicPr>
        <p:blipFill>
          <a:blip r:embed="rId3"/>
          <a:srcRect/>
          <a:stretch>
            <a:fillRect/>
          </a:stretch>
        </p:blipFill>
        <p:spPr>
          <a:xfrm rot="673482">
            <a:off x="14830309" y="7998350"/>
            <a:ext cx="1713516" cy="4104230"/>
          </a:xfrm>
          <a:prstGeom prst="rect">
            <a:avLst/>
          </a:prstGeom>
        </p:spPr>
      </p:pic>
      <p:pic>
        <p:nvPicPr>
          <p:cNvPr id="6" name="Picture 13"/>
          <p:cNvPicPr>
            <a:picLocks noChangeAspect="1"/>
          </p:cNvPicPr>
          <p:nvPr/>
        </p:nvPicPr>
        <p:blipFill>
          <a:blip r:embed="rId4"/>
          <a:srcRect/>
          <a:stretch>
            <a:fillRect/>
          </a:stretch>
        </p:blipFill>
        <p:spPr>
          <a:xfrm>
            <a:off x="13563600" y="10296452"/>
            <a:ext cx="2123466" cy="926048"/>
          </a:xfrm>
          <a:prstGeom prst="rect">
            <a:avLst/>
          </a:prstGeom>
        </p:spPr>
      </p:pic>
      <p:pic>
        <p:nvPicPr>
          <p:cNvPr id="7" name="Picture 11"/>
          <p:cNvPicPr>
            <a:picLocks noChangeAspect="1"/>
          </p:cNvPicPr>
          <p:nvPr/>
        </p:nvPicPr>
        <p:blipFill>
          <a:blip r:embed="rId5"/>
          <a:srcRect/>
          <a:stretch>
            <a:fillRect/>
          </a:stretch>
        </p:blipFill>
        <p:spPr>
          <a:xfrm rot="-74184" flipH="1">
            <a:off x="-2035128" y="-312905"/>
            <a:ext cx="8220775" cy="1585435"/>
          </a:xfrm>
          <a:prstGeom prst="rect">
            <a:avLst/>
          </a:prstGeom>
        </p:spPr>
      </p:pic>
      <p:pic>
        <p:nvPicPr>
          <p:cNvPr id="8" name="Picture 14"/>
          <p:cNvPicPr>
            <a:picLocks noChangeAspect="1"/>
          </p:cNvPicPr>
          <p:nvPr/>
        </p:nvPicPr>
        <p:blipFill>
          <a:blip r:embed="rId6"/>
          <a:srcRect/>
          <a:stretch>
            <a:fillRect/>
          </a:stretch>
        </p:blipFill>
        <p:spPr>
          <a:xfrm flipH="1">
            <a:off x="-2959445" y="368173"/>
            <a:ext cx="7262848" cy="1272718"/>
          </a:xfrm>
          <a:prstGeom prst="rect">
            <a:avLst/>
          </a:prstGeom>
        </p:spPr>
      </p:pic>
      <p:sp>
        <p:nvSpPr>
          <p:cNvPr id="12" name="TextBox 11"/>
          <p:cNvSpPr txBox="1"/>
          <p:nvPr/>
        </p:nvSpPr>
        <p:spPr>
          <a:xfrm>
            <a:off x="790994" y="7486110"/>
            <a:ext cx="3008003" cy="769441"/>
          </a:xfrm>
          <a:prstGeom prst="rect">
            <a:avLst/>
          </a:prstGeom>
          <a:noFill/>
        </p:spPr>
        <p:txBody>
          <a:bodyPr wrap="square" rtlCol="0">
            <a:spAutoFit/>
          </a:bodyPr>
          <a:lstStyle/>
          <a:p>
            <a:pPr algn="ctr"/>
            <a:r>
              <a:rPr lang="en-US" sz="4400" b="1" i="1" dirty="0">
                <a:solidFill>
                  <a:srgbClr val="FF0000"/>
                </a:solidFill>
                <a:latin typeface="Times New Roman" panose="02020603050405020304" pitchFamily="18" charset="0"/>
                <a:cs typeface="Times New Roman" panose="02020603050405020304" pitchFamily="18" charset="0"/>
              </a:rPr>
              <a:t>Gia </a:t>
            </a:r>
            <a:r>
              <a:rPr lang="en-US" sz="4400" b="1" i="1" dirty="0" err="1">
                <a:solidFill>
                  <a:srgbClr val="FF0000"/>
                </a:solidFill>
                <a:latin typeface="Times New Roman" panose="02020603050405020304" pitchFamily="18" charset="0"/>
                <a:cs typeface="Times New Roman" panose="02020603050405020304" pitchFamily="18" charset="0"/>
              </a:rPr>
              <a:t>nô</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524000" y="6202940"/>
            <a:ext cx="300800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Bản</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lệnh</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34926" y="5580340"/>
            <a:ext cx="748987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người</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chỉ</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huy</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cấp</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cao</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112504" y="3355044"/>
            <a:ext cx="300800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Nô</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tì</a:t>
            </a:r>
            <a:endParaRPr lang="en-US" sz="4400" b="1" i="1"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7"/>
          <a:stretch>
            <a:fillRect/>
          </a:stretch>
        </p:blipFill>
        <p:spPr>
          <a:xfrm>
            <a:off x="0" y="501567"/>
            <a:ext cx="17301948" cy="1286367"/>
          </a:xfrm>
          <a:prstGeom prst="rect">
            <a:avLst/>
          </a:prstGeom>
        </p:spPr>
      </p:pic>
      <p:sp>
        <p:nvSpPr>
          <p:cNvPr id="20" name="TextBox 19">
            <a:extLst>
              <a:ext uri="{FF2B5EF4-FFF2-40B4-BE49-F238E27FC236}">
                <a16:creationId xmlns:a16="http://schemas.microsoft.com/office/drawing/2014/main" id="{7AC5287D-11E8-FED5-08BD-CC174699148D}"/>
              </a:ext>
            </a:extLst>
          </p:cNvPr>
          <p:cNvSpPr txBox="1"/>
          <p:nvPr/>
        </p:nvSpPr>
        <p:spPr>
          <a:xfrm>
            <a:off x="1295400" y="4857322"/>
            <a:ext cx="300800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Đạo</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lệnh</a:t>
            </a:r>
            <a:endParaRPr lang="en-US" sz="4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24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5" grpId="0"/>
      <p:bldP spid="17"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sp>
        <p:nvSpPr>
          <p:cNvPr id="16" name="TextBox 4"/>
          <p:cNvSpPr txBox="1"/>
          <p:nvPr/>
        </p:nvSpPr>
        <p:spPr>
          <a:xfrm>
            <a:off x="6390289" y="3410342"/>
            <a:ext cx="11363592" cy="5972341"/>
          </a:xfrm>
          <a:prstGeom prst="rect">
            <a:avLst/>
          </a:prstGeom>
        </p:spPr>
        <p:txBody>
          <a:bodyPr wrap="square" lIns="0" tIns="0" rIns="0" bIns="0" rtlCol="0" anchor="t">
            <a:spAutoFit/>
          </a:bodyPr>
          <a:lstStyle/>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Hà Ân </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(1928- 2011)</a:t>
            </a: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T</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ên thật là Hoàng Hiển Mô</a:t>
            </a:r>
            <a:endPar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endParaRP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Q</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uê ở Hà Nội </a:t>
            </a:r>
            <a:endPar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endParaRP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L</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à một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nhà</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giáo</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nhà văn Việt Nam. </a:t>
            </a:r>
            <a:endPar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endParaRP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Ông nổi tiếng với các tác phẩm tiểu thuyết lịch sử, truyện kể lịch sử và dã sử.</a:t>
            </a:r>
          </a:p>
        </p:txBody>
      </p:sp>
      <p:pic>
        <p:nvPicPr>
          <p:cNvPr id="5" name="Picture 4"/>
          <p:cNvPicPr>
            <a:picLocks noChangeAspect="1"/>
          </p:cNvPicPr>
          <p:nvPr/>
        </p:nvPicPr>
        <p:blipFill>
          <a:blip r:embed="rId6"/>
          <a:stretch>
            <a:fillRect/>
          </a:stretch>
        </p:blipFill>
        <p:spPr>
          <a:xfrm>
            <a:off x="6005810" y="24179"/>
            <a:ext cx="6486706" cy="2139881"/>
          </a:xfrm>
          <a:prstGeom prst="rect">
            <a:avLst/>
          </a:prstGeom>
        </p:spPr>
      </p:pic>
      <p:pic>
        <p:nvPicPr>
          <p:cNvPr id="2050" name="Picture 2" descr="Nhà văn hiện đại Việt Nam Hà Ân">
            <a:extLst>
              <a:ext uri="{FF2B5EF4-FFF2-40B4-BE49-F238E27FC236}">
                <a16:creationId xmlns:a16="http://schemas.microsoft.com/office/drawing/2014/main" id="{6F7A1A0E-E84E-E752-9B7E-B711621B695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666"/>
          <a:stretch/>
        </p:blipFill>
        <p:spPr bwMode="auto">
          <a:xfrm>
            <a:off x="940657" y="3380197"/>
            <a:ext cx="4797146" cy="646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870</TotalTime>
  <Words>2120</Words>
  <Application>Microsoft Office PowerPoint</Application>
  <PresentationFormat>Custom</PresentationFormat>
  <Paragraphs>265</Paragraphs>
  <Slides>39</Slides>
  <Notes>39</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39</vt:i4>
      </vt:variant>
    </vt:vector>
  </HeadingPairs>
  <TitlesOfParts>
    <vt:vector size="52" baseType="lpstr">
      <vt:lpstr>Calibri Light</vt:lpstr>
      <vt:lpstr>#9Slide04 Rokkitt</vt:lpstr>
      <vt:lpstr>Arial</vt:lpstr>
      <vt:lpstr>#9Slide04 Podkova SemiBold</vt:lpstr>
      <vt:lpstr>Tahoma</vt:lpstr>
      <vt:lpstr>Times New Roman</vt:lpstr>
      <vt:lpstr>#9Slide04 Manuale</vt:lpstr>
      <vt:lpstr>#9Slide05 Good Vibes Pro</vt:lpstr>
      <vt:lpstr>Calibri</vt:lpstr>
      <vt:lpstr>#9Slide04 Rokkitt ExtraBold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dc:creator>Thu Trang</dc:creator>
  <cp:lastModifiedBy>Trang Nguyen Thu</cp:lastModifiedBy>
  <cp:revision>90</cp:revision>
  <dcterms:created xsi:type="dcterms:W3CDTF">2006-08-16T00:00:00Z</dcterms:created>
  <dcterms:modified xsi:type="dcterms:W3CDTF">2024-06-16T00:53:28Z</dcterms:modified>
  <dc:identifier>DAFf2_-uKMI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2024-06-16T00:52:17Z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3779ea70-7753-4675-8136-e488972a30f6</vt:lpwstr>
  </property>
  <property fmtid="{D5CDD505-2E9C-101B-9397-08002B2CF9AE}" pid="7" name="MSIP_Label_defa4170-0d19-0005-0004-bc88714345d2_ActionId">
    <vt:lpwstr>046fbacc-6695-46c2-9d24-916b1ab52227</vt:lpwstr>
  </property>
  <property fmtid="{D5CDD505-2E9C-101B-9397-08002B2CF9AE}" pid="8" name="MSIP_Label_defa4170-0d19-0005-0004-bc88714345d2_ContentBits">
    <vt:lpwstr>0</vt:lpwstr>
  </property>
</Properties>
</file>