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0"/>
  </p:notesMasterIdLst>
  <p:sldIdLst>
    <p:sldId id="342" r:id="rId2"/>
    <p:sldId id="340" r:id="rId3"/>
    <p:sldId id="341" r:id="rId4"/>
    <p:sldId id="343" r:id="rId5"/>
    <p:sldId id="344" r:id="rId6"/>
    <p:sldId id="345" r:id="rId7"/>
    <p:sldId id="346" r:id="rId8"/>
    <p:sldId id="347" r:id="rId9"/>
    <p:sldId id="312" r:id="rId10"/>
    <p:sldId id="348" r:id="rId11"/>
    <p:sldId id="349" r:id="rId12"/>
    <p:sldId id="350" r:id="rId13"/>
    <p:sldId id="351" r:id="rId14"/>
    <p:sldId id="320" r:id="rId15"/>
    <p:sldId id="330" r:id="rId16"/>
    <p:sldId id="352" r:id="rId17"/>
    <p:sldId id="331" r:id="rId18"/>
    <p:sldId id="322" r:id="rId19"/>
  </p:sldIdLst>
  <p:sldSz cx="18288000" cy="10287000"/>
  <p:notesSz cx="6858000" cy="9144000"/>
  <p:embeddedFontLst>
    <p:embeddedFont>
      <p:font typeface="#9Slide05 IcielSanelma" panose="020B0604020202020204" charset="0"/>
      <p:regular r:id="rId21"/>
    </p:embeddedFont>
    <p:embeddedFont>
      <p:font typeface="#9Slide07 SVNGuerrilla" panose="00000500000000000000" charset="0"/>
      <p:regular r:id="rId22"/>
    </p:embeddedFont>
    <p:embeddedFont>
      <p:font typeface="#9Slide07 SVNMomento" panose="00000500000000000000" charset="0"/>
      <p:regular r:id="rId23"/>
    </p:embeddedFont>
    <p:embeddedFont>
      <p:font typeface="Cambria" panose="02040503050406030204" pitchFamily="18" charset="0"/>
      <p:regular r:id="rId24"/>
      <p:bold r:id="rId25"/>
      <p:italic r:id="rId26"/>
      <p:boldItalic r:id="rId2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227" autoAdjust="0"/>
  </p:normalViewPr>
  <p:slideViewPr>
    <p:cSldViewPr>
      <p:cViewPr varScale="1">
        <p:scale>
          <a:sx n="39" d="100"/>
          <a:sy n="39" d="100"/>
        </p:scale>
        <p:origin x="940" y="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6.fntdata"/><Relationship Id="rId3" Type="http://schemas.openxmlformats.org/officeDocument/2006/relationships/slide" Target="slides/slide2.xml"/><Relationship Id="rId21" Type="http://schemas.openxmlformats.org/officeDocument/2006/relationships/font" Target="fonts/font1.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4.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3.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2.fntdata"/><Relationship Id="rId27" Type="http://schemas.openxmlformats.org/officeDocument/2006/relationships/font" Target="fonts/font7.fntdata"/><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F7AF16-8854-4D8B-8264-4BF575182C95}" type="datetimeFigureOut">
              <a:rPr lang="en-US" smtClean="0"/>
              <a:t>6/16/2024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45F046-A8EA-4A32-A880-414B3F462E10}" type="slidenum">
              <a:rPr lang="en-US" smtClean="0"/>
              <a:t>‹#›</a:t>
            </a:fld>
            <a:endParaRPr lang="en-US"/>
          </a:p>
        </p:txBody>
      </p:sp>
    </p:spTree>
    <p:extLst>
      <p:ext uri="{BB962C8B-B14F-4D97-AF65-F5344CB8AC3E}">
        <p14:creationId xmlns:p14="http://schemas.microsoft.com/office/powerpoint/2010/main" val="27880718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gọi</a:t>
            </a:r>
            <a:r>
              <a:rPr lang="en-US" baseline="0" dirty="0"/>
              <a:t> 1 </a:t>
            </a:r>
            <a:r>
              <a:rPr lang="en-US" baseline="0" dirty="0" err="1"/>
              <a:t>bạn</a:t>
            </a:r>
            <a:r>
              <a:rPr lang="en-US" baseline="0" dirty="0"/>
              <a:t> HS </a:t>
            </a:r>
            <a:r>
              <a:rPr lang="en-US" baseline="0" dirty="0" err="1"/>
              <a:t>bất</a:t>
            </a:r>
            <a:r>
              <a:rPr lang="en-US" baseline="0" dirty="0"/>
              <a:t> </a:t>
            </a:r>
            <a:r>
              <a:rPr lang="en-US" baseline="0" dirty="0" err="1"/>
              <a:t>kì</a:t>
            </a:r>
            <a:r>
              <a:rPr lang="en-US" baseline="0" dirty="0"/>
              <a:t> </a:t>
            </a:r>
            <a:r>
              <a:rPr lang="en-US" baseline="0" dirty="0" err="1"/>
              <a:t>để</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trò</a:t>
            </a:r>
            <a:r>
              <a:rPr lang="en-US" baseline="0" dirty="0"/>
              <a:t> </a:t>
            </a:r>
            <a:r>
              <a:rPr lang="en-US" baseline="0" dirty="0" err="1"/>
              <a:t>chơi</a:t>
            </a:r>
            <a:r>
              <a:rPr lang="en-US" baseline="0" dirty="0"/>
              <a:t>, </a:t>
            </a:r>
            <a:r>
              <a:rPr lang="en-US" baseline="0" dirty="0" err="1"/>
              <a:t>nếu</a:t>
            </a:r>
            <a:r>
              <a:rPr lang="en-US" baseline="0" dirty="0"/>
              <a:t> </a:t>
            </a:r>
            <a:r>
              <a:rPr lang="en-US" baseline="0" dirty="0" err="1"/>
              <a:t>có</a:t>
            </a:r>
            <a:r>
              <a:rPr lang="en-US" baseline="0" dirty="0"/>
              <a:t> </a:t>
            </a:r>
            <a:r>
              <a:rPr lang="en-US" baseline="0" dirty="0" err="1"/>
              <a:t>đáp</a:t>
            </a:r>
            <a:r>
              <a:rPr lang="en-US" baseline="0" dirty="0"/>
              <a:t> </a:t>
            </a:r>
            <a:r>
              <a:rPr lang="en-US" baseline="0" dirty="0" err="1"/>
              <a:t>án</a:t>
            </a:r>
            <a:r>
              <a:rPr lang="en-US" baseline="0" dirty="0"/>
              <a:t> </a:t>
            </a:r>
            <a:r>
              <a:rPr lang="en-US" baseline="0" dirty="0" err="1"/>
              <a:t>đúng</a:t>
            </a:r>
            <a:r>
              <a:rPr lang="en-US" baseline="0" dirty="0"/>
              <a:t>, </a:t>
            </a:r>
            <a:r>
              <a:rPr lang="en-US" baseline="0" dirty="0" err="1"/>
              <a:t>bạn</a:t>
            </a:r>
            <a:r>
              <a:rPr lang="en-US" baseline="0" dirty="0"/>
              <a:t> </a:t>
            </a:r>
            <a:r>
              <a:rPr lang="en-US" baseline="0" dirty="0" err="1"/>
              <a:t>chơi</a:t>
            </a:r>
            <a:r>
              <a:rPr lang="en-US" baseline="0" dirty="0"/>
              <a:t> </a:t>
            </a:r>
            <a:r>
              <a:rPr lang="en-US" baseline="0" dirty="0" err="1"/>
              <a:t>sẽ</a:t>
            </a:r>
            <a:r>
              <a:rPr lang="en-US" baseline="0" dirty="0"/>
              <a:t> </a:t>
            </a:r>
            <a:r>
              <a:rPr lang="en-US" baseline="0" dirty="0" err="1"/>
              <a:t>được</a:t>
            </a:r>
            <a:r>
              <a:rPr lang="en-US" baseline="0" dirty="0"/>
              <a:t> </a:t>
            </a:r>
            <a:r>
              <a:rPr lang="en-US" baseline="0" dirty="0" err="1"/>
              <a:t>chỉ</a:t>
            </a:r>
            <a:r>
              <a:rPr lang="en-US" baseline="0" dirty="0"/>
              <a:t> </a:t>
            </a:r>
            <a:r>
              <a:rPr lang="en-US" baseline="0" dirty="0" err="1"/>
              <a:t>định</a:t>
            </a:r>
            <a:r>
              <a:rPr lang="en-US" baseline="0" dirty="0"/>
              <a:t> </a:t>
            </a:r>
            <a:r>
              <a:rPr lang="en-US" baseline="0" dirty="0" err="1"/>
              <a:t>người</a:t>
            </a:r>
            <a:r>
              <a:rPr lang="en-US" baseline="0" dirty="0"/>
              <a:t> </a:t>
            </a:r>
            <a:r>
              <a:rPr lang="en-US" baseline="0" dirty="0" err="1"/>
              <a:t>chơi</a:t>
            </a:r>
            <a:r>
              <a:rPr lang="en-US" baseline="0" dirty="0"/>
              <a:t> </a:t>
            </a:r>
            <a:r>
              <a:rPr lang="en-US" baseline="0" dirty="0" err="1"/>
              <a:t>tiếp</a:t>
            </a:r>
            <a:r>
              <a:rPr lang="en-US" baseline="0" dirty="0"/>
              <a:t> </a:t>
            </a:r>
            <a:r>
              <a:rPr lang="en-US" baseline="0" dirty="0" err="1"/>
              <a:t>theo</a:t>
            </a:r>
            <a:r>
              <a:rPr lang="en-US" baseline="0" dirty="0"/>
              <a:t> </a:t>
            </a:r>
            <a:r>
              <a:rPr lang="en-US" baseline="0" dirty="0" err="1"/>
              <a:t>để</a:t>
            </a:r>
            <a:r>
              <a:rPr lang="en-US" baseline="0" dirty="0"/>
              <a:t> </a:t>
            </a:r>
            <a:r>
              <a:rPr lang="en-US" baseline="0" dirty="0" err="1"/>
              <a:t>thực</a:t>
            </a:r>
            <a:r>
              <a:rPr lang="en-US" baseline="0" dirty="0"/>
              <a:t> </a:t>
            </a:r>
            <a:r>
              <a:rPr lang="en-US" baseline="0" dirty="0" err="1"/>
              <a:t>hiện</a:t>
            </a:r>
            <a:r>
              <a:rPr lang="en-US" baseline="0" dirty="0"/>
              <a:t> </a:t>
            </a:r>
            <a:r>
              <a:rPr lang="en-US" baseline="0" dirty="0" err="1"/>
              <a:t>trò</a:t>
            </a:r>
            <a:r>
              <a:rPr lang="en-US" baseline="0" dirty="0"/>
              <a:t> </a:t>
            </a:r>
            <a:r>
              <a:rPr lang="en-US" baseline="0" dirty="0" err="1"/>
              <a:t>chơi</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Thời</a:t>
            </a:r>
            <a:r>
              <a:rPr lang="en-US" baseline="0" dirty="0"/>
              <a:t> </a:t>
            </a:r>
            <a:r>
              <a:rPr lang="en-US" baseline="0" dirty="0" err="1"/>
              <a:t>gian</a:t>
            </a:r>
            <a:r>
              <a:rPr lang="en-US" baseline="0" dirty="0"/>
              <a:t>: 10s/</a:t>
            </a:r>
            <a:r>
              <a:rPr lang="en-US" baseline="0" dirty="0" err="1"/>
              <a:t>đáp</a:t>
            </a:r>
            <a:r>
              <a:rPr lang="en-US" baseline="0" dirty="0"/>
              <a:t> </a:t>
            </a:r>
            <a:r>
              <a:rPr lang="en-US" baseline="0" dirty="0" err="1"/>
              <a:t>án</a:t>
            </a:r>
            <a:r>
              <a:rPr lang="en-US" baseline="0" dirty="0"/>
              <a:t>.</a:t>
            </a:r>
            <a:endParaRPr lang="en-US" dirty="0"/>
          </a:p>
          <a:p>
            <a:endParaRPr lang="en-US" dirty="0"/>
          </a:p>
        </p:txBody>
      </p:sp>
      <p:sp>
        <p:nvSpPr>
          <p:cNvPr id="4" name="Slide Number Placeholder 3"/>
          <p:cNvSpPr>
            <a:spLocks noGrp="1"/>
          </p:cNvSpPr>
          <p:nvPr>
            <p:ph type="sldNum" sz="quarter" idx="5"/>
          </p:nvPr>
        </p:nvSpPr>
        <p:spPr/>
        <p:txBody>
          <a:bodyPr/>
          <a:lstStyle/>
          <a:p>
            <a:fld id="{EC45F046-A8EA-4A32-A880-414B3F462E10}" type="slidenum">
              <a:rPr lang="en-US" smtClean="0"/>
              <a:t>1</a:t>
            </a:fld>
            <a:endParaRPr lang="en-US"/>
          </a:p>
        </p:txBody>
      </p:sp>
    </p:spTree>
    <p:extLst>
      <p:ext uri="{BB962C8B-B14F-4D97-AF65-F5344CB8AC3E}">
        <p14:creationId xmlns:p14="http://schemas.microsoft.com/office/powerpoint/2010/main" val="33136903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Thảo</a:t>
            </a:r>
            <a:r>
              <a:rPr lang="en-US" dirty="0"/>
              <a:t> </a:t>
            </a:r>
            <a:r>
              <a:rPr lang="en-US" dirty="0" err="1"/>
              <a:t>Nguyên</a:t>
            </a:r>
            <a:r>
              <a:rPr lang="en-US" dirty="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10</a:t>
            </a:fld>
            <a:endParaRPr lang="en-US"/>
          </a:p>
        </p:txBody>
      </p:sp>
    </p:spTree>
    <p:extLst>
      <p:ext uri="{BB962C8B-B14F-4D97-AF65-F5344CB8AC3E}">
        <p14:creationId xmlns:p14="http://schemas.microsoft.com/office/powerpoint/2010/main" val="32783457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Thảo</a:t>
            </a:r>
            <a:r>
              <a:rPr lang="en-US" dirty="0"/>
              <a:t> </a:t>
            </a:r>
            <a:r>
              <a:rPr lang="en-US" dirty="0" err="1"/>
              <a:t>Nguyên</a:t>
            </a:r>
            <a:r>
              <a:rPr lang="en-US" dirty="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11</a:t>
            </a:fld>
            <a:endParaRPr lang="en-US"/>
          </a:p>
        </p:txBody>
      </p:sp>
    </p:spTree>
    <p:extLst>
      <p:ext uri="{BB962C8B-B14F-4D97-AF65-F5344CB8AC3E}">
        <p14:creationId xmlns:p14="http://schemas.microsoft.com/office/powerpoint/2010/main" val="3227598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Thảo</a:t>
            </a:r>
            <a:r>
              <a:rPr lang="en-US" dirty="0"/>
              <a:t> </a:t>
            </a:r>
            <a:r>
              <a:rPr lang="en-US" dirty="0" err="1"/>
              <a:t>Nguyên</a:t>
            </a:r>
            <a:r>
              <a:rPr lang="en-US" dirty="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12</a:t>
            </a:fld>
            <a:endParaRPr lang="en-US"/>
          </a:p>
        </p:txBody>
      </p:sp>
    </p:spTree>
    <p:extLst>
      <p:ext uri="{BB962C8B-B14F-4D97-AF65-F5344CB8AC3E}">
        <p14:creationId xmlns:p14="http://schemas.microsoft.com/office/powerpoint/2010/main" val="1730977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Thảo</a:t>
            </a:r>
            <a:r>
              <a:rPr lang="en-US" dirty="0"/>
              <a:t> </a:t>
            </a:r>
            <a:r>
              <a:rPr lang="en-US" dirty="0" err="1"/>
              <a:t>Nguyên</a:t>
            </a:r>
            <a:r>
              <a:rPr lang="en-US" dirty="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13</a:t>
            </a:fld>
            <a:endParaRPr lang="en-US"/>
          </a:p>
        </p:txBody>
      </p:sp>
    </p:spTree>
    <p:extLst>
      <p:ext uri="{BB962C8B-B14F-4D97-AF65-F5344CB8AC3E}">
        <p14:creationId xmlns:p14="http://schemas.microsoft.com/office/powerpoint/2010/main" val="384664436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71725C59-0D5E-424B-AA2C-BA3D770DECE5}" type="slidenum">
              <a:rPr lang="en-US" smtClean="0"/>
              <a:t>14</a:t>
            </a:fld>
            <a:endParaRPr lang="en-US"/>
          </a:p>
        </p:txBody>
      </p:sp>
    </p:spTree>
    <p:extLst>
      <p:ext uri="{BB962C8B-B14F-4D97-AF65-F5344CB8AC3E}">
        <p14:creationId xmlns:p14="http://schemas.microsoft.com/office/powerpoint/2010/main" val="5154575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25C59-0D5E-424B-AA2C-BA3D770D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330525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Thảo</a:t>
            </a:r>
            <a:r>
              <a:rPr lang="en-US" dirty="0"/>
              <a:t> </a:t>
            </a:r>
            <a:r>
              <a:rPr lang="en-US" dirty="0" err="1"/>
              <a:t>Nguyên</a:t>
            </a:r>
            <a:r>
              <a:rPr lang="en-US" dirty="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16</a:t>
            </a:fld>
            <a:endParaRPr lang="en-US"/>
          </a:p>
        </p:txBody>
      </p:sp>
    </p:spTree>
    <p:extLst>
      <p:ext uri="{BB962C8B-B14F-4D97-AF65-F5344CB8AC3E}">
        <p14:creationId xmlns:p14="http://schemas.microsoft.com/office/powerpoint/2010/main" val="7995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725C59-0D5E-424B-AA2C-BA3D770DECE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07828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725C59-0D5E-424B-AA2C-BA3D770DECE5}" type="slidenum">
              <a:rPr lang="en-US" smtClean="0"/>
              <a:t>18</a:t>
            </a:fld>
            <a:endParaRPr lang="en-US"/>
          </a:p>
        </p:txBody>
      </p:sp>
    </p:spTree>
    <p:extLst>
      <p:ext uri="{BB962C8B-B14F-4D97-AF65-F5344CB8AC3E}">
        <p14:creationId xmlns:p14="http://schemas.microsoft.com/office/powerpoint/2010/main" val="15314164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Thảo</a:t>
            </a:r>
            <a:r>
              <a:rPr lang="en-US" dirty="0"/>
              <a:t> </a:t>
            </a:r>
            <a:r>
              <a:rPr lang="en-US" dirty="0" err="1"/>
              <a:t>Nguyên</a:t>
            </a:r>
            <a:r>
              <a:rPr lang="en-US" dirty="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2</a:t>
            </a:fld>
            <a:endParaRPr lang="en-US"/>
          </a:p>
        </p:txBody>
      </p:sp>
    </p:spTree>
    <p:extLst>
      <p:ext uri="{BB962C8B-B14F-4D97-AF65-F5344CB8AC3E}">
        <p14:creationId xmlns:p14="http://schemas.microsoft.com/office/powerpoint/2010/main" val="12951486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C45F046-A8EA-4A32-A880-414B3F462E10}" type="slidenum">
              <a:rPr lang="en-US" smtClean="0"/>
              <a:t>3</a:t>
            </a:fld>
            <a:endParaRPr lang="en-US"/>
          </a:p>
        </p:txBody>
      </p:sp>
    </p:spTree>
    <p:extLst>
      <p:ext uri="{BB962C8B-B14F-4D97-AF65-F5344CB8AC3E}">
        <p14:creationId xmlns:p14="http://schemas.microsoft.com/office/powerpoint/2010/main" val="21261062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Thảo</a:t>
            </a:r>
            <a:r>
              <a:rPr lang="en-US" dirty="0"/>
              <a:t> </a:t>
            </a:r>
            <a:r>
              <a:rPr lang="en-US" dirty="0" err="1"/>
              <a:t>Nguyên</a:t>
            </a:r>
            <a:r>
              <a:rPr lang="en-US" dirty="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4</a:t>
            </a:fld>
            <a:endParaRPr lang="en-US"/>
          </a:p>
        </p:txBody>
      </p:sp>
    </p:spTree>
    <p:extLst>
      <p:ext uri="{BB962C8B-B14F-4D97-AF65-F5344CB8AC3E}">
        <p14:creationId xmlns:p14="http://schemas.microsoft.com/office/powerpoint/2010/main" val="3362678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Thảo</a:t>
            </a:r>
            <a:r>
              <a:rPr lang="en-US" dirty="0"/>
              <a:t> </a:t>
            </a:r>
            <a:r>
              <a:rPr lang="en-US" dirty="0" err="1"/>
              <a:t>Nguyên</a:t>
            </a:r>
            <a:r>
              <a:rPr lang="en-US" dirty="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5</a:t>
            </a:fld>
            <a:endParaRPr lang="en-US"/>
          </a:p>
        </p:txBody>
      </p:sp>
    </p:spTree>
    <p:extLst>
      <p:ext uri="{BB962C8B-B14F-4D97-AF65-F5344CB8AC3E}">
        <p14:creationId xmlns:p14="http://schemas.microsoft.com/office/powerpoint/2010/main" val="12419826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Thảo</a:t>
            </a:r>
            <a:r>
              <a:rPr lang="en-US" dirty="0"/>
              <a:t> </a:t>
            </a:r>
            <a:r>
              <a:rPr lang="en-US" dirty="0" err="1"/>
              <a:t>Nguyên</a:t>
            </a:r>
            <a:r>
              <a:rPr lang="en-US" dirty="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6</a:t>
            </a:fld>
            <a:endParaRPr lang="en-US"/>
          </a:p>
        </p:txBody>
      </p:sp>
    </p:spTree>
    <p:extLst>
      <p:ext uri="{BB962C8B-B14F-4D97-AF65-F5344CB8AC3E}">
        <p14:creationId xmlns:p14="http://schemas.microsoft.com/office/powerpoint/2010/main" val="348067151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EC45F046-A8EA-4A32-A880-414B3F462E10}" type="slidenum">
              <a:rPr lang="en-US" smtClean="0"/>
              <a:t>7</a:t>
            </a:fld>
            <a:endParaRPr lang="en-US"/>
          </a:p>
        </p:txBody>
      </p:sp>
    </p:spTree>
    <p:extLst>
      <p:ext uri="{BB962C8B-B14F-4D97-AF65-F5344CB8AC3E}">
        <p14:creationId xmlns:p14="http://schemas.microsoft.com/office/powerpoint/2010/main" val="33218419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dirty="0"/>
              <a:t> </a:t>
            </a:r>
            <a:r>
              <a:rPr lang="en-US" dirty="0" err="1"/>
              <a:t>án</a:t>
            </a:r>
            <a:r>
              <a:rPr lang="en-US" dirty="0"/>
              <a:t> </a:t>
            </a:r>
            <a:r>
              <a:rPr lang="en-US" dirty="0" err="1"/>
              <a:t>của</a:t>
            </a:r>
            <a:r>
              <a:rPr lang="en-US" dirty="0"/>
              <a:t> </a:t>
            </a:r>
            <a:r>
              <a:rPr lang="en-US" dirty="0" err="1"/>
              <a:t>Thảo</a:t>
            </a:r>
            <a:r>
              <a:rPr lang="en-US" dirty="0"/>
              <a:t> </a:t>
            </a:r>
            <a:r>
              <a:rPr lang="en-US" dirty="0" err="1"/>
              <a:t>Nguyên</a:t>
            </a:r>
            <a:r>
              <a:rPr lang="en-US" dirty="0"/>
              <a:t> 0979818956</a:t>
            </a:r>
          </a:p>
          <a:p>
            <a:endParaRPr lang="en-US" dirty="0"/>
          </a:p>
        </p:txBody>
      </p:sp>
      <p:sp>
        <p:nvSpPr>
          <p:cNvPr id="4" name="Slide Number Placeholder 3"/>
          <p:cNvSpPr>
            <a:spLocks noGrp="1"/>
          </p:cNvSpPr>
          <p:nvPr>
            <p:ph type="sldNum" sz="quarter" idx="10"/>
          </p:nvPr>
        </p:nvSpPr>
        <p:spPr/>
        <p:txBody>
          <a:bodyPr/>
          <a:lstStyle/>
          <a:p>
            <a:fld id="{EC45F046-A8EA-4A32-A880-414B3F462E10}" type="slidenum">
              <a:rPr lang="en-US" smtClean="0"/>
              <a:t>8</a:t>
            </a:fld>
            <a:endParaRPr lang="en-US"/>
          </a:p>
        </p:txBody>
      </p:sp>
    </p:spTree>
    <p:extLst>
      <p:ext uri="{BB962C8B-B14F-4D97-AF65-F5344CB8AC3E}">
        <p14:creationId xmlns:p14="http://schemas.microsoft.com/office/powerpoint/2010/main" val="115448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725C59-0D5E-424B-AA2C-BA3D770DECE5}" type="slidenum">
              <a:rPr lang="en-US" smtClean="0"/>
              <a:t>9</a:t>
            </a:fld>
            <a:endParaRPr lang="en-US"/>
          </a:p>
        </p:txBody>
      </p:sp>
    </p:spTree>
    <p:extLst>
      <p:ext uri="{BB962C8B-B14F-4D97-AF65-F5344CB8AC3E}">
        <p14:creationId xmlns:p14="http://schemas.microsoft.com/office/powerpoint/2010/main" val="39923751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6/16/2024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6/16/2024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6/16/2024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6/16/2024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6/16/2024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5EDD9">
            <a:alpha val="66000"/>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6/16/2024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2.sv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0.svg"/></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8.pn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36.sv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3.sv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1.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2">
            <a:extLst>
              <a:ext uri="{FF2B5EF4-FFF2-40B4-BE49-F238E27FC236}">
                <a16:creationId xmlns:a16="http://schemas.microsoft.com/office/drawing/2014/main" id="{D7CD40BB-9814-3DC5-7F87-BD40B24A1494}"/>
              </a:ext>
            </a:extLst>
          </p:cNvPr>
          <p:cNvSpPr/>
          <p:nvPr/>
        </p:nvSpPr>
        <p:spPr>
          <a:xfrm>
            <a:off x="2362200" y="1409699"/>
            <a:ext cx="11734800" cy="6850189"/>
          </a:xfrm>
          <a:custGeom>
            <a:avLst/>
            <a:gdLst/>
            <a:ahLst/>
            <a:cxnLst/>
            <a:rect l="l" t="t" r="r" b="b"/>
            <a:pathLst>
              <a:path w="7048908" h="4114800">
                <a:moveTo>
                  <a:pt x="0" y="0"/>
                </a:moveTo>
                <a:lnTo>
                  <a:pt x="7048908" y="0"/>
                </a:lnTo>
                <a:lnTo>
                  <a:pt x="7048908"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Rectangle: Rounded Corners 12">
            <a:extLst>
              <a:ext uri="{FF2B5EF4-FFF2-40B4-BE49-F238E27FC236}">
                <a16:creationId xmlns:a16="http://schemas.microsoft.com/office/drawing/2014/main" id="{6F56FDDD-C448-FA2F-9673-68FF1A6E8DC5}"/>
              </a:ext>
            </a:extLst>
          </p:cNvPr>
          <p:cNvSpPr/>
          <p:nvPr/>
        </p:nvSpPr>
        <p:spPr>
          <a:xfrm>
            <a:off x="2743200" y="1951670"/>
            <a:ext cx="10972800" cy="57662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150000"/>
              </a:lnSpc>
            </a:pPr>
            <a:r>
              <a:rPr lang="en-US" sz="6600" dirty="0" err="1">
                <a:solidFill>
                  <a:srgbClr val="FF0000"/>
                </a:solidFill>
                <a:latin typeface="#9Slide07 SVNMomento" panose="00000500000000000000" pitchFamily="2" charset="0"/>
              </a:rPr>
              <a:t>Trò</a:t>
            </a:r>
            <a:r>
              <a:rPr lang="en-US" sz="6600" dirty="0">
                <a:solidFill>
                  <a:srgbClr val="FF0000"/>
                </a:solidFill>
                <a:latin typeface="#9Slide07 SVNMomento" panose="00000500000000000000" pitchFamily="2" charset="0"/>
              </a:rPr>
              <a:t> </a:t>
            </a:r>
            <a:r>
              <a:rPr lang="en-US" sz="6600" dirty="0" err="1">
                <a:solidFill>
                  <a:srgbClr val="FF0000"/>
                </a:solidFill>
                <a:latin typeface="#9Slide07 SVNMomento" panose="00000500000000000000" pitchFamily="2" charset="0"/>
              </a:rPr>
              <a:t>chơi</a:t>
            </a:r>
            <a:r>
              <a:rPr lang="en-US" sz="6600" dirty="0">
                <a:solidFill>
                  <a:srgbClr val="FF0000"/>
                </a:solidFill>
                <a:latin typeface="#9Slide07 SVNMomento" panose="00000500000000000000" pitchFamily="2" charset="0"/>
              </a:rPr>
              <a:t> </a:t>
            </a:r>
            <a:r>
              <a:rPr lang="en-US" sz="6600" dirty="0" err="1">
                <a:solidFill>
                  <a:srgbClr val="FF0000"/>
                </a:solidFill>
                <a:latin typeface="#9Slide07 SVNMomento" panose="00000500000000000000" pitchFamily="2" charset="0"/>
              </a:rPr>
              <a:t>tiếp</a:t>
            </a:r>
            <a:r>
              <a:rPr lang="en-US" sz="6600" dirty="0">
                <a:solidFill>
                  <a:srgbClr val="FF0000"/>
                </a:solidFill>
                <a:latin typeface="#9Slide07 SVNMomento" panose="00000500000000000000" pitchFamily="2" charset="0"/>
              </a:rPr>
              <a:t> </a:t>
            </a:r>
            <a:r>
              <a:rPr lang="en-US" sz="6600" dirty="0" err="1">
                <a:solidFill>
                  <a:srgbClr val="FF0000"/>
                </a:solidFill>
                <a:latin typeface="#9Slide07 SVNMomento" panose="00000500000000000000" pitchFamily="2" charset="0"/>
              </a:rPr>
              <a:t>nối</a:t>
            </a:r>
            <a:endParaRPr lang="en-US" sz="6600" dirty="0">
              <a:solidFill>
                <a:srgbClr val="FF0000"/>
              </a:solidFill>
              <a:latin typeface="#9Slide07 SVNMomento" panose="00000500000000000000" pitchFamily="2" charset="0"/>
            </a:endParaRPr>
          </a:p>
          <a:p>
            <a:pPr lvl="0" algn="ctr">
              <a:lnSpc>
                <a:spcPct val="150000"/>
              </a:lnSpc>
            </a:pPr>
            <a:r>
              <a:rPr lang="en-US" sz="6600" dirty="0" err="1">
                <a:solidFill>
                  <a:schemeClr val="tx1"/>
                </a:solidFill>
                <a:latin typeface="#9Slide07 SVNMomento" panose="00000500000000000000" pitchFamily="2" charset="0"/>
              </a:rPr>
              <a:t>Kể</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tên</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những</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tác</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phẩm</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truyện</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em</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đã</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học</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đã</a:t>
            </a:r>
            <a:r>
              <a:rPr lang="en-US" sz="6600" dirty="0">
                <a:solidFill>
                  <a:schemeClr val="tx1"/>
                </a:solidFill>
                <a:latin typeface="#9Slide07 SVNMomento" panose="00000500000000000000" pitchFamily="2" charset="0"/>
              </a:rPr>
              <a:t> </a:t>
            </a:r>
            <a:r>
              <a:rPr lang="en-US" sz="6600" dirty="0" err="1">
                <a:solidFill>
                  <a:schemeClr val="tx1"/>
                </a:solidFill>
                <a:latin typeface="#9Slide07 SVNMomento" panose="00000500000000000000" pitchFamily="2" charset="0"/>
              </a:rPr>
              <a:t>đọc</a:t>
            </a:r>
            <a:endParaRPr kumimoji="0" lang="en-US" sz="16600" b="0" i="1" u="none" strike="noStrike" kern="1200" cap="none" spc="0" normalizeH="0" baseline="0" noProof="0" dirty="0">
              <a:ln>
                <a:noFill/>
              </a:ln>
              <a:solidFill>
                <a:schemeClr val="tx1"/>
              </a:solidFill>
              <a:effectLst/>
              <a:uLnTx/>
              <a:uFillTx/>
              <a:latin typeface="#9Slide07 SVNMomento" panose="00000500000000000000" pitchFamily="2" charset="0"/>
              <a:ea typeface="Cambria" panose="02040503050406030204" pitchFamily="18" charset="0"/>
              <a:cs typeface="Times New Roman" panose="02020603050405020304" pitchFamily="18" charset="0"/>
            </a:endParaRPr>
          </a:p>
        </p:txBody>
      </p:sp>
      <p:sp>
        <p:nvSpPr>
          <p:cNvPr id="4" name="Freeform 3">
            <a:extLst>
              <a:ext uri="{FF2B5EF4-FFF2-40B4-BE49-F238E27FC236}">
                <a16:creationId xmlns:a16="http://schemas.microsoft.com/office/drawing/2014/main" id="{9DEB478B-2654-42A8-91B9-2CA1333E13F3}"/>
              </a:ext>
            </a:extLst>
          </p:cNvPr>
          <p:cNvSpPr/>
          <p:nvPr/>
        </p:nvSpPr>
        <p:spPr>
          <a:xfrm>
            <a:off x="12420600" y="3771900"/>
            <a:ext cx="5318223" cy="6378679"/>
          </a:xfrm>
          <a:custGeom>
            <a:avLst/>
            <a:gdLst/>
            <a:ahLst/>
            <a:cxnLst/>
            <a:rect l="l" t="t" r="r" b="b"/>
            <a:pathLst>
              <a:path w="3430714" h="4114800">
                <a:moveTo>
                  <a:pt x="0" y="0"/>
                </a:moveTo>
                <a:lnTo>
                  <a:pt x="3430715" y="0"/>
                </a:lnTo>
                <a:lnTo>
                  <a:pt x="343071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2278879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id="{4D05E750-A584-2D42-9999-2224A0DAA4DE}"/>
              </a:ext>
            </a:extLst>
          </p:cNvPr>
          <p:cNvSpPr txBox="1">
            <a:spLocks/>
          </p:cNvSpPr>
          <p:nvPr/>
        </p:nvSpPr>
        <p:spPr>
          <a:xfrm>
            <a:off x="1294528" y="347554"/>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FF0000"/>
                </a:solidFill>
                <a:ea typeface="Cambria" panose="02040503050406030204" pitchFamily="18" charset="0"/>
                <a:cs typeface="Times New Roman" panose="02020603050405020304" pitchFamily="18" charset="0"/>
              </a:rPr>
              <a:t>1. Thực hành viết theo các bước</a:t>
            </a:r>
            <a:endParaRPr lang="vi-VN" b="1" dirty="0">
              <a:solidFill>
                <a:srgbClr val="FF0000"/>
              </a:solidFill>
              <a:highlight>
                <a:schemeClr val="accent1"/>
              </a:highlight>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73F06F9A-C161-DD46-D816-86EE7B3975D4}"/>
              </a:ext>
            </a:extLst>
          </p:cNvPr>
          <p:cNvSpPr/>
          <p:nvPr/>
        </p:nvSpPr>
        <p:spPr>
          <a:xfrm>
            <a:off x="1319928" y="2829304"/>
            <a:ext cx="16535400" cy="707886"/>
          </a:xfrm>
          <a:prstGeom prst="rect">
            <a:avLst/>
          </a:prstGeom>
        </p:spPr>
        <p:txBody>
          <a:bodyPr wrap="square">
            <a:spAutoFit/>
          </a:bodyPr>
          <a:lstStyle/>
          <a:p>
            <a:pPr algn="just"/>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 Tìm ý cho bài viết bằng cách đặt và trả lời các câu hỏi:</a:t>
            </a:r>
          </a:p>
        </p:txBody>
      </p:sp>
      <p:sp>
        <p:nvSpPr>
          <p:cNvPr id="4" name="Rectangle 3">
            <a:extLst>
              <a:ext uri="{FF2B5EF4-FFF2-40B4-BE49-F238E27FC236}">
                <a16:creationId xmlns:a16="http://schemas.microsoft.com/office/drawing/2014/main" id="{131583FF-AF09-D047-5D6C-008D582D466A}"/>
              </a:ext>
            </a:extLst>
          </p:cNvPr>
          <p:cNvSpPr/>
          <p:nvPr/>
        </p:nvSpPr>
        <p:spPr>
          <a:xfrm>
            <a:off x="1086710" y="1740649"/>
            <a:ext cx="165354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b. </a:t>
            </a:r>
            <a:r>
              <a:rPr lang="en-US" sz="4400" b="1" dirty="0" err="1">
                <a:latin typeface="Times New Roman" panose="02020603050405020304" pitchFamily="18" charset="0"/>
                <a:cs typeface="Times New Roman" panose="02020603050405020304" pitchFamily="18" charset="0"/>
              </a:rPr>
              <a:t>Tìm</a:t>
            </a:r>
            <a:r>
              <a:rPr lang="en-US" sz="4400" b="1" dirty="0">
                <a:latin typeface="Times New Roman" panose="02020603050405020304" pitchFamily="18" charset="0"/>
                <a:cs typeface="Times New Roman" panose="02020603050405020304" pitchFamily="18" charset="0"/>
              </a:rPr>
              <a:t> ý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lập</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dàn</a:t>
            </a:r>
            <a:r>
              <a:rPr lang="en-US" sz="4400" b="1" dirty="0">
                <a:latin typeface="Times New Roman" panose="02020603050405020304" pitchFamily="18" charset="0"/>
                <a:cs typeface="Times New Roman" panose="02020603050405020304" pitchFamily="18" charset="0"/>
              </a:rPr>
              <a:t> ý</a:t>
            </a:r>
            <a:endParaRPr lang="vi-VN" sz="4400" b="1"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id="{F8B6A532-5ABE-6F06-D924-FD6E4A7E14AE}"/>
              </a:ext>
            </a:extLst>
          </p:cNvPr>
          <p:cNvSpPr/>
          <p:nvPr/>
        </p:nvSpPr>
        <p:spPr>
          <a:xfrm>
            <a:off x="1752600" y="3850352"/>
            <a:ext cx="14949928" cy="5016758"/>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Cốt truyện tác phẩm Lão Hạc của Nam Cao có gì đặc sắc?</a:t>
            </a:r>
          </a:p>
          <a:p>
            <a:pPr algn="just"/>
            <a:r>
              <a:rPr lang="vi-VN" sz="4000" dirty="0">
                <a:latin typeface="Times New Roman" panose="02020603050405020304" pitchFamily="18" charset="0"/>
                <a:cs typeface="Times New Roman" panose="02020603050405020304" pitchFamily="18" charset="0"/>
              </a:rPr>
              <a:t>+ Chủ đề của truyện là gì? Ấn tượng chung của em sau khi đọc văn bản như thế nào?</a:t>
            </a:r>
          </a:p>
          <a:p>
            <a:pPr algn="just"/>
            <a:r>
              <a:rPr lang="vi-VN" sz="4000" dirty="0">
                <a:latin typeface="Times New Roman" panose="02020603050405020304" pitchFamily="18" charset="0"/>
                <a:cs typeface="Times New Roman" panose="02020603050405020304" pitchFamily="18" charset="0"/>
              </a:rPr>
              <a:t>+ Nhân vật nào cần chú ý phân tích?</a:t>
            </a:r>
          </a:p>
          <a:p>
            <a:pPr algn="just"/>
            <a:r>
              <a:rPr lang="vi-VN" sz="4000" dirty="0">
                <a:latin typeface="Times New Roman" panose="02020603050405020304" pitchFamily="18" charset="0"/>
                <a:cs typeface="Times New Roman" panose="02020603050405020304" pitchFamily="18" charset="0"/>
              </a:rPr>
              <a:t>+ Nét đặc sắc và tác dụng của một số yếu tố hình thức trong truyện là gì?</a:t>
            </a:r>
          </a:p>
          <a:p>
            <a:pPr algn="just"/>
            <a:r>
              <a:rPr lang="vi-VN" sz="4000" dirty="0">
                <a:latin typeface="Times New Roman" panose="02020603050405020304" pitchFamily="18" charset="0"/>
                <a:cs typeface="Times New Roman" panose="02020603050405020304" pitchFamily="18" charset="0"/>
              </a:rPr>
              <a:t>+ Có thể rút ra những bài học nào từ văn bản truyện?</a:t>
            </a:r>
          </a:p>
          <a:p>
            <a:pPr algn="just"/>
            <a:r>
              <a:rPr lang="vi-VN" sz="4000" dirty="0">
                <a:latin typeface="Times New Roman" panose="02020603050405020304" pitchFamily="18" charset="0"/>
                <a:cs typeface="Times New Roman" panose="02020603050405020304" pitchFamily="18" charset="0"/>
              </a:rPr>
              <a:t>+ Với em, điều gì sâu sắc và đáng nhớ nhất sau khi đọc truyện?</a:t>
            </a:r>
          </a:p>
        </p:txBody>
      </p:sp>
      <p:sp>
        <p:nvSpPr>
          <p:cNvPr id="6" name="Freeform 4">
            <a:extLst>
              <a:ext uri="{FF2B5EF4-FFF2-40B4-BE49-F238E27FC236}">
                <a16:creationId xmlns:a16="http://schemas.microsoft.com/office/drawing/2014/main" id="{9F1340F2-06BC-CF0E-8BAB-0AA5AD5D46AD}"/>
              </a:ext>
            </a:extLst>
          </p:cNvPr>
          <p:cNvSpPr/>
          <p:nvPr/>
        </p:nvSpPr>
        <p:spPr>
          <a:xfrm>
            <a:off x="14807657" y="247024"/>
            <a:ext cx="2814453" cy="2974323"/>
          </a:xfrm>
          <a:custGeom>
            <a:avLst/>
            <a:gdLst/>
            <a:ahLst/>
            <a:cxnLst/>
            <a:rect l="l" t="t" r="r" b="b"/>
            <a:pathLst>
              <a:path w="2814453" h="2974323">
                <a:moveTo>
                  <a:pt x="0" y="0"/>
                </a:moveTo>
                <a:lnTo>
                  <a:pt x="2814453" y="0"/>
                </a:lnTo>
                <a:lnTo>
                  <a:pt x="2814453" y="2974323"/>
                </a:lnTo>
                <a:lnTo>
                  <a:pt x="0" y="2974323"/>
                </a:lnTo>
                <a:lnTo>
                  <a:pt x="0" y="0"/>
                </a:lnTo>
                <a:close/>
              </a:path>
            </a:pathLst>
          </a:custGeom>
          <a:blipFill>
            <a:blip r:embed="rId3"/>
            <a:stretch>
              <a:fillRect/>
            </a:stretch>
          </a:blipFill>
        </p:spPr>
      </p:sp>
    </p:spTree>
    <p:extLst>
      <p:ext uri="{BB962C8B-B14F-4D97-AF65-F5344CB8AC3E}">
        <p14:creationId xmlns:p14="http://schemas.microsoft.com/office/powerpoint/2010/main" val="32087822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D0E46F8-5158-86AD-F7E9-8AEE1410C595}"/>
              </a:ext>
            </a:extLst>
          </p:cNvPr>
          <p:cNvSpPr/>
          <p:nvPr/>
        </p:nvSpPr>
        <p:spPr>
          <a:xfrm>
            <a:off x="342900" y="647700"/>
            <a:ext cx="17602200" cy="9233297"/>
          </a:xfrm>
          <a:prstGeom prst="rect">
            <a:avLst/>
          </a:prstGeom>
        </p:spPr>
        <p:txBody>
          <a:bodyPr wrap="square">
            <a:spAutoFit/>
          </a:bodyPr>
          <a:lstStyle/>
          <a:p>
            <a:pPr algn="just">
              <a:lnSpc>
                <a:spcPct val="90000"/>
              </a:lnSpc>
            </a:pP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Mở bài: </a:t>
            </a:r>
            <a:r>
              <a:rPr lang="en-US" sz="4400" dirty="0">
                <a:latin typeface="Times New Roman" panose="02020603050405020304" pitchFamily="18" charset="0"/>
                <a:cs typeface="Times New Roman" panose="02020603050405020304" pitchFamily="18" charset="0"/>
              </a:rPr>
              <a:t>G</a:t>
            </a:r>
            <a:r>
              <a:rPr lang="vi-VN" sz="4400" dirty="0">
                <a:solidFill>
                  <a:srgbClr val="000000"/>
                </a:solidFill>
                <a:latin typeface="Times New Roman" panose="02020603050405020304" pitchFamily="18" charset="0"/>
                <a:cs typeface="Times New Roman" panose="02020603050405020304" pitchFamily="18" charset="0"/>
              </a:rPr>
              <a:t>iới thiệu nhan đề, tác giả, thể loại và nhận xét chung về tác phẩm</a:t>
            </a:r>
          </a:p>
          <a:p>
            <a:pPr algn="just">
              <a:lnSpc>
                <a:spcPct val="90000"/>
              </a:lnSpc>
            </a:pPr>
            <a:r>
              <a:rPr lang="en-US" sz="4400" b="1" dirty="0">
                <a:solidFill>
                  <a:srgbClr val="FF0000"/>
                </a:solidFill>
                <a:latin typeface="Times New Roman" panose="02020603050405020304" pitchFamily="18" charset="0"/>
                <a:cs typeface="Times New Roman" panose="02020603050405020304" pitchFamily="18" charset="0"/>
              </a:rPr>
              <a:t>* </a:t>
            </a:r>
            <a:r>
              <a:rPr lang="vi-VN" sz="4400" b="1" dirty="0">
                <a:solidFill>
                  <a:srgbClr val="FF0000"/>
                </a:solidFill>
                <a:latin typeface="Times New Roman" panose="02020603050405020304" pitchFamily="18" charset="0"/>
                <a:cs typeface="Times New Roman" panose="02020603050405020304" pitchFamily="18" charset="0"/>
              </a:rPr>
              <a:t>Thân bài</a:t>
            </a:r>
            <a:r>
              <a:rPr lang="en-US" sz="4400" b="1" dirty="0">
                <a:solidFill>
                  <a:srgbClr val="FF0000"/>
                </a:solidFill>
                <a:latin typeface="Times New Roman" panose="02020603050405020304" pitchFamily="18" charset="0"/>
                <a:cs typeface="Times New Roman" panose="02020603050405020304" pitchFamily="18" charset="0"/>
              </a:rPr>
              <a:t>:</a:t>
            </a:r>
            <a:endParaRPr lang="vi-VN" sz="4400" b="1" dirty="0">
              <a:solidFill>
                <a:srgbClr val="FF0000"/>
              </a:solidFill>
              <a:latin typeface="Times New Roman" panose="02020603050405020304" pitchFamily="18" charset="0"/>
              <a:cs typeface="Times New Roman" panose="02020603050405020304" pitchFamily="18" charset="0"/>
            </a:endParaRP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Nêu chủ đề và phân tích các biểu hiện làm rõ chủ đề của tác phẩm:</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Phân tích nhan đề và đặc sắc của cốt truyện trong việc làm sáng tỏ chủ đề</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Phân tích các nhân vật nhằm làm rõ chủ đề của truyện</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Nhân vật lão Hạc (các chi tiết về hoàn cảnh, hành động, việc làm, cử chỉ, lời nói…) trong mối quan hệ với các nhân vật khác: con trai, ông giáo, “cậu Vàng”,…</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Nhân vật ông giáo (Ông giáo là người thế nào, những chi tiết nào thể hiện điều đó?...)</a:t>
            </a:r>
          </a:p>
          <a:p>
            <a:pPr algn="just">
              <a:lnSpc>
                <a:spcPct val="90000"/>
              </a:lnSpc>
            </a:pPr>
            <a:r>
              <a:rPr lang="vi-VN" sz="4400" dirty="0">
                <a:solidFill>
                  <a:srgbClr val="000000"/>
                </a:solidFill>
                <a:latin typeface="Times New Roman" panose="02020603050405020304" pitchFamily="18" charset="0"/>
                <a:cs typeface="Times New Roman" panose="02020603050405020304" pitchFamily="18" charset="0"/>
              </a:rPr>
              <a:t>- Phân tích tác dụng của các nét đặc sắc nghệ thuật trong truyện: nghệ thuật khắc họa đặc điểm tính cách nhân vật, bút pháp miêu tả (ngoại hình và nội tâm), lựa chọn chi tiết giàu ý nghĩa, lời văn giản dị, tự nhiên,…</a:t>
            </a:r>
          </a:p>
          <a:p>
            <a:pPr algn="just">
              <a:lnSpc>
                <a:spcPct val="90000"/>
              </a:lnSpc>
            </a:pPr>
            <a:r>
              <a:rPr lang="en-US" sz="4400" b="1" dirty="0">
                <a:solidFill>
                  <a:srgbClr val="FF0000"/>
                </a:solidFill>
                <a:latin typeface="Times New Roman" panose="02020603050405020304" pitchFamily="18" charset="0"/>
                <a:cs typeface="Times New Roman" panose="02020603050405020304" pitchFamily="18" charset="0"/>
              </a:rPr>
              <a:t>*</a:t>
            </a:r>
            <a:r>
              <a:rPr lang="vi-VN" sz="4400" b="1" dirty="0">
                <a:solidFill>
                  <a:srgbClr val="FF0000"/>
                </a:solidFill>
                <a:latin typeface="Times New Roman" panose="02020603050405020304" pitchFamily="18" charset="0"/>
                <a:cs typeface="Times New Roman" panose="02020603050405020304" pitchFamily="18" charset="0"/>
              </a:rPr>
              <a:t> Kết bài: </a:t>
            </a:r>
            <a:r>
              <a:rPr lang="vi-VN" sz="4400" dirty="0">
                <a:solidFill>
                  <a:srgbClr val="000000"/>
                </a:solidFill>
                <a:latin typeface="Times New Roman" panose="02020603050405020304" pitchFamily="18" charset="0"/>
                <a:cs typeface="Times New Roman" panose="02020603050405020304" pitchFamily="18" charset="0"/>
              </a:rPr>
              <a:t>Nhận xét khái quát về giá trị nội dung và nghệ thuật của truyện. Nêu tác động của truyện đối với cá nhân người viết bài.</a:t>
            </a:r>
            <a:endParaRPr lang="vi-VN" sz="4400" b="0" i="0" dirty="0">
              <a:solidFill>
                <a:srgbClr val="000000"/>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013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id="{C933A2AF-8C12-9009-C502-B0B1C4662C35}"/>
              </a:ext>
            </a:extLst>
          </p:cNvPr>
          <p:cNvSpPr txBox="1">
            <a:spLocks/>
          </p:cNvSpPr>
          <p:nvPr/>
        </p:nvSpPr>
        <p:spPr>
          <a:xfrm>
            <a:off x="1294528" y="347554"/>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FF0000"/>
                </a:solidFill>
                <a:ea typeface="Cambria" panose="02040503050406030204" pitchFamily="18" charset="0"/>
                <a:cs typeface="Times New Roman" panose="02020603050405020304" pitchFamily="18" charset="0"/>
              </a:rPr>
              <a:t>1. Thực hành viết theo các bước</a:t>
            </a:r>
            <a:endParaRPr lang="vi-VN" b="1" dirty="0">
              <a:solidFill>
                <a:srgbClr val="FF0000"/>
              </a:solidFill>
              <a:highlight>
                <a:schemeClr val="accent1"/>
              </a:highlight>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048E4C1-4A00-199A-3E69-C321D42D452D}"/>
              </a:ext>
            </a:extLst>
          </p:cNvPr>
          <p:cNvSpPr/>
          <p:nvPr/>
        </p:nvSpPr>
        <p:spPr>
          <a:xfrm>
            <a:off x="1086710" y="1740649"/>
            <a:ext cx="165354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c. </a:t>
            </a:r>
            <a:r>
              <a:rPr lang="en-US" sz="4400" b="1" dirty="0" err="1">
                <a:latin typeface="Times New Roman" panose="02020603050405020304" pitchFamily="18" charset="0"/>
                <a:cs typeface="Times New Roman" panose="02020603050405020304" pitchFamily="18" charset="0"/>
              </a:rPr>
              <a:t>Viết</a:t>
            </a:r>
            <a:endParaRPr lang="vi-VN" sz="4400" b="1" dirty="0">
              <a:latin typeface="Times New Roman" panose="02020603050405020304" pitchFamily="18" charset="0"/>
              <a:cs typeface="Times New Roman" panose="02020603050405020304" pitchFamily="18" charset="0"/>
            </a:endParaRPr>
          </a:p>
        </p:txBody>
      </p:sp>
      <p:sp>
        <p:nvSpPr>
          <p:cNvPr id="4" name="Rectangle 3">
            <a:extLst>
              <a:ext uri="{FF2B5EF4-FFF2-40B4-BE49-F238E27FC236}">
                <a16:creationId xmlns:a16="http://schemas.microsoft.com/office/drawing/2014/main" id="{F1809B28-50F2-FB1A-46B7-D81D50328827}"/>
              </a:ext>
            </a:extLst>
          </p:cNvPr>
          <p:cNvSpPr/>
          <p:nvPr/>
        </p:nvSpPr>
        <p:spPr>
          <a:xfrm>
            <a:off x="2962095" y="3439956"/>
            <a:ext cx="12887505" cy="769441"/>
          </a:xfrm>
          <a:prstGeom prst="rect">
            <a:avLst/>
          </a:prstGeom>
        </p:spPr>
        <p:txBody>
          <a:bodyPr wrap="square">
            <a:spAutoFit/>
          </a:bodyPr>
          <a:lstStyle/>
          <a:p>
            <a:pPr algn="just"/>
            <a:r>
              <a:rPr lang="en-US" sz="4400" dirty="0">
                <a:solidFill>
                  <a:srgbClr val="000000"/>
                </a:solidFill>
                <a:latin typeface="+mj-lt"/>
              </a:rPr>
              <a:t>-</a:t>
            </a:r>
            <a:r>
              <a:rPr lang="vi-VN" sz="4400" dirty="0">
                <a:solidFill>
                  <a:srgbClr val="000000"/>
                </a:solidFill>
                <a:latin typeface="+mj-lt"/>
              </a:rPr>
              <a:t> Dựa vào dàn ý đã làm để luyện tập kĩ năng viết bài.</a:t>
            </a:r>
            <a:endParaRPr lang="vi-VN" sz="4400" b="0" i="0" dirty="0">
              <a:solidFill>
                <a:srgbClr val="000000"/>
              </a:solidFill>
              <a:effectLst/>
              <a:latin typeface="+mj-lt"/>
            </a:endParaRPr>
          </a:p>
        </p:txBody>
      </p:sp>
      <p:sp>
        <p:nvSpPr>
          <p:cNvPr id="5" name="Freeform 6">
            <a:extLst>
              <a:ext uri="{FF2B5EF4-FFF2-40B4-BE49-F238E27FC236}">
                <a16:creationId xmlns:a16="http://schemas.microsoft.com/office/drawing/2014/main" id="{6D61E75D-33B2-4ED3-73CC-05BFAE3936AE}"/>
              </a:ext>
            </a:extLst>
          </p:cNvPr>
          <p:cNvSpPr/>
          <p:nvPr/>
        </p:nvSpPr>
        <p:spPr>
          <a:xfrm rot="5400000">
            <a:off x="-844385" y="4868579"/>
            <a:ext cx="5498769" cy="1629010"/>
          </a:xfrm>
          <a:custGeom>
            <a:avLst/>
            <a:gdLst/>
            <a:ahLst/>
            <a:cxnLst/>
            <a:rect l="l" t="t" r="r" b="b"/>
            <a:pathLst>
              <a:path w="7315200" h="2167128">
                <a:moveTo>
                  <a:pt x="0" y="0"/>
                </a:moveTo>
                <a:lnTo>
                  <a:pt x="7315200" y="0"/>
                </a:lnTo>
                <a:lnTo>
                  <a:pt x="7315200" y="2167128"/>
                </a:lnTo>
                <a:lnTo>
                  <a:pt x="0" y="216712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Rectangle 5">
            <a:extLst>
              <a:ext uri="{FF2B5EF4-FFF2-40B4-BE49-F238E27FC236}">
                <a16:creationId xmlns:a16="http://schemas.microsoft.com/office/drawing/2014/main" id="{931A5DE6-C758-95B6-37E8-3EDCE83B2893}"/>
              </a:ext>
            </a:extLst>
          </p:cNvPr>
          <p:cNvSpPr/>
          <p:nvPr/>
        </p:nvSpPr>
        <p:spPr>
          <a:xfrm>
            <a:off x="2962095" y="4621255"/>
            <a:ext cx="14235411" cy="2123658"/>
          </a:xfrm>
          <a:prstGeom prst="rect">
            <a:avLst/>
          </a:prstGeom>
        </p:spPr>
        <p:txBody>
          <a:bodyPr wrap="square">
            <a:spAutoFit/>
          </a:bodyPr>
          <a:lstStyle/>
          <a:p>
            <a:pPr algn="just"/>
            <a:r>
              <a:rPr lang="en-US" sz="4400" dirty="0">
                <a:solidFill>
                  <a:srgbClr val="000000"/>
                </a:solidFill>
                <a:latin typeface="+mj-lt"/>
              </a:rPr>
              <a:t>-</a:t>
            </a:r>
            <a:r>
              <a:rPr lang="vi-VN" sz="4400" dirty="0">
                <a:solidFill>
                  <a:srgbClr val="000000"/>
                </a:solidFill>
                <a:latin typeface="+mj-lt"/>
              </a:rPr>
              <a:t> Lần lượt phân tích các yếu tố đặc sắc của truyện theo trình tự hợp lí. Với mỗi yếu tố, cần chú ý điểm nổi bật, bằng chứng kèm theo và tác dụng của chúng.</a:t>
            </a:r>
            <a:endParaRPr lang="vi-VN" sz="4400" b="0" i="0" dirty="0">
              <a:solidFill>
                <a:srgbClr val="000000"/>
              </a:solidFill>
              <a:effectLst/>
              <a:latin typeface="+mj-lt"/>
            </a:endParaRPr>
          </a:p>
        </p:txBody>
      </p:sp>
      <p:sp>
        <p:nvSpPr>
          <p:cNvPr id="7" name="Rectangle 6">
            <a:extLst>
              <a:ext uri="{FF2B5EF4-FFF2-40B4-BE49-F238E27FC236}">
                <a16:creationId xmlns:a16="http://schemas.microsoft.com/office/drawing/2014/main" id="{35F071D6-3261-825E-6942-9709063F0EB6}"/>
              </a:ext>
            </a:extLst>
          </p:cNvPr>
          <p:cNvSpPr/>
          <p:nvPr/>
        </p:nvSpPr>
        <p:spPr>
          <a:xfrm>
            <a:off x="2962095" y="6972300"/>
            <a:ext cx="14235411" cy="2123658"/>
          </a:xfrm>
          <a:prstGeom prst="rect">
            <a:avLst/>
          </a:prstGeom>
        </p:spPr>
        <p:txBody>
          <a:bodyPr wrap="square">
            <a:spAutoFit/>
          </a:bodyPr>
          <a:lstStyle/>
          <a:p>
            <a:pPr algn="just"/>
            <a:r>
              <a:rPr lang="en-US" sz="4400" dirty="0">
                <a:solidFill>
                  <a:srgbClr val="000000"/>
                </a:solidFill>
                <a:latin typeface="+mj-lt"/>
              </a:rPr>
              <a:t>-</a:t>
            </a:r>
            <a:r>
              <a:rPr lang="vi-VN" sz="4400" dirty="0">
                <a:solidFill>
                  <a:srgbClr val="000000"/>
                </a:solidFill>
                <a:latin typeface="+mj-lt"/>
              </a:rPr>
              <a:t> Trong khi phân tích, chú ý tạo điểm nhấn cho yếu tố hình thức được phân tích bằng những đánh giá, nhận xét xác đáng, tinh tế.</a:t>
            </a:r>
            <a:endParaRPr lang="vi-VN" sz="4400" b="0" i="0" dirty="0">
              <a:solidFill>
                <a:srgbClr val="000000"/>
              </a:solidFill>
              <a:effectLst/>
              <a:latin typeface="+mj-lt"/>
            </a:endParaRPr>
          </a:p>
        </p:txBody>
      </p:sp>
    </p:spTree>
    <p:extLst>
      <p:ext uri="{BB962C8B-B14F-4D97-AF65-F5344CB8AC3E}">
        <p14:creationId xmlns:p14="http://schemas.microsoft.com/office/powerpoint/2010/main" val="3438589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arn(inVertical)">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id="{C933A2AF-8C12-9009-C502-B0B1C4662C35}"/>
              </a:ext>
            </a:extLst>
          </p:cNvPr>
          <p:cNvSpPr txBox="1">
            <a:spLocks/>
          </p:cNvSpPr>
          <p:nvPr/>
        </p:nvSpPr>
        <p:spPr>
          <a:xfrm>
            <a:off x="1294528" y="347554"/>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FF0000"/>
                </a:solidFill>
                <a:ea typeface="Cambria" panose="02040503050406030204" pitchFamily="18" charset="0"/>
                <a:cs typeface="Times New Roman" panose="02020603050405020304" pitchFamily="18" charset="0"/>
              </a:rPr>
              <a:t>1. Thực hành viết theo các bước</a:t>
            </a:r>
            <a:endParaRPr lang="vi-VN" b="1" dirty="0">
              <a:solidFill>
                <a:srgbClr val="FF0000"/>
              </a:solidFill>
              <a:highlight>
                <a:schemeClr val="accent1"/>
              </a:highlight>
              <a:ea typeface="Cambria" panose="02040503050406030204" pitchFamily="18" charset="0"/>
              <a:cs typeface="Times New Roman" panose="02020603050405020304" pitchFamily="18" charset="0"/>
            </a:endParaRPr>
          </a:p>
        </p:txBody>
      </p:sp>
      <p:sp>
        <p:nvSpPr>
          <p:cNvPr id="3" name="Rectangle 2">
            <a:extLst>
              <a:ext uri="{FF2B5EF4-FFF2-40B4-BE49-F238E27FC236}">
                <a16:creationId xmlns:a16="http://schemas.microsoft.com/office/drawing/2014/main" id="{3048E4C1-4A00-199A-3E69-C321D42D452D}"/>
              </a:ext>
            </a:extLst>
          </p:cNvPr>
          <p:cNvSpPr/>
          <p:nvPr/>
        </p:nvSpPr>
        <p:spPr>
          <a:xfrm>
            <a:off x="1086710" y="1740649"/>
            <a:ext cx="165354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d. </a:t>
            </a:r>
            <a:r>
              <a:rPr lang="en-US" sz="4400" b="1" dirty="0" err="1">
                <a:latin typeface="Times New Roman" panose="02020603050405020304" pitchFamily="18" charset="0"/>
                <a:cs typeface="Times New Roman" panose="02020603050405020304" pitchFamily="18" charset="0"/>
              </a:rPr>
              <a:t>Kiểm</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tra</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và</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chỉnh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a:t>
            </a:r>
            <a:endParaRPr lang="vi-VN" sz="4400" b="1" dirty="0">
              <a:latin typeface="Times New Roman" panose="02020603050405020304" pitchFamily="18" charset="0"/>
              <a:cs typeface="Times New Roman" panose="02020603050405020304" pitchFamily="18" charset="0"/>
            </a:endParaRPr>
          </a:p>
        </p:txBody>
      </p:sp>
      <p:pic>
        <p:nvPicPr>
          <p:cNvPr id="9" name="Picture 8">
            <a:extLst>
              <a:ext uri="{FF2B5EF4-FFF2-40B4-BE49-F238E27FC236}">
                <a16:creationId xmlns:a16="http://schemas.microsoft.com/office/drawing/2014/main" id="{85CF2E87-AB69-75C6-E527-364F26C8FA1D}"/>
              </a:ext>
            </a:extLst>
          </p:cNvPr>
          <p:cNvPicPr>
            <a:picLocks noChangeAspect="1"/>
          </p:cNvPicPr>
          <p:nvPr/>
        </p:nvPicPr>
        <p:blipFill>
          <a:blip r:embed="rId3"/>
          <a:stretch>
            <a:fillRect/>
          </a:stretch>
        </p:blipFill>
        <p:spPr>
          <a:xfrm>
            <a:off x="4267200" y="2645584"/>
            <a:ext cx="5105400" cy="7315749"/>
          </a:xfrm>
          <a:prstGeom prst="rect">
            <a:avLst/>
          </a:prstGeom>
        </p:spPr>
      </p:pic>
      <p:pic>
        <p:nvPicPr>
          <p:cNvPr id="11" name="Picture 10">
            <a:extLst>
              <a:ext uri="{FF2B5EF4-FFF2-40B4-BE49-F238E27FC236}">
                <a16:creationId xmlns:a16="http://schemas.microsoft.com/office/drawing/2014/main" id="{DEDB0AEF-C73A-6CBD-2043-54A7B2D6C46B}"/>
              </a:ext>
            </a:extLst>
          </p:cNvPr>
          <p:cNvPicPr>
            <a:picLocks noChangeAspect="1"/>
          </p:cNvPicPr>
          <p:nvPr/>
        </p:nvPicPr>
        <p:blipFill>
          <a:blip r:embed="rId4"/>
          <a:stretch>
            <a:fillRect/>
          </a:stretch>
        </p:blipFill>
        <p:spPr>
          <a:xfrm>
            <a:off x="10410768" y="2619719"/>
            <a:ext cx="5105401" cy="7341613"/>
          </a:xfrm>
          <a:prstGeom prst="rect">
            <a:avLst/>
          </a:prstGeom>
        </p:spPr>
      </p:pic>
      <p:sp>
        <p:nvSpPr>
          <p:cNvPr id="12" name="Freeform 5">
            <a:extLst>
              <a:ext uri="{FF2B5EF4-FFF2-40B4-BE49-F238E27FC236}">
                <a16:creationId xmlns:a16="http://schemas.microsoft.com/office/drawing/2014/main" id="{2D04DB46-6742-840F-C025-8D70804021E2}"/>
              </a:ext>
            </a:extLst>
          </p:cNvPr>
          <p:cNvSpPr/>
          <p:nvPr/>
        </p:nvSpPr>
        <p:spPr>
          <a:xfrm>
            <a:off x="193281" y="4914900"/>
            <a:ext cx="3612674" cy="5453093"/>
          </a:xfrm>
          <a:custGeom>
            <a:avLst/>
            <a:gdLst/>
            <a:ahLst/>
            <a:cxnLst/>
            <a:rect l="l" t="t" r="r" b="b"/>
            <a:pathLst>
              <a:path w="2726055" h="4114800">
                <a:moveTo>
                  <a:pt x="0" y="0"/>
                </a:moveTo>
                <a:lnTo>
                  <a:pt x="2726055" y="0"/>
                </a:lnTo>
                <a:lnTo>
                  <a:pt x="2726055" y="4114800"/>
                </a:lnTo>
                <a:lnTo>
                  <a:pt x="0" y="411480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extLst>
      <p:ext uri="{BB962C8B-B14F-4D97-AF65-F5344CB8AC3E}">
        <p14:creationId xmlns:p14="http://schemas.microsoft.com/office/powerpoint/2010/main" val="1481782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id="{2E7CA662-4B14-B935-4545-B8AFBAD7B9AE}"/>
              </a:ext>
            </a:extLst>
          </p:cNvPr>
          <p:cNvSpPr txBox="1">
            <a:spLocks/>
          </p:cNvSpPr>
          <p:nvPr/>
        </p:nvSpPr>
        <p:spPr>
          <a:xfrm>
            <a:off x="838200" y="266700"/>
            <a:ext cx="16841072"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buClr>
                <a:srgbClr val="3A2C74"/>
              </a:buClr>
            </a:pP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Rèn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luyện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kĩ</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năng</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phân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tích</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tác</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dụng</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yếu</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tố</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thức</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truyện</a:t>
            </a:r>
            <a:endParaRPr lang="vi-VN" b="1" kern="0" dirty="0">
              <a:solidFill>
                <a:srgbClr val="FF0000"/>
              </a:solidFill>
              <a:highlight>
                <a:srgbClr val="D9D3FF"/>
              </a:highlight>
              <a:ea typeface="Cambria" panose="02040503050406030204" pitchFamily="18" charset="0"/>
              <a:cs typeface="Times New Roman" panose="02020603050405020304" pitchFamily="18" charset="0"/>
            </a:endParaRPr>
          </a:p>
        </p:txBody>
      </p:sp>
      <p:sp>
        <p:nvSpPr>
          <p:cNvPr id="10" name="Rectangle 9">
            <a:extLst>
              <a:ext uri="{FF2B5EF4-FFF2-40B4-BE49-F238E27FC236}">
                <a16:creationId xmlns:a16="http://schemas.microsoft.com/office/drawing/2014/main" id="{6080EA2E-BABC-E230-6364-377C2A1244C5}"/>
              </a:ext>
            </a:extLst>
          </p:cNvPr>
          <p:cNvSpPr/>
          <p:nvPr/>
        </p:nvSpPr>
        <p:spPr>
          <a:xfrm>
            <a:off x="1793575" y="1746358"/>
            <a:ext cx="13446425" cy="769441"/>
          </a:xfrm>
          <a:prstGeom prst="rect">
            <a:avLst/>
          </a:prstGeom>
        </p:spPr>
        <p:txBody>
          <a:bodyPr wrap="square">
            <a:spAutoFit/>
          </a:bodyPr>
          <a:lstStyle/>
          <a:p>
            <a:pPr algn="just" defTabSz="1828800">
              <a:buClr>
                <a:srgbClr val="3A2C74"/>
              </a:buClr>
              <a:defRPr/>
            </a:pP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a.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Cách</a:t>
            </a: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thức</a:t>
            </a:r>
            <a:endParaRPr lang="en-US" sz="4400" b="1" kern="0" dirty="0">
              <a:solidFill>
                <a:srgbClr val="3A2C74">
                  <a:lumMod val="50000"/>
                </a:srgbClr>
              </a:solidFill>
              <a:highlight>
                <a:srgbClr val="D9D3FF"/>
              </a:highlight>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2"/>
          <p:cNvSpPr/>
          <p:nvPr/>
        </p:nvSpPr>
        <p:spPr>
          <a:xfrm>
            <a:off x="5638800" y="3029355"/>
            <a:ext cx="11353800" cy="5632311"/>
          </a:xfrm>
          <a:prstGeom prst="rect">
            <a:avLst/>
          </a:prstGeom>
        </p:spPr>
        <p:txBody>
          <a:bodyPr wrap="square">
            <a:spAutoFit/>
          </a:bodyPr>
          <a:lstStyle/>
          <a:p>
            <a:pPr algn="just"/>
            <a:r>
              <a:rPr lang="vi-VN" sz="4000" dirty="0">
                <a:solidFill>
                  <a:srgbClr val="000000"/>
                </a:solidFill>
                <a:latin typeface="Times New Roman" panose="02020603050405020304" pitchFamily="18" charset="0"/>
                <a:cs typeface="Times New Roman" panose="02020603050405020304" pitchFamily="18" charset="0"/>
              </a:rPr>
              <a:t>Hiểu một tác phẩm truyện không phải chỉ hiểu nội dung như chủ đề, tình cảm, thái độ của nhà văn... mà cần nhận biết và hiểu được các yếu tố hình thức và tác dụng của chúng trong việc biểu đạt nội dung. Các yếu tố hình thức của truyện thường được chú ý phân tích là nghệ thuật xây dựng nhân vật, cốt truyện, ngôi kể, tình tiết, lời văn,...</a:t>
            </a:r>
          </a:p>
          <a:p>
            <a:pPr algn="just"/>
            <a:br>
              <a:rPr lang="vi-VN" sz="4000" dirty="0">
                <a:latin typeface="Times New Roman" panose="02020603050405020304" pitchFamily="18" charset="0"/>
                <a:cs typeface="Times New Roman" panose="02020603050405020304" pitchFamily="18" charset="0"/>
              </a:rPr>
            </a:br>
            <a:endParaRPr lang="en-US" sz="4000" dirty="0">
              <a:latin typeface="Times New Roman" panose="02020603050405020304" pitchFamily="18" charset="0"/>
              <a:cs typeface="Times New Roman" panose="02020603050405020304" pitchFamily="18" charset="0"/>
            </a:endParaRPr>
          </a:p>
        </p:txBody>
      </p:sp>
      <p:sp>
        <p:nvSpPr>
          <p:cNvPr id="5" name="Freeform 9">
            <a:extLst>
              <a:ext uri="{FF2B5EF4-FFF2-40B4-BE49-F238E27FC236}">
                <a16:creationId xmlns:a16="http://schemas.microsoft.com/office/drawing/2014/main" id="{980B7B2F-D73E-ECC8-2594-57E43CB650A9}"/>
              </a:ext>
            </a:extLst>
          </p:cNvPr>
          <p:cNvSpPr/>
          <p:nvPr/>
        </p:nvSpPr>
        <p:spPr>
          <a:xfrm>
            <a:off x="304800" y="5620155"/>
            <a:ext cx="5236090" cy="4686300"/>
          </a:xfrm>
          <a:custGeom>
            <a:avLst/>
            <a:gdLst/>
            <a:ahLst/>
            <a:cxnLst/>
            <a:rect l="l" t="t" r="r" b="b"/>
            <a:pathLst>
              <a:path w="4597542" h="4114800">
                <a:moveTo>
                  <a:pt x="0" y="0"/>
                </a:moveTo>
                <a:lnTo>
                  <a:pt x="4597541" y="0"/>
                </a:lnTo>
                <a:lnTo>
                  <a:pt x="4597541"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77395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609600" y="-33020"/>
            <a:ext cx="5962650" cy="10972800"/>
          </a:xfrm>
          <a:prstGeom prst="rect">
            <a:avLst/>
          </a:prstGeom>
        </p:spPr>
      </p:pic>
      <p:sp>
        <p:nvSpPr>
          <p:cNvPr id="7" name="Rectangle 6"/>
          <p:cNvSpPr/>
          <p:nvPr/>
        </p:nvSpPr>
        <p:spPr>
          <a:xfrm>
            <a:off x="6918960" y="2476500"/>
            <a:ext cx="10591800" cy="6524863"/>
          </a:xfrm>
          <a:prstGeom prst="rect">
            <a:avLst/>
          </a:prstGeom>
        </p:spPr>
        <p:txBody>
          <a:bodyPr wrap="square">
            <a:spAutoFit/>
          </a:bodyPr>
          <a:lstStyle/>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Thực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hiện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năng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chuyển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đoạn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và</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liên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kết</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Nêu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hình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cần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phân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tích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nghệ</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thuật</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xây</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dựng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nhân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vật</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Xác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định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hình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cần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phân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tích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ngôn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ngữ</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của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nhân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vật</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Nêu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những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bằng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chứng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tiêu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biểu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xác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thực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để</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làm</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rõ</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cho</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Nhận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xét</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về</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tác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dụng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của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hình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vừa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tìm</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hiểu</a:t>
            </a:r>
            <a:r>
              <a:rPr lang="en-US" sz="3800" dirty="0">
                <a:solidFill>
                  <a:srgbClr val="000000"/>
                </a:solidFill>
                <a:latin typeface="Times New Roman" panose="02020603050405020304" pitchFamily="18" charset="0"/>
                <a:cs typeface="Times New Roman" panose="02020603050405020304" pitchFamily="18" charset="0"/>
              </a:rPr>
              <a:t>.</a:t>
            </a:r>
          </a:p>
          <a:p>
            <a:pPr marL="742950" indent="-742950" algn="just">
              <a:buAutoNum type="arabicParenBoth"/>
            </a:pPr>
            <a:r>
              <a:rPr lang="en-US" sz="3800" dirty="0" err="1">
                <a:solidFill>
                  <a:srgbClr val="000000"/>
                </a:solidFill>
                <a:latin typeface="Times New Roman" panose="02020603050405020304" pitchFamily="18" charset="0"/>
                <a:cs typeface="Times New Roman" panose="02020603050405020304" pitchFamily="18" charset="0"/>
              </a:rPr>
              <a:t>Diễn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giải</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thêm</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tác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dụng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của</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yếu</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tố</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hình</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thực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hiện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chức</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năng</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liên</a:t>
            </a:r>
            <a:r>
              <a:rPr lang="en-US" sz="3800" dirty="0">
                <a:solidFill>
                  <a:srgbClr val="000000"/>
                </a:solidFill>
                <a:latin typeface="Times New Roman" panose="02020603050405020304" pitchFamily="18" charset="0"/>
                <a:cs typeface="Times New Roman" panose="02020603050405020304" pitchFamily="18" charset="0"/>
              </a:rPr>
              <a:t> </a:t>
            </a:r>
            <a:r>
              <a:rPr lang="en-US" sz="3800" dirty="0" err="1">
                <a:solidFill>
                  <a:srgbClr val="000000"/>
                </a:solidFill>
                <a:latin typeface="Times New Roman" panose="02020603050405020304" pitchFamily="18" charset="0"/>
                <a:cs typeface="Times New Roman" panose="02020603050405020304" pitchFamily="18" charset="0"/>
              </a:rPr>
              <a:t>kết</a:t>
            </a:r>
            <a:r>
              <a:rPr lang="en-US" sz="3800" dirty="0">
                <a:solidFill>
                  <a:srgbClr val="000000"/>
                </a:solidFill>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6080EA2E-BABC-E230-6364-377C2A1244C5}"/>
              </a:ext>
            </a:extLst>
          </p:cNvPr>
          <p:cNvSpPr/>
          <p:nvPr/>
        </p:nvSpPr>
        <p:spPr>
          <a:xfrm>
            <a:off x="7048500" y="619661"/>
            <a:ext cx="10363200" cy="1323439"/>
          </a:xfrm>
          <a:prstGeom prst="rect">
            <a:avLst/>
          </a:prstGeom>
        </p:spPr>
        <p:txBody>
          <a:bodyPr wrap="square">
            <a:spAutoFit/>
          </a:bodyPr>
          <a:lstStyle/>
          <a:p>
            <a:pPr algn="just" defTabSz="1828800">
              <a:buClr>
                <a:srgbClr val="3A2C74"/>
              </a:buClr>
              <a:defRPr/>
            </a:pP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Ví</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dụ</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đoạn</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phân</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tích</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tác</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dụng</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của</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yếu</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tố</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hình</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thức</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truyện</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sau</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đây</a:t>
            </a:r>
            <a:r>
              <a:rPr lang="en-US" sz="40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a:t>
            </a:r>
            <a:endParaRPr lang="en-US" sz="4000" b="1" kern="0" dirty="0">
              <a:solidFill>
                <a:srgbClr val="3A2C74">
                  <a:lumMod val="50000"/>
                </a:srgbClr>
              </a:solidFill>
              <a:highlight>
                <a:srgbClr val="D9D3FF"/>
              </a:highlight>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2868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inVertical)">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71D0BE7D-B6AE-C13C-E4D3-C8E27F060EBD}"/>
              </a:ext>
            </a:extLst>
          </p:cNvPr>
          <p:cNvSpPr/>
          <p:nvPr/>
        </p:nvSpPr>
        <p:spPr>
          <a:xfrm>
            <a:off x="1600200" y="2400300"/>
            <a:ext cx="16535400" cy="769441"/>
          </a:xfrm>
          <a:prstGeom prst="rect">
            <a:avLst/>
          </a:prstGeom>
        </p:spPr>
        <p:txBody>
          <a:bodyPr wrap="square">
            <a:spAutoFit/>
          </a:bodyPr>
          <a:lstStyle/>
          <a:p>
            <a:pPr algn="just" defTabSz="1828800">
              <a:buClr>
                <a:srgbClr val="3A2C74"/>
              </a:buClr>
              <a:defRPr/>
            </a:pP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b.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Bài</a:t>
            </a:r>
            <a:r>
              <a:rPr lang="en-US" sz="4400" b="1" dirty="0">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 </a:t>
            </a:r>
            <a:r>
              <a:rPr lang="en-US" sz="4400" b="1" dirty="0" err="1">
                <a:solidFill>
                  <a:srgbClr val="3A2C74">
                    <a:lumMod val="50000"/>
                  </a:srgbClr>
                </a:solidFill>
                <a:latin typeface="Times New Roman" panose="02020603050405020304" pitchFamily="18" charset="0"/>
                <a:ea typeface="Cambria" panose="02040503050406030204" pitchFamily="18" charset="0"/>
                <a:cs typeface="Times New Roman" panose="02020603050405020304" pitchFamily="18" charset="0"/>
              </a:rPr>
              <a:t>tập</a:t>
            </a:r>
            <a:endParaRPr lang="en-US" sz="4400" b="1" kern="0" dirty="0">
              <a:solidFill>
                <a:srgbClr val="3A2C74">
                  <a:lumMod val="50000"/>
                </a:srgbClr>
              </a:solidFill>
              <a:highlight>
                <a:srgbClr val="D9D3FF"/>
              </a:highligh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359;p42">
            <a:extLst>
              <a:ext uri="{FF2B5EF4-FFF2-40B4-BE49-F238E27FC236}">
                <a16:creationId xmlns:a16="http://schemas.microsoft.com/office/drawing/2014/main" id="{D3A6BD19-09B9-29A3-7F2A-CB9410639D69}"/>
              </a:ext>
            </a:extLst>
          </p:cNvPr>
          <p:cNvSpPr txBox="1">
            <a:spLocks/>
          </p:cNvSpPr>
          <p:nvPr/>
        </p:nvSpPr>
        <p:spPr>
          <a:xfrm>
            <a:off x="1294528" y="347554"/>
            <a:ext cx="16841072"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lvl="0" algn="just">
              <a:buClr>
                <a:srgbClr val="3A2C74"/>
              </a:buClr>
            </a:pP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2.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Rèn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luyện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kĩ</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năng</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phân</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tích</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tác</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dụng</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của</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yếu</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tố</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hình</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thức</a:t>
            </a:r>
            <a:r>
              <a:rPr lang="en-US" b="1" dirty="0">
                <a:solidFill>
                  <a:srgbClr val="FF0000"/>
                </a:solidFill>
                <a:latin typeface="Times New Roman" panose="02020603050405020304" pitchFamily="18" charset="0"/>
                <a:ea typeface="Cambria" panose="02040503050406030204" pitchFamily="18" charset="0"/>
                <a:cs typeface="Times New Roman" panose="02020603050405020304" pitchFamily="18" charset="0"/>
              </a:rPr>
              <a:t> </a:t>
            </a:r>
            <a:r>
              <a:rPr lang="en-US" b="1" dirty="0" err="1">
                <a:solidFill>
                  <a:srgbClr val="FF0000"/>
                </a:solidFill>
                <a:latin typeface="Times New Roman" panose="02020603050405020304" pitchFamily="18" charset="0"/>
                <a:ea typeface="Cambria" panose="02040503050406030204" pitchFamily="18" charset="0"/>
                <a:cs typeface="Times New Roman" panose="02020603050405020304" pitchFamily="18" charset="0"/>
              </a:rPr>
              <a:t>truyện</a:t>
            </a:r>
            <a:endParaRPr lang="vi-VN" b="1" kern="0" dirty="0">
              <a:solidFill>
                <a:srgbClr val="FF0000"/>
              </a:solidFill>
              <a:highlight>
                <a:srgbClr val="D9D3FF"/>
              </a:highlight>
              <a:ea typeface="Cambria" panose="020405030504060302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6A55D50-995C-9442-4E68-A2BDFB969E52}"/>
              </a:ext>
            </a:extLst>
          </p:cNvPr>
          <p:cNvPicPr>
            <a:picLocks noChangeAspect="1"/>
          </p:cNvPicPr>
          <p:nvPr/>
        </p:nvPicPr>
        <p:blipFill>
          <a:blip r:embed="rId3"/>
          <a:stretch>
            <a:fillRect/>
          </a:stretch>
        </p:blipFill>
        <p:spPr>
          <a:xfrm>
            <a:off x="6476980" y="2552700"/>
            <a:ext cx="5334039" cy="7553380"/>
          </a:xfrm>
          <a:prstGeom prst="rect">
            <a:avLst/>
          </a:prstGeom>
        </p:spPr>
      </p:pic>
      <p:sp>
        <p:nvSpPr>
          <p:cNvPr id="8" name="Freeform 6">
            <a:extLst>
              <a:ext uri="{FF2B5EF4-FFF2-40B4-BE49-F238E27FC236}">
                <a16:creationId xmlns:a16="http://schemas.microsoft.com/office/drawing/2014/main" id="{AC8E4071-DCF8-2A01-689A-F7CE63F772BD}"/>
              </a:ext>
            </a:extLst>
          </p:cNvPr>
          <p:cNvSpPr/>
          <p:nvPr/>
        </p:nvSpPr>
        <p:spPr>
          <a:xfrm>
            <a:off x="1262102" y="6053389"/>
            <a:ext cx="3731931" cy="3666622"/>
          </a:xfrm>
          <a:custGeom>
            <a:avLst/>
            <a:gdLst/>
            <a:ahLst/>
            <a:cxnLst/>
            <a:rect l="l" t="t" r="r" b="b"/>
            <a:pathLst>
              <a:path w="3731931" h="3666622">
                <a:moveTo>
                  <a:pt x="0" y="0"/>
                </a:moveTo>
                <a:lnTo>
                  <a:pt x="3731931" y="0"/>
                </a:lnTo>
                <a:lnTo>
                  <a:pt x="3731931" y="3666622"/>
                </a:lnTo>
                <a:lnTo>
                  <a:pt x="0" y="3666622"/>
                </a:lnTo>
                <a:lnTo>
                  <a:pt x="0" y="0"/>
                </a:lnTo>
                <a:close/>
              </a:path>
            </a:pathLst>
          </a:custGeom>
          <a:blipFill>
            <a:blip r:embed="rId4"/>
            <a:stretch>
              <a:fillRect/>
            </a:stretch>
          </a:blipFill>
        </p:spPr>
      </p:sp>
      <p:sp>
        <p:nvSpPr>
          <p:cNvPr id="9" name="Freeform 13">
            <a:extLst>
              <a:ext uri="{FF2B5EF4-FFF2-40B4-BE49-F238E27FC236}">
                <a16:creationId xmlns:a16="http://schemas.microsoft.com/office/drawing/2014/main" id="{3E2A8636-9D1C-2A48-40BB-F455215CFC00}"/>
              </a:ext>
            </a:extLst>
          </p:cNvPr>
          <p:cNvSpPr/>
          <p:nvPr/>
        </p:nvSpPr>
        <p:spPr>
          <a:xfrm rot="696389">
            <a:off x="15138658" y="8515793"/>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5"/>
            <a:stretch>
              <a:fillRect/>
            </a:stretch>
          </a:blipFill>
        </p:spPr>
      </p:sp>
      <p:sp>
        <p:nvSpPr>
          <p:cNvPr id="10" name="Freeform 14">
            <a:extLst>
              <a:ext uri="{FF2B5EF4-FFF2-40B4-BE49-F238E27FC236}">
                <a16:creationId xmlns:a16="http://schemas.microsoft.com/office/drawing/2014/main" id="{55EE4411-329B-5D56-FDFB-6B52624ACD92}"/>
              </a:ext>
            </a:extLst>
          </p:cNvPr>
          <p:cNvSpPr/>
          <p:nvPr/>
        </p:nvSpPr>
        <p:spPr>
          <a:xfrm rot="-1013125">
            <a:off x="16699363" y="7649702"/>
            <a:ext cx="2576792" cy="3610217"/>
          </a:xfrm>
          <a:custGeom>
            <a:avLst/>
            <a:gdLst/>
            <a:ahLst/>
            <a:cxnLst/>
            <a:rect l="l" t="t" r="r" b="b"/>
            <a:pathLst>
              <a:path w="2576792" h="3610217">
                <a:moveTo>
                  <a:pt x="0" y="0"/>
                </a:moveTo>
                <a:lnTo>
                  <a:pt x="2576792" y="0"/>
                </a:lnTo>
                <a:lnTo>
                  <a:pt x="2576792" y="3610217"/>
                </a:lnTo>
                <a:lnTo>
                  <a:pt x="0" y="3610217"/>
                </a:lnTo>
                <a:lnTo>
                  <a:pt x="0" y="0"/>
                </a:lnTo>
                <a:close/>
              </a:path>
            </a:pathLst>
          </a:custGeom>
          <a:blipFill>
            <a:blip r:embed="rId6"/>
            <a:stretch>
              <a:fillRect/>
            </a:stretch>
          </a:blipFill>
        </p:spPr>
      </p:sp>
    </p:spTree>
    <p:extLst>
      <p:ext uri="{BB962C8B-B14F-4D97-AF65-F5344CB8AC3E}">
        <p14:creationId xmlns:p14="http://schemas.microsoft.com/office/powerpoint/2010/main" val="844029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080EA2E-BABC-E230-6364-377C2A1244C5}"/>
              </a:ext>
            </a:extLst>
          </p:cNvPr>
          <p:cNvSpPr/>
          <p:nvPr/>
        </p:nvSpPr>
        <p:spPr>
          <a:xfrm>
            <a:off x="1847850" y="0"/>
            <a:ext cx="14592300" cy="1569660"/>
          </a:xfrm>
          <a:prstGeom prst="rect">
            <a:avLst/>
          </a:prstGeom>
        </p:spPr>
        <p:txBody>
          <a:bodyPr wrap="square">
            <a:spAutoFit/>
          </a:bodyPr>
          <a:lstStyle/>
          <a:p>
            <a:pPr marL="0" marR="0" lvl="0" indent="0" algn="ctr" defTabSz="1828800" rtl="0" eaLnBrk="1" fontAlgn="auto" latinLnBrk="0" hangingPunct="1">
              <a:lnSpc>
                <a:spcPct val="100000"/>
              </a:lnSpc>
              <a:spcBef>
                <a:spcPts val="0"/>
              </a:spcBef>
              <a:spcAft>
                <a:spcPts val="0"/>
              </a:spcAft>
              <a:buClr>
                <a:srgbClr val="3A2C74"/>
              </a:buClr>
              <a:buSzTx/>
              <a:buFontTx/>
              <a:buNone/>
              <a:tabLst/>
              <a:defRPr/>
            </a:pPr>
            <a:r>
              <a:rPr kumimoji="0" lang="en-US" sz="4800" b="1" i="0" u="none" strike="noStrike" kern="1200" cap="none" spc="0" normalizeH="0" baseline="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Kĩ</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năng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p>
          <a:p>
            <a:pPr marL="0" marR="0" lvl="0" indent="0" algn="ctr" defTabSz="1828800" rtl="0" eaLnBrk="1" fontAlgn="auto" latinLnBrk="0" hangingPunct="1">
              <a:lnSpc>
                <a:spcPct val="100000"/>
              </a:lnSpc>
              <a:spcBef>
                <a:spcPts val="0"/>
              </a:spcBef>
              <a:spcAft>
                <a:spcPts val="0"/>
              </a:spcAft>
              <a:buClr>
                <a:srgbClr val="3A2C74"/>
              </a:buClr>
              <a:buSzTx/>
              <a:buFontTx/>
              <a:buNone/>
              <a:tabLst/>
              <a:defRPr/>
            </a:pP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phân</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tích</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tác</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dụng</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của</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yếu</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tố</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hình</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thức</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truyện</a:t>
            </a:r>
            <a:r>
              <a:rPr kumimoji="0" lang="en-US" sz="4800" b="1" i="0" u="none" strike="noStrike" kern="1200" cap="none" spc="0" normalizeH="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a:t>
            </a:r>
            <a:endParaRPr kumimoji="0" lang="en-US" sz="4800" b="1" i="0" u="none" strike="noStrike" kern="0" cap="none" spc="0" normalizeH="0" baseline="0" noProof="0" dirty="0">
              <a:ln>
                <a:noFill/>
              </a:ln>
              <a:solidFill>
                <a:srgbClr val="FF0000"/>
              </a:solidFill>
              <a:effectLst/>
              <a:highlight>
                <a:srgbClr val="D9D3FF"/>
              </a:highligh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Rectangle 22"/>
          <p:cNvSpPr/>
          <p:nvPr/>
        </p:nvSpPr>
        <p:spPr>
          <a:xfrm>
            <a:off x="2371407" y="2214146"/>
            <a:ext cx="13020993" cy="769441"/>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Thực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chuyển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đoạn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và</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4" name="Rectangle 23"/>
          <p:cNvSpPr/>
          <p:nvPr/>
        </p:nvSpPr>
        <p:spPr>
          <a:xfrm>
            <a:off x="3574159" y="3571459"/>
            <a:ext cx="14240193" cy="1446550"/>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cần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phân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tích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cách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thúc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truyện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Lão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Hạc</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6" name="Rectangle 25"/>
          <p:cNvSpPr/>
          <p:nvPr/>
        </p:nvSpPr>
        <p:spPr>
          <a:xfrm>
            <a:off x="3976810" y="5422205"/>
            <a:ext cx="13859193" cy="1446550"/>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những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bằng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tiêu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biểu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để</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làm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rõ</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cho</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7" name="Rectangle 26"/>
          <p:cNvSpPr/>
          <p:nvPr/>
        </p:nvSpPr>
        <p:spPr>
          <a:xfrm>
            <a:off x="3563998" y="7349579"/>
            <a:ext cx="13581001" cy="769441"/>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Nhận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xét</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về</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vừa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tìm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hiểu</a:t>
            </a:r>
            <a:r>
              <a:rPr lang="en-US" sz="4400" dirty="0">
                <a:solidFill>
                  <a:srgbClr val="000000"/>
                </a:solidFill>
                <a:latin typeface="Times New Roman" panose="02020603050405020304" pitchFamily="18" charset="0"/>
                <a:cs typeface="Times New Roman" panose="02020603050405020304" pitchFamily="18" charset="0"/>
              </a:rPr>
              <a:t>.</a:t>
            </a:r>
          </a:p>
        </p:txBody>
      </p:sp>
      <p:sp>
        <p:nvSpPr>
          <p:cNvPr id="28" name="Rectangle 27"/>
          <p:cNvSpPr/>
          <p:nvPr/>
        </p:nvSpPr>
        <p:spPr>
          <a:xfrm>
            <a:off x="2286000" y="8633234"/>
            <a:ext cx="15040294" cy="1446550"/>
          </a:xfrm>
          <a:prstGeom prst="rect">
            <a:avLst/>
          </a:prstGeom>
        </p:spPr>
        <p:txBody>
          <a:bodyPr wrap="square">
            <a:spAutoFit/>
          </a:bodyPr>
          <a:lstStyle/>
          <a:p>
            <a:pPr algn="just"/>
            <a:r>
              <a:rPr lang="en-US" sz="4400" dirty="0" err="1">
                <a:solidFill>
                  <a:srgbClr val="000000"/>
                </a:solidFill>
                <a:latin typeface="Times New Roman" panose="02020603050405020304" pitchFamily="18" charset="0"/>
                <a:cs typeface="Times New Roman" panose="02020603050405020304" pitchFamily="18" charset="0"/>
              </a:rPr>
              <a:t>Diễn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giải</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thêm</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tác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dụng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của</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yếu</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tố</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hình</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thực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hiện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chức</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năng</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liên</a:t>
            </a:r>
            <a:r>
              <a:rPr lang="en-US" sz="4400" dirty="0">
                <a:solidFill>
                  <a:srgbClr val="000000"/>
                </a:solidFill>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kết</a:t>
            </a:r>
            <a:r>
              <a:rPr lang="en-US" sz="4400" dirty="0">
                <a:solidFill>
                  <a:srgbClr val="000000"/>
                </a:solidFill>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p:txBody>
      </p:sp>
      <p:sp>
        <p:nvSpPr>
          <p:cNvPr id="2" name="Freeform 2">
            <a:extLst>
              <a:ext uri="{FF2B5EF4-FFF2-40B4-BE49-F238E27FC236}">
                <a16:creationId xmlns:a16="http://schemas.microsoft.com/office/drawing/2014/main" id="{D96CE54A-FE25-0BE6-C851-4995838F28C8}"/>
              </a:ext>
            </a:extLst>
          </p:cNvPr>
          <p:cNvSpPr/>
          <p:nvPr/>
        </p:nvSpPr>
        <p:spPr>
          <a:xfrm rot="5400000">
            <a:off x="-1669195" y="3883342"/>
            <a:ext cx="7315200" cy="3976809"/>
          </a:xfrm>
          <a:custGeom>
            <a:avLst/>
            <a:gdLst/>
            <a:ahLst/>
            <a:cxnLst/>
            <a:rect l="l" t="t" r="r" b="b"/>
            <a:pathLst>
              <a:path w="7315200" h="3976809">
                <a:moveTo>
                  <a:pt x="0" y="0"/>
                </a:moveTo>
                <a:lnTo>
                  <a:pt x="7315200" y="0"/>
                </a:lnTo>
                <a:lnTo>
                  <a:pt x="7315200" y="3976808"/>
                </a:lnTo>
                <a:lnTo>
                  <a:pt x="0" y="397680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406210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barn(inVertical)">
                                      <p:cBhvr>
                                        <p:cTn id="17" dur="500"/>
                                        <p:tgtEl>
                                          <p:spTgt spid="2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barn(inVertical)">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26"/>
                                        </p:tgtEl>
                                        <p:attrNameLst>
                                          <p:attrName>style.visibility</p:attrName>
                                        </p:attrNameLst>
                                      </p:cBhvr>
                                      <p:to>
                                        <p:strVal val="visible"/>
                                      </p:to>
                                    </p:set>
                                    <p:animEffect transition="in" filter="barn(inVertical)">
                                      <p:cBhvr>
                                        <p:cTn id="27" dur="500"/>
                                        <p:tgtEl>
                                          <p:spTgt spid="26"/>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barn(inVertical)">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barn(inVertical)">
                                      <p:cBhvr>
                                        <p:cTn id="3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3" grpId="0"/>
      <p:bldP spid="24" grpId="0"/>
      <p:bldP spid="26" grpId="0"/>
      <p:bldP spid="27" grpId="0"/>
      <p:bldP spid="2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04800" y="114300"/>
            <a:ext cx="17678400" cy="10033516"/>
          </a:xfrm>
          <a:prstGeom prst="rect">
            <a:avLst/>
          </a:prstGeom>
        </p:spPr>
        <p:txBody>
          <a:bodyPr wrap="square">
            <a:spAutoFit/>
          </a:bodyPr>
          <a:lstStyle/>
          <a:p>
            <a:pPr algn="just"/>
            <a:r>
              <a:rPr lang="en-US" sz="3400" dirty="0">
                <a:solidFill>
                  <a:srgbClr val="000000"/>
                </a:solidFill>
                <a:latin typeface="Times New Roman" panose="02020603050405020304" pitchFamily="18" charset="0"/>
                <a:cs typeface="Times New Roman" panose="02020603050405020304" pitchFamily="18" charset="0"/>
              </a:rPr>
              <a:t>       </a:t>
            </a:r>
            <a:r>
              <a:rPr lang="vi-VN" sz="3400" dirty="0">
                <a:solidFill>
                  <a:srgbClr val="000000"/>
                </a:solidFill>
                <a:latin typeface="Times New Roman" panose="02020603050405020304" pitchFamily="18" charset="0"/>
                <a:cs typeface="Times New Roman" panose="02020603050405020304" pitchFamily="18" charset="0"/>
              </a:rPr>
              <a:t>Kết thúc truyện Lão Hạc gây ấn tượng và sự liên tưởng sâu xa tạo cho tác phẩm có sức vang lớn. Lão đã kết liễu cuộc đời mình bằng bả chó, có thể nói đó là một cái chết dữ dội và đau đớn nhất, “</a:t>
            </a:r>
            <a:r>
              <a:rPr lang="vi-VN" sz="3400" i="1" dirty="0">
                <a:solidFill>
                  <a:srgbClr val="000000"/>
                </a:solidFill>
                <a:latin typeface="Times New Roman" panose="02020603050405020304" pitchFamily="18" charset="0"/>
                <a:cs typeface="Times New Roman" panose="02020603050405020304" pitchFamily="18" charset="0"/>
              </a:rPr>
              <a:t>Lão vật vã trên giường, đầu tóc rũ rượi … chốc chốc lại giật nảy lên, lão tru tréo, bọt mép sùi ra”,</a:t>
            </a:r>
            <a:r>
              <a:rPr lang="vi-VN" sz="3400" dirty="0">
                <a:solidFill>
                  <a:srgbClr val="000000"/>
                </a:solidFill>
                <a:latin typeface="Times New Roman" panose="02020603050405020304" pitchFamily="18" charset="0"/>
                <a:cs typeface="Times New Roman" panose="02020603050405020304" pitchFamily="18" charset="0"/>
              </a:rPr>
              <a:t> bấy nhiêu cụm từ đó đã khiến cho ta ấn tượng cái chết của lão Hạc. Tác giả đã liên tiếp sử dụng các từ láy gợi hình, gợi cảm, nó khiến cho ta hình dung được một lão Hạc sắp chết. Đó là cái chết của người do bị trúng độc bả chó. Bất giác, em có cảm tưởng như không phải cách chết của một con người bình thường mà là cách chết như của một con chó. Có lẽ, cái chết đau đớn mà dữ dội như muốn liên tưởng sâu sắc đến lời thanh minh, chuộc tội với cậu Vàng. Lão không chọn cách chết nào khác mà chết như cách chết của một con chó ăn phải bả, bởi với lão đến tận lúc chết, ám ảnh về cậu Vàng, về việc mình đã trót lừa một con chó vẫn day dứt lương tâm lão. Lão đã chọn một cách giải thoát đáng sợ nhưng lại như một cách để tạ lỗi cùng cậu Vàng chăng? Lão Hạc yêu thương con chó như con trai nhưng lại nỡ lừa bán nó đổ cho thằng Mục giết thịt, thì lão cũng phải tự trừng phạt mình, tự chịu hình phạt như một con chó. Lão Hạc chết trong đau đớn, vật vã ghê gớm về thể xác nhưng chắc chắn lão lại thanh thản về tâm hồn vì đã hoàn thành nốt công việc cuối cùng với đứa con trai vẫn “bặt vô âm tín” với hàng xóm láng giềng về tang ma của mình. Lão chết để giữ phần ấm cho con, để giữ lại hi vọng cho người con duy nhất đang ở nơi xa của mình. Cái chết của lão là biểu hiện cao nhất của tình phụ tử thiêng liêng, của đức hi sinh cao cả. Đó là âm vang của lòng tự trọng, âm vang của tình thương yêu và cả nhân cách cao đẹp. Tiếng vang về cái chết của lão Hạc như một lời tố cao đanh thép về xã hội bất công tàn bạo.</a:t>
            </a:r>
            <a:endParaRPr lang="en-US" sz="3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926953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8">
            <a:extLst>
              <a:ext uri="{FF2B5EF4-FFF2-40B4-BE49-F238E27FC236}">
                <a16:creationId xmlns:a16="http://schemas.microsoft.com/office/drawing/2014/main" id="{28D386BA-5A2C-419C-2D5C-604A0946398F}"/>
              </a:ext>
            </a:extLst>
          </p:cNvPr>
          <p:cNvSpPr/>
          <p:nvPr/>
        </p:nvSpPr>
        <p:spPr>
          <a:xfrm rot="6797742" flipH="1">
            <a:off x="11733225" y="4163766"/>
            <a:ext cx="12145959" cy="3527848"/>
          </a:xfrm>
          <a:custGeom>
            <a:avLst/>
            <a:gdLst/>
            <a:ahLst/>
            <a:cxnLst/>
            <a:rect l="l" t="t" r="r" b="b"/>
            <a:pathLst>
              <a:path w="12145959" h="3527848">
                <a:moveTo>
                  <a:pt x="12145958" y="0"/>
                </a:moveTo>
                <a:lnTo>
                  <a:pt x="0" y="0"/>
                </a:lnTo>
                <a:lnTo>
                  <a:pt x="0" y="3527848"/>
                </a:lnTo>
                <a:lnTo>
                  <a:pt x="12145958" y="3527848"/>
                </a:lnTo>
                <a:lnTo>
                  <a:pt x="12145958" y="0"/>
                </a:lnTo>
                <a:close/>
              </a:path>
            </a:pathLst>
          </a:custGeom>
          <a:blipFill>
            <a:blip r:embed="rId3"/>
            <a:stretch>
              <a:fillRect t="-96674"/>
            </a:stretch>
          </a:blipFill>
        </p:spPr>
      </p:sp>
      <p:sp>
        <p:nvSpPr>
          <p:cNvPr id="26" name="Freeform 13">
            <a:extLst>
              <a:ext uri="{FF2B5EF4-FFF2-40B4-BE49-F238E27FC236}">
                <a16:creationId xmlns:a16="http://schemas.microsoft.com/office/drawing/2014/main" id="{696E6A32-05AF-5F01-B01B-3C894438D3B3}"/>
              </a:ext>
            </a:extLst>
          </p:cNvPr>
          <p:cNvSpPr/>
          <p:nvPr/>
        </p:nvSpPr>
        <p:spPr>
          <a:xfrm rot="-10356563">
            <a:off x="-5656478" y="7615286"/>
            <a:ext cx="15146343" cy="4399323"/>
          </a:xfrm>
          <a:custGeom>
            <a:avLst/>
            <a:gdLst/>
            <a:ahLst/>
            <a:cxnLst/>
            <a:rect l="l" t="t" r="r" b="b"/>
            <a:pathLst>
              <a:path w="15146343" h="4399323">
                <a:moveTo>
                  <a:pt x="0" y="0"/>
                </a:moveTo>
                <a:lnTo>
                  <a:pt x="15146343" y="0"/>
                </a:lnTo>
                <a:lnTo>
                  <a:pt x="15146343" y="4399323"/>
                </a:lnTo>
                <a:lnTo>
                  <a:pt x="0" y="4399323"/>
                </a:lnTo>
                <a:lnTo>
                  <a:pt x="0" y="0"/>
                </a:lnTo>
                <a:close/>
              </a:path>
            </a:pathLst>
          </a:custGeom>
          <a:blipFill>
            <a:blip r:embed="rId3"/>
            <a:stretch>
              <a:fillRect t="-96674"/>
            </a:stretch>
          </a:blipFill>
        </p:spPr>
      </p:sp>
      <p:grpSp>
        <p:nvGrpSpPr>
          <p:cNvPr id="21" name="Group 20">
            <a:extLst>
              <a:ext uri="{FF2B5EF4-FFF2-40B4-BE49-F238E27FC236}">
                <a16:creationId xmlns:a16="http://schemas.microsoft.com/office/drawing/2014/main" id="{32F9F3F8-B504-24E8-519E-9AECBD42289A}"/>
              </a:ext>
            </a:extLst>
          </p:cNvPr>
          <p:cNvGrpSpPr/>
          <p:nvPr/>
        </p:nvGrpSpPr>
        <p:grpSpPr>
          <a:xfrm>
            <a:off x="1295400" y="740465"/>
            <a:ext cx="15621000" cy="8534400"/>
            <a:chOff x="2821049" y="1783733"/>
            <a:chExt cx="12645904" cy="6719533"/>
          </a:xfrm>
        </p:grpSpPr>
        <p:grpSp>
          <p:nvGrpSpPr>
            <p:cNvPr id="2" name="Group 9">
              <a:extLst>
                <a:ext uri="{FF2B5EF4-FFF2-40B4-BE49-F238E27FC236}">
                  <a16:creationId xmlns:a16="http://schemas.microsoft.com/office/drawing/2014/main" id="{93E36399-2022-AEEC-4556-82BEA179A37C}"/>
                </a:ext>
              </a:extLst>
            </p:cNvPr>
            <p:cNvGrpSpPr/>
            <p:nvPr/>
          </p:nvGrpSpPr>
          <p:grpSpPr>
            <a:xfrm>
              <a:off x="3422541" y="2256199"/>
              <a:ext cx="11442919" cy="5868918"/>
              <a:chOff x="0" y="0"/>
              <a:chExt cx="4842930" cy="2483873"/>
            </a:xfrm>
          </p:grpSpPr>
          <p:sp>
            <p:nvSpPr>
              <p:cNvPr id="3" name="Freeform 10">
                <a:extLst>
                  <a:ext uri="{FF2B5EF4-FFF2-40B4-BE49-F238E27FC236}">
                    <a16:creationId xmlns:a16="http://schemas.microsoft.com/office/drawing/2014/main" id="{B3719147-BE2A-70C5-C93F-C9F500BA5066}"/>
                  </a:ext>
                </a:extLst>
              </p:cNvPr>
              <p:cNvSpPr/>
              <p:nvPr/>
            </p:nvSpPr>
            <p:spPr>
              <a:xfrm>
                <a:off x="0" y="0"/>
                <a:ext cx="4842930" cy="2483873"/>
              </a:xfrm>
              <a:custGeom>
                <a:avLst/>
                <a:gdLst/>
                <a:ahLst/>
                <a:cxnLst/>
                <a:rect l="l" t="t" r="r" b="b"/>
                <a:pathLst>
                  <a:path w="4842930" h="2483873">
                    <a:moveTo>
                      <a:pt x="9472" y="0"/>
                    </a:moveTo>
                    <a:lnTo>
                      <a:pt x="4833458" y="0"/>
                    </a:lnTo>
                    <a:cubicBezTo>
                      <a:pt x="4835971" y="0"/>
                      <a:pt x="4838380" y="998"/>
                      <a:pt x="4840156" y="2774"/>
                    </a:cubicBezTo>
                    <a:cubicBezTo>
                      <a:pt x="4841932" y="4551"/>
                      <a:pt x="4842930" y="6960"/>
                      <a:pt x="4842930" y="9472"/>
                    </a:cubicBezTo>
                    <a:lnTo>
                      <a:pt x="4842930" y="2474401"/>
                    </a:lnTo>
                    <a:cubicBezTo>
                      <a:pt x="4842930" y="2476913"/>
                      <a:pt x="4841932" y="2479323"/>
                      <a:pt x="4840156" y="2481099"/>
                    </a:cubicBezTo>
                    <a:cubicBezTo>
                      <a:pt x="4838380" y="2482875"/>
                      <a:pt x="4835971" y="2483873"/>
                      <a:pt x="4833458" y="2483873"/>
                    </a:cubicBezTo>
                    <a:lnTo>
                      <a:pt x="9472" y="2483873"/>
                    </a:lnTo>
                    <a:cubicBezTo>
                      <a:pt x="6960" y="2483873"/>
                      <a:pt x="4551" y="2482875"/>
                      <a:pt x="2774" y="2481099"/>
                    </a:cubicBezTo>
                    <a:cubicBezTo>
                      <a:pt x="998" y="2479323"/>
                      <a:pt x="0" y="2476913"/>
                      <a:pt x="0" y="2474401"/>
                    </a:cubicBezTo>
                    <a:lnTo>
                      <a:pt x="0" y="9472"/>
                    </a:lnTo>
                    <a:cubicBezTo>
                      <a:pt x="0" y="6960"/>
                      <a:pt x="998" y="4551"/>
                      <a:pt x="2774" y="2774"/>
                    </a:cubicBezTo>
                    <a:cubicBezTo>
                      <a:pt x="4551" y="998"/>
                      <a:pt x="6960" y="0"/>
                      <a:pt x="9472" y="0"/>
                    </a:cubicBezTo>
                    <a:close/>
                  </a:path>
                </a:pathLst>
              </a:custGeom>
              <a:solidFill>
                <a:srgbClr val="F5EDD9"/>
              </a:solidFill>
            </p:spPr>
          </p:sp>
          <p:sp>
            <p:nvSpPr>
              <p:cNvPr id="4" name="TextBox 11">
                <a:extLst>
                  <a:ext uri="{FF2B5EF4-FFF2-40B4-BE49-F238E27FC236}">
                    <a16:creationId xmlns:a16="http://schemas.microsoft.com/office/drawing/2014/main" id="{491C9D12-FD88-4797-2310-DBA2BEAEFDFC}"/>
                  </a:ext>
                </a:extLst>
              </p:cNvPr>
              <p:cNvSpPr txBox="1"/>
              <p:nvPr/>
            </p:nvSpPr>
            <p:spPr>
              <a:xfrm>
                <a:off x="0" y="-76200"/>
                <a:ext cx="4842930" cy="2560073"/>
              </a:xfrm>
              <a:prstGeom prst="rect">
                <a:avLst/>
              </a:prstGeom>
            </p:spPr>
            <p:txBody>
              <a:bodyPr lIns="50800" tIns="50800" rIns="50800" bIns="50800" rtlCol="0" anchor="ctr"/>
              <a:lstStyle/>
              <a:p>
                <a:pPr algn="ctr">
                  <a:lnSpc>
                    <a:spcPts val="2799"/>
                  </a:lnSpc>
                </a:pPr>
                <a:endParaRPr/>
              </a:p>
            </p:txBody>
          </p:sp>
        </p:grpSp>
        <p:sp>
          <p:nvSpPr>
            <p:cNvPr id="5" name="Freeform 14">
              <a:extLst>
                <a:ext uri="{FF2B5EF4-FFF2-40B4-BE49-F238E27FC236}">
                  <a16:creationId xmlns:a16="http://schemas.microsoft.com/office/drawing/2014/main" id="{C13EB43C-8944-7625-5640-BECE90A85233}"/>
                </a:ext>
              </a:extLst>
            </p:cNvPr>
            <p:cNvSpPr/>
            <p:nvPr/>
          </p:nvSpPr>
          <p:spPr>
            <a:xfrm flipV="1">
              <a:off x="2821049" y="1914067"/>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4"/>
              <a:stretch>
                <a:fillRect t="-1209667"/>
              </a:stretch>
            </a:blipFill>
          </p:spPr>
        </p:sp>
        <p:sp>
          <p:nvSpPr>
            <p:cNvPr id="6" name="Freeform 15">
              <a:extLst>
                <a:ext uri="{FF2B5EF4-FFF2-40B4-BE49-F238E27FC236}">
                  <a16:creationId xmlns:a16="http://schemas.microsoft.com/office/drawing/2014/main" id="{E8D128D0-417E-FA54-A1D6-03D03F4B7E1C}"/>
                </a:ext>
              </a:extLst>
            </p:cNvPr>
            <p:cNvSpPr/>
            <p:nvPr/>
          </p:nvSpPr>
          <p:spPr>
            <a:xfrm flipH="1" flipV="1">
              <a:off x="6029621" y="1914067"/>
              <a:ext cx="5071053" cy="563202"/>
            </a:xfrm>
            <a:custGeom>
              <a:avLst/>
              <a:gdLst/>
              <a:ahLst/>
              <a:cxnLst/>
              <a:rect l="l" t="t" r="r" b="b"/>
              <a:pathLst>
                <a:path w="5071053" h="563202">
                  <a:moveTo>
                    <a:pt x="5071053" y="563202"/>
                  </a:moveTo>
                  <a:lnTo>
                    <a:pt x="0" y="563202"/>
                  </a:lnTo>
                  <a:lnTo>
                    <a:pt x="0" y="0"/>
                  </a:lnTo>
                  <a:lnTo>
                    <a:pt x="5071053" y="0"/>
                  </a:lnTo>
                  <a:lnTo>
                    <a:pt x="5071053" y="563202"/>
                  </a:lnTo>
                  <a:close/>
                </a:path>
              </a:pathLst>
            </a:custGeom>
            <a:blipFill>
              <a:blip r:embed="rId4"/>
              <a:stretch>
                <a:fillRect t="-1209667"/>
              </a:stretch>
            </a:blipFill>
          </p:spPr>
        </p:sp>
        <p:sp>
          <p:nvSpPr>
            <p:cNvPr id="7" name="Freeform 16">
              <a:extLst>
                <a:ext uri="{FF2B5EF4-FFF2-40B4-BE49-F238E27FC236}">
                  <a16:creationId xmlns:a16="http://schemas.microsoft.com/office/drawing/2014/main" id="{A2AD09AC-6B76-E366-F996-9772E41E5830}"/>
                </a:ext>
              </a:extLst>
            </p:cNvPr>
            <p:cNvSpPr/>
            <p:nvPr/>
          </p:nvSpPr>
          <p:spPr>
            <a:xfrm rot="-5400000" flipH="1" flipV="1">
              <a:off x="746214" y="4037660"/>
              <a:ext cx="5071053" cy="563202"/>
            </a:xfrm>
            <a:custGeom>
              <a:avLst/>
              <a:gdLst/>
              <a:ahLst/>
              <a:cxnLst/>
              <a:rect l="l" t="t" r="r" b="b"/>
              <a:pathLst>
                <a:path w="5071053" h="563202">
                  <a:moveTo>
                    <a:pt x="5071054" y="563203"/>
                  </a:moveTo>
                  <a:lnTo>
                    <a:pt x="0" y="563203"/>
                  </a:lnTo>
                  <a:lnTo>
                    <a:pt x="0" y="0"/>
                  </a:lnTo>
                  <a:lnTo>
                    <a:pt x="5071054" y="0"/>
                  </a:lnTo>
                  <a:lnTo>
                    <a:pt x="5071054" y="563203"/>
                  </a:lnTo>
                  <a:close/>
                </a:path>
              </a:pathLst>
            </a:custGeom>
            <a:blipFill>
              <a:blip r:embed="rId4"/>
              <a:stretch>
                <a:fillRect t="-1209667"/>
              </a:stretch>
            </a:blipFill>
          </p:spPr>
        </p:sp>
        <p:sp>
          <p:nvSpPr>
            <p:cNvPr id="8" name="Freeform 17">
              <a:extLst>
                <a:ext uri="{FF2B5EF4-FFF2-40B4-BE49-F238E27FC236}">
                  <a16:creationId xmlns:a16="http://schemas.microsoft.com/office/drawing/2014/main" id="{7D10DD4B-AC24-E2C7-3973-C11D9F04262A}"/>
                </a:ext>
              </a:extLst>
            </p:cNvPr>
            <p:cNvSpPr/>
            <p:nvPr/>
          </p:nvSpPr>
          <p:spPr>
            <a:xfrm rot="-10800000" flipV="1">
              <a:off x="10395900"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4"/>
              <a:stretch>
                <a:fillRect t="-1209667"/>
              </a:stretch>
            </a:blipFill>
          </p:spPr>
        </p:sp>
        <p:sp>
          <p:nvSpPr>
            <p:cNvPr id="9" name="Freeform 18">
              <a:extLst>
                <a:ext uri="{FF2B5EF4-FFF2-40B4-BE49-F238E27FC236}">
                  <a16:creationId xmlns:a16="http://schemas.microsoft.com/office/drawing/2014/main" id="{D58B0575-D737-5F93-4C36-CA5D2837A66D}"/>
                </a:ext>
              </a:extLst>
            </p:cNvPr>
            <p:cNvSpPr/>
            <p:nvPr/>
          </p:nvSpPr>
          <p:spPr>
            <a:xfrm rot="-10800000" flipH="1" flipV="1">
              <a:off x="7187328" y="7782983"/>
              <a:ext cx="5071053" cy="563202"/>
            </a:xfrm>
            <a:custGeom>
              <a:avLst/>
              <a:gdLst/>
              <a:ahLst/>
              <a:cxnLst/>
              <a:rect l="l" t="t" r="r" b="b"/>
              <a:pathLst>
                <a:path w="5071053" h="563202">
                  <a:moveTo>
                    <a:pt x="5071053" y="563203"/>
                  </a:moveTo>
                  <a:lnTo>
                    <a:pt x="0" y="563203"/>
                  </a:lnTo>
                  <a:lnTo>
                    <a:pt x="0" y="0"/>
                  </a:lnTo>
                  <a:lnTo>
                    <a:pt x="5071053" y="0"/>
                  </a:lnTo>
                  <a:lnTo>
                    <a:pt x="5071053" y="563203"/>
                  </a:lnTo>
                  <a:close/>
                </a:path>
              </a:pathLst>
            </a:custGeom>
            <a:blipFill>
              <a:blip r:embed="rId4"/>
              <a:stretch>
                <a:fillRect t="-1209667"/>
              </a:stretch>
            </a:blipFill>
          </p:spPr>
        </p:sp>
        <p:sp>
          <p:nvSpPr>
            <p:cNvPr id="10" name="Freeform 19">
              <a:extLst>
                <a:ext uri="{FF2B5EF4-FFF2-40B4-BE49-F238E27FC236}">
                  <a16:creationId xmlns:a16="http://schemas.microsoft.com/office/drawing/2014/main" id="{3B9D1E24-86CC-3AE5-2860-7E57C121593C}"/>
                </a:ext>
              </a:extLst>
            </p:cNvPr>
            <p:cNvSpPr/>
            <p:nvPr/>
          </p:nvSpPr>
          <p:spPr>
            <a:xfrm rot="-10800000" flipV="1">
              <a:off x="3000140" y="7782983"/>
              <a:ext cx="5071053" cy="563202"/>
            </a:xfrm>
            <a:custGeom>
              <a:avLst/>
              <a:gdLst/>
              <a:ahLst/>
              <a:cxnLst/>
              <a:rect l="l" t="t" r="r" b="b"/>
              <a:pathLst>
                <a:path w="5071053" h="563202">
                  <a:moveTo>
                    <a:pt x="0" y="563203"/>
                  </a:moveTo>
                  <a:lnTo>
                    <a:pt x="5071053" y="563203"/>
                  </a:lnTo>
                  <a:lnTo>
                    <a:pt x="5071053" y="0"/>
                  </a:lnTo>
                  <a:lnTo>
                    <a:pt x="0" y="0"/>
                  </a:lnTo>
                  <a:lnTo>
                    <a:pt x="0" y="563203"/>
                  </a:lnTo>
                  <a:close/>
                </a:path>
              </a:pathLst>
            </a:custGeom>
            <a:blipFill>
              <a:blip r:embed="rId4"/>
              <a:stretch>
                <a:fillRect t="-1209667"/>
              </a:stretch>
            </a:blipFill>
          </p:spPr>
        </p:sp>
        <p:sp>
          <p:nvSpPr>
            <p:cNvPr id="11" name="Freeform 20">
              <a:extLst>
                <a:ext uri="{FF2B5EF4-FFF2-40B4-BE49-F238E27FC236}">
                  <a16:creationId xmlns:a16="http://schemas.microsoft.com/office/drawing/2014/main" id="{BD1A81FC-4322-844D-3622-A7551B40106B}"/>
                </a:ext>
              </a:extLst>
            </p:cNvPr>
            <p:cNvSpPr/>
            <p:nvPr/>
          </p:nvSpPr>
          <p:spPr>
            <a:xfrm rot="-5400000" flipV="1">
              <a:off x="746214" y="5686139"/>
              <a:ext cx="5071053" cy="563202"/>
            </a:xfrm>
            <a:custGeom>
              <a:avLst/>
              <a:gdLst/>
              <a:ahLst/>
              <a:cxnLst/>
              <a:rect l="l" t="t" r="r" b="b"/>
              <a:pathLst>
                <a:path w="5071053" h="563202">
                  <a:moveTo>
                    <a:pt x="0" y="563203"/>
                  </a:moveTo>
                  <a:lnTo>
                    <a:pt x="5071054" y="563203"/>
                  </a:lnTo>
                  <a:lnTo>
                    <a:pt x="5071054" y="0"/>
                  </a:lnTo>
                  <a:lnTo>
                    <a:pt x="0" y="0"/>
                  </a:lnTo>
                  <a:lnTo>
                    <a:pt x="0" y="563203"/>
                  </a:lnTo>
                  <a:close/>
                </a:path>
              </a:pathLst>
            </a:custGeom>
            <a:blipFill>
              <a:blip r:embed="rId4"/>
              <a:stretch>
                <a:fillRect t="-1209667"/>
              </a:stretch>
            </a:blipFill>
          </p:spPr>
        </p:sp>
        <p:sp>
          <p:nvSpPr>
            <p:cNvPr id="12" name="Freeform 21">
              <a:extLst>
                <a:ext uri="{FF2B5EF4-FFF2-40B4-BE49-F238E27FC236}">
                  <a16:creationId xmlns:a16="http://schemas.microsoft.com/office/drawing/2014/main" id="{3C37A2B0-1750-4138-D608-65C85B86775F}"/>
                </a:ext>
              </a:extLst>
            </p:cNvPr>
            <p:cNvSpPr/>
            <p:nvPr/>
          </p:nvSpPr>
          <p:spPr>
            <a:xfrm flipV="1">
              <a:off x="10216809" y="1914067"/>
              <a:ext cx="5071053" cy="563202"/>
            </a:xfrm>
            <a:custGeom>
              <a:avLst/>
              <a:gdLst/>
              <a:ahLst/>
              <a:cxnLst/>
              <a:rect l="l" t="t" r="r" b="b"/>
              <a:pathLst>
                <a:path w="5071053" h="563202">
                  <a:moveTo>
                    <a:pt x="0" y="563202"/>
                  </a:moveTo>
                  <a:lnTo>
                    <a:pt x="5071053" y="563202"/>
                  </a:lnTo>
                  <a:lnTo>
                    <a:pt x="5071053" y="0"/>
                  </a:lnTo>
                  <a:lnTo>
                    <a:pt x="0" y="0"/>
                  </a:lnTo>
                  <a:lnTo>
                    <a:pt x="0" y="563202"/>
                  </a:lnTo>
                  <a:close/>
                </a:path>
              </a:pathLst>
            </a:custGeom>
            <a:blipFill>
              <a:blip r:embed="rId4"/>
              <a:stretch>
                <a:fillRect t="-1209667"/>
              </a:stretch>
            </a:blipFill>
          </p:spPr>
        </p:sp>
        <p:sp>
          <p:nvSpPr>
            <p:cNvPr id="13" name="Freeform 22">
              <a:extLst>
                <a:ext uri="{FF2B5EF4-FFF2-40B4-BE49-F238E27FC236}">
                  <a16:creationId xmlns:a16="http://schemas.microsoft.com/office/drawing/2014/main" id="{2D976899-536D-4BB1-3B43-1A03BF235B42}"/>
                </a:ext>
              </a:extLst>
            </p:cNvPr>
            <p:cNvSpPr/>
            <p:nvPr/>
          </p:nvSpPr>
          <p:spPr>
            <a:xfrm rot="-5400000" flipH="1">
              <a:off x="12470734" y="4037659"/>
              <a:ext cx="5071053" cy="563202"/>
            </a:xfrm>
            <a:custGeom>
              <a:avLst/>
              <a:gdLst/>
              <a:ahLst/>
              <a:cxnLst/>
              <a:rect l="l" t="t" r="r" b="b"/>
              <a:pathLst>
                <a:path w="5071053" h="563202">
                  <a:moveTo>
                    <a:pt x="5071054" y="0"/>
                  </a:moveTo>
                  <a:lnTo>
                    <a:pt x="0" y="0"/>
                  </a:lnTo>
                  <a:lnTo>
                    <a:pt x="0" y="563203"/>
                  </a:lnTo>
                  <a:lnTo>
                    <a:pt x="5071054" y="563203"/>
                  </a:lnTo>
                  <a:lnTo>
                    <a:pt x="5071054" y="0"/>
                  </a:lnTo>
                  <a:close/>
                </a:path>
              </a:pathLst>
            </a:custGeom>
            <a:blipFill>
              <a:blip r:embed="rId4"/>
              <a:stretch>
                <a:fillRect t="-1209667"/>
              </a:stretch>
            </a:blipFill>
          </p:spPr>
        </p:sp>
        <p:sp>
          <p:nvSpPr>
            <p:cNvPr id="14" name="Freeform 23">
              <a:extLst>
                <a:ext uri="{FF2B5EF4-FFF2-40B4-BE49-F238E27FC236}">
                  <a16:creationId xmlns:a16="http://schemas.microsoft.com/office/drawing/2014/main" id="{89C5A7FF-43A8-8FCE-7234-867221E1F3B5}"/>
                </a:ext>
              </a:extLst>
            </p:cNvPr>
            <p:cNvSpPr/>
            <p:nvPr/>
          </p:nvSpPr>
          <p:spPr>
            <a:xfrm rot="-5400000">
              <a:off x="12470734" y="5686139"/>
              <a:ext cx="5071053" cy="563202"/>
            </a:xfrm>
            <a:custGeom>
              <a:avLst/>
              <a:gdLst/>
              <a:ahLst/>
              <a:cxnLst/>
              <a:rect l="l" t="t" r="r" b="b"/>
              <a:pathLst>
                <a:path w="5071053" h="563202">
                  <a:moveTo>
                    <a:pt x="0" y="0"/>
                  </a:moveTo>
                  <a:lnTo>
                    <a:pt x="5071054" y="0"/>
                  </a:lnTo>
                  <a:lnTo>
                    <a:pt x="5071054" y="563203"/>
                  </a:lnTo>
                  <a:lnTo>
                    <a:pt x="0" y="563203"/>
                  </a:lnTo>
                  <a:lnTo>
                    <a:pt x="0" y="0"/>
                  </a:lnTo>
                  <a:close/>
                </a:path>
              </a:pathLst>
            </a:custGeom>
            <a:blipFill>
              <a:blip r:embed="rId4"/>
              <a:stretch>
                <a:fillRect t="-1209667"/>
              </a:stretch>
            </a:blipFill>
          </p:spPr>
        </p:sp>
      </p:grpSp>
      <p:sp>
        <p:nvSpPr>
          <p:cNvPr id="17" name="TextBox 36">
            <a:extLst>
              <a:ext uri="{FF2B5EF4-FFF2-40B4-BE49-F238E27FC236}">
                <a16:creationId xmlns:a16="http://schemas.microsoft.com/office/drawing/2014/main" id="{0FC59CC9-BCCF-B88E-C3B7-E9E6D17551E2}"/>
              </a:ext>
            </a:extLst>
          </p:cNvPr>
          <p:cNvSpPr txBox="1"/>
          <p:nvPr/>
        </p:nvSpPr>
        <p:spPr>
          <a:xfrm>
            <a:off x="5531362" y="1529770"/>
            <a:ext cx="7375265" cy="1649682"/>
          </a:xfrm>
          <a:prstGeom prst="rect">
            <a:avLst/>
          </a:prstGeom>
        </p:spPr>
        <p:txBody>
          <a:bodyPr lIns="0" tIns="0" rIns="0" bIns="0" rtlCol="0" anchor="t">
            <a:spAutoFit/>
          </a:bodyPr>
          <a:lstStyle/>
          <a:p>
            <a:pPr algn="ctr">
              <a:lnSpc>
                <a:spcPts val="14516"/>
              </a:lnSpc>
              <a:spcBef>
                <a:spcPct val="0"/>
              </a:spcBef>
            </a:pPr>
            <a:r>
              <a:rPr lang="en-US" sz="6600" spc="622" dirty="0" err="1">
                <a:solidFill>
                  <a:srgbClr val="724919"/>
                </a:solidFill>
                <a:latin typeface="#9Slide07 SVNMomento" panose="00000500000000000000" pitchFamily="2" charset="0"/>
              </a:rPr>
              <a:t>Bài</a:t>
            </a:r>
            <a:r>
              <a:rPr lang="en-US" sz="6600" spc="622" dirty="0">
                <a:solidFill>
                  <a:srgbClr val="724919"/>
                </a:solidFill>
                <a:latin typeface="#9Slide07 SVNMomento" panose="00000500000000000000" pitchFamily="2" charset="0"/>
              </a:rPr>
              <a:t> 6: </a:t>
            </a:r>
            <a:r>
              <a:rPr lang="en-US" sz="6600" spc="622" dirty="0" err="1">
                <a:solidFill>
                  <a:srgbClr val="724919"/>
                </a:solidFill>
                <a:latin typeface="#9Slide07 SVNMomento" panose="00000500000000000000" pitchFamily="2" charset="0"/>
              </a:rPr>
              <a:t>Truyện</a:t>
            </a:r>
            <a:endParaRPr lang="en-US" sz="6600" spc="622" dirty="0">
              <a:solidFill>
                <a:srgbClr val="724919"/>
              </a:solidFill>
              <a:latin typeface="#9Slide07 SVNMomento" panose="00000500000000000000" pitchFamily="2" charset="0"/>
            </a:endParaRPr>
          </a:p>
        </p:txBody>
      </p:sp>
      <p:sp>
        <p:nvSpPr>
          <p:cNvPr id="18" name="TextBox 37">
            <a:extLst>
              <a:ext uri="{FF2B5EF4-FFF2-40B4-BE49-F238E27FC236}">
                <a16:creationId xmlns:a16="http://schemas.microsoft.com/office/drawing/2014/main" id="{E1E69CE4-F0E7-2BED-44D5-1D1641638FF6}"/>
              </a:ext>
            </a:extLst>
          </p:cNvPr>
          <p:cNvSpPr txBox="1"/>
          <p:nvPr/>
        </p:nvSpPr>
        <p:spPr>
          <a:xfrm>
            <a:off x="7294256" y="3878314"/>
            <a:ext cx="3699487" cy="822213"/>
          </a:xfrm>
          <a:prstGeom prst="rect">
            <a:avLst/>
          </a:prstGeom>
        </p:spPr>
        <p:txBody>
          <a:bodyPr lIns="0" tIns="0" rIns="0" bIns="0" rtlCol="0" anchor="t">
            <a:spAutoFit/>
          </a:bodyPr>
          <a:lstStyle/>
          <a:p>
            <a:pPr algn="ctr">
              <a:lnSpc>
                <a:spcPts val="7346"/>
              </a:lnSpc>
            </a:pPr>
            <a:r>
              <a:rPr lang="en-US" sz="5247" dirty="0" err="1">
                <a:solidFill>
                  <a:srgbClr val="724919"/>
                </a:solidFill>
                <a:latin typeface="#9Slide07 SVNGuerrilla" panose="00000500000000000000" pitchFamily="2" charset="0"/>
              </a:rPr>
              <a:t>Viết</a:t>
            </a:r>
            <a:endParaRPr lang="en-US" sz="5247" dirty="0">
              <a:solidFill>
                <a:srgbClr val="724919"/>
              </a:solidFill>
              <a:latin typeface="#9Slide07 SVNGuerrilla" panose="00000500000000000000" pitchFamily="2" charset="0"/>
            </a:endParaRPr>
          </a:p>
        </p:txBody>
      </p:sp>
      <p:sp>
        <p:nvSpPr>
          <p:cNvPr id="20" name="TextBox 3">
            <a:extLst>
              <a:ext uri="{FF2B5EF4-FFF2-40B4-BE49-F238E27FC236}">
                <a16:creationId xmlns:a16="http://schemas.microsoft.com/office/drawing/2014/main" id="{EEB72FEF-2264-470F-4C8A-8E3C55F353C7}"/>
              </a:ext>
            </a:extLst>
          </p:cNvPr>
          <p:cNvSpPr txBox="1"/>
          <p:nvPr/>
        </p:nvSpPr>
        <p:spPr>
          <a:xfrm>
            <a:off x="3267896" y="5315859"/>
            <a:ext cx="11902195" cy="1477328"/>
          </a:xfrm>
          <a:prstGeom prst="rect">
            <a:avLst/>
          </a:prstGeom>
        </p:spPr>
        <p:txBody>
          <a:bodyPr wrap="square" lIns="0" tIns="0" rIns="0" bIns="0" rtlCol="0" anchor="t">
            <a:spAutoFit/>
          </a:bodyPr>
          <a:lstStyle/>
          <a:p>
            <a:pPr algn="ctr"/>
            <a:r>
              <a:rPr lang="en-US" sz="9600" dirty="0" err="1">
                <a:solidFill>
                  <a:srgbClr val="5D3E24"/>
                </a:solidFill>
                <a:latin typeface="#9Slide05 IcielSanelma" pitchFamily="2" charset="0"/>
              </a:rPr>
              <a:t>Phân</a:t>
            </a:r>
            <a:r>
              <a:rPr lang="en-US" sz="9600" dirty="0">
                <a:solidFill>
                  <a:srgbClr val="5D3E24"/>
                </a:solidFill>
                <a:latin typeface="#9Slide05 IcielSanelma" pitchFamily="2" charset="0"/>
              </a:rPr>
              <a:t> </a:t>
            </a:r>
            <a:r>
              <a:rPr lang="en-US" sz="9600" dirty="0" err="1">
                <a:solidFill>
                  <a:srgbClr val="5D3E24"/>
                </a:solidFill>
                <a:latin typeface="#9Slide05 IcielSanelma" pitchFamily="2" charset="0"/>
              </a:rPr>
              <a:t>tích</a:t>
            </a:r>
            <a:r>
              <a:rPr lang="en-US" sz="9600" dirty="0">
                <a:solidFill>
                  <a:srgbClr val="5D3E24"/>
                </a:solidFill>
                <a:latin typeface="#9Slide05 IcielSanelma" pitchFamily="2" charset="0"/>
              </a:rPr>
              <a:t> </a:t>
            </a:r>
            <a:r>
              <a:rPr lang="en-US" sz="9600" dirty="0" err="1">
                <a:solidFill>
                  <a:srgbClr val="5D3E24"/>
                </a:solidFill>
                <a:latin typeface="#9Slide05 IcielSanelma" pitchFamily="2" charset="0"/>
              </a:rPr>
              <a:t>một</a:t>
            </a:r>
            <a:r>
              <a:rPr lang="en-US" sz="9600" dirty="0">
                <a:solidFill>
                  <a:srgbClr val="5D3E24"/>
                </a:solidFill>
                <a:latin typeface="#9Slide05 IcielSanelma" pitchFamily="2" charset="0"/>
              </a:rPr>
              <a:t> </a:t>
            </a:r>
            <a:r>
              <a:rPr lang="en-US" sz="9600" dirty="0" err="1">
                <a:solidFill>
                  <a:srgbClr val="5D3E24"/>
                </a:solidFill>
                <a:latin typeface="#9Slide05 IcielSanelma" pitchFamily="2" charset="0"/>
              </a:rPr>
              <a:t>tác</a:t>
            </a:r>
            <a:r>
              <a:rPr lang="en-US" sz="9600" dirty="0">
                <a:solidFill>
                  <a:srgbClr val="5D3E24"/>
                </a:solidFill>
                <a:latin typeface="#9Slide05 IcielSanelma" pitchFamily="2" charset="0"/>
              </a:rPr>
              <a:t> </a:t>
            </a:r>
            <a:r>
              <a:rPr lang="en-US" sz="9600" dirty="0" err="1">
                <a:solidFill>
                  <a:srgbClr val="5D3E24"/>
                </a:solidFill>
                <a:latin typeface="#9Slide05 IcielSanelma" pitchFamily="2" charset="0"/>
              </a:rPr>
              <a:t>phẩm</a:t>
            </a:r>
            <a:r>
              <a:rPr lang="en-US" sz="9600" dirty="0">
                <a:solidFill>
                  <a:srgbClr val="5D3E24"/>
                </a:solidFill>
                <a:latin typeface="#9Slide05 IcielSanelma" pitchFamily="2" charset="0"/>
              </a:rPr>
              <a:t> </a:t>
            </a:r>
            <a:r>
              <a:rPr lang="en-US" sz="9600" dirty="0" err="1">
                <a:solidFill>
                  <a:srgbClr val="5D3E24"/>
                </a:solidFill>
                <a:latin typeface="#9Slide05 IcielSanelma" pitchFamily="2" charset="0"/>
              </a:rPr>
              <a:t>truyện</a:t>
            </a:r>
            <a:endParaRPr lang="en-US" sz="9600" dirty="0">
              <a:solidFill>
                <a:srgbClr val="5D3E24"/>
              </a:solidFill>
              <a:latin typeface="#9Slide05 IcielSanelma" pitchFamily="2" charset="0"/>
            </a:endParaRPr>
          </a:p>
        </p:txBody>
      </p:sp>
      <p:sp>
        <p:nvSpPr>
          <p:cNvPr id="22" name="Freeform 25">
            <a:extLst>
              <a:ext uri="{FF2B5EF4-FFF2-40B4-BE49-F238E27FC236}">
                <a16:creationId xmlns:a16="http://schemas.microsoft.com/office/drawing/2014/main" id="{E9D8E974-F525-7523-AD4F-7BDD153CE0A6}"/>
              </a:ext>
            </a:extLst>
          </p:cNvPr>
          <p:cNvSpPr/>
          <p:nvPr/>
        </p:nvSpPr>
        <p:spPr>
          <a:xfrm>
            <a:off x="165364" y="8230435"/>
            <a:ext cx="4175096" cy="1539567"/>
          </a:xfrm>
          <a:custGeom>
            <a:avLst/>
            <a:gdLst/>
            <a:ahLst/>
            <a:cxnLst/>
            <a:rect l="l" t="t" r="r" b="b"/>
            <a:pathLst>
              <a:path w="4175096" h="1539567">
                <a:moveTo>
                  <a:pt x="0" y="0"/>
                </a:moveTo>
                <a:lnTo>
                  <a:pt x="4175095" y="0"/>
                </a:lnTo>
                <a:lnTo>
                  <a:pt x="4175095" y="1539567"/>
                </a:lnTo>
                <a:lnTo>
                  <a:pt x="0" y="1539567"/>
                </a:lnTo>
                <a:lnTo>
                  <a:pt x="0" y="0"/>
                </a:lnTo>
                <a:close/>
              </a:path>
            </a:pathLst>
          </a:custGeom>
          <a:blipFill>
            <a:blip r:embed="rId5"/>
            <a:stretch>
              <a:fillRect/>
            </a:stretch>
          </a:blipFill>
        </p:spPr>
      </p:sp>
      <p:sp>
        <p:nvSpPr>
          <p:cNvPr id="23" name="Freeform 26">
            <a:extLst>
              <a:ext uri="{FF2B5EF4-FFF2-40B4-BE49-F238E27FC236}">
                <a16:creationId xmlns:a16="http://schemas.microsoft.com/office/drawing/2014/main" id="{44FDB9BF-36FB-0416-97B2-72EF29C16FB1}"/>
              </a:ext>
            </a:extLst>
          </p:cNvPr>
          <p:cNvSpPr/>
          <p:nvPr/>
        </p:nvSpPr>
        <p:spPr>
          <a:xfrm rot="-486232">
            <a:off x="13672026" y="538062"/>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6"/>
            <a:stretch>
              <a:fillRect/>
            </a:stretch>
          </a:blipFill>
        </p:spPr>
      </p:sp>
      <p:sp>
        <p:nvSpPr>
          <p:cNvPr id="24" name="Freeform 27">
            <a:extLst>
              <a:ext uri="{FF2B5EF4-FFF2-40B4-BE49-F238E27FC236}">
                <a16:creationId xmlns:a16="http://schemas.microsoft.com/office/drawing/2014/main" id="{6AB2947F-48D1-2F55-6E03-C7267794ADCE}"/>
              </a:ext>
            </a:extLst>
          </p:cNvPr>
          <p:cNvSpPr/>
          <p:nvPr/>
        </p:nvSpPr>
        <p:spPr>
          <a:xfrm rot="696389">
            <a:off x="15160619" y="1451927"/>
            <a:ext cx="2183882" cy="1618802"/>
          </a:xfrm>
          <a:custGeom>
            <a:avLst/>
            <a:gdLst/>
            <a:ahLst/>
            <a:cxnLst/>
            <a:rect l="l" t="t" r="r" b="b"/>
            <a:pathLst>
              <a:path w="2183882" h="1618802">
                <a:moveTo>
                  <a:pt x="0" y="0"/>
                </a:moveTo>
                <a:lnTo>
                  <a:pt x="2183882" y="0"/>
                </a:lnTo>
                <a:lnTo>
                  <a:pt x="2183882" y="1618803"/>
                </a:lnTo>
                <a:lnTo>
                  <a:pt x="0" y="1618803"/>
                </a:lnTo>
                <a:lnTo>
                  <a:pt x="0" y="0"/>
                </a:lnTo>
                <a:close/>
              </a:path>
            </a:pathLst>
          </a:custGeom>
          <a:blipFill>
            <a:blip r:embed="rId6"/>
            <a:stretch>
              <a:fillRect/>
            </a:stretch>
          </a:blipFill>
        </p:spPr>
      </p:sp>
      <p:sp>
        <p:nvSpPr>
          <p:cNvPr id="25" name="Freeform 28">
            <a:extLst>
              <a:ext uri="{FF2B5EF4-FFF2-40B4-BE49-F238E27FC236}">
                <a16:creationId xmlns:a16="http://schemas.microsoft.com/office/drawing/2014/main" id="{00FC9A7E-5F51-A6B4-2C90-651F43DF372F}"/>
              </a:ext>
            </a:extLst>
          </p:cNvPr>
          <p:cNvSpPr/>
          <p:nvPr/>
        </p:nvSpPr>
        <p:spPr>
          <a:xfrm>
            <a:off x="15630591" y="357989"/>
            <a:ext cx="1674794" cy="1723039"/>
          </a:xfrm>
          <a:custGeom>
            <a:avLst/>
            <a:gdLst/>
            <a:ahLst/>
            <a:cxnLst/>
            <a:rect l="l" t="t" r="r" b="b"/>
            <a:pathLst>
              <a:path w="1674794" h="1723039">
                <a:moveTo>
                  <a:pt x="0" y="0"/>
                </a:moveTo>
                <a:lnTo>
                  <a:pt x="1674793" y="0"/>
                </a:lnTo>
                <a:lnTo>
                  <a:pt x="1674793" y="1723039"/>
                </a:lnTo>
                <a:lnTo>
                  <a:pt x="0" y="1723039"/>
                </a:lnTo>
                <a:lnTo>
                  <a:pt x="0" y="0"/>
                </a:lnTo>
                <a:close/>
              </a:path>
            </a:pathLst>
          </a:custGeom>
          <a:blipFill>
            <a:blip r:embed="rId7"/>
            <a:stretch>
              <a:fillRect/>
            </a:stretch>
          </a:blipFill>
        </p:spPr>
      </p:sp>
      <p:sp>
        <p:nvSpPr>
          <p:cNvPr id="27" name="Freeform 7">
            <a:extLst>
              <a:ext uri="{FF2B5EF4-FFF2-40B4-BE49-F238E27FC236}">
                <a16:creationId xmlns:a16="http://schemas.microsoft.com/office/drawing/2014/main" id="{5F380F16-B8C1-538F-D819-A61A6D3091CC}"/>
              </a:ext>
            </a:extLst>
          </p:cNvPr>
          <p:cNvSpPr/>
          <p:nvPr/>
        </p:nvSpPr>
        <p:spPr>
          <a:xfrm rot="622815" flipH="1">
            <a:off x="-3369101" y="-2111711"/>
            <a:ext cx="12145959" cy="3527848"/>
          </a:xfrm>
          <a:custGeom>
            <a:avLst/>
            <a:gdLst/>
            <a:ahLst/>
            <a:cxnLst/>
            <a:rect l="l" t="t" r="r" b="b"/>
            <a:pathLst>
              <a:path w="12145959" h="3527848">
                <a:moveTo>
                  <a:pt x="12145959" y="0"/>
                </a:moveTo>
                <a:lnTo>
                  <a:pt x="0" y="0"/>
                </a:lnTo>
                <a:lnTo>
                  <a:pt x="0" y="3527849"/>
                </a:lnTo>
                <a:lnTo>
                  <a:pt x="12145959" y="3527849"/>
                </a:lnTo>
                <a:lnTo>
                  <a:pt x="12145959" y="0"/>
                </a:lnTo>
                <a:close/>
              </a:path>
            </a:pathLst>
          </a:custGeom>
          <a:blipFill>
            <a:blip r:embed="rId3"/>
            <a:stretch>
              <a:fillRect t="-96674"/>
            </a:stretch>
          </a:blipFill>
        </p:spPr>
      </p:sp>
    </p:spTree>
    <p:extLst>
      <p:ext uri="{BB962C8B-B14F-4D97-AF65-F5344CB8AC3E}">
        <p14:creationId xmlns:p14="http://schemas.microsoft.com/office/powerpoint/2010/main" val="35184328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DB73CD37-87DE-0910-929B-2BFD14E66897}"/>
              </a:ext>
            </a:extLst>
          </p:cNvPr>
          <p:cNvSpPr/>
          <p:nvPr/>
        </p:nvSpPr>
        <p:spPr>
          <a:xfrm>
            <a:off x="2133600" y="114300"/>
            <a:ext cx="14554200" cy="9696736"/>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a:extLst>
              <a:ext uri="{FF2B5EF4-FFF2-40B4-BE49-F238E27FC236}">
                <a16:creationId xmlns:a16="http://schemas.microsoft.com/office/drawing/2014/main" id="{57D582D5-64F7-E803-6F89-EEF7FDE2E651}"/>
              </a:ext>
            </a:extLst>
          </p:cNvPr>
          <p:cNvSpPr txBox="1"/>
          <p:nvPr/>
        </p:nvSpPr>
        <p:spPr>
          <a:xfrm>
            <a:off x="990600" y="2400300"/>
            <a:ext cx="9715272" cy="5309146"/>
          </a:xfrm>
          <a:prstGeom prst="rect">
            <a:avLst/>
          </a:prstGeom>
        </p:spPr>
        <p:txBody>
          <a:bodyPr lIns="0" tIns="0" rIns="0" bIns="0" rtlCol="0" anchor="t">
            <a:spAutoFit/>
          </a:bodyPr>
          <a:lstStyle/>
          <a:p>
            <a:pPr algn="ctr"/>
            <a:r>
              <a:rPr lang="en-US" sz="11500" dirty="0">
                <a:solidFill>
                  <a:srgbClr val="5D3E24"/>
                </a:solidFill>
                <a:latin typeface="#9Slide05 IcielSanelma" pitchFamily="2" charset="0"/>
              </a:rPr>
              <a:t>I. </a:t>
            </a:r>
          </a:p>
          <a:p>
            <a:pPr algn="ctr"/>
            <a:r>
              <a:rPr lang="en-US" sz="11500" dirty="0" err="1">
                <a:solidFill>
                  <a:srgbClr val="5D3E24"/>
                </a:solidFill>
                <a:latin typeface="#9Slide05 IcielSanelma" pitchFamily="2" charset="0"/>
              </a:rPr>
              <a:t>Định</a:t>
            </a:r>
            <a:r>
              <a:rPr lang="en-US" sz="11500" dirty="0">
                <a:solidFill>
                  <a:srgbClr val="5D3E24"/>
                </a:solidFill>
                <a:latin typeface="#9Slide05 IcielSanelma" pitchFamily="2" charset="0"/>
              </a:rPr>
              <a:t> </a:t>
            </a:r>
          </a:p>
          <a:p>
            <a:pPr algn="ctr"/>
            <a:r>
              <a:rPr lang="en-US" sz="11500" dirty="0" err="1">
                <a:solidFill>
                  <a:srgbClr val="5D3E24"/>
                </a:solidFill>
                <a:latin typeface="#9Slide05 IcielSanelma" pitchFamily="2" charset="0"/>
              </a:rPr>
              <a:t>hướng</a:t>
            </a:r>
            <a:endParaRPr lang="en-US" sz="11500" dirty="0">
              <a:solidFill>
                <a:srgbClr val="5D3E24"/>
              </a:solidFill>
              <a:latin typeface="#9Slide05 IcielSanelma" pitchFamily="2" charset="0"/>
            </a:endParaRPr>
          </a:p>
        </p:txBody>
      </p:sp>
    </p:spTree>
    <p:extLst>
      <p:ext uri="{BB962C8B-B14F-4D97-AF65-F5344CB8AC3E}">
        <p14:creationId xmlns:p14="http://schemas.microsoft.com/office/powerpoint/2010/main" val="1227760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7">
            <a:extLst>
              <a:ext uri="{FF2B5EF4-FFF2-40B4-BE49-F238E27FC236}">
                <a16:creationId xmlns:a16="http://schemas.microsoft.com/office/drawing/2014/main" id="{3F5C7930-DC68-D48A-6AA7-27F2B45D572D}"/>
              </a:ext>
            </a:extLst>
          </p:cNvPr>
          <p:cNvSpPr txBox="1"/>
          <p:nvPr/>
        </p:nvSpPr>
        <p:spPr>
          <a:xfrm>
            <a:off x="2779426" y="2725212"/>
            <a:ext cx="14717049" cy="6117059"/>
          </a:xfrm>
          <a:prstGeom prst="rect">
            <a:avLst/>
          </a:prstGeom>
        </p:spPr>
        <p:txBody>
          <a:bodyPr lIns="0" tIns="0" rIns="0" bIns="0" rtlCol="0" anchor="t">
            <a:spAutoFit/>
          </a:bodyPr>
          <a:lstStyle/>
          <a:p>
            <a:pPr marL="981711" marR="0" lvl="1" indent="-571500" algn="just" defTabSz="914400" rtl="0" eaLnBrk="1" fontAlgn="auto" latinLnBrk="0" hangingPunct="1">
              <a:lnSpc>
                <a:spcPts val="5320"/>
              </a:lnSpc>
              <a:spcBef>
                <a:spcPts val="0"/>
              </a:spcBef>
              <a:spcAft>
                <a:spcPts val="0"/>
              </a:spcAft>
              <a:buClrTx/>
              <a:buSzTx/>
              <a:buFont typeface="Courier New" panose="02070309020205020404" pitchFamily="49" charset="0"/>
              <a:buChar char="o"/>
              <a:tabLst/>
              <a:defRPr/>
            </a:pP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HS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đọc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cá</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nhân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phần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yêu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văn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bản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5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phút</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a:p>
            <a:pPr marL="981711" marR="0" lvl="1" indent="-571500" algn="just" defTabSz="914400" rtl="0" eaLnBrk="1" fontAlgn="auto" latinLnBrk="0" hangingPunct="1">
              <a:lnSpc>
                <a:spcPts val="5320"/>
              </a:lnSpc>
              <a:spcBef>
                <a:spcPts val="0"/>
              </a:spcBef>
              <a:spcAft>
                <a:spcPts val="0"/>
              </a:spcAft>
              <a:buClrTx/>
              <a:buSzTx/>
              <a:buFont typeface="Courier New" panose="02070309020205020404" pitchFamily="49" charset="0"/>
              <a:buChar char="o"/>
              <a:tabLst/>
              <a:defRPr/>
            </a:pP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Tham</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gia</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trò</a:t>
            </a:r>
            <a:r>
              <a:rPr kumimoji="0" lang="en-US" sz="4400" b="1"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1"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chơi</a:t>
            </a:r>
            <a:r>
              <a:rPr kumimoji="0" lang="en-US" sz="4400" b="1"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chiếc</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bút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sẽ</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chuyền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ngẫu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nhiên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theo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tín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bản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nhạc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dừng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đâu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chiếc</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bút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đang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ở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vị</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của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nào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thì</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bạn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đó</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lang="en-US" sz="4400" dirty="0" err="1">
                <a:solidFill>
                  <a:srgbClr val="000000"/>
                </a:solidFill>
                <a:latin typeface="Times New Roman" panose="02020603050405020304" pitchFamily="18" charset="0"/>
                <a:cs typeface="Times New Roman" panose="02020603050405020304" pitchFamily="18" charset="0"/>
              </a:rPr>
              <a:t>phải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1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tin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về</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định</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nghĩa</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và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yêu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cầu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kiểu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bài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trong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vòng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5s.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Cứ</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thế</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tiếp</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tục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cho</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tới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thực</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hết</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nhiệm</a:t>
            </a:r>
            <a:r>
              <a:rPr kumimoji="0" lang="en-US" sz="4400" b="0" i="0" u="none" strike="noStrike" kern="1200" cap="none" spc="0" normalizeH="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noProof="0" dirty="0" err="1">
                <a:ln>
                  <a:noFill/>
                </a:ln>
                <a:solidFill>
                  <a:srgbClr val="000000"/>
                </a:solidFill>
                <a:effectLst/>
                <a:uLnTx/>
                <a:uFillTx/>
                <a:latin typeface="Times New Roman" panose="02020603050405020304" pitchFamily="18" charset="0"/>
                <a:cs typeface="Times New Roman" panose="02020603050405020304" pitchFamily="18" charset="0"/>
              </a:rPr>
              <a:t>vụ</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Ai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nêu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thì</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có</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điểm</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thưởng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không</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nêu</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được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phải</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thực</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hiện</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thử</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thách</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mà</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GV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đưa</a:t>
            </a:r>
            <a:r>
              <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44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ra</a:t>
            </a:r>
            <a:endParaRPr kumimoji="0" lang="en-US" sz="44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sp>
        <p:nvSpPr>
          <p:cNvPr id="3" name="TextBox 3">
            <a:extLst>
              <a:ext uri="{FF2B5EF4-FFF2-40B4-BE49-F238E27FC236}">
                <a16:creationId xmlns:a16="http://schemas.microsoft.com/office/drawing/2014/main" id="{5E579350-7103-EB7C-4EAA-B200E9F59DB0}"/>
              </a:ext>
            </a:extLst>
          </p:cNvPr>
          <p:cNvSpPr txBox="1"/>
          <p:nvPr/>
        </p:nvSpPr>
        <p:spPr>
          <a:xfrm>
            <a:off x="2590800" y="552045"/>
            <a:ext cx="12402138" cy="1769715"/>
          </a:xfrm>
          <a:prstGeom prst="rect">
            <a:avLst/>
          </a:prstGeom>
        </p:spPr>
        <p:txBody>
          <a:bodyPr wrap="square" lIns="0" tIns="0" rIns="0" bIns="0" rtlCol="0" anchor="t">
            <a:spAutoFit/>
          </a:bodyPr>
          <a:lstStyle/>
          <a:p>
            <a:pPr algn="ctr"/>
            <a:r>
              <a:rPr lang="en-US" sz="11500" dirty="0" err="1">
                <a:solidFill>
                  <a:srgbClr val="5D3E24"/>
                </a:solidFill>
                <a:latin typeface="#9Slide05 IcielSanelma" pitchFamily="2" charset="0"/>
              </a:rPr>
              <a:t>Chiếc</a:t>
            </a:r>
            <a:r>
              <a:rPr lang="en-US" sz="11500" dirty="0">
                <a:solidFill>
                  <a:srgbClr val="5D3E24"/>
                </a:solidFill>
                <a:latin typeface="#9Slide05 IcielSanelma" pitchFamily="2" charset="0"/>
              </a:rPr>
              <a:t> </a:t>
            </a:r>
            <a:r>
              <a:rPr lang="en-US" sz="11500" dirty="0" err="1">
                <a:solidFill>
                  <a:srgbClr val="5D3E24"/>
                </a:solidFill>
                <a:latin typeface="#9Slide05 IcielSanelma" pitchFamily="2" charset="0"/>
              </a:rPr>
              <a:t>bút</a:t>
            </a:r>
            <a:r>
              <a:rPr lang="en-US" sz="11500" dirty="0">
                <a:solidFill>
                  <a:srgbClr val="5D3E24"/>
                </a:solidFill>
                <a:latin typeface="#9Slide05 IcielSanelma" pitchFamily="2" charset="0"/>
              </a:rPr>
              <a:t> </a:t>
            </a:r>
            <a:r>
              <a:rPr lang="en-US" sz="11500" dirty="0" err="1">
                <a:solidFill>
                  <a:srgbClr val="5D3E24"/>
                </a:solidFill>
                <a:latin typeface="#9Slide05 IcielSanelma" pitchFamily="2" charset="0"/>
              </a:rPr>
              <a:t>thần</a:t>
            </a:r>
            <a:r>
              <a:rPr lang="en-US" sz="11500" dirty="0">
                <a:solidFill>
                  <a:srgbClr val="5D3E24"/>
                </a:solidFill>
                <a:latin typeface="#9Slide05 IcielSanelma" pitchFamily="2" charset="0"/>
              </a:rPr>
              <a:t> </a:t>
            </a:r>
            <a:r>
              <a:rPr lang="en-US" sz="11500" dirty="0" err="1">
                <a:solidFill>
                  <a:srgbClr val="5D3E24"/>
                </a:solidFill>
                <a:latin typeface="#9Slide05 IcielSanelma" pitchFamily="2" charset="0"/>
              </a:rPr>
              <a:t>kì</a:t>
            </a:r>
            <a:endParaRPr lang="en-US" sz="11500" dirty="0">
              <a:solidFill>
                <a:srgbClr val="5D3E24"/>
              </a:solidFill>
              <a:latin typeface="#9Slide05 IcielSanelma" pitchFamily="2" charset="0"/>
            </a:endParaRPr>
          </a:p>
        </p:txBody>
      </p:sp>
      <p:sp>
        <p:nvSpPr>
          <p:cNvPr id="4" name="Freeform 8">
            <a:extLst>
              <a:ext uri="{FF2B5EF4-FFF2-40B4-BE49-F238E27FC236}">
                <a16:creationId xmlns:a16="http://schemas.microsoft.com/office/drawing/2014/main" id="{4A00013A-9267-B08B-7CBB-18BC2D3D79B3}"/>
              </a:ext>
            </a:extLst>
          </p:cNvPr>
          <p:cNvSpPr/>
          <p:nvPr/>
        </p:nvSpPr>
        <p:spPr>
          <a:xfrm>
            <a:off x="457200" y="1817207"/>
            <a:ext cx="2322226" cy="7933071"/>
          </a:xfrm>
          <a:custGeom>
            <a:avLst/>
            <a:gdLst/>
            <a:ahLst/>
            <a:cxnLst/>
            <a:rect l="l" t="t" r="r" b="b"/>
            <a:pathLst>
              <a:path w="1204514" h="4114800">
                <a:moveTo>
                  <a:pt x="0" y="0"/>
                </a:moveTo>
                <a:lnTo>
                  <a:pt x="1204514" y="0"/>
                </a:lnTo>
                <a:lnTo>
                  <a:pt x="120451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Tree>
    <p:extLst>
      <p:ext uri="{BB962C8B-B14F-4D97-AF65-F5344CB8AC3E}">
        <p14:creationId xmlns:p14="http://schemas.microsoft.com/office/powerpoint/2010/main" val="2610463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289;p66">
            <a:extLst>
              <a:ext uri="{FF2B5EF4-FFF2-40B4-BE49-F238E27FC236}">
                <a16:creationId xmlns:a16="http://schemas.microsoft.com/office/drawing/2014/main" id="{F065C1A8-8989-395C-6B13-D22AC269883A}"/>
              </a:ext>
            </a:extLst>
          </p:cNvPr>
          <p:cNvSpPr txBox="1">
            <a:spLocks/>
          </p:cNvSpPr>
          <p:nvPr/>
        </p:nvSpPr>
        <p:spPr>
          <a:xfrm>
            <a:off x="6629400" y="495300"/>
            <a:ext cx="4002000" cy="79024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1.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Khái</a:t>
            </a:r>
            <a:r>
              <a:rPr kumimoji="0" lang="en-US" sz="4800" b="1" i="0" u="none" strike="noStrike" kern="1200" cap="none" spc="0" normalizeH="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 </a:t>
            </a:r>
            <a:r>
              <a:rPr kumimoji="0" lang="en-US" sz="4800" b="1" i="0" u="none" strike="noStrike" kern="1200" cap="none" spc="0" normalizeH="0" noProof="0" dirty="0" err="1">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niệm</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EEBD4DC2-7943-DA0E-09BF-12D404D3A501}"/>
              </a:ext>
            </a:extLst>
          </p:cNvPr>
          <p:cNvSpPr/>
          <p:nvPr/>
        </p:nvSpPr>
        <p:spPr>
          <a:xfrm>
            <a:off x="513081" y="1478086"/>
            <a:ext cx="6629400" cy="5766245"/>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a:solidFill>
                  <a:schemeClr val="tx1"/>
                </a:solidFill>
                <a:latin typeface="+mj-lt"/>
              </a:rPr>
              <a:t>- </a:t>
            </a:r>
            <a:r>
              <a:rPr lang="vi-VN" sz="4000" dirty="0">
                <a:solidFill>
                  <a:schemeClr val="tx1"/>
                </a:solidFill>
                <a:latin typeface="+mj-lt"/>
              </a:rPr>
              <a:t>Phân tích một tác phẩm truyện là kiểu bài nghị luận văn học mà trong đó, người viết dùng lí lẽ và bằng chứng để làm rõ một số đặc điểm về nội dung và nghệ thuật của tác phẩm. </a:t>
            </a:r>
            <a:endParaRPr kumimoji="0" lang="en-US" sz="8000" b="0" i="1" u="none" strike="noStrike" kern="1200" cap="none" spc="0" normalizeH="0" baseline="0" noProof="0" dirty="0">
              <a:ln>
                <a:noFill/>
              </a:ln>
              <a:solidFill>
                <a:schemeClr val="tx1"/>
              </a:solidFill>
              <a:effectLst/>
              <a:uLnTx/>
              <a:uFillTx/>
              <a:latin typeface="+mj-lt"/>
              <a:ea typeface="Cambria" panose="02040503050406030204" pitchFamily="18" charset="0"/>
              <a:cs typeface="Times New Roman" panose="02020603050405020304" pitchFamily="18" charset="0"/>
            </a:endParaRPr>
          </a:p>
        </p:txBody>
      </p:sp>
      <p:sp>
        <p:nvSpPr>
          <p:cNvPr id="4" name="Freeform 2">
            <a:extLst>
              <a:ext uri="{FF2B5EF4-FFF2-40B4-BE49-F238E27FC236}">
                <a16:creationId xmlns:a16="http://schemas.microsoft.com/office/drawing/2014/main" id="{35781A19-D489-E4F2-9C21-640A0D29906F}"/>
              </a:ext>
            </a:extLst>
          </p:cNvPr>
          <p:cNvSpPr/>
          <p:nvPr/>
        </p:nvSpPr>
        <p:spPr>
          <a:xfrm>
            <a:off x="5943600" y="5315746"/>
            <a:ext cx="4985561" cy="5143500"/>
          </a:xfrm>
          <a:custGeom>
            <a:avLst/>
            <a:gdLst/>
            <a:ahLst/>
            <a:cxnLst/>
            <a:rect l="l" t="t" r="r" b="b"/>
            <a:pathLst>
              <a:path w="3457521" h="2930249">
                <a:moveTo>
                  <a:pt x="0" y="0"/>
                </a:moveTo>
                <a:lnTo>
                  <a:pt x="3457521" y="0"/>
                </a:lnTo>
                <a:lnTo>
                  <a:pt x="3457521" y="2930249"/>
                </a:lnTo>
                <a:lnTo>
                  <a:pt x="0" y="2930249"/>
                </a:lnTo>
                <a:lnTo>
                  <a:pt x="0" y="0"/>
                </a:lnTo>
                <a:close/>
              </a:path>
            </a:pathLst>
          </a:custGeom>
          <a:blipFill>
            <a:blip r:embed="rId3"/>
            <a:stretch>
              <a:fillRect/>
            </a:stretch>
          </a:blipFill>
        </p:spPr>
      </p:sp>
      <p:sp>
        <p:nvSpPr>
          <p:cNvPr id="5" name="Rectangle: Rounded Corners 4">
            <a:extLst>
              <a:ext uri="{FF2B5EF4-FFF2-40B4-BE49-F238E27FC236}">
                <a16:creationId xmlns:a16="http://schemas.microsoft.com/office/drawing/2014/main" id="{6366DC82-ACAC-6EC5-45C0-46E9FA18ACF3}"/>
              </a:ext>
            </a:extLst>
          </p:cNvPr>
          <p:cNvSpPr/>
          <p:nvPr/>
        </p:nvSpPr>
        <p:spPr>
          <a:xfrm>
            <a:off x="11145521" y="2247900"/>
            <a:ext cx="6146799" cy="46357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sz="4000" dirty="0">
                <a:solidFill>
                  <a:schemeClr val="tx1"/>
                </a:solidFill>
                <a:latin typeface="+mj-lt"/>
              </a:rPr>
              <a:t>- </a:t>
            </a:r>
            <a:r>
              <a:rPr lang="vi-VN" sz="4000" dirty="0">
                <a:solidFill>
                  <a:schemeClr val="tx1"/>
                </a:solidFill>
                <a:latin typeface="+mj-lt"/>
              </a:rPr>
              <a:t>Bài viết phải nêu được chủ đề; dẫn ra và phân tích được tác dụng của một số nét đặc sắc về hình thức nghệ thuật được dùng trong tác phẩm; từ đó, nêu lên nhận xét, đánh giá về những nét đặc sắc này.</a:t>
            </a:r>
            <a:endParaRPr kumimoji="0" lang="en-US" sz="8000" b="0" i="1" u="none" strike="noStrike" kern="1200" cap="none" spc="0" normalizeH="0" baseline="0" noProof="0" dirty="0">
              <a:ln>
                <a:noFill/>
              </a:ln>
              <a:solidFill>
                <a:schemeClr val="tx1"/>
              </a:solidFill>
              <a:effectLst/>
              <a:uLnTx/>
              <a:uFillTx/>
              <a:latin typeface="+mj-lt"/>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457604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310;p40">
            <a:extLst>
              <a:ext uri="{FF2B5EF4-FFF2-40B4-BE49-F238E27FC236}">
                <a16:creationId xmlns:a16="http://schemas.microsoft.com/office/drawing/2014/main" id="{889DDB0B-2B1D-9D81-FE70-AF0BF303D2A3}"/>
              </a:ext>
            </a:extLst>
          </p:cNvPr>
          <p:cNvSpPr txBox="1">
            <a:spLocks/>
          </p:cNvSpPr>
          <p:nvPr/>
        </p:nvSpPr>
        <p:spPr>
          <a:xfrm>
            <a:off x="5215800" y="342900"/>
            <a:ext cx="7704000" cy="572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1pPr>
            <a:lvl2pPr marR="0" lvl="1"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2pPr>
            <a:lvl3pPr marR="0" lvl="2"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3pPr>
            <a:lvl4pPr marR="0" lvl="3"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4pPr>
            <a:lvl5pPr marR="0" lvl="4"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5pPr>
            <a:lvl6pPr marR="0" lvl="5"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6pPr>
            <a:lvl7pPr marR="0" lvl="6"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7pPr>
            <a:lvl8pPr marR="0" lvl="7"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8pPr>
            <a:lvl9pPr marR="0" lvl="8" algn="ctr" rtl="0">
              <a:lnSpc>
                <a:spcPct val="100000"/>
              </a:lnSpc>
              <a:spcBef>
                <a:spcPts val="0"/>
              </a:spcBef>
              <a:spcAft>
                <a:spcPts val="0"/>
              </a:spcAft>
              <a:buClr>
                <a:schemeClr val="dk1"/>
              </a:buClr>
              <a:buSzPts val="4000"/>
              <a:buFont typeface="Just Another Hand"/>
              <a:buNone/>
              <a:defRPr sz="4000" b="0" i="0" u="none" strike="noStrike" cap="none">
                <a:solidFill>
                  <a:schemeClr val="dk1"/>
                </a:solidFill>
                <a:latin typeface="Just Another Hand"/>
                <a:ea typeface="Just Another Hand"/>
                <a:cs typeface="Just Another Hand"/>
                <a:sym typeface="Just Another Hand"/>
              </a:defRPr>
            </a:lvl9pPr>
          </a:lstStyle>
          <a:p>
            <a:r>
              <a:rPr lang="en-US" sz="4800" b="1" dirty="0">
                <a:latin typeface="Times New Roman" panose="02020603050405020304" pitchFamily="18" charset="0"/>
                <a:ea typeface="Cambria" panose="02040503050406030204" pitchFamily="18" charset="0"/>
                <a:cs typeface="Times New Roman" panose="02020603050405020304" pitchFamily="18" charset="0"/>
              </a:rPr>
              <a:t>2.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Những</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điều</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cần</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chú</a:t>
            </a:r>
            <a:r>
              <a:rPr lang="en-US" sz="4800" b="1" dirty="0">
                <a:latin typeface="Times New Roman" panose="02020603050405020304" pitchFamily="18" charset="0"/>
                <a:ea typeface="Cambria" panose="02040503050406030204" pitchFamily="18" charset="0"/>
                <a:cs typeface="Times New Roman" panose="02020603050405020304" pitchFamily="18" charset="0"/>
              </a:rPr>
              <a:t> ý</a:t>
            </a:r>
            <a:endParaRPr lang="en-US" sz="4800" b="1" dirty="0">
              <a:highlight>
                <a:schemeClr val="accent1"/>
              </a:highlight>
              <a:latin typeface="Times New Roman" panose="02020603050405020304" pitchFamily="18" charset="0"/>
              <a:ea typeface="Cambria" panose="02040503050406030204" pitchFamily="18" charset="0"/>
              <a:cs typeface="Times New Roman" panose="02020603050405020304" pitchFamily="18" charset="0"/>
            </a:endParaRPr>
          </a:p>
        </p:txBody>
      </p:sp>
      <p:sp>
        <p:nvSpPr>
          <p:cNvPr id="4" name="Google Shape;360;p42">
            <a:extLst>
              <a:ext uri="{FF2B5EF4-FFF2-40B4-BE49-F238E27FC236}">
                <a16:creationId xmlns:a16="http://schemas.microsoft.com/office/drawing/2014/main" id="{63E66DEA-FC3A-2131-51C8-8303C81B841A}"/>
              </a:ext>
            </a:extLst>
          </p:cNvPr>
          <p:cNvSpPr txBox="1">
            <a:spLocks/>
          </p:cNvSpPr>
          <p:nvPr/>
        </p:nvSpPr>
        <p:spPr>
          <a:xfrm>
            <a:off x="9601200" y="1453372"/>
            <a:ext cx="7620000" cy="1981200"/>
          </a:xfrm>
          <a:prstGeom prst="rect">
            <a:avLst/>
          </a:prstGeom>
          <a:no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90000"/>
              </a:lnSpc>
              <a:spcBef>
                <a:spcPts val="0"/>
              </a:spcBef>
              <a:buNone/>
            </a:pPr>
            <a:r>
              <a:rPr lang="vi-VN" sz="4400" dirty="0">
                <a:latin typeface="+mj-lt"/>
              </a:rPr>
              <a:t>Việc phân tích và nhận xét, đánh giá về truyện phải bám sát nội dung, hình thức của tác phẩm.</a:t>
            </a:r>
          </a:p>
        </p:txBody>
      </p:sp>
      <p:sp>
        <p:nvSpPr>
          <p:cNvPr id="5" name="Google Shape;363;p42">
            <a:extLst>
              <a:ext uri="{FF2B5EF4-FFF2-40B4-BE49-F238E27FC236}">
                <a16:creationId xmlns:a16="http://schemas.microsoft.com/office/drawing/2014/main" id="{CD12B319-70C2-4330-5E9D-F0A04D791EB3}"/>
              </a:ext>
            </a:extLst>
          </p:cNvPr>
          <p:cNvSpPr txBox="1">
            <a:spLocks/>
          </p:cNvSpPr>
          <p:nvPr/>
        </p:nvSpPr>
        <p:spPr>
          <a:xfrm>
            <a:off x="11231966" y="4457493"/>
            <a:ext cx="6675034" cy="3245839"/>
          </a:xfrm>
          <a:prstGeom prst="rect">
            <a:avLst/>
          </a:prstGeom>
          <a:no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90000"/>
              </a:lnSpc>
              <a:spcBef>
                <a:spcPts val="0"/>
              </a:spcBef>
              <a:buNone/>
            </a:pPr>
            <a:r>
              <a:rPr lang="vi-VN" sz="4400" dirty="0">
                <a:latin typeface="+mj-lt"/>
              </a:rPr>
              <a:t>Trước khi viết, cần tìm ý và lập dàn ý. Căn cứ vào đề bài để xác định cách tìm ý cho phù hợp (đặt câu hỏi hoặc suy luận)</a:t>
            </a:r>
          </a:p>
        </p:txBody>
      </p:sp>
      <p:sp>
        <p:nvSpPr>
          <p:cNvPr id="6" name="Google Shape;365;p42">
            <a:extLst>
              <a:ext uri="{FF2B5EF4-FFF2-40B4-BE49-F238E27FC236}">
                <a16:creationId xmlns:a16="http://schemas.microsoft.com/office/drawing/2014/main" id="{11E266D5-21FF-CBF0-3DE7-D2D04E6DA687}"/>
              </a:ext>
            </a:extLst>
          </p:cNvPr>
          <p:cNvSpPr txBox="1">
            <a:spLocks/>
          </p:cNvSpPr>
          <p:nvPr/>
        </p:nvSpPr>
        <p:spPr>
          <a:xfrm>
            <a:off x="381000" y="1181100"/>
            <a:ext cx="6400799" cy="6827431"/>
          </a:xfrm>
          <a:prstGeom prst="rect">
            <a:avLst/>
          </a:prstGeom>
          <a:no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90000"/>
              </a:lnSpc>
              <a:spcBef>
                <a:spcPts val="0"/>
              </a:spcBef>
              <a:buNone/>
            </a:pPr>
            <a:r>
              <a:rPr lang="vi-VN" sz="4400" dirty="0">
                <a:latin typeface="+mj-lt"/>
              </a:rPr>
              <a:t> Các nhận xét, đánh giá trong bài văn về tác phẩm truyện, đặc biệt là các nét đặc sắc nghệ thuật, phải rõ ràng, đúng đắn, có lí lẽ và bằng chứng thuyết phục. Nên kết hợp nêu các yếu tố cần phân tích với việc phát biểu những nhận xét, cảm nghĩ của bản thân về yếu tố ấy.</a:t>
            </a:r>
          </a:p>
          <a:p>
            <a:pPr marL="0" indent="0" algn="just">
              <a:lnSpc>
                <a:spcPct val="90000"/>
              </a:lnSpc>
              <a:spcBef>
                <a:spcPts val="0"/>
              </a:spcBef>
              <a:buNone/>
            </a:pPr>
            <a:endParaRPr lang="en" sz="4400" dirty="0">
              <a:latin typeface="+mj-lt"/>
              <a:ea typeface="Cambria" panose="02040503050406030204" pitchFamily="18" charset="0"/>
              <a:cs typeface="Times New Roman" panose="02020603050405020304" pitchFamily="18" charset="0"/>
            </a:endParaRPr>
          </a:p>
        </p:txBody>
      </p:sp>
      <p:sp>
        <p:nvSpPr>
          <p:cNvPr id="7" name="Google Shape;363;p42">
            <a:extLst>
              <a:ext uri="{FF2B5EF4-FFF2-40B4-BE49-F238E27FC236}">
                <a16:creationId xmlns:a16="http://schemas.microsoft.com/office/drawing/2014/main" id="{5EF4CB55-ABF7-6EA8-5291-3B3336B1F0A3}"/>
              </a:ext>
            </a:extLst>
          </p:cNvPr>
          <p:cNvSpPr txBox="1">
            <a:spLocks/>
          </p:cNvSpPr>
          <p:nvPr/>
        </p:nvSpPr>
        <p:spPr>
          <a:xfrm>
            <a:off x="5029200" y="7829348"/>
            <a:ext cx="7446445" cy="2239944"/>
          </a:xfrm>
          <a:prstGeom prst="rect">
            <a:avLst/>
          </a:prstGeom>
          <a:noFill/>
        </p:spPr>
        <p:txBody>
          <a:bodyPr spcFirstLastPara="1" wrap="square" lIns="91425" tIns="91425" rIns="91425" bIns="91425" anchor="t" anchorCtr="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gn="just">
              <a:lnSpc>
                <a:spcPct val="90000"/>
              </a:lnSpc>
              <a:spcBef>
                <a:spcPts val="0"/>
              </a:spcBef>
              <a:buNone/>
            </a:pPr>
            <a:r>
              <a:rPr lang="vi-VN" sz="4400" dirty="0">
                <a:latin typeface="+mj-lt"/>
              </a:rPr>
              <a:t>Bài văn phân tích tác phẩm truyện cần có bố cục mạch lạc, lời văn chuẩn xác, gợi cảm.</a:t>
            </a:r>
          </a:p>
        </p:txBody>
      </p:sp>
      <p:sp>
        <p:nvSpPr>
          <p:cNvPr id="8" name="Freeform 5">
            <a:extLst>
              <a:ext uri="{FF2B5EF4-FFF2-40B4-BE49-F238E27FC236}">
                <a16:creationId xmlns:a16="http://schemas.microsoft.com/office/drawing/2014/main" id="{A2917992-5148-991B-9CD2-FBC9C2F622C7}"/>
              </a:ext>
            </a:extLst>
          </p:cNvPr>
          <p:cNvSpPr/>
          <p:nvPr/>
        </p:nvSpPr>
        <p:spPr>
          <a:xfrm rot="20588104">
            <a:off x="6809444" y="3316637"/>
            <a:ext cx="4098372" cy="4103502"/>
          </a:xfrm>
          <a:custGeom>
            <a:avLst/>
            <a:gdLst/>
            <a:ahLst/>
            <a:cxnLst/>
            <a:rect l="l" t="t" r="r" b="b"/>
            <a:pathLst>
              <a:path w="4098372" h="4103502">
                <a:moveTo>
                  <a:pt x="0" y="0"/>
                </a:moveTo>
                <a:lnTo>
                  <a:pt x="4098373" y="0"/>
                </a:lnTo>
                <a:lnTo>
                  <a:pt x="4098373" y="4103502"/>
                </a:lnTo>
                <a:lnTo>
                  <a:pt x="0" y="4103502"/>
                </a:lnTo>
                <a:lnTo>
                  <a:pt x="0" y="0"/>
                </a:lnTo>
                <a:close/>
              </a:path>
            </a:pathLst>
          </a:custGeom>
          <a:blipFill>
            <a:blip r:embed="rId3"/>
            <a:stretch>
              <a:fillRect/>
            </a:stretch>
          </a:blipFill>
        </p:spPr>
      </p:sp>
    </p:spTree>
    <p:extLst>
      <p:ext uri="{BB962C8B-B14F-4D97-AF65-F5344CB8AC3E}">
        <p14:creationId xmlns:p14="http://schemas.microsoft.com/office/powerpoint/2010/main" val="992742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barn(inVertical)">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arn(inVertical)">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7">
            <a:extLst>
              <a:ext uri="{FF2B5EF4-FFF2-40B4-BE49-F238E27FC236}">
                <a16:creationId xmlns:a16="http://schemas.microsoft.com/office/drawing/2014/main" id="{DB73CD37-87DE-0910-929B-2BFD14E66897}"/>
              </a:ext>
            </a:extLst>
          </p:cNvPr>
          <p:cNvSpPr/>
          <p:nvPr/>
        </p:nvSpPr>
        <p:spPr>
          <a:xfrm>
            <a:off x="2133600" y="114300"/>
            <a:ext cx="14554200" cy="9696736"/>
          </a:xfrm>
          <a:custGeom>
            <a:avLst/>
            <a:gdLst/>
            <a:ahLst/>
            <a:cxnLst/>
            <a:rect l="l" t="t" r="r" b="b"/>
            <a:pathLst>
              <a:path w="6176060" h="4114800">
                <a:moveTo>
                  <a:pt x="0" y="0"/>
                </a:moveTo>
                <a:lnTo>
                  <a:pt x="6176060" y="0"/>
                </a:lnTo>
                <a:lnTo>
                  <a:pt x="6176060"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TextBox 3">
            <a:extLst>
              <a:ext uri="{FF2B5EF4-FFF2-40B4-BE49-F238E27FC236}">
                <a16:creationId xmlns:a16="http://schemas.microsoft.com/office/drawing/2014/main" id="{57D582D5-64F7-E803-6F89-EEF7FDE2E651}"/>
              </a:ext>
            </a:extLst>
          </p:cNvPr>
          <p:cNvSpPr txBox="1"/>
          <p:nvPr/>
        </p:nvSpPr>
        <p:spPr>
          <a:xfrm>
            <a:off x="990600" y="2400300"/>
            <a:ext cx="9715272" cy="3539430"/>
          </a:xfrm>
          <a:prstGeom prst="rect">
            <a:avLst/>
          </a:prstGeom>
        </p:spPr>
        <p:txBody>
          <a:bodyPr lIns="0" tIns="0" rIns="0" bIns="0" rtlCol="0" anchor="t">
            <a:spAutoFit/>
          </a:bodyPr>
          <a:lstStyle/>
          <a:p>
            <a:pPr algn="ctr"/>
            <a:r>
              <a:rPr lang="en-US" sz="11500" dirty="0">
                <a:solidFill>
                  <a:srgbClr val="5D3E24"/>
                </a:solidFill>
                <a:latin typeface="#9Slide05 IcielSanelma" pitchFamily="2" charset="0"/>
              </a:rPr>
              <a:t>II.</a:t>
            </a:r>
          </a:p>
          <a:p>
            <a:pPr algn="ctr"/>
            <a:r>
              <a:rPr lang="en-US" sz="11500" dirty="0" err="1">
                <a:solidFill>
                  <a:srgbClr val="5D3E24"/>
                </a:solidFill>
                <a:latin typeface="#9Slide05 IcielSanelma" pitchFamily="2" charset="0"/>
              </a:rPr>
              <a:t>Thực</a:t>
            </a:r>
            <a:r>
              <a:rPr lang="en-US" sz="11500" dirty="0">
                <a:solidFill>
                  <a:srgbClr val="5D3E24"/>
                </a:solidFill>
                <a:latin typeface="#9Slide05 IcielSanelma" pitchFamily="2" charset="0"/>
              </a:rPr>
              <a:t> </a:t>
            </a:r>
            <a:r>
              <a:rPr lang="en-US" sz="11500" dirty="0" err="1">
                <a:solidFill>
                  <a:srgbClr val="5D3E24"/>
                </a:solidFill>
                <a:latin typeface="#9Slide05 IcielSanelma" pitchFamily="2" charset="0"/>
              </a:rPr>
              <a:t>hành</a:t>
            </a:r>
            <a:endParaRPr lang="en-US" sz="11500" dirty="0">
              <a:solidFill>
                <a:srgbClr val="5D3E24"/>
              </a:solidFill>
              <a:latin typeface="#9Slide05 IcielSanelma" pitchFamily="2" charset="0"/>
            </a:endParaRPr>
          </a:p>
        </p:txBody>
      </p:sp>
    </p:spTree>
    <p:extLst>
      <p:ext uri="{BB962C8B-B14F-4D97-AF65-F5344CB8AC3E}">
        <p14:creationId xmlns:p14="http://schemas.microsoft.com/office/powerpoint/2010/main" val="2941361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3">
            <a:extLst>
              <a:ext uri="{FF2B5EF4-FFF2-40B4-BE49-F238E27FC236}">
                <a16:creationId xmlns:a16="http://schemas.microsoft.com/office/drawing/2014/main" id="{6733EA75-0C7C-3672-FFCE-48A3E20C6903}"/>
              </a:ext>
            </a:extLst>
          </p:cNvPr>
          <p:cNvSpPr/>
          <p:nvPr/>
        </p:nvSpPr>
        <p:spPr>
          <a:xfrm>
            <a:off x="355717" y="2628900"/>
            <a:ext cx="11531483" cy="4191001"/>
          </a:xfrm>
          <a:custGeom>
            <a:avLst/>
            <a:gdLst/>
            <a:ahLst/>
            <a:cxnLst/>
            <a:rect l="l" t="t" r="r" b="b"/>
            <a:pathLst>
              <a:path w="5931243" h="4114800">
                <a:moveTo>
                  <a:pt x="0" y="0"/>
                </a:moveTo>
                <a:lnTo>
                  <a:pt x="5931244" y="0"/>
                </a:lnTo>
                <a:lnTo>
                  <a:pt x="5931244"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pic>
        <p:nvPicPr>
          <p:cNvPr id="5" name="Picture 4">
            <a:extLst>
              <a:ext uri="{FF2B5EF4-FFF2-40B4-BE49-F238E27FC236}">
                <a16:creationId xmlns:a16="http://schemas.microsoft.com/office/drawing/2014/main" id="{107CBEC6-316D-FCF0-DC70-D069F603F2FA}"/>
              </a:ext>
            </a:extLst>
          </p:cNvPr>
          <p:cNvPicPr>
            <a:picLocks noChangeAspect="1"/>
          </p:cNvPicPr>
          <p:nvPr/>
        </p:nvPicPr>
        <p:blipFill>
          <a:blip r:embed="rId5">
            <a:duotone>
              <a:schemeClr val="bg2">
                <a:shade val="45000"/>
                <a:satMod val="135000"/>
              </a:schemeClr>
              <a:prstClr val="white"/>
            </a:duotone>
          </a:blip>
          <a:stretch>
            <a:fillRect/>
          </a:stretch>
        </p:blipFill>
        <p:spPr>
          <a:xfrm>
            <a:off x="11125200" y="281528"/>
            <a:ext cx="6025722" cy="5748922"/>
          </a:xfrm>
          <a:prstGeom prst="rect">
            <a:avLst/>
          </a:prstGeom>
        </p:spPr>
      </p:pic>
      <p:sp>
        <p:nvSpPr>
          <p:cNvPr id="2" name="Google Shape;1289;p66">
            <a:extLst>
              <a:ext uri="{FF2B5EF4-FFF2-40B4-BE49-F238E27FC236}">
                <a16:creationId xmlns:a16="http://schemas.microsoft.com/office/drawing/2014/main" id="{799605BC-9B9F-A4A9-7578-402C6851B6DA}"/>
              </a:ext>
            </a:extLst>
          </p:cNvPr>
          <p:cNvSpPr txBox="1">
            <a:spLocks/>
          </p:cNvSpPr>
          <p:nvPr/>
        </p:nvSpPr>
        <p:spPr>
          <a:xfrm>
            <a:off x="4096221" y="3238500"/>
            <a:ext cx="4002000" cy="790240"/>
          </a:xfrm>
          <a:prstGeom prst="rect">
            <a:avLst/>
          </a:prstGeom>
        </p:spPr>
        <p:txBody>
          <a:bodyPr spcFirstLastPara="1" wrap="square" lIns="91425" tIns="91425" rIns="91425" bIns="91425"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spcBef>
                <a:spcPts val="0"/>
              </a:spcBef>
            </a:pPr>
            <a:r>
              <a:rPr lang="en-US" sz="4800" b="1" dirty="0" err="1">
                <a:latin typeface="Times New Roman" panose="02020603050405020304" pitchFamily="18" charset="0"/>
                <a:ea typeface="Cambria" panose="02040503050406030204" pitchFamily="18" charset="0"/>
                <a:cs typeface="Times New Roman" panose="02020603050405020304" pitchFamily="18" charset="0"/>
              </a:rPr>
              <a:t>Đề</a:t>
            </a:r>
            <a:r>
              <a:rPr lang="en-US" sz="4800" b="1" dirty="0">
                <a:latin typeface="Times New Roman" panose="02020603050405020304" pitchFamily="18" charset="0"/>
                <a:ea typeface="Cambria" panose="02040503050406030204" pitchFamily="18" charset="0"/>
                <a:cs typeface="Times New Roman" panose="02020603050405020304" pitchFamily="18" charset="0"/>
              </a:rPr>
              <a:t> </a:t>
            </a:r>
            <a:r>
              <a:rPr lang="en-US" sz="4800" b="1" dirty="0" err="1">
                <a:latin typeface="Times New Roman" panose="02020603050405020304" pitchFamily="18" charset="0"/>
                <a:ea typeface="Cambria" panose="02040503050406030204" pitchFamily="18" charset="0"/>
                <a:cs typeface="Times New Roman" panose="02020603050405020304" pitchFamily="18" charset="0"/>
              </a:rPr>
              <a:t>bài</a:t>
            </a:r>
            <a:endParaRPr lang="en-US" sz="4800" b="1" dirty="0">
              <a:latin typeface="Times New Roman" panose="02020603050405020304" pitchFamily="18" charset="0"/>
              <a:ea typeface="Cambria" panose="02040503050406030204" pitchFamily="18" charset="0"/>
              <a:cs typeface="Times New Roman" panose="02020603050405020304" pitchFamily="18" charset="0"/>
            </a:endParaRPr>
          </a:p>
        </p:txBody>
      </p:sp>
      <p:sp>
        <p:nvSpPr>
          <p:cNvPr id="3" name="Rectangle: Rounded Corners 2">
            <a:extLst>
              <a:ext uri="{FF2B5EF4-FFF2-40B4-BE49-F238E27FC236}">
                <a16:creationId xmlns:a16="http://schemas.microsoft.com/office/drawing/2014/main" id="{B51F2016-64E4-F340-5633-F6F5A8007AB7}"/>
              </a:ext>
            </a:extLst>
          </p:cNvPr>
          <p:cNvSpPr/>
          <p:nvPr/>
        </p:nvSpPr>
        <p:spPr>
          <a:xfrm>
            <a:off x="382221" y="4179577"/>
            <a:ext cx="11430000" cy="185087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Phân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tích</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truyện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ngắn</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Lão</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Hạc</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a:t>
            </a:r>
            <a:r>
              <a:rPr lang="en-US" sz="4400" i="1" dirty="0" err="1">
                <a:solidFill>
                  <a:schemeClr val="tx1"/>
                </a:solidFill>
                <a:latin typeface="Times New Roman" panose="02020603050405020304" pitchFamily="18" charset="0"/>
                <a:ea typeface="Cambria" panose="02040503050406030204" pitchFamily="18" charset="0"/>
                <a:cs typeface="Times New Roman" panose="02020603050405020304" pitchFamily="18" charset="0"/>
              </a:rPr>
              <a:t>của</a:t>
            </a:r>
            <a:r>
              <a:rPr lang="en-US" sz="4400" i="1" dirty="0">
                <a:solidFill>
                  <a:schemeClr val="tx1"/>
                </a:solidFill>
                <a:latin typeface="Times New Roman" panose="02020603050405020304" pitchFamily="18" charset="0"/>
                <a:ea typeface="Cambria" panose="02040503050406030204" pitchFamily="18" charset="0"/>
                <a:cs typeface="Times New Roman" panose="02020603050405020304" pitchFamily="18" charset="0"/>
              </a:rPr>
              <a:t> Nam Cao</a:t>
            </a:r>
          </a:p>
        </p:txBody>
      </p:sp>
      <p:sp>
        <p:nvSpPr>
          <p:cNvPr id="4" name="Freeform 4">
            <a:extLst>
              <a:ext uri="{FF2B5EF4-FFF2-40B4-BE49-F238E27FC236}">
                <a16:creationId xmlns:a16="http://schemas.microsoft.com/office/drawing/2014/main" id="{2AC5F3FE-2A5D-056E-1CCF-34C8DECA6A28}"/>
              </a:ext>
            </a:extLst>
          </p:cNvPr>
          <p:cNvSpPr/>
          <p:nvPr/>
        </p:nvSpPr>
        <p:spPr>
          <a:xfrm>
            <a:off x="13030200" y="3025865"/>
            <a:ext cx="4873320" cy="7012921"/>
          </a:xfrm>
          <a:custGeom>
            <a:avLst/>
            <a:gdLst/>
            <a:ahLst/>
            <a:cxnLst/>
            <a:rect l="l" t="t" r="r" b="b"/>
            <a:pathLst>
              <a:path w="4873320" h="7012921">
                <a:moveTo>
                  <a:pt x="0" y="0"/>
                </a:moveTo>
                <a:lnTo>
                  <a:pt x="4873320" y="0"/>
                </a:lnTo>
                <a:lnTo>
                  <a:pt x="4873320" y="7012921"/>
                </a:lnTo>
                <a:lnTo>
                  <a:pt x="0" y="7012921"/>
                </a:lnTo>
                <a:lnTo>
                  <a:pt x="0" y="0"/>
                </a:lnTo>
                <a:close/>
              </a:path>
            </a:pathLst>
          </a:custGeom>
          <a:blipFill>
            <a:blip r:embed="rId6"/>
            <a:stretch>
              <a:fillRect l="-91879" r="-59896" b="-2424"/>
            </a:stretch>
          </a:blipFill>
        </p:spPr>
      </p:sp>
    </p:spTree>
    <p:extLst>
      <p:ext uri="{BB962C8B-B14F-4D97-AF65-F5344CB8AC3E}">
        <p14:creationId xmlns:p14="http://schemas.microsoft.com/office/powerpoint/2010/main" val="1249425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359;p42">
            <a:extLst>
              <a:ext uri="{FF2B5EF4-FFF2-40B4-BE49-F238E27FC236}">
                <a16:creationId xmlns:a16="http://schemas.microsoft.com/office/drawing/2014/main" id="{2E7CA662-4B14-B935-4545-B8AFBAD7B9AE}"/>
              </a:ext>
            </a:extLst>
          </p:cNvPr>
          <p:cNvSpPr txBox="1">
            <a:spLocks/>
          </p:cNvSpPr>
          <p:nvPr/>
        </p:nvSpPr>
        <p:spPr>
          <a:xfrm>
            <a:off x="1294528" y="328099"/>
            <a:ext cx="15408000" cy="1145400"/>
          </a:xfrm>
          <a:prstGeom prst="rect">
            <a:avLst/>
          </a:prstGeom>
        </p:spPr>
        <p:txBody>
          <a:bodyPr spcFirstLastPara="1" vert="horz" wrap="square" lIns="182850" tIns="182850" rIns="182850" bIns="182850" rtlCol="0" anchor="t"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vi-VN" b="1" dirty="0">
                <a:solidFill>
                  <a:srgbClr val="FF0000"/>
                </a:solidFill>
                <a:ea typeface="Cambria" panose="02040503050406030204" pitchFamily="18" charset="0"/>
                <a:cs typeface="Times New Roman" panose="02020603050405020304" pitchFamily="18" charset="0"/>
              </a:rPr>
              <a:t>1. Thực hành viết theo các bước</a:t>
            </a:r>
            <a:endParaRPr lang="vi-VN" b="1" dirty="0">
              <a:solidFill>
                <a:srgbClr val="FF0000"/>
              </a:solidFill>
              <a:highlight>
                <a:schemeClr val="accent1"/>
              </a:highlight>
              <a:ea typeface="Cambria" panose="02040503050406030204" pitchFamily="18" charset="0"/>
              <a:cs typeface="Times New Roman" panose="02020603050405020304" pitchFamily="18" charset="0"/>
            </a:endParaRPr>
          </a:p>
        </p:txBody>
      </p:sp>
      <p:sp>
        <p:nvSpPr>
          <p:cNvPr id="9" name="Rectangle 8">
            <a:extLst>
              <a:ext uri="{FF2B5EF4-FFF2-40B4-BE49-F238E27FC236}">
                <a16:creationId xmlns:a16="http://schemas.microsoft.com/office/drawing/2014/main" id="{83C3A737-1F10-56FC-3F27-747467DDE367}"/>
              </a:ext>
            </a:extLst>
          </p:cNvPr>
          <p:cNvSpPr/>
          <p:nvPr/>
        </p:nvSpPr>
        <p:spPr>
          <a:xfrm>
            <a:off x="1219200" y="4081671"/>
            <a:ext cx="5638799" cy="2123658"/>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Xem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nội</a:t>
            </a:r>
            <a:r>
              <a:rPr lang="en-US" sz="4400" dirty="0">
                <a:latin typeface="Times New Roman" panose="02020603050405020304" pitchFamily="18" charset="0"/>
                <a:cs typeface="Times New Roman" panose="02020603050405020304" pitchFamily="18" charset="0"/>
              </a:rPr>
              <a:t> dung </a:t>
            </a:r>
            <a:r>
              <a:rPr lang="en-US" sz="4400" dirty="0" err="1">
                <a:latin typeface="Times New Roman" panose="02020603050405020304" pitchFamily="18" charset="0"/>
                <a:cs typeface="Times New Roman" panose="02020603050405020304" pitchFamily="18" charset="0"/>
              </a:rPr>
              <a:t>đọc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hiểu</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văn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bản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Lão</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Nam Cao.</a:t>
            </a:r>
          </a:p>
        </p:txBody>
      </p:sp>
      <p:sp>
        <p:nvSpPr>
          <p:cNvPr id="10" name="Rectangle 9">
            <a:extLst>
              <a:ext uri="{FF2B5EF4-FFF2-40B4-BE49-F238E27FC236}">
                <a16:creationId xmlns:a16="http://schemas.microsoft.com/office/drawing/2014/main" id="{6080EA2E-BABC-E230-6364-377C2A1244C5}"/>
              </a:ext>
            </a:extLst>
          </p:cNvPr>
          <p:cNvSpPr/>
          <p:nvPr/>
        </p:nvSpPr>
        <p:spPr>
          <a:xfrm>
            <a:off x="1086710" y="1740649"/>
            <a:ext cx="16535400" cy="769441"/>
          </a:xfrm>
          <a:prstGeom prst="rect">
            <a:avLst/>
          </a:prstGeom>
        </p:spPr>
        <p:txBody>
          <a:bodyPr wrap="square">
            <a:spAutoFit/>
          </a:bodyPr>
          <a:lstStyle/>
          <a:p>
            <a:r>
              <a:rPr lang="en-US" sz="4400" b="1" dirty="0">
                <a:latin typeface="Times New Roman" panose="02020603050405020304" pitchFamily="18" charset="0"/>
                <a:cs typeface="Times New Roman" panose="02020603050405020304" pitchFamily="18" charset="0"/>
              </a:rPr>
              <a:t>a. </a:t>
            </a:r>
            <a:r>
              <a:rPr lang="en-US" sz="4400" b="1" dirty="0" err="1">
                <a:latin typeface="Times New Roman" panose="02020603050405020304" pitchFamily="18" charset="0"/>
                <a:cs typeface="Times New Roman" panose="02020603050405020304" pitchFamily="18" charset="0"/>
              </a:rPr>
              <a:t>Chuẩn</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bị</a:t>
            </a:r>
            <a:endParaRPr lang="vi-VN" sz="4400" b="1" dirty="0">
              <a:latin typeface="Times New Roman" panose="02020603050405020304" pitchFamily="18" charset="0"/>
              <a:cs typeface="Times New Roman" panose="02020603050405020304" pitchFamily="18" charset="0"/>
            </a:endParaRPr>
          </a:p>
        </p:txBody>
      </p:sp>
      <p:sp>
        <p:nvSpPr>
          <p:cNvPr id="3" name="Freeform 4">
            <a:extLst>
              <a:ext uri="{FF2B5EF4-FFF2-40B4-BE49-F238E27FC236}">
                <a16:creationId xmlns:a16="http://schemas.microsoft.com/office/drawing/2014/main" id="{A64EF2B2-E8DF-C3E4-E46A-3EDEF1DE6B23}"/>
              </a:ext>
            </a:extLst>
          </p:cNvPr>
          <p:cNvSpPr/>
          <p:nvPr/>
        </p:nvSpPr>
        <p:spPr>
          <a:xfrm>
            <a:off x="7494339" y="3771900"/>
            <a:ext cx="3299321" cy="4114800"/>
          </a:xfrm>
          <a:custGeom>
            <a:avLst/>
            <a:gdLst/>
            <a:ahLst/>
            <a:cxnLst/>
            <a:rect l="l" t="t" r="r" b="b"/>
            <a:pathLst>
              <a:path w="3299321" h="4114800">
                <a:moveTo>
                  <a:pt x="0" y="0"/>
                </a:moveTo>
                <a:lnTo>
                  <a:pt x="3299322" y="0"/>
                </a:lnTo>
                <a:lnTo>
                  <a:pt x="3299322" y="4114800"/>
                </a:lnTo>
                <a:lnTo>
                  <a:pt x="0" y="41148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Rectangle 3">
            <a:extLst>
              <a:ext uri="{FF2B5EF4-FFF2-40B4-BE49-F238E27FC236}">
                <a16:creationId xmlns:a16="http://schemas.microsoft.com/office/drawing/2014/main" id="{BBAA2F9E-970D-833D-3CDE-06530DB8ACAD}"/>
              </a:ext>
            </a:extLst>
          </p:cNvPr>
          <p:cNvSpPr/>
          <p:nvPr/>
        </p:nvSpPr>
        <p:spPr>
          <a:xfrm>
            <a:off x="11430000" y="3390900"/>
            <a:ext cx="5791200" cy="3505200"/>
          </a:xfrm>
          <a:prstGeom prst="rect">
            <a:avLst/>
          </a:prstGeom>
        </p:spPr>
        <p:txBody>
          <a:bodyPr wrap="square">
            <a:spAutoFit/>
          </a:bodyPr>
          <a:lstStyle/>
          <a:p>
            <a:pPr algn="just"/>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Nắm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thông</a:t>
            </a:r>
            <a:r>
              <a:rPr lang="en-US" sz="4400" dirty="0">
                <a:latin typeface="Times New Roman" panose="02020603050405020304" pitchFamily="18" charset="0"/>
                <a:cs typeface="Times New Roman" panose="02020603050405020304" pitchFamily="18" charset="0"/>
              </a:rPr>
              <a:t> tin </a:t>
            </a:r>
            <a:r>
              <a:rPr lang="en-US" sz="4400" dirty="0" err="1">
                <a:latin typeface="Times New Roman" panose="02020603050405020304" pitchFamily="18" charset="0"/>
                <a:cs typeface="Times New Roman" panose="02020603050405020304" pitchFamily="18" charset="0"/>
              </a:rPr>
              <a:t>liên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quan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thể</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loại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chủ</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đề</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nhân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vật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cần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chú</a:t>
            </a:r>
            <a:r>
              <a:rPr lang="en-US" sz="4400" dirty="0">
                <a:latin typeface="Times New Roman" panose="02020603050405020304" pitchFamily="18" charset="0"/>
                <a:cs typeface="Times New Roman" panose="02020603050405020304" pitchFamily="18" charset="0"/>
              </a:rPr>
              <a:t> ý </a:t>
            </a:r>
            <a:r>
              <a:rPr lang="en-US" sz="4400" dirty="0" err="1">
                <a:latin typeface="Times New Roman" panose="02020603050405020304" pitchFamily="18" charset="0"/>
                <a:cs typeface="Times New Roman" panose="02020603050405020304" pitchFamily="18" charset="0"/>
              </a:rPr>
              <a:t>và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các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nét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đặc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sắc</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nghệ</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thuật</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của</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truyện</a:t>
            </a:r>
            <a:r>
              <a:rPr lang="en-US" sz="4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32946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barn(inVertical)">
                                      <p:cBhvr>
                                        <p:cTn id="1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115</TotalTime>
  <Words>1869</Words>
  <Application>Microsoft Office PowerPoint</Application>
  <PresentationFormat>Custom</PresentationFormat>
  <Paragraphs>116</Paragraphs>
  <Slides>18</Slides>
  <Notes>18</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Times New Roman</vt:lpstr>
      <vt:lpstr>Courier New</vt:lpstr>
      <vt:lpstr>Cambria</vt:lpstr>
      <vt:lpstr>#9Slide07 SVNGuerrilla</vt:lpstr>
      <vt:lpstr>Arial</vt:lpstr>
      <vt:lpstr>Calibri</vt:lpstr>
      <vt:lpstr>#9Slide07 SVNMomento</vt:lpstr>
      <vt:lpstr>#9Slide05 IcielSanelma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Brown Cream Scrapbook Reading Through Time Presentation</dc:title>
  <dc:creator>Thu Trang</dc:creator>
  <cp:lastModifiedBy>Trang Nguyen Thu</cp:lastModifiedBy>
  <cp:revision>11</cp:revision>
  <dcterms:created xsi:type="dcterms:W3CDTF">2006-08-16T00:00:00Z</dcterms:created>
  <dcterms:modified xsi:type="dcterms:W3CDTF">2024-06-16T00:35:04Z</dcterms:modified>
  <dc:identifier>DAF2LsOXTyI</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2024-06-16T00:33:31Z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3779ea70-7753-4675-8136-e488972a30f6</vt:lpwstr>
  </property>
  <property fmtid="{D5CDD505-2E9C-101B-9397-08002B2CF9AE}" pid="7" name="MSIP_Label_defa4170-0d19-0005-0004-bc88714345d2_ActionId">
    <vt:lpwstr>bdac218d-bed8-45dc-9d66-eba7633bf5d9</vt:lpwstr>
  </property>
  <property fmtid="{D5CDD505-2E9C-101B-9397-08002B2CF9AE}" pid="8" name="MSIP_Label_defa4170-0d19-0005-0004-bc88714345d2_ContentBits">
    <vt:lpwstr>0</vt:lpwstr>
  </property>
</Properties>
</file>